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382_A2AF1C3D.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13A3_12FF8F9A.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tags/tag1.xml" ContentType="application/vnd.openxmlformats-officedocument.presentationml.tags+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comments/modernComment_7FFE55C8_3B67C8C6.xml" ContentType="application/vnd.ms-powerpoint.comments+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3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4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6">
  <p:sldMasterIdLst>
    <p:sldMasterId id="2147483648" r:id="rId4"/>
  </p:sldMasterIdLst>
  <p:notesMasterIdLst>
    <p:notesMasterId r:id="rId277"/>
  </p:notesMasterIdLst>
  <p:sldIdLst>
    <p:sldId id="5008" r:id="rId5"/>
    <p:sldId id="4905" r:id="rId6"/>
    <p:sldId id="4906" r:id="rId7"/>
    <p:sldId id="2147374523" r:id="rId8"/>
    <p:sldId id="2147374456" r:id="rId9"/>
    <p:sldId id="281" r:id="rId10"/>
    <p:sldId id="2147374473" r:id="rId11"/>
    <p:sldId id="295" r:id="rId12"/>
    <p:sldId id="4836" r:id="rId13"/>
    <p:sldId id="301" r:id="rId14"/>
    <p:sldId id="4900" r:id="rId15"/>
    <p:sldId id="4994" r:id="rId16"/>
    <p:sldId id="4870" r:id="rId17"/>
    <p:sldId id="4901" r:id="rId18"/>
    <p:sldId id="5112" r:id="rId19"/>
    <p:sldId id="5110" r:id="rId20"/>
    <p:sldId id="5111" r:id="rId21"/>
    <p:sldId id="5109" r:id="rId22"/>
    <p:sldId id="5108" r:id="rId23"/>
    <p:sldId id="4981" r:id="rId24"/>
    <p:sldId id="4983" r:id="rId25"/>
    <p:sldId id="4992" r:id="rId26"/>
    <p:sldId id="5011" r:id="rId27"/>
    <p:sldId id="5010" r:id="rId28"/>
    <p:sldId id="276" r:id="rId29"/>
    <p:sldId id="4907" r:id="rId30"/>
    <p:sldId id="4910" r:id="rId31"/>
    <p:sldId id="5107" r:id="rId32"/>
    <p:sldId id="5113" r:id="rId33"/>
    <p:sldId id="5012" r:id="rId34"/>
    <p:sldId id="5013" r:id="rId35"/>
    <p:sldId id="4997" r:id="rId36"/>
    <p:sldId id="5025" r:id="rId37"/>
    <p:sldId id="5026" r:id="rId38"/>
    <p:sldId id="5027" r:id="rId39"/>
    <p:sldId id="5036" r:id="rId40"/>
    <p:sldId id="5014" r:id="rId41"/>
    <p:sldId id="5114" r:id="rId42"/>
    <p:sldId id="5016" r:id="rId43"/>
    <p:sldId id="5028" r:id="rId44"/>
    <p:sldId id="5029" r:id="rId45"/>
    <p:sldId id="5038" r:id="rId46"/>
    <p:sldId id="5022" r:id="rId47"/>
    <p:sldId id="5115" r:id="rId48"/>
    <p:sldId id="5023" r:id="rId49"/>
    <p:sldId id="5024" r:id="rId50"/>
    <p:sldId id="5034" r:id="rId51"/>
    <p:sldId id="5035" r:id="rId52"/>
    <p:sldId id="5039" r:id="rId53"/>
    <p:sldId id="5017" r:id="rId54"/>
    <p:sldId id="4950" r:id="rId55"/>
    <p:sldId id="5018" r:id="rId56"/>
    <p:sldId id="5030" r:id="rId57"/>
    <p:sldId id="5031" r:id="rId58"/>
    <p:sldId id="5019" r:id="rId59"/>
    <p:sldId id="5020" r:id="rId60"/>
    <p:sldId id="5021" r:id="rId61"/>
    <p:sldId id="5032" r:id="rId62"/>
    <p:sldId id="5033" r:id="rId63"/>
    <p:sldId id="2147374474" r:id="rId64"/>
    <p:sldId id="2147374450" r:id="rId65"/>
    <p:sldId id="2147374451" r:id="rId66"/>
    <p:sldId id="2147374452" r:id="rId67"/>
    <p:sldId id="5116" r:id="rId68"/>
    <p:sldId id="4857" r:id="rId69"/>
    <p:sldId id="4861" r:id="rId70"/>
    <p:sldId id="4862" r:id="rId71"/>
    <p:sldId id="4844" r:id="rId72"/>
    <p:sldId id="4845" r:id="rId73"/>
    <p:sldId id="4859" r:id="rId74"/>
    <p:sldId id="4860" r:id="rId75"/>
    <p:sldId id="4846" r:id="rId76"/>
    <p:sldId id="4968" r:id="rId77"/>
    <p:sldId id="361" r:id="rId78"/>
    <p:sldId id="4964" r:id="rId79"/>
    <p:sldId id="4849" r:id="rId80"/>
    <p:sldId id="316" r:id="rId81"/>
    <p:sldId id="284" r:id="rId82"/>
    <p:sldId id="4993" r:id="rId83"/>
    <p:sldId id="5043" r:id="rId84"/>
    <p:sldId id="5044" r:id="rId85"/>
    <p:sldId id="5045" r:id="rId86"/>
    <p:sldId id="5046" r:id="rId87"/>
    <p:sldId id="5047" r:id="rId88"/>
    <p:sldId id="5097" r:id="rId89"/>
    <p:sldId id="4850" r:id="rId90"/>
    <p:sldId id="5096" r:id="rId91"/>
    <p:sldId id="5098" r:id="rId92"/>
    <p:sldId id="5099" r:id="rId93"/>
    <p:sldId id="5119" r:id="rId94"/>
    <p:sldId id="5000" r:id="rId95"/>
    <p:sldId id="5118" r:id="rId96"/>
    <p:sldId id="5001" r:id="rId97"/>
    <p:sldId id="5002" r:id="rId98"/>
    <p:sldId id="5003" r:id="rId99"/>
    <p:sldId id="5004" r:id="rId100"/>
    <p:sldId id="5005" r:id="rId101"/>
    <p:sldId id="5117" r:id="rId102"/>
    <p:sldId id="5007" r:id="rId103"/>
    <p:sldId id="5049" r:id="rId104"/>
    <p:sldId id="5051" r:id="rId105"/>
    <p:sldId id="5052" r:id="rId106"/>
    <p:sldId id="5053" r:id="rId107"/>
    <p:sldId id="5065" r:id="rId108"/>
    <p:sldId id="5066" r:id="rId109"/>
    <p:sldId id="5067" r:id="rId110"/>
    <p:sldId id="5068" r:id="rId111"/>
    <p:sldId id="5120" r:id="rId112"/>
    <p:sldId id="5070" r:id="rId113"/>
    <p:sldId id="4995" r:id="rId114"/>
    <p:sldId id="5071" r:id="rId115"/>
    <p:sldId id="5072" r:id="rId116"/>
    <p:sldId id="5073" r:id="rId117"/>
    <p:sldId id="5074" r:id="rId118"/>
    <p:sldId id="4985" r:id="rId119"/>
    <p:sldId id="5060" r:id="rId120"/>
    <p:sldId id="5061" r:id="rId121"/>
    <p:sldId id="2147374524" r:id="rId122"/>
    <p:sldId id="2147374471" r:id="rId123"/>
    <p:sldId id="292" r:id="rId124"/>
    <p:sldId id="4863" r:id="rId125"/>
    <p:sldId id="4794" r:id="rId126"/>
    <p:sldId id="5076" r:id="rId127"/>
    <p:sldId id="5075" r:id="rId128"/>
    <p:sldId id="5077" r:id="rId129"/>
    <p:sldId id="5079" r:id="rId130"/>
    <p:sldId id="5080" r:id="rId131"/>
    <p:sldId id="5081" r:id="rId132"/>
    <p:sldId id="5082" r:id="rId133"/>
    <p:sldId id="5083" r:id="rId134"/>
    <p:sldId id="5084" r:id="rId135"/>
    <p:sldId id="5085" r:id="rId136"/>
    <p:sldId id="5086" r:id="rId137"/>
    <p:sldId id="5087" r:id="rId138"/>
    <p:sldId id="5088" r:id="rId139"/>
    <p:sldId id="5090" r:id="rId140"/>
    <p:sldId id="5092" r:id="rId141"/>
    <p:sldId id="5093" r:id="rId142"/>
    <p:sldId id="4793" r:id="rId143"/>
    <p:sldId id="4801" r:id="rId144"/>
    <p:sldId id="2147374477" r:id="rId145"/>
    <p:sldId id="2147374481" r:id="rId146"/>
    <p:sldId id="2147374478" r:id="rId147"/>
    <p:sldId id="2147374479" r:id="rId148"/>
    <p:sldId id="2147374476" r:id="rId149"/>
    <p:sldId id="341" r:id="rId150"/>
    <p:sldId id="342" r:id="rId151"/>
    <p:sldId id="348" r:id="rId152"/>
    <p:sldId id="340" r:id="rId153"/>
    <p:sldId id="345" r:id="rId154"/>
    <p:sldId id="350" r:id="rId155"/>
    <p:sldId id="346" r:id="rId156"/>
    <p:sldId id="5064" r:id="rId157"/>
    <p:sldId id="5121" r:id="rId158"/>
    <p:sldId id="5059" r:id="rId159"/>
    <p:sldId id="5122" r:id="rId160"/>
    <p:sldId id="5123" r:id="rId161"/>
    <p:sldId id="5124" r:id="rId162"/>
    <p:sldId id="5126" r:id="rId163"/>
    <p:sldId id="5128" r:id="rId164"/>
    <p:sldId id="5129" r:id="rId165"/>
    <p:sldId id="5130" r:id="rId166"/>
    <p:sldId id="5131" r:id="rId167"/>
    <p:sldId id="275" r:id="rId168"/>
    <p:sldId id="4855" r:id="rId169"/>
    <p:sldId id="285" r:id="rId170"/>
    <p:sldId id="2147374453" r:id="rId171"/>
    <p:sldId id="2147374312" r:id="rId172"/>
    <p:sldId id="2147374521" r:id="rId173"/>
    <p:sldId id="2147374449" r:id="rId174"/>
    <p:sldId id="2147374351" r:id="rId175"/>
    <p:sldId id="2147374352" r:id="rId176"/>
    <p:sldId id="2147374348" r:id="rId177"/>
    <p:sldId id="2147374343" r:id="rId178"/>
    <p:sldId id="2147374520" r:id="rId179"/>
    <p:sldId id="2147374457" r:id="rId180"/>
    <p:sldId id="2147374355" r:id="rId181"/>
    <p:sldId id="2147374344" r:id="rId182"/>
    <p:sldId id="2147374458" r:id="rId183"/>
    <p:sldId id="2147374540" r:id="rId184"/>
    <p:sldId id="2147374543" r:id="rId185"/>
    <p:sldId id="2147374544" r:id="rId186"/>
    <p:sldId id="2147374519" r:id="rId187"/>
    <p:sldId id="2147374459" r:id="rId188"/>
    <p:sldId id="2147374532" r:id="rId189"/>
    <p:sldId id="2147374362" r:id="rId190"/>
    <p:sldId id="2147374517" r:id="rId191"/>
    <p:sldId id="2147374461" r:id="rId192"/>
    <p:sldId id="2147374464" r:id="rId193"/>
    <p:sldId id="2147374462" r:id="rId194"/>
    <p:sldId id="2147374463" r:id="rId195"/>
    <p:sldId id="2147374533" r:id="rId196"/>
    <p:sldId id="2147374534" r:id="rId197"/>
    <p:sldId id="2147374518" r:id="rId198"/>
    <p:sldId id="2147374467" r:id="rId199"/>
    <p:sldId id="2147374535" r:id="rId200"/>
    <p:sldId id="2147374536" r:id="rId201"/>
    <p:sldId id="2147374537" r:id="rId202"/>
    <p:sldId id="2147374522" r:id="rId203"/>
    <p:sldId id="269" r:id="rId204"/>
    <p:sldId id="2147374438" r:id="rId205"/>
    <p:sldId id="2147374439" r:id="rId206"/>
    <p:sldId id="4807" r:id="rId207"/>
    <p:sldId id="2147374506" r:id="rId208"/>
    <p:sldId id="2147374507" r:id="rId209"/>
    <p:sldId id="2147374410" r:id="rId210"/>
    <p:sldId id="2147374441" r:id="rId211"/>
    <p:sldId id="298" r:id="rId212"/>
    <p:sldId id="296" r:id="rId213"/>
    <p:sldId id="2147374526" r:id="rId214"/>
    <p:sldId id="2147374528" r:id="rId215"/>
    <p:sldId id="2147374442" r:id="rId216"/>
    <p:sldId id="2147374443" r:id="rId217"/>
    <p:sldId id="299" r:id="rId218"/>
    <p:sldId id="300" r:id="rId219"/>
    <p:sldId id="2147374510" r:id="rId220"/>
    <p:sldId id="2147374444" r:id="rId221"/>
    <p:sldId id="302" r:id="rId222"/>
    <p:sldId id="2147374435" r:id="rId223"/>
    <p:sldId id="2147374509" r:id="rId224"/>
    <p:sldId id="2147374317" r:id="rId225"/>
    <p:sldId id="2147374365" r:id="rId226"/>
    <p:sldId id="2147374371" r:id="rId227"/>
    <p:sldId id="2147374374" r:id="rId228"/>
    <p:sldId id="2147374431" r:id="rId229"/>
    <p:sldId id="2147374445" r:id="rId230"/>
    <p:sldId id="2147374525" r:id="rId231"/>
    <p:sldId id="2147374367" r:id="rId232"/>
    <p:sldId id="2147374446" r:id="rId233"/>
    <p:sldId id="2147374313" r:id="rId234"/>
    <p:sldId id="2147374314" r:id="rId235"/>
    <p:sldId id="2147374432" r:id="rId236"/>
    <p:sldId id="2147374377" r:id="rId237"/>
    <p:sldId id="2147374368" r:id="rId238"/>
    <p:sldId id="2147374447" r:id="rId239"/>
    <p:sldId id="2147374427" r:id="rId240"/>
    <p:sldId id="2147374448" r:id="rId241"/>
    <p:sldId id="2147374491" r:id="rId242"/>
    <p:sldId id="270" r:id="rId243"/>
    <p:sldId id="600" r:id="rId244"/>
    <p:sldId id="593" r:id="rId245"/>
    <p:sldId id="2147374553" r:id="rId246"/>
    <p:sldId id="596" r:id="rId247"/>
    <p:sldId id="602" r:id="rId248"/>
    <p:sldId id="597" r:id="rId249"/>
    <p:sldId id="2147374492" r:id="rId250"/>
    <p:sldId id="2147374494" r:id="rId251"/>
    <p:sldId id="2147374495" r:id="rId252"/>
    <p:sldId id="2147374496" r:id="rId253"/>
    <p:sldId id="2147374497" r:id="rId254"/>
    <p:sldId id="2147374541" r:id="rId255"/>
    <p:sldId id="2147374552" r:id="rId256"/>
    <p:sldId id="2147374546" r:id="rId257"/>
    <p:sldId id="2147374547" r:id="rId258"/>
    <p:sldId id="2147374548" r:id="rId259"/>
    <p:sldId id="2147374549" r:id="rId260"/>
    <p:sldId id="2147374550" r:id="rId261"/>
    <p:sldId id="2147374551" r:id="rId262"/>
    <p:sldId id="2147374498" r:id="rId263"/>
    <p:sldId id="2147374434" r:id="rId264"/>
    <p:sldId id="2147374328" r:id="rId265"/>
    <p:sldId id="2147374329" r:id="rId266"/>
    <p:sldId id="2147374330" r:id="rId267"/>
    <p:sldId id="2147374515" r:id="rId268"/>
    <p:sldId id="2147374514" r:id="rId269"/>
    <p:sldId id="2147374334" r:id="rId270"/>
    <p:sldId id="2147374516" r:id="rId271"/>
    <p:sldId id="2147374511" r:id="rId272"/>
    <p:sldId id="2147374554" r:id="rId273"/>
    <p:sldId id="2147374513" r:id="rId274"/>
    <p:sldId id="280" r:id="rId275"/>
    <p:sldId id="261" r:id="rId276"/>
  </p:sldIdLst>
  <p:sldSz cx="18288000" cy="10287000"/>
  <p:notesSz cx="6858000" cy="9144000"/>
  <p:embeddedFontLst>
    <p:embeddedFont>
      <p:font typeface="Avenir Next LT Pro" panose="020B0504020202020204" pitchFamily="34" charset="0"/>
      <p:regular r:id="rId278"/>
      <p:bold r:id="rId279"/>
      <p:italic r:id="rId280"/>
      <p:boldItalic r:id="rId281"/>
    </p:embeddedFont>
    <p:embeddedFont>
      <p:font typeface="Calibri" panose="020F0502020204030204" pitchFamily="34" charset="0"/>
      <p:regular r:id="rId282"/>
      <p:bold r:id="rId283"/>
      <p:italic r:id="rId284"/>
      <p:boldItalic r:id="rId285"/>
    </p:embeddedFont>
    <p:embeddedFont>
      <p:font typeface="Calibri Light" panose="020F0302020204030204" pitchFamily="34" charset="0"/>
      <p:regular r:id="rId286"/>
      <p:italic r:id="rId287"/>
    </p:embeddedFont>
    <p:embeddedFont>
      <p:font typeface="Cambria Math" panose="02040503050406030204" pitchFamily="18" charset="0"/>
      <p:regular r:id="rId288"/>
    </p:embeddedFont>
    <p:embeddedFont>
      <p:font typeface="Montserrat" panose="00000500000000000000" pitchFamily="2" charset="0"/>
      <p:regular r:id="rId289"/>
      <p:bold r:id="rId290"/>
      <p:italic r:id="rId291"/>
      <p:boldItalic r:id="rId292"/>
    </p:embeddedFont>
    <p:embeddedFont>
      <p:font typeface="OCR A Extended" panose="02010509020102010303" pitchFamily="50" charset="0"/>
      <p:regular r:id="rId293"/>
    </p:embeddedFont>
    <p:embeddedFont>
      <p:font typeface="Palatino Linotype" panose="02040502050505030304" pitchFamily="18" charset="0"/>
      <p:regular r:id="rId294"/>
      <p:bold r:id="rId295"/>
      <p:italic r:id="rId296"/>
      <p:boldItalic r:id="rId297"/>
    </p:embeddedFont>
    <p:embeddedFont>
      <p:font typeface="Roboto" panose="02000000000000000000" pitchFamily="2" charset="0"/>
      <p:regular r:id="rId298"/>
      <p:bold r:id="rId299"/>
      <p:italic r:id="rId300"/>
      <p:boldItalic r:id="rId301"/>
    </p:embeddedFont>
    <p:embeddedFont>
      <p:font typeface="Segoe UI" panose="020B0502040204020203" pitchFamily="34" charset="0"/>
      <p:regular r:id="rId302"/>
      <p:bold r:id="rId303"/>
      <p:italic r:id="rId304"/>
      <p:boldItalic r:id="rId305"/>
    </p:embeddedFont>
    <p:embeddedFont>
      <p:font typeface="Tenorite" panose="00000500000000000000" pitchFamily="2" charset="0"/>
      <p:regular r:id="rId306"/>
      <p:bold r:id="rId307"/>
      <p:italic r:id="rId308"/>
      <p:boldItalic r:id="rId309"/>
    </p:embeddedFont>
    <p:embeddedFont>
      <p:font typeface="Trebuchet MS" panose="020B0603020202020204" pitchFamily="34" charset="0"/>
      <p:regular r:id="rId310"/>
      <p:bold r:id="rId311"/>
      <p:italic r:id="rId312"/>
      <p:boldItalic r:id="rId313"/>
    </p:embeddedFont>
    <p:embeddedFont>
      <p:font typeface="Univers" panose="020B0503020202020204" pitchFamily="34" charset="0"/>
      <p:regular r:id="rId314"/>
      <p:bold r:id="rId315"/>
    </p:embeddedFont>
    <p:embeddedFont>
      <p:font typeface="Verdana" panose="020B0604030504040204" pitchFamily="34" charset="0"/>
      <p:regular r:id="rId316"/>
      <p:bold r:id="rId317"/>
      <p:italic r:id="rId318"/>
      <p:boldItalic r:id="rId3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18217FC-A71B-46BF-915C-FD76A17FEC91}">
          <p14:sldIdLst>
            <p14:sldId id="5008"/>
            <p14:sldId id="4905"/>
            <p14:sldId id="4906"/>
            <p14:sldId id="2147374523"/>
            <p14:sldId id="2147374456"/>
          </p14:sldIdLst>
        </p14:section>
        <p14:section name="Chapter 1" id="{588BB92D-5629-4FCA-B9FF-36673075F0A9}">
          <p14:sldIdLst>
            <p14:sldId id="281"/>
            <p14:sldId id="2147374473"/>
            <p14:sldId id="295"/>
            <p14:sldId id="4836"/>
            <p14:sldId id="301"/>
            <p14:sldId id="4900"/>
            <p14:sldId id="4994"/>
            <p14:sldId id="4870"/>
            <p14:sldId id="4901"/>
            <p14:sldId id="5112"/>
            <p14:sldId id="5110"/>
            <p14:sldId id="5111"/>
            <p14:sldId id="5109"/>
            <p14:sldId id="5108"/>
            <p14:sldId id="4981"/>
          </p14:sldIdLst>
        </p14:section>
        <p14:section name="Chapter 2" id="{392DACAD-FBA5-4AF7-8CD6-00E845D64A4F}">
          <p14:sldIdLst>
            <p14:sldId id="4983"/>
            <p14:sldId id="4992"/>
            <p14:sldId id="5011"/>
            <p14:sldId id="5010"/>
            <p14:sldId id="276"/>
            <p14:sldId id="4907"/>
            <p14:sldId id="4910"/>
            <p14:sldId id="5107"/>
            <p14:sldId id="5113"/>
            <p14:sldId id="5012"/>
            <p14:sldId id="5013"/>
            <p14:sldId id="4997"/>
            <p14:sldId id="5025"/>
            <p14:sldId id="5026"/>
            <p14:sldId id="5027"/>
            <p14:sldId id="5036"/>
            <p14:sldId id="5014"/>
            <p14:sldId id="5114"/>
            <p14:sldId id="5016"/>
            <p14:sldId id="5028"/>
            <p14:sldId id="5029"/>
            <p14:sldId id="5038"/>
            <p14:sldId id="5022"/>
            <p14:sldId id="5115"/>
            <p14:sldId id="5023"/>
            <p14:sldId id="5024"/>
            <p14:sldId id="5034"/>
            <p14:sldId id="5035"/>
            <p14:sldId id="5039"/>
            <p14:sldId id="5017"/>
            <p14:sldId id="4950"/>
            <p14:sldId id="5018"/>
            <p14:sldId id="5030"/>
            <p14:sldId id="5031"/>
            <p14:sldId id="5019"/>
            <p14:sldId id="5020"/>
            <p14:sldId id="5021"/>
            <p14:sldId id="5032"/>
            <p14:sldId id="5033"/>
            <p14:sldId id="2147374474"/>
          </p14:sldIdLst>
        </p14:section>
        <p14:section name="Chapter 3" id="{AA7F2A8A-D825-421C-94AE-5E2A4E1097CF}">
          <p14:sldIdLst>
            <p14:sldId id="2147374450"/>
            <p14:sldId id="2147374451"/>
            <p14:sldId id="2147374452"/>
            <p14:sldId id="5116"/>
            <p14:sldId id="4857"/>
            <p14:sldId id="4861"/>
            <p14:sldId id="4862"/>
            <p14:sldId id="4844"/>
            <p14:sldId id="4845"/>
            <p14:sldId id="4859"/>
            <p14:sldId id="4860"/>
            <p14:sldId id="4846"/>
            <p14:sldId id="4968"/>
            <p14:sldId id="361"/>
            <p14:sldId id="4964"/>
            <p14:sldId id="4849"/>
            <p14:sldId id="316"/>
          </p14:sldIdLst>
        </p14:section>
        <p14:section name="Chapter 4" id="{1E29E723-C377-4D30-91EC-B9F85A7036BD}">
          <p14:sldIdLst>
            <p14:sldId id="284"/>
            <p14:sldId id="4993"/>
            <p14:sldId id="5043"/>
            <p14:sldId id="5044"/>
            <p14:sldId id="5045"/>
            <p14:sldId id="5046"/>
            <p14:sldId id="5047"/>
            <p14:sldId id="5097"/>
            <p14:sldId id="4850"/>
            <p14:sldId id="5096"/>
            <p14:sldId id="5098"/>
            <p14:sldId id="5099"/>
            <p14:sldId id="5119"/>
            <p14:sldId id="5000"/>
            <p14:sldId id="5118"/>
            <p14:sldId id="5001"/>
            <p14:sldId id="5002"/>
            <p14:sldId id="5003"/>
            <p14:sldId id="5004"/>
            <p14:sldId id="5005"/>
            <p14:sldId id="5117"/>
            <p14:sldId id="5007"/>
            <p14:sldId id="5049"/>
            <p14:sldId id="5051"/>
            <p14:sldId id="5052"/>
            <p14:sldId id="5053"/>
            <p14:sldId id="5065"/>
            <p14:sldId id="5066"/>
            <p14:sldId id="5067"/>
            <p14:sldId id="5068"/>
            <p14:sldId id="5120"/>
            <p14:sldId id="5070"/>
            <p14:sldId id="4995"/>
            <p14:sldId id="5071"/>
            <p14:sldId id="5072"/>
            <p14:sldId id="5073"/>
            <p14:sldId id="5074"/>
            <p14:sldId id="4985"/>
            <p14:sldId id="5060"/>
          </p14:sldIdLst>
        </p14:section>
        <p14:section name="Chapter 5" id="{DECBB249-2EB3-47B0-9641-B96E4CC50082}">
          <p14:sldIdLst>
            <p14:sldId id="5061"/>
            <p14:sldId id="2147374524"/>
            <p14:sldId id="2147374471"/>
            <p14:sldId id="292"/>
            <p14:sldId id="4863"/>
            <p14:sldId id="4794"/>
            <p14:sldId id="5076"/>
            <p14:sldId id="5075"/>
            <p14:sldId id="5077"/>
            <p14:sldId id="5079"/>
            <p14:sldId id="5080"/>
            <p14:sldId id="5081"/>
            <p14:sldId id="5082"/>
            <p14:sldId id="5083"/>
            <p14:sldId id="5084"/>
            <p14:sldId id="5085"/>
            <p14:sldId id="5086"/>
            <p14:sldId id="5087"/>
            <p14:sldId id="5088"/>
            <p14:sldId id="5090"/>
            <p14:sldId id="5092"/>
            <p14:sldId id="5093"/>
            <p14:sldId id="4793"/>
            <p14:sldId id="4801"/>
            <p14:sldId id="2147374477"/>
            <p14:sldId id="2147374481"/>
            <p14:sldId id="2147374478"/>
            <p14:sldId id="2147374479"/>
            <p14:sldId id="2147374476"/>
            <p14:sldId id="341"/>
            <p14:sldId id="342"/>
            <p14:sldId id="348"/>
            <p14:sldId id="340"/>
            <p14:sldId id="345"/>
            <p14:sldId id="350"/>
            <p14:sldId id="346"/>
            <p14:sldId id="5064"/>
            <p14:sldId id="5121"/>
            <p14:sldId id="5059"/>
            <p14:sldId id="5122"/>
            <p14:sldId id="5123"/>
            <p14:sldId id="5124"/>
            <p14:sldId id="5126"/>
            <p14:sldId id="5128"/>
            <p14:sldId id="5129"/>
            <p14:sldId id="5130"/>
            <p14:sldId id="5131"/>
            <p14:sldId id="275"/>
            <p14:sldId id="4855"/>
          </p14:sldIdLst>
        </p14:section>
        <p14:section name="Chapter 6" id="{3811C67A-1F4B-46E8-9833-03DADB6B4296}">
          <p14:sldIdLst>
            <p14:sldId id="285"/>
          </p14:sldIdLst>
        </p14:section>
        <p14:section name="Chapter 6.1" id="{00CAA76F-DB36-4ACA-9828-669D2BFA6F53}">
          <p14:sldIdLst>
            <p14:sldId id="2147374453"/>
            <p14:sldId id="2147374312"/>
            <p14:sldId id="2147374521"/>
            <p14:sldId id="2147374449"/>
            <p14:sldId id="2147374351"/>
            <p14:sldId id="2147374352"/>
            <p14:sldId id="2147374348"/>
            <p14:sldId id="2147374343"/>
            <p14:sldId id="2147374520"/>
            <p14:sldId id="2147374457"/>
            <p14:sldId id="2147374355"/>
            <p14:sldId id="2147374344"/>
            <p14:sldId id="2147374458"/>
            <p14:sldId id="2147374540"/>
            <p14:sldId id="2147374543"/>
            <p14:sldId id="2147374544"/>
            <p14:sldId id="2147374519"/>
            <p14:sldId id="2147374459"/>
            <p14:sldId id="2147374532"/>
            <p14:sldId id="2147374362"/>
            <p14:sldId id="2147374517"/>
            <p14:sldId id="2147374461"/>
            <p14:sldId id="2147374464"/>
            <p14:sldId id="2147374462"/>
            <p14:sldId id="2147374463"/>
            <p14:sldId id="2147374533"/>
            <p14:sldId id="2147374534"/>
            <p14:sldId id="2147374518"/>
            <p14:sldId id="2147374467"/>
            <p14:sldId id="2147374535"/>
            <p14:sldId id="2147374536"/>
            <p14:sldId id="2147374537"/>
            <p14:sldId id="2147374522"/>
            <p14:sldId id="269"/>
          </p14:sldIdLst>
        </p14:section>
        <p14:section name="Chapter 6.2" id="{56B223DA-B605-4BF7-A9F7-B97276C9F447}">
          <p14:sldIdLst>
            <p14:sldId id="2147374438"/>
            <p14:sldId id="2147374439"/>
            <p14:sldId id="4807"/>
            <p14:sldId id="2147374506"/>
            <p14:sldId id="2147374507"/>
            <p14:sldId id="2147374410"/>
            <p14:sldId id="2147374441"/>
            <p14:sldId id="298"/>
            <p14:sldId id="296"/>
            <p14:sldId id="2147374526"/>
            <p14:sldId id="2147374528"/>
            <p14:sldId id="2147374442"/>
            <p14:sldId id="2147374443"/>
            <p14:sldId id="299"/>
            <p14:sldId id="300"/>
            <p14:sldId id="2147374510"/>
            <p14:sldId id="2147374444"/>
            <p14:sldId id="302"/>
            <p14:sldId id="2147374435"/>
            <p14:sldId id="2147374509"/>
          </p14:sldIdLst>
        </p14:section>
        <p14:section name="Chapter 6.3" id="{8DE3ACC8-4694-4889-B4F8-8396A51FEC94}">
          <p14:sldIdLst>
            <p14:sldId id="2147374317"/>
            <p14:sldId id="2147374365"/>
            <p14:sldId id="2147374371"/>
            <p14:sldId id="2147374374"/>
            <p14:sldId id="2147374431"/>
            <p14:sldId id="2147374445"/>
            <p14:sldId id="2147374525"/>
            <p14:sldId id="2147374367"/>
            <p14:sldId id="2147374446"/>
            <p14:sldId id="2147374313"/>
            <p14:sldId id="2147374314"/>
            <p14:sldId id="2147374432"/>
            <p14:sldId id="2147374377"/>
            <p14:sldId id="2147374368"/>
            <p14:sldId id="2147374447"/>
            <p14:sldId id="2147374427"/>
          </p14:sldIdLst>
        </p14:section>
        <p14:section name="Chapter 6.4" id="{2B5B3A54-373D-4BAF-AF85-1C7D1ED033D2}">
          <p14:sldIdLst>
            <p14:sldId id="2147374448"/>
            <p14:sldId id="2147374491"/>
            <p14:sldId id="270"/>
            <p14:sldId id="600"/>
            <p14:sldId id="593"/>
            <p14:sldId id="2147374553"/>
            <p14:sldId id="596"/>
            <p14:sldId id="602"/>
            <p14:sldId id="597"/>
            <p14:sldId id="2147374492"/>
            <p14:sldId id="2147374494"/>
            <p14:sldId id="2147374495"/>
            <p14:sldId id="2147374496"/>
            <p14:sldId id="2147374497"/>
            <p14:sldId id="2147374541"/>
            <p14:sldId id="2147374552"/>
            <p14:sldId id="2147374546"/>
            <p14:sldId id="2147374547"/>
            <p14:sldId id="2147374548"/>
            <p14:sldId id="2147374549"/>
            <p14:sldId id="2147374550"/>
            <p14:sldId id="2147374551"/>
            <p14:sldId id="2147374498"/>
            <p14:sldId id="2147374434"/>
            <p14:sldId id="2147374328"/>
            <p14:sldId id="2147374329"/>
            <p14:sldId id="2147374330"/>
            <p14:sldId id="2147374515"/>
            <p14:sldId id="2147374514"/>
            <p14:sldId id="2147374334"/>
            <p14:sldId id="2147374516"/>
            <p14:sldId id="2147374511"/>
            <p14:sldId id="2147374554"/>
            <p14:sldId id="2147374513"/>
            <p14:sldId id="280"/>
            <p14:sldId id="2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33F207-23B0-667B-4F8E-94393D03BAC4}" name="Benjamin Storm" initials="BS" userId="S::Benjamin.Storm@ivl.se::773a9a3e-4452-4e3d-aad6-3be02b8c7d57" providerId="AD"/>
  <p188:author id="{A1B43415-2D16-E1EE-01D3-2F0F40336A2D}" name="Nina Chi Johansson" initials="NCJ" userId="S::Nina.ChiJohansson@ivl.se::2815022e-dd7e-4385-9e61-0550dfa579d0" providerId="AD"/>
  <p188:author id="{88AD812A-CC40-71E1-51B1-3BDF62DAC7F6}" name="Olga Lysenko" initials="OL" userId="S::Olga.Lysenko@ivl.se::cdb40ec6-8923-4077-8b2c-47a39c332ef3" providerId="AD"/>
  <p188:author id="{E2B64647-D328-1A5C-555A-690D0CF2D9F7}" name="Diego Redondo Taberner" initials="DRT" userId="S::dredondo@fcirce.es::b2b68f25-d5d0-4875-b8a5-959896694530" providerId="AD"/>
  <p188:author id="{2F3CCE79-5A04-09C1-3D90-1C6D808EAF9C}" name="Maria Hernández Leal" initials="MHL" userId="S::Maria.Hernandez.Leal@ivl.se::0fe61b02-3aae-4976-9ae9-d4859552705c" providerId="AD"/>
  <p188:author id="{27A6E5A0-A681-456B-7339-51D21A65F7B0}" name="Pavinee Hasselberg" initials="PH" userId="S::Pavinee.Hasselberg@ivl.se::f8ef335e-8621-4ebe-bf64-20b69caf4444" providerId="AD"/>
  <p188:author id="{A88358EB-7095-594D-0A6A-7A18786A38F2}" name="Aditi Bhasin" initials="AB" userId="S::aditi.bhasin@ivl.se::f744b9b1-c09d-4e70-8994-a945e087ae7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99"/>
    <a:srgbClr val="CC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E5FE13-FE4E-4AF1-AE76-C87846F20201}" v="1" dt="2023-10-26T10:12:06.63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63" autoAdjust="0"/>
    <p:restoredTop sz="77556" autoAdjust="0"/>
  </p:normalViewPr>
  <p:slideViewPr>
    <p:cSldViewPr snapToGrid="0">
      <p:cViewPr varScale="1">
        <p:scale>
          <a:sx n="59" d="100"/>
          <a:sy n="59" d="100"/>
        </p:scale>
        <p:origin x="1122" y="84"/>
      </p:cViewPr>
      <p:guideLst>
        <p:guide orient="horz" pos="2160"/>
        <p:guide pos="2880"/>
      </p:guideLst>
    </p:cSldViewPr>
  </p:slideViewPr>
  <p:outlineViewPr>
    <p:cViewPr>
      <p:scale>
        <a:sx n="33" d="100"/>
        <a:sy n="33" d="100"/>
      </p:scale>
      <p:origin x="0" y="-4515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font" Target="fonts/font22.fntdata"/><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microsoft.com/office/2015/10/relationships/revisionInfo" Target="revisionInfo.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font" Target="fonts/font2.fntdata"/><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font" Target="fonts/font13.fntdata"/><Relationship Id="rId304" Type="http://schemas.openxmlformats.org/officeDocument/2006/relationships/font" Target="fonts/font27.fntdata"/><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font" Target="fonts/font38.fntdata"/><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font" Target="fonts/font4.fntdata"/><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font" Target="fonts/font15.fntdata"/><Relationship Id="rId306" Type="http://schemas.openxmlformats.org/officeDocument/2006/relationships/font" Target="fonts/font29.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font" Target="fonts/font5.fntdata"/><Relationship Id="rId317" Type="http://schemas.openxmlformats.org/officeDocument/2006/relationships/font" Target="fonts/font40.fntdata"/><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font" Target="fonts/font16.fntdata"/><Relationship Id="rId307" Type="http://schemas.openxmlformats.org/officeDocument/2006/relationships/font" Target="fonts/font30.fntdata"/><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font" Target="fonts/font6.fntdata"/><Relationship Id="rId318" Type="http://schemas.openxmlformats.org/officeDocument/2006/relationships/font" Target="fonts/font41.fntdata"/><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font" Target="fonts/font17.fntdata"/><Relationship Id="rId308" Type="http://schemas.openxmlformats.org/officeDocument/2006/relationships/font" Target="fonts/font31.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font" Target="fonts/font7.fntdata"/><Relationship Id="rId319" Type="http://schemas.openxmlformats.org/officeDocument/2006/relationships/font" Target="fonts/font42.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font" Target="fonts/font18.fntdata"/><Relationship Id="rId309" Type="http://schemas.openxmlformats.org/officeDocument/2006/relationships/font" Target="fonts/font32.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presProps" Target="presProps.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font" Target="fonts/font8.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font" Target="fonts/font33.fntdata"/><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font" Target="fonts/font19.fntdata"/><Relationship Id="rId300" Type="http://schemas.openxmlformats.org/officeDocument/2006/relationships/font" Target="fonts/font23.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viewProps" Target="viewProps.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font" Target="fonts/font9.fntdata"/><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font" Target="fonts/font34.fntdata"/><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font" Target="fonts/font20.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font" Target="fonts/font24.fntdata"/><Relationship Id="rId322"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font" Target="fonts/font10.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font" Target="fonts/font35.fntdata"/><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notesMaster" Target="notesMasters/notesMaster1.xml"/><Relationship Id="rId298" Type="http://schemas.openxmlformats.org/officeDocument/2006/relationships/font" Target="fonts/font21.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font" Target="fonts/font25.fntdata"/><Relationship Id="rId32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font" Target="fonts/font11.fntdata"/><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font" Target="fonts/font36.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font" Target="fonts/font1.fntdata"/><Relationship Id="rId303" Type="http://schemas.openxmlformats.org/officeDocument/2006/relationships/font" Target="fonts/font26.fntdata"/><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font" Target="fonts/font12.fntdata"/><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font" Target="fonts/font37.fntdata"/><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microsoft.com/office/2018/10/relationships/authors" Target="authors.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font" Target="fonts/font3.fntdata"/><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font" Target="fonts/font14.fntdata"/><Relationship Id="rId305" Type="http://schemas.openxmlformats.org/officeDocument/2006/relationships/font" Target="fonts/font28.fntdata"/><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font" Target="fonts/font39.fntdata"/><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s>
</file>

<file path=ppt/charts/_rels/chart1.xml.rels><?xml version="1.0" encoding="UTF-8" standalone="yes"?>
<Relationships xmlns="http://schemas.openxmlformats.org/package/2006/relationships"><Relationship Id="rId3" Type="http://schemas.openxmlformats.org/officeDocument/2006/relationships/oleObject" Target="file:///\\secil.pt\dfsroot\Area%20Tecnica\CDAC\Restrito\3%20-%20PROJETOS%20ID\2%20-%20Projetos%20em%20Curso\AMB_2025_Retrofeed%20(H2020)\WP_6\Conclus&#245;es\Resumo_Conclus&#245;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secil.pt\dfsroot\Area%20Tecnica\CDAC\Restrito\3%20-%20PROJETOS%20ID\2%20-%20Projetos%20em%20Curso\AMB_2025_Retrofeed%20(H2020)\WP_6\Conclus&#245;es\Resumo_Conclus&#245;e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secil.pt\dfsroot\Area%20Tecnica\CDAC\Restrito\3%20-%20PROJETOS%20ID\2%20-%20Projetos%20em%20Curso\AMB_2025_Retrofeed%20(H2020)\WP_6\Conclus&#245;es\Resumo_Conclus&#245;e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secil.pt\dfsroot\Area%20Tecnica\CDAC\Restrito\3%20-%20PROJETOS%20ID\2%20-%20Projetos%20em%20Curso\AMB_2025_Retrofeed%20(H2020)\WP_6\Conclus&#245;es\Resumo_Conclus&#245;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2458875808840731E-2"/>
          <c:y val="0.10326898326898326"/>
          <c:w val="0.84493386346508659"/>
          <c:h val="0.76233362721551712"/>
        </c:manualLayout>
      </c:layout>
      <c:barChart>
        <c:barDir val="col"/>
        <c:grouping val="clustered"/>
        <c:varyColors val="0"/>
        <c:ser>
          <c:idx val="0"/>
          <c:order val="0"/>
          <c:spPr>
            <a:solidFill>
              <a:schemeClr val="tx1">
                <a:lumMod val="65000"/>
                <a:lumOff val="350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617F-43D9-83F6-854A1EAE4EE6}"/>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617F-43D9-83F6-854A1EAE4EE6}"/>
              </c:ext>
            </c:extLst>
          </c:dPt>
          <c:dPt>
            <c:idx val="2"/>
            <c:invertIfNegative val="0"/>
            <c:bubble3D val="0"/>
            <c:spPr>
              <a:solidFill>
                <a:srgbClr val="FFC000"/>
              </a:solidFill>
              <a:ln>
                <a:noFill/>
              </a:ln>
              <a:effectLst/>
            </c:spPr>
            <c:extLst>
              <c:ext xmlns:c16="http://schemas.microsoft.com/office/drawing/2014/chart" uri="{C3380CC4-5D6E-409C-BE32-E72D297353CC}">
                <c16:uniqueId val="{00000005-617F-43D9-83F6-854A1EAE4EE6}"/>
              </c:ext>
            </c:extLst>
          </c:dPt>
          <c:dLbls>
            <c:numFmt formatCode="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Resumo!$D$4:$F$4</c:f>
              <c:strCache>
                <c:ptCount val="3"/>
                <c:pt idx="0">
                  <c:v>Trial Period</c:v>
                </c:pt>
                <c:pt idx="1">
                  <c:v>Best period</c:v>
                </c:pt>
                <c:pt idx="2">
                  <c:v>Annual Average</c:v>
                </c:pt>
              </c:strCache>
            </c:strRef>
          </c:cat>
          <c:val>
            <c:numRef>
              <c:f>Resumo!$D$21:$F$21</c:f>
              <c:numCache>
                <c:formatCode>0.0%</c:formatCode>
                <c:ptCount val="3"/>
                <c:pt idx="0">
                  <c:v>0.55438658540287888</c:v>
                </c:pt>
                <c:pt idx="1">
                  <c:v>0.66041779314860294</c:v>
                </c:pt>
                <c:pt idx="2">
                  <c:v>0.49199999999999999</c:v>
                </c:pt>
              </c:numCache>
            </c:numRef>
          </c:val>
          <c:extLst>
            <c:ext xmlns:c16="http://schemas.microsoft.com/office/drawing/2014/chart" uri="{C3380CC4-5D6E-409C-BE32-E72D297353CC}">
              <c16:uniqueId val="{00000006-617F-43D9-83F6-854A1EAE4EE6}"/>
            </c:ext>
          </c:extLst>
        </c:ser>
        <c:dLbls>
          <c:dLblPos val="outEnd"/>
          <c:showLegendKey val="0"/>
          <c:showVal val="1"/>
          <c:showCatName val="0"/>
          <c:showSerName val="0"/>
          <c:showPercent val="0"/>
          <c:showBubbleSize val="0"/>
        </c:dLbls>
        <c:gapWidth val="383"/>
        <c:overlap val="-90"/>
        <c:axId val="1885143952"/>
        <c:axId val="909952320"/>
      </c:barChart>
      <c:catAx>
        <c:axId val="188514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bg1"/>
                </a:solidFill>
                <a:latin typeface="+mn-lt"/>
                <a:ea typeface="+mn-ea"/>
                <a:cs typeface="+mn-cs"/>
              </a:defRPr>
            </a:pPr>
            <a:endParaRPr lang="en-US"/>
          </a:p>
        </c:txPr>
        <c:crossAx val="909952320"/>
        <c:crosses val="autoZero"/>
        <c:auto val="1"/>
        <c:lblAlgn val="ctr"/>
        <c:lblOffset val="100"/>
        <c:noMultiLvlLbl val="0"/>
      </c:catAx>
      <c:valAx>
        <c:axId val="909952320"/>
        <c:scaling>
          <c:orientation val="minMax"/>
        </c:scaling>
        <c:delete val="1"/>
        <c:axPos val="l"/>
        <c:title>
          <c:tx>
            <c:rich>
              <a:bodyPr rot="-5400000" spcFirstLastPara="1" vertOverflow="ellipsis" vert="horz" wrap="square" anchor="ctr" anchorCtr="1"/>
              <a:lstStyle/>
              <a:p>
                <a:pPr>
                  <a:defRPr sz="1400" b="0" i="0" u="none" strike="noStrike" kern="1200" cap="all" baseline="0">
                    <a:solidFill>
                      <a:schemeClr val="bg1"/>
                    </a:solidFill>
                    <a:latin typeface="+mn-lt"/>
                    <a:ea typeface="+mn-ea"/>
                    <a:cs typeface="+mn-cs"/>
                  </a:defRPr>
                </a:pPr>
                <a:r>
                  <a:rPr lang="en-GB" sz="1400" b="0" i="0" u="none" strike="noStrike" cap="none" baseline="0" dirty="0">
                    <a:solidFill>
                      <a:schemeClr val="bg1"/>
                    </a:solidFill>
                    <a:effectLst/>
                  </a:rPr>
                  <a:t>Alternative Fuel Rate</a:t>
                </a:r>
              </a:p>
              <a:p>
                <a:pPr>
                  <a:defRPr sz="1400">
                    <a:solidFill>
                      <a:schemeClr val="bg1"/>
                    </a:solidFill>
                  </a:defRPr>
                </a:pPr>
                <a:r>
                  <a:rPr lang="en-GB" sz="1400" b="0" i="0" u="none" strike="noStrike" cap="none" baseline="0" dirty="0">
                    <a:solidFill>
                      <a:schemeClr val="bg1"/>
                    </a:solidFill>
                    <a:effectLst/>
                  </a:rPr>
                  <a:t> (Energy %)</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bg1"/>
                  </a:solidFill>
                  <a:latin typeface="+mn-lt"/>
                  <a:ea typeface="+mn-ea"/>
                  <a:cs typeface="+mn-cs"/>
                </a:defRPr>
              </a:pPr>
              <a:endParaRPr lang="en-US"/>
            </a:p>
          </c:txPr>
        </c:title>
        <c:numFmt formatCode="0.0%" sourceLinked="1"/>
        <c:majorTickMark val="none"/>
        <c:minorTickMark val="none"/>
        <c:tickLblPos val="nextTo"/>
        <c:crossAx val="188514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2458875808840731E-2"/>
          <c:y val="0.10326898326898326"/>
          <c:w val="0.84493386346508659"/>
          <c:h val="0.76233362721551712"/>
        </c:manualLayout>
      </c:layout>
      <c:barChart>
        <c:barDir val="col"/>
        <c:grouping val="clustered"/>
        <c:varyColors val="0"/>
        <c:ser>
          <c:idx val="0"/>
          <c:order val="0"/>
          <c:spPr>
            <a:solidFill>
              <a:schemeClr val="accent5">
                <a:lumMod val="75000"/>
              </a:schemeClr>
            </a:solidFill>
            <a:ln>
              <a:noFill/>
            </a:ln>
            <a:effectLst/>
          </c:spPr>
          <c:invertIfNegative val="0"/>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1-BB92-4D91-B028-EFA7EE6ABDB6}"/>
              </c:ext>
            </c:extLst>
          </c:dPt>
          <c:dPt>
            <c:idx val="2"/>
            <c:invertIfNegative val="0"/>
            <c:bubble3D val="0"/>
            <c:spPr>
              <a:solidFill>
                <a:srgbClr val="F6BD25"/>
              </a:solidFill>
              <a:ln>
                <a:noFill/>
              </a:ln>
              <a:effectLst/>
            </c:spPr>
            <c:extLst>
              <c:ext xmlns:c16="http://schemas.microsoft.com/office/drawing/2014/chart" uri="{C3380CC4-5D6E-409C-BE32-E72D297353CC}">
                <c16:uniqueId val="{00000003-BB92-4D91-B028-EFA7EE6ABDB6}"/>
              </c:ext>
            </c:extLst>
          </c:dPt>
          <c:dLbls>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Resumo!$D$4:$F$4</c:f>
              <c:strCache>
                <c:ptCount val="3"/>
                <c:pt idx="0">
                  <c:v>Trial Period</c:v>
                </c:pt>
                <c:pt idx="1">
                  <c:v>Best period</c:v>
                </c:pt>
                <c:pt idx="2">
                  <c:v>Annual Average</c:v>
                </c:pt>
              </c:strCache>
            </c:strRef>
          </c:cat>
          <c:val>
            <c:numRef>
              <c:f>Resumo!$D$20:$F$20</c:f>
              <c:numCache>
                <c:formatCode>0</c:formatCode>
                <c:ptCount val="3"/>
                <c:pt idx="0">
                  <c:v>879.58787922361546</c:v>
                </c:pt>
                <c:pt idx="1">
                  <c:v>881.69430774989712</c:v>
                </c:pt>
                <c:pt idx="2">
                  <c:v>931</c:v>
                </c:pt>
              </c:numCache>
            </c:numRef>
          </c:val>
          <c:extLst>
            <c:ext xmlns:c16="http://schemas.microsoft.com/office/drawing/2014/chart" uri="{C3380CC4-5D6E-409C-BE32-E72D297353CC}">
              <c16:uniqueId val="{00000004-BB92-4D91-B028-EFA7EE6ABDB6}"/>
            </c:ext>
          </c:extLst>
        </c:ser>
        <c:dLbls>
          <c:dLblPos val="outEnd"/>
          <c:showLegendKey val="0"/>
          <c:showVal val="1"/>
          <c:showCatName val="0"/>
          <c:showSerName val="0"/>
          <c:showPercent val="0"/>
          <c:showBubbleSize val="0"/>
        </c:dLbls>
        <c:gapWidth val="383"/>
        <c:overlap val="-90"/>
        <c:axId val="1885143952"/>
        <c:axId val="909952320"/>
      </c:barChart>
      <c:catAx>
        <c:axId val="188514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cap="all" spc="120" normalizeH="0" baseline="0">
                <a:solidFill>
                  <a:schemeClr val="tx1"/>
                </a:solidFill>
                <a:latin typeface="+mn-lt"/>
                <a:ea typeface="+mn-ea"/>
                <a:cs typeface="+mn-cs"/>
              </a:defRPr>
            </a:pPr>
            <a:endParaRPr lang="en-US"/>
          </a:p>
        </c:txPr>
        <c:crossAx val="909952320"/>
        <c:crosses val="autoZero"/>
        <c:auto val="1"/>
        <c:lblAlgn val="ctr"/>
        <c:lblOffset val="100"/>
        <c:noMultiLvlLbl val="0"/>
      </c:catAx>
      <c:valAx>
        <c:axId val="909952320"/>
        <c:scaling>
          <c:orientation val="minMax"/>
        </c:scaling>
        <c:delete val="1"/>
        <c:axPos val="l"/>
        <c:title>
          <c:tx>
            <c:rich>
              <a:bodyPr rot="-5400000" spcFirstLastPara="1" vertOverflow="ellipsis" vert="horz" wrap="square" anchor="ctr" anchorCtr="1"/>
              <a:lstStyle/>
              <a:p>
                <a:pPr>
                  <a:defRPr sz="1600" b="0" i="0" u="none" strike="noStrike" kern="1200" cap="all" baseline="0">
                    <a:solidFill>
                      <a:schemeClr val="tx1"/>
                    </a:solidFill>
                    <a:latin typeface="+mn-lt"/>
                    <a:ea typeface="+mn-ea"/>
                    <a:cs typeface="+mn-cs"/>
                  </a:defRPr>
                </a:pPr>
                <a:r>
                  <a:rPr lang="en-US"/>
                  <a:t>T</a:t>
                </a:r>
                <a:r>
                  <a:rPr lang="pt-PT"/>
                  <a:t>hermal Energy Consumption </a:t>
                </a:r>
              </a:p>
              <a:p>
                <a:pPr>
                  <a:defRPr/>
                </a:pPr>
                <a:r>
                  <a:rPr lang="pt-PT"/>
                  <a:t>(kcal/kg clinker)</a:t>
                </a:r>
              </a:p>
            </c:rich>
          </c:tx>
          <c:overlay val="0"/>
          <c:spPr>
            <a:noFill/>
            <a:ln>
              <a:noFill/>
            </a:ln>
            <a:effectLst/>
          </c:spPr>
          <c:txPr>
            <a:bodyPr rot="-5400000" spcFirstLastPara="1" vertOverflow="ellipsis" vert="horz" wrap="square" anchor="ctr" anchorCtr="1"/>
            <a:lstStyle/>
            <a:p>
              <a:pPr>
                <a:defRPr sz="1600" b="0" i="0" u="none" strike="noStrike" kern="1200" cap="all" baseline="0">
                  <a:solidFill>
                    <a:schemeClr val="tx1"/>
                  </a:solidFill>
                  <a:latin typeface="+mn-lt"/>
                  <a:ea typeface="+mn-ea"/>
                  <a:cs typeface="+mn-cs"/>
                </a:defRPr>
              </a:pPr>
              <a:endParaRPr lang="en-US"/>
            </a:p>
          </c:txPr>
        </c:title>
        <c:numFmt formatCode="0" sourceLinked="1"/>
        <c:majorTickMark val="none"/>
        <c:minorTickMark val="none"/>
        <c:tickLblPos val="nextTo"/>
        <c:crossAx val="188514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8.091223471590607E-2"/>
          <c:y val="0.10326895157436294"/>
          <c:w val="0.84493386346508659"/>
          <c:h val="0.76233362721551712"/>
        </c:manualLayout>
      </c:layout>
      <c:barChart>
        <c:barDir val="col"/>
        <c:grouping val="clustered"/>
        <c:varyColors val="0"/>
        <c:ser>
          <c:idx val="0"/>
          <c:order val="0"/>
          <c:spPr>
            <a:solidFill>
              <a:schemeClr val="tx1">
                <a:lumMod val="65000"/>
                <a:lumOff val="350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B050-4C75-85BE-484D46F8F167}"/>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B050-4C75-85BE-484D46F8F167}"/>
              </c:ext>
            </c:extLst>
          </c:dPt>
          <c:dPt>
            <c:idx val="2"/>
            <c:invertIfNegative val="0"/>
            <c:bubble3D val="0"/>
            <c:spPr>
              <a:solidFill>
                <a:srgbClr val="FFC000"/>
              </a:solidFill>
              <a:ln>
                <a:noFill/>
              </a:ln>
              <a:effectLst/>
            </c:spPr>
            <c:extLst>
              <c:ext xmlns:c16="http://schemas.microsoft.com/office/drawing/2014/chart" uri="{C3380CC4-5D6E-409C-BE32-E72D297353CC}">
                <c16:uniqueId val="{00000005-B050-4C75-85BE-484D46F8F167}"/>
              </c:ext>
            </c:extLst>
          </c:dPt>
          <c:dLbls>
            <c:numFmt formatCode="0%" sourceLinked="0"/>
            <c:spPr>
              <a:noFill/>
              <a:ln>
                <a:no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Resumo!$D$4:$F$4</c:f>
              <c:strCache>
                <c:ptCount val="3"/>
                <c:pt idx="0">
                  <c:v>Trial Period</c:v>
                </c:pt>
                <c:pt idx="1">
                  <c:v>Best period</c:v>
                </c:pt>
                <c:pt idx="2">
                  <c:v>Annual Average</c:v>
                </c:pt>
              </c:strCache>
            </c:strRef>
          </c:cat>
          <c:val>
            <c:numRef>
              <c:f>Resumo!$D$21:$F$21</c:f>
              <c:numCache>
                <c:formatCode>0.0%</c:formatCode>
                <c:ptCount val="3"/>
                <c:pt idx="0">
                  <c:v>0.55438658540287888</c:v>
                </c:pt>
                <c:pt idx="1">
                  <c:v>0.66041779314860294</c:v>
                </c:pt>
                <c:pt idx="2">
                  <c:v>0.49199999999999999</c:v>
                </c:pt>
              </c:numCache>
            </c:numRef>
          </c:val>
          <c:extLst>
            <c:ext xmlns:c16="http://schemas.microsoft.com/office/drawing/2014/chart" uri="{C3380CC4-5D6E-409C-BE32-E72D297353CC}">
              <c16:uniqueId val="{00000006-B050-4C75-85BE-484D46F8F167}"/>
            </c:ext>
          </c:extLst>
        </c:ser>
        <c:dLbls>
          <c:dLblPos val="outEnd"/>
          <c:showLegendKey val="0"/>
          <c:showVal val="1"/>
          <c:showCatName val="0"/>
          <c:showSerName val="0"/>
          <c:showPercent val="0"/>
          <c:showBubbleSize val="0"/>
        </c:dLbls>
        <c:gapWidth val="383"/>
        <c:overlap val="-90"/>
        <c:axId val="1885143952"/>
        <c:axId val="909952320"/>
      </c:barChart>
      <c:catAx>
        <c:axId val="188514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cap="all" spc="120" normalizeH="0" baseline="0">
                <a:solidFill>
                  <a:schemeClr val="tx1"/>
                </a:solidFill>
                <a:latin typeface="+mn-lt"/>
                <a:ea typeface="+mn-ea"/>
                <a:cs typeface="+mn-cs"/>
              </a:defRPr>
            </a:pPr>
            <a:endParaRPr lang="en-US"/>
          </a:p>
        </c:txPr>
        <c:crossAx val="909952320"/>
        <c:crosses val="autoZero"/>
        <c:auto val="1"/>
        <c:lblAlgn val="ctr"/>
        <c:lblOffset val="100"/>
        <c:noMultiLvlLbl val="0"/>
      </c:catAx>
      <c:valAx>
        <c:axId val="909952320"/>
        <c:scaling>
          <c:orientation val="minMax"/>
        </c:scaling>
        <c:delete val="1"/>
        <c:axPos val="l"/>
        <c:title>
          <c:tx>
            <c:rich>
              <a:bodyPr rot="-5400000" spcFirstLastPara="1" vertOverflow="ellipsis" vert="horz" wrap="square" anchor="ctr" anchorCtr="1"/>
              <a:lstStyle/>
              <a:p>
                <a:pPr>
                  <a:defRPr sz="1800" b="0" i="0" u="none" strike="noStrike" kern="1200" cap="all" baseline="0">
                    <a:solidFill>
                      <a:schemeClr val="tx1"/>
                    </a:solidFill>
                    <a:latin typeface="+mn-lt"/>
                    <a:ea typeface="+mn-ea"/>
                    <a:cs typeface="+mn-cs"/>
                  </a:defRPr>
                </a:pPr>
                <a:r>
                  <a:rPr lang="en-GB"/>
                  <a:t>Alternative Fuel Rate</a:t>
                </a:r>
              </a:p>
              <a:p>
                <a:pPr>
                  <a:defRPr/>
                </a:pPr>
                <a:r>
                  <a:rPr lang="en-GB"/>
                  <a:t> (Energy %)</a:t>
                </a:r>
              </a:p>
            </c:rich>
          </c:tx>
          <c:overlay val="0"/>
          <c:spPr>
            <a:noFill/>
            <a:ln>
              <a:noFill/>
            </a:ln>
            <a:effectLst/>
          </c:spPr>
          <c:txPr>
            <a:bodyPr rot="-5400000" spcFirstLastPara="1" vertOverflow="ellipsis" vert="horz" wrap="square" anchor="ctr" anchorCtr="1"/>
            <a:lstStyle/>
            <a:p>
              <a:pPr>
                <a:defRPr sz="1800" b="0" i="0" u="none" strike="noStrike" kern="1200" cap="all" baseline="0">
                  <a:solidFill>
                    <a:schemeClr val="tx1"/>
                  </a:solidFill>
                  <a:latin typeface="+mn-lt"/>
                  <a:ea typeface="+mn-ea"/>
                  <a:cs typeface="+mn-cs"/>
                </a:defRPr>
              </a:pPr>
              <a:endParaRPr lang="en-US"/>
            </a:p>
          </c:txPr>
        </c:title>
        <c:numFmt formatCode="0.0%" sourceLinked="1"/>
        <c:majorTickMark val="none"/>
        <c:minorTickMark val="none"/>
        <c:tickLblPos val="nextTo"/>
        <c:crossAx val="188514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8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2458875808840731E-2"/>
          <c:y val="3.8620930442859566E-2"/>
          <c:w val="0.84493386346508659"/>
          <c:h val="0.82698180089076179"/>
        </c:manualLayout>
      </c:layout>
      <c:barChart>
        <c:barDir val="col"/>
        <c:grouping val="clustered"/>
        <c:varyColors val="0"/>
        <c:ser>
          <c:idx val="0"/>
          <c:order val="0"/>
          <c:spPr>
            <a:solidFill>
              <a:schemeClr val="dk1">
                <a:tint val="88500"/>
              </a:schemeClr>
            </a:solidFill>
            <a:ln>
              <a:noFill/>
            </a:ln>
            <a:effectLst/>
          </c:spPr>
          <c:invertIfNegative val="0"/>
          <c:dPt>
            <c:idx val="0"/>
            <c:invertIfNegative val="0"/>
            <c:bubble3D val="0"/>
            <c:spPr>
              <a:solidFill>
                <a:schemeClr val="accent5">
                  <a:lumMod val="75000"/>
                </a:schemeClr>
              </a:solidFill>
              <a:ln>
                <a:noFill/>
              </a:ln>
              <a:effectLst/>
            </c:spPr>
            <c:extLst>
              <c:ext xmlns:c16="http://schemas.microsoft.com/office/drawing/2014/chart" uri="{C3380CC4-5D6E-409C-BE32-E72D297353CC}">
                <c16:uniqueId val="{00000001-E089-45D4-B26C-B2D6169F910F}"/>
              </c:ext>
            </c:extLst>
          </c:dPt>
          <c:dPt>
            <c:idx val="1"/>
            <c:invertIfNegative val="0"/>
            <c:bubble3D val="0"/>
            <c:spPr>
              <a:solidFill>
                <a:schemeClr val="accent6">
                  <a:lumMod val="75000"/>
                </a:schemeClr>
              </a:solidFill>
              <a:ln>
                <a:noFill/>
              </a:ln>
              <a:effectLst/>
            </c:spPr>
            <c:extLst>
              <c:ext xmlns:c16="http://schemas.microsoft.com/office/drawing/2014/chart" uri="{C3380CC4-5D6E-409C-BE32-E72D297353CC}">
                <c16:uniqueId val="{00000003-E089-45D4-B26C-B2D6169F910F}"/>
              </c:ext>
            </c:extLst>
          </c:dPt>
          <c:dPt>
            <c:idx val="2"/>
            <c:invertIfNegative val="0"/>
            <c:bubble3D val="0"/>
            <c:spPr>
              <a:solidFill>
                <a:srgbClr val="F6BD25"/>
              </a:solidFill>
              <a:ln>
                <a:noFill/>
              </a:ln>
              <a:effectLst/>
            </c:spPr>
            <c:extLst>
              <c:ext xmlns:c16="http://schemas.microsoft.com/office/drawing/2014/chart" uri="{C3380CC4-5D6E-409C-BE32-E72D297353CC}">
                <c16:uniqueId val="{00000005-E089-45D4-B26C-B2D6169F910F}"/>
              </c:ext>
            </c:extLst>
          </c:dPt>
          <c:dLbls>
            <c:spPr>
              <a:noFill/>
              <a:ln>
                <a:no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Resumo!$D$4:$F$4</c:f>
              <c:strCache>
                <c:ptCount val="3"/>
                <c:pt idx="0">
                  <c:v>Trial Period</c:v>
                </c:pt>
                <c:pt idx="1">
                  <c:v>Best period</c:v>
                </c:pt>
                <c:pt idx="2">
                  <c:v>Annual Average</c:v>
                </c:pt>
              </c:strCache>
            </c:strRef>
          </c:cat>
          <c:val>
            <c:numRef>
              <c:f>Resumo!$D$19:$F$19</c:f>
              <c:numCache>
                <c:formatCode>0</c:formatCode>
                <c:ptCount val="3"/>
                <c:pt idx="0">
                  <c:v>279.11102665851575</c:v>
                </c:pt>
                <c:pt idx="1">
                  <c:v>268.97875703861916</c:v>
                </c:pt>
                <c:pt idx="2">
                  <c:v>301</c:v>
                </c:pt>
              </c:numCache>
            </c:numRef>
          </c:val>
          <c:extLst>
            <c:ext xmlns:c16="http://schemas.microsoft.com/office/drawing/2014/chart" uri="{C3380CC4-5D6E-409C-BE32-E72D297353CC}">
              <c16:uniqueId val="{00000006-E089-45D4-B26C-B2D6169F910F}"/>
            </c:ext>
          </c:extLst>
        </c:ser>
        <c:dLbls>
          <c:dLblPos val="outEnd"/>
          <c:showLegendKey val="0"/>
          <c:showVal val="1"/>
          <c:showCatName val="0"/>
          <c:showSerName val="0"/>
          <c:showPercent val="0"/>
          <c:showBubbleSize val="0"/>
        </c:dLbls>
        <c:gapWidth val="383"/>
        <c:overlap val="-90"/>
        <c:axId val="1885143952"/>
        <c:axId val="909952320"/>
      </c:barChart>
      <c:catAx>
        <c:axId val="188514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cap="all" spc="120" normalizeH="0" baseline="0">
                <a:solidFill>
                  <a:schemeClr val="tx1"/>
                </a:solidFill>
                <a:latin typeface="+mn-lt"/>
                <a:ea typeface="+mn-ea"/>
                <a:cs typeface="+mn-cs"/>
              </a:defRPr>
            </a:pPr>
            <a:endParaRPr lang="en-US"/>
          </a:p>
        </c:txPr>
        <c:crossAx val="909952320"/>
        <c:crosses val="autoZero"/>
        <c:auto val="1"/>
        <c:lblAlgn val="ctr"/>
        <c:lblOffset val="100"/>
        <c:noMultiLvlLbl val="0"/>
      </c:catAx>
      <c:valAx>
        <c:axId val="909952320"/>
        <c:scaling>
          <c:orientation val="minMax"/>
        </c:scaling>
        <c:delete val="1"/>
        <c:axPos val="l"/>
        <c:title>
          <c:tx>
            <c:rich>
              <a:bodyPr rot="-5400000" spcFirstLastPara="1" vertOverflow="ellipsis" vert="horz" wrap="square" anchor="ctr" anchorCtr="1"/>
              <a:lstStyle/>
              <a:p>
                <a:pPr>
                  <a:defRPr sz="2000" b="0" i="0" u="none" strike="noStrike" kern="1200" cap="all" baseline="0">
                    <a:solidFill>
                      <a:schemeClr val="tx1"/>
                    </a:solidFill>
                    <a:latin typeface="+mn-lt"/>
                    <a:ea typeface="+mn-ea"/>
                    <a:cs typeface="+mn-cs"/>
                  </a:defRPr>
                </a:pPr>
                <a:r>
                  <a:rPr lang="pt-PT"/>
                  <a:t>CO2  Emissions </a:t>
                </a:r>
              </a:p>
              <a:p>
                <a:pPr>
                  <a:defRPr/>
                </a:pPr>
                <a:r>
                  <a:rPr lang="pt-PT"/>
                  <a:t>(kg CO2/ton clinker)</a:t>
                </a:r>
              </a:p>
            </c:rich>
          </c:tx>
          <c:overlay val="0"/>
          <c:spPr>
            <a:noFill/>
            <a:ln>
              <a:noFill/>
            </a:ln>
            <a:effectLst/>
          </c:spPr>
          <c:txPr>
            <a:bodyPr rot="-5400000" spcFirstLastPara="1" vertOverflow="ellipsis" vert="horz" wrap="square" anchor="ctr" anchorCtr="1"/>
            <a:lstStyle/>
            <a:p>
              <a:pPr>
                <a:defRPr sz="2000" b="0" i="0" u="none" strike="noStrike" kern="1200" cap="all" baseline="0">
                  <a:solidFill>
                    <a:schemeClr val="tx1"/>
                  </a:solidFill>
                  <a:latin typeface="+mn-lt"/>
                  <a:ea typeface="+mn-ea"/>
                  <a:cs typeface="+mn-cs"/>
                </a:defRPr>
              </a:pPr>
              <a:endParaRPr lang="en-US"/>
            </a:p>
          </c:txPr>
        </c:title>
        <c:numFmt formatCode="0" sourceLinked="1"/>
        <c:majorTickMark val="none"/>
        <c:minorTickMark val="none"/>
        <c:tickLblPos val="nextTo"/>
        <c:crossAx val="18851439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2000">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colors3.xml><?xml version="1.0" encoding="utf-8"?>
<cs:colorStyle xmlns:cs="http://schemas.microsoft.com/office/drawing/2012/chartStyle" xmlns:a="http://schemas.openxmlformats.org/drawingml/2006/main" meth="withinLinearReversed" id="24">
  <a:schemeClr val="accent4"/>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omments/modernComment_1382_A2AF1C3D.xml><?xml version="1.0" encoding="utf-8"?>
<p188:cmLst xmlns:a="http://schemas.openxmlformats.org/drawingml/2006/main" xmlns:r="http://schemas.openxmlformats.org/officeDocument/2006/relationships" xmlns:p188="http://schemas.microsoft.com/office/powerpoint/2018/8/main">
  <p188:cm id="{412DED61-2B14-464A-B81D-A3C8C9649A67}" authorId="{A1B43415-2D16-E1EE-01D3-2F0F40336A2D}" created="2023-10-13T06:26:26.882">
    <ac:txMkLst xmlns:ac="http://schemas.microsoft.com/office/drawing/2013/main/command">
      <pc:docMk xmlns:pc="http://schemas.microsoft.com/office/powerpoint/2013/main/command"/>
      <pc:sldMk xmlns:pc="http://schemas.microsoft.com/office/powerpoint/2013/main/command" cId="2729385021" sldId="4994"/>
      <ac:spMk id="32" creationId="{C6EB843E-D00A-49A0-A9CB-83132B48CD88}"/>
      <ac:txMk cp="86">
        <ac:context len="87" hash="2255136984"/>
      </ac:txMk>
    </ac:txMkLst>
    <p188:pos x="6579111" y="1385093"/>
    <p188:txBody>
      <a:bodyPr/>
      <a:lstStyle/>
      <a:p>
        <a:r>
          <a:rPr lang="sv-SE"/>
          <a:t>From  module 1?</a:t>
        </a:r>
      </a:p>
    </p188:txBody>
  </p188:cm>
</p188:cmLst>
</file>

<file path=ppt/comments/modernComment_13A3_12FF8F9A.xml><?xml version="1.0" encoding="utf-8"?>
<p188:cmLst xmlns:a="http://schemas.openxmlformats.org/drawingml/2006/main" xmlns:r="http://schemas.openxmlformats.org/officeDocument/2006/relationships" xmlns:p188="http://schemas.microsoft.com/office/powerpoint/2018/8/main">
  <p188:cm id="{D01B9D08-E572-44B7-9601-E66FE28C70F5}" authorId="{A1B43415-2D16-E1EE-01D3-2F0F40336A2D}" created="2023-10-13T08:24:19.167">
    <ac:txMkLst xmlns:ac="http://schemas.microsoft.com/office/drawing/2013/main/command">
      <pc:docMk xmlns:pc="http://schemas.microsoft.com/office/powerpoint/2013/main/command"/>
      <pc:sldMk xmlns:pc="http://schemas.microsoft.com/office/powerpoint/2013/main/command" cId="318738330" sldId="5027"/>
      <ac:spMk id="24" creationId="{A97EA764-7BA5-46E6-BD08-CD4E8F4C859F}"/>
      <ac:txMk cp="16" len="4">
        <ac:context len="227" hash="3744229624"/>
      </ac:txMk>
    </ac:txMkLst>
    <p188:pos x="981751" y="1490136"/>
    <p188:replyLst>
      <p188:reply id="{C35891E9-CF05-4AAA-A330-C64035F4A75A}" authorId="{A1B43415-2D16-E1EE-01D3-2F0F40336A2D}" created="2023-10-24T07:34:52.507">
        <p188:txBody>
          <a:bodyPr/>
          <a:lstStyle/>
          <a:p>
            <a:r>
              <a:rPr lang="en-GB"/>
              <a:t>@Benjamin? @Olga?</a:t>
            </a:r>
          </a:p>
        </p188:txBody>
      </p188:reply>
    </p188:replyLst>
    <p188:txBody>
      <a:bodyPr/>
      <a:lstStyle/>
      <a:p>
        <a:r>
          <a:rPr lang="sv-SE"/>
          <a:t>Do we have an answer to this? I guess we have right, please fill in the notes. </a:t>
        </a:r>
      </a:p>
    </p188:txBody>
  </p188:cm>
</p188:cmLst>
</file>

<file path=ppt/comments/modernComment_7FFE55C8_3B67C8C6.xml><?xml version="1.0" encoding="utf-8"?>
<p188:cmLst xmlns:a="http://schemas.openxmlformats.org/drawingml/2006/main" xmlns:r="http://schemas.openxmlformats.org/officeDocument/2006/relationships" xmlns:p188="http://schemas.microsoft.com/office/powerpoint/2018/8/main">
  <p188:cm id="{6ADDF587-BBEE-491F-904D-6DB7BCC797E6}" authorId="{A1B43415-2D16-E1EE-01D3-2F0F40336A2D}" created="2023-10-25T09:53:31.003">
    <ac:deMkLst xmlns:ac="http://schemas.microsoft.com/office/drawing/2013/main/command">
      <pc:docMk xmlns:pc="http://schemas.microsoft.com/office/powerpoint/2013/main/command"/>
      <pc:sldMk xmlns:pc="http://schemas.microsoft.com/office/powerpoint/2013/main/command" cId="996657350" sldId="2147374536"/>
      <ac:spMk id="4" creationId="{4DBA6E6C-EF4B-454F-10E8-510ECCEF6124}"/>
    </ac:deMkLst>
    <p188:txBody>
      <a:bodyPr/>
      <a:lstStyle/>
      <a:p>
        <a:r>
          <a:rPr lang="en-GB"/>
          <a:t>Olga comment?</a:t>
        </a:r>
      </a:p>
    </p188:txBody>
  </p188:cm>
</p188:cmLst>
</file>

<file path=ppt/diagrams/_rels/data11.xml.rels><?xml version="1.0" encoding="UTF-8" standalone="yes"?>
<Relationships xmlns="http://schemas.openxmlformats.org/package/2006/relationships"><Relationship Id="rId2" Type="http://schemas.openxmlformats.org/officeDocument/2006/relationships/hyperlink" Target="https://cembureau.eu/media/kuxd32gi/cembureau-2050-roadmap_final-version_web.pdf" TargetMode="External"/><Relationship Id="rId1" Type="http://schemas.openxmlformats.org/officeDocument/2006/relationships/hyperlink" Target="https://gccassociation.org/concretefuture/wp-content/uploads/2022/10/GCCA-Concrete-Future-Roadmap-Document-AW-2022.pdf"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diagrams/_rels/drawing11.xml.rels><?xml version="1.0" encoding="UTF-8" standalone="yes"?>
<Relationships xmlns="http://schemas.openxmlformats.org/package/2006/relationships"><Relationship Id="rId2" Type="http://schemas.openxmlformats.org/officeDocument/2006/relationships/hyperlink" Target="https://cembureau.eu/media/kuxd32gi/cembureau-2050-roadmap_final-version_web.pdf" TargetMode="External"/><Relationship Id="rId1" Type="http://schemas.openxmlformats.org/officeDocument/2006/relationships/hyperlink" Target="https://gccassociation.org/concretefuture/wp-content/uploads/2022/10/GCCA-Concrete-Future-Roadmap-Document-AW-2022.pdf"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image" Target="../media/image9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DB39A5-7E87-47D0-931B-33ABCE8F5D77}"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sv-SE"/>
        </a:p>
      </dgm:t>
    </dgm:pt>
    <dgm:pt modelId="{F983597F-DA80-4F9C-A941-7E50ED86E4D5}">
      <dgm:prSet phldrT="[Text]"/>
      <dgm:spPr/>
      <dgm:t>
        <a:bodyPr/>
        <a:lstStyle/>
        <a:p>
          <a:r>
            <a:rPr lang="sv-SE"/>
            <a:t>Fossil </a:t>
          </a:r>
          <a:r>
            <a:rPr lang="sv-SE" err="1"/>
            <a:t>based</a:t>
          </a:r>
          <a:endParaRPr lang="sv-SE"/>
        </a:p>
      </dgm:t>
    </dgm:pt>
    <dgm:pt modelId="{88A0BA8F-0B29-4D8D-8974-C01691138EBC}" type="parTrans" cxnId="{942AC286-12EC-4607-B23C-4FF531C8D715}">
      <dgm:prSet/>
      <dgm:spPr/>
      <dgm:t>
        <a:bodyPr/>
        <a:lstStyle/>
        <a:p>
          <a:endParaRPr lang="sv-SE"/>
        </a:p>
      </dgm:t>
    </dgm:pt>
    <dgm:pt modelId="{74DAE617-B287-489C-B588-A968B5B01E60}" type="sibTrans" cxnId="{942AC286-12EC-4607-B23C-4FF531C8D715}">
      <dgm:prSet/>
      <dgm:spPr/>
      <dgm:t>
        <a:bodyPr/>
        <a:lstStyle/>
        <a:p>
          <a:endParaRPr lang="sv-SE"/>
        </a:p>
      </dgm:t>
    </dgm:pt>
    <dgm:pt modelId="{BE805C98-979E-48FB-A642-0E68B1DF133B}">
      <dgm:prSet phldrT="[Text]"/>
      <dgm:spPr/>
      <dgm:t>
        <a:bodyPr/>
        <a:lstStyle/>
        <a:p>
          <a:r>
            <a:rPr lang="sv-SE"/>
            <a:t>Oil, NG, Diesel</a:t>
          </a:r>
        </a:p>
      </dgm:t>
    </dgm:pt>
    <dgm:pt modelId="{B3138C65-5F72-4AF1-809B-FC35FEF9CBD1}" type="parTrans" cxnId="{D8D8847B-533D-487B-85B7-8F8B03D840EB}">
      <dgm:prSet/>
      <dgm:spPr/>
      <dgm:t>
        <a:bodyPr/>
        <a:lstStyle/>
        <a:p>
          <a:endParaRPr lang="sv-SE"/>
        </a:p>
      </dgm:t>
    </dgm:pt>
    <dgm:pt modelId="{541B46D3-B48B-4A3C-A8CE-3B15B87FBBE3}" type="sibTrans" cxnId="{D8D8847B-533D-487B-85B7-8F8B03D840EB}">
      <dgm:prSet/>
      <dgm:spPr/>
      <dgm:t>
        <a:bodyPr/>
        <a:lstStyle/>
        <a:p>
          <a:endParaRPr lang="sv-SE"/>
        </a:p>
      </dgm:t>
    </dgm:pt>
    <dgm:pt modelId="{34519695-C1E5-45EF-804F-56BA89D84338}">
      <dgm:prSet phldrT="[Text]"/>
      <dgm:spPr/>
      <dgm:t>
        <a:bodyPr/>
        <a:lstStyle/>
        <a:p>
          <a:r>
            <a:rPr lang="sv-SE" err="1"/>
            <a:t>Homogeneous</a:t>
          </a:r>
          <a:r>
            <a:rPr lang="sv-SE"/>
            <a:t>, </a:t>
          </a:r>
          <a:r>
            <a:rPr lang="sv-SE" err="1"/>
            <a:t>high</a:t>
          </a:r>
          <a:r>
            <a:rPr lang="sv-SE"/>
            <a:t> </a:t>
          </a:r>
          <a:r>
            <a:rPr lang="sv-SE" err="1"/>
            <a:t>energy</a:t>
          </a:r>
          <a:r>
            <a:rPr lang="sv-SE"/>
            <a:t> </a:t>
          </a:r>
          <a:r>
            <a:rPr lang="sv-SE" err="1"/>
            <a:t>density</a:t>
          </a:r>
          <a:endParaRPr lang="sv-SE"/>
        </a:p>
      </dgm:t>
    </dgm:pt>
    <dgm:pt modelId="{FFFD8BE5-2485-40DC-9075-68E0ACBC8ACF}" type="parTrans" cxnId="{5185103C-AB3B-4F82-9879-E25839F9F264}">
      <dgm:prSet/>
      <dgm:spPr/>
      <dgm:t>
        <a:bodyPr/>
        <a:lstStyle/>
        <a:p>
          <a:endParaRPr lang="sv-SE"/>
        </a:p>
      </dgm:t>
    </dgm:pt>
    <dgm:pt modelId="{3EC3759C-9124-4029-98AB-0D6B8B55355A}" type="sibTrans" cxnId="{5185103C-AB3B-4F82-9879-E25839F9F264}">
      <dgm:prSet/>
      <dgm:spPr/>
      <dgm:t>
        <a:bodyPr/>
        <a:lstStyle/>
        <a:p>
          <a:endParaRPr lang="sv-SE"/>
        </a:p>
      </dgm:t>
    </dgm:pt>
    <dgm:pt modelId="{88108C57-134D-44BC-8EE4-8A2B2B904009}">
      <dgm:prSet phldrT="[Text]"/>
      <dgm:spPr/>
      <dgm:t>
        <a:bodyPr/>
        <a:lstStyle/>
        <a:p>
          <a:r>
            <a:rPr lang="sv-SE"/>
            <a:t>Not fossil </a:t>
          </a:r>
          <a:r>
            <a:rPr lang="sv-SE" err="1"/>
            <a:t>based</a:t>
          </a:r>
          <a:endParaRPr lang="sv-SE"/>
        </a:p>
      </dgm:t>
    </dgm:pt>
    <dgm:pt modelId="{1F2198EC-9154-48B0-AB7A-6819E06D33D1}" type="parTrans" cxnId="{86E2CD0D-9007-4226-9FBD-B9B078AFB6F2}">
      <dgm:prSet/>
      <dgm:spPr/>
      <dgm:t>
        <a:bodyPr/>
        <a:lstStyle/>
        <a:p>
          <a:endParaRPr lang="sv-SE"/>
        </a:p>
      </dgm:t>
    </dgm:pt>
    <dgm:pt modelId="{D4D66627-D3BC-4965-BEC5-7E6685CD24AA}" type="sibTrans" cxnId="{86E2CD0D-9007-4226-9FBD-B9B078AFB6F2}">
      <dgm:prSet/>
      <dgm:spPr/>
      <dgm:t>
        <a:bodyPr/>
        <a:lstStyle/>
        <a:p>
          <a:endParaRPr lang="sv-SE"/>
        </a:p>
      </dgm:t>
    </dgm:pt>
    <dgm:pt modelId="{0F64F1B1-BF8A-4AAF-82A4-E5C5FAB1E80A}">
      <dgm:prSet phldrT="[Text]"/>
      <dgm:spPr/>
      <dgm:t>
        <a:bodyPr/>
        <a:lstStyle/>
        <a:p>
          <a:r>
            <a:rPr lang="sv-SE" err="1"/>
            <a:t>Biomass,biogas</a:t>
          </a:r>
          <a:r>
            <a:rPr lang="sv-SE"/>
            <a:t>, hydrogen</a:t>
          </a:r>
        </a:p>
      </dgm:t>
    </dgm:pt>
    <dgm:pt modelId="{3534FB33-C168-41EB-9ABA-9B6470C8B7C9}" type="parTrans" cxnId="{CDDF35EA-533C-4317-B60E-49B49222CE4B}">
      <dgm:prSet/>
      <dgm:spPr/>
      <dgm:t>
        <a:bodyPr/>
        <a:lstStyle/>
        <a:p>
          <a:endParaRPr lang="sv-SE"/>
        </a:p>
      </dgm:t>
    </dgm:pt>
    <dgm:pt modelId="{60FA1263-E4AC-4BCE-8A70-5B9D5074A3D1}" type="sibTrans" cxnId="{CDDF35EA-533C-4317-B60E-49B49222CE4B}">
      <dgm:prSet/>
      <dgm:spPr/>
      <dgm:t>
        <a:bodyPr/>
        <a:lstStyle/>
        <a:p>
          <a:endParaRPr lang="sv-SE"/>
        </a:p>
      </dgm:t>
    </dgm:pt>
    <dgm:pt modelId="{3DC8D9E1-902E-41D5-ADFF-F65B2775C1BD}">
      <dgm:prSet phldrT="[Text]"/>
      <dgm:spPr/>
      <dgm:t>
        <a:bodyPr/>
        <a:lstStyle/>
        <a:p>
          <a:r>
            <a:rPr lang="sv-SE" err="1"/>
            <a:t>Lower</a:t>
          </a:r>
          <a:r>
            <a:rPr lang="sv-SE"/>
            <a:t> </a:t>
          </a:r>
          <a:r>
            <a:rPr lang="sv-SE" err="1"/>
            <a:t>energy</a:t>
          </a:r>
          <a:r>
            <a:rPr lang="sv-SE"/>
            <a:t> </a:t>
          </a:r>
          <a:r>
            <a:rPr lang="sv-SE" err="1"/>
            <a:t>density</a:t>
          </a:r>
          <a:r>
            <a:rPr lang="sv-SE"/>
            <a:t> </a:t>
          </a:r>
        </a:p>
      </dgm:t>
    </dgm:pt>
    <dgm:pt modelId="{BFB3EF04-84C7-4E1B-9768-37694E27640C}" type="parTrans" cxnId="{4C61EF52-9B41-4F97-8A1A-60702289CCD1}">
      <dgm:prSet/>
      <dgm:spPr/>
      <dgm:t>
        <a:bodyPr/>
        <a:lstStyle/>
        <a:p>
          <a:endParaRPr lang="sv-SE"/>
        </a:p>
      </dgm:t>
    </dgm:pt>
    <dgm:pt modelId="{A675214E-8559-45A2-BC61-4DA09DEF8578}" type="sibTrans" cxnId="{4C61EF52-9B41-4F97-8A1A-60702289CCD1}">
      <dgm:prSet/>
      <dgm:spPr/>
      <dgm:t>
        <a:bodyPr/>
        <a:lstStyle/>
        <a:p>
          <a:endParaRPr lang="sv-SE"/>
        </a:p>
      </dgm:t>
    </dgm:pt>
    <dgm:pt modelId="{4264A2CA-A6FC-4D45-90DD-C43A926776A4}">
      <dgm:prSet phldrT="[Text]"/>
      <dgm:spPr/>
      <dgm:t>
        <a:bodyPr/>
        <a:lstStyle/>
        <a:p>
          <a:r>
            <a:rPr lang="sv-SE"/>
            <a:t>Prices going </a:t>
          </a:r>
          <a:r>
            <a:rPr lang="sv-SE" err="1"/>
            <a:t>up</a:t>
          </a:r>
          <a:endParaRPr lang="sv-SE"/>
        </a:p>
      </dgm:t>
    </dgm:pt>
    <dgm:pt modelId="{FF0FE991-7A84-4397-ADFD-F40A14D475E4}" type="parTrans" cxnId="{3D04FD78-2C86-4109-9745-216EC5A42B1B}">
      <dgm:prSet/>
      <dgm:spPr/>
      <dgm:t>
        <a:bodyPr/>
        <a:lstStyle/>
        <a:p>
          <a:endParaRPr lang="sv-SE"/>
        </a:p>
      </dgm:t>
    </dgm:pt>
    <dgm:pt modelId="{0B1FC839-81CC-40E1-8675-2EAEF6596A9A}" type="sibTrans" cxnId="{3D04FD78-2C86-4109-9745-216EC5A42B1B}">
      <dgm:prSet/>
      <dgm:spPr/>
      <dgm:t>
        <a:bodyPr/>
        <a:lstStyle/>
        <a:p>
          <a:endParaRPr lang="sv-SE"/>
        </a:p>
      </dgm:t>
    </dgm:pt>
    <dgm:pt modelId="{920B4A2E-6DAA-4ABA-BB73-CEF15B00659C}">
      <dgm:prSet phldrT="[Text]"/>
      <dgm:spPr/>
      <dgm:t>
        <a:bodyPr/>
        <a:lstStyle/>
        <a:p>
          <a:r>
            <a:rPr lang="sv-SE"/>
            <a:t>Will </a:t>
          </a:r>
          <a:r>
            <a:rPr lang="sv-SE" err="1"/>
            <a:t>prices</a:t>
          </a:r>
          <a:r>
            <a:rPr lang="sv-SE"/>
            <a:t> go </a:t>
          </a:r>
          <a:r>
            <a:rPr lang="sv-SE" err="1"/>
            <a:t>dowm</a:t>
          </a:r>
          <a:r>
            <a:rPr lang="sv-SE"/>
            <a:t>?</a:t>
          </a:r>
        </a:p>
      </dgm:t>
    </dgm:pt>
    <dgm:pt modelId="{DCEE5CA1-6129-4A96-A52E-7813854476A8}" type="parTrans" cxnId="{F3D7C03B-49F5-46D6-AA7A-5BE02BBABE13}">
      <dgm:prSet/>
      <dgm:spPr/>
      <dgm:t>
        <a:bodyPr/>
        <a:lstStyle/>
        <a:p>
          <a:endParaRPr lang="sv-SE"/>
        </a:p>
      </dgm:t>
    </dgm:pt>
    <dgm:pt modelId="{27BBF2B8-A48D-4281-A2B4-DA891EF8208E}" type="sibTrans" cxnId="{F3D7C03B-49F5-46D6-AA7A-5BE02BBABE13}">
      <dgm:prSet/>
      <dgm:spPr/>
      <dgm:t>
        <a:bodyPr/>
        <a:lstStyle/>
        <a:p>
          <a:endParaRPr lang="sv-SE"/>
        </a:p>
      </dgm:t>
    </dgm:pt>
    <dgm:pt modelId="{5E893D17-31F5-4C0B-AD24-F3BCA7D20382}" type="pres">
      <dgm:prSet presAssocID="{4CDB39A5-7E87-47D0-931B-33ABCE8F5D77}" presName="diagram" presStyleCnt="0">
        <dgm:presLayoutVars>
          <dgm:chPref val="1"/>
          <dgm:dir/>
          <dgm:animOne val="branch"/>
          <dgm:animLvl val="lvl"/>
          <dgm:resizeHandles/>
        </dgm:presLayoutVars>
      </dgm:prSet>
      <dgm:spPr/>
    </dgm:pt>
    <dgm:pt modelId="{0B840665-B1A3-4346-A2FE-122A9D359D82}" type="pres">
      <dgm:prSet presAssocID="{F983597F-DA80-4F9C-A941-7E50ED86E4D5}" presName="root" presStyleCnt="0"/>
      <dgm:spPr/>
    </dgm:pt>
    <dgm:pt modelId="{0BE39247-F82E-4832-B643-FC437CC804BA}" type="pres">
      <dgm:prSet presAssocID="{F983597F-DA80-4F9C-A941-7E50ED86E4D5}" presName="rootComposite" presStyleCnt="0"/>
      <dgm:spPr/>
    </dgm:pt>
    <dgm:pt modelId="{AA94A2D5-360A-4AC0-A9B1-6F7FE69928AA}" type="pres">
      <dgm:prSet presAssocID="{F983597F-DA80-4F9C-A941-7E50ED86E4D5}" presName="rootText" presStyleLbl="node1" presStyleIdx="0" presStyleCnt="2" custScaleX="153333"/>
      <dgm:spPr/>
    </dgm:pt>
    <dgm:pt modelId="{58248C68-D67C-417F-ACFD-283B597804BC}" type="pres">
      <dgm:prSet presAssocID="{F983597F-DA80-4F9C-A941-7E50ED86E4D5}" presName="rootConnector" presStyleLbl="node1" presStyleIdx="0" presStyleCnt="2"/>
      <dgm:spPr/>
    </dgm:pt>
    <dgm:pt modelId="{B6247E33-FB06-46BD-9865-6541C17A8207}" type="pres">
      <dgm:prSet presAssocID="{F983597F-DA80-4F9C-A941-7E50ED86E4D5}" presName="childShape" presStyleCnt="0"/>
      <dgm:spPr/>
    </dgm:pt>
    <dgm:pt modelId="{A72E6D0F-38CA-43C4-9060-7ABE7DADA51F}" type="pres">
      <dgm:prSet presAssocID="{B3138C65-5F72-4AF1-809B-FC35FEF9CBD1}" presName="Name13" presStyleLbl="parChTrans1D2" presStyleIdx="0" presStyleCnt="6"/>
      <dgm:spPr/>
    </dgm:pt>
    <dgm:pt modelId="{921CF9BC-1CF6-4484-A69B-179E7BF1E14B}" type="pres">
      <dgm:prSet presAssocID="{BE805C98-979E-48FB-A642-0E68B1DF133B}" presName="childText" presStyleLbl="bgAcc1" presStyleIdx="0" presStyleCnt="6" custScaleX="211848">
        <dgm:presLayoutVars>
          <dgm:bulletEnabled val="1"/>
        </dgm:presLayoutVars>
      </dgm:prSet>
      <dgm:spPr/>
    </dgm:pt>
    <dgm:pt modelId="{6F26E007-3A75-4845-9C5C-C6FF775BF8CF}" type="pres">
      <dgm:prSet presAssocID="{FFFD8BE5-2485-40DC-9075-68E0ACBC8ACF}" presName="Name13" presStyleLbl="parChTrans1D2" presStyleIdx="1" presStyleCnt="6"/>
      <dgm:spPr/>
    </dgm:pt>
    <dgm:pt modelId="{EEFAF8FC-55EA-4A89-80C9-366BB51D2C64}" type="pres">
      <dgm:prSet presAssocID="{34519695-C1E5-45EF-804F-56BA89D84338}" presName="childText" presStyleLbl="bgAcc1" presStyleIdx="1" presStyleCnt="6" custScaleX="196614">
        <dgm:presLayoutVars>
          <dgm:bulletEnabled val="1"/>
        </dgm:presLayoutVars>
      </dgm:prSet>
      <dgm:spPr/>
    </dgm:pt>
    <dgm:pt modelId="{6C36A592-7906-4940-A233-DE4A03A33ADA}" type="pres">
      <dgm:prSet presAssocID="{FF0FE991-7A84-4397-ADFD-F40A14D475E4}" presName="Name13" presStyleLbl="parChTrans1D2" presStyleIdx="2" presStyleCnt="6"/>
      <dgm:spPr/>
    </dgm:pt>
    <dgm:pt modelId="{23C7A958-8DF5-4A30-B22B-79A769449AB5}" type="pres">
      <dgm:prSet presAssocID="{4264A2CA-A6FC-4D45-90DD-C43A926776A4}" presName="childText" presStyleLbl="bgAcc1" presStyleIdx="2" presStyleCnt="6" custScaleX="188172">
        <dgm:presLayoutVars>
          <dgm:bulletEnabled val="1"/>
        </dgm:presLayoutVars>
      </dgm:prSet>
      <dgm:spPr/>
    </dgm:pt>
    <dgm:pt modelId="{2E30B05D-11E9-4DC0-B424-C85307E4363A}" type="pres">
      <dgm:prSet presAssocID="{88108C57-134D-44BC-8EE4-8A2B2B904009}" presName="root" presStyleCnt="0"/>
      <dgm:spPr/>
    </dgm:pt>
    <dgm:pt modelId="{21D96ABA-867E-406A-BB23-2DD543412292}" type="pres">
      <dgm:prSet presAssocID="{88108C57-134D-44BC-8EE4-8A2B2B904009}" presName="rootComposite" presStyleCnt="0"/>
      <dgm:spPr/>
    </dgm:pt>
    <dgm:pt modelId="{4B17B1B2-5541-4797-A5CE-3D5D946103D9}" type="pres">
      <dgm:prSet presAssocID="{88108C57-134D-44BC-8EE4-8A2B2B904009}" presName="rootText" presStyleLbl="node1" presStyleIdx="1" presStyleCnt="2" custScaleX="158856"/>
      <dgm:spPr/>
    </dgm:pt>
    <dgm:pt modelId="{2D88116A-3FDC-418C-A422-7C644DDCC63B}" type="pres">
      <dgm:prSet presAssocID="{88108C57-134D-44BC-8EE4-8A2B2B904009}" presName="rootConnector" presStyleLbl="node1" presStyleIdx="1" presStyleCnt="2"/>
      <dgm:spPr/>
    </dgm:pt>
    <dgm:pt modelId="{5493391E-AB1D-4C1A-B482-86829DACDA5A}" type="pres">
      <dgm:prSet presAssocID="{88108C57-134D-44BC-8EE4-8A2B2B904009}" presName="childShape" presStyleCnt="0"/>
      <dgm:spPr/>
    </dgm:pt>
    <dgm:pt modelId="{AF456C06-E1A6-4ED8-91CD-EDF9C5B3C979}" type="pres">
      <dgm:prSet presAssocID="{3534FB33-C168-41EB-9ABA-9B6470C8B7C9}" presName="Name13" presStyleLbl="parChTrans1D2" presStyleIdx="3" presStyleCnt="6"/>
      <dgm:spPr/>
    </dgm:pt>
    <dgm:pt modelId="{BF388482-9EC5-4330-AE92-433491F59E3E}" type="pres">
      <dgm:prSet presAssocID="{0F64F1B1-BF8A-4AAF-82A4-E5C5FAB1E80A}" presName="childText" presStyleLbl="bgAcc1" presStyleIdx="3" presStyleCnt="6" custScaleX="216110">
        <dgm:presLayoutVars>
          <dgm:bulletEnabled val="1"/>
        </dgm:presLayoutVars>
      </dgm:prSet>
      <dgm:spPr/>
    </dgm:pt>
    <dgm:pt modelId="{19233220-CA67-40E4-BB47-62F7216348D5}" type="pres">
      <dgm:prSet presAssocID="{BFB3EF04-84C7-4E1B-9768-37694E27640C}" presName="Name13" presStyleLbl="parChTrans1D2" presStyleIdx="4" presStyleCnt="6"/>
      <dgm:spPr/>
    </dgm:pt>
    <dgm:pt modelId="{58A39F5B-146C-4332-A532-916B08FBB057}" type="pres">
      <dgm:prSet presAssocID="{3DC8D9E1-902E-41D5-ADFF-F65B2775C1BD}" presName="childText" presStyleLbl="bgAcc1" presStyleIdx="4" presStyleCnt="6" custScaleX="204836">
        <dgm:presLayoutVars>
          <dgm:bulletEnabled val="1"/>
        </dgm:presLayoutVars>
      </dgm:prSet>
      <dgm:spPr/>
    </dgm:pt>
    <dgm:pt modelId="{3D048702-813F-4861-9EF8-23F0BCEBD8A6}" type="pres">
      <dgm:prSet presAssocID="{DCEE5CA1-6129-4A96-A52E-7813854476A8}" presName="Name13" presStyleLbl="parChTrans1D2" presStyleIdx="5" presStyleCnt="6"/>
      <dgm:spPr/>
    </dgm:pt>
    <dgm:pt modelId="{0C79EDDE-B32F-42D5-A0A8-E7FC357EFC5D}" type="pres">
      <dgm:prSet presAssocID="{920B4A2E-6DAA-4ABA-BB73-CEF15B00659C}" presName="childText" presStyleLbl="bgAcc1" presStyleIdx="5" presStyleCnt="6" custScaleX="175419">
        <dgm:presLayoutVars>
          <dgm:bulletEnabled val="1"/>
        </dgm:presLayoutVars>
      </dgm:prSet>
      <dgm:spPr/>
    </dgm:pt>
  </dgm:ptLst>
  <dgm:cxnLst>
    <dgm:cxn modelId="{8550190A-19C0-4BE1-B4FE-61E69A3A8FF3}" type="presOf" srcId="{920B4A2E-6DAA-4ABA-BB73-CEF15B00659C}" destId="{0C79EDDE-B32F-42D5-A0A8-E7FC357EFC5D}" srcOrd="0" destOrd="0" presId="urn:microsoft.com/office/officeart/2005/8/layout/hierarchy3"/>
    <dgm:cxn modelId="{28D42E0B-279C-4CDD-B75B-204C87782BD5}" type="presOf" srcId="{88108C57-134D-44BC-8EE4-8A2B2B904009}" destId="{2D88116A-3FDC-418C-A422-7C644DDCC63B}" srcOrd="1" destOrd="0" presId="urn:microsoft.com/office/officeart/2005/8/layout/hierarchy3"/>
    <dgm:cxn modelId="{86E2CD0D-9007-4226-9FBD-B9B078AFB6F2}" srcId="{4CDB39A5-7E87-47D0-931B-33ABCE8F5D77}" destId="{88108C57-134D-44BC-8EE4-8A2B2B904009}" srcOrd="1" destOrd="0" parTransId="{1F2198EC-9154-48B0-AB7A-6819E06D33D1}" sibTransId="{D4D66627-D3BC-4965-BEC5-7E6685CD24AA}"/>
    <dgm:cxn modelId="{6328A32B-FB80-4295-AB0F-D42176AE6138}" type="presOf" srcId="{DCEE5CA1-6129-4A96-A52E-7813854476A8}" destId="{3D048702-813F-4861-9EF8-23F0BCEBD8A6}" srcOrd="0" destOrd="0" presId="urn:microsoft.com/office/officeart/2005/8/layout/hierarchy3"/>
    <dgm:cxn modelId="{F3D7C03B-49F5-46D6-AA7A-5BE02BBABE13}" srcId="{88108C57-134D-44BC-8EE4-8A2B2B904009}" destId="{920B4A2E-6DAA-4ABA-BB73-CEF15B00659C}" srcOrd="2" destOrd="0" parTransId="{DCEE5CA1-6129-4A96-A52E-7813854476A8}" sibTransId="{27BBF2B8-A48D-4281-A2B4-DA891EF8208E}"/>
    <dgm:cxn modelId="{5185103C-AB3B-4F82-9879-E25839F9F264}" srcId="{F983597F-DA80-4F9C-A941-7E50ED86E4D5}" destId="{34519695-C1E5-45EF-804F-56BA89D84338}" srcOrd="1" destOrd="0" parTransId="{FFFD8BE5-2485-40DC-9075-68E0ACBC8ACF}" sibTransId="{3EC3759C-9124-4029-98AB-0D6B8B55355A}"/>
    <dgm:cxn modelId="{1827755E-7C62-49BD-A3C9-6A14685F4881}" type="presOf" srcId="{4264A2CA-A6FC-4D45-90DD-C43A926776A4}" destId="{23C7A958-8DF5-4A30-B22B-79A769449AB5}" srcOrd="0" destOrd="0" presId="urn:microsoft.com/office/officeart/2005/8/layout/hierarchy3"/>
    <dgm:cxn modelId="{875BB56C-1152-440C-95BC-33BF80F2BDDF}" type="presOf" srcId="{F983597F-DA80-4F9C-A941-7E50ED86E4D5}" destId="{AA94A2D5-360A-4AC0-A9B1-6F7FE69928AA}" srcOrd="0" destOrd="0" presId="urn:microsoft.com/office/officeart/2005/8/layout/hierarchy3"/>
    <dgm:cxn modelId="{CD2BA16E-1F18-4AF6-93C0-9B58F8008497}" type="presOf" srcId="{FFFD8BE5-2485-40DC-9075-68E0ACBC8ACF}" destId="{6F26E007-3A75-4845-9C5C-C6FF775BF8CF}" srcOrd="0" destOrd="0" presId="urn:microsoft.com/office/officeart/2005/8/layout/hierarchy3"/>
    <dgm:cxn modelId="{C2665252-BF9B-4792-A8E1-D6110A15ADA8}" type="presOf" srcId="{BFB3EF04-84C7-4E1B-9768-37694E27640C}" destId="{19233220-CA67-40E4-BB47-62F7216348D5}" srcOrd="0" destOrd="0" presId="urn:microsoft.com/office/officeart/2005/8/layout/hierarchy3"/>
    <dgm:cxn modelId="{4C61EF52-9B41-4F97-8A1A-60702289CCD1}" srcId="{88108C57-134D-44BC-8EE4-8A2B2B904009}" destId="{3DC8D9E1-902E-41D5-ADFF-F65B2775C1BD}" srcOrd="1" destOrd="0" parTransId="{BFB3EF04-84C7-4E1B-9768-37694E27640C}" sibTransId="{A675214E-8559-45A2-BC61-4DA09DEF8578}"/>
    <dgm:cxn modelId="{91CBC258-99C9-4608-97C8-0544037E0660}" type="presOf" srcId="{3DC8D9E1-902E-41D5-ADFF-F65B2775C1BD}" destId="{58A39F5B-146C-4332-A532-916B08FBB057}" srcOrd="0" destOrd="0" presId="urn:microsoft.com/office/officeart/2005/8/layout/hierarchy3"/>
    <dgm:cxn modelId="{3D04FD78-2C86-4109-9745-216EC5A42B1B}" srcId="{F983597F-DA80-4F9C-A941-7E50ED86E4D5}" destId="{4264A2CA-A6FC-4D45-90DD-C43A926776A4}" srcOrd="2" destOrd="0" parTransId="{FF0FE991-7A84-4397-ADFD-F40A14D475E4}" sibTransId="{0B1FC839-81CC-40E1-8675-2EAEF6596A9A}"/>
    <dgm:cxn modelId="{F298AC79-6284-4133-B8E1-BDF2B1925188}" type="presOf" srcId="{FF0FE991-7A84-4397-ADFD-F40A14D475E4}" destId="{6C36A592-7906-4940-A233-DE4A03A33ADA}" srcOrd="0" destOrd="0" presId="urn:microsoft.com/office/officeart/2005/8/layout/hierarchy3"/>
    <dgm:cxn modelId="{D8D8847B-533D-487B-85B7-8F8B03D840EB}" srcId="{F983597F-DA80-4F9C-A941-7E50ED86E4D5}" destId="{BE805C98-979E-48FB-A642-0E68B1DF133B}" srcOrd="0" destOrd="0" parTransId="{B3138C65-5F72-4AF1-809B-FC35FEF9CBD1}" sibTransId="{541B46D3-B48B-4A3C-A8CE-3B15B87FBBE3}"/>
    <dgm:cxn modelId="{942AC286-12EC-4607-B23C-4FF531C8D715}" srcId="{4CDB39A5-7E87-47D0-931B-33ABCE8F5D77}" destId="{F983597F-DA80-4F9C-A941-7E50ED86E4D5}" srcOrd="0" destOrd="0" parTransId="{88A0BA8F-0B29-4D8D-8974-C01691138EBC}" sibTransId="{74DAE617-B287-489C-B588-A968B5B01E60}"/>
    <dgm:cxn modelId="{4D6197B7-6D48-4B7C-9457-4B92A502B267}" type="presOf" srcId="{34519695-C1E5-45EF-804F-56BA89D84338}" destId="{EEFAF8FC-55EA-4A89-80C9-366BB51D2C64}" srcOrd="0" destOrd="0" presId="urn:microsoft.com/office/officeart/2005/8/layout/hierarchy3"/>
    <dgm:cxn modelId="{DBAD08BA-7CC7-46AB-9077-05AAB8B3EEBD}" type="presOf" srcId="{4CDB39A5-7E87-47D0-931B-33ABCE8F5D77}" destId="{5E893D17-31F5-4C0B-AD24-F3BCA7D20382}" srcOrd="0" destOrd="0" presId="urn:microsoft.com/office/officeart/2005/8/layout/hierarchy3"/>
    <dgm:cxn modelId="{53B45BBE-337D-4409-9DBE-FAE9ADA59EC8}" type="presOf" srcId="{BE805C98-979E-48FB-A642-0E68B1DF133B}" destId="{921CF9BC-1CF6-4484-A69B-179E7BF1E14B}" srcOrd="0" destOrd="0" presId="urn:microsoft.com/office/officeart/2005/8/layout/hierarchy3"/>
    <dgm:cxn modelId="{249053C9-3077-4EB4-AFE8-BA320A6EE810}" type="presOf" srcId="{0F64F1B1-BF8A-4AAF-82A4-E5C5FAB1E80A}" destId="{BF388482-9EC5-4330-AE92-433491F59E3E}" srcOrd="0" destOrd="0" presId="urn:microsoft.com/office/officeart/2005/8/layout/hierarchy3"/>
    <dgm:cxn modelId="{5A732EE4-C35E-4EFB-AFE6-B44B7DE1CA57}" type="presOf" srcId="{F983597F-DA80-4F9C-A941-7E50ED86E4D5}" destId="{58248C68-D67C-417F-ACFD-283B597804BC}" srcOrd="1" destOrd="0" presId="urn:microsoft.com/office/officeart/2005/8/layout/hierarchy3"/>
    <dgm:cxn modelId="{EE795EE6-DD4E-4E11-BBA0-5402AEC307A9}" type="presOf" srcId="{B3138C65-5F72-4AF1-809B-FC35FEF9CBD1}" destId="{A72E6D0F-38CA-43C4-9060-7ABE7DADA51F}" srcOrd="0" destOrd="0" presId="urn:microsoft.com/office/officeart/2005/8/layout/hierarchy3"/>
    <dgm:cxn modelId="{CDDF35EA-533C-4317-B60E-49B49222CE4B}" srcId="{88108C57-134D-44BC-8EE4-8A2B2B904009}" destId="{0F64F1B1-BF8A-4AAF-82A4-E5C5FAB1E80A}" srcOrd="0" destOrd="0" parTransId="{3534FB33-C168-41EB-9ABA-9B6470C8B7C9}" sibTransId="{60FA1263-E4AC-4BCE-8A70-5B9D5074A3D1}"/>
    <dgm:cxn modelId="{415B0AEF-1517-4EE7-98A3-7568377F2BC6}" type="presOf" srcId="{88108C57-134D-44BC-8EE4-8A2B2B904009}" destId="{4B17B1B2-5541-4797-A5CE-3D5D946103D9}" srcOrd="0" destOrd="0" presId="urn:microsoft.com/office/officeart/2005/8/layout/hierarchy3"/>
    <dgm:cxn modelId="{C43175F1-AAE6-481C-8EDF-41BBD0244F81}" type="presOf" srcId="{3534FB33-C168-41EB-9ABA-9B6470C8B7C9}" destId="{AF456C06-E1A6-4ED8-91CD-EDF9C5B3C979}" srcOrd="0" destOrd="0" presId="urn:microsoft.com/office/officeart/2005/8/layout/hierarchy3"/>
    <dgm:cxn modelId="{2E5EA1E6-40B6-4E49-ADF5-4C88D2AA66AD}" type="presParOf" srcId="{5E893D17-31F5-4C0B-AD24-F3BCA7D20382}" destId="{0B840665-B1A3-4346-A2FE-122A9D359D82}" srcOrd="0" destOrd="0" presId="urn:microsoft.com/office/officeart/2005/8/layout/hierarchy3"/>
    <dgm:cxn modelId="{9DAD4C36-EF9C-49EA-8928-069ED6C41551}" type="presParOf" srcId="{0B840665-B1A3-4346-A2FE-122A9D359D82}" destId="{0BE39247-F82E-4832-B643-FC437CC804BA}" srcOrd="0" destOrd="0" presId="urn:microsoft.com/office/officeart/2005/8/layout/hierarchy3"/>
    <dgm:cxn modelId="{C273A981-476E-414F-9A74-98078D11D0A7}" type="presParOf" srcId="{0BE39247-F82E-4832-B643-FC437CC804BA}" destId="{AA94A2D5-360A-4AC0-A9B1-6F7FE69928AA}" srcOrd="0" destOrd="0" presId="urn:microsoft.com/office/officeart/2005/8/layout/hierarchy3"/>
    <dgm:cxn modelId="{87C48120-62FB-4902-9877-883F8CA69B26}" type="presParOf" srcId="{0BE39247-F82E-4832-B643-FC437CC804BA}" destId="{58248C68-D67C-417F-ACFD-283B597804BC}" srcOrd="1" destOrd="0" presId="urn:microsoft.com/office/officeart/2005/8/layout/hierarchy3"/>
    <dgm:cxn modelId="{DBEEEA35-4B18-47BC-8681-289A80F10231}" type="presParOf" srcId="{0B840665-B1A3-4346-A2FE-122A9D359D82}" destId="{B6247E33-FB06-46BD-9865-6541C17A8207}" srcOrd="1" destOrd="0" presId="urn:microsoft.com/office/officeart/2005/8/layout/hierarchy3"/>
    <dgm:cxn modelId="{0AB45152-59C2-4728-B2FF-18864778B9FC}" type="presParOf" srcId="{B6247E33-FB06-46BD-9865-6541C17A8207}" destId="{A72E6D0F-38CA-43C4-9060-7ABE7DADA51F}" srcOrd="0" destOrd="0" presId="urn:microsoft.com/office/officeart/2005/8/layout/hierarchy3"/>
    <dgm:cxn modelId="{123EE5AB-8947-4F1E-A611-53179A5FB954}" type="presParOf" srcId="{B6247E33-FB06-46BD-9865-6541C17A8207}" destId="{921CF9BC-1CF6-4484-A69B-179E7BF1E14B}" srcOrd="1" destOrd="0" presId="urn:microsoft.com/office/officeart/2005/8/layout/hierarchy3"/>
    <dgm:cxn modelId="{452AE770-2418-48F6-A21F-5F7E802AEC73}" type="presParOf" srcId="{B6247E33-FB06-46BD-9865-6541C17A8207}" destId="{6F26E007-3A75-4845-9C5C-C6FF775BF8CF}" srcOrd="2" destOrd="0" presId="urn:microsoft.com/office/officeart/2005/8/layout/hierarchy3"/>
    <dgm:cxn modelId="{DB1DB842-EB0E-4F09-9415-FAF377C10CE2}" type="presParOf" srcId="{B6247E33-FB06-46BD-9865-6541C17A8207}" destId="{EEFAF8FC-55EA-4A89-80C9-366BB51D2C64}" srcOrd="3" destOrd="0" presId="urn:microsoft.com/office/officeart/2005/8/layout/hierarchy3"/>
    <dgm:cxn modelId="{CC771640-9A3E-44F4-BE70-B9AC69EA0905}" type="presParOf" srcId="{B6247E33-FB06-46BD-9865-6541C17A8207}" destId="{6C36A592-7906-4940-A233-DE4A03A33ADA}" srcOrd="4" destOrd="0" presId="urn:microsoft.com/office/officeart/2005/8/layout/hierarchy3"/>
    <dgm:cxn modelId="{1FDCB787-3412-426C-8F88-AD03D54158CF}" type="presParOf" srcId="{B6247E33-FB06-46BD-9865-6541C17A8207}" destId="{23C7A958-8DF5-4A30-B22B-79A769449AB5}" srcOrd="5" destOrd="0" presId="urn:microsoft.com/office/officeart/2005/8/layout/hierarchy3"/>
    <dgm:cxn modelId="{50F17263-D85C-46BB-98A9-0FB7404D04F4}" type="presParOf" srcId="{5E893D17-31F5-4C0B-AD24-F3BCA7D20382}" destId="{2E30B05D-11E9-4DC0-B424-C85307E4363A}" srcOrd="1" destOrd="0" presId="urn:microsoft.com/office/officeart/2005/8/layout/hierarchy3"/>
    <dgm:cxn modelId="{72696604-0324-4607-B673-279E8CD85FAA}" type="presParOf" srcId="{2E30B05D-11E9-4DC0-B424-C85307E4363A}" destId="{21D96ABA-867E-406A-BB23-2DD543412292}" srcOrd="0" destOrd="0" presId="urn:microsoft.com/office/officeart/2005/8/layout/hierarchy3"/>
    <dgm:cxn modelId="{D889ECB8-8707-4647-8F8A-ED6761F7F5CA}" type="presParOf" srcId="{21D96ABA-867E-406A-BB23-2DD543412292}" destId="{4B17B1B2-5541-4797-A5CE-3D5D946103D9}" srcOrd="0" destOrd="0" presId="urn:microsoft.com/office/officeart/2005/8/layout/hierarchy3"/>
    <dgm:cxn modelId="{6DE473FD-4D8B-465D-8DE7-2A33849124BB}" type="presParOf" srcId="{21D96ABA-867E-406A-BB23-2DD543412292}" destId="{2D88116A-3FDC-418C-A422-7C644DDCC63B}" srcOrd="1" destOrd="0" presId="urn:microsoft.com/office/officeart/2005/8/layout/hierarchy3"/>
    <dgm:cxn modelId="{F300C702-C8DD-441A-9318-EDED78F2985B}" type="presParOf" srcId="{2E30B05D-11E9-4DC0-B424-C85307E4363A}" destId="{5493391E-AB1D-4C1A-B482-86829DACDA5A}" srcOrd="1" destOrd="0" presId="urn:microsoft.com/office/officeart/2005/8/layout/hierarchy3"/>
    <dgm:cxn modelId="{4FD1C639-B9BD-4BC2-986B-C10862EBAD0B}" type="presParOf" srcId="{5493391E-AB1D-4C1A-B482-86829DACDA5A}" destId="{AF456C06-E1A6-4ED8-91CD-EDF9C5B3C979}" srcOrd="0" destOrd="0" presId="urn:microsoft.com/office/officeart/2005/8/layout/hierarchy3"/>
    <dgm:cxn modelId="{A4D15F07-FD85-423A-A601-87AA0D4986DF}" type="presParOf" srcId="{5493391E-AB1D-4C1A-B482-86829DACDA5A}" destId="{BF388482-9EC5-4330-AE92-433491F59E3E}" srcOrd="1" destOrd="0" presId="urn:microsoft.com/office/officeart/2005/8/layout/hierarchy3"/>
    <dgm:cxn modelId="{30D4C818-3466-4FF6-9F9A-C7B7AF8AADE8}" type="presParOf" srcId="{5493391E-AB1D-4C1A-B482-86829DACDA5A}" destId="{19233220-CA67-40E4-BB47-62F7216348D5}" srcOrd="2" destOrd="0" presId="urn:microsoft.com/office/officeart/2005/8/layout/hierarchy3"/>
    <dgm:cxn modelId="{CDE37F5E-B109-4B5C-B538-596B17F56270}" type="presParOf" srcId="{5493391E-AB1D-4C1A-B482-86829DACDA5A}" destId="{58A39F5B-146C-4332-A532-916B08FBB057}" srcOrd="3" destOrd="0" presId="urn:microsoft.com/office/officeart/2005/8/layout/hierarchy3"/>
    <dgm:cxn modelId="{315A9E6C-DD8E-4415-8360-3A1C766609B8}" type="presParOf" srcId="{5493391E-AB1D-4C1A-B482-86829DACDA5A}" destId="{3D048702-813F-4861-9EF8-23F0BCEBD8A6}" srcOrd="4" destOrd="0" presId="urn:microsoft.com/office/officeart/2005/8/layout/hierarchy3"/>
    <dgm:cxn modelId="{3A10F675-CBF0-48EC-8CE6-D6273DFEFA01}" type="presParOf" srcId="{5493391E-AB1D-4C1A-B482-86829DACDA5A}" destId="{0C79EDDE-B32F-42D5-A0A8-E7FC357EFC5D}" srcOrd="5" destOrd="0" presId="urn:microsoft.com/office/officeart/2005/8/layout/hierarchy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A31658-6CF3-4038-9857-A69900CF8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AD40BA-CD3F-4048-9A4E-6750250ECB8C}">
      <dgm:prSet custT="1"/>
      <dgm:spPr>
        <a:solidFill>
          <a:schemeClr val="accent2"/>
        </a:solidFill>
      </dgm:spPr>
      <dgm:t>
        <a:bodyPr/>
        <a:lstStyle/>
        <a:p>
          <a:pPr algn="ctr"/>
          <a:r>
            <a:rPr lang="en-US" sz="2400" b="0" i="0" dirty="0">
              <a:solidFill>
                <a:schemeClr val="bg1"/>
              </a:solidFill>
            </a:rPr>
            <a:t>Standards can set minimum recycled material quotas for products in sectors like vehicles, aviation systems, and appliances. ASAS takes a central role in organizing and participating in panels where academics and industry leaders collaborate on actionable initiatives within this framework.</a:t>
          </a:r>
          <a:endParaRPr lang="en-US" sz="2400" dirty="0">
            <a:solidFill>
              <a:schemeClr val="bg1"/>
            </a:solidFill>
          </a:endParaRPr>
        </a:p>
      </dgm:t>
    </dgm:pt>
    <dgm:pt modelId="{F3B298AF-5B84-4840-837A-A5C6070738D8}" type="parTrans" cxnId="{772C7C63-0B27-4051-A564-EB89D26FA16C}">
      <dgm:prSet/>
      <dgm:spPr/>
      <dgm:t>
        <a:bodyPr/>
        <a:lstStyle/>
        <a:p>
          <a:pPr algn="ctr"/>
          <a:endParaRPr lang="en-US" sz="4000">
            <a:solidFill>
              <a:schemeClr val="bg1"/>
            </a:solidFill>
          </a:endParaRPr>
        </a:p>
      </dgm:t>
    </dgm:pt>
    <dgm:pt modelId="{3917516A-91CF-4ABC-83E0-98C8A3A2E1D7}" type="sibTrans" cxnId="{772C7C63-0B27-4051-A564-EB89D26FA16C}">
      <dgm:prSet/>
      <dgm:spPr/>
      <dgm:t>
        <a:bodyPr/>
        <a:lstStyle/>
        <a:p>
          <a:pPr algn="ctr"/>
          <a:endParaRPr lang="en-US" sz="4000">
            <a:solidFill>
              <a:schemeClr val="bg1"/>
            </a:solidFill>
          </a:endParaRPr>
        </a:p>
      </dgm:t>
    </dgm:pt>
    <dgm:pt modelId="{7C0116BF-83EB-455C-A0CF-B420B6EC6E5D}">
      <dgm:prSet custT="1"/>
      <dgm:spPr>
        <a:solidFill>
          <a:schemeClr val="accent2"/>
        </a:solidFill>
      </dgm:spPr>
      <dgm:t>
        <a:bodyPr/>
        <a:lstStyle/>
        <a:p>
          <a:pPr algn="ctr"/>
          <a:r>
            <a:rPr lang="en-GB" sz="2400" dirty="0">
              <a:solidFill>
                <a:schemeClr val="bg1"/>
              </a:solidFill>
            </a:rPr>
            <a:t>National or Europe-wide incentives about investing on machines/systems about recycling can motivate the industry partners. Standards can define a minimum annual recycled material use to guarantee it.</a:t>
          </a:r>
          <a:endParaRPr lang="en-US" sz="2400" dirty="0">
            <a:solidFill>
              <a:schemeClr val="bg1"/>
            </a:solidFill>
          </a:endParaRPr>
        </a:p>
      </dgm:t>
    </dgm:pt>
    <dgm:pt modelId="{420E15D7-3148-4D0D-A983-39B4F257C1BC}" type="parTrans" cxnId="{D451D714-1527-42C8-B35E-B58231D22707}">
      <dgm:prSet/>
      <dgm:spPr/>
      <dgm:t>
        <a:bodyPr/>
        <a:lstStyle/>
        <a:p>
          <a:pPr algn="ctr"/>
          <a:endParaRPr lang="en-US" sz="4000">
            <a:solidFill>
              <a:schemeClr val="bg1"/>
            </a:solidFill>
          </a:endParaRPr>
        </a:p>
      </dgm:t>
    </dgm:pt>
    <dgm:pt modelId="{F3B2E71E-668D-45C4-A7C7-BD9DBCB76D57}" type="sibTrans" cxnId="{D451D714-1527-42C8-B35E-B58231D22707}">
      <dgm:prSet/>
      <dgm:spPr/>
      <dgm:t>
        <a:bodyPr/>
        <a:lstStyle/>
        <a:p>
          <a:pPr algn="ctr"/>
          <a:endParaRPr lang="en-US" sz="4000">
            <a:solidFill>
              <a:schemeClr val="bg1"/>
            </a:solidFill>
          </a:endParaRPr>
        </a:p>
      </dgm:t>
    </dgm:pt>
    <dgm:pt modelId="{96AB49D5-88AE-4461-8719-604A6FC36539}" type="pres">
      <dgm:prSet presAssocID="{F3A31658-6CF3-4038-9857-A69900CF8E8A}" presName="linear" presStyleCnt="0">
        <dgm:presLayoutVars>
          <dgm:animLvl val="lvl"/>
          <dgm:resizeHandles val="exact"/>
        </dgm:presLayoutVars>
      </dgm:prSet>
      <dgm:spPr/>
    </dgm:pt>
    <dgm:pt modelId="{B3843286-8D87-4BB1-AEA9-09DBE4A20DAC}" type="pres">
      <dgm:prSet presAssocID="{EAAD40BA-CD3F-4048-9A4E-6750250ECB8C}" presName="parentText" presStyleLbl="node1" presStyleIdx="0" presStyleCnt="2">
        <dgm:presLayoutVars>
          <dgm:chMax val="0"/>
          <dgm:bulletEnabled val="1"/>
        </dgm:presLayoutVars>
      </dgm:prSet>
      <dgm:spPr/>
    </dgm:pt>
    <dgm:pt modelId="{CD2F0D6C-967B-487A-BE7A-91AE8D6828F2}" type="pres">
      <dgm:prSet presAssocID="{3917516A-91CF-4ABC-83E0-98C8A3A2E1D7}" presName="spacer" presStyleCnt="0"/>
      <dgm:spPr/>
    </dgm:pt>
    <dgm:pt modelId="{A801473F-E36C-4FBD-A80B-AF40E1E283C1}" type="pres">
      <dgm:prSet presAssocID="{7C0116BF-83EB-455C-A0CF-B420B6EC6E5D}" presName="parentText" presStyleLbl="node1" presStyleIdx="1" presStyleCnt="2">
        <dgm:presLayoutVars>
          <dgm:chMax val="0"/>
          <dgm:bulletEnabled val="1"/>
        </dgm:presLayoutVars>
      </dgm:prSet>
      <dgm:spPr/>
    </dgm:pt>
  </dgm:ptLst>
  <dgm:cxnLst>
    <dgm:cxn modelId="{D451D714-1527-42C8-B35E-B58231D22707}" srcId="{F3A31658-6CF3-4038-9857-A69900CF8E8A}" destId="{7C0116BF-83EB-455C-A0CF-B420B6EC6E5D}" srcOrd="1" destOrd="0" parTransId="{420E15D7-3148-4D0D-A983-39B4F257C1BC}" sibTransId="{F3B2E71E-668D-45C4-A7C7-BD9DBCB76D57}"/>
    <dgm:cxn modelId="{772C7C63-0B27-4051-A564-EB89D26FA16C}" srcId="{F3A31658-6CF3-4038-9857-A69900CF8E8A}" destId="{EAAD40BA-CD3F-4048-9A4E-6750250ECB8C}" srcOrd="0" destOrd="0" parTransId="{F3B298AF-5B84-4840-837A-A5C6070738D8}" sibTransId="{3917516A-91CF-4ABC-83E0-98C8A3A2E1D7}"/>
    <dgm:cxn modelId="{3FE89C68-025E-429C-8ECF-4562ADBDB564}" type="presOf" srcId="{F3A31658-6CF3-4038-9857-A69900CF8E8A}" destId="{96AB49D5-88AE-4461-8719-604A6FC36539}" srcOrd="0" destOrd="0" presId="urn:microsoft.com/office/officeart/2005/8/layout/vList2"/>
    <dgm:cxn modelId="{8EA5B694-EF5E-4D3C-8AB2-9910E169BEC9}" type="presOf" srcId="{7C0116BF-83EB-455C-A0CF-B420B6EC6E5D}" destId="{A801473F-E36C-4FBD-A80B-AF40E1E283C1}" srcOrd="0" destOrd="0" presId="urn:microsoft.com/office/officeart/2005/8/layout/vList2"/>
    <dgm:cxn modelId="{F9DAE7C7-05B5-4E86-B710-F1C6BC1A68D3}" type="presOf" srcId="{EAAD40BA-CD3F-4048-9A4E-6750250ECB8C}" destId="{B3843286-8D87-4BB1-AEA9-09DBE4A20DAC}" srcOrd="0" destOrd="0" presId="urn:microsoft.com/office/officeart/2005/8/layout/vList2"/>
    <dgm:cxn modelId="{B3D937E0-4096-439D-90DD-2E2ECC58BD5F}" type="presParOf" srcId="{96AB49D5-88AE-4461-8719-604A6FC36539}" destId="{B3843286-8D87-4BB1-AEA9-09DBE4A20DAC}" srcOrd="0" destOrd="0" presId="urn:microsoft.com/office/officeart/2005/8/layout/vList2"/>
    <dgm:cxn modelId="{42E2A54E-9F85-4E86-B644-CFBE568583CD}" type="presParOf" srcId="{96AB49D5-88AE-4461-8719-604A6FC36539}" destId="{CD2F0D6C-967B-487A-BE7A-91AE8D6828F2}" srcOrd="1" destOrd="0" presId="urn:microsoft.com/office/officeart/2005/8/layout/vList2"/>
    <dgm:cxn modelId="{B6D2A5DE-E22D-42C3-BE3F-951E3EBD7093}" type="presParOf" srcId="{96AB49D5-88AE-4461-8719-604A6FC36539}" destId="{A801473F-E36C-4FBD-A80B-AF40E1E283C1}" srcOrd="2" destOrd="0" presId="urn:microsoft.com/office/officeart/2005/8/layout/vList2"/>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5EBAB6B-814C-4918-9CF2-71D9C2DABE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605146E-EF3B-4DDC-8662-C46272E59607}">
      <dgm:prSet/>
      <dgm:spPr>
        <a:solidFill>
          <a:schemeClr val="accent2"/>
        </a:solidFill>
      </dgm:spPr>
      <dgm:t>
        <a:bodyPr/>
        <a:lstStyle/>
        <a:p>
          <a:r>
            <a:rPr lang="en-US" i="1">
              <a:solidFill>
                <a:schemeClr val="bg1"/>
              </a:solidFill>
            </a:rPr>
            <a:t>The cement industry has its own decarbonization roadmap, that includes the fossil fuel reduction (alternative fuels) and the use of secondary materials, and the decisive political action in key areas. Companies are also establishing technology partnerships to develop decarbonisation solutions and new business models.</a:t>
          </a:r>
          <a:endParaRPr lang="en-US">
            <a:solidFill>
              <a:schemeClr val="bg1"/>
            </a:solidFill>
          </a:endParaRPr>
        </a:p>
      </dgm:t>
    </dgm:pt>
    <dgm:pt modelId="{44490D10-1C0A-46CC-9F2B-B985116E2A9E}" type="parTrans" cxnId="{34D63737-A9FC-41A0-BD47-0CBD08A5BFB3}">
      <dgm:prSet/>
      <dgm:spPr/>
      <dgm:t>
        <a:bodyPr/>
        <a:lstStyle/>
        <a:p>
          <a:endParaRPr lang="en-US">
            <a:solidFill>
              <a:schemeClr val="bg1"/>
            </a:solidFill>
          </a:endParaRPr>
        </a:p>
      </dgm:t>
    </dgm:pt>
    <dgm:pt modelId="{281F1507-7096-4065-ADCA-A9EB0B1C43CF}" type="sibTrans" cxnId="{34D63737-A9FC-41A0-BD47-0CBD08A5BFB3}">
      <dgm:prSet/>
      <dgm:spPr/>
      <dgm:t>
        <a:bodyPr/>
        <a:lstStyle/>
        <a:p>
          <a:endParaRPr lang="en-US">
            <a:solidFill>
              <a:schemeClr val="bg1"/>
            </a:solidFill>
          </a:endParaRPr>
        </a:p>
      </dgm:t>
    </dgm:pt>
    <dgm:pt modelId="{5A6AEB92-E510-428D-8C5B-C6E2155B6F1E}">
      <dgm:prSet/>
      <dgm:spPr>
        <a:solidFill>
          <a:schemeClr val="accent2"/>
        </a:solidFill>
      </dgm:spPr>
      <dgm:t>
        <a:bodyPr/>
        <a:lstStyle/>
        <a:p>
          <a:r>
            <a:rPr lang="en-US" i="1">
              <a:solidFill>
                <a:schemeClr val="bg1"/>
              </a:solidFill>
            </a:rPr>
            <a:t>In 2020, the members of the Global Cement and Concrete Association (GCCA) commit to producing carbon neutral concrete by 2050, in line with global climate targets. The 2050 Net Zero Roadmap sets out in detail how collectively, in collaboration with built environment stakeholders and policymakers, the companies will fully decarbonise the cement and concrete industry and provide net zero concrete for the world. (</a:t>
          </a:r>
          <a:r>
            <a:rPr lang="en-US" i="1" u="sng">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https://gccassociation.org/concretefuture/wp-content/uploads/2022/10/GCCA-Concrete-Future-Roadmap-Document-AW-2022.pdf</a:t>
          </a:r>
          <a:r>
            <a:rPr lang="en-US" i="1">
              <a:solidFill>
                <a:schemeClr val="bg1"/>
              </a:solidFill>
            </a:rPr>
            <a:t>)</a:t>
          </a:r>
          <a:endParaRPr lang="en-US">
            <a:solidFill>
              <a:schemeClr val="bg1"/>
            </a:solidFill>
          </a:endParaRPr>
        </a:p>
      </dgm:t>
    </dgm:pt>
    <dgm:pt modelId="{ECDE3968-937C-404F-A82C-A9FE51D2809D}" type="parTrans" cxnId="{19AF20F2-1778-4849-A0FA-7878D9B50AC8}">
      <dgm:prSet/>
      <dgm:spPr/>
      <dgm:t>
        <a:bodyPr/>
        <a:lstStyle/>
        <a:p>
          <a:endParaRPr lang="en-US">
            <a:solidFill>
              <a:schemeClr val="bg1"/>
            </a:solidFill>
          </a:endParaRPr>
        </a:p>
      </dgm:t>
    </dgm:pt>
    <dgm:pt modelId="{88338FCC-4EF3-48CB-B940-2DC8F30210F6}" type="sibTrans" cxnId="{19AF20F2-1778-4849-A0FA-7878D9B50AC8}">
      <dgm:prSet/>
      <dgm:spPr/>
      <dgm:t>
        <a:bodyPr/>
        <a:lstStyle/>
        <a:p>
          <a:endParaRPr lang="en-US">
            <a:solidFill>
              <a:schemeClr val="bg1"/>
            </a:solidFill>
          </a:endParaRPr>
        </a:p>
      </dgm:t>
    </dgm:pt>
    <dgm:pt modelId="{22C5171C-1748-4D36-A56C-12A56F68CBC0}">
      <dgm:prSet/>
      <dgm:spPr>
        <a:solidFill>
          <a:schemeClr val="accent2"/>
        </a:solidFill>
      </dgm:spPr>
      <dgm:t>
        <a:bodyPr/>
        <a:lstStyle/>
        <a:p>
          <a:r>
            <a:rPr lang="en-GB" i="1">
              <a:solidFill>
                <a:schemeClr val="bg1"/>
              </a:solidFill>
            </a:rPr>
            <a:t>The European Cement Association (CEMBUREAU) also has the ambition to reduce the CO2 intensity to reach carbon neutrality along the value chain by 2050. CEMBUREAU’s Carbon Neutrality Roadmap establishes how the European cement industry can reduce its carbon emissions by 2050, and align with the objectives of the European Green Deal (</a:t>
          </a:r>
          <a:r>
            <a:rPr lang="en-GB" i="1" u="sng">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cembureau-2050-roadmap_final-version_web.pdf</a:t>
          </a:r>
          <a:r>
            <a:rPr lang="en-GB" i="1">
              <a:solidFill>
                <a:schemeClr val="bg1"/>
              </a:solidFill>
            </a:rPr>
            <a:t>).</a:t>
          </a:r>
          <a:endParaRPr lang="en-US">
            <a:solidFill>
              <a:schemeClr val="bg1"/>
            </a:solidFill>
          </a:endParaRPr>
        </a:p>
      </dgm:t>
    </dgm:pt>
    <dgm:pt modelId="{85DE7203-8A1A-4BEB-B3EA-69D7BF7DA5EB}" type="parTrans" cxnId="{A87AB9E1-95E9-44B9-A9C3-AFB7EE5FB3E1}">
      <dgm:prSet/>
      <dgm:spPr/>
      <dgm:t>
        <a:bodyPr/>
        <a:lstStyle/>
        <a:p>
          <a:endParaRPr lang="en-US">
            <a:solidFill>
              <a:schemeClr val="bg1"/>
            </a:solidFill>
          </a:endParaRPr>
        </a:p>
      </dgm:t>
    </dgm:pt>
    <dgm:pt modelId="{924BF46D-FA08-499D-9938-1372B1B4BD95}" type="sibTrans" cxnId="{A87AB9E1-95E9-44B9-A9C3-AFB7EE5FB3E1}">
      <dgm:prSet/>
      <dgm:spPr/>
      <dgm:t>
        <a:bodyPr/>
        <a:lstStyle/>
        <a:p>
          <a:endParaRPr lang="en-US">
            <a:solidFill>
              <a:schemeClr val="bg1"/>
            </a:solidFill>
          </a:endParaRPr>
        </a:p>
      </dgm:t>
    </dgm:pt>
    <dgm:pt modelId="{372FEE76-FA3D-45AA-927D-FA2E5A29F850}">
      <dgm:prSet/>
      <dgm:spPr>
        <a:solidFill>
          <a:schemeClr val="accent2"/>
        </a:solidFill>
      </dgm:spPr>
      <dgm:t>
        <a:bodyPr/>
        <a:lstStyle/>
        <a:p>
          <a:r>
            <a:rPr lang="en-US" i="1">
              <a:solidFill>
                <a:schemeClr val="bg1"/>
              </a:solidFill>
            </a:rPr>
            <a:t>Additionally, the dissemination of such proposals should be made through scientific and industry specific congresses, publications in magazines and journals, information journeys, promotion workshops, and any other kind of dissemination events that can lead to the promotion and awareness of EU entities and general public, which might provide high impact on the implementation of the technologies.</a:t>
          </a:r>
          <a:endParaRPr lang="en-US">
            <a:solidFill>
              <a:schemeClr val="bg1"/>
            </a:solidFill>
          </a:endParaRPr>
        </a:p>
      </dgm:t>
    </dgm:pt>
    <dgm:pt modelId="{5CA651EE-1085-4A77-86B8-F3216B4FF3C3}" type="parTrans" cxnId="{3FD5EAF6-0D1A-4625-8141-9A6250ADA7B3}">
      <dgm:prSet/>
      <dgm:spPr/>
      <dgm:t>
        <a:bodyPr/>
        <a:lstStyle/>
        <a:p>
          <a:endParaRPr lang="en-US">
            <a:solidFill>
              <a:schemeClr val="bg1"/>
            </a:solidFill>
          </a:endParaRPr>
        </a:p>
      </dgm:t>
    </dgm:pt>
    <dgm:pt modelId="{CD2FE881-BF74-4303-98EC-555C29977F02}" type="sibTrans" cxnId="{3FD5EAF6-0D1A-4625-8141-9A6250ADA7B3}">
      <dgm:prSet/>
      <dgm:spPr/>
      <dgm:t>
        <a:bodyPr/>
        <a:lstStyle/>
        <a:p>
          <a:endParaRPr lang="en-US">
            <a:solidFill>
              <a:schemeClr val="bg1"/>
            </a:solidFill>
          </a:endParaRPr>
        </a:p>
      </dgm:t>
    </dgm:pt>
    <dgm:pt modelId="{D664F86D-FEEE-4E24-83DE-BFE3B14347FB}" type="pres">
      <dgm:prSet presAssocID="{65EBAB6B-814C-4918-9CF2-71D9C2DABE78}" presName="linear" presStyleCnt="0">
        <dgm:presLayoutVars>
          <dgm:animLvl val="lvl"/>
          <dgm:resizeHandles val="exact"/>
        </dgm:presLayoutVars>
      </dgm:prSet>
      <dgm:spPr/>
    </dgm:pt>
    <dgm:pt modelId="{2DFFA55A-18FF-4226-8500-ACDD0E3598A0}" type="pres">
      <dgm:prSet presAssocID="{E605146E-EF3B-4DDC-8662-C46272E59607}" presName="parentText" presStyleLbl="node1" presStyleIdx="0" presStyleCnt="4">
        <dgm:presLayoutVars>
          <dgm:chMax val="0"/>
          <dgm:bulletEnabled val="1"/>
        </dgm:presLayoutVars>
      </dgm:prSet>
      <dgm:spPr/>
    </dgm:pt>
    <dgm:pt modelId="{0F74990E-45EC-4C61-92F8-8546973C0932}" type="pres">
      <dgm:prSet presAssocID="{281F1507-7096-4065-ADCA-A9EB0B1C43CF}" presName="spacer" presStyleCnt="0"/>
      <dgm:spPr/>
    </dgm:pt>
    <dgm:pt modelId="{F6507C70-1D8B-4151-AA51-9843BD2F68D2}" type="pres">
      <dgm:prSet presAssocID="{5A6AEB92-E510-428D-8C5B-C6E2155B6F1E}" presName="parentText" presStyleLbl="node1" presStyleIdx="1" presStyleCnt="4">
        <dgm:presLayoutVars>
          <dgm:chMax val="0"/>
          <dgm:bulletEnabled val="1"/>
        </dgm:presLayoutVars>
      </dgm:prSet>
      <dgm:spPr/>
    </dgm:pt>
    <dgm:pt modelId="{0BCBB217-F05B-44CA-841F-0E3140167EA0}" type="pres">
      <dgm:prSet presAssocID="{88338FCC-4EF3-48CB-B940-2DC8F30210F6}" presName="spacer" presStyleCnt="0"/>
      <dgm:spPr/>
    </dgm:pt>
    <dgm:pt modelId="{A0589B8D-FF02-4CED-8A78-E70483041F5C}" type="pres">
      <dgm:prSet presAssocID="{22C5171C-1748-4D36-A56C-12A56F68CBC0}" presName="parentText" presStyleLbl="node1" presStyleIdx="2" presStyleCnt="4">
        <dgm:presLayoutVars>
          <dgm:chMax val="0"/>
          <dgm:bulletEnabled val="1"/>
        </dgm:presLayoutVars>
      </dgm:prSet>
      <dgm:spPr/>
    </dgm:pt>
    <dgm:pt modelId="{2599E089-9C55-4987-AF2B-D2DD4DF957E2}" type="pres">
      <dgm:prSet presAssocID="{924BF46D-FA08-499D-9938-1372B1B4BD95}" presName="spacer" presStyleCnt="0"/>
      <dgm:spPr/>
    </dgm:pt>
    <dgm:pt modelId="{8ECA87E3-F4E1-4F84-89B0-5EC608BB75AB}" type="pres">
      <dgm:prSet presAssocID="{372FEE76-FA3D-45AA-927D-FA2E5A29F850}" presName="parentText" presStyleLbl="node1" presStyleIdx="3" presStyleCnt="4">
        <dgm:presLayoutVars>
          <dgm:chMax val="0"/>
          <dgm:bulletEnabled val="1"/>
        </dgm:presLayoutVars>
      </dgm:prSet>
      <dgm:spPr/>
    </dgm:pt>
  </dgm:ptLst>
  <dgm:cxnLst>
    <dgm:cxn modelId="{93B3812B-43BA-423B-9BAB-3995BA3D7AAC}" type="presOf" srcId="{372FEE76-FA3D-45AA-927D-FA2E5A29F850}" destId="{8ECA87E3-F4E1-4F84-89B0-5EC608BB75AB}" srcOrd="0" destOrd="0" presId="urn:microsoft.com/office/officeart/2005/8/layout/vList2"/>
    <dgm:cxn modelId="{34D63737-A9FC-41A0-BD47-0CBD08A5BFB3}" srcId="{65EBAB6B-814C-4918-9CF2-71D9C2DABE78}" destId="{E605146E-EF3B-4DDC-8662-C46272E59607}" srcOrd="0" destOrd="0" parTransId="{44490D10-1C0A-46CC-9F2B-B985116E2A9E}" sibTransId="{281F1507-7096-4065-ADCA-A9EB0B1C43CF}"/>
    <dgm:cxn modelId="{651F3138-924D-4A21-A823-D707BBF4768C}" type="presOf" srcId="{65EBAB6B-814C-4918-9CF2-71D9C2DABE78}" destId="{D664F86D-FEEE-4E24-83DE-BFE3B14347FB}" srcOrd="0" destOrd="0" presId="urn:microsoft.com/office/officeart/2005/8/layout/vList2"/>
    <dgm:cxn modelId="{A6BFC63A-7571-41B4-8D39-C24AC867FF27}" type="presOf" srcId="{E605146E-EF3B-4DDC-8662-C46272E59607}" destId="{2DFFA55A-18FF-4226-8500-ACDD0E3598A0}" srcOrd="0" destOrd="0" presId="urn:microsoft.com/office/officeart/2005/8/layout/vList2"/>
    <dgm:cxn modelId="{BBACA189-282D-4B1C-BCFB-3D94339A7E82}" type="presOf" srcId="{22C5171C-1748-4D36-A56C-12A56F68CBC0}" destId="{A0589B8D-FF02-4CED-8A78-E70483041F5C}" srcOrd="0" destOrd="0" presId="urn:microsoft.com/office/officeart/2005/8/layout/vList2"/>
    <dgm:cxn modelId="{28691FC1-D3AE-4A82-A2BE-71BAA6F52AE2}" type="presOf" srcId="{5A6AEB92-E510-428D-8C5B-C6E2155B6F1E}" destId="{F6507C70-1D8B-4151-AA51-9843BD2F68D2}" srcOrd="0" destOrd="0" presId="urn:microsoft.com/office/officeart/2005/8/layout/vList2"/>
    <dgm:cxn modelId="{A87AB9E1-95E9-44B9-A9C3-AFB7EE5FB3E1}" srcId="{65EBAB6B-814C-4918-9CF2-71D9C2DABE78}" destId="{22C5171C-1748-4D36-A56C-12A56F68CBC0}" srcOrd="2" destOrd="0" parTransId="{85DE7203-8A1A-4BEB-B3EA-69D7BF7DA5EB}" sibTransId="{924BF46D-FA08-499D-9938-1372B1B4BD95}"/>
    <dgm:cxn modelId="{19AF20F2-1778-4849-A0FA-7878D9B50AC8}" srcId="{65EBAB6B-814C-4918-9CF2-71D9C2DABE78}" destId="{5A6AEB92-E510-428D-8C5B-C6E2155B6F1E}" srcOrd="1" destOrd="0" parTransId="{ECDE3968-937C-404F-A82C-A9FE51D2809D}" sibTransId="{88338FCC-4EF3-48CB-B940-2DC8F30210F6}"/>
    <dgm:cxn modelId="{3FD5EAF6-0D1A-4625-8141-9A6250ADA7B3}" srcId="{65EBAB6B-814C-4918-9CF2-71D9C2DABE78}" destId="{372FEE76-FA3D-45AA-927D-FA2E5A29F850}" srcOrd="3" destOrd="0" parTransId="{5CA651EE-1085-4A77-86B8-F3216B4FF3C3}" sibTransId="{CD2FE881-BF74-4303-98EC-555C29977F02}"/>
    <dgm:cxn modelId="{19D5262B-1C09-432C-A4A3-FF5B815FEB5F}" type="presParOf" srcId="{D664F86D-FEEE-4E24-83DE-BFE3B14347FB}" destId="{2DFFA55A-18FF-4226-8500-ACDD0E3598A0}" srcOrd="0" destOrd="0" presId="urn:microsoft.com/office/officeart/2005/8/layout/vList2"/>
    <dgm:cxn modelId="{0C5BE236-3189-48C0-9B25-747196DB1D12}" type="presParOf" srcId="{D664F86D-FEEE-4E24-83DE-BFE3B14347FB}" destId="{0F74990E-45EC-4C61-92F8-8546973C0932}" srcOrd="1" destOrd="0" presId="urn:microsoft.com/office/officeart/2005/8/layout/vList2"/>
    <dgm:cxn modelId="{46B98D8B-82A3-4C91-A355-75A56FDBF31C}" type="presParOf" srcId="{D664F86D-FEEE-4E24-83DE-BFE3B14347FB}" destId="{F6507C70-1D8B-4151-AA51-9843BD2F68D2}" srcOrd="2" destOrd="0" presId="urn:microsoft.com/office/officeart/2005/8/layout/vList2"/>
    <dgm:cxn modelId="{46F321B3-156F-4F07-A84D-3776C9DE706D}" type="presParOf" srcId="{D664F86D-FEEE-4E24-83DE-BFE3B14347FB}" destId="{0BCBB217-F05B-44CA-841F-0E3140167EA0}" srcOrd="3" destOrd="0" presId="urn:microsoft.com/office/officeart/2005/8/layout/vList2"/>
    <dgm:cxn modelId="{D7D07A71-7D40-4F5D-BBF7-E5CF979CF89C}" type="presParOf" srcId="{D664F86D-FEEE-4E24-83DE-BFE3B14347FB}" destId="{A0589B8D-FF02-4CED-8A78-E70483041F5C}" srcOrd="4" destOrd="0" presId="urn:microsoft.com/office/officeart/2005/8/layout/vList2"/>
    <dgm:cxn modelId="{84543834-BED0-466B-A124-9CFBBB8908B2}" type="presParOf" srcId="{D664F86D-FEEE-4E24-83DE-BFE3B14347FB}" destId="{2599E089-9C55-4987-AF2B-D2DD4DF957E2}" srcOrd="5" destOrd="0" presId="urn:microsoft.com/office/officeart/2005/8/layout/vList2"/>
    <dgm:cxn modelId="{D37D3DE2-54BE-44A5-BB7D-75D95355B37A}" type="presParOf" srcId="{D664F86D-FEEE-4E24-83DE-BFE3B14347FB}" destId="{8ECA87E3-F4E1-4F84-89B0-5EC608BB75AB}"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6875CD-E6D9-4CEF-86BB-554A97E2B0F9}" type="doc">
      <dgm:prSet loTypeId="urn:microsoft.com/office/officeart/2009/3/layout/HorizontalOrganizationChart" loCatId="hierarchy" qsTypeId="urn:microsoft.com/office/officeart/2005/8/quickstyle/simple1" qsCatId="simple" csTypeId="urn:microsoft.com/office/officeart/2005/8/colors/accent2_2" csCatId="accent2" phldr="1"/>
      <dgm:spPr/>
      <dgm:t>
        <a:bodyPr/>
        <a:lstStyle/>
        <a:p>
          <a:endParaRPr lang="sv-SE"/>
        </a:p>
      </dgm:t>
    </dgm:pt>
    <dgm:pt modelId="{554EE6E0-9A2D-42B7-99C8-69C22D6431E7}">
      <dgm:prSet phldrT="[Text]"/>
      <dgm:spPr/>
      <dgm:t>
        <a:bodyPr/>
        <a:lstStyle/>
        <a:p>
          <a:r>
            <a:rPr lang="en-GB" i="1">
              <a:effectLst/>
              <a:latin typeface="Arial" panose="020B0604020202020204" pitchFamily="34" charset="0"/>
              <a:ea typeface="Times New Roman" panose="02020603050405020304" pitchFamily="18" charset="0"/>
              <a:cs typeface="Times New Roman" panose="02020603050405020304" pitchFamily="18" charset="0"/>
            </a:rPr>
            <a:t>Ideas or action to overcome the impact that legislation or the lack of it has on your sector</a:t>
          </a:r>
          <a:endParaRPr lang="sv-SE"/>
        </a:p>
      </dgm:t>
    </dgm:pt>
    <dgm:pt modelId="{FA8CC698-BD13-492F-928F-F00CAE663C6D}" type="parTrans" cxnId="{A1111E73-4B04-45B6-AE8A-F363023DE3FE}">
      <dgm:prSet/>
      <dgm:spPr/>
      <dgm:t>
        <a:bodyPr/>
        <a:lstStyle/>
        <a:p>
          <a:endParaRPr lang="sv-SE">
            <a:solidFill>
              <a:schemeClr val="bg1"/>
            </a:solidFill>
          </a:endParaRPr>
        </a:p>
      </dgm:t>
    </dgm:pt>
    <dgm:pt modelId="{8D49D413-B616-4F0A-859D-8081A0ACFC81}" type="sibTrans" cxnId="{A1111E73-4B04-45B6-AE8A-F363023DE3FE}">
      <dgm:prSet/>
      <dgm:spPr/>
      <dgm:t>
        <a:bodyPr/>
        <a:lstStyle/>
        <a:p>
          <a:endParaRPr lang="sv-SE">
            <a:solidFill>
              <a:schemeClr val="bg1"/>
            </a:solidFill>
          </a:endParaRPr>
        </a:p>
      </dgm:t>
    </dgm:pt>
    <dgm:pt modelId="{8A1885B5-563D-4861-83EE-28A28507B012}">
      <dgm:prSet phldrT="[Text]"/>
      <dgm:spPr/>
      <dgm:t>
        <a:bodyPr/>
        <a:lstStyle/>
        <a:p>
          <a:pPr>
            <a:buFont typeface="Symbol" panose="05050102010706020507" pitchFamily="18" charset="2"/>
            <a:buChar char=""/>
          </a:pPr>
          <a:r>
            <a:rPr lang="en-GB" i="1">
              <a:effectLst/>
              <a:latin typeface="Arial" panose="020B0604020202020204" pitchFamily="34" charset="0"/>
              <a:ea typeface="Calibri" panose="020F0502020204030204" pitchFamily="34" charset="0"/>
              <a:cs typeface="Lohit Devanagari"/>
            </a:rPr>
            <a:t>Historic landfills are a source of waste which can be recovered for cement production (raw materials and fuels).</a:t>
          </a:r>
          <a:endParaRPr lang="sv-SE"/>
        </a:p>
      </dgm:t>
    </dgm:pt>
    <dgm:pt modelId="{1457457E-C177-47DE-A5BB-9F090DD49278}" type="parTrans" cxnId="{1CAC37F2-A6FD-4D1B-98C7-5D20518EFFD6}">
      <dgm:prSet/>
      <dgm:spPr/>
      <dgm:t>
        <a:bodyPr/>
        <a:lstStyle/>
        <a:p>
          <a:endParaRPr lang="sv-SE">
            <a:solidFill>
              <a:schemeClr val="bg1"/>
            </a:solidFill>
          </a:endParaRPr>
        </a:p>
      </dgm:t>
    </dgm:pt>
    <dgm:pt modelId="{A62FB65A-B035-4784-8B0F-10A4C18CAF26}" type="sibTrans" cxnId="{1CAC37F2-A6FD-4D1B-98C7-5D20518EFFD6}">
      <dgm:prSet/>
      <dgm:spPr/>
      <dgm:t>
        <a:bodyPr/>
        <a:lstStyle/>
        <a:p>
          <a:endParaRPr lang="sv-SE">
            <a:solidFill>
              <a:schemeClr val="bg1"/>
            </a:solidFill>
          </a:endParaRPr>
        </a:p>
      </dgm:t>
    </dgm:pt>
    <dgm:pt modelId="{882778BA-7F4D-4E75-905C-3810A591D88A}">
      <dgm:prSet phldrT="[Text]"/>
      <dgm:spPr/>
      <dgm:t>
        <a:bodyPr/>
        <a:lstStyle/>
        <a:p>
          <a:pPr>
            <a:buFont typeface="Symbol" panose="05050102010706020507" pitchFamily="18" charset="2"/>
            <a:buChar char=""/>
          </a:pPr>
          <a:r>
            <a:rPr lang="en-GB" i="1">
              <a:effectLst/>
              <a:latin typeface="Arial" panose="020B0604020202020204" pitchFamily="34" charset="0"/>
              <a:ea typeface="Calibri" panose="020F0502020204030204" pitchFamily="34" charset="0"/>
              <a:cs typeface="Lohit Devanagari"/>
            </a:rPr>
            <a:t>Construction and demolition wastes offer quantities of suitable raw materials.</a:t>
          </a:r>
          <a:endParaRPr lang="sv-SE"/>
        </a:p>
      </dgm:t>
    </dgm:pt>
    <dgm:pt modelId="{23C1A197-3CE9-467C-ADD3-C5F087629CD5}" type="parTrans" cxnId="{D1AB3659-8E34-46C3-BEB8-6E2DB66C8C40}">
      <dgm:prSet/>
      <dgm:spPr/>
      <dgm:t>
        <a:bodyPr/>
        <a:lstStyle/>
        <a:p>
          <a:endParaRPr lang="sv-SE">
            <a:solidFill>
              <a:schemeClr val="bg1"/>
            </a:solidFill>
          </a:endParaRPr>
        </a:p>
      </dgm:t>
    </dgm:pt>
    <dgm:pt modelId="{F57B2D35-73EE-46B4-AA57-ACD562F2C28C}" type="sibTrans" cxnId="{D1AB3659-8E34-46C3-BEB8-6E2DB66C8C40}">
      <dgm:prSet/>
      <dgm:spPr/>
      <dgm:t>
        <a:bodyPr/>
        <a:lstStyle/>
        <a:p>
          <a:endParaRPr lang="sv-SE">
            <a:solidFill>
              <a:schemeClr val="bg1"/>
            </a:solidFill>
          </a:endParaRPr>
        </a:p>
      </dgm:t>
    </dgm:pt>
    <dgm:pt modelId="{5DD9EDD9-CC97-4B5C-8492-0C1941462996}">
      <dgm:prSet phldrT="[Text]"/>
      <dgm:spPr/>
      <dgm:t>
        <a:bodyPr/>
        <a:lstStyle/>
        <a:p>
          <a:pPr>
            <a:buFont typeface="Symbol" panose="05050102010706020507" pitchFamily="18" charset="2"/>
            <a:buChar char=""/>
          </a:pPr>
          <a:r>
            <a:rPr lang="en-GB" i="1">
              <a:effectLst/>
              <a:latin typeface="Arial" panose="020B0604020202020204" pitchFamily="34" charset="0"/>
              <a:ea typeface="Calibri" panose="020F0502020204030204" pitchFamily="34" charset="0"/>
              <a:cs typeface="Lohit Devanagari"/>
            </a:rPr>
            <a:t>Establish a waste management system which assures the collection, sorting and fractioning of the desirable waste.</a:t>
          </a:r>
          <a:endParaRPr lang="sv-SE"/>
        </a:p>
      </dgm:t>
    </dgm:pt>
    <dgm:pt modelId="{8A356F03-16D9-4570-82A1-23F4A8553942}" type="parTrans" cxnId="{21F6E738-642C-4FDE-9F62-6A792DC40090}">
      <dgm:prSet/>
      <dgm:spPr/>
      <dgm:t>
        <a:bodyPr/>
        <a:lstStyle/>
        <a:p>
          <a:endParaRPr lang="sv-SE">
            <a:solidFill>
              <a:schemeClr val="bg1"/>
            </a:solidFill>
          </a:endParaRPr>
        </a:p>
      </dgm:t>
    </dgm:pt>
    <dgm:pt modelId="{7E4C3100-27F7-4B03-B7B4-2E78CFBAE9E4}" type="sibTrans" cxnId="{21F6E738-642C-4FDE-9F62-6A792DC40090}">
      <dgm:prSet/>
      <dgm:spPr/>
      <dgm:t>
        <a:bodyPr/>
        <a:lstStyle/>
        <a:p>
          <a:endParaRPr lang="sv-SE">
            <a:solidFill>
              <a:schemeClr val="bg1"/>
            </a:solidFill>
          </a:endParaRPr>
        </a:p>
      </dgm:t>
    </dgm:pt>
    <dgm:pt modelId="{D87673F9-EBBF-41C7-94C5-BF5524D0CC20}">
      <dgm:prSet phldrT="[Text]"/>
      <dgm:spPr/>
      <dgm:t>
        <a:bodyPr/>
        <a:lstStyle/>
        <a:p>
          <a:pPr>
            <a:buFont typeface="Symbol" panose="05050102010706020507" pitchFamily="18" charset="2"/>
            <a:buChar char=""/>
          </a:pPr>
          <a:r>
            <a:rPr lang="en-GB" i="1">
              <a:effectLst/>
              <a:latin typeface="Arial" panose="020B0604020202020204" pitchFamily="34" charset="0"/>
              <a:ea typeface="Calibri" panose="020F0502020204030204" pitchFamily="34" charset="0"/>
              <a:cs typeface="Lohit Devanagari"/>
            </a:rPr>
            <a:t>Industrial symbiosis to find new suitable secondary materials</a:t>
          </a:r>
          <a:endParaRPr lang="sv-SE"/>
        </a:p>
      </dgm:t>
    </dgm:pt>
    <dgm:pt modelId="{F77C24B8-1EBC-42CF-8A50-71A7A306C50C}" type="parTrans" cxnId="{C2C42C1A-8E4B-4A4C-974D-2521125BABA6}">
      <dgm:prSet/>
      <dgm:spPr/>
      <dgm:t>
        <a:bodyPr/>
        <a:lstStyle/>
        <a:p>
          <a:endParaRPr lang="sv-SE">
            <a:solidFill>
              <a:schemeClr val="bg1"/>
            </a:solidFill>
          </a:endParaRPr>
        </a:p>
      </dgm:t>
    </dgm:pt>
    <dgm:pt modelId="{16094659-10A6-4EA4-ABE9-46E71C84593D}" type="sibTrans" cxnId="{C2C42C1A-8E4B-4A4C-974D-2521125BABA6}">
      <dgm:prSet/>
      <dgm:spPr/>
      <dgm:t>
        <a:bodyPr/>
        <a:lstStyle/>
        <a:p>
          <a:endParaRPr lang="sv-SE">
            <a:solidFill>
              <a:schemeClr val="bg1"/>
            </a:solidFill>
          </a:endParaRPr>
        </a:p>
      </dgm:t>
    </dgm:pt>
    <dgm:pt modelId="{3B44CCED-50B0-4B6B-9118-D96F957ACC35}" type="pres">
      <dgm:prSet presAssocID="{026875CD-E6D9-4CEF-86BB-554A97E2B0F9}" presName="hierChild1" presStyleCnt="0">
        <dgm:presLayoutVars>
          <dgm:orgChart val="1"/>
          <dgm:chPref val="1"/>
          <dgm:dir/>
          <dgm:animOne val="branch"/>
          <dgm:animLvl val="lvl"/>
          <dgm:resizeHandles/>
        </dgm:presLayoutVars>
      </dgm:prSet>
      <dgm:spPr/>
    </dgm:pt>
    <dgm:pt modelId="{A9D23CF7-6ED0-4695-A3B1-C045699F0B50}" type="pres">
      <dgm:prSet presAssocID="{554EE6E0-9A2D-42B7-99C8-69C22D6431E7}" presName="hierRoot1" presStyleCnt="0">
        <dgm:presLayoutVars>
          <dgm:hierBranch val="init"/>
        </dgm:presLayoutVars>
      </dgm:prSet>
      <dgm:spPr/>
    </dgm:pt>
    <dgm:pt modelId="{6BF72E76-D31C-4FE7-8610-41F089AC1653}" type="pres">
      <dgm:prSet presAssocID="{554EE6E0-9A2D-42B7-99C8-69C22D6431E7}" presName="rootComposite1" presStyleCnt="0"/>
      <dgm:spPr/>
    </dgm:pt>
    <dgm:pt modelId="{17E4ABDB-28D0-484C-9A17-3859E5AEA975}" type="pres">
      <dgm:prSet presAssocID="{554EE6E0-9A2D-42B7-99C8-69C22D6431E7}" presName="rootText1" presStyleLbl="node0" presStyleIdx="0" presStyleCnt="1" custScaleX="61592" custScaleY="230835">
        <dgm:presLayoutVars>
          <dgm:chPref val="3"/>
        </dgm:presLayoutVars>
      </dgm:prSet>
      <dgm:spPr/>
    </dgm:pt>
    <dgm:pt modelId="{7B4D9554-DC76-42B2-B205-DAB0ED1CB94B}" type="pres">
      <dgm:prSet presAssocID="{554EE6E0-9A2D-42B7-99C8-69C22D6431E7}" presName="rootConnector1" presStyleLbl="node1" presStyleIdx="0" presStyleCnt="0"/>
      <dgm:spPr/>
    </dgm:pt>
    <dgm:pt modelId="{258717D1-54F9-435D-B426-3A06319BAFE4}" type="pres">
      <dgm:prSet presAssocID="{554EE6E0-9A2D-42B7-99C8-69C22D6431E7}" presName="hierChild2" presStyleCnt="0"/>
      <dgm:spPr/>
    </dgm:pt>
    <dgm:pt modelId="{5FF3083B-2E6C-4278-B08D-86565B4DA2C5}" type="pres">
      <dgm:prSet presAssocID="{1457457E-C177-47DE-A5BB-9F090DD49278}" presName="Name64" presStyleLbl="parChTrans1D2" presStyleIdx="0" presStyleCnt="4"/>
      <dgm:spPr/>
    </dgm:pt>
    <dgm:pt modelId="{D1BCD320-ADDC-41BD-B446-A4C38FF95848}" type="pres">
      <dgm:prSet presAssocID="{8A1885B5-563D-4861-83EE-28A28507B012}" presName="hierRoot2" presStyleCnt="0">
        <dgm:presLayoutVars>
          <dgm:hierBranch val="init"/>
        </dgm:presLayoutVars>
      </dgm:prSet>
      <dgm:spPr/>
    </dgm:pt>
    <dgm:pt modelId="{4FF68541-9DB0-4A06-98FF-4B4B8CB49B84}" type="pres">
      <dgm:prSet presAssocID="{8A1885B5-563D-4861-83EE-28A28507B012}" presName="rootComposite" presStyleCnt="0"/>
      <dgm:spPr/>
    </dgm:pt>
    <dgm:pt modelId="{A758E972-AD97-4A3F-8FF2-E333FF753CCE}" type="pres">
      <dgm:prSet presAssocID="{8A1885B5-563D-4861-83EE-28A28507B012}" presName="rootText" presStyleLbl="node2" presStyleIdx="0" presStyleCnt="4">
        <dgm:presLayoutVars>
          <dgm:chPref val="3"/>
        </dgm:presLayoutVars>
      </dgm:prSet>
      <dgm:spPr/>
    </dgm:pt>
    <dgm:pt modelId="{C87F5CA4-30D3-4841-8726-78D789C207B0}" type="pres">
      <dgm:prSet presAssocID="{8A1885B5-563D-4861-83EE-28A28507B012}" presName="rootConnector" presStyleLbl="node2" presStyleIdx="0" presStyleCnt="4"/>
      <dgm:spPr/>
    </dgm:pt>
    <dgm:pt modelId="{4A2C5E69-03E0-48F5-9041-9BA5F1EF401C}" type="pres">
      <dgm:prSet presAssocID="{8A1885B5-563D-4861-83EE-28A28507B012}" presName="hierChild4" presStyleCnt="0"/>
      <dgm:spPr/>
    </dgm:pt>
    <dgm:pt modelId="{D23950A8-0400-4C0C-9D0A-3E98B7E8692B}" type="pres">
      <dgm:prSet presAssocID="{8A1885B5-563D-4861-83EE-28A28507B012}" presName="hierChild5" presStyleCnt="0"/>
      <dgm:spPr/>
    </dgm:pt>
    <dgm:pt modelId="{6A2091D1-A6AA-4F64-AD7C-E7158DF03816}" type="pres">
      <dgm:prSet presAssocID="{23C1A197-3CE9-467C-ADD3-C5F087629CD5}" presName="Name64" presStyleLbl="parChTrans1D2" presStyleIdx="1" presStyleCnt="4"/>
      <dgm:spPr/>
    </dgm:pt>
    <dgm:pt modelId="{A68F1954-1667-4769-88CF-EB224F005207}" type="pres">
      <dgm:prSet presAssocID="{882778BA-7F4D-4E75-905C-3810A591D88A}" presName="hierRoot2" presStyleCnt="0">
        <dgm:presLayoutVars>
          <dgm:hierBranch val="init"/>
        </dgm:presLayoutVars>
      </dgm:prSet>
      <dgm:spPr/>
    </dgm:pt>
    <dgm:pt modelId="{C138D9CE-5A08-452B-9FF3-DAA7D05B504E}" type="pres">
      <dgm:prSet presAssocID="{882778BA-7F4D-4E75-905C-3810A591D88A}" presName="rootComposite" presStyleCnt="0"/>
      <dgm:spPr/>
    </dgm:pt>
    <dgm:pt modelId="{A0B7C142-6F06-46B7-9DD1-CB40B7C382A7}" type="pres">
      <dgm:prSet presAssocID="{882778BA-7F4D-4E75-905C-3810A591D88A}" presName="rootText" presStyleLbl="node2" presStyleIdx="1" presStyleCnt="4">
        <dgm:presLayoutVars>
          <dgm:chPref val="3"/>
        </dgm:presLayoutVars>
      </dgm:prSet>
      <dgm:spPr/>
    </dgm:pt>
    <dgm:pt modelId="{3A824E4E-6184-4673-9D6B-C7A5CC4FAFA9}" type="pres">
      <dgm:prSet presAssocID="{882778BA-7F4D-4E75-905C-3810A591D88A}" presName="rootConnector" presStyleLbl="node2" presStyleIdx="1" presStyleCnt="4"/>
      <dgm:spPr/>
    </dgm:pt>
    <dgm:pt modelId="{AE60400C-7FA3-403E-91E1-A6CDEBBE72A2}" type="pres">
      <dgm:prSet presAssocID="{882778BA-7F4D-4E75-905C-3810A591D88A}" presName="hierChild4" presStyleCnt="0"/>
      <dgm:spPr/>
    </dgm:pt>
    <dgm:pt modelId="{55EB0EFA-2ABD-4481-94B4-E0B0AF829F02}" type="pres">
      <dgm:prSet presAssocID="{882778BA-7F4D-4E75-905C-3810A591D88A}" presName="hierChild5" presStyleCnt="0"/>
      <dgm:spPr/>
    </dgm:pt>
    <dgm:pt modelId="{961E4D7D-AF91-4A4A-B7FF-12FF9D669142}" type="pres">
      <dgm:prSet presAssocID="{8A356F03-16D9-4570-82A1-23F4A8553942}" presName="Name64" presStyleLbl="parChTrans1D2" presStyleIdx="2" presStyleCnt="4"/>
      <dgm:spPr/>
    </dgm:pt>
    <dgm:pt modelId="{290672BE-D09F-4EC1-8550-CFBAB3A57767}" type="pres">
      <dgm:prSet presAssocID="{5DD9EDD9-CC97-4B5C-8492-0C1941462996}" presName="hierRoot2" presStyleCnt="0">
        <dgm:presLayoutVars>
          <dgm:hierBranch val="init"/>
        </dgm:presLayoutVars>
      </dgm:prSet>
      <dgm:spPr/>
    </dgm:pt>
    <dgm:pt modelId="{F9BE17C2-563E-4316-A2E5-C7E6AF558390}" type="pres">
      <dgm:prSet presAssocID="{5DD9EDD9-CC97-4B5C-8492-0C1941462996}" presName="rootComposite" presStyleCnt="0"/>
      <dgm:spPr/>
    </dgm:pt>
    <dgm:pt modelId="{3197E746-9ACD-4476-B3FA-89470947E893}" type="pres">
      <dgm:prSet presAssocID="{5DD9EDD9-CC97-4B5C-8492-0C1941462996}" presName="rootText" presStyleLbl="node2" presStyleIdx="2" presStyleCnt="4">
        <dgm:presLayoutVars>
          <dgm:chPref val="3"/>
        </dgm:presLayoutVars>
      </dgm:prSet>
      <dgm:spPr/>
    </dgm:pt>
    <dgm:pt modelId="{490F3A79-61AA-4E77-8229-9F83660A13F5}" type="pres">
      <dgm:prSet presAssocID="{5DD9EDD9-CC97-4B5C-8492-0C1941462996}" presName="rootConnector" presStyleLbl="node2" presStyleIdx="2" presStyleCnt="4"/>
      <dgm:spPr/>
    </dgm:pt>
    <dgm:pt modelId="{0F43DE8A-1530-4B0C-AA42-DC5936D41A87}" type="pres">
      <dgm:prSet presAssocID="{5DD9EDD9-CC97-4B5C-8492-0C1941462996}" presName="hierChild4" presStyleCnt="0"/>
      <dgm:spPr/>
    </dgm:pt>
    <dgm:pt modelId="{5441DCEE-F35E-400C-8581-67099E8CDE19}" type="pres">
      <dgm:prSet presAssocID="{5DD9EDD9-CC97-4B5C-8492-0C1941462996}" presName="hierChild5" presStyleCnt="0"/>
      <dgm:spPr/>
    </dgm:pt>
    <dgm:pt modelId="{1B83DA51-0397-4229-8FE4-F7D39A8C793A}" type="pres">
      <dgm:prSet presAssocID="{F77C24B8-1EBC-42CF-8A50-71A7A306C50C}" presName="Name64" presStyleLbl="parChTrans1D2" presStyleIdx="3" presStyleCnt="4"/>
      <dgm:spPr/>
    </dgm:pt>
    <dgm:pt modelId="{C9101A2B-4FCB-4088-B1B3-0441A6ACBCF1}" type="pres">
      <dgm:prSet presAssocID="{D87673F9-EBBF-41C7-94C5-BF5524D0CC20}" presName="hierRoot2" presStyleCnt="0">
        <dgm:presLayoutVars>
          <dgm:hierBranch val="init"/>
        </dgm:presLayoutVars>
      </dgm:prSet>
      <dgm:spPr/>
    </dgm:pt>
    <dgm:pt modelId="{126E71DA-C30C-4AF8-A3B7-35B20660A398}" type="pres">
      <dgm:prSet presAssocID="{D87673F9-EBBF-41C7-94C5-BF5524D0CC20}" presName="rootComposite" presStyleCnt="0"/>
      <dgm:spPr/>
    </dgm:pt>
    <dgm:pt modelId="{602DB18E-4962-4272-BB8B-E16EEDE5EA53}" type="pres">
      <dgm:prSet presAssocID="{D87673F9-EBBF-41C7-94C5-BF5524D0CC20}" presName="rootText" presStyleLbl="node2" presStyleIdx="3" presStyleCnt="4">
        <dgm:presLayoutVars>
          <dgm:chPref val="3"/>
        </dgm:presLayoutVars>
      </dgm:prSet>
      <dgm:spPr/>
    </dgm:pt>
    <dgm:pt modelId="{C2DCC80E-216F-431A-8991-521EBCDD7E78}" type="pres">
      <dgm:prSet presAssocID="{D87673F9-EBBF-41C7-94C5-BF5524D0CC20}" presName="rootConnector" presStyleLbl="node2" presStyleIdx="3" presStyleCnt="4"/>
      <dgm:spPr/>
    </dgm:pt>
    <dgm:pt modelId="{D90C4E67-2237-4CD3-A4E5-AA2301AA5397}" type="pres">
      <dgm:prSet presAssocID="{D87673F9-EBBF-41C7-94C5-BF5524D0CC20}" presName="hierChild4" presStyleCnt="0"/>
      <dgm:spPr/>
    </dgm:pt>
    <dgm:pt modelId="{58C84188-A4BB-4E34-9108-FC92A36DA71F}" type="pres">
      <dgm:prSet presAssocID="{D87673F9-EBBF-41C7-94C5-BF5524D0CC20}" presName="hierChild5" presStyleCnt="0"/>
      <dgm:spPr/>
    </dgm:pt>
    <dgm:pt modelId="{837A3ED5-5055-424B-87B2-4B5D6890E2B0}" type="pres">
      <dgm:prSet presAssocID="{554EE6E0-9A2D-42B7-99C8-69C22D6431E7}" presName="hierChild3" presStyleCnt="0"/>
      <dgm:spPr/>
    </dgm:pt>
  </dgm:ptLst>
  <dgm:cxnLst>
    <dgm:cxn modelId="{D436180B-E7D8-425A-BC98-63DDA0976CC8}" type="presOf" srcId="{1457457E-C177-47DE-A5BB-9F090DD49278}" destId="{5FF3083B-2E6C-4278-B08D-86565B4DA2C5}" srcOrd="0" destOrd="0" presId="urn:microsoft.com/office/officeart/2009/3/layout/HorizontalOrganizationChart"/>
    <dgm:cxn modelId="{E00E0912-371B-44B2-9B87-890204C7531E}" type="presOf" srcId="{23C1A197-3CE9-467C-ADD3-C5F087629CD5}" destId="{6A2091D1-A6AA-4F64-AD7C-E7158DF03816}" srcOrd="0" destOrd="0" presId="urn:microsoft.com/office/officeart/2009/3/layout/HorizontalOrganizationChart"/>
    <dgm:cxn modelId="{F5781016-AC16-4DBB-9CC1-6BD2D54A164C}" type="presOf" srcId="{F77C24B8-1EBC-42CF-8A50-71A7A306C50C}" destId="{1B83DA51-0397-4229-8FE4-F7D39A8C793A}" srcOrd="0" destOrd="0" presId="urn:microsoft.com/office/officeart/2009/3/layout/HorizontalOrganizationChart"/>
    <dgm:cxn modelId="{C2C42C1A-8E4B-4A4C-974D-2521125BABA6}" srcId="{554EE6E0-9A2D-42B7-99C8-69C22D6431E7}" destId="{D87673F9-EBBF-41C7-94C5-BF5524D0CC20}" srcOrd="3" destOrd="0" parTransId="{F77C24B8-1EBC-42CF-8A50-71A7A306C50C}" sibTransId="{16094659-10A6-4EA4-ABE9-46E71C84593D}"/>
    <dgm:cxn modelId="{EBAD4928-6905-4F11-854F-8ADB0646AE7E}" type="presOf" srcId="{8A1885B5-563D-4861-83EE-28A28507B012}" destId="{C87F5CA4-30D3-4841-8726-78D789C207B0}" srcOrd="1" destOrd="0" presId="urn:microsoft.com/office/officeart/2009/3/layout/HorizontalOrganizationChart"/>
    <dgm:cxn modelId="{21F6E738-642C-4FDE-9F62-6A792DC40090}" srcId="{554EE6E0-9A2D-42B7-99C8-69C22D6431E7}" destId="{5DD9EDD9-CC97-4B5C-8492-0C1941462996}" srcOrd="2" destOrd="0" parTransId="{8A356F03-16D9-4570-82A1-23F4A8553942}" sibTransId="{7E4C3100-27F7-4B03-B7B4-2E78CFBAE9E4}"/>
    <dgm:cxn modelId="{7F02D63C-98D8-4241-837B-CCB0049EEDF8}" type="presOf" srcId="{D87673F9-EBBF-41C7-94C5-BF5524D0CC20}" destId="{C2DCC80E-216F-431A-8991-521EBCDD7E78}" srcOrd="1" destOrd="0" presId="urn:microsoft.com/office/officeart/2009/3/layout/HorizontalOrganizationChart"/>
    <dgm:cxn modelId="{CB152860-9C81-4CCC-8756-6539FB000AE4}" type="presOf" srcId="{882778BA-7F4D-4E75-905C-3810A591D88A}" destId="{3A824E4E-6184-4673-9D6B-C7A5CC4FAFA9}" srcOrd="1" destOrd="0" presId="urn:microsoft.com/office/officeart/2009/3/layout/HorizontalOrganizationChart"/>
    <dgm:cxn modelId="{AC684C41-0939-486F-91D8-C5E3ECA461C9}" type="presOf" srcId="{026875CD-E6D9-4CEF-86BB-554A97E2B0F9}" destId="{3B44CCED-50B0-4B6B-9118-D96F957ACC35}" srcOrd="0" destOrd="0" presId="urn:microsoft.com/office/officeart/2009/3/layout/HorizontalOrganizationChart"/>
    <dgm:cxn modelId="{F62B4545-9A86-4621-A584-4BB41613720F}" type="presOf" srcId="{554EE6E0-9A2D-42B7-99C8-69C22D6431E7}" destId="{17E4ABDB-28D0-484C-9A17-3859E5AEA975}" srcOrd="0" destOrd="0" presId="urn:microsoft.com/office/officeart/2009/3/layout/HorizontalOrganizationChart"/>
    <dgm:cxn modelId="{A1111E73-4B04-45B6-AE8A-F363023DE3FE}" srcId="{026875CD-E6D9-4CEF-86BB-554A97E2B0F9}" destId="{554EE6E0-9A2D-42B7-99C8-69C22D6431E7}" srcOrd="0" destOrd="0" parTransId="{FA8CC698-BD13-492F-928F-F00CAE663C6D}" sibTransId="{8D49D413-B616-4F0A-859D-8081A0ACFC81}"/>
    <dgm:cxn modelId="{D1AB3659-8E34-46C3-BEB8-6E2DB66C8C40}" srcId="{554EE6E0-9A2D-42B7-99C8-69C22D6431E7}" destId="{882778BA-7F4D-4E75-905C-3810A591D88A}" srcOrd="1" destOrd="0" parTransId="{23C1A197-3CE9-467C-ADD3-C5F087629CD5}" sibTransId="{F57B2D35-73EE-46B4-AA57-ACD562F2C28C}"/>
    <dgm:cxn modelId="{79C71C9C-6F49-4B93-B39F-CBF7BA1EB57F}" type="presOf" srcId="{8A356F03-16D9-4570-82A1-23F4A8553942}" destId="{961E4D7D-AF91-4A4A-B7FF-12FF9D669142}" srcOrd="0" destOrd="0" presId="urn:microsoft.com/office/officeart/2009/3/layout/HorizontalOrganizationChart"/>
    <dgm:cxn modelId="{4750C4AC-1543-41E0-B85B-47893A7085C7}" type="presOf" srcId="{5DD9EDD9-CC97-4B5C-8492-0C1941462996}" destId="{3197E746-9ACD-4476-B3FA-89470947E893}" srcOrd="0" destOrd="0" presId="urn:microsoft.com/office/officeart/2009/3/layout/HorizontalOrganizationChart"/>
    <dgm:cxn modelId="{94B5E4D6-875A-49BC-B711-D55C16F8C331}" type="presOf" srcId="{5DD9EDD9-CC97-4B5C-8492-0C1941462996}" destId="{490F3A79-61AA-4E77-8229-9F83660A13F5}" srcOrd="1" destOrd="0" presId="urn:microsoft.com/office/officeart/2009/3/layout/HorizontalOrganizationChart"/>
    <dgm:cxn modelId="{5AA4DBD8-D446-45E1-9288-971B61A2B56F}" type="presOf" srcId="{554EE6E0-9A2D-42B7-99C8-69C22D6431E7}" destId="{7B4D9554-DC76-42B2-B205-DAB0ED1CB94B}" srcOrd="1" destOrd="0" presId="urn:microsoft.com/office/officeart/2009/3/layout/HorizontalOrganizationChart"/>
    <dgm:cxn modelId="{FE8B03E6-CC75-43D8-AE9E-69A3EA26FC3F}" type="presOf" srcId="{D87673F9-EBBF-41C7-94C5-BF5524D0CC20}" destId="{602DB18E-4962-4272-BB8B-E16EEDE5EA53}" srcOrd="0" destOrd="0" presId="urn:microsoft.com/office/officeart/2009/3/layout/HorizontalOrganizationChart"/>
    <dgm:cxn modelId="{F0B3D8EF-34F7-4EC7-97A5-90FB57A2DDA4}" type="presOf" srcId="{8A1885B5-563D-4861-83EE-28A28507B012}" destId="{A758E972-AD97-4A3F-8FF2-E333FF753CCE}" srcOrd="0" destOrd="0" presId="urn:microsoft.com/office/officeart/2009/3/layout/HorizontalOrganizationChart"/>
    <dgm:cxn modelId="{1CAC37F2-A6FD-4D1B-98C7-5D20518EFFD6}" srcId="{554EE6E0-9A2D-42B7-99C8-69C22D6431E7}" destId="{8A1885B5-563D-4861-83EE-28A28507B012}" srcOrd="0" destOrd="0" parTransId="{1457457E-C177-47DE-A5BB-9F090DD49278}" sibTransId="{A62FB65A-B035-4784-8B0F-10A4C18CAF26}"/>
    <dgm:cxn modelId="{932154F5-C615-49D8-B2DC-368AF787CCC5}" type="presOf" srcId="{882778BA-7F4D-4E75-905C-3810A591D88A}" destId="{A0B7C142-6F06-46B7-9DD1-CB40B7C382A7}" srcOrd="0" destOrd="0" presId="urn:microsoft.com/office/officeart/2009/3/layout/HorizontalOrganizationChart"/>
    <dgm:cxn modelId="{C950A62A-B3F8-4D0A-A17E-2A064DB5E2C9}" type="presParOf" srcId="{3B44CCED-50B0-4B6B-9118-D96F957ACC35}" destId="{A9D23CF7-6ED0-4695-A3B1-C045699F0B50}" srcOrd="0" destOrd="0" presId="urn:microsoft.com/office/officeart/2009/3/layout/HorizontalOrganizationChart"/>
    <dgm:cxn modelId="{E03824BE-F6B0-47AA-86AE-2DA54A3464C6}" type="presParOf" srcId="{A9D23CF7-6ED0-4695-A3B1-C045699F0B50}" destId="{6BF72E76-D31C-4FE7-8610-41F089AC1653}" srcOrd="0" destOrd="0" presId="urn:microsoft.com/office/officeart/2009/3/layout/HorizontalOrganizationChart"/>
    <dgm:cxn modelId="{894EC876-3195-401E-BA0B-07E1F1EC39DC}" type="presParOf" srcId="{6BF72E76-D31C-4FE7-8610-41F089AC1653}" destId="{17E4ABDB-28D0-484C-9A17-3859E5AEA975}" srcOrd="0" destOrd="0" presId="urn:microsoft.com/office/officeart/2009/3/layout/HorizontalOrganizationChart"/>
    <dgm:cxn modelId="{CD22B9D7-B972-403C-8980-70720FF5927C}" type="presParOf" srcId="{6BF72E76-D31C-4FE7-8610-41F089AC1653}" destId="{7B4D9554-DC76-42B2-B205-DAB0ED1CB94B}" srcOrd="1" destOrd="0" presId="urn:microsoft.com/office/officeart/2009/3/layout/HorizontalOrganizationChart"/>
    <dgm:cxn modelId="{5F135868-CE3C-4574-8520-27CB8773D6EE}" type="presParOf" srcId="{A9D23CF7-6ED0-4695-A3B1-C045699F0B50}" destId="{258717D1-54F9-435D-B426-3A06319BAFE4}" srcOrd="1" destOrd="0" presId="urn:microsoft.com/office/officeart/2009/3/layout/HorizontalOrganizationChart"/>
    <dgm:cxn modelId="{C395CE30-0510-4BC0-B8F9-F18190403026}" type="presParOf" srcId="{258717D1-54F9-435D-B426-3A06319BAFE4}" destId="{5FF3083B-2E6C-4278-B08D-86565B4DA2C5}" srcOrd="0" destOrd="0" presId="urn:microsoft.com/office/officeart/2009/3/layout/HorizontalOrganizationChart"/>
    <dgm:cxn modelId="{A9CB2295-B7F0-49FC-A80A-F17D68CE29C6}" type="presParOf" srcId="{258717D1-54F9-435D-B426-3A06319BAFE4}" destId="{D1BCD320-ADDC-41BD-B446-A4C38FF95848}" srcOrd="1" destOrd="0" presId="urn:microsoft.com/office/officeart/2009/3/layout/HorizontalOrganizationChart"/>
    <dgm:cxn modelId="{1EACE794-BA62-4F6F-B6C8-88864F1F2ABE}" type="presParOf" srcId="{D1BCD320-ADDC-41BD-B446-A4C38FF95848}" destId="{4FF68541-9DB0-4A06-98FF-4B4B8CB49B84}" srcOrd="0" destOrd="0" presId="urn:microsoft.com/office/officeart/2009/3/layout/HorizontalOrganizationChart"/>
    <dgm:cxn modelId="{6F3F7694-28B8-4B57-A274-87C37BD0B071}" type="presParOf" srcId="{4FF68541-9DB0-4A06-98FF-4B4B8CB49B84}" destId="{A758E972-AD97-4A3F-8FF2-E333FF753CCE}" srcOrd="0" destOrd="0" presId="urn:microsoft.com/office/officeart/2009/3/layout/HorizontalOrganizationChart"/>
    <dgm:cxn modelId="{BD179551-195C-4550-B05E-035146018734}" type="presParOf" srcId="{4FF68541-9DB0-4A06-98FF-4B4B8CB49B84}" destId="{C87F5CA4-30D3-4841-8726-78D789C207B0}" srcOrd="1" destOrd="0" presId="urn:microsoft.com/office/officeart/2009/3/layout/HorizontalOrganizationChart"/>
    <dgm:cxn modelId="{0151E5BA-54C3-4572-86C5-4CC350501D73}" type="presParOf" srcId="{D1BCD320-ADDC-41BD-B446-A4C38FF95848}" destId="{4A2C5E69-03E0-48F5-9041-9BA5F1EF401C}" srcOrd="1" destOrd="0" presId="urn:microsoft.com/office/officeart/2009/3/layout/HorizontalOrganizationChart"/>
    <dgm:cxn modelId="{5FC7C34B-F2C1-4D1A-8306-4EFBC560B5B3}" type="presParOf" srcId="{D1BCD320-ADDC-41BD-B446-A4C38FF95848}" destId="{D23950A8-0400-4C0C-9D0A-3E98B7E8692B}" srcOrd="2" destOrd="0" presId="urn:microsoft.com/office/officeart/2009/3/layout/HorizontalOrganizationChart"/>
    <dgm:cxn modelId="{2CE2C8DA-9273-4CA9-91F4-E23F228E2CE8}" type="presParOf" srcId="{258717D1-54F9-435D-B426-3A06319BAFE4}" destId="{6A2091D1-A6AA-4F64-AD7C-E7158DF03816}" srcOrd="2" destOrd="0" presId="urn:microsoft.com/office/officeart/2009/3/layout/HorizontalOrganizationChart"/>
    <dgm:cxn modelId="{88782E19-D532-4282-901B-29C592BB2809}" type="presParOf" srcId="{258717D1-54F9-435D-B426-3A06319BAFE4}" destId="{A68F1954-1667-4769-88CF-EB224F005207}" srcOrd="3" destOrd="0" presId="urn:microsoft.com/office/officeart/2009/3/layout/HorizontalOrganizationChart"/>
    <dgm:cxn modelId="{ACC39AA3-F4D7-4904-9394-ED65F6F2E02E}" type="presParOf" srcId="{A68F1954-1667-4769-88CF-EB224F005207}" destId="{C138D9CE-5A08-452B-9FF3-DAA7D05B504E}" srcOrd="0" destOrd="0" presId="urn:microsoft.com/office/officeart/2009/3/layout/HorizontalOrganizationChart"/>
    <dgm:cxn modelId="{12861648-3603-4754-AD9E-4FEEADD21C55}" type="presParOf" srcId="{C138D9CE-5A08-452B-9FF3-DAA7D05B504E}" destId="{A0B7C142-6F06-46B7-9DD1-CB40B7C382A7}" srcOrd="0" destOrd="0" presId="urn:microsoft.com/office/officeart/2009/3/layout/HorizontalOrganizationChart"/>
    <dgm:cxn modelId="{85443523-BDF5-40DA-B56D-B06F0A1B11EC}" type="presParOf" srcId="{C138D9CE-5A08-452B-9FF3-DAA7D05B504E}" destId="{3A824E4E-6184-4673-9D6B-C7A5CC4FAFA9}" srcOrd="1" destOrd="0" presId="urn:microsoft.com/office/officeart/2009/3/layout/HorizontalOrganizationChart"/>
    <dgm:cxn modelId="{F480C188-619B-484D-9DDE-C7A51CB11C6C}" type="presParOf" srcId="{A68F1954-1667-4769-88CF-EB224F005207}" destId="{AE60400C-7FA3-403E-91E1-A6CDEBBE72A2}" srcOrd="1" destOrd="0" presId="urn:microsoft.com/office/officeart/2009/3/layout/HorizontalOrganizationChart"/>
    <dgm:cxn modelId="{EEC8C333-D387-4278-A150-C1438B87950D}" type="presParOf" srcId="{A68F1954-1667-4769-88CF-EB224F005207}" destId="{55EB0EFA-2ABD-4481-94B4-E0B0AF829F02}" srcOrd="2" destOrd="0" presId="urn:microsoft.com/office/officeart/2009/3/layout/HorizontalOrganizationChart"/>
    <dgm:cxn modelId="{D4309BEC-FB52-473F-9E55-18FF594CCD5D}" type="presParOf" srcId="{258717D1-54F9-435D-B426-3A06319BAFE4}" destId="{961E4D7D-AF91-4A4A-B7FF-12FF9D669142}" srcOrd="4" destOrd="0" presId="urn:microsoft.com/office/officeart/2009/3/layout/HorizontalOrganizationChart"/>
    <dgm:cxn modelId="{F7B35119-A9F6-446C-A6BD-247E970521B9}" type="presParOf" srcId="{258717D1-54F9-435D-B426-3A06319BAFE4}" destId="{290672BE-D09F-4EC1-8550-CFBAB3A57767}" srcOrd="5" destOrd="0" presId="urn:microsoft.com/office/officeart/2009/3/layout/HorizontalOrganizationChart"/>
    <dgm:cxn modelId="{524D4912-5617-4CC1-A924-557AA89DF174}" type="presParOf" srcId="{290672BE-D09F-4EC1-8550-CFBAB3A57767}" destId="{F9BE17C2-563E-4316-A2E5-C7E6AF558390}" srcOrd="0" destOrd="0" presId="urn:microsoft.com/office/officeart/2009/3/layout/HorizontalOrganizationChart"/>
    <dgm:cxn modelId="{15F84403-D311-4722-AB08-F3FC36E401C6}" type="presParOf" srcId="{F9BE17C2-563E-4316-A2E5-C7E6AF558390}" destId="{3197E746-9ACD-4476-B3FA-89470947E893}" srcOrd="0" destOrd="0" presId="urn:microsoft.com/office/officeart/2009/3/layout/HorizontalOrganizationChart"/>
    <dgm:cxn modelId="{51C9997C-527C-4B7A-B3D3-62F15B9EF9A7}" type="presParOf" srcId="{F9BE17C2-563E-4316-A2E5-C7E6AF558390}" destId="{490F3A79-61AA-4E77-8229-9F83660A13F5}" srcOrd="1" destOrd="0" presId="urn:microsoft.com/office/officeart/2009/3/layout/HorizontalOrganizationChart"/>
    <dgm:cxn modelId="{0966AF37-FD46-4BCF-A02C-5998A80C53D4}" type="presParOf" srcId="{290672BE-D09F-4EC1-8550-CFBAB3A57767}" destId="{0F43DE8A-1530-4B0C-AA42-DC5936D41A87}" srcOrd="1" destOrd="0" presId="urn:microsoft.com/office/officeart/2009/3/layout/HorizontalOrganizationChart"/>
    <dgm:cxn modelId="{897D5B36-1572-442C-AED3-1E5DFF059EFF}" type="presParOf" srcId="{290672BE-D09F-4EC1-8550-CFBAB3A57767}" destId="{5441DCEE-F35E-400C-8581-67099E8CDE19}" srcOrd="2" destOrd="0" presId="urn:microsoft.com/office/officeart/2009/3/layout/HorizontalOrganizationChart"/>
    <dgm:cxn modelId="{056B871D-DFDA-4328-BFD5-CAF72B5EA5AA}" type="presParOf" srcId="{258717D1-54F9-435D-B426-3A06319BAFE4}" destId="{1B83DA51-0397-4229-8FE4-F7D39A8C793A}" srcOrd="6" destOrd="0" presId="urn:microsoft.com/office/officeart/2009/3/layout/HorizontalOrganizationChart"/>
    <dgm:cxn modelId="{39ACAAA7-79A8-49E7-9D14-B2EC06EAC329}" type="presParOf" srcId="{258717D1-54F9-435D-B426-3A06319BAFE4}" destId="{C9101A2B-4FCB-4088-B1B3-0441A6ACBCF1}" srcOrd="7" destOrd="0" presId="urn:microsoft.com/office/officeart/2009/3/layout/HorizontalOrganizationChart"/>
    <dgm:cxn modelId="{78D442E2-2516-4DBF-A381-87F8DA324DEE}" type="presParOf" srcId="{C9101A2B-4FCB-4088-B1B3-0441A6ACBCF1}" destId="{126E71DA-C30C-4AF8-A3B7-35B20660A398}" srcOrd="0" destOrd="0" presId="urn:microsoft.com/office/officeart/2009/3/layout/HorizontalOrganizationChart"/>
    <dgm:cxn modelId="{91269E06-68D5-4326-8A40-CD98DB4A80D7}" type="presParOf" srcId="{126E71DA-C30C-4AF8-A3B7-35B20660A398}" destId="{602DB18E-4962-4272-BB8B-E16EEDE5EA53}" srcOrd="0" destOrd="0" presId="urn:microsoft.com/office/officeart/2009/3/layout/HorizontalOrganizationChart"/>
    <dgm:cxn modelId="{0F829CFE-2B48-4422-A4D8-8A70A7A76AE4}" type="presParOf" srcId="{126E71DA-C30C-4AF8-A3B7-35B20660A398}" destId="{C2DCC80E-216F-431A-8991-521EBCDD7E78}" srcOrd="1" destOrd="0" presId="urn:microsoft.com/office/officeart/2009/3/layout/HorizontalOrganizationChart"/>
    <dgm:cxn modelId="{0B62CFE7-A2A6-4B70-AC3E-E5E7C558699B}" type="presParOf" srcId="{C9101A2B-4FCB-4088-B1B3-0441A6ACBCF1}" destId="{D90C4E67-2237-4CD3-A4E5-AA2301AA5397}" srcOrd="1" destOrd="0" presId="urn:microsoft.com/office/officeart/2009/3/layout/HorizontalOrganizationChart"/>
    <dgm:cxn modelId="{C9C9CBF4-FE20-41FA-BE32-6838C8BC09D5}" type="presParOf" srcId="{C9101A2B-4FCB-4088-B1B3-0441A6ACBCF1}" destId="{58C84188-A4BB-4E34-9108-FC92A36DA71F}" srcOrd="2" destOrd="0" presId="urn:microsoft.com/office/officeart/2009/3/layout/HorizontalOrganizationChart"/>
    <dgm:cxn modelId="{07669592-2607-4F61-AF82-CAF45E169D42}" type="presParOf" srcId="{A9D23CF7-6ED0-4695-A3B1-C045699F0B50}" destId="{837A3ED5-5055-424B-87B2-4B5D6890E2B0}" srcOrd="2" destOrd="0" presId="urn:microsoft.com/office/officeart/2009/3/layout/HorizontalOrganizationChar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3A31658-6CF3-4038-9857-A69900CF8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AD40BA-CD3F-4048-9A4E-6750250ECB8C}">
      <dgm:prSet custT="1"/>
      <dgm:spPr>
        <a:solidFill>
          <a:schemeClr val="accent2"/>
        </a:solidFill>
      </dgm:spPr>
      <dgm:t>
        <a:bodyPr/>
        <a:lstStyle/>
        <a:p>
          <a:pPr algn="ctr"/>
          <a:r>
            <a:rPr lang="en-GB"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Fertilizers sector is very much compromised to overcome the mentioned barriers, being very active through association such as Fertilizers Europe (European Level) and IFA (International Level). </a:t>
          </a:r>
          <a:r>
            <a:rPr lang="en-GB" sz="2000" i="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Fertiberia</a:t>
          </a:r>
          <a:r>
            <a:rPr lang="en-GB"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belong to both of them and participate in many tasks related to circular economy such as reuse of </a:t>
          </a:r>
          <a:r>
            <a:rPr lang="en-GB" sz="2000" i="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phosphogypsum</a:t>
          </a:r>
          <a:r>
            <a:rPr lang="en-GB"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ashes, </a:t>
          </a:r>
          <a:r>
            <a:rPr lang="en-GB" sz="2000" i="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struvites</a:t>
          </a:r>
          <a:r>
            <a:rPr lang="en-GB"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wastewater, etc.</a:t>
          </a:r>
          <a:endParaRPr lang="en-US" sz="2000" dirty="0">
            <a:solidFill>
              <a:schemeClr val="bg1"/>
            </a:solidFill>
          </a:endParaRPr>
        </a:p>
      </dgm:t>
    </dgm:pt>
    <dgm:pt modelId="{F3B298AF-5B84-4840-837A-A5C6070738D8}" type="parTrans" cxnId="{772C7C63-0B27-4051-A564-EB89D26FA16C}">
      <dgm:prSet/>
      <dgm:spPr/>
      <dgm:t>
        <a:bodyPr/>
        <a:lstStyle/>
        <a:p>
          <a:pPr algn="ctr"/>
          <a:endParaRPr lang="en-US" sz="2000">
            <a:solidFill>
              <a:schemeClr val="bg1"/>
            </a:solidFill>
          </a:endParaRPr>
        </a:p>
      </dgm:t>
    </dgm:pt>
    <dgm:pt modelId="{3917516A-91CF-4ABC-83E0-98C8A3A2E1D7}" type="sibTrans" cxnId="{772C7C63-0B27-4051-A564-EB89D26FA16C}">
      <dgm:prSet/>
      <dgm:spPr/>
      <dgm:t>
        <a:bodyPr/>
        <a:lstStyle/>
        <a:p>
          <a:pPr algn="ctr"/>
          <a:endParaRPr lang="en-US" sz="2000">
            <a:solidFill>
              <a:schemeClr val="bg1"/>
            </a:solidFill>
          </a:endParaRPr>
        </a:p>
      </dgm:t>
    </dgm:pt>
    <dgm:pt modelId="{7C0116BF-83EB-455C-A0CF-B420B6EC6E5D}">
      <dgm:prSet custT="1"/>
      <dgm:spPr>
        <a:solidFill>
          <a:schemeClr val="accent2"/>
        </a:solidFill>
      </dgm:spPr>
      <dgm:t>
        <a:bodyPr/>
        <a:lstStyle/>
        <a:p>
          <a:pPr algn="ctr"/>
          <a:r>
            <a:rPr lang="en-GB"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sector is taking many actions related to energy efficiency, other sources of energy with less impact in the environment, new sources of nutrient raw material and best practises in the use of fertilizers. For example, this is a related communication from Fertilizers Europe:</a:t>
          </a:r>
          <a:r>
            <a:rPr lang="en-US"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EU's Farm to Fork Strategy aims to reduce </a:t>
          </a:r>
          <a:r>
            <a:rPr lang="en-US" sz="2000" i="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fertiliser</a:t>
          </a:r>
          <a:r>
            <a:rPr lang="en-US"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use and nutrient losses while maintaining yields by 2030, but abrupt reductions in nitrogen </a:t>
          </a:r>
          <a:r>
            <a:rPr lang="en-US" sz="2000" i="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fertiliser</a:t>
          </a:r>
          <a:r>
            <a:rPr lang="en-US" sz="20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use driven by geopolitical factors could harm yields and grain quality, highlighting the need to safeguard Europe's role in food availability and affordability amid ongoing uncertainties and rising food prices in the EU.</a:t>
          </a:r>
          <a:endParaRPr lang="en-US" sz="2000" dirty="0">
            <a:solidFill>
              <a:schemeClr val="bg1"/>
            </a:solidFill>
          </a:endParaRPr>
        </a:p>
      </dgm:t>
    </dgm:pt>
    <dgm:pt modelId="{420E15D7-3148-4D0D-A983-39B4F257C1BC}" type="parTrans" cxnId="{D451D714-1527-42C8-B35E-B58231D22707}">
      <dgm:prSet/>
      <dgm:spPr/>
      <dgm:t>
        <a:bodyPr/>
        <a:lstStyle/>
        <a:p>
          <a:pPr algn="ctr"/>
          <a:endParaRPr lang="en-US" sz="2000">
            <a:solidFill>
              <a:schemeClr val="bg1"/>
            </a:solidFill>
          </a:endParaRPr>
        </a:p>
      </dgm:t>
    </dgm:pt>
    <dgm:pt modelId="{F3B2E71E-668D-45C4-A7C7-BD9DBCB76D57}" type="sibTrans" cxnId="{D451D714-1527-42C8-B35E-B58231D22707}">
      <dgm:prSet/>
      <dgm:spPr/>
      <dgm:t>
        <a:bodyPr/>
        <a:lstStyle/>
        <a:p>
          <a:pPr algn="ctr"/>
          <a:endParaRPr lang="en-US" sz="2000">
            <a:solidFill>
              <a:schemeClr val="bg1"/>
            </a:solidFill>
          </a:endParaRPr>
        </a:p>
      </dgm:t>
    </dgm:pt>
    <dgm:pt modelId="{7424B825-8B63-44E9-A585-3AF8BB11FB66}">
      <dgm:prSet custT="1"/>
      <dgm:spPr>
        <a:solidFill>
          <a:schemeClr val="accent2"/>
        </a:solidFill>
      </dgm:spPr>
      <dgm:t>
        <a:bodyPr/>
        <a:lstStyle/>
        <a:p>
          <a:pPr algn="ctr"/>
          <a:r>
            <a:rPr lang="en-US" sz="2000" i="1" dirty="0" err="1">
              <a:solidFill>
                <a:schemeClr val="bg1"/>
              </a:solidFill>
              <a:effectLst/>
              <a:latin typeface="Arial" panose="020B0604020202020204" pitchFamily="34" charset="0"/>
              <a:cs typeface="Times New Roman" panose="02020603050405020304" pitchFamily="18" charset="0"/>
            </a:rPr>
            <a:t>Fertiberia</a:t>
          </a:r>
          <a:r>
            <a:rPr lang="en-US" sz="2000" i="1" dirty="0">
              <a:solidFill>
                <a:schemeClr val="bg1"/>
              </a:solidFill>
              <a:effectLst/>
              <a:latin typeface="Arial" panose="020B0604020202020204" pitchFamily="34" charset="0"/>
              <a:cs typeface="Times New Roman" panose="02020603050405020304" pitchFamily="18" charset="0"/>
            </a:rPr>
            <a:t> aims to achieve net-zero emissions in fertilizer production by 2030, using green hydrogen projects and circular economy initiatives such as </a:t>
          </a:r>
          <a:r>
            <a:rPr lang="en-US" sz="2000" i="1" dirty="0" err="1">
              <a:solidFill>
                <a:schemeClr val="bg1"/>
              </a:solidFill>
              <a:effectLst/>
              <a:latin typeface="Arial" panose="020B0604020202020204" pitchFamily="34" charset="0"/>
              <a:cs typeface="Times New Roman" panose="02020603050405020304" pitchFamily="18" charset="0"/>
            </a:rPr>
            <a:t>NewFert</a:t>
          </a:r>
          <a:r>
            <a:rPr lang="en-US" sz="2000" i="1" dirty="0">
              <a:solidFill>
                <a:schemeClr val="bg1"/>
              </a:solidFill>
              <a:effectLst/>
              <a:latin typeface="Arial" panose="020B0604020202020204" pitchFamily="34" charset="0"/>
              <a:cs typeface="Times New Roman" panose="02020603050405020304" pitchFamily="18" charset="0"/>
            </a:rPr>
            <a:t>, B-</a:t>
          </a:r>
          <a:r>
            <a:rPr lang="en-US" sz="2000" i="1" dirty="0" err="1">
              <a:solidFill>
                <a:schemeClr val="bg1"/>
              </a:solidFill>
              <a:effectLst/>
              <a:latin typeface="Arial" panose="020B0604020202020204" pitchFamily="34" charset="0"/>
              <a:cs typeface="Times New Roman" panose="02020603050405020304" pitchFamily="18" charset="0"/>
            </a:rPr>
            <a:t>Ferst</a:t>
          </a:r>
          <a:r>
            <a:rPr lang="en-US" sz="2000" i="1" dirty="0">
              <a:solidFill>
                <a:schemeClr val="bg1"/>
              </a:solidFill>
              <a:effectLst/>
              <a:latin typeface="Arial" panose="020B0604020202020204" pitchFamily="34" charset="0"/>
              <a:cs typeface="Times New Roman" panose="02020603050405020304" pitchFamily="18" charset="0"/>
            </a:rPr>
            <a:t>, </a:t>
          </a:r>
          <a:r>
            <a:rPr lang="en-US" sz="2000" i="1" dirty="0" err="1">
              <a:solidFill>
                <a:schemeClr val="bg1"/>
              </a:solidFill>
              <a:effectLst/>
              <a:latin typeface="Arial" panose="020B0604020202020204" pitchFamily="34" charset="0"/>
              <a:cs typeface="Times New Roman" panose="02020603050405020304" pitchFamily="18" charset="0"/>
            </a:rPr>
            <a:t>Retrofeed</a:t>
          </a:r>
          <a:r>
            <a:rPr lang="en-US" sz="2000" i="1" dirty="0">
              <a:solidFill>
                <a:schemeClr val="bg1"/>
              </a:solidFill>
              <a:effectLst/>
              <a:latin typeface="Arial" panose="020B0604020202020204" pitchFamily="34" charset="0"/>
              <a:cs typeface="Times New Roman" panose="02020603050405020304" pitchFamily="18" charset="0"/>
            </a:rPr>
            <a:t> and </a:t>
          </a:r>
          <a:r>
            <a:rPr lang="en-US" sz="2000" i="1" dirty="0" err="1">
              <a:solidFill>
                <a:schemeClr val="bg1"/>
              </a:solidFill>
              <a:effectLst/>
              <a:latin typeface="Arial" panose="020B0604020202020204" pitchFamily="34" charset="0"/>
              <a:cs typeface="Times New Roman" panose="02020603050405020304" pitchFamily="18" charset="0"/>
            </a:rPr>
            <a:t>Coralis</a:t>
          </a:r>
          <a:r>
            <a:rPr lang="en-US" sz="2000" i="1" dirty="0">
              <a:solidFill>
                <a:schemeClr val="bg1"/>
              </a:solidFill>
              <a:effectLst/>
              <a:latin typeface="Arial" panose="020B0604020202020204" pitchFamily="34" charset="0"/>
              <a:cs typeface="Times New Roman" panose="02020603050405020304" pitchFamily="18" charset="0"/>
            </a:rPr>
            <a:t>. At the NPK plant in Huelva, efforts include improving energy efficiency, incorporating non-hazardous waste into production and using low-carbon raw materials to reduce the carbon footprint of products</a:t>
          </a:r>
          <a:endParaRPr lang="en-US" sz="2000" dirty="0">
            <a:solidFill>
              <a:schemeClr val="bg1"/>
            </a:solidFill>
          </a:endParaRPr>
        </a:p>
      </dgm:t>
    </dgm:pt>
    <dgm:pt modelId="{F4F92AB8-D41F-48F5-93B7-410E8582DAC3}" type="parTrans" cxnId="{53F45797-CA45-4087-9AA6-A43F5117E5C4}">
      <dgm:prSet/>
      <dgm:spPr/>
      <dgm:t>
        <a:bodyPr/>
        <a:lstStyle/>
        <a:p>
          <a:endParaRPr lang="sv-SE" sz="2000"/>
        </a:p>
      </dgm:t>
    </dgm:pt>
    <dgm:pt modelId="{4FAA269E-769F-4D16-A1FB-33F21C2A8C79}" type="sibTrans" cxnId="{53F45797-CA45-4087-9AA6-A43F5117E5C4}">
      <dgm:prSet/>
      <dgm:spPr/>
      <dgm:t>
        <a:bodyPr/>
        <a:lstStyle/>
        <a:p>
          <a:endParaRPr lang="sv-SE" sz="2000"/>
        </a:p>
      </dgm:t>
    </dgm:pt>
    <dgm:pt modelId="{96AB49D5-88AE-4461-8719-604A6FC36539}" type="pres">
      <dgm:prSet presAssocID="{F3A31658-6CF3-4038-9857-A69900CF8E8A}" presName="linear" presStyleCnt="0">
        <dgm:presLayoutVars>
          <dgm:animLvl val="lvl"/>
          <dgm:resizeHandles val="exact"/>
        </dgm:presLayoutVars>
      </dgm:prSet>
      <dgm:spPr/>
    </dgm:pt>
    <dgm:pt modelId="{B3843286-8D87-4BB1-AEA9-09DBE4A20DAC}" type="pres">
      <dgm:prSet presAssocID="{EAAD40BA-CD3F-4048-9A4E-6750250ECB8C}" presName="parentText" presStyleLbl="node1" presStyleIdx="0" presStyleCnt="3">
        <dgm:presLayoutVars>
          <dgm:chMax val="0"/>
          <dgm:bulletEnabled val="1"/>
        </dgm:presLayoutVars>
      </dgm:prSet>
      <dgm:spPr/>
    </dgm:pt>
    <dgm:pt modelId="{CD2F0D6C-967B-487A-BE7A-91AE8D6828F2}" type="pres">
      <dgm:prSet presAssocID="{3917516A-91CF-4ABC-83E0-98C8A3A2E1D7}" presName="spacer" presStyleCnt="0"/>
      <dgm:spPr/>
    </dgm:pt>
    <dgm:pt modelId="{A801473F-E36C-4FBD-A80B-AF40E1E283C1}" type="pres">
      <dgm:prSet presAssocID="{7C0116BF-83EB-455C-A0CF-B420B6EC6E5D}" presName="parentText" presStyleLbl="node1" presStyleIdx="1" presStyleCnt="3">
        <dgm:presLayoutVars>
          <dgm:chMax val="0"/>
          <dgm:bulletEnabled val="1"/>
        </dgm:presLayoutVars>
      </dgm:prSet>
      <dgm:spPr/>
    </dgm:pt>
    <dgm:pt modelId="{4569BA81-A0DF-4507-815A-CCF8D63894BE}" type="pres">
      <dgm:prSet presAssocID="{F3B2E71E-668D-45C4-A7C7-BD9DBCB76D57}" presName="spacer" presStyleCnt="0"/>
      <dgm:spPr/>
    </dgm:pt>
    <dgm:pt modelId="{3B153BD7-D421-4A9A-8ADC-95DFE817F178}" type="pres">
      <dgm:prSet presAssocID="{7424B825-8B63-44E9-A585-3AF8BB11FB66}" presName="parentText" presStyleLbl="node1" presStyleIdx="2" presStyleCnt="3">
        <dgm:presLayoutVars>
          <dgm:chMax val="0"/>
          <dgm:bulletEnabled val="1"/>
        </dgm:presLayoutVars>
      </dgm:prSet>
      <dgm:spPr/>
    </dgm:pt>
  </dgm:ptLst>
  <dgm:cxnLst>
    <dgm:cxn modelId="{D451D714-1527-42C8-B35E-B58231D22707}" srcId="{F3A31658-6CF3-4038-9857-A69900CF8E8A}" destId="{7C0116BF-83EB-455C-A0CF-B420B6EC6E5D}" srcOrd="1" destOrd="0" parTransId="{420E15D7-3148-4D0D-A983-39B4F257C1BC}" sibTransId="{F3B2E71E-668D-45C4-A7C7-BD9DBCB76D57}"/>
    <dgm:cxn modelId="{772C7C63-0B27-4051-A564-EB89D26FA16C}" srcId="{F3A31658-6CF3-4038-9857-A69900CF8E8A}" destId="{EAAD40BA-CD3F-4048-9A4E-6750250ECB8C}" srcOrd="0" destOrd="0" parTransId="{F3B298AF-5B84-4840-837A-A5C6070738D8}" sibTransId="{3917516A-91CF-4ABC-83E0-98C8A3A2E1D7}"/>
    <dgm:cxn modelId="{3FE89C68-025E-429C-8ECF-4562ADBDB564}" type="presOf" srcId="{F3A31658-6CF3-4038-9857-A69900CF8E8A}" destId="{96AB49D5-88AE-4461-8719-604A6FC36539}" srcOrd="0" destOrd="0" presId="urn:microsoft.com/office/officeart/2005/8/layout/vList2"/>
    <dgm:cxn modelId="{8EA5B694-EF5E-4D3C-8AB2-9910E169BEC9}" type="presOf" srcId="{7C0116BF-83EB-455C-A0CF-B420B6EC6E5D}" destId="{A801473F-E36C-4FBD-A80B-AF40E1E283C1}" srcOrd="0" destOrd="0" presId="urn:microsoft.com/office/officeart/2005/8/layout/vList2"/>
    <dgm:cxn modelId="{53F45797-CA45-4087-9AA6-A43F5117E5C4}" srcId="{F3A31658-6CF3-4038-9857-A69900CF8E8A}" destId="{7424B825-8B63-44E9-A585-3AF8BB11FB66}" srcOrd="2" destOrd="0" parTransId="{F4F92AB8-D41F-48F5-93B7-410E8582DAC3}" sibTransId="{4FAA269E-769F-4D16-A1FB-33F21C2A8C79}"/>
    <dgm:cxn modelId="{8E2544A2-D471-40FE-8FF8-FA696B3624A7}" type="presOf" srcId="{7424B825-8B63-44E9-A585-3AF8BB11FB66}" destId="{3B153BD7-D421-4A9A-8ADC-95DFE817F178}" srcOrd="0" destOrd="0" presId="urn:microsoft.com/office/officeart/2005/8/layout/vList2"/>
    <dgm:cxn modelId="{F9DAE7C7-05B5-4E86-B710-F1C6BC1A68D3}" type="presOf" srcId="{EAAD40BA-CD3F-4048-9A4E-6750250ECB8C}" destId="{B3843286-8D87-4BB1-AEA9-09DBE4A20DAC}" srcOrd="0" destOrd="0" presId="urn:microsoft.com/office/officeart/2005/8/layout/vList2"/>
    <dgm:cxn modelId="{B3D937E0-4096-439D-90DD-2E2ECC58BD5F}" type="presParOf" srcId="{96AB49D5-88AE-4461-8719-604A6FC36539}" destId="{B3843286-8D87-4BB1-AEA9-09DBE4A20DAC}" srcOrd="0" destOrd="0" presId="urn:microsoft.com/office/officeart/2005/8/layout/vList2"/>
    <dgm:cxn modelId="{42E2A54E-9F85-4E86-B644-CFBE568583CD}" type="presParOf" srcId="{96AB49D5-88AE-4461-8719-604A6FC36539}" destId="{CD2F0D6C-967B-487A-BE7A-91AE8D6828F2}" srcOrd="1" destOrd="0" presId="urn:microsoft.com/office/officeart/2005/8/layout/vList2"/>
    <dgm:cxn modelId="{B6D2A5DE-E22D-42C3-BE3F-951E3EBD7093}" type="presParOf" srcId="{96AB49D5-88AE-4461-8719-604A6FC36539}" destId="{A801473F-E36C-4FBD-A80B-AF40E1E283C1}" srcOrd="2" destOrd="0" presId="urn:microsoft.com/office/officeart/2005/8/layout/vList2"/>
    <dgm:cxn modelId="{25DEE55D-FC23-4F96-ACE3-30AE34AA739F}" type="presParOf" srcId="{96AB49D5-88AE-4461-8719-604A6FC36539}" destId="{4569BA81-A0DF-4507-815A-CCF8D63894BE}" srcOrd="3" destOrd="0" presId="urn:microsoft.com/office/officeart/2005/8/layout/vList2"/>
    <dgm:cxn modelId="{7A13FAB8-94F8-448F-87FA-CFFFCDBD76EE}" type="presParOf" srcId="{96AB49D5-88AE-4461-8719-604A6FC36539}" destId="{3B153BD7-D421-4A9A-8ADC-95DFE817F178}"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3A31658-6CF3-4038-9857-A69900CF8E8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E728B51-7A2E-42AA-95C6-F2F67E4F596D}">
      <dgm:prSet custT="1"/>
      <dgm:spPr>
        <a:solidFill>
          <a:schemeClr val="accent2"/>
        </a:solidFill>
      </dgm:spPr>
      <dgm:t>
        <a:bodyPr/>
        <a:lstStyle/>
        <a:p>
          <a:pPr algn="ctr">
            <a:buNone/>
          </a:pPr>
          <a:r>
            <a:rPr lang="en-GB" sz="24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From Fertilizers Europe association, </a:t>
          </a:r>
          <a:r>
            <a:rPr lang="en-GB" sz="2400" i="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Fertiberia</a:t>
          </a:r>
          <a:r>
            <a:rPr lang="en-GB" sz="24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is working to simplify the current legislation at European level. Also is working with the National and Regional Administrations to get authorization as manager of non-hazardous waste in order to incorporate biobased and other waste as raw materials into the production process.</a:t>
          </a:r>
          <a:endParaRPr lang="en-US" sz="2400" dirty="0">
            <a:solidFill>
              <a:schemeClr val="bg1"/>
            </a:solidFill>
          </a:endParaRPr>
        </a:p>
      </dgm:t>
    </dgm:pt>
    <dgm:pt modelId="{CA212D6C-CB53-4811-B3AA-DACEFC8153CB}" type="parTrans" cxnId="{4C7EFCFE-537E-4E08-8A3C-7EA8C35B2C0E}">
      <dgm:prSet/>
      <dgm:spPr/>
      <dgm:t>
        <a:bodyPr/>
        <a:lstStyle/>
        <a:p>
          <a:pPr algn="ctr"/>
          <a:endParaRPr lang="sv-SE" sz="2400"/>
        </a:p>
      </dgm:t>
    </dgm:pt>
    <dgm:pt modelId="{248778DD-DFC2-4773-8415-5885A7C6D722}" type="sibTrans" cxnId="{4C7EFCFE-537E-4E08-8A3C-7EA8C35B2C0E}">
      <dgm:prSet/>
      <dgm:spPr/>
      <dgm:t>
        <a:bodyPr/>
        <a:lstStyle/>
        <a:p>
          <a:pPr algn="ctr"/>
          <a:endParaRPr lang="sv-SE" sz="2400"/>
        </a:p>
      </dgm:t>
    </dgm:pt>
    <dgm:pt modelId="{278026A5-DC1A-41F1-977D-C72B8CF2A292}">
      <dgm:prSet custT="1"/>
      <dgm:spPr>
        <a:solidFill>
          <a:schemeClr val="accent2"/>
        </a:solidFill>
      </dgm:spPr>
      <dgm:t>
        <a:bodyPr/>
        <a:lstStyle/>
        <a:p>
          <a:pPr algn="ctr">
            <a:buNone/>
          </a:pPr>
          <a:r>
            <a:rPr lang="en-GB" sz="2400" i="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greater impact can be achieved by coordinating circular projects with regulations in order to overcome the mentioned barriers in our sector and not to discourage good initiatives from the circular economy application to the production process.</a:t>
          </a:r>
          <a:endParaRPr lang="en-US" sz="2400" dirty="0">
            <a:solidFill>
              <a:schemeClr val="bg1"/>
            </a:solidFill>
          </a:endParaRPr>
        </a:p>
      </dgm:t>
    </dgm:pt>
    <dgm:pt modelId="{D466388C-F8F2-49D8-890F-8505562B8222}" type="parTrans" cxnId="{5B09149E-E657-4064-B066-CEFC65E3684E}">
      <dgm:prSet/>
      <dgm:spPr/>
      <dgm:t>
        <a:bodyPr/>
        <a:lstStyle/>
        <a:p>
          <a:pPr algn="ctr"/>
          <a:endParaRPr lang="sv-SE" sz="2400"/>
        </a:p>
      </dgm:t>
    </dgm:pt>
    <dgm:pt modelId="{D9AE78D5-5FB5-46D1-87D5-514D0A7A44F0}" type="sibTrans" cxnId="{5B09149E-E657-4064-B066-CEFC65E3684E}">
      <dgm:prSet/>
      <dgm:spPr/>
      <dgm:t>
        <a:bodyPr/>
        <a:lstStyle/>
        <a:p>
          <a:pPr algn="ctr"/>
          <a:endParaRPr lang="sv-SE" sz="2400"/>
        </a:p>
      </dgm:t>
    </dgm:pt>
    <dgm:pt modelId="{96AB49D5-88AE-4461-8719-604A6FC36539}" type="pres">
      <dgm:prSet presAssocID="{F3A31658-6CF3-4038-9857-A69900CF8E8A}" presName="linear" presStyleCnt="0">
        <dgm:presLayoutVars>
          <dgm:animLvl val="lvl"/>
          <dgm:resizeHandles val="exact"/>
        </dgm:presLayoutVars>
      </dgm:prSet>
      <dgm:spPr/>
    </dgm:pt>
    <dgm:pt modelId="{8305C8EB-19E1-4D02-974C-1CDB8D87DC9C}" type="pres">
      <dgm:prSet presAssocID="{9E728B51-7A2E-42AA-95C6-F2F67E4F596D}" presName="parentText" presStyleLbl="node1" presStyleIdx="0" presStyleCnt="2">
        <dgm:presLayoutVars>
          <dgm:chMax val="0"/>
          <dgm:bulletEnabled val="1"/>
        </dgm:presLayoutVars>
      </dgm:prSet>
      <dgm:spPr/>
    </dgm:pt>
    <dgm:pt modelId="{FCB656AD-A7AE-4D66-92F8-7765CE25095D}" type="pres">
      <dgm:prSet presAssocID="{248778DD-DFC2-4773-8415-5885A7C6D722}" presName="spacer" presStyleCnt="0"/>
      <dgm:spPr/>
    </dgm:pt>
    <dgm:pt modelId="{0B601BC3-A215-4390-8F27-823FD38208CA}" type="pres">
      <dgm:prSet presAssocID="{278026A5-DC1A-41F1-977D-C72B8CF2A292}" presName="parentText" presStyleLbl="node1" presStyleIdx="1" presStyleCnt="2">
        <dgm:presLayoutVars>
          <dgm:chMax val="0"/>
          <dgm:bulletEnabled val="1"/>
        </dgm:presLayoutVars>
      </dgm:prSet>
      <dgm:spPr/>
    </dgm:pt>
  </dgm:ptLst>
  <dgm:cxnLst>
    <dgm:cxn modelId="{73D8E128-4CA8-4588-AEE6-0EBB77BDA897}" type="presOf" srcId="{278026A5-DC1A-41F1-977D-C72B8CF2A292}" destId="{0B601BC3-A215-4390-8F27-823FD38208CA}" srcOrd="0" destOrd="0" presId="urn:microsoft.com/office/officeart/2005/8/layout/vList2"/>
    <dgm:cxn modelId="{3FE89C68-025E-429C-8ECF-4562ADBDB564}" type="presOf" srcId="{F3A31658-6CF3-4038-9857-A69900CF8E8A}" destId="{96AB49D5-88AE-4461-8719-604A6FC36539}" srcOrd="0" destOrd="0" presId="urn:microsoft.com/office/officeart/2005/8/layout/vList2"/>
    <dgm:cxn modelId="{BE24A56F-6192-4B31-BE5B-64FF59513CE8}" type="presOf" srcId="{9E728B51-7A2E-42AA-95C6-F2F67E4F596D}" destId="{8305C8EB-19E1-4D02-974C-1CDB8D87DC9C}" srcOrd="0" destOrd="0" presId="urn:microsoft.com/office/officeart/2005/8/layout/vList2"/>
    <dgm:cxn modelId="{5B09149E-E657-4064-B066-CEFC65E3684E}" srcId="{F3A31658-6CF3-4038-9857-A69900CF8E8A}" destId="{278026A5-DC1A-41F1-977D-C72B8CF2A292}" srcOrd="1" destOrd="0" parTransId="{D466388C-F8F2-49D8-890F-8505562B8222}" sibTransId="{D9AE78D5-5FB5-46D1-87D5-514D0A7A44F0}"/>
    <dgm:cxn modelId="{4C7EFCFE-537E-4E08-8A3C-7EA8C35B2C0E}" srcId="{F3A31658-6CF3-4038-9857-A69900CF8E8A}" destId="{9E728B51-7A2E-42AA-95C6-F2F67E4F596D}" srcOrd="0" destOrd="0" parTransId="{CA212D6C-CB53-4811-B3AA-DACEFC8153CB}" sibTransId="{248778DD-DFC2-4773-8415-5885A7C6D722}"/>
    <dgm:cxn modelId="{039D33A5-1FD2-4450-9DDF-667E10D862B8}" type="presParOf" srcId="{96AB49D5-88AE-4461-8719-604A6FC36539}" destId="{8305C8EB-19E1-4D02-974C-1CDB8D87DC9C}" srcOrd="0" destOrd="0" presId="urn:microsoft.com/office/officeart/2005/8/layout/vList2"/>
    <dgm:cxn modelId="{630D9907-EDFE-4B9A-81D4-84F5D229C752}" type="presParOf" srcId="{96AB49D5-88AE-4461-8719-604A6FC36539}" destId="{FCB656AD-A7AE-4D66-92F8-7765CE25095D}" srcOrd="1" destOrd="0" presId="urn:microsoft.com/office/officeart/2005/8/layout/vList2"/>
    <dgm:cxn modelId="{81207A55-2F33-4462-BAEC-108C14047783}" type="presParOf" srcId="{96AB49D5-88AE-4461-8719-604A6FC36539}" destId="{0B601BC3-A215-4390-8F27-823FD38208CA}"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922A69D-D324-4030-8646-26572E62B32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sv-SE"/>
        </a:p>
      </dgm:t>
    </dgm:pt>
    <dgm:pt modelId="{731639D5-3201-4BB0-A950-6FE4CB86744D}">
      <dgm:prSet phldrT="[Text]"/>
      <dgm:spPr/>
      <dgm:t>
        <a:bodyPr/>
        <a:lstStyle/>
        <a:p>
          <a:pPr algn="ctr"/>
          <a:r>
            <a:rPr lang="en-US" i="1"/>
            <a:t>Facilitating the import/export of waste only for the purpose of recovery</a:t>
          </a:r>
          <a:endParaRPr lang="sv-SE"/>
        </a:p>
      </dgm:t>
    </dgm:pt>
    <dgm:pt modelId="{9ADDC653-8B97-4E78-A87D-450F68C6EED7}" type="parTrans" cxnId="{9DC38CA9-6FFD-47D9-AFFF-68F74DF02239}">
      <dgm:prSet/>
      <dgm:spPr/>
      <dgm:t>
        <a:bodyPr/>
        <a:lstStyle/>
        <a:p>
          <a:pPr algn="ctr"/>
          <a:endParaRPr lang="sv-SE"/>
        </a:p>
      </dgm:t>
    </dgm:pt>
    <dgm:pt modelId="{DA343F77-9CDC-400B-9087-143113EAD9D0}" type="sibTrans" cxnId="{9DC38CA9-6FFD-47D9-AFFF-68F74DF02239}">
      <dgm:prSet/>
      <dgm:spPr/>
      <dgm:t>
        <a:bodyPr/>
        <a:lstStyle/>
        <a:p>
          <a:pPr algn="ctr"/>
          <a:endParaRPr lang="sv-SE"/>
        </a:p>
      </dgm:t>
    </dgm:pt>
    <dgm:pt modelId="{08DD5AEF-61D2-4F21-AF2A-17816F0690C3}">
      <dgm:prSet phldrT="[Text]"/>
      <dgm:spPr/>
      <dgm:t>
        <a:bodyPr/>
        <a:lstStyle/>
        <a:p>
          <a:pPr algn="ctr"/>
          <a:r>
            <a:rPr lang="en-US" i="1" dirty="0"/>
            <a:t>The clarify the definitions of some terms used in both European and National legislation (e.g. significant impact on the environment)</a:t>
          </a:r>
          <a:endParaRPr lang="sv-SE" dirty="0"/>
        </a:p>
      </dgm:t>
    </dgm:pt>
    <dgm:pt modelId="{A9D1EEEA-36A8-4145-8EDA-30EDAB293880}" type="parTrans" cxnId="{E16E3E22-6CD4-4448-A40B-ECD8BC0CD505}">
      <dgm:prSet/>
      <dgm:spPr/>
      <dgm:t>
        <a:bodyPr/>
        <a:lstStyle/>
        <a:p>
          <a:pPr algn="ctr"/>
          <a:endParaRPr lang="sv-SE"/>
        </a:p>
      </dgm:t>
    </dgm:pt>
    <dgm:pt modelId="{99E27B36-551B-47D2-A504-831FEDD98C57}" type="sibTrans" cxnId="{E16E3E22-6CD4-4448-A40B-ECD8BC0CD505}">
      <dgm:prSet/>
      <dgm:spPr/>
      <dgm:t>
        <a:bodyPr/>
        <a:lstStyle/>
        <a:p>
          <a:pPr algn="ctr"/>
          <a:endParaRPr lang="sv-SE"/>
        </a:p>
      </dgm:t>
    </dgm:pt>
    <dgm:pt modelId="{BBF54E24-3B16-4312-9980-C24B5AD23449}">
      <dgm:prSet phldrT="[Text]"/>
      <dgm:spPr/>
      <dgm:t>
        <a:bodyPr/>
        <a:lstStyle/>
        <a:p>
          <a:pPr algn="ctr"/>
          <a:r>
            <a:rPr lang="en-US" i="1" dirty="0"/>
            <a:t>Facilitate the authorization step for industrial tests of new materials and processes. If there is no European regulation regarding the end-of-waste of a product, it is the local authority that must take charge of defining the arrangements on a case-by-case basis. This is a very lengthy process that slows down circular economy activities.</a:t>
          </a:r>
        </a:p>
      </dgm:t>
    </dgm:pt>
    <dgm:pt modelId="{96DC2C72-249E-43CF-A258-492A945AC405}" type="parTrans" cxnId="{EAF6E042-0380-49AA-B0F7-82306924305D}">
      <dgm:prSet/>
      <dgm:spPr/>
      <dgm:t>
        <a:bodyPr/>
        <a:lstStyle/>
        <a:p>
          <a:pPr algn="ctr"/>
          <a:endParaRPr lang="sv-SE"/>
        </a:p>
      </dgm:t>
    </dgm:pt>
    <dgm:pt modelId="{0575F3BE-54B3-4488-84C8-815D73F55050}" type="sibTrans" cxnId="{EAF6E042-0380-49AA-B0F7-82306924305D}">
      <dgm:prSet/>
      <dgm:spPr/>
      <dgm:t>
        <a:bodyPr/>
        <a:lstStyle/>
        <a:p>
          <a:pPr algn="ctr"/>
          <a:endParaRPr lang="sv-SE"/>
        </a:p>
      </dgm:t>
    </dgm:pt>
    <dgm:pt modelId="{51AC72F1-53CB-4A4A-8E59-48F75BFB5584}">
      <dgm:prSet phldrT="[Text]"/>
      <dgm:spPr/>
      <dgm:t>
        <a:bodyPr/>
        <a:lstStyle/>
        <a:p>
          <a:pPr algn="ctr"/>
          <a:r>
            <a:rPr lang="en-US" i="1" dirty="0"/>
            <a:t>Dissemination in different national groups and with environmental authorities of the results regarding the positive impact and benefits (circular economy, CO2 emissions reduction, energy efficiency) obtained through implementing project’s technology.</a:t>
          </a:r>
        </a:p>
      </dgm:t>
    </dgm:pt>
    <dgm:pt modelId="{B26102C2-BD93-496A-9D9D-BD99D5AA70AA}" type="parTrans" cxnId="{4D0861B1-BF1C-483C-B542-EFAD835803EE}">
      <dgm:prSet/>
      <dgm:spPr/>
      <dgm:t>
        <a:bodyPr/>
        <a:lstStyle/>
        <a:p>
          <a:pPr algn="ctr"/>
          <a:endParaRPr lang="sv-SE"/>
        </a:p>
      </dgm:t>
    </dgm:pt>
    <dgm:pt modelId="{669D1C96-5EDE-44E4-BBA2-88F9EDBDB52F}" type="sibTrans" cxnId="{4D0861B1-BF1C-483C-B542-EFAD835803EE}">
      <dgm:prSet/>
      <dgm:spPr/>
      <dgm:t>
        <a:bodyPr/>
        <a:lstStyle/>
        <a:p>
          <a:pPr algn="ctr"/>
          <a:endParaRPr lang="sv-SE"/>
        </a:p>
      </dgm:t>
    </dgm:pt>
    <dgm:pt modelId="{5B26E378-01C4-42D2-95D5-A3328269F683}" type="pres">
      <dgm:prSet presAssocID="{0922A69D-D324-4030-8646-26572E62B323}" presName="linear" presStyleCnt="0">
        <dgm:presLayoutVars>
          <dgm:animLvl val="lvl"/>
          <dgm:resizeHandles val="exact"/>
        </dgm:presLayoutVars>
      </dgm:prSet>
      <dgm:spPr/>
    </dgm:pt>
    <dgm:pt modelId="{83E8D7F6-AAED-4F4F-9604-EA0615A86164}" type="pres">
      <dgm:prSet presAssocID="{731639D5-3201-4BB0-A950-6FE4CB86744D}" presName="parentText" presStyleLbl="node1" presStyleIdx="0" presStyleCnt="4">
        <dgm:presLayoutVars>
          <dgm:chMax val="0"/>
          <dgm:bulletEnabled val="1"/>
        </dgm:presLayoutVars>
      </dgm:prSet>
      <dgm:spPr/>
    </dgm:pt>
    <dgm:pt modelId="{28DF455C-3EEC-47F3-8832-9524C8E3DB6E}" type="pres">
      <dgm:prSet presAssocID="{DA343F77-9CDC-400B-9087-143113EAD9D0}" presName="spacer" presStyleCnt="0"/>
      <dgm:spPr/>
    </dgm:pt>
    <dgm:pt modelId="{80268C5B-E34C-4249-B1F7-0C11E22B2F24}" type="pres">
      <dgm:prSet presAssocID="{08DD5AEF-61D2-4F21-AF2A-17816F0690C3}" presName="parentText" presStyleLbl="node1" presStyleIdx="1" presStyleCnt="4">
        <dgm:presLayoutVars>
          <dgm:chMax val="0"/>
          <dgm:bulletEnabled val="1"/>
        </dgm:presLayoutVars>
      </dgm:prSet>
      <dgm:spPr/>
    </dgm:pt>
    <dgm:pt modelId="{7C1844F0-9D8E-433D-840B-DF569189616F}" type="pres">
      <dgm:prSet presAssocID="{99E27B36-551B-47D2-A504-831FEDD98C57}" presName="spacer" presStyleCnt="0"/>
      <dgm:spPr/>
    </dgm:pt>
    <dgm:pt modelId="{26BA6543-B512-4F1D-9052-1BC10938D579}" type="pres">
      <dgm:prSet presAssocID="{BBF54E24-3B16-4312-9980-C24B5AD23449}" presName="parentText" presStyleLbl="node1" presStyleIdx="2" presStyleCnt="4">
        <dgm:presLayoutVars>
          <dgm:chMax val="0"/>
          <dgm:bulletEnabled val="1"/>
        </dgm:presLayoutVars>
      </dgm:prSet>
      <dgm:spPr/>
    </dgm:pt>
    <dgm:pt modelId="{7174DE6D-DB92-4D20-8AA1-6CA3F7C9982A}" type="pres">
      <dgm:prSet presAssocID="{0575F3BE-54B3-4488-84C8-815D73F55050}" presName="spacer" presStyleCnt="0"/>
      <dgm:spPr/>
    </dgm:pt>
    <dgm:pt modelId="{10990B8B-35C8-4F15-9030-0A55DA98812B}" type="pres">
      <dgm:prSet presAssocID="{51AC72F1-53CB-4A4A-8E59-48F75BFB5584}" presName="parentText" presStyleLbl="node1" presStyleIdx="3" presStyleCnt="4">
        <dgm:presLayoutVars>
          <dgm:chMax val="0"/>
          <dgm:bulletEnabled val="1"/>
        </dgm:presLayoutVars>
      </dgm:prSet>
      <dgm:spPr/>
    </dgm:pt>
  </dgm:ptLst>
  <dgm:cxnLst>
    <dgm:cxn modelId="{E16E3E22-6CD4-4448-A40B-ECD8BC0CD505}" srcId="{0922A69D-D324-4030-8646-26572E62B323}" destId="{08DD5AEF-61D2-4F21-AF2A-17816F0690C3}" srcOrd="1" destOrd="0" parTransId="{A9D1EEEA-36A8-4145-8EDA-30EDAB293880}" sibTransId="{99E27B36-551B-47D2-A504-831FEDD98C57}"/>
    <dgm:cxn modelId="{9EFF6126-1083-482A-BE03-7644C95971A9}" type="presOf" srcId="{08DD5AEF-61D2-4F21-AF2A-17816F0690C3}" destId="{80268C5B-E34C-4249-B1F7-0C11E22B2F24}" srcOrd="0" destOrd="0" presId="urn:microsoft.com/office/officeart/2005/8/layout/vList2"/>
    <dgm:cxn modelId="{7836C035-94FC-45F3-97D4-15E6CC48B2A9}" type="presOf" srcId="{0922A69D-D324-4030-8646-26572E62B323}" destId="{5B26E378-01C4-42D2-95D5-A3328269F683}" srcOrd="0" destOrd="0" presId="urn:microsoft.com/office/officeart/2005/8/layout/vList2"/>
    <dgm:cxn modelId="{EAF6E042-0380-49AA-B0F7-82306924305D}" srcId="{0922A69D-D324-4030-8646-26572E62B323}" destId="{BBF54E24-3B16-4312-9980-C24B5AD23449}" srcOrd="2" destOrd="0" parTransId="{96DC2C72-249E-43CF-A258-492A945AC405}" sibTransId="{0575F3BE-54B3-4488-84C8-815D73F55050}"/>
    <dgm:cxn modelId="{9008F044-9A1F-4388-9A6C-808353BDC5A4}" type="presOf" srcId="{731639D5-3201-4BB0-A950-6FE4CB86744D}" destId="{83E8D7F6-AAED-4F4F-9604-EA0615A86164}" srcOrd="0" destOrd="0" presId="urn:microsoft.com/office/officeart/2005/8/layout/vList2"/>
    <dgm:cxn modelId="{9DC38CA9-6FFD-47D9-AFFF-68F74DF02239}" srcId="{0922A69D-D324-4030-8646-26572E62B323}" destId="{731639D5-3201-4BB0-A950-6FE4CB86744D}" srcOrd="0" destOrd="0" parTransId="{9ADDC653-8B97-4E78-A87D-450F68C6EED7}" sibTransId="{DA343F77-9CDC-400B-9087-143113EAD9D0}"/>
    <dgm:cxn modelId="{4D0861B1-BF1C-483C-B542-EFAD835803EE}" srcId="{0922A69D-D324-4030-8646-26572E62B323}" destId="{51AC72F1-53CB-4A4A-8E59-48F75BFB5584}" srcOrd="3" destOrd="0" parTransId="{B26102C2-BD93-496A-9D9D-BD99D5AA70AA}" sibTransId="{669D1C96-5EDE-44E4-BBA2-88F9EDBDB52F}"/>
    <dgm:cxn modelId="{ED53AEB2-4B25-49F7-B890-EB84659C6E3A}" type="presOf" srcId="{BBF54E24-3B16-4312-9980-C24B5AD23449}" destId="{26BA6543-B512-4F1D-9052-1BC10938D579}" srcOrd="0" destOrd="0" presId="urn:microsoft.com/office/officeart/2005/8/layout/vList2"/>
    <dgm:cxn modelId="{0E61DED0-238F-4A34-BD06-4AA4AD88657E}" type="presOf" srcId="{51AC72F1-53CB-4A4A-8E59-48F75BFB5584}" destId="{10990B8B-35C8-4F15-9030-0A55DA98812B}" srcOrd="0" destOrd="0" presId="urn:microsoft.com/office/officeart/2005/8/layout/vList2"/>
    <dgm:cxn modelId="{D8DA341B-A0E9-4398-A598-F9E094F4F07B}" type="presParOf" srcId="{5B26E378-01C4-42D2-95D5-A3328269F683}" destId="{83E8D7F6-AAED-4F4F-9604-EA0615A86164}" srcOrd="0" destOrd="0" presId="urn:microsoft.com/office/officeart/2005/8/layout/vList2"/>
    <dgm:cxn modelId="{1501E396-92D7-473C-B32C-82B617E2E53E}" type="presParOf" srcId="{5B26E378-01C4-42D2-95D5-A3328269F683}" destId="{28DF455C-3EEC-47F3-8832-9524C8E3DB6E}" srcOrd="1" destOrd="0" presId="urn:microsoft.com/office/officeart/2005/8/layout/vList2"/>
    <dgm:cxn modelId="{D7AB5071-8201-4EF6-A594-78A2852AE080}" type="presParOf" srcId="{5B26E378-01C4-42D2-95D5-A3328269F683}" destId="{80268C5B-E34C-4249-B1F7-0C11E22B2F24}" srcOrd="2" destOrd="0" presId="urn:microsoft.com/office/officeart/2005/8/layout/vList2"/>
    <dgm:cxn modelId="{F45DE455-A9CE-48D0-9EC7-D287763944E9}" type="presParOf" srcId="{5B26E378-01C4-42D2-95D5-A3328269F683}" destId="{7C1844F0-9D8E-433D-840B-DF569189616F}" srcOrd="3" destOrd="0" presId="urn:microsoft.com/office/officeart/2005/8/layout/vList2"/>
    <dgm:cxn modelId="{157692BF-7BC3-4724-996C-70C1D60D0094}" type="presParOf" srcId="{5B26E378-01C4-42D2-95D5-A3328269F683}" destId="{26BA6543-B512-4F1D-9052-1BC10938D579}" srcOrd="4" destOrd="0" presId="urn:microsoft.com/office/officeart/2005/8/layout/vList2"/>
    <dgm:cxn modelId="{D91CDE12-AFEF-4B52-8F7A-E1CF00709DDE}" type="presParOf" srcId="{5B26E378-01C4-42D2-95D5-A3328269F683}" destId="{7174DE6D-DB92-4D20-8AA1-6CA3F7C9982A}" srcOrd="5" destOrd="0" presId="urn:microsoft.com/office/officeart/2005/8/layout/vList2"/>
    <dgm:cxn modelId="{813E5CCC-E33C-4888-92A2-D11C7E2DD05E}" type="presParOf" srcId="{5B26E378-01C4-42D2-95D5-A3328269F683}" destId="{10990B8B-35C8-4F15-9030-0A55DA98812B}"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DB39A5-7E87-47D0-931B-33ABCE8F5D77}" type="doc">
      <dgm:prSet loTypeId="urn:microsoft.com/office/officeart/2005/8/layout/hierarchy3" loCatId="hierarchy" qsTypeId="urn:microsoft.com/office/officeart/2005/8/quickstyle/simple3" qsCatId="simple" csTypeId="urn:microsoft.com/office/officeart/2005/8/colors/accent1_2" csCatId="accent1" phldr="1"/>
      <dgm:spPr/>
      <dgm:t>
        <a:bodyPr/>
        <a:lstStyle/>
        <a:p>
          <a:endParaRPr lang="sv-SE"/>
        </a:p>
      </dgm:t>
    </dgm:pt>
    <dgm:pt modelId="{F983597F-DA80-4F9C-A941-7E50ED86E4D5}">
      <dgm:prSet phldrT="[Text]"/>
      <dgm:spPr/>
      <dgm:t>
        <a:bodyPr/>
        <a:lstStyle/>
        <a:p>
          <a:r>
            <a:rPr lang="sv-SE"/>
            <a:t>Virgin material</a:t>
          </a:r>
        </a:p>
      </dgm:t>
    </dgm:pt>
    <dgm:pt modelId="{88A0BA8F-0B29-4D8D-8974-C01691138EBC}" type="parTrans" cxnId="{942AC286-12EC-4607-B23C-4FF531C8D715}">
      <dgm:prSet/>
      <dgm:spPr/>
      <dgm:t>
        <a:bodyPr/>
        <a:lstStyle/>
        <a:p>
          <a:endParaRPr lang="sv-SE"/>
        </a:p>
      </dgm:t>
    </dgm:pt>
    <dgm:pt modelId="{74DAE617-B287-489C-B588-A968B5B01E60}" type="sibTrans" cxnId="{942AC286-12EC-4607-B23C-4FF531C8D715}">
      <dgm:prSet/>
      <dgm:spPr/>
      <dgm:t>
        <a:bodyPr/>
        <a:lstStyle/>
        <a:p>
          <a:endParaRPr lang="sv-SE"/>
        </a:p>
      </dgm:t>
    </dgm:pt>
    <dgm:pt modelId="{BE805C98-979E-48FB-A642-0E68B1DF133B}">
      <dgm:prSet phldrT="[Text]" custT="1"/>
      <dgm:spPr/>
      <dgm:t>
        <a:bodyPr/>
        <a:lstStyle/>
        <a:p>
          <a:r>
            <a:rPr lang="sv-SE" sz="2000" err="1"/>
            <a:t>Some</a:t>
          </a:r>
          <a:r>
            <a:rPr lang="sv-SE" sz="2000"/>
            <a:t> </a:t>
          </a:r>
          <a:r>
            <a:rPr lang="sv-SE" sz="2000" err="1"/>
            <a:t>resources</a:t>
          </a:r>
          <a:r>
            <a:rPr lang="sv-SE" sz="2000"/>
            <a:t> </a:t>
          </a:r>
          <a:r>
            <a:rPr lang="sv-SE" sz="2000" err="1"/>
            <a:t>are</a:t>
          </a:r>
          <a:r>
            <a:rPr lang="sv-SE" sz="2000"/>
            <a:t> </a:t>
          </a:r>
          <a:r>
            <a:rPr lang="sv-SE" sz="2000" err="1"/>
            <a:t>getting</a:t>
          </a:r>
          <a:r>
            <a:rPr lang="sv-SE" sz="2000"/>
            <a:t> </a:t>
          </a:r>
          <a:r>
            <a:rPr lang="sv-SE" sz="2000" err="1"/>
            <a:t>scarce</a:t>
          </a:r>
          <a:r>
            <a:rPr lang="sv-SE" sz="2000"/>
            <a:t>. Ex: P</a:t>
          </a:r>
        </a:p>
      </dgm:t>
    </dgm:pt>
    <dgm:pt modelId="{B3138C65-5F72-4AF1-809B-FC35FEF9CBD1}" type="parTrans" cxnId="{D8D8847B-533D-487B-85B7-8F8B03D840EB}">
      <dgm:prSet/>
      <dgm:spPr/>
      <dgm:t>
        <a:bodyPr/>
        <a:lstStyle/>
        <a:p>
          <a:endParaRPr lang="sv-SE"/>
        </a:p>
      </dgm:t>
    </dgm:pt>
    <dgm:pt modelId="{541B46D3-B48B-4A3C-A8CE-3B15B87FBBE3}" type="sibTrans" cxnId="{D8D8847B-533D-487B-85B7-8F8B03D840EB}">
      <dgm:prSet/>
      <dgm:spPr/>
      <dgm:t>
        <a:bodyPr/>
        <a:lstStyle/>
        <a:p>
          <a:endParaRPr lang="sv-SE"/>
        </a:p>
      </dgm:t>
    </dgm:pt>
    <dgm:pt modelId="{34519695-C1E5-45EF-804F-56BA89D84338}">
      <dgm:prSet phldrT="[Text]" custT="1"/>
      <dgm:spPr/>
      <dgm:t>
        <a:bodyPr/>
        <a:lstStyle/>
        <a:p>
          <a:r>
            <a:rPr lang="sv-SE" sz="2000"/>
            <a:t>Energy is </a:t>
          </a:r>
          <a:r>
            <a:rPr lang="sv-SE" sz="2000" err="1"/>
            <a:t>needed</a:t>
          </a:r>
          <a:r>
            <a:rPr lang="sv-SE" sz="2000"/>
            <a:t> to </a:t>
          </a:r>
          <a:r>
            <a:rPr lang="sv-SE" sz="2000" err="1"/>
            <a:t>extract</a:t>
          </a:r>
          <a:r>
            <a:rPr lang="sv-SE" sz="2000"/>
            <a:t> </a:t>
          </a:r>
          <a:r>
            <a:rPr lang="sv-SE" sz="2000" err="1"/>
            <a:t>them</a:t>
          </a:r>
          <a:endParaRPr lang="sv-SE" sz="2000"/>
        </a:p>
      </dgm:t>
    </dgm:pt>
    <dgm:pt modelId="{FFFD8BE5-2485-40DC-9075-68E0ACBC8ACF}" type="parTrans" cxnId="{5185103C-AB3B-4F82-9879-E25839F9F264}">
      <dgm:prSet/>
      <dgm:spPr/>
      <dgm:t>
        <a:bodyPr/>
        <a:lstStyle/>
        <a:p>
          <a:endParaRPr lang="sv-SE"/>
        </a:p>
      </dgm:t>
    </dgm:pt>
    <dgm:pt modelId="{3EC3759C-9124-4029-98AB-0D6B8B55355A}" type="sibTrans" cxnId="{5185103C-AB3B-4F82-9879-E25839F9F264}">
      <dgm:prSet/>
      <dgm:spPr/>
      <dgm:t>
        <a:bodyPr/>
        <a:lstStyle/>
        <a:p>
          <a:endParaRPr lang="sv-SE"/>
        </a:p>
      </dgm:t>
    </dgm:pt>
    <dgm:pt modelId="{88108C57-134D-44BC-8EE4-8A2B2B904009}">
      <dgm:prSet phldrT="[Text]"/>
      <dgm:spPr/>
      <dgm:t>
        <a:bodyPr/>
        <a:lstStyle/>
        <a:p>
          <a:r>
            <a:rPr lang="sv-SE" err="1"/>
            <a:t>Recycle</a:t>
          </a:r>
          <a:r>
            <a:rPr lang="sv-SE"/>
            <a:t> streams</a:t>
          </a:r>
        </a:p>
      </dgm:t>
    </dgm:pt>
    <dgm:pt modelId="{1F2198EC-9154-48B0-AB7A-6819E06D33D1}" type="parTrans" cxnId="{86E2CD0D-9007-4226-9FBD-B9B078AFB6F2}">
      <dgm:prSet/>
      <dgm:spPr/>
      <dgm:t>
        <a:bodyPr/>
        <a:lstStyle/>
        <a:p>
          <a:endParaRPr lang="sv-SE"/>
        </a:p>
      </dgm:t>
    </dgm:pt>
    <dgm:pt modelId="{D4D66627-D3BC-4965-BEC5-7E6685CD24AA}" type="sibTrans" cxnId="{86E2CD0D-9007-4226-9FBD-B9B078AFB6F2}">
      <dgm:prSet/>
      <dgm:spPr/>
      <dgm:t>
        <a:bodyPr/>
        <a:lstStyle/>
        <a:p>
          <a:endParaRPr lang="sv-SE"/>
        </a:p>
      </dgm:t>
    </dgm:pt>
    <dgm:pt modelId="{0F64F1B1-BF8A-4AAF-82A4-E5C5FAB1E80A}">
      <dgm:prSet phldrT="[Text]" custT="1"/>
      <dgm:spPr/>
      <dgm:t>
        <a:bodyPr/>
        <a:lstStyle/>
        <a:p>
          <a:r>
            <a:rPr lang="sv-SE" sz="2000"/>
            <a:t>Streams </a:t>
          </a:r>
          <a:r>
            <a:rPr lang="sv-SE" sz="2000" err="1"/>
            <a:t>created</a:t>
          </a:r>
          <a:r>
            <a:rPr lang="sv-SE" sz="2000"/>
            <a:t> by the same </a:t>
          </a:r>
          <a:r>
            <a:rPr lang="sv-SE" sz="2000" err="1"/>
            <a:t>factory</a:t>
          </a:r>
          <a:r>
            <a:rPr lang="sv-SE" sz="2000"/>
            <a:t> or </a:t>
          </a:r>
          <a:r>
            <a:rPr lang="sv-SE" sz="2000" err="1"/>
            <a:t>nearby</a:t>
          </a:r>
          <a:r>
            <a:rPr lang="sv-SE" sz="2000"/>
            <a:t> </a:t>
          </a:r>
          <a:r>
            <a:rPr lang="sv-SE" sz="2000" err="1"/>
            <a:t>one</a:t>
          </a:r>
          <a:endParaRPr lang="sv-SE" sz="2000"/>
        </a:p>
      </dgm:t>
    </dgm:pt>
    <dgm:pt modelId="{3534FB33-C168-41EB-9ABA-9B6470C8B7C9}" type="parTrans" cxnId="{CDDF35EA-533C-4317-B60E-49B49222CE4B}">
      <dgm:prSet/>
      <dgm:spPr/>
      <dgm:t>
        <a:bodyPr/>
        <a:lstStyle/>
        <a:p>
          <a:endParaRPr lang="sv-SE"/>
        </a:p>
      </dgm:t>
    </dgm:pt>
    <dgm:pt modelId="{60FA1263-E4AC-4BCE-8A70-5B9D5074A3D1}" type="sibTrans" cxnId="{CDDF35EA-533C-4317-B60E-49B49222CE4B}">
      <dgm:prSet/>
      <dgm:spPr/>
      <dgm:t>
        <a:bodyPr/>
        <a:lstStyle/>
        <a:p>
          <a:endParaRPr lang="sv-SE"/>
        </a:p>
      </dgm:t>
    </dgm:pt>
    <dgm:pt modelId="{3DC8D9E1-902E-41D5-ADFF-F65B2775C1BD}">
      <dgm:prSet phldrT="[Text]" custT="1"/>
      <dgm:spPr/>
      <dgm:t>
        <a:bodyPr/>
        <a:lstStyle/>
        <a:p>
          <a:r>
            <a:rPr lang="sv-SE" sz="2000" err="1"/>
            <a:t>Depending</a:t>
          </a:r>
          <a:r>
            <a:rPr lang="sv-SE" sz="2000"/>
            <a:t> on the material </a:t>
          </a:r>
          <a:r>
            <a:rPr lang="sv-SE" sz="2000" err="1"/>
            <a:t>characteristics</a:t>
          </a:r>
          <a:r>
            <a:rPr lang="sv-SE" sz="2000"/>
            <a:t>, </a:t>
          </a:r>
          <a:r>
            <a:rPr lang="sv-SE" sz="2000" err="1"/>
            <a:t>more</a:t>
          </a:r>
          <a:r>
            <a:rPr lang="sv-SE" sz="2000"/>
            <a:t> or less </a:t>
          </a:r>
          <a:r>
            <a:rPr lang="sv-SE" sz="2000" err="1"/>
            <a:t>energy</a:t>
          </a:r>
          <a:r>
            <a:rPr lang="sv-SE" sz="2000"/>
            <a:t> will be </a:t>
          </a:r>
          <a:r>
            <a:rPr lang="sv-SE" sz="2000" err="1"/>
            <a:t>needed</a:t>
          </a:r>
          <a:r>
            <a:rPr lang="sv-SE" sz="2000"/>
            <a:t> to process it</a:t>
          </a:r>
        </a:p>
      </dgm:t>
    </dgm:pt>
    <dgm:pt modelId="{BFB3EF04-84C7-4E1B-9768-37694E27640C}" type="parTrans" cxnId="{4C61EF52-9B41-4F97-8A1A-60702289CCD1}">
      <dgm:prSet/>
      <dgm:spPr/>
      <dgm:t>
        <a:bodyPr/>
        <a:lstStyle/>
        <a:p>
          <a:endParaRPr lang="sv-SE"/>
        </a:p>
      </dgm:t>
    </dgm:pt>
    <dgm:pt modelId="{A675214E-8559-45A2-BC61-4DA09DEF8578}" type="sibTrans" cxnId="{4C61EF52-9B41-4F97-8A1A-60702289CCD1}">
      <dgm:prSet/>
      <dgm:spPr/>
      <dgm:t>
        <a:bodyPr/>
        <a:lstStyle/>
        <a:p>
          <a:endParaRPr lang="sv-SE"/>
        </a:p>
      </dgm:t>
    </dgm:pt>
    <dgm:pt modelId="{4264A2CA-A6FC-4D45-90DD-C43A926776A4}">
      <dgm:prSet phldrT="[Text]" custT="1"/>
      <dgm:spPr/>
      <dgm:t>
        <a:bodyPr/>
        <a:lstStyle/>
        <a:p>
          <a:r>
            <a:rPr lang="sv-SE" sz="2000" err="1"/>
            <a:t>Added</a:t>
          </a:r>
          <a:r>
            <a:rPr lang="sv-SE" sz="2000"/>
            <a:t> </a:t>
          </a:r>
          <a:r>
            <a:rPr lang="sv-SE" sz="2000" err="1"/>
            <a:t>cost</a:t>
          </a:r>
          <a:endParaRPr lang="sv-SE" sz="2000"/>
        </a:p>
      </dgm:t>
    </dgm:pt>
    <dgm:pt modelId="{FF0FE991-7A84-4397-ADFD-F40A14D475E4}" type="parTrans" cxnId="{3D04FD78-2C86-4109-9745-216EC5A42B1B}">
      <dgm:prSet/>
      <dgm:spPr/>
      <dgm:t>
        <a:bodyPr/>
        <a:lstStyle/>
        <a:p>
          <a:endParaRPr lang="sv-SE"/>
        </a:p>
      </dgm:t>
    </dgm:pt>
    <dgm:pt modelId="{0B1FC839-81CC-40E1-8675-2EAEF6596A9A}" type="sibTrans" cxnId="{3D04FD78-2C86-4109-9745-216EC5A42B1B}">
      <dgm:prSet/>
      <dgm:spPr/>
      <dgm:t>
        <a:bodyPr/>
        <a:lstStyle/>
        <a:p>
          <a:endParaRPr lang="sv-SE"/>
        </a:p>
      </dgm:t>
    </dgm:pt>
    <dgm:pt modelId="{920B4A2E-6DAA-4ABA-BB73-CEF15B00659C}">
      <dgm:prSet phldrT="[Text]" custT="1"/>
      <dgm:spPr/>
      <dgm:t>
        <a:bodyPr/>
        <a:lstStyle/>
        <a:p>
          <a:r>
            <a:rPr lang="sv-SE" sz="2000"/>
            <a:t>Saves in </a:t>
          </a:r>
          <a:r>
            <a:rPr lang="sv-SE" sz="2000" err="1"/>
            <a:t>costs</a:t>
          </a:r>
          <a:endParaRPr lang="sv-SE" sz="2000"/>
        </a:p>
      </dgm:t>
    </dgm:pt>
    <dgm:pt modelId="{DCEE5CA1-6129-4A96-A52E-7813854476A8}" type="parTrans" cxnId="{F3D7C03B-49F5-46D6-AA7A-5BE02BBABE13}">
      <dgm:prSet/>
      <dgm:spPr/>
      <dgm:t>
        <a:bodyPr/>
        <a:lstStyle/>
        <a:p>
          <a:endParaRPr lang="sv-SE"/>
        </a:p>
      </dgm:t>
    </dgm:pt>
    <dgm:pt modelId="{27BBF2B8-A48D-4281-A2B4-DA891EF8208E}" type="sibTrans" cxnId="{F3D7C03B-49F5-46D6-AA7A-5BE02BBABE13}">
      <dgm:prSet/>
      <dgm:spPr/>
      <dgm:t>
        <a:bodyPr/>
        <a:lstStyle/>
        <a:p>
          <a:endParaRPr lang="sv-SE"/>
        </a:p>
      </dgm:t>
    </dgm:pt>
    <dgm:pt modelId="{5E893D17-31F5-4C0B-AD24-F3BCA7D20382}" type="pres">
      <dgm:prSet presAssocID="{4CDB39A5-7E87-47D0-931B-33ABCE8F5D77}" presName="diagram" presStyleCnt="0">
        <dgm:presLayoutVars>
          <dgm:chPref val="1"/>
          <dgm:dir/>
          <dgm:animOne val="branch"/>
          <dgm:animLvl val="lvl"/>
          <dgm:resizeHandles/>
        </dgm:presLayoutVars>
      </dgm:prSet>
      <dgm:spPr/>
    </dgm:pt>
    <dgm:pt modelId="{0B840665-B1A3-4346-A2FE-122A9D359D82}" type="pres">
      <dgm:prSet presAssocID="{F983597F-DA80-4F9C-A941-7E50ED86E4D5}" presName="root" presStyleCnt="0"/>
      <dgm:spPr/>
    </dgm:pt>
    <dgm:pt modelId="{0BE39247-F82E-4832-B643-FC437CC804BA}" type="pres">
      <dgm:prSet presAssocID="{F983597F-DA80-4F9C-A941-7E50ED86E4D5}" presName="rootComposite" presStyleCnt="0"/>
      <dgm:spPr/>
    </dgm:pt>
    <dgm:pt modelId="{AA94A2D5-360A-4AC0-A9B1-6F7FE69928AA}" type="pres">
      <dgm:prSet presAssocID="{F983597F-DA80-4F9C-A941-7E50ED86E4D5}" presName="rootText" presStyleLbl="node1" presStyleIdx="0" presStyleCnt="2" custScaleX="153333"/>
      <dgm:spPr/>
    </dgm:pt>
    <dgm:pt modelId="{58248C68-D67C-417F-ACFD-283B597804BC}" type="pres">
      <dgm:prSet presAssocID="{F983597F-DA80-4F9C-A941-7E50ED86E4D5}" presName="rootConnector" presStyleLbl="node1" presStyleIdx="0" presStyleCnt="2"/>
      <dgm:spPr/>
    </dgm:pt>
    <dgm:pt modelId="{B6247E33-FB06-46BD-9865-6541C17A8207}" type="pres">
      <dgm:prSet presAssocID="{F983597F-DA80-4F9C-A941-7E50ED86E4D5}" presName="childShape" presStyleCnt="0"/>
      <dgm:spPr/>
    </dgm:pt>
    <dgm:pt modelId="{A72E6D0F-38CA-43C4-9060-7ABE7DADA51F}" type="pres">
      <dgm:prSet presAssocID="{B3138C65-5F72-4AF1-809B-FC35FEF9CBD1}" presName="Name13" presStyleLbl="parChTrans1D2" presStyleIdx="0" presStyleCnt="6"/>
      <dgm:spPr/>
    </dgm:pt>
    <dgm:pt modelId="{921CF9BC-1CF6-4484-A69B-179E7BF1E14B}" type="pres">
      <dgm:prSet presAssocID="{BE805C98-979E-48FB-A642-0E68B1DF133B}" presName="childText" presStyleLbl="bgAcc1" presStyleIdx="0" presStyleCnt="6" custScaleX="186605">
        <dgm:presLayoutVars>
          <dgm:bulletEnabled val="1"/>
        </dgm:presLayoutVars>
      </dgm:prSet>
      <dgm:spPr/>
    </dgm:pt>
    <dgm:pt modelId="{6F26E007-3A75-4845-9C5C-C6FF775BF8CF}" type="pres">
      <dgm:prSet presAssocID="{FFFD8BE5-2485-40DC-9075-68E0ACBC8ACF}" presName="Name13" presStyleLbl="parChTrans1D2" presStyleIdx="1" presStyleCnt="6"/>
      <dgm:spPr/>
    </dgm:pt>
    <dgm:pt modelId="{EEFAF8FC-55EA-4A89-80C9-366BB51D2C64}" type="pres">
      <dgm:prSet presAssocID="{34519695-C1E5-45EF-804F-56BA89D84338}" presName="childText" presStyleLbl="bgAcc1" presStyleIdx="1" presStyleCnt="6" custScaleX="196614">
        <dgm:presLayoutVars>
          <dgm:bulletEnabled val="1"/>
        </dgm:presLayoutVars>
      </dgm:prSet>
      <dgm:spPr/>
    </dgm:pt>
    <dgm:pt modelId="{6C36A592-7906-4940-A233-DE4A03A33ADA}" type="pres">
      <dgm:prSet presAssocID="{FF0FE991-7A84-4397-ADFD-F40A14D475E4}" presName="Name13" presStyleLbl="parChTrans1D2" presStyleIdx="2" presStyleCnt="6"/>
      <dgm:spPr/>
    </dgm:pt>
    <dgm:pt modelId="{23C7A958-8DF5-4A30-B22B-79A769449AB5}" type="pres">
      <dgm:prSet presAssocID="{4264A2CA-A6FC-4D45-90DD-C43A926776A4}" presName="childText" presStyleLbl="bgAcc1" presStyleIdx="2" presStyleCnt="6" custScaleX="188172">
        <dgm:presLayoutVars>
          <dgm:bulletEnabled val="1"/>
        </dgm:presLayoutVars>
      </dgm:prSet>
      <dgm:spPr/>
    </dgm:pt>
    <dgm:pt modelId="{2E30B05D-11E9-4DC0-B424-C85307E4363A}" type="pres">
      <dgm:prSet presAssocID="{88108C57-134D-44BC-8EE4-8A2B2B904009}" presName="root" presStyleCnt="0"/>
      <dgm:spPr/>
    </dgm:pt>
    <dgm:pt modelId="{21D96ABA-867E-406A-BB23-2DD543412292}" type="pres">
      <dgm:prSet presAssocID="{88108C57-134D-44BC-8EE4-8A2B2B904009}" presName="rootComposite" presStyleCnt="0"/>
      <dgm:spPr/>
    </dgm:pt>
    <dgm:pt modelId="{4B17B1B2-5541-4797-A5CE-3D5D946103D9}" type="pres">
      <dgm:prSet presAssocID="{88108C57-134D-44BC-8EE4-8A2B2B904009}" presName="rootText" presStyleLbl="node1" presStyleIdx="1" presStyleCnt="2" custScaleX="193242"/>
      <dgm:spPr/>
    </dgm:pt>
    <dgm:pt modelId="{2D88116A-3FDC-418C-A422-7C644DDCC63B}" type="pres">
      <dgm:prSet presAssocID="{88108C57-134D-44BC-8EE4-8A2B2B904009}" presName="rootConnector" presStyleLbl="node1" presStyleIdx="1" presStyleCnt="2"/>
      <dgm:spPr/>
    </dgm:pt>
    <dgm:pt modelId="{5493391E-AB1D-4C1A-B482-86829DACDA5A}" type="pres">
      <dgm:prSet presAssocID="{88108C57-134D-44BC-8EE4-8A2B2B904009}" presName="childShape" presStyleCnt="0"/>
      <dgm:spPr/>
    </dgm:pt>
    <dgm:pt modelId="{AF456C06-E1A6-4ED8-91CD-EDF9C5B3C979}" type="pres">
      <dgm:prSet presAssocID="{3534FB33-C168-41EB-9ABA-9B6470C8B7C9}" presName="Name13" presStyleLbl="parChTrans1D2" presStyleIdx="3" presStyleCnt="6"/>
      <dgm:spPr/>
    </dgm:pt>
    <dgm:pt modelId="{BF388482-9EC5-4330-AE92-433491F59E3E}" type="pres">
      <dgm:prSet presAssocID="{0F64F1B1-BF8A-4AAF-82A4-E5C5FAB1E80A}" presName="childText" presStyleLbl="bgAcc1" presStyleIdx="3" presStyleCnt="6" custScaleX="270219">
        <dgm:presLayoutVars>
          <dgm:bulletEnabled val="1"/>
        </dgm:presLayoutVars>
      </dgm:prSet>
      <dgm:spPr/>
    </dgm:pt>
    <dgm:pt modelId="{19233220-CA67-40E4-BB47-62F7216348D5}" type="pres">
      <dgm:prSet presAssocID="{BFB3EF04-84C7-4E1B-9768-37694E27640C}" presName="Name13" presStyleLbl="parChTrans1D2" presStyleIdx="4" presStyleCnt="6"/>
      <dgm:spPr/>
    </dgm:pt>
    <dgm:pt modelId="{58A39F5B-146C-4332-A532-916B08FBB057}" type="pres">
      <dgm:prSet presAssocID="{3DC8D9E1-902E-41D5-ADFF-F65B2775C1BD}" presName="childText" presStyleLbl="bgAcc1" presStyleIdx="4" presStyleCnt="6" custScaleX="282602">
        <dgm:presLayoutVars>
          <dgm:bulletEnabled val="1"/>
        </dgm:presLayoutVars>
      </dgm:prSet>
      <dgm:spPr/>
    </dgm:pt>
    <dgm:pt modelId="{3D048702-813F-4861-9EF8-23F0BCEBD8A6}" type="pres">
      <dgm:prSet presAssocID="{DCEE5CA1-6129-4A96-A52E-7813854476A8}" presName="Name13" presStyleLbl="parChTrans1D2" presStyleIdx="5" presStyleCnt="6"/>
      <dgm:spPr/>
    </dgm:pt>
    <dgm:pt modelId="{0C79EDDE-B32F-42D5-A0A8-E7FC357EFC5D}" type="pres">
      <dgm:prSet presAssocID="{920B4A2E-6DAA-4ABA-BB73-CEF15B00659C}" presName="childText" presStyleLbl="bgAcc1" presStyleIdx="5" presStyleCnt="6" custScaleX="175419">
        <dgm:presLayoutVars>
          <dgm:bulletEnabled val="1"/>
        </dgm:presLayoutVars>
      </dgm:prSet>
      <dgm:spPr/>
    </dgm:pt>
  </dgm:ptLst>
  <dgm:cxnLst>
    <dgm:cxn modelId="{8550190A-19C0-4BE1-B4FE-61E69A3A8FF3}" type="presOf" srcId="{920B4A2E-6DAA-4ABA-BB73-CEF15B00659C}" destId="{0C79EDDE-B32F-42D5-A0A8-E7FC357EFC5D}" srcOrd="0" destOrd="0" presId="urn:microsoft.com/office/officeart/2005/8/layout/hierarchy3"/>
    <dgm:cxn modelId="{28D42E0B-279C-4CDD-B75B-204C87782BD5}" type="presOf" srcId="{88108C57-134D-44BC-8EE4-8A2B2B904009}" destId="{2D88116A-3FDC-418C-A422-7C644DDCC63B}" srcOrd="1" destOrd="0" presId="urn:microsoft.com/office/officeart/2005/8/layout/hierarchy3"/>
    <dgm:cxn modelId="{86E2CD0D-9007-4226-9FBD-B9B078AFB6F2}" srcId="{4CDB39A5-7E87-47D0-931B-33ABCE8F5D77}" destId="{88108C57-134D-44BC-8EE4-8A2B2B904009}" srcOrd="1" destOrd="0" parTransId="{1F2198EC-9154-48B0-AB7A-6819E06D33D1}" sibTransId="{D4D66627-D3BC-4965-BEC5-7E6685CD24AA}"/>
    <dgm:cxn modelId="{6328A32B-FB80-4295-AB0F-D42176AE6138}" type="presOf" srcId="{DCEE5CA1-6129-4A96-A52E-7813854476A8}" destId="{3D048702-813F-4861-9EF8-23F0BCEBD8A6}" srcOrd="0" destOrd="0" presId="urn:microsoft.com/office/officeart/2005/8/layout/hierarchy3"/>
    <dgm:cxn modelId="{F3D7C03B-49F5-46D6-AA7A-5BE02BBABE13}" srcId="{88108C57-134D-44BC-8EE4-8A2B2B904009}" destId="{920B4A2E-6DAA-4ABA-BB73-CEF15B00659C}" srcOrd="2" destOrd="0" parTransId="{DCEE5CA1-6129-4A96-A52E-7813854476A8}" sibTransId="{27BBF2B8-A48D-4281-A2B4-DA891EF8208E}"/>
    <dgm:cxn modelId="{5185103C-AB3B-4F82-9879-E25839F9F264}" srcId="{F983597F-DA80-4F9C-A941-7E50ED86E4D5}" destId="{34519695-C1E5-45EF-804F-56BA89D84338}" srcOrd="1" destOrd="0" parTransId="{FFFD8BE5-2485-40DC-9075-68E0ACBC8ACF}" sibTransId="{3EC3759C-9124-4029-98AB-0D6B8B55355A}"/>
    <dgm:cxn modelId="{1827755E-7C62-49BD-A3C9-6A14685F4881}" type="presOf" srcId="{4264A2CA-A6FC-4D45-90DD-C43A926776A4}" destId="{23C7A958-8DF5-4A30-B22B-79A769449AB5}" srcOrd="0" destOrd="0" presId="urn:microsoft.com/office/officeart/2005/8/layout/hierarchy3"/>
    <dgm:cxn modelId="{875BB56C-1152-440C-95BC-33BF80F2BDDF}" type="presOf" srcId="{F983597F-DA80-4F9C-A941-7E50ED86E4D5}" destId="{AA94A2D5-360A-4AC0-A9B1-6F7FE69928AA}" srcOrd="0" destOrd="0" presId="urn:microsoft.com/office/officeart/2005/8/layout/hierarchy3"/>
    <dgm:cxn modelId="{CD2BA16E-1F18-4AF6-93C0-9B58F8008497}" type="presOf" srcId="{FFFD8BE5-2485-40DC-9075-68E0ACBC8ACF}" destId="{6F26E007-3A75-4845-9C5C-C6FF775BF8CF}" srcOrd="0" destOrd="0" presId="urn:microsoft.com/office/officeart/2005/8/layout/hierarchy3"/>
    <dgm:cxn modelId="{C2665252-BF9B-4792-A8E1-D6110A15ADA8}" type="presOf" srcId="{BFB3EF04-84C7-4E1B-9768-37694E27640C}" destId="{19233220-CA67-40E4-BB47-62F7216348D5}" srcOrd="0" destOrd="0" presId="urn:microsoft.com/office/officeart/2005/8/layout/hierarchy3"/>
    <dgm:cxn modelId="{4C61EF52-9B41-4F97-8A1A-60702289CCD1}" srcId="{88108C57-134D-44BC-8EE4-8A2B2B904009}" destId="{3DC8D9E1-902E-41D5-ADFF-F65B2775C1BD}" srcOrd="1" destOrd="0" parTransId="{BFB3EF04-84C7-4E1B-9768-37694E27640C}" sibTransId="{A675214E-8559-45A2-BC61-4DA09DEF8578}"/>
    <dgm:cxn modelId="{91CBC258-99C9-4608-97C8-0544037E0660}" type="presOf" srcId="{3DC8D9E1-902E-41D5-ADFF-F65B2775C1BD}" destId="{58A39F5B-146C-4332-A532-916B08FBB057}" srcOrd="0" destOrd="0" presId="urn:microsoft.com/office/officeart/2005/8/layout/hierarchy3"/>
    <dgm:cxn modelId="{3D04FD78-2C86-4109-9745-216EC5A42B1B}" srcId="{F983597F-DA80-4F9C-A941-7E50ED86E4D5}" destId="{4264A2CA-A6FC-4D45-90DD-C43A926776A4}" srcOrd="2" destOrd="0" parTransId="{FF0FE991-7A84-4397-ADFD-F40A14D475E4}" sibTransId="{0B1FC839-81CC-40E1-8675-2EAEF6596A9A}"/>
    <dgm:cxn modelId="{F298AC79-6284-4133-B8E1-BDF2B1925188}" type="presOf" srcId="{FF0FE991-7A84-4397-ADFD-F40A14D475E4}" destId="{6C36A592-7906-4940-A233-DE4A03A33ADA}" srcOrd="0" destOrd="0" presId="urn:microsoft.com/office/officeart/2005/8/layout/hierarchy3"/>
    <dgm:cxn modelId="{D8D8847B-533D-487B-85B7-8F8B03D840EB}" srcId="{F983597F-DA80-4F9C-A941-7E50ED86E4D5}" destId="{BE805C98-979E-48FB-A642-0E68B1DF133B}" srcOrd="0" destOrd="0" parTransId="{B3138C65-5F72-4AF1-809B-FC35FEF9CBD1}" sibTransId="{541B46D3-B48B-4A3C-A8CE-3B15B87FBBE3}"/>
    <dgm:cxn modelId="{942AC286-12EC-4607-B23C-4FF531C8D715}" srcId="{4CDB39A5-7E87-47D0-931B-33ABCE8F5D77}" destId="{F983597F-DA80-4F9C-A941-7E50ED86E4D5}" srcOrd="0" destOrd="0" parTransId="{88A0BA8F-0B29-4D8D-8974-C01691138EBC}" sibTransId="{74DAE617-B287-489C-B588-A968B5B01E60}"/>
    <dgm:cxn modelId="{4D6197B7-6D48-4B7C-9457-4B92A502B267}" type="presOf" srcId="{34519695-C1E5-45EF-804F-56BA89D84338}" destId="{EEFAF8FC-55EA-4A89-80C9-366BB51D2C64}" srcOrd="0" destOrd="0" presId="urn:microsoft.com/office/officeart/2005/8/layout/hierarchy3"/>
    <dgm:cxn modelId="{DBAD08BA-7CC7-46AB-9077-05AAB8B3EEBD}" type="presOf" srcId="{4CDB39A5-7E87-47D0-931B-33ABCE8F5D77}" destId="{5E893D17-31F5-4C0B-AD24-F3BCA7D20382}" srcOrd="0" destOrd="0" presId="urn:microsoft.com/office/officeart/2005/8/layout/hierarchy3"/>
    <dgm:cxn modelId="{53B45BBE-337D-4409-9DBE-FAE9ADA59EC8}" type="presOf" srcId="{BE805C98-979E-48FB-A642-0E68B1DF133B}" destId="{921CF9BC-1CF6-4484-A69B-179E7BF1E14B}" srcOrd="0" destOrd="0" presId="urn:microsoft.com/office/officeart/2005/8/layout/hierarchy3"/>
    <dgm:cxn modelId="{249053C9-3077-4EB4-AFE8-BA320A6EE810}" type="presOf" srcId="{0F64F1B1-BF8A-4AAF-82A4-E5C5FAB1E80A}" destId="{BF388482-9EC5-4330-AE92-433491F59E3E}" srcOrd="0" destOrd="0" presId="urn:microsoft.com/office/officeart/2005/8/layout/hierarchy3"/>
    <dgm:cxn modelId="{5A732EE4-C35E-4EFB-AFE6-B44B7DE1CA57}" type="presOf" srcId="{F983597F-DA80-4F9C-A941-7E50ED86E4D5}" destId="{58248C68-D67C-417F-ACFD-283B597804BC}" srcOrd="1" destOrd="0" presId="urn:microsoft.com/office/officeart/2005/8/layout/hierarchy3"/>
    <dgm:cxn modelId="{EE795EE6-DD4E-4E11-BBA0-5402AEC307A9}" type="presOf" srcId="{B3138C65-5F72-4AF1-809B-FC35FEF9CBD1}" destId="{A72E6D0F-38CA-43C4-9060-7ABE7DADA51F}" srcOrd="0" destOrd="0" presId="urn:microsoft.com/office/officeart/2005/8/layout/hierarchy3"/>
    <dgm:cxn modelId="{CDDF35EA-533C-4317-B60E-49B49222CE4B}" srcId="{88108C57-134D-44BC-8EE4-8A2B2B904009}" destId="{0F64F1B1-BF8A-4AAF-82A4-E5C5FAB1E80A}" srcOrd="0" destOrd="0" parTransId="{3534FB33-C168-41EB-9ABA-9B6470C8B7C9}" sibTransId="{60FA1263-E4AC-4BCE-8A70-5B9D5074A3D1}"/>
    <dgm:cxn modelId="{415B0AEF-1517-4EE7-98A3-7568377F2BC6}" type="presOf" srcId="{88108C57-134D-44BC-8EE4-8A2B2B904009}" destId="{4B17B1B2-5541-4797-A5CE-3D5D946103D9}" srcOrd="0" destOrd="0" presId="urn:microsoft.com/office/officeart/2005/8/layout/hierarchy3"/>
    <dgm:cxn modelId="{C43175F1-AAE6-481C-8EDF-41BBD0244F81}" type="presOf" srcId="{3534FB33-C168-41EB-9ABA-9B6470C8B7C9}" destId="{AF456C06-E1A6-4ED8-91CD-EDF9C5B3C979}" srcOrd="0" destOrd="0" presId="urn:microsoft.com/office/officeart/2005/8/layout/hierarchy3"/>
    <dgm:cxn modelId="{2E5EA1E6-40B6-4E49-ADF5-4C88D2AA66AD}" type="presParOf" srcId="{5E893D17-31F5-4C0B-AD24-F3BCA7D20382}" destId="{0B840665-B1A3-4346-A2FE-122A9D359D82}" srcOrd="0" destOrd="0" presId="urn:microsoft.com/office/officeart/2005/8/layout/hierarchy3"/>
    <dgm:cxn modelId="{9DAD4C36-EF9C-49EA-8928-069ED6C41551}" type="presParOf" srcId="{0B840665-B1A3-4346-A2FE-122A9D359D82}" destId="{0BE39247-F82E-4832-B643-FC437CC804BA}" srcOrd="0" destOrd="0" presId="urn:microsoft.com/office/officeart/2005/8/layout/hierarchy3"/>
    <dgm:cxn modelId="{C273A981-476E-414F-9A74-98078D11D0A7}" type="presParOf" srcId="{0BE39247-F82E-4832-B643-FC437CC804BA}" destId="{AA94A2D5-360A-4AC0-A9B1-6F7FE69928AA}" srcOrd="0" destOrd="0" presId="urn:microsoft.com/office/officeart/2005/8/layout/hierarchy3"/>
    <dgm:cxn modelId="{87C48120-62FB-4902-9877-883F8CA69B26}" type="presParOf" srcId="{0BE39247-F82E-4832-B643-FC437CC804BA}" destId="{58248C68-D67C-417F-ACFD-283B597804BC}" srcOrd="1" destOrd="0" presId="urn:microsoft.com/office/officeart/2005/8/layout/hierarchy3"/>
    <dgm:cxn modelId="{DBEEEA35-4B18-47BC-8681-289A80F10231}" type="presParOf" srcId="{0B840665-B1A3-4346-A2FE-122A9D359D82}" destId="{B6247E33-FB06-46BD-9865-6541C17A8207}" srcOrd="1" destOrd="0" presId="urn:microsoft.com/office/officeart/2005/8/layout/hierarchy3"/>
    <dgm:cxn modelId="{0AB45152-59C2-4728-B2FF-18864778B9FC}" type="presParOf" srcId="{B6247E33-FB06-46BD-9865-6541C17A8207}" destId="{A72E6D0F-38CA-43C4-9060-7ABE7DADA51F}" srcOrd="0" destOrd="0" presId="urn:microsoft.com/office/officeart/2005/8/layout/hierarchy3"/>
    <dgm:cxn modelId="{123EE5AB-8947-4F1E-A611-53179A5FB954}" type="presParOf" srcId="{B6247E33-FB06-46BD-9865-6541C17A8207}" destId="{921CF9BC-1CF6-4484-A69B-179E7BF1E14B}" srcOrd="1" destOrd="0" presId="urn:microsoft.com/office/officeart/2005/8/layout/hierarchy3"/>
    <dgm:cxn modelId="{452AE770-2418-48F6-A21F-5F7E802AEC73}" type="presParOf" srcId="{B6247E33-FB06-46BD-9865-6541C17A8207}" destId="{6F26E007-3A75-4845-9C5C-C6FF775BF8CF}" srcOrd="2" destOrd="0" presId="urn:microsoft.com/office/officeart/2005/8/layout/hierarchy3"/>
    <dgm:cxn modelId="{DB1DB842-EB0E-4F09-9415-FAF377C10CE2}" type="presParOf" srcId="{B6247E33-FB06-46BD-9865-6541C17A8207}" destId="{EEFAF8FC-55EA-4A89-80C9-366BB51D2C64}" srcOrd="3" destOrd="0" presId="urn:microsoft.com/office/officeart/2005/8/layout/hierarchy3"/>
    <dgm:cxn modelId="{CC771640-9A3E-44F4-BE70-B9AC69EA0905}" type="presParOf" srcId="{B6247E33-FB06-46BD-9865-6541C17A8207}" destId="{6C36A592-7906-4940-A233-DE4A03A33ADA}" srcOrd="4" destOrd="0" presId="urn:microsoft.com/office/officeart/2005/8/layout/hierarchy3"/>
    <dgm:cxn modelId="{1FDCB787-3412-426C-8F88-AD03D54158CF}" type="presParOf" srcId="{B6247E33-FB06-46BD-9865-6541C17A8207}" destId="{23C7A958-8DF5-4A30-B22B-79A769449AB5}" srcOrd="5" destOrd="0" presId="urn:microsoft.com/office/officeart/2005/8/layout/hierarchy3"/>
    <dgm:cxn modelId="{50F17263-D85C-46BB-98A9-0FB7404D04F4}" type="presParOf" srcId="{5E893D17-31F5-4C0B-AD24-F3BCA7D20382}" destId="{2E30B05D-11E9-4DC0-B424-C85307E4363A}" srcOrd="1" destOrd="0" presId="urn:microsoft.com/office/officeart/2005/8/layout/hierarchy3"/>
    <dgm:cxn modelId="{72696604-0324-4607-B673-279E8CD85FAA}" type="presParOf" srcId="{2E30B05D-11E9-4DC0-B424-C85307E4363A}" destId="{21D96ABA-867E-406A-BB23-2DD543412292}" srcOrd="0" destOrd="0" presId="urn:microsoft.com/office/officeart/2005/8/layout/hierarchy3"/>
    <dgm:cxn modelId="{D889ECB8-8707-4647-8F8A-ED6761F7F5CA}" type="presParOf" srcId="{21D96ABA-867E-406A-BB23-2DD543412292}" destId="{4B17B1B2-5541-4797-A5CE-3D5D946103D9}" srcOrd="0" destOrd="0" presId="urn:microsoft.com/office/officeart/2005/8/layout/hierarchy3"/>
    <dgm:cxn modelId="{6DE473FD-4D8B-465D-8DE7-2A33849124BB}" type="presParOf" srcId="{21D96ABA-867E-406A-BB23-2DD543412292}" destId="{2D88116A-3FDC-418C-A422-7C644DDCC63B}" srcOrd="1" destOrd="0" presId="urn:microsoft.com/office/officeart/2005/8/layout/hierarchy3"/>
    <dgm:cxn modelId="{F300C702-C8DD-441A-9318-EDED78F2985B}" type="presParOf" srcId="{2E30B05D-11E9-4DC0-B424-C85307E4363A}" destId="{5493391E-AB1D-4C1A-B482-86829DACDA5A}" srcOrd="1" destOrd="0" presId="urn:microsoft.com/office/officeart/2005/8/layout/hierarchy3"/>
    <dgm:cxn modelId="{4FD1C639-B9BD-4BC2-986B-C10862EBAD0B}" type="presParOf" srcId="{5493391E-AB1D-4C1A-B482-86829DACDA5A}" destId="{AF456C06-E1A6-4ED8-91CD-EDF9C5B3C979}" srcOrd="0" destOrd="0" presId="urn:microsoft.com/office/officeart/2005/8/layout/hierarchy3"/>
    <dgm:cxn modelId="{A4D15F07-FD85-423A-A601-87AA0D4986DF}" type="presParOf" srcId="{5493391E-AB1D-4C1A-B482-86829DACDA5A}" destId="{BF388482-9EC5-4330-AE92-433491F59E3E}" srcOrd="1" destOrd="0" presId="urn:microsoft.com/office/officeart/2005/8/layout/hierarchy3"/>
    <dgm:cxn modelId="{30D4C818-3466-4FF6-9F9A-C7B7AF8AADE8}" type="presParOf" srcId="{5493391E-AB1D-4C1A-B482-86829DACDA5A}" destId="{19233220-CA67-40E4-BB47-62F7216348D5}" srcOrd="2" destOrd="0" presId="urn:microsoft.com/office/officeart/2005/8/layout/hierarchy3"/>
    <dgm:cxn modelId="{CDE37F5E-B109-4B5C-B538-596B17F56270}" type="presParOf" srcId="{5493391E-AB1D-4C1A-B482-86829DACDA5A}" destId="{58A39F5B-146C-4332-A532-916B08FBB057}" srcOrd="3" destOrd="0" presId="urn:microsoft.com/office/officeart/2005/8/layout/hierarchy3"/>
    <dgm:cxn modelId="{315A9E6C-DD8E-4415-8360-3A1C766609B8}" type="presParOf" srcId="{5493391E-AB1D-4C1A-B482-86829DACDA5A}" destId="{3D048702-813F-4861-9EF8-23F0BCEBD8A6}" srcOrd="4" destOrd="0" presId="urn:microsoft.com/office/officeart/2005/8/layout/hierarchy3"/>
    <dgm:cxn modelId="{3A10F675-CBF0-48EC-8CE6-D6273DFEFA01}" type="presParOf" srcId="{5493391E-AB1D-4C1A-B482-86829DACDA5A}" destId="{0C79EDDE-B32F-42D5-A0A8-E7FC357EFC5D}" srcOrd="5" destOrd="0" presId="urn:microsoft.com/office/officeart/2005/8/layout/hierarchy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7CD17B-6C3A-402A-B02A-7D4BC23DA4E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FB26EEA-D04A-48FF-99BF-2582E86F4287}">
      <dgm:prSet/>
      <dgm:spPr/>
      <dgm:t>
        <a:bodyPr/>
        <a:lstStyle/>
        <a:p>
          <a:r>
            <a:rPr lang="en-US" b="1"/>
            <a:t>Type of Digital Twin (DT): </a:t>
          </a:r>
          <a:r>
            <a:rPr lang="en-US"/>
            <a:t>Reduced order model (ROM) of tubular reactor for production of NPK fertilizer based on CFD simulations of the reaction process. </a:t>
          </a:r>
        </a:p>
      </dgm:t>
    </dgm:pt>
    <dgm:pt modelId="{8AC2AF0E-F3E0-441A-9B13-09347A04E0EE}" type="parTrans" cxnId="{31384E00-E149-4E8A-B84E-B9EAB9209A70}">
      <dgm:prSet/>
      <dgm:spPr/>
      <dgm:t>
        <a:bodyPr/>
        <a:lstStyle/>
        <a:p>
          <a:endParaRPr lang="en-US"/>
        </a:p>
      </dgm:t>
    </dgm:pt>
    <dgm:pt modelId="{BFB8681B-82F7-4864-B78F-90A3608F4A7A}" type="sibTrans" cxnId="{31384E00-E149-4E8A-B84E-B9EAB9209A70}">
      <dgm:prSet/>
      <dgm:spPr/>
      <dgm:t>
        <a:bodyPr/>
        <a:lstStyle/>
        <a:p>
          <a:endParaRPr lang="en-US"/>
        </a:p>
      </dgm:t>
    </dgm:pt>
    <dgm:pt modelId="{575A9558-C52B-476A-A1A4-261D969495E9}">
      <dgm:prSet/>
      <dgm:spPr/>
      <dgm:t>
        <a:bodyPr/>
        <a:lstStyle/>
        <a:p>
          <a:r>
            <a:rPr lang="en-US" b="1"/>
            <a:t>Goal: </a:t>
          </a:r>
          <a:r>
            <a:rPr lang="en-US" b="0"/>
            <a:t>Predict temperature and pH at outlet of tubular reactor for specific compositions of the recipes.</a:t>
          </a:r>
        </a:p>
      </dgm:t>
    </dgm:pt>
    <dgm:pt modelId="{BF3F9058-483D-4D7F-B0E3-DCF0023A323F}" type="parTrans" cxnId="{89D213BA-A903-4038-B27E-5738FA67737C}">
      <dgm:prSet/>
      <dgm:spPr/>
      <dgm:t>
        <a:bodyPr/>
        <a:lstStyle/>
        <a:p>
          <a:endParaRPr lang="en-US"/>
        </a:p>
      </dgm:t>
    </dgm:pt>
    <dgm:pt modelId="{AEAB29AF-C431-4FB7-B932-71201C548870}" type="sibTrans" cxnId="{89D213BA-A903-4038-B27E-5738FA67737C}">
      <dgm:prSet/>
      <dgm:spPr/>
      <dgm:t>
        <a:bodyPr/>
        <a:lstStyle/>
        <a:p>
          <a:endParaRPr lang="en-US"/>
        </a:p>
      </dgm:t>
    </dgm:pt>
    <dgm:pt modelId="{06FF54FC-5C33-4C73-A377-100AB7A65BE6}">
      <dgm:prSet/>
      <dgm:spPr/>
      <dgm:t>
        <a:bodyPr/>
        <a:lstStyle/>
        <a:p>
          <a:r>
            <a:rPr lang="en-US" b="1"/>
            <a:t>Input: </a:t>
          </a:r>
          <a:r>
            <a:rPr lang="en-US" b="0"/>
            <a:t>Material flows and stream properties based on recipes and data from </a:t>
          </a:r>
          <a:r>
            <a:rPr lang="en-US" b="0" err="1"/>
            <a:t>Fertiberia’s</a:t>
          </a:r>
          <a:r>
            <a:rPr lang="en-US" b="0"/>
            <a:t> pilot plant and laboratory tests.</a:t>
          </a:r>
        </a:p>
      </dgm:t>
    </dgm:pt>
    <dgm:pt modelId="{A6B98331-DD4E-40CB-967B-BD292B037753}" type="sibTrans" cxnId="{D26704A9-7418-4E8E-8106-F41587544861}">
      <dgm:prSet/>
      <dgm:spPr/>
      <dgm:t>
        <a:bodyPr/>
        <a:lstStyle/>
        <a:p>
          <a:endParaRPr lang="en-US"/>
        </a:p>
      </dgm:t>
    </dgm:pt>
    <dgm:pt modelId="{EDD37804-ADDE-4874-9CFF-32CBD85381F1}" type="parTrans" cxnId="{D26704A9-7418-4E8E-8106-F41587544861}">
      <dgm:prSet/>
      <dgm:spPr/>
      <dgm:t>
        <a:bodyPr/>
        <a:lstStyle/>
        <a:p>
          <a:endParaRPr lang="en-US"/>
        </a:p>
      </dgm:t>
    </dgm:pt>
    <dgm:pt modelId="{A255A22F-A7B4-42EE-8441-EC145B63BA3B}">
      <dgm:prSet/>
      <dgm:spPr/>
      <dgm:t>
        <a:bodyPr/>
        <a:lstStyle/>
        <a:p>
          <a:r>
            <a:rPr lang="en-US" b="1"/>
            <a:t>Benefits: </a:t>
          </a:r>
          <a:r>
            <a:rPr lang="en-US" b="0"/>
            <a:t>Achieve a higher process flexibility in terms of feedstock, reducing energy consumption and increasing process predictability</a:t>
          </a:r>
        </a:p>
      </dgm:t>
    </dgm:pt>
    <dgm:pt modelId="{47261F80-D744-4A4C-86A7-4AC13AA814C2}" type="sibTrans" cxnId="{AF6144E3-3623-472D-9DA8-E59B6DDFEC57}">
      <dgm:prSet/>
      <dgm:spPr/>
      <dgm:t>
        <a:bodyPr/>
        <a:lstStyle/>
        <a:p>
          <a:endParaRPr lang="en-US"/>
        </a:p>
      </dgm:t>
    </dgm:pt>
    <dgm:pt modelId="{5FAF0350-8FE7-4480-B26D-2A69929AC057}" type="parTrans" cxnId="{AF6144E3-3623-472D-9DA8-E59B6DDFEC57}">
      <dgm:prSet/>
      <dgm:spPr/>
      <dgm:t>
        <a:bodyPr/>
        <a:lstStyle/>
        <a:p>
          <a:endParaRPr lang="en-US"/>
        </a:p>
      </dgm:t>
    </dgm:pt>
    <dgm:pt modelId="{6F3681B6-1507-4C3B-B022-66CEF50104C8}" type="pres">
      <dgm:prSet presAssocID="{597CD17B-6C3A-402A-B02A-7D4BC23DA4E9}" presName="vert0" presStyleCnt="0">
        <dgm:presLayoutVars>
          <dgm:dir/>
          <dgm:animOne val="branch"/>
          <dgm:animLvl val="lvl"/>
        </dgm:presLayoutVars>
      </dgm:prSet>
      <dgm:spPr/>
    </dgm:pt>
    <dgm:pt modelId="{D70BC7DC-1E06-4E51-821B-4CE836E5F4E7}" type="pres">
      <dgm:prSet presAssocID="{9FB26EEA-D04A-48FF-99BF-2582E86F4287}" presName="thickLine" presStyleLbl="alignNode1" presStyleIdx="0" presStyleCnt="4"/>
      <dgm:spPr/>
    </dgm:pt>
    <dgm:pt modelId="{D0FD1DCD-3A50-4D37-A2F8-486D4E27B657}" type="pres">
      <dgm:prSet presAssocID="{9FB26EEA-D04A-48FF-99BF-2582E86F4287}" presName="horz1" presStyleCnt="0"/>
      <dgm:spPr/>
    </dgm:pt>
    <dgm:pt modelId="{92B8CCB3-105A-4A21-B390-46B84BF6DA5A}" type="pres">
      <dgm:prSet presAssocID="{9FB26EEA-D04A-48FF-99BF-2582E86F4287}" presName="tx1" presStyleLbl="revTx" presStyleIdx="0" presStyleCnt="4"/>
      <dgm:spPr/>
    </dgm:pt>
    <dgm:pt modelId="{533C93D2-DCB7-4E8E-B3E0-2B8070BA9B0B}" type="pres">
      <dgm:prSet presAssocID="{9FB26EEA-D04A-48FF-99BF-2582E86F4287}" presName="vert1" presStyleCnt="0"/>
      <dgm:spPr/>
    </dgm:pt>
    <dgm:pt modelId="{DEE27F63-37AC-4A30-BF05-68AA502C743E}" type="pres">
      <dgm:prSet presAssocID="{06FF54FC-5C33-4C73-A377-100AB7A65BE6}" presName="thickLine" presStyleLbl="alignNode1" presStyleIdx="1" presStyleCnt="4"/>
      <dgm:spPr/>
    </dgm:pt>
    <dgm:pt modelId="{D483470C-9B0D-4555-8D77-F020AF8CF4BC}" type="pres">
      <dgm:prSet presAssocID="{06FF54FC-5C33-4C73-A377-100AB7A65BE6}" presName="horz1" presStyleCnt="0"/>
      <dgm:spPr/>
    </dgm:pt>
    <dgm:pt modelId="{47F67E1A-A422-4415-BF61-00C0A6897C5F}" type="pres">
      <dgm:prSet presAssocID="{06FF54FC-5C33-4C73-A377-100AB7A65BE6}" presName="tx1" presStyleLbl="revTx" presStyleIdx="1" presStyleCnt="4"/>
      <dgm:spPr/>
    </dgm:pt>
    <dgm:pt modelId="{1BB6C224-725D-4A85-8827-0DD988FD09CC}" type="pres">
      <dgm:prSet presAssocID="{06FF54FC-5C33-4C73-A377-100AB7A65BE6}" presName="vert1" presStyleCnt="0"/>
      <dgm:spPr/>
    </dgm:pt>
    <dgm:pt modelId="{D17E4778-24BC-4C8A-AB99-010C137545AE}" type="pres">
      <dgm:prSet presAssocID="{575A9558-C52B-476A-A1A4-261D969495E9}" presName="thickLine" presStyleLbl="alignNode1" presStyleIdx="2" presStyleCnt="4"/>
      <dgm:spPr/>
    </dgm:pt>
    <dgm:pt modelId="{C196099F-8803-49F0-ADE3-986C49758C8B}" type="pres">
      <dgm:prSet presAssocID="{575A9558-C52B-476A-A1A4-261D969495E9}" presName="horz1" presStyleCnt="0"/>
      <dgm:spPr/>
    </dgm:pt>
    <dgm:pt modelId="{B240F05D-2BBA-4C57-987A-AF4597E57468}" type="pres">
      <dgm:prSet presAssocID="{575A9558-C52B-476A-A1A4-261D969495E9}" presName="tx1" presStyleLbl="revTx" presStyleIdx="2" presStyleCnt="4"/>
      <dgm:spPr/>
    </dgm:pt>
    <dgm:pt modelId="{3AA94C4D-E7DC-4804-821F-52B1CB0DBBF1}" type="pres">
      <dgm:prSet presAssocID="{575A9558-C52B-476A-A1A4-261D969495E9}" presName="vert1" presStyleCnt="0"/>
      <dgm:spPr/>
    </dgm:pt>
    <dgm:pt modelId="{87608EB8-A329-4EA3-9CAA-AC5FDC88EE0B}" type="pres">
      <dgm:prSet presAssocID="{A255A22F-A7B4-42EE-8441-EC145B63BA3B}" presName="thickLine" presStyleLbl="alignNode1" presStyleIdx="3" presStyleCnt="4"/>
      <dgm:spPr/>
    </dgm:pt>
    <dgm:pt modelId="{6D9504E5-3C46-4F00-9E71-C6BB79A37A16}" type="pres">
      <dgm:prSet presAssocID="{A255A22F-A7B4-42EE-8441-EC145B63BA3B}" presName="horz1" presStyleCnt="0"/>
      <dgm:spPr/>
    </dgm:pt>
    <dgm:pt modelId="{C74D0E37-1F8F-44B1-8ED3-598E62DC0516}" type="pres">
      <dgm:prSet presAssocID="{A255A22F-A7B4-42EE-8441-EC145B63BA3B}" presName="tx1" presStyleLbl="revTx" presStyleIdx="3" presStyleCnt="4"/>
      <dgm:spPr/>
    </dgm:pt>
    <dgm:pt modelId="{BC6146E7-F634-4E8D-9361-F8D67B2F6DBF}" type="pres">
      <dgm:prSet presAssocID="{A255A22F-A7B4-42EE-8441-EC145B63BA3B}" presName="vert1" presStyleCnt="0"/>
      <dgm:spPr/>
    </dgm:pt>
  </dgm:ptLst>
  <dgm:cxnLst>
    <dgm:cxn modelId="{31384E00-E149-4E8A-B84E-B9EAB9209A70}" srcId="{597CD17B-6C3A-402A-B02A-7D4BC23DA4E9}" destId="{9FB26EEA-D04A-48FF-99BF-2582E86F4287}" srcOrd="0" destOrd="0" parTransId="{8AC2AF0E-F3E0-441A-9B13-09347A04E0EE}" sibTransId="{BFB8681B-82F7-4864-B78F-90A3608F4A7A}"/>
    <dgm:cxn modelId="{FB78F431-5779-436E-82DA-B17801F67C95}" type="presOf" srcId="{06FF54FC-5C33-4C73-A377-100AB7A65BE6}" destId="{47F67E1A-A422-4415-BF61-00C0A6897C5F}" srcOrd="0" destOrd="0" presId="urn:microsoft.com/office/officeart/2008/layout/LinedList"/>
    <dgm:cxn modelId="{615DBD3F-6FE5-4183-B26B-DAC0431CFDD3}" type="presOf" srcId="{575A9558-C52B-476A-A1A4-261D969495E9}" destId="{B240F05D-2BBA-4C57-987A-AF4597E57468}" srcOrd="0" destOrd="0" presId="urn:microsoft.com/office/officeart/2008/layout/LinedList"/>
    <dgm:cxn modelId="{49054340-1CB2-4D2B-8710-E344117E4EDF}" type="presOf" srcId="{9FB26EEA-D04A-48FF-99BF-2582E86F4287}" destId="{92B8CCB3-105A-4A21-B390-46B84BF6DA5A}" srcOrd="0" destOrd="0" presId="urn:microsoft.com/office/officeart/2008/layout/LinedList"/>
    <dgm:cxn modelId="{D18923A6-19CD-4E6D-AC6A-D00B371C4990}" type="presOf" srcId="{A255A22F-A7B4-42EE-8441-EC145B63BA3B}" destId="{C74D0E37-1F8F-44B1-8ED3-598E62DC0516}" srcOrd="0" destOrd="0" presId="urn:microsoft.com/office/officeart/2008/layout/LinedList"/>
    <dgm:cxn modelId="{D26704A9-7418-4E8E-8106-F41587544861}" srcId="{597CD17B-6C3A-402A-B02A-7D4BC23DA4E9}" destId="{06FF54FC-5C33-4C73-A377-100AB7A65BE6}" srcOrd="1" destOrd="0" parTransId="{EDD37804-ADDE-4874-9CFF-32CBD85381F1}" sibTransId="{A6B98331-DD4E-40CB-967B-BD292B037753}"/>
    <dgm:cxn modelId="{EDDE57B3-05B2-4E1C-BD6E-2A577E3C2CBE}" type="presOf" srcId="{597CD17B-6C3A-402A-B02A-7D4BC23DA4E9}" destId="{6F3681B6-1507-4C3B-B022-66CEF50104C8}" srcOrd="0" destOrd="0" presId="urn:microsoft.com/office/officeart/2008/layout/LinedList"/>
    <dgm:cxn modelId="{89D213BA-A903-4038-B27E-5738FA67737C}" srcId="{597CD17B-6C3A-402A-B02A-7D4BC23DA4E9}" destId="{575A9558-C52B-476A-A1A4-261D969495E9}" srcOrd="2" destOrd="0" parTransId="{BF3F9058-483D-4D7F-B0E3-DCF0023A323F}" sibTransId="{AEAB29AF-C431-4FB7-B932-71201C548870}"/>
    <dgm:cxn modelId="{AF6144E3-3623-472D-9DA8-E59B6DDFEC57}" srcId="{597CD17B-6C3A-402A-B02A-7D4BC23DA4E9}" destId="{A255A22F-A7B4-42EE-8441-EC145B63BA3B}" srcOrd="3" destOrd="0" parTransId="{5FAF0350-8FE7-4480-B26D-2A69929AC057}" sibTransId="{47261F80-D744-4A4C-86A7-4AC13AA814C2}"/>
    <dgm:cxn modelId="{92E55008-B337-4C5A-B6C9-57445400628E}" type="presParOf" srcId="{6F3681B6-1507-4C3B-B022-66CEF50104C8}" destId="{D70BC7DC-1E06-4E51-821B-4CE836E5F4E7}" srcOrd="0" destOrd="0" presId="urn:microsoft.com/office/officeart/2008/layout/LinedList"/>
    <dgm:cxn modelId="{D9FF5941-0714-498A-952D-DAFAC80FE8E1}" type="presParOf" srcId="{6F3681B6-1507-4C3B-B022-66CEF50104C8}" destId="{D0FD1DCD-3A50-4D37-A2F8-486D4E27B657}" srcOrd="1" destOrd="0" presId="urn:microsoft.com/office/officeart/2008/layout/LinedList"/>
    <dgm:cxn modelId="{E9AF4EB8-5C3C-4459-8C76-5BA0CEF9D653}" type="presParOf" srcId="{D0FD1DCD-3A50-4D37-A2F8-486D4E27B657}" destId="{92B8CCB3-105A-4A21-B390-46B84BF6DA5A}" srcOrd="0" destOrd="0" presId="urn:microsoft.com/office/officeart/2008/layout/LinedList"/>
    <dgm:cxn modelId="{B5D58BF6-5BF9-4B86-95E3-6F37E173873A}" type="presParOf" srcId="{D0FD1DCD-3A50-4D37-A2F8-486D4E27B657}" destId="{533C93D2-DCB7-4E8E-B3E0-2B8070BA9B0B}" srcOrd="1" destOrd="0" presId="urn:microsoft.com/office/officeart/2008/layout/LinedList"/>
    <dgm:cxn modelId="{6AEFDC7C-1713-476A-A6E1-D6066B929533}" type="presParOf" srcId="{6F3681B6-1507-4C3B-B022-66CEF50104C8}" destId="{DEE27F63-37AC-4A30-BF05-68AA502C743E}" srcOrd="2" destOrd="0" presId="urn:microsoft.com/office/officeart/2008/layout/LinedList"/>
    <dgm:cxn modelId="{9879217A-F7F5-4145-9F30-6845DA2B47C0}" type="presParOf" srcId="{6F3681B6-1507-4C3B-B022-66CEF50104C8}" destId="{D483470C-9B0D-4555-8D77-F020AF8CF4BC}" srcOrd="3" destOrd="0" presId="urn:microsoft.com/office/officeart/2008/layout/LinedList"/>
    <dgm:cxn modelId="{40D97805-9528-4823-A2E7-9E901643F6F9}" type="presParOf" srcId="{D483470C-9B0D-4555-8D77-F020AF8CF4BC}" destId="{47F67E1A-A422-4415-BF61-00C0A6897C5F}" srcOrd="0" destOrd="0" presId="urn:microsoft.com/office/officeart/2008/layout/LinedList"/>
    <dgm:cxn modelId="{5F336AC0-446C-4918-8C75-B8CB2FCB87E3}" type="presParOf" srcId="{D483470C-9B0D-4555-8D77-F020AF8CF4BC}" destId="{1BB6C224-725D-4A85-8827-0DD988FD09CC}" srcOrd="1" destOrd="0" presId="urn:microsoft.com/office/officeart/2008/layout/LinedList"/>
    <dgm:cxn modelId="{DDC3EC69-78DC-4F2F-BF76-D8B00235E5BB}" type="presParOf" srcId="{6F3681B6-1507-4C3B-B022-66CEF50104C8}" destId="{D17E4778-24BC-4C8A-AB99-010C137545AE}" srcOrd="4" destOrd="0" presId="urn:microsoft.com/office/officeart/2008/layout/LinedList"/>
    <dgm:cxn modelId="{3708A46C-BB28-492F-9FA6-D97A1769D938}" type="presParOf" srcId="{6F3681B6-1507-4C3B-B022-66CEF50104C8}" destId="{C196099F-8803-49F0-ADE3-986C49758C8B}" srcOrd="5" destOrd="0" presId="urn:microsoft.com/office/officeart/2008/layout/LinedList"/>
    <dgm:cxn modelId="{237D31EA-6FC6-4CC3-A07D-4451F4C3C17E}" type="presParOf" srcId="{C196099F-8803-49F0-ADE3-986C49758C8B}" destId="{B240F05D-2BBA-4C57-987A-AF4597E57468}" srcOrd="0" destOrd="0" presId="urn:microsoft.com/office/officeart/2008/layout/LinedList"/>
    <dgm:cxn modelId="{B5BE9CF0-34D8-4F2D-980D-07FFB48BE9B8}" type="presParOf" srcId="{C196099F-8803-49F0-ADE3-986C49758C8B}" destId="{3AA94C4D-E7DC-4804-821F-52B1CB0DBBF1}" srcOrd="1" destOrd="0" presId="urn:microsoft.com/office/officeart/2008/layout/LinedList"/>
    <dgm:cxn modelId="{E91AEE58-E075-4940-92F4-B52D1212591A}" type="presParOf" srcId="{6F3681B6-1507-4C3B-B022-66CEF50104C8}" destId="{87608EB8-A329-4EA3-9CAA-AC5FDC88EE0B}" srcOrd="6" destOrd="0" presId="urn:microsoft.com/office/officeart/2008/layout/LinedList"/>
    <dgm:cxn modelId="{E3D8727E-F522-4821-9092-96F7D8B398ED}" type="presParOf" srcId="{6F3681B6-1507-4C3B-B022-66CEF50104C8}" destId="{6D9504E5-3C46-4F00-9E71-C6BB79A37A16}" srcOrd="7" destOrd="0" presId="urn:microsoft.com/office/officeart/2008/layout/LinedList"/>
    <dgm:cxn modelId="{C4CB40E1-B32F-4A0C-97E2-F5EAC930E457}" type="presParOf" srcId="{6D9504E5-3C46-4F00-9E71-C6BB79A37A16}" destId="{C74D0E37-1F8F-44B1-8ED3-598E62DC0516}" srcOrd="0" destOrd="0" presId="urn:microsoft.com/office/officeart/2008/layout/LinedList"/>
    <dgm:cxn modelId="{DA465977-E412-4EC6-97AC-13057B4FCB8D}" type="presParOf" srcId="{6D9504E5-3C46-4F00-9E71-C6BB79A37A16}" destId="{BC6146E7-F634-4E8D-9361-F8D67B2F6DBF}"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0D007F-FFF3-4692-A018-78696C8E4235}" type="doc">
      <dgm:prSet loTypeId="urn:microsoft.com/office/officeart/2005/8/layout/vProcess5" loCatId="process" qsTypeId="urn:microsoft.com/office/officeart/2005/8/quickstyle/simple3" qsCatId="simple" csTypeId="urn:microsoft.com/office/officeart/2005/8/colors/accent2_4" csCatId="accent2" phldr="1"/>
      <dgm:spPr/>
      <dgm:t>
        <a:bodyPr/>
        <a:lstStyle/>
        <a:p>
          <a:endParaRPr lang="en-US"/>
        </a:p>
      </dgm:t>
    </dgm:pt>
    <dgm:pt modelId="{912C7B03-6192-4651-AD0F-8838106E2697}">
      <dgm:prSet/>
      <dgm:spPr/>
      <dgm:t>
        <a:bodyPr/>
        <a:lstStyle/>
        <a:p>
          <a:r>
            <a:rPr lang="en-US" b="1"/>
            <a:t>Develop CFD model: Analyze</a:t>
          </a:r>
          <a:r>
            <a:rPr lang="en-US" b="0"/>
            <a:t> the tubular reactor and develop a strategy for building the CFD model. </a:t>
          </a:r>
          <a:r>
            <a:rPr lang="en-US" b="1"/>
            <a:t>Build</a:t>
          </a:r>
          <a:r>
            <a:rPr lang="en-US" b="0"/>
            <a:t> a CFD model of the full-scale reactor. </a:t>
          </a:r>
          <a:r>
            <a:rPr lang="en-US" b="1"/>
            <a:t>Validate </a:t>
          </a:r>
          <a:r>
            <a:rPr lang="en-US" b="0"/>
            <a:t>the model using results of pilot plant data and laboratory test results. </a:t>
          </a:r>
          <a:r>
            <a:rPr lang="en-US" b="1"/>
            <a:t>Obtain</a:t>
          </a:r>
          <a:r>
            <a:rPr lang="en-US" b="0"/>
            <a:t> pH and temperature at the reactor outlet for inlet conditions representing different recipes.  </a:t>
          </a:r>
        </a:p>
      </dgm:t>
    </dgm:pt>
    <dgm:pt modelId="{7C9DE34D-165B-4FB4-B462-DFC866CCC3CF}" type="parTrans" cxnId="{0C4B73A0-F9C7-4117-A778-FC86508C944B}">
      <dgm:prSet/>
      <dgm:spPr/>
      <dgm:t>
        <a:bodyPr/>
        <a:lstStyle/>
        <a:p>
          <a:endParaRPr lang="en-US"/>
        </a:p>
      </dgm:t>
    </dgm:pt>
    <dgm:pt modelId="{09686F40-426A-4F76-985A-F7EB755E1CD2}" type="sibTrans" cxnId="{0C4B73A0-F9C7-4117-A778-FC86508C944B}">
      <dgm:prSet/>
      <dgm:spPr>
        <a:solidFill>
          <a:srgbClr val="CC0033">
            <a:alpha val="90000"/>
          </a:srgbClr>
        </a:solidFill>
        <a:ln>
          <a:solidFill>
            <a:schemeClr val="accent6">
              <a:alpha val="90000"/>
            </a:schemeClr>
          </a:solidFill>
        </a:ln>
      </dgm:spPr>
      <dgm:t>
        <a:bodyPr/>
        <a:lstStyle/>
        <a:p>
          <a:endParaRPr lang="en-US"/>
        </a:p>
      </dgm:t>
    </dgm:pt>
    <dgm:pt modelId="{7225DDB9-E528-46C6-A90B-9A807DC588DC}">
      <dgm:prSet/>
      <dgm:spPr/>
      <dgm:t>
        <a:bodyPr/>
        <a:lstStyle/>
        <a:p>
          <a:r>
            <a:rPr lang="en-US" b="1" i="0"/>
            <a:t>Produce a DT from the ROM: </a:t>
          </a:r>
          <a:r>
            <a:rPr lang="en-US" b="0" i="0"/>
            <a:t>Export the ROM to a format that is appropriate to be used in control environments (such as SIMULINK). </a:t>
          </a:r>
          <a:endParaRPr lang="en-US"/>
        </a:p>
      </dgm:t>
    </dgm:pt>
    <dgm:pt modelId="{7688C4EA-453F-47E9-92EF-F14CEFBE0AA2}" type="parTrans" cxnId="{30A20E94-6A44-4519-B637-E5E19744B8E4}">
      <dgm:prSet/>
      <dgm:spPr/>
      <dgm:t>
        <a:bodyPr/>
        <a:lstStyle/>
        <a:p>
          <a:endParaRPr lang="en-US"/>
        </a:p>
      </dgm:t>
    </dgm:pt>
    <dgm:pt modelId="{D86CC92F-11A1-4767-BA1A-4A5B1541BC77}" type="sibTrans" cxnId="{30A20E94-6A44-4519-B637-E5E19744B8E4}">
      <dgm:prSet/>
      <dgm:spPr/>
      <dgm:t>
        <a:bodyPr/>
        <a:lstStyle/>
        <a:p>
          <a:endParaRPr lang="en-US"/>
        </a:p>
      </dgm:t>
    </dgm:pt>
    <dgm:pt modelId="{008CC418-D9F9-4C38-9D7F-4A0F55D16BC4}">
      <dgm:prSet/>
      <dgm:spPr/>
      <dgm:t>
        <a:bodyPr/>
        <a:lstStyle/>
        <a:p>
          <a:r>
            <a:rPr lang="en-US" b="1"/>
            <a:t>Produce a reduced order model (ROM) from CFD simulations</a:t>
          </a:r>
          <a:r>
            <a:rPr lang="en-US" b="0" i="0"/>
            <a:t>: </a:t>
          </a:r>
          <a:r>
            <a:rPr lang="en-US"/>
            <a:t>ROM is a mathematical representation that reduces the complexity and time of the CFD simulation</a:t>
          </a:r>
          <a:r>
            <a:rPr lang="en-US" b="0" i="0"/>
            <a:t>. The ROM is built from the outputs of several CFD simulations covering a range of values for the inputs of interest. For new set-points, the ROM gives </a:t>
          </a:r>
          <a:r>
            <a:rPr lang="en-US" b="1" i="0"/>
            <a:t>immediate</a:t>
          </a:r>
          <a:r>
            <a:rPr lang="en-US" b="0" i="0"/>
            <a:t> responses.</a:t>
          </a:r>
          <a:endParaRPr lang="en-US"/>
        </a:p>
      </dgm:t>
    </dgm:pt>
    <dgm:pt modelId="{BDC0216D-369C-4415-A404-BA9207BB5062}" type="parTrans" cxnId="{463D385F-93EE-4A4A-AE1C-5BF4DCB585DE}">
      <dgm:prSet/>
      <dgm:spPr/>
      <dgm:t>
        <a:bodyPr/>
        <a:lstStyle/>
        <a:p>
          <a:endParaRPr lang="sv-SE"/>
        </a:p>
      </dgm:t>
    </dgm:pt>
    <dgm:pt modelId="{ADAABC8D-58FC-4D13-A12C-D27DDECBEB0E}" type="sibTrans" cxnId="{463D385F-93EE-4A4A-AE1C-5BF4DCB585DE}">
      <dgm:prSet/>
      <dgm:spPr>
        <a:solidFill>
          <a:schemeClr val="accent1">
            <a:alpha val="90000"/>
          </a:schemeClr>
        </a:solidFill>
      </dgm:spPr>
      <dgm:t>
        <a:bodyPr/>
        <a:lstStyle/>
        <a:p>
          <a:endParaRPr lang="sv-SE"/>
        </a:p>
      </dgm:t>
    </dgm:pt>
    <dgm:pt modelId="{D96D0978-32A8-4F5A-87F1-31EFB557E591}" type="pres">
      <dgm:prSet presAssocID="{B50D007F-FFF3-4692-A018-78696C8E4235}" presName="outerComposite" presStyleCnt="0">
        <dgm:presLayoutVars>
          <dgm:chMax val="5"/>
          <dgm:dir/>
          <dgm:resizeHandles val="exact"/>
        </dgm:presLayoutVars>
      </dgm:prSet>
      <dgm:spPr/>
    </dgm:pt>
    <dgm:pt modelId="{5186B1BA-872C-4C13-8537-53B8440A5178}" type="pres">
      <dgm:prSet presAssocID="{B50D007F-FFF3-4692-A018-78696C8E4235}" presName="dummyMaxCanvas" presStyleCnt="0">
        <dgm:presLayoutVars/>
      </dgm:prSet>
      <dgm:spPr/>
    </dgm:pt>
    <dgm:pt modelId="{41C8BBC3-303E-4DF4-B119-72B973921D0A}" type="pres">
      <dgm:prSet presAssocID="{B50D007F-FFF3-4692-A018-78696C8E4235}" presName="ThreeNodes_1" presStyleLbl="node1" presStyleIdx="0" presStyleCnt="3">
        <dgm:presLayoutVars>
          <dgm:bulletEnabled val="1"/>
        </dgm:presLayoutVars>
      </dgm:prSet>
      <dgm:spPr/>
    </dgm:pt>
    <dgm:pt modelId="{68D56729-AD41-46B2-9C0B-EAF065C6894E}" type="pres">
      <dgm:prSet presAssocID="{B50D007F-FFF3-4692-A018-78696C8E4235}" presName="ThreeNodes_2" presStyleLbl="node1" presStyleIdx="1" presStyleCnt="3">
        <dgm:presLayoutVars>
          <dgm:bulletEnabled val="1"/>
        </dgm:presLayoutVars>
      </dgm:prSet>
      <dgm:spPr/>
    </dgm:pt>
    <dgm:pt modelId="{1F2A7C0D-663F-42A8-9C20-2D37322BE7CB}" type="pres">
      <dgm:prSet presAssocID="{B50D007F-FFF3-4692-A018-78696C8E4235}" presName="ThreeNodes_3" presStyleLbl="node1" presStyleIdx="2" presStyleCnt="3">
        <dgm:presLayoutVars>
          <dgm:bulletEnabled val="1"/>
        </dgm:presLayoutVars>
      </dgm:prSet>
      <dgm:spPr/>
    </dgm:pt>
    <dgm:pt modelId="{240B2BB7-84D2-46D8-8088-CFF2A45461D2}" type="pres">
      <dgm:prSet presAssocID="{B50D007F-FFF3-4692-A018-78696C8E4235}" presName="ThreeConn_1-2" presStyleLbl="fgAccFollowNode1" presStyleIdx="0" presStyleCnt="2">
        <dgm:presLayoutVars>
          <dgm:bulletEnabled val="1"/>
        </dgm:presLayoutVars>
      </dgm:prSet>
      <dgm:spPr/>
    </dgm:pt>
    <dgm:pt modelId="{CFE174CA-E2F5-4F2E-AFEF-EC05AEE67155}" type="pres">
      <dgm:prSet presAssocID="{B50D007F-FFF3-4692-A018-78696C8E4235}" presName="ThreeConn_2-3" presStyleLbl="fgAccFollowNode1" presStyleIdx="1" presStyleCnt="2">
        <dgm:presLayoutVars>
          <dgm:bulletEnabled val="1"/>
        </dgm:presLayoutVars>
      </dgm:prSet>
      <dgm:spPr/>
    </dgm:pt>
    <dgm:pt modelId="{3444C587-8458-4C7F-B2DF-7F88A9D8BEA9}" type="pres">
      <dgm:prSet presAssocID="{B50D007F-FFF3-4692-A018-78696C8E4235}" presName="ThreeNodes_1_text" presStyleLbl="node1" presStyleIdx="2" presStyleCnt="3">
        <dgm:presLayoutVars>
          <dgm:bulletEnabled val="1"/>
        </dgm:presLayoutVars>
      </dgm:prSet>
      <dgm:spPr/>
    </dgm:pt>
    <dgm:pt modelId="{CBE60288-F35A-438D-BA2A-36408D5A71E9}" type="pres">
      <dgm:prSet presAssocID="{B50D007F-FFF3-4692-A018-78696C8E4235}" presName="ThreeNodes_2_text" presStyleLbl="node1" presStyleIdx="2" presStyleCnt="3">
        <dgm:presLayoutVars>
          <dgm:bulletEnabled val="1"/>
        </dgm:presLayoutVars>
      </dgm:prSet>
      <dgm:spPr/>
    </dgm:pt>
    <dgm:pt modelId="{EA37DD2C-CABC-45DD-A52B-55A6C93D8525}" type="pres">
      <dgm:prSet presAssocID="{B50D007F-FFF3-4692-A018-78696C8E4235}" presName="ThreeNodes_3_text" presStyleLbl="node1" presStyleIdx="2" presStyleCnt="3">
        <dgm:presLayoutVars>
          <dgm:bulletEnabled val="1"/>
        </dgm:presLayoutVars>
      </dgm:prSet>
      <dgm:spPr/>
    </dgm:pt>
  </dgm:ptLst>
  <dgm:cxnLst>
    <dgm:cxn modelId="{EFCBD200-9FDB-48D5-AA61-63EA7939DB83}" type="presOf" srcId="{008CC418-D9F9-4C38-9D7F-4A0F55D16BC4}" destId="{68D56729-AD41-46B2-9C0B-EAF065C6894E}" srcOrd="0" destOrd="0" presId="urn:microsoft.com/office/officeart/2005/8/layout/vProcess5"/>
    <dgm:cxn modelId="{94AC1940-2838-4412-ABC8-79E0CFBE421A}" type="presOf" srcId="{008CC418-D9F9-4C38-9D7F-4A0F55D16BC4}" destId="{CBE60288-F35A-438D-BA2A-36408D5A71E9}" srcOrd="1" destOrd="0" presId="urn:microsoft.com/office/officeart/2005/8/layout/vProcess5"/>
    <dgm:cxn modelId="{463D385F-93EE-4A4A-AE1C-5BF4DCB585DE}" srcId="{B50D007F-FFF3-4692-A018-78696C8E4235}" destId="{008CC418-D9F9-4C38-9D7F-4A0F55D16BC4}" srcOrd="1" destOrd="0" parTransId="{BDC0216D-369C-4415-A404-BA9207BB5062}" sibTransId="{ADAABC8D-58FC-4D13-A12C-D27DDECBEB0E}"/>
    <dgm:cxn modelId="{A3E56A65-0E57-41C3-8528-39EACB1D42A7}" type="presOf" srcId="{B50D007F-FFF3-4692-A018-78696C8E4235}" destId="{D96D0978-32A8-4F5A-87F1-31EFB557E591}" srcOrd="0" destOrd="0" presId="urn:microsoft.com/office/officeart/2005/8/layout/vProcess5"/>
    <dgm:cxn modelId="{81A9E06D-CE99-42FA-A591-A8663041C0B9}" type="presOf" srcId="{912C7B03-6192-4651-AD0F-8838106E2697}" destId="{3444C587-8458-4C7F-B2DF-7F88A9D8BEA9}" srcOrd="1" destOrd="0" presId="urn:microsoft.com/office/officeart/2005/8/layout/vProcess5"/>
    <dgm:cxn modelId="{313F817C-98A9-4DF3-8275-731E89C52166}" type="presOf" srcId="{912C7B03-6192-4651-AD0F-8838106E2697}" destId="{41C8BBC3-303E-4DF4-B119-72B973921D0A}" srcOrd="0" destOrd="0" presId="urn:microsoft.com/office/officeart/2005/8/layout/vProcess5"/>
    <dgm:cxn modelId="{C789F37F-0330-448D-9553-2C3261729A8A}" type="presOf" srcId="{7225DDB9-E528-46C6-A90B-9A807DC588DC}" destId="{1F2A7C0D-663F-42A8-9C20-2D37322BE7CB}" srcOrd="0" destOrd="0" presId="urn:microsoft.com/office/officeart/2005/8/layout/vProcess5"/>
    <dgm:cxn modelId="{30A20E94-6A44-4519-B637-E5E19744B8E4}" srcId="{B50D007F-FFF3-4692-A018-78696C8E4235}" destId="{7225DDB9-E528-46C6-A90B-9A807DC588DC}" srcOrd="2" destOrd="0" parTransId="{7688C4EA-453F-47E9-92EF-F14CEFBE0AA2}" sibTransId="{D86CC92F-11A1-4767-BA1A-4A5B1541BC77}"/>
    <dgm:cxn modelId="{0C4B73A0-F9C7-4117-A778-FC86508C944B}" srcId="{B50D007F-FFF3-4692-A018-78696C8E4235}" destId="{912C7B03-6192-4651-AD0F-8838106E2697}" srcOrd="0" destOrd="0" parTransId="{7C9DE34D-165B-4FB4-B462-DFC866CCC3CF}" sibTransId="{09686F40-426A-4F76-985A-F7EB755E1CD2}"/>
    <dgm:cxn modelId="{A1FD1AD4-15B8-4E22-960C-B5694273E672}" type="presOf" srcId="{09686F40-426A-4F76-985A-F7EB755E1CD2}" destId="{240B2BB7-84D2-46D8-8088-CFF2A45461D2}" srcOrd="0" destOrd="0" presId="urn:microsoft.com/office/officeart/2005/8/layout/vProcess5"/>
    <dgm:cxn modelId="{9FFA2DDE-DC93-459B-89CB-54EBBC9565F2}" type="presOf" srcId="{ADAABC8D-58FC-4D13-A12C-D27DDECBEB0E}" destId="{CFE174CA-E2F5-4F2E-AFEF-EC05AEE67155}" srcOrd="0" destOrd="0" presId="urn:microsoft.com/office/officeart/2005/8/layout/vProcess5"/>
    <dgm:cxn modelId="{EAEF0FEE-708E-4ABB-8E22-5A4FA29913F6}" type="presOf" srcId="{7225DDB9-E528-46C6-A90B-9A807DC588DC}" destId="{EA37DD2C-CABC-45DD-A52B-55A6C93D8525}" srcOrd="1" destOrd="0" presId="urn:microsoft.com/office/officeart/2005/8/layout/vProcess5"/>
    <dgm:cxn modelId="{E434C551-689B-4B3A-B646-6E2C157DC2F6}" type="presParOf" srcId="{D96D0978-32A8-4F5A-87F1-31EFB557E591}" destId="{5186B1BA-872C-4C13-8537-53B8440A5178}" srcOrd="0" destOrd="0" presId="urn:microsoft.com/office/officeart/2005/8/layout/vProcess5"/>
    <dgm:cxn modelId="{EBCE1A8C-0EBE-47D1-BFF6-82305353D84C}" type="presParOf" srcId="{D96D0978-32A8-4F5A-87F1-31EFB557E591}" destId="{41C8BBC3-303E-4DF4-B119-72B973921D0A}" srcOrd="1" destOrd="0" presId="urn:microsoft.com/office/officeart/2005/8/layout/vProcess5"/>
    <dgm:cxn modelId="{4CF3D668-0FEC-45ED-BD2E-A8F9C8041B4C}" type="presParOf" srcId="{D96D0978-32A8-4F5A-87F1-31EFB557E591}" destId="{68D56729-AD41-46B2-9C0B-EAF065C6894E}" srcOrd="2" destOrd="0" presId="urn:microsoft.com/office/officeart/2005/8/layout/vProcess5"/>
    <dgm:cxn modelId="{01D9C493-0CB8-45C4-BF4E-9465732C7D9E}" type="presParOf" srcId="{D96D0978-32A8-4F5A-87F1-31EFB557E591}" destId="{1F2A7C0D-663F-42A8-9C20-2D37322BE7CB}" srcOrd="3" destOrd="0" presId="urn:microsoft.com/office/officeart/2005/8/layout/vProcess5"/>
    <dgm:cxn modelId="{931B9BAE-C056-48E2-9C94-7CE860E33590}" type="presParOf" srcId="{D96D0978-32A8-4F5A-87F1-31EFB557E591}" destId="{240B2BB7-84D2-46D8-8088-CFF2A45461D2}" srcOrd="4" destOrd="0" presId="urn:microsoft.com/office/officeart/2005/8/layout/vProcess5"/>
    <dgm:cxn modelId="{D1657E97-C130-4C2F-A53F-AEFFE1BAD814}" type="presParOf" srcId="{D96D0978-32A8-4F5A-87F1-31EFB557E591}" destId="{CFE174CA-E2F5-4F2E-AFEF-EC05AEE67155}" srcOrd="5" destOrd="0" presId="urn:microsoft.com/office/officeart/2005/8/layout/vProcess5"/>
    <dgm:cxn modelId="{D9A50AEF-F555-46DC-9090-33477C91182E}" type="presParOf" srcId="{D96D0978-32A8-4F5A-87F1-31EFB557E591}" destId="{3444C587-8458-4C7F-B2DF-7F88A9D8BEA9}" srcOrd="6" destOrd="0" presId="urn:microsoft.com/office/officeart/2005/8/layout/vProcess5"/>
    <dgm:cxn modelId="{FCA6387C-D031-4042-81F3-4EF821671A25}" type="presParOf" srcId="{D96D0978-32A8-4F5A-87F1-31EFB557E591}" destId="{CBE60288-F35A-438D-BA2A-36408D5A71E9}" srcOrd="7" destOrd="0" presId="urn:microsoft.com/office/officeart/2005/8/layout/vProcess5"/>
    <dgm:cxn modelId="{7EC7A782-8C37-418B-9FD3-B2F16951673C}" type="presParOf" srcId="{D96D0978-32A8-4F5A-87F1-31EFB557E591}" destId="{EA37DD2C-CABC-45DD-A52B-55A6C93D8525}"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4205B02-E99F-4E7A-9D76-8E12DAF939A5}"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sv-SE"/>
        </a:p>
      </dgm:t>
    </dgm:pt>
    <dgm:pt modelId="{B1CBCE0F-0A94-4724-90B4-85D18BDB2406}">
      <dgm:prSet phldrT="[Text]"/>
      <dgm:spPr/>
      <dgm:t>
        <a:bodyPr/>
        <a:lstStyle/>
        <a:p>
          <a:r>
            <a:rPr lang="sv-SE" err="1"/>
            <a:t>Environmental</a:t>
          </a:r>
          <a:r>
            <a:rPr lang="sv-SE"/>
            <a:t> LCA – E-LCA </a:t>
          </a:r>
        </a:p>
      </dgm:t>
    </dgm:pt>
    <dgm:pt modelId="{79456DF3-71CD-4F63-AA11-493243BB03A9}" type="parTrans" cxnId="{C28EA7CC-D443-4046-B0F8-323848053A8F}">
      <dgm:prSet/>
      <dgm:spPr/>
      <dgm:t>
        <a:bodyPr/>
        <a:lstStyle/>
        <a:p>
          <a:endParaRPr lang="sv-SE"/>
        </a:p>
      </dgm:t>
    </dgm:pt>
    <dgm:pt modelId="{3AA64C17-217D-4F4A-A61E-711522D7367B}" type="sibTrans" cxnId="{C28EA7CC-D443-4046-B0F8-323848053A8F}">
      <dgm:prSet/>
      <dgm:spPr/>
      <dgm:t>
        <a:bodyPr/>
        <a:lstStyle/>
        <a:p>
          <a:endParaRPr lang="sv-SE"/>
        </a:p>
      </dgm:t>
    </dgm:pt>
    <dgm:pt modelId="{3318A609-6850-460C-A94F-3B9CD725D7BD}">
      <dgm:prSet phldrT="[Text]"/>
      <dgm:spPr/>
      <dgm:t>
        <a:bodyPr/>
        <a:lstStyle/>
        <a:p>
          <a:r>
            <a:rPr lang="sv-SE" err="1"/>
            <a:t>Assess</a:t>
          </a:r>
          <a:r>
            <a:rPr lang="sv-SE"/>
            <a:t> the </a:t>
          </a:r>
          <a:r>
            <a:rPr lang="sv-SE" err="1"/>
            <a:t>envionmental</a:t>
          </a:r>
          <a:r>
            <a:rPr lang="sv-SE"/>
            <a:t> </a:t>
          </a:r>
          <a:r>
            <a:rPr lang="sv-SE" err="1"/>
            <a:t>impact</a:t>
          </a:r>
          <a:r>
            <a:rPr lang="sv-SE"/>
            <a:t> </a:t>
          </a:r>
          <a:r>
            <a:rPr lang="sv-SE" err="1"/>
            <a:t>of</a:t>
          </a:r>
          <a:r>
            <a:rPr lang="sv-SE"/>
            <a:t> a </a:t>
          </a:r>
          <a:r>
            <a:rPr lang="sv-SE" err="1"/>
            <a:t>product</a:t>
          </a:r>
          <a:r>
            <a:rPr lang="sv-SE"/>
            <a:t>/service</a:t>
          </a:r>
        </a:p>
      </dgm:t>
    </dgm:pt>
    <dgm:pt modelId="{8B80E452-5B70-446C-A2FB-0DE672DFC0E8}" type="parTrans" cxnId="{19565CF3-216A-4A18-96A2-708FA8CE7AFE}">
      <dgm:prSet/>
      <dgm:spPr/>
      <dgm:t>
        <a:bodyPr/>
        <a:lstStyle/>
        <a:p>
          <a:endParaRPr lang="sv-SE"/>
        </a:p>
      </dgm:t>
    </dgm:pt>
    <dgm:pt modelId="{DBF63655-CCB8-4A8B-AE00-024189AB65BA}" type="sibTrans" cxnId="{19565CF3-216A-4A18-96A2-708FA8CE7AFE}">
      <dgm:prSet/>
      <dgm:spPr/>
      <dgm:t>
        <a:bodyPr/>
        <a:lstStyle/>
        <a:p>
          <a:endParaRPr lang="sv-SE"/>
        </a:p>
      </dgm:t>
    </dgm:pt>
    <dgm:pt modelId="{0BDC5E8B-AA6E-49EB-A348-295971C25043}">
      <dgm:prSet phldrT="[Text]"/>
      <dgm:spPr/>
      <dgm:t>
        <a:bodyPr/>
        <a:lstStyle/>
        <a:p>
          <a:r>
            <a:rPr lang="sv-SE"/>
            <a:t>Life </a:t>
          </a:r>
          <a:r>
            <a:rPr lang="sv-SE" err="1"/>
            <a:t>cycle</a:t>
          </a:r>
          <a:r>
            <a:rPr lang="sv-SE"/>
            <a:t> </a:t>
          </a:r>
          <a:r>
            <a:rPr lang="sv-SE" err="1"/>
            <a:t>costing</a:t>
          </a:r>
          <a:r>
            <a:rPr lang="sv-SE"/>
            <a:t> – LCC</a:t>
          </a:r>
        </a:p>
      </dgm:t>
    </dgm:pt>
    <dgm:pt modelId="{486838FD-7B22-4D39-9AE3-59FB653F0057}" type="parTrans" cxnId="{E94402D5-C615-4A27-94A3-B4B0A9520977}">
      <dgm:prSet/>
      <dgm:spPr/>
      <dgm:t>
        <a:bodyPr/>
        <a:lstStyle/>
        <a:p>
          <a:endParaRPr lang="sv-SE"/>
        </a:p>
      </dgm:t>
    </dgm:pt>
    <dgm:pt modelId="{E0B06E2E-B827-4880-9B83-0EAB4897502C}" type="sibTrans" cxnId="{E94402D5-C615-4A27-94A3-B4B0A9520977}">
      <dgm:prSet/>
      <dgm:spPr/>
      <dgm:t>
        <a:bodyPr/>
        <a:lstStyle/>
        <a:p>
          <a:endParaRPr lang="sv-SE"/>
        </a:p>
      </dgm:t>
    </dgm:pt>
    <dgm:pt modelId="{97A4003F-D801-4091-81BB-5D9DE35FC69E}">
      <dgm:prSet phldrT="[Text]"/>
      <dgm:spPr/>
      <dgm:t>
        <a:bodyPr/>
        <a:lstStyle/>
        <a:p>
          <a:r>
            <a:rPr lang="sv-SE" err="1"/>
            <a:t>Quantifying</a:t>
          </a:r>
          <a:r>
            <a:rPr lang="sv-SE"/>
            <a:t> the </a:t>
          </a:r>
          <a:r>
            <a:rPr lang="sv-SE" err="1"/>
            <a:t>costs</a:t>
          </a:r>
          <a:r>
            <a:rPr lang="sv-SE"/>
            <a:t> </a:t>
          </a:r>
          <a:r>
            <a:rPr lang="sv-SE" err="1"/>
            <a:t>that</a:t>
          </a:r>
          <a:r>
            <a:rPr lang="sv-SE"/>
            <a:t> </a:t>
          </a:r>
          <a:r>
            <a:rPr lang="sv-SE" err="1"/>
            <a:t>will</a:t>
          </a:r>
          <a:r>
            <a:rPr lang="sv-SE"/>
            <a:t> be </a:t>
          </a:r>
          <a:r>
            <a:rPr lang="sv-SE" err="1"/>
            <a:t>incured</a:t>
          </a:r>
          <a:r>
            <a:rPr lang="sv-SE"/>
            <a:t> </a:t>
          </a:r>
          <a:r>
            <a:rPr lang="sv-SE" err="1"/>
            <a:t>during</a:t>
          </a:r>
          <a:r>
            <a:rPr lang="sv-SE"/>
            <a:t> the </a:t>
          </a:r>
          <a:r>
            <a:rPr lang="sv-SE" err="1"/>
            <a:t>life</a:t>
          </a:r>
          <a:r>
            <a:rPr lang="sv-SE"/>
            <a:t> </a:t>
          </a:r>
          <a:r>
            <a:rPr lang="sv-SE" err="1"/>
            <a:t>cycle</a:t>
          </a:r>
          <a:r>
            <a:rPr lang="sv-SE"/>
            <a:t> </a:t>
          </a:r>
          <a:r>
            <a:rPr lang="sv-SE" err="1"/>
            <a:t>of</a:t>
          </a:r>
          <a:r>
            <a:rPr lang="sv-SE"/>
            <a:t> a </a:t>
          </a:r>
          <a:r>
            <a:rPr lang="sv-SE" err="1"/>
            <a:t>product</a:t>
          </a:r>
          <a:r>
            <a:rPr lang="sv-SE"/>
            <a:t>/service</a:t>
          </a:r>
        </a:p>
      </dgm:t>
    </dgm:pt>
    <dgm:pt modelId="{4D7BA4F1-4298-44F9-9ADA-4AC8B8F85446}" type="sibTrans" cxnId="{3E19E3FD-65EE-4AEA-9DAC-B86E54E46901}">
      <dgm:prSet/>
      <dgm:spPr/>
      <dgm:t>
        <a:bodyPr/>
        <a:lstStyle/>
        <a:p>
          <a:endParaRPr lang="sv-SE"/>
        </a:p>
      </dgm:t>
    </dgm:pt>
    <dgm:pt modelId="{CE4EE743-6A00-45E5-85ED-41B85FF6B4EE}" type="parTrans" cxnId="{3E19E3FD-65EE-4AEA-9DAC-B86E54E46901}">
      <dgm:prSet/>
      <dgm:spPr/>
      <dgm:t>
        <a:bodyPr/>
        <a:lstStyle/>
        <a:p>
          <a:endParaRPr lang="sv-SE"/>
        </a:p>
      </dgm:t>
    </dgm:pt>
    <dgm:pt modelId="{149212E0-3C03-439A-8870-9F0D63244FD1}">
      <dgm:prSet phldrT="[Text]"/>
      <dgm:spPr/>
      <dgm:t>
        <a:bodyPr/>
        <a:lstStyle/>
        <a:p>
          <a:r>
            <a:rPr lang="sv-SE"/>
            <a:t>Social LCA – S-LCA</a:t>
          </a:r>
        </a:p>
      </dgm:t>
    </dgm:pt>
    <dgm:pt modelId="{CABEA5E4-E8E8-4308-809E-07E1F5DF22A0}" type="parTrans" cxnId="{14A80C2A-80E2-4E7A-8FE2-40CDA6412BB7}">
      <dgm:prSet/>
      <dgm:spPr/>
      <dgm:t>
        <a:bodyPr/>
        <a:lstStyle/>
        <a:p>
          <a:endParaRPr lang="sv-SE"/>
        </a:p>
      </dgm:t>
    </dgm:pt>
    <dgm:pt modelId="{D34BA121-33CB-49AD-B897-55ED60C3D8CC}" type="sibTrans" cxnId="{14A80C2A-80E2-4E7A-8FE2-40CDA6412BB7}">
      <dgm:prSet/>
      <dgm:spPr/>
      <dgm:t>
        <a:bodyPr/>
        <a:lstStyle/>
        <a:p>
          <a:endParaRPr lang="sv-SE"/>
        </a:p>
      </dgm:t>
    </dgm:pt>
    <dgm:pt modelId="{F4591F3A-A313-4105-8966-FC098FA54ED1}">
      <dgm:prSet phldrT="[Text]"/>
      <dgm:spPr/>
      <dgm:t>
        <a:bodyPr/>
        <a:lstStyle/>
        <a:p>
          <a:r>
            <a:rPr lang="sv-SE" err="1"/>
            <a:t>Assessing</a:t>
          </a:r>
          <a:r>
            <a:rPr lang="sv-SE"/>
            <a:t> the social </a:t>
          </a:r>
          <a:r>
            <a:rPr lang="sv-SE" err="1"/>
            <a:t>impact</a:t>
          </a:r>
          <a:r>
            <a:rPr lang="sv-SE"/>
            <a:t> </a:t>
          </a:r>
          <a:r>
            <a:rPr lang="sv-SE" err="1"/>
            <a:t>of</a:t>
          </a:r>
          <a:r>
            <a:rPr lang="sv-SE"/>
            <a:t> a </a:t>
          </a:r>
          <a:r>
            <a:rPr lang="sv-SE" err="1"/>
            <a:t>product</a:t>
          </a:r>
          <a:r>
            <a:rPr lang="sv-SE"/>
            <a:t>/service </a:t>
          </a:r>
        </a:p>
      </dgm:t>
    </dgm:pt>
    <dgm:pt modelId="{E4A9CFE8-E283-4EAB-9165-DE4ECA1D70B2}" type="parTrans" cxnId="{0B927257-9754-4F64-94D9-5B5B241F00C4}">
      <dgm:prSet/>
      <dgm:spPr/>
      <dgm:t>
        <a:bodyPr/>
        <a:lstStyle/>
        <a:p>
          <a:endParaRPr lang="sv-SE"/>
        </a:p>
      </dgm:t>
    </dgm:pt>
    <dgm:pt modelId="{A3C54EFB-70A0-4947-B51A-598A57A6E2FE}" type="sibTrans" cxnId="{0B927257-9754-4F64-94D9-5B5B241F00C4}">
      <dgm:prSet/>
      <dgm:spPr/>
      <dgm:t>
        <a:bodyPr/>
        <a:lstStyle/>
        <a:p>
          <a:endParaRPr lang="sv-SE"/>
        </a:p>
      </dgm:t>
    </dgm:pt>
    <dgm:pt modelId="{316BA1C9-F732-44EA-9C97-DEDB6A2D9BAC}" type="pres">
      <dgm:prSet presAssocID="{14205B02-E99F-4E7A-9D76-8E12DAF939A5}" presName="linear" presStyleCnt="0">
        <dgm:presLayoutVars>
          <dgm:dir/>
          <dgm:resizeHandles val="exact"/>
        </dgm:presLayoutVars>
      </dgm:prSet>
      <dgm:spPr/>
    </dgm:pt>
    <dgm:pt modelId="{5412C3F0-A729-4D69-B287-80A425D0EBE2}" type="pres">
      <dgm:prSet presAssocID="{B1CBCE0F-0A94-4724-90B4-85D18BDB2406}" presName="comp" presStyleCnt="0"/>
      <dgm:spPr/>
    </dgm:pt>
    <dgm:pt modelId="{43B29FFE-F0FB-46C0-A450-E34DF803ECD1}" type="pres">
      <dgm:prSet presAssocID="{B1CBCE0F-0A94-4724-90B4-85D18BDB2406}" presName="box" presStyleLbl="node1" presStyleIdx="0" presStyleCnt="3" custLinFactNeighborX="-839"/>
      <dgm:spPr/>
    </dgm:pt>
    <dgm:pt modelId="{ED4330B6-A97C-4A53-B54B-E6323C753690}" type="pres">
      <dgm:prSet presAssocID="{B1CBCE0F-0A94-4724-90B4-85D18BDB2406}"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dgm:spPr>
    </dgm:pt>
    <dgm:pt modelId="{D3173C81-994A-4ACC-99E1-8F47E2F5F5AD}" type="pres">
      <dgm:prSet presAssocID="{B1CBCE0F-0A94-4724-90B4-85D18BDB2406}" presName="text" presStyleLbl="node1" presStyleIdx="0" presStyleCnt="3">
        <dgm:presLayoutVars>
          <dgm:bulletEnabled val="1"/>
        </dgm:presLayoutVars>
      </dgm:prSet>
      <dgm:spPr/>
    </dgm:pt>
    <dgm:pt modelId="{3A58C768-0787-4BA0-AA60-1799B69113F2}" type="pres">
      <dgm:prSet presAssocID="{3AA64C17-217D-4F4A-A61E-711522D7367B}" presName="spacer" presStyleCnt="0"/>
      <dgm:spPr/>
    </dgm:pt>
    <dgm:pt modelId="{4A9656B5-8701-44C7-8C90-A64253CBD6A3}" type="pres">
      <dgm:prSet presAssocID="{0BDC5E8B-AA6E-49EB-A348-295971C25043}" presName="comp" presStyleCnt="0"/>
      <dgm:spPr/>
    </dgm:pt>
    <dgm:pt modelId="{5F0D2987-0F79-472B-B341-5FA22BFE2031}" type="pres">
      <dgm:prSet presAssocID="{0BDC5E8B-AA6E-49EB-A348-295971C25043}" presName="box" presStyleLbl="node1" presStyleIdx="1" presStyleCnt="3"/>
      <dgm:spPr/>
    </dgm:pt>
    <dgm:pt modelId="{657C9EB7-EA6A-423A-B56B-2E6CD9A37ED3}" type="pres">
      <dgm:prSet presAssocID="{0BDC5E8B-AA6E-49EB-A348-295971C25043}" presName="img"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dgm:spPr>
    </dgm:pt>
    <dgm:pt modelId="{999DD500-243C-47CD-869D-A41BB53BC2AC}" type="pres">
      <dgm:prSet presAssocID="{0BDC5E8B-AA6E-49EB-A348-295971C25043}" presName="text" presStyleLbl="node1" presStyleIdx="1" presStyleCnt="3">
        <dgm:presLayoutVars>
          <dgm:bulletEnabled val="1"/>
        </dgm:presLayoutVars>
      </dgm:prSet>
      <dgm:spPr/>
    </dgm:pt>
    <dgm:pt modelId="{2D371893-AE28-4221-A1BA-43A04DFBD450}" type="pres">
      <dgm:prSet presAssocID="{E0B06E2E-B827-4880-9B83-0EAB4897502C}" presName="spacer" presStyleCnt="0"/>
      <dgm:spPr/>
    </dgm:pt>
    <dgm:pt modelId="{BE55027C-C0B6-462A-B364-818127703943}" type="pres">
      <dgm:prSet presAssocID="{149212E0-3C03-439A-8870-9F0D63244FD1}" presName="comp" presStyleCnt="0"/>
      <dgm:spPr/>
    </dgm:pt>
    <dgm:pt modelId="{69E67C5E-CAD1-4303-90DD-9303D83738ED}" type="pres">
      <dgm:prSet presAssocID="{149212E0-3C03-439A-8870-9F0D63244FD1}" presName="box" presStyleLbl="node1" presStyleIdx="2" presStyleCnt="3"/>
      <dgm:spPr/>
    </dgm:pt>
    <dgm:pt modelId="{CB0130F3-D563-4E42-ADE0-DD4A630D45AE}" type="pres">
      <dgm:prSet presAssocID="{149212E0-3C03-439A-8870-9F0D63244FD1}" presName="img"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dgm:spPr>
    </dgm:pt>
    <dgm:pt modelId="{0038BC4B-7DCB-4A73-B431-33A56DB5DAF4}" type="pres">
      <dgm:prSet presAssocID="{149212E0-3C03-439A-8870-9F0D63244FD1}" presName="text" presStyleLbl="node1" presStyleIdx="2" presStyleCnt="3">
        <dgm:presLayoutVars>
          <dgm:bulletEnabled val="1"/>
        </dgm:presLayoutVars>
      </dgm:prSet>
      <dgm:spPr/>
    </dgm:pt>
  </dgm:ptLst>
  <dgm:cxnLst>
    <dgm:cxn modelId="{C688EF23-68CF-47CD-9669-ACE620277D15}" type="presOf" srcId="{14205B02-E99F-4E7A-9D76-8E12DAF939A5}" destId="{316BA1C9-F732-44EA-9C97-DEDB6A2D9BAC}" srcOrd="0" destOrd="0" presId="urn:microsoft.com/office/officeart/2005/8/layout/vList4"/>
    <dgm:cxn modelId="{14A80C2A-80E2-4E7A-8FE2-40CDA6412BB7}" srcId="{14205B02-E99F-4E7A-9D76-8E12DAF939A5}" destId="{149212E0-3C03-439A-8870-9F0D63244FD1}" srcOrd="2" destOrd="0" parTransId="{CABEA5E4-E8E8-4308-809E-07E1F5DF22A0}" sibTransId="{D34BA121-33CB-49AD-B897-55ED60C3D8CC}"/>
    <dgm:cxn modelId="{85C45B37-022A-4740-8A32-6F25B044FDBA}" type="presOf" srcId="{B1CBCE0F-0A94-4724-90B4-85D18BDB2406}" destId="{D3173C81-994A-4ACC-99E1-8F47E2F5F5AD}" srcOrd="1" destOrd="0" presId="urn:microsoft.com/office/officeart/2005/8/layout/vList4"/>
    <dgm:cxn modelId="{C176E541-2F7F-4BFA-857B-8B0A7128E337}" type="presOf" srcId="{F4591F3A-A313-4105-8966-FC098FA54ED1}" destId="{0038BC4B-7DCB-4A73-B431-33A56DB5DAF4}" srcOrd="1" destOrd="1" presId="urn:microsoft.com/office/officeart/2005/8/layout/vList4"/>
    <dgm:cxn modelId="{3C5EEA4A-56F9-467C-BF17-A5580C681894}" type="presOf" srcId="{B1CBCE0F-0A94-4724-90B4-85D18BDB2406}" destId="{43B29FFE-F0FB-46C0-A450-E34DF803ECD1}" srcOrd="0" destOrd="0" presId="urn:microsoft.com/office/officeart/2005/8/layout/vList4"/>
    <dgm:cxn modelId="{03B58A4F-E21C-46D2-A862-90CE1FF0ECCD}" type="presOf" srcId="{3318A609-6850-460C-A94F-3B9CD725D7BD}" destId="{43B29FFE-F0FB-46C0-A450-E34DF803ECD1}" srcOrd="0" destOrd="1" presId="urn:microsoft.com/office/officeart/2005/8/layout/vList4"/>
    <dgm:cxn modelId="{E4C09772-2A43-4138-AFF2-24793C167142}" type="presOf" srcId="{0BDC5E8B-AA6E-49EB-A348-295971C25043}" destId="{999DD500-243C-47CD-869D-A41BB53BC2AC}" srcOrd="1" destOrd="0" presId="urn:microsoft.com/office/officeart/2005/8/layout/vList4"/>
    <dgm:cxn modelId="{B3121A73-A14A-4389-8439-DE70C2A49E3E}" type="presOf" srcId="{3318A609-6850-460C-A94F-3B9CD725D7BD}" destId="{D3173C81-994A-4ACC-99E1-8F47E2F5F5AD}" srcOrd="1" destOrd="1" presId="urn:microsoft.com/office/officeart/2005/8/layout/vList4"/>
    <dgm:cxn modelId="{B47DD373-2FDB-45B1-B836-D8B6F9E2507F}" type="presOf" srcId="{149212E0-3C03-439A-8870-9F0D63244FD1}" destId="{69E67C5E-CAD1-4303-90DD-9303D83738ED}" srcOrd="0" destOrd="0" presId="urn:microsoft.com/office/officeart/2005/8/layout/vList4"/>
    <dgm:cxn modelId="{716AD875-BB67-4996-A7B9-ABB36FF6C07D}" type="presOf" srcId="{97A4003F-D801-4091-81BB-5D9DE35FC69E}" destId="{999DD500-243C-47CD-869D-A41BB53BC2AC}" srcOrd="1" destOrd="1" presId="urn:microsoft.com/office/officeart/2005/8/layout/vList4"/>
    <dgm:cxn modelId="{0B927257-9754-4F64-94D9-5B5B241F00C4}" srcId="{149212E0-3C03-439A-8870-9F0D63244FD1}" destId="{F4591F3A-A313-4105-8966-FC098FA54ED1}" srcOrd="0" destOrd="0" parTransId="{E4A9CFE8-E283-4EAB-9165-DE4ECA1D70B2}" sibTransId="{A3C54EFB-70A0-4947-B51A-598A57A6E2FE}"/>
    <dgm:cxn modelId="{41C97484-55F4-4B17-8AAA-37B0897EB63C}" type="presOf" srcId="{F4591F3A-A313-4105-8966-FC098FA54ED1}" destId="{69E67C5E-CAD1-4303-90DD-9303D83738ED}" srcOrd="0" destOrd="1" presId="urn:microsoft.com/office/officeart/2005/8/layout/vList4"/>
    <dgm:cxn modelId="{4F9CED95-F6B5-41E0-A033-4A1B8DBD0BF5}" type="presOf" srcId="{149212E0-3C03-439A-8870-9F0D63244FD1}" destId="{0038BC4B-7DCB-4A73-B431-33A56DB5DAF4}" srcOrd="1" destOrd="0" presId="urn:microsoft.com/office/officeart/2005/8/layout/vList4"/>
    <dgm:cxn modelId="{B4613EA1-127C-4D19-85DF-41094375B161}" type="presOf" srcId="{97A4003F-D801-4091-81BB-5D9DE35FC69E}" destId="{5F0D2987-0F79-472B-B341-5FA22BFE2031}" srcOrd="0" destOrd="1" presId="urn:microsoft.com/office/officeart/2005/8/layout/vList4"/>
    <dgm:cxn modelId="{C28EA7CC-D443-4046-B0F8-323848053A8F}" srcId="{14205B02-E99F-4E7A-9D76-8E12DAF939A5}" destId="{B1CBCE0F-0A94-4724-90B4-85D18BDB2406}" srcOrd="0" destOrd="0" parTransId="{79456DF3-71CD-4F63-AA11-493243BB03A9}" sibTransId="{3AA64C17-217D-4F4A-A61E-711522D7367B}"/>
    <dgm:cxn modelId="{3CEAFBD1-4867-44BD-B6B4-8D93AE08AB89}" type="presOf" srcId="{0BDC5E8B-AA6E-49EB-A348-295971C25043}" destId="{5F0D2987-0F79-472B-B341-5FA22BFE2031}" srcOrd="0" destOrd="0" presId="urn:microsoft.com/office/officeart/2005/8/layout/vList4"/>
    <dgm:cxn modelId="{E94402D5-C615-4A27-94A3-B4B0A9520977}" srcId="{14205B02-E99F-4E7A-9D76-8E12DAF939A5}" destId="{0BDC5E8B-AA6E-49EB-A348-295971C25043}" srcOrd="1" destOrd="0" parTransId="{486838FD-7B22-4D39-9AE3-59FB653F0057}" sibTransId="{E0B06E2E-B827-4880-9B83-0EAB4897502C}"/>
    <dgm:cxn modelId="{19565CF3-216A-4A18-96A2-708FA8CE7AFE}" srcId="{B1CBCE0F-0A94-4724-90B4-85D18BDB2406}" destId="{3318A609-6850-460C-A94F-3B9CD725D7BD}" srcOrd="0" destOrd="0" parTransId="{8B80E452-5B70-446C-A2FB-0DE672DFC0E8}" sibTransId="{DBF63655-CCB8-4A8B-AE00-024189AB65BA}"/>
    <dgm:cxn modelId="{3E19E3FD-65EE-4AEA-9DAC-B86E54E46901}" srcId="{0BDC5E8B-AA6E-49EB-A348-295971C25043}" destId="{97A4003F-D801-4091-81BB-5D9DE35FC69E}" srcOrd="0" destOrd="0" parTransId="{CE4EE743-6A00-45E5-85ED-41B85FF6B4EE}" sibTransId="{4D7BA4F1-4298-44F9-9ADA-4AC8B8F85446}"/>
    <dgm:cxn modelId="{EB5C2B99-2D9C-4E30-8B67-420770E423C0}" type="presParOf" srcId="{316BA1C9-F732-44EA-9C97-DEDB6A2D9BAC}" destId="{5412C3F0-A729-4D69-B287-80A425D0EBE2}" srcOrd="0" destOrd="0" presId="urn:microsoft.com/office/officeart/2005/8/layout/vList4"/>
    <dgm:cxn modelId="{7D1ADBB4-B3DB-40B8-8BBE-ED21675FB16B}" type="presParOf" srcId="{5412C3F0-A729-4D69-B287-80A425D0EBE2}" destId="{43B29FFE-F0FB-46C0-A450-E34DF803ECD1}" srcOrd="0" destOrd="0" presId="urn:microsoft.com/office/officeart/2005/8/layout/vList4"/>
    <dgm:cxn modelId="{4638CBAB-0E1C-4B2B-A73D-157FEBC267CA}" type="presParOf" srcId="{5412C3F0-A729-4D69-B287-80A425D0EBE2}" destId="{ED4330B6-A97C-4A53-B54B-E6323C753690}" srcOrd="1" destOrd="0" presId="urn:microsoft.com/office/officeart/2005/8/layout/vList4"/>
    <dgm:cxn modelId="{ED45E1FC-6964-43B8-A38C-CD198EC80336}" type="presParOf" srcId="{5412C3F0-A729-4D69-B287-80A425D0EBE2}" destId="{D3173C81-994A-4ACC-99E1-8F47E2F5F5AD}" srcOrd="2" destOrd="0" presId="urn:microsoft.com/office/officeart/2005/8/layout/vList4"/>
    <dgm:cxn modelId="{3420C716-3EA3-4CFD-93F0-CB39F1EB6151}" type="presParOf" srcId="{316BA1C9-F732-44EA-9C97-DEDB6A2D9BAC}" destId="{3A58C768-0787-4BA0-AA60-1799B69113F2}" srcOrd="1" destOrd="0" presId="urn:microsoft.com/office/officeart/2005/8/layout/vList4"/>
    <dgm:cxn modelId="{FD9DE028-40BD-4CEC-8092-76415C47E2C8}" type="presParOf" srcId="{316BA1C9-F732-44EA-9C97-DEDB6A2D9BAC}" destId="{4A9656B5-8701-44C7-8C90-A64253CBD6A3}" srcOrd="2" destOrd="0" presId="urn:microsoft.com/office/officeart/2005/8/layout/vList4"/>
    <dgm:cxn modelId="{652D722A-7684-4AE7-9EA1-CB0C3F40251E}" type="presParOf" srcId="{4A9656B5-8701-44C7-8C90-A64253CBD6A3}" destId="{5F0D2987-0F79-472B-B341-5FA22BFE2031}" srcOrd="0" destOrd="0" presId="urn:microsoft.com/office/officeart/2005/8/layout/vList4"/>
    <dgm:cxn modelId="{7CA55B23-218C-4D91-9AD0-3E7EC9AE2204}" type="presParOf" srcId="{4A9656B5-8701-44C7-8C90-A64253CBD6A3}" destId="{657C9EB7-EA6A-423A-B56B-2E6CD9A37ED3}" srcOrd="1" destOrd="0" presId="urn:microsoft.com/office/officeart/2005/8/layout/vList4"/>
    <dgm:cxn modelId="{336BBD82-EB65-4161-98A0-99D1BEF14A95}" type="presParOf" srcId="{4A9656B5-8701-44C7-8C90-A64253CBD6A3}" destId="{999DD500-243C-47CD-869D-A41BB53BC2AC}" srcOrd="2" destOrd="0" presId="urn:microsoft.com/office/officeart/2005/8/layout/vList4"/>
    <dgm:cxn modelId="{34A03525-F8AF-4EE8-9AFC-CC8F98FC0AF4}" type="presParOf" srcId="{316BA1C9-F732-44EA-9C97-DEDB6A2D9BAC}" destId="{2D371893-AE28-4221-A1BA-43A04DFBD450}" srcOrd="3" destOrd="0" presId="urn:microsoft.com/office/officeart/2005/8/layout/vList4"/>
    <dgm:cxn modelId="{5A8558FE-B831-4036-A6A8-7A18A3D9B058}" type="presParOf" srcId="{316BA1C9-F732-44EA-9C97-DEDB6A2D9BAC}" destId="{BE55027C-C0B6-462A-B364-818127703943}" srcOrd="4" destOrd="0" presId="urn:microsoft.com/office/officeart/2005/8/layout/vList4"/>
    <dgm:cxn modelId="{722C09B2-EC38-473D-8A12-50CEA49DDC04}" type="presParOf" srcId="{BE55027C-C0B6-462A-B364-818127703943}" destId="{69E67C5E-CAD1-4303-90DD-9303D83738ED}" srcOrd="0" destOrd="0" presId="urn:microsoft.com/office/officeart/2005/8/layout/vList4"/>
    <dgm:cxn modelId="{18A1F2E5-2043-4627-BFCE-03C31D502903}" type="presParOf" srcId="{BE55027C-C0B6-462A-B364-818127703943}" destId="{CB0130F3-D563-4E42-ADE0-DD4A630D45AE}" srcOrd="1" destOrd="0" presId="urn:microsoft.com/office/officeart/2005/8/layout/vList4"/>
    <dgm:cxn modelId="{95964838-71B8-41FF-8487-687F1E745D81}" type="presParOf" srcId="{BE55027C-C0B6-462A-B364-818127703943}" destId="{0038BC4B-7DCB-4A73-B431-33A56DB5DAF4}" srcOrd="2" destOrd="0" presId="urn:microsoft.com/office/officeart/2005/8/layout/vList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8B5132-F1DD-48C8-94B5-DCA2571AF503}"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sv-SE"/>
        </a:p>
      </dgm:t>
    </dgm:pt>
    <dgm:pt modelId="{8D2AA296-6AFF-4CB8-8446-F1E8A4E57A52}">
      <dgm:prSet phldrT="[Text]"/>
      <dgm:spPr/>
      <dgm:t>
        <a:bodyPr/>
        <a:lstStyle/>
        <a:p>
          <a:r>
            <a:rPr lang="en-US"/>
            <a:t>LCA identifies the main sources of environmental impact and areas for product improvement. </a:t>
          </a:r>
          <a:endParaRPr lang="sv-SE"/>
        </a:p>
      </dgm:t>
    </dgm:pt>
    <dgm:pt modelId="{84A836E5-7734-4C26-A73E-4320F2A3DF28}" type="parTrans" cxnId="{3079FA56-9B80-4F2F-9261-2FF98AFDBB82}">
      <dgm:prSet/>
      <dgm:spPr/>
      <dgm:t>
        <a:bodyPr/>
        <a:lstStyle/>
        <a:p>
          <a:endParaRPr lang="sv-SE"/>
        </a:p>
      </dgm:t>
    </dgm:pt>
    <dgm:pt modelId="{B360E0C8-8CFF-43E5-804C-0222CA297F64}" type="sibTrans" cxnId="{3079FA56-9B80-4F2F-9261-2FF98AFDBB82}">
      <dgm:prSet/>
      <dgm:spPr/>
      <dgm:t>
        <a:bodyPr/>
        <a:lstStyle/>
        <a:p>
          <a:endParaRPr lang="sv-SE"/>
        </a:p>
      </dgm:t>
    </dgm:pt>
    <dgm:pt modelId="{52671517-1A15-4EBD-BF69-D72650AC5D44}">
      <dgm:prSet phldrT="[Text]"/>
      <dgm:spPr/>
      <dgm:t>
        <a:bodyPr/>
        <a:lstStyle/>
        <a:p>
          <a:r>
            <a:rPr lang="en-US"/>
            <a:t>It supports decision making by different stakeholders. </a:t>
          </a:r>
          <a:endParaRPr lang="sv-SE"/>
        </a:p>
      </dgm:t>
    </dgm:pt>
    <dgm:pt modelId="{AD3042B6-EA12-4FEC-8B2D-C8D4E07EF973}" type="parTrans" cxnId="{E727AB8D-9AD4-4B78-95E2-BB04079F662A}">
      <dgm:prSet/>
      <dgm:spPr/>
      <dgm:t>
        <a:bodyPr/>
        <a:lstStyle/>
        <a:p>
          <a:endParaRPr lang="sv-SE"/>
        </a:p>
      </dgm:t>
    </dgm:pt>
    <dgm:pt modelId="{9F12D599-1B47-44B0-A6F9-D2923F6FB152}" type="sibTrans" cxnId="{E727AB8D-9AD4-4B78-95E2-BB04079F662A}">
      <dgm:prSet/>
      <dgm:spPr/>
      <dgm:t>
        <a:bodyPr/>
        <a:lstStyle/>
        <a:p>
          <a:endParaRPr lang="sv-SE"/>
        </a:p>
      </dgm:t>
    </dgm:pt>
    <dgm:pt modelId="{0771C167-8AF7-4F14-9DF9-34562FB386B8}">
      <dgm:prSet phldrT="[Text]"/>
      <dgm:spPr/>
      <dgm:t>
        <a:bodyPr/>
        <a:lstStyle/>
        <a:p>
          <a:r>
            <a:rPr lang="en-US"/>
            <a:t>By taking a life-cycle perspective, all stages of a product's life are considered, avoiding burden shifting and negative impacts caused by isolated improvements in one part of the system.</a:t>
          </a:r>
          <a:r>
            <a:rPr lang="en-GB"/>
            <a:t> </a:t>
          </a:r>
          <a:endParaRPr lang="sv-SE"/>
        </a:p>
      </dgm:t>
    </dgm:pt>
    <dgm:pt modelId="{20FE9646-4765-4FCB-9D0D-9F3A8A4807BE}" type="parTrans" cxnId="{14C6F093-8E2A-48D7-9DFC-DBF5A0D34F85}">
      <dgm:prSet/>
      <dgm:spPr/>
      <dgm:t>
        <a:bodyPr/>
        <a:lstStyle/>
        <a:p>
          <a:endParaRPr lang="sv-SE"/>
        </a:p>
      </dgm:t>
    </dgm:pt>
    <dgm:pt modelId="{1DE6DBD5-4498-447D-9075-2E54C5CA7F96}" type="sibTrans" cxnId="{14C6F093-8E2A-48D7-9DFC-DBF5A0D34F85}">
      <dgm:prSet/>
      <dgm:spPr/>
      <dgm:t>
        <a:bodyPr/>
        <a:lstStyle/>
        <a:p>
          <a:endParaRPr lang="sv-SE"/>
        </a:p>
      </dgm:t>
    </dgm:pt>
    <dgm:pt modelId="{0AE61ECF-892D-475C-B68D-31FCBF14E85E}" type="pres">
      <dgm:prSet presAssocID="{578B5132-F1DD-48C8-94B5-DCA2571AF503}" presName="diagram" presStyleCnt="0">
        <dgm:presLayoutVars>
          <dgm:dir/>
          <dgm:resizeHandles val="exact"/>
        </dgm:presLayoutVars>
      </dgm:prSet>
      <dgm:spPr/>
    </dgm:pt>
    <dgm:pt modelId="{1A96D7FC-D10E-4C58-9B0E-13BA621BF81B}" type="pres">
      <dgm:prSet presAssocID="{8D2AA296-6AFF-4CB8-8446-F1E8A4E57A52}" presName="node" presStyleLbl="node1" presStyleIdx="0" presStyleCnt="3">
        <dgm:presLayoutVars>
          <dgm:bulletEnabled val="1"/>
        </dgm:presLayoutVars>
      </dgm:prSet>
      <dgm:spPr/>
    </dgm:pt>
    <dgm:pt modelId="{3A172AE8-624B-4DB6-B6B1-4A59FDD66681}" type="pres">
      <dgm:prSet presAssocID="{B360E0C8-8CFF-43E5-804C-0222CA297F64}" presName="sibTrans" presStyleCnt="0"/>
      <dgm:spPr/>
    </dgm:pt>
    <dgm:pt modelId="{74F52783-5425-411C-8968-DE62D017BD7B}" type="pres">
      <dgm:prSet presAssocID="{52671517-1A15-4EBD-BF69-D72650AC5D44}" presName="node" presStyleLbl="node1" presStyleIdx="1" presStyleCnt="3">
        <dgm:presLayoutVars>
          <dgm:bulletEnabled val="1"/>
        </dgm:presLayoutVars>
      </dgm:prSet>
      <dgm:spPr/>
    </dgm:pt>
    <dgm:pt modelId="{014E671E-0B49-4126-B1EE-D0BC1DD87779}" type="pres">
      <dgm:prSet presAssocID="{9F12D599-1B47-44B0-A6F9-D2923F6FB152}" presName="sibTrans" presStyleCnt="0"/>
      <dgm:spPr/>
    </dgm:pt>
    <dgm:pt modelId="{4BC11004-5F62-40AF-8814-0107ECC0DCC1}" type="pres">
      <dgm:prSet presAssocID="{0771C167-8AF7-4F14-9DF9-34562FB386B8}" presName="node" presStyleLbl="node1" presStyleIdx="2" presStyleCnt="3">
        <dgm:presLayoutVars>
          <dgm:bulletEnabled val="1"/>
        </dgm:presLayoutVars>
      </dgm:prSet>
      <dgm:spPr/>
    </dgm:pt>
  </dgm:ptLst>
  <dgm:cxnLst>
    <dgm:cxn modelId="{7B96EE06-3F0B-4DED-84DB-58FEB6687C0A}" type="presOf" srcId="{52671517-1A15-4EBD-BF69-D72650AC5D44}" destId="{74F52783-5425-411C-8968-DE62D017BD7B}" srcOrd="0" destOrd="0" presId="urn:microsoft.com/office/officeart/2005/8/layout/default"/>
    <dgm:cxn modelId="{3079FA56-9B80-4F2F-9261-2FF98AFDBB82}" srcId="{578B5132-F1DD-48C8-94B5-DCA2571AF503}" destId="{8D2AA296-6AFF-4CB8-8446-F1E8A4E57A52}" srcOrd="0" destOrd="0" parTransId="{84A836E5-7734-4C26-A73E-4320F2A3DF28}" sibTransId="{B360E0C8-8CFF-43E5-804C-0222CA297F64}"/>
    <dgm:cxn modelId="{E727AB8D-9AD4-4B78-95E2-BB04079F662A}" srcId="{578B5132-F1DD-48C8-94B5-DCA2571AF503}" destId="{52671517-1A15-4EBD-BF69-D72650AC5D44}" srcOrd="1" destOrd="0" parTransId="{AD3042B6-EA12-4FEC-8B2D-C8D4E07EF973}" sibTransId="{9F12D599-1B47-44B0-A6F9-D2923F6FB152}"/>
    <dgm:cxn modelId="{14C6F093-8E2A-48D7-9DFC-DBF5A0D34F85}" srcId="{578B5132-F1DD-48C8-94B5-DCA2571AF503}" destId="{0771C167-8AF7-4F14-9DF9-34562FB386B8}" srcOrd="2" destOrd="0" parTransId="{20FE9646-4765-4FCB-9D0D-9F3A8A4807BE}" sibTransId="{1DE6DBD5-4498-447D-9075-2E54C5CA7F96}"/>
    <dgm:cxn modelId="{D0668798-A404-4E67-8A47-DD2E9BD3CD46}" type="presOf" srcId="{0771C167-8AF7-4F14-9DF9-34562FB386B8}" destId="{4BC11004-5F62-40AF-8814-0107ECC0DCC1}" srcOrd="0" destOrd="0" presId="urn:microsoft.com/office/officeart/2005/8/layout/default"/>
    <dgm:cxn modelId="{A249AEA1-E4C0-454B-B06A-53B3858CA4D4}" type="presOf" srcId="{578B5132-F1DD-48C8-94B5-DCA2571AF503}" destId="{0AE61ECF-892D-475C-B68D-31FCBF14E85E}" srcOrd="0" destOrd="0" presId="urn:microsoft.com/office/officeart/2005/8/layout/default"/>
    <dgm:cxn modelId="{74A79EAB-5D1D-4DB0-925E-0A3FABF3A240}" type="presOf" srcId="{8D2AA296-6AFF-4CB8-8446-F1E8A4E57A52}" destId="{1A96D7FC-D10E-4C58-9B0E-13BA621BF81B}" srcOrd="0" destOrd="0" presId="urn:microsoft.com/office/officeart/2005/8/layout/default"/>
    <dgm:cxn modelId="{95F9183C-B8D4-4D97-8B2F-B0179463BC3F}" type="presParOf" srcId="{0AE61ECF-892D-475C-B68D-31FCBF14E85E}" destId="{1A96D7FC-D10E-4C58-9B0E-13BA621BF81B}" srcOrd="0" destOrd="0" presId="urn:microsoft.com/office/officeart/2005/8/layout/default"/>
    <dgm:cxn modelId="{56561C69-3C6E-4FF1-8920-1A0A04EB5CD8}" type="presParOf" srcId="{0AE61ECF-892D-475C-B68D-31FCBF14E85E}" destId="{3A172AE8-624B-4DB6-B6B1-4A59FDD66681}" srcOrd="1" destOrd="0" presId="urn:microsoft.com/office/officeart/2005/8/layout/default"/>
    <dgm:cxn modelId="{076DDC60-13F7-491E-9B65-B1E87A7DB47A}" type="presParOf" srcId="{0AE61ECF-892D-475C-B68D-31FCBF14E85E}" destId="{74F52783-5425-411C-8968-DE62D017BD7B}" srcOrd="2" destOrd="0" presId="urn:microsoft.com/office/officeart/2005/8/layout/default"/>
    <dgm:cxn modelId="{BDF4793F-D675-4C36-8BE0-C7BAB3FE91D4}" type="presParOf" srcId="{0AE61ECF-892D-475C-B68D-31FCBF14E85E}" destId="{014E671E-0B49-4126-B1EE-D0BC1DD87779}" srcOrd="3" destOrd="0" presId="urn:microsoft.com/office/officeart/2005/8/layout/default"/>
    <dgm:cxn modelId="{63100F13-17B7-4CF5-8624-A60DF4F0DD44}" type="presParOf" srcId="{0AE61ECF-892D-475C-B68D-31FCBF14E85E}" destId="{4BC11004-5F62-40AF-8814-0107ECC0DCC1}" srcOrd="4"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211E5E8-254B-4D33-A3FF-E5D660754DAA}" type="doc">
      <dgm:prSet loTypeId="urn:microsoft.com/office/officeart/2005/8/layout/process2" loCatId="process" qsTypeId="urn:microsoft.com/office/officeart/2005/8/quickstyle/simple1" qsCatId="simple" csTypeId="urn:microsoft.com/office/officeart/2005/8/colors/accent1_2" csCatId="accent1" phldr="1"/>
      <dgm:spPr/>
    </dgm:pt>
    <dgm:pt modelId="{7C224CEE-7C42-48F0-9888-7FAD6502DFC6}">
      <dgm:prSet phldrT="[Text]"/>
      <dgm:spPr/>
      <dgm:t>
        <a:bodyPr/>
        <a:lstStyle/>
        <a:p>
          <a:r>
            <a:rPr lang="sv-SE" err="1"/>
            <a:t>Unit</a:t>
          </a:r>
          <a:r>
            <a:rPr lang="sv-SE"/>
            <a:t> process</a:t>
          </a:r>
        </a:p>
      </dgm:t>
    </dgm:pt>
    <dgm:pt modelId="{59E43587-6818-4791-A443-2D6D233007A1}" type="parTrans" cxnId="{3DC6B533-460C-4BF4-99DF-49807CC306CB}">
      <dgm:prSet/>
      <dgm:spPr/>
      <dgm:t>
        <a:bodyPr/>
        <a:lstStyle/>
        <a:p>
          <a:endParaRPr lang="sv-SE"/>
        </a:p>
      </dgm:t>
    </dgm:pt>
    <dgm:pt modelId="{62BE16CA-CF00-4BD0-9898-18A1FE059D54}" type="sibTrans" cxnId="{3DC6B533-460C-4BF4-99DF-49807CC306CB}">
      <dgm:prSet/>
      <dgm:spPr/>
      <dgm:t>
        <a:bodyPr/>
        <a:lstStyle/>
        <a:p>
          <a:endParaRPr lang="sv-SE"/>
        </a:p>
      </dgm:t>
    </dgm:pt>
    <dgm:pt modelId="{B19DCB3B-3BB3-44D1-94B5-1E566C74BB4B}">
      <dgm:prSet phldrT="[Text]"/>
      <dgm:spPr/>
      <dgm:t>
        <a:bodyPr/>
        <a:lstStyle/>
        <a:p>
          <a:r>
            <a:rPr lang="sv-SE" err="1"/>
            <a:t>Unit</a:t>
          </a:r>
          <a:r>
            <a:rPr lang="sv-SE"/>
            <a:t> process</a:t>
          </a:r>
        </a:p>
      </dgm:t>
    </dgm:pt>
    <dgm:pt modelId="{82C4F8F5-17BB-4093-88C9-0512C1144BDB}" type="parTrans" cxnId="{A724D192-2105-4EF5-A860-26F7D4F88E93}">
      <dgm:prSet/>
      <dgm:spPr/>
      <dgm:t>
        <a:bodyPr/>
        <a:lstStyle/>
        <a:p>
          <a:endParaRPr lang="sv-SE"/>
        </a:p>
      </dgm:t>
    </dgm:pt>
    <dgm:pt modelId="{B31F1E0E-78EE-46E0-87ED-37DD2BDFF490}" type="sibTrans" cxnId="{A724D192-2105-4EF5-A860-26F7D4F88E93}">
      <dgm:prSet/>
      <dgm:spPr/>
      <dgm:t>
        <a:bodyPr/>
        <a:lstStyle/>
        <a:p>
          <a:endParaRPr lang="sv-SE"/>
        </a:p>
      </dgm:t>
    </dgm:pt>
    <dgm:pt modelId="{AF2DDEDA-B202-406C-89A1-985FA803241B}">
      <dgm:prSet phldrT="[Text]"/>
      <dgm:spPr/>
      <dgm:t>
        <a:bodyPr/>
        <a:lstStyle/>
        <a:p>
          <a:r>
            <a:rPr lang="sv-SE" err="1"/>
            <a:t>Unit</a:t>
          </a:r>
          <a:r>
            <a:rPr lang="sv-SE"/>
            <a:t> process</a:t>
          </a:r>
        </a:p>
      </dgm:t>
    </dgm:pt>
    <dgm:pt modelId="{A4CD74CC-0BBF-458E-8716-48CA3AE13234}" type="parTrans" cxnId="{ADF9F91E-5617-4479-B2EF-01CEF149EC78}">
      <dgm:prSet/>
      <dgm:spPr/>
      <dgm:t>
        <a:bodyPr/>
        <a:lstStyle/>
        <a:p>
          <a:endParaRPr lang="sv-SE"/>
        </a:p>
      </dgm:t>
    </dgm:pt>
    <dgm:pt modelId="{0535A636-D6CB-4A36-A904-1D974E848FFF}" type="sibTrans" cxnId="{ADF9F91E-5617-4479-B2EF-01CEF149EC78}">
      <dgm:prSet/>
      <dgm:spPr/>
      <dgm:t>
        <a:bodyPr/>
        <a:lstStyle/>
        <a:p>
          <a:endParaRPr lang="sv-SE"/>
        </a:p>
      </dgm:t>
    </dgm:pt>
    <dgm:pt modelId="{4FBA4C73-3411-411D-A336-79C57AA93564}" type="pres">
      <dgm:prSet presAssocID="{E211E5E8-254B-4D33-A3FF-E5D660754DAA}" presName="linearFlow" presStyleCnt="0">
        <dgm:presLayoutVars>
          <dgm:resizeHandles val="exact"/>
        </dgm:presLayoutVars>
      </dgm:prSet>
      <dgm:spPr/>
    </dgm:pt>
    <dgm:pt modelId="{F8FDF89B-A5F5-441A-9FAE-BC213FB9393A}" type="pres">
      <dgm:prSet presAssocID="{7C224CEE-7C42-48F0-9888-7FAD6502DFC6}" presName="node" presStyleLbl="node1" presStyleIdx="0" presStyleCnt="3">
        <dgm:presLayoutVars>
          <dgm:bulletEnabled val="1"/>
        </dgm:presLayoutVars>
      </dgm:prSet>
      <dgm:spPr/>
    </dgm:pt>
    <dgm:pt modelId="{19450AEE-5C78-484B-8E15-9A74F3F80D8C}" type="pres">
      <dgm:prSet presAssocID="{62BE16CA-CF00-4BD0-9898-18A1FE059D54}" presName="sibTrans" presStyleLbl="sibTrans2D1" presStyleIdx="0" presStyleCnt="2"/>
      <dgm:spPr/>
    </dgm:pt>
    <dgm:pt modelId="{C924A3D2-EA35-4322-9FB2-DEE06AB23441}" type="pres">
      <dgm:prSet presAssocID="{62BE16CA-CF00-4BD0-9898-18A1FE059D54}" presName="connectorText" presStyleLbl="sibTrans2D1" presStyleIdx="0" presStyleCnt="2"/>
      <dgm:spPr/>
    </dgm:pt>
    <dgm:pt modelId="{997FC45B-CC40-42D1-9532-6FEF5AC98618}" type="pres">
      <dgm:prSet presAssocID="{B19DCB3B-3BB3-44D1-94B5-1E566C74BB4B}" presName="node" presStyleLbl="node1" presStyleIdx="1" presStyleCnt="3">
        <dgm:presLayoutVars>
          <dgm:bulletEnabled val="1"/>
        </dgm:presLayoutVars>
      </dgm:prSet>
      <dgm:spPr/>
    </dgm:pt>
    <dgm:pt modelId="{67713A88-3ADF-4070-A7FE-E1A7CE8B3EB9}" type="pres">
      <dgm:prSet presAssocID="{B31F1E0E-78EE-46E0-87ED-37DD2BDFF490}" presName="sibTrans" presStyleLbl="sibTrans2D1" presStyleIdx="1" presStyleCnt="2"/>
      <dgm:spPr/>
    </dgm:pt>
    <dgm:pt modelId="{64B5218A-409D-4951-8874-2F7374A14D01}" type="pres">
      <dgm:prSet presAssocID="{B31F1E0E-78EE-46E0-87ED-37DD2BDFF490}" presName="connectorText" presStyleLbl="sibTrans2D1" presStyleIdx="1" presStyleCnt="2"/>
      <dgm:spPr/>
    </dgm:pt>
    <dgm:pt modelId="{31E4A2C6-9C36-4DD1-8E6A-48EC6379CE92}" type="pres">
      <dgm:prSet presAssocID="{AF2DDEDA-B202-406C-89A1-985FA803241B}" presName="node" presStyleLbl="node1" presStyleIdx="2" presStyleCnt="3">
        <dgm:presLayoutVars>
          <dgm:bulletEnabled val="1"/>
        </dgm:presLayoutVars>
      </dgm:prSet>
      <dgm:spPr/>
    </dgm:pt>
  </dgm:ptLst>
  <dgm:cxnLst>
    <dgm:cxn modelId="{8E8BBF02-5723-44E7-A4F8-D2CE8B570D84}" type="presOf" srcId="{B31F1E0E-78EE-46E0-87ED-37DD2BDFF490}" destId="{67713A88-3ADF-4070-A7FE-E1A7CE8B3EB9}" srcOrd="0" destOrd="0" presId="urn:microsoft.com/office/officeart/2005/8/layout/process2"/>
    <dgm:cxn modelId="{ADF9F91E-5617-4479-B2EF-01CEF149EC78}" srcId="{E211E5E8-254B-4D33-A3FF-E5D660754DAA}" destId="{AF2DDEDA-B202-406C-89A1-985FA803241B}" srcOrd="2" destOrd="0" parTransId="{A4CD74CC-0BBF-458E-8716-48CA3AE13234}" sibTransId="{0535A636-D6CB-4A36-A904-1D974E848FFF}"/>
    <dgm:cxn modelId="{3DC6B533-460C-4BF4-99DF-49807CC306CB}" srcId="{E211E5E8-254B-4D33-A3FF-E5D660754DAA}" destId="{7C224CEE-7C42-48F0-9888-7FAD6502DFC6}" srcOrd="0" destOrd="0" parTransId="{59E43587-6818-4791-A443-2D6D233007A1}" sibTransId="{62BE16CA-CF00-4BD0-9898-18A1FE059D54}"/>
    <dgm:cxn modelId="{73E93A60-9139-4C4D-BEC1-E0985FDAB26F}" type="presOf" srcId="{7C224CEE-7C42-48F0-9888-7FAD6502DFC6}" destId="{F8FDF89B-A5F5-441A-9FAE-BC213FB9393A}" srcOrd="0" destOrd="0" presId="urn:microsoft.com/office/officeart/2005/8/layout/process2"/>
    <dgm:cxn modelId="{A724D192-2105-4EF5-A860-26F7D4F88E93}" srcId="{E211E5E8-254B-4D33-A3FF-E5D660754DAA}" destId="{B19DCB3B-3BB3-44D1-94B5-1E566C74BB4B}" srcOrd="1" destOrd="0" parTransId="{82C4F8F5-17BB-4093-88C9-0512C1144BDB}" sibTransId="{B31F1E0E-78EE-46E0-87ED-37DD2BDFF490}"/>
    <dgm:cxn modelId="{2BD3B9A0-6F11-44E2-B61F-91CA3A15A4BD}" type="presOf" srcId="{B31F1E0E-78EE-46E0-87ED-37DD2BDFF490}" destId="{64B5218A-409D-4951-8874-2F7374A14D01}" srcOrd="1" destOrd="0" presId="urn:microsoft.com/office/officeart/2005/8/layout/process2"/>
    <dgm:cxn modelId="{F9F147A4-4D30-43F0-8A2B-C9EA81937C22}" type="presOf" srcId="{E211E5E8-254B-4D33-A3FF-E5D660754DAA}" destId="{4FBA4C73-3411-411D-A336-79C57AA93564}" srcOrd="0" destOrd="0" presId="urn:microsoft.com/office/officeart/2005/8/layout/process2"/>
    <dgm:cxn modelId="{D713ABA7-2DA2-4F52-9C80-A66ED66799A1}" type="presOf" srcId="{B19DCB3B-3BB3-44D1-94B5-1E566C74BB4B}" destId="{997FC45B-CC40-42D1-9532-6FEF5AC98618}" srcOrd="0" destOrd="0" presId="urn:microsoft.com/office/officeart/2005/8/layout/process2"/>
    <dgm:cxn modelId="{B98759A8-E091-4061-9226-C117F1DAE7FC}" type="presOf" srcId="{62BE16CA-CF00-4BD0-9898-18A1FE059D54}" destId="{C924A3D2-EA35-4322-9FB2-DEE06AB23441}" srcOrd="1" destOrd="0" presId="urn:microsoft.com/office/officeart/2005/8/layout/process2"/>
    <dgm:cxn modelId="{06E5B6D7-C178-446C-96A2-9031C42AAA9E}" type="presOf" srcId="{AF2DDEDA-B202-406C-89A1-985FA803241B}" destId="{31E4A2C6-9C36-4DD1-8E6A-48EC6379CE92}" srcOrd="0" destOrd="0" presId="urn:microsoft.com/office/officeart/2005/8/layout/process2"/>
    <dgm:cxn modelId="{7CA404F2-2E92-46AA-93E9-D8C0DFB3D5C4}" type="presOf" srcId="{62BE16CA-CF00-4BD0-9898-18A1FE059D54}" destId="{19450AEE-5C78-484B-8E15-9A74F3F80D8C}" srcOrd="0" destOrd="0" presId="urn:microsoft.com/office/officeart/2005/8/layout/process2"/>
    <dgm:cxn modelId="{82EAA5EF-3C51-4AD7-8DFD-3168D1811502}" type="presParOf" srcId="{4FBA4C73-3411-411D-A336-79C57AA93564}" destId="{F8FDF89B-A5F5-441A-9FAE-BC213FB9393A}" srcOrd="0" destOrd="0" presId="urn:microsoft.com/office/officeart/2005/8/layout/process2"/>
    <dgm:cxn modelId="{29FB5EAE-2C8E-4147-8D01-8F8C4D137894}" type="presParOf" srcId="{4FBA4C73-3411-411D-A336-79C57AA93564}" destId="{19450AEE-5C78-484B-8E15-9A74F3F80D8C}" srcOrd="1" destOrd="0" presId="urn:microsoft.com/office/officeart/2005/8/layout/process2"/>
    <dgm:cxn modelId="{731C9398-E569-48A0-8A39-14F3B9CEF1E2}" type="presParOf" srcId="{19450AEE-5C78-484B-8E15-9A74F3F80D8C}" destId="{C924A3D2-EA35-4322-9FB2-DEE06AB23441}" srcOrd="0" destOrd="0" presId="urn:microsoft.com/office/officeart/2005/8/layout/process2"/>
    <dgm:cxn modelId="{F2A439D4-4AB6-4DF9-8F6D-F479F9C4EDD4}" type="presParOf" srcId="{4FBA4C73-3411-411D-A336-79C57AA93564}" destId="{997FC45B-CC40-42D1-9532-6FEF5AC98618}" srcOrd="2" destOrd="0" presId="urn:microsoft.com/office/officeart/2005/8/layout/process2"/>
    <dgm:cxn modelId="{B9424C66-0209-4123-982B-6BB31A2B4F4F}" type="presParOf" srcId="{4FBA4C73-3411-411D-A336-79C57AA93564}" destId="{67713A88-3ADF-4070-A7FE-E1A7CE8B3EB9}" srcOrd="3" destOrd="0" presId="urn:microsoft.com/office/officeart/2005/8/layout/process2"/>
    <dgm:cxn modelId="{062CD035-7AEB-4C87-83AC-D9A82D6821E7}" type="presParOf" srcId="{67713A88-3ADF-4070-A7FE-E1A7CE8B3EB9}" destId="{64B5218A-409D-4951-8874-2F7374A14D01}" srcOrd="0" destOrd="0" presId="urn:microsoft.com/office/officeart/2005/8/layout/process2"/>
    <dgm:cxn modelId="{29E30144-B5C8-4B13-9A5E-B16B18EF03E8}" type="presParOf" srcId="{4FBA4C73-3411-411D-A336-79C57AA93564}" destId="{31E4A2C6-9C36-4DD1-8E6A-48EC6379CE92}" srcOrd="4" destOrd="0" presId="urn:microsoft.com/office/officeart/2005/8/layout/process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CC3AA1-6A57-44CE-8DDB-A0A25A6CC479}" type="doc">
      <dgm:prSet loTypeId="urn:microsoft.com/office/officeart/2005/8/layout/process1" loCatId="process" qsTypeId="urn:microsoft.com/office/officeart/2005/8/quickstyle/3d1" qsCatId="3D" csTypeId="urn:microsoft.com/office/officeart/2005/8/colors/accent1_2" csCatId="accent1" phldr="1"/>
      <dgm:spPr/>
      <dgm:t>
        <a:bodyPr/>
        <a:lstStyle/>
        <a:p>
          <a:endParaRPr lang="sv-SE"/>
        </a:p>
      </dgm:t>
    </dgm:pt>
    <dgm:pt modelId="{02D4007B-038B-429A-9C49-156CA166A697}">
      <dgm:prSet phldrT="[Text]"/>
      <dgm:spPr/>
      <dgm:t>
        <a:bodyPr/>
        <a:lstStyle/>
        <a:p>
          <a:r>
            <a:rPr lang="sv-SE" err="1"/>
            <a:t>Create</a:t>
          </a:r>
          <a:r>
            <a:rPr lang="sv-SE"/>
            <a:t> a </a:t>
          </a:r>
          <a:r>
            <a:rPr lang="sv-SE" err="1"/>
            <a:t>flowchart</a:t>
          </a:r>
          <a:r>
            <a:rPr lang="sv-SE"/>
            <a:t> </a:t>
          </a:r>
          <a:r>
            <a:rPr lang="sv-SE" err="1"/>
            <a:t>according</a:t>
          </a:r>
          <a:r>
            <a:rPr lang="sv-SE"/>
            <a:t> to </a:t>
          </a:r>
          <a:r>
            <a:rPr lang="sv-SE" err="1"/>
            <a:t>defined</a:t>
          </a:r>
          <a:r>
            <a:rPr lang="sv-SE"/>
            <a:t> system </a:t>
          </a:r>
          <a:r>
            <a:rPr lang="sv-SE" err="1"/>
            <a:t>boundaries</a:t>
          </a:r>
          <a:endParaRPr lang="sv-SE"/>
        </a:p>
      </dgm:t>
    </dgm:pt>
    <dgm:pt modelId="{28A7ECC5-17A8-417A-A2FA-367225B6909B}" type="parTrans" cxnId="{776CDC64-28BD-443C-962A-197CD78A617A}">
      <dgm:prSet/>
      <dgm:spPr/>
      <dgm:t>
        <a:bodyPr/>
        <a:lstStyle/>
        <a:p>
          <a:endParaRPr lang="sv-SE"/>
        </a:p>
      </dgm:t>
    </dgm:pt>
    <dgm:pt modelId="{4F99E3C4-FB4C-495F-9FBB-DAAF3893B3F4}" type="sibTrans" cxnId="{776CDC64-28BD-443C-962A-197CD78A617A}">
      <dgm:prSet/>
      <dgm:spPr/>
      <dgm:t>
        <a:bodyPr/>
        <a:lstStyle/>
        <a:p>
          <a:endParaRPr lang="sv-SE"/>
        </a:p>
      </dgm:t>
    </dgm:pt>
    <dgm:pt modelId="{CB86357B-CD71-4ACF-9F76-0EF1BD97E86A}">
      <dgm:prSet phldrT="[Text]"/>
      <dgm:spPr/>
      <dgm:t>
        <a:bodyPr/>
        <a:lstStyle/>
        <a:p>
          <a:r>
            <a:rPr lang="sv-SE"/>
            <a:t>Collect data for all </a:t>
          </a:r>
          <a:r>
            <a:rPr lang="sv-SE" err="1"/>
            <a:t>activities</a:t>
          </a:r>
          <a:r>
            <a:rPr lang="sv-SE"/>
            <a:t> </a:t>
          </a:r>
          <a:r>
            <a:rPr lang="sv-SE" err="1"/>
            <a:t>depending</a:t>
          </a:r>
          <a:r>
            <a:rPr lang="sv-SE"/>
            <a:t> on the </a:t>
          </a:r>
          <a:r>
            <a:rPr lang="sv-SE" err="1"/>
            <a:t>type</a:t>
          </a:r>
          <a:r>
            <a:rPr lang="sv-SE"/>
            <a:t> </a:t>
          </a:r>
          <a:r>
            <a:rPr lang="sv-SE" err="1"/>
            <a:t>of</a:t>
          </a:r>
          <a:r>
            <a:rPr lang="sv-SE"/>
            <a:t> </a:t>
          </a:r>
          <a:r>
            <a:rPr lang="sv-SE" err="1"/>
            <a:t>assessment</a:t>
          </a:r>
          <a:r>
            <a:rPr lang="sv-SE"/>
            <a:t> </a:t>
          </a:r>
        </a:p>
      </dgm:t>
    </dgm:pt>
    <dgm:pt modelId="{B1719C52-0F81-4290-B2B3-29D322EB796B}" type="parTrans" cxnId="{D6242EA0-2713-4B92-8970-D89CAF9EE584}">
      <dgm:prSet/>
      <dgm:spPr/>
      <dgm:t>
        <a:bodyPr/>
        <a:lstStyle/>
        <a:p>
          <a:endParaRPr lang="sv-SE"/>
        </a:p>
      </dgm:t>
    </dgm:pt>
    <dgm:pt modelId="{AB0E292F-F72C-4D47-83DE-E12426E8696C}" type="sibTrans" cxnId="{D6242EA0-2713-4B92-8970-D89CAF9EE584}">
      <dgm:prSet/>
      <dgm:spPr/>
      <dgm:t>
        <a:bodyPr/>
        <a:lstStyle/>
        <a:p>
          <a:endParaRPr lang="sv-SE"/>
        </a:p>
      </dgm:t>
    </dgm:pt>
    <dgm:pt modelId="{B0AB15DF-EB28-4875-9BC2-77992A661421}">
      <dgm:prSet phldrT="[Text]"/>
      <dgm:spPr/>
      <dgm:t>
        <a:bodyPr/>
        <a:lstStyle/>
        <a:p>
          <a:r>
            <a:rPr lang="en-US"/>
            <a:t>Calculate the amount of resources used and emissions from the system in relation to the functional unit</a:t>
          </a:r>
          <a:endParaRPr lang="sv-SE"/>
        </a:p>
      </dgm:t>
    </dgm:pt>
    <dgm:pt modelId="{BF068EB2-886E-4A2D-AC04-385A31E3B822}" type="parTrans" cxnId="{5561B367-CFA9-408B-88EE-65C254791C30}">
      <dgm:prSet/>
      <dgm:spPr/>
      <dgm:t>
        <a:bodyPr/>
        <a:lstStyle/>
        <a:p>
          <a:endParaRPr lang="sv-SE"/>
        </a:p>
      </dgm:t>
    </dgm:pt>
    <dgm:pt modelId="{C95E0EA2-CC3E-4CFB-A7CB-8A60EF83685D}" type="sibTrans" cxnId="{5561B367-CFA9-408B-88EE-65C254791C30}">
      <dgm:prSet/>
      <dgm:spPr/>
      <dgm:t>
        <a:bodyPr/>
        <a:lstStyle/>
        <a:p>
          <a:endParaRPr lang="sv-SE"/>
        </a:p>
      </dgm:t>
    </dgm:pt>
    <dgm:pt modelId="{601A8AB7-894F-4EDF-80D5-271F97C4D61F}" type="pres">
      <dgm:prSet presAssocID="{6ACC3AA1-6A57-44CE-8DDB-A0A25A6CC479}" presName="Name0" presStyleCnt="0">
        <dgm:presLayoutVars>
          <dgm:dir/>
          <dgm:resizeHandles val="exact"/>
        </dgm:presLayoutVars>
      </dgm:prSet>
      <dgm:spPr/>
    </dgm:pt>
    <dgm:pt modelId="{6615850A-DCF1-4CBF-8822-3DBC2BA5A7EC}" type="pres">
      <dgm:prSet presAssocID="{02D4007B-038B-429A-9C49-156CA166A697}" presName="node" presStyleLbl="node1" presStyleIdx="0" presStyleCnt="3">
        <dgm:presLayoutVars>
          <dgm:bulletEnabled val="1"/>
        </dgm:presLayoutVars>
      </dgm:prSet>
      <dgm:spPr/>
    </dgm:pt>
    <dgm:pt modelId="{68971258-C650-49C2-B25B-00640DB2007E}" type="pres">
      <dgm:prSet presAssocID="{4F99E3C4-FB4C-495F-9FBB-DAAF3893B3F4}" presName="sibTrans" presStyleLbl="sibTrans2D1" presStyleIdx="0" presStyleCnt="2"/>
      <dgm:spPr/>
    </dgm:pt>
    <dgm:pt modelId="{4166BF69-0C86-42AD-AB9B-F5E8517EECB7}" type="pres">
      <dgm:prSet presAssocID="{4F99E3C4-FB4C-495F-9FBB-DAAF3893B3F4}" presName="connectorText" presStyleLbl="sibTrans2D1" presStyleIdx="0" presStyleCnt="2"/>
      <dgm:spPr/>
    </dgm:pt>
    <dgm:pt modelId="{EC3F327E-6073-4321-9441-AB1EFFBBBF4F}" type="pres">
      <dgm:prSet presAssocID="{CB86357B-CD71-4ACF-9F76-0EF1BD97E86A}" presName="node" presStyleLbl="node1" presStyleIdx="1" presStyleCnt="3">
        <dgm:presLayoutVars>
          <dgm:bulletEnabled val="1"/>
        </dgm:presLayoutVars>
      </dgm:prSet>
      <dgm:spPr/>
    </dgm:pt>
    <dgm:pt modelId="{DE6E1A7E-5477-4077-89E9-740500FDD07A}" type="pres">
      <dgm:prSet presAssocID="{AB0E292F-F72C-4D47-83DE-E12426E8696C}" presName="sibTrans" presStyleLbl="sibTrans2D1" presStyleIdx="1" presStyleCnt="2"/>
      <dgm:spPr/>
    </dgm:pt>
    <dgm:pt modelId="{0123431D-787F-42CF-B67F-307ECF413F80}" type="pres">
      <dgm:prSet presAssocID="{AB0E292F-F72C-4D47-83DE-E12426E8696C}" presName="connectorText" presStyleLbl="sibTrans2D1" presStyleIdx="1" presStyleCnt="2"/>
      <dgm:spPr/>
    </dgm:pt>
    <dgm:pt modelId="{1BC1F484-55AF-4522-95A8-BAA51A7F449A}" type="pres">
      <dgm:prSet presAssocID="{B0AB15DF-EB28-4875-9BC2-77992A661421}" presName="node" presStyleLbl="node1" presStyleIdx="2" presStyleCnt="3">
        <dgm:presLayoutVars>
          <dgm:bulletEnabled val="1"/>
        </dgm:presLayoutVars>
      </dgm:prSet>
      <dgm:spPr/>
    </dgm:pt>
  </dgm:ptLst>
  <dgm:cxnLst>
    <dgm:cxn modelId="{1C9E9C1A-072D-425A-91AE-06804301ABF0}" type="presOf" srcId="{AB0E292F-F72C-4D47-83DE-E12426E8696C}" destId="{0123431D-787F-42CF-B67F-307ECF413F80}" srcOrd="1" destOrd="0" presId="urn:microsoft.com/office/officeart/2005/8/layout/process1"/>
    <dgm:cxn modelId="{58594C5E-FEE2-4B5C-AA00-8EFEDD731EA0}" type="presOf" srcId="{4F99E3C4-FB4C-495F-9FBB-DAAF3893B3F4}" destId="{68971258-C650-49C2-B25B-00640DB2007E}" srcOrd="0" destOrd="0" presId="urn:microsoft.com/office/officeart/2005/8/layout/process1"/>
    <dgm:cxn modelId="{86D08D63-F881-431D-8A99-70043033B15C}" type="presOf" srcId="{02D4007B-038B-429A-9C49-156CA166A697}" destId="{6615850A-DCF1-4CBF-8822-3DBC2BA5A7EC}" srcOrd="0" destOrd="0" presId="urn:microsoft.com/office/officeart/2005/8/layout/process1"/>
    <dgm:cxn modelId="{776CDC64-28BD-443C-962A-197CD78A617A}" srcId="{6ACC3AA1-6A57-44CE-8DDB-A0A25A6CC479}" destId="{02D4007B-038B-429A-9C49-156CA166A697}" srcOrd="0" destOrd="0" parTransId="{28A7ECC5-17A8-417A-A2FA-367225B6909B}" sibTransId="{4F99E3C4-FB4C-495F-9FBB-DAAF3893B3F4}"/>
    <dgm:cxn modelId="{5561B367-CFA9-408B-88EE-65C254791C30}" srcId="{6ACC3AA1-6A57-44CE-8DDB-A0A25A6CC479}" destId="{B0AB15DF-EB28-4875-9BC2-77992A661421}" srcOrd="2" destOrd="0" parTransId="{BF068EB2-886E-4A2D-AC04-385A31E3B822}" sibTransId="{C95E0EA2-CC3E-4CFB-A7CB-8A60EF83685D}"/>
    <dgm:cxn modelId="{51C49B6F-68CA-4C05-9DFB-22520B8B55F2}" type="presOf" srcId="{AB0E292F-F72C-4D47-83DE-E12426E8696C}" destId="{DE6E1A7E-5477-4077-89E9-740500FDD07A}" srcOrd="0" destOrd="0" presId="urn:microsoft.com/office/officeart/2005/8/layout/process1"/>
    <dgm:cxn modelId="{78174571-FE80-4BFE-9170-6A214BCB6129}" type="presOf" srcId="{6ACC3AA1-6A57-44CE-8DDB-A0A25A6CC479}" destId="{601A8AB7-894F-4EDF-80D5-271F97C4D61F}" srcOrd="0" destOrd="0" presId="urn:microsoft.com/office/officeart/2005/8/layout/process1"/>
    <dgm:cxn modelId="{D6242EA0-2713-4B92-8970-D89CAF9EE584}" srcId="{6ACC3AA1-6A57-44CE-8DDB-A0A25A6CC479}" destId="{CB86357B-CD71-4ACF-9F76-0EF1BD97E86A}" srcOrd="1" destOrd="0" parTransId="{B1719C52-0F81-4290-B2B3-29D322EB796B}" sibTransId="{AB0E292F-F72C-4D47-83DE-E12426E8696C}"/>
    <dgm:cxn modelId="{EB53C3A5-2EAD-4272-A088-501448767811}" type="presOf" srcId="{4F99E3C4-FB4C-495F-9FBB-DAAF3893B3F4}" destId="{4166BF69-0C86-42AD-AB9B-F5E8517EECB7}" srcOrd="1" destOrd="0" presId="urn:microsoft.com/office/officeart/2005/8/layout/process1"/>
    <dgm:cxn modelId="{4506BDC5-DDEA-4883-8738-E158596BE22F}" type="presOf" srcId="{CB86357B-CD71-4ACF-9F76-0EF1BD97E86A}" destId="{EC3F327E-6073-4321-9441-AB1EFFBBBF4F}" srcOrd="0" destOrd="0" presId="urn:microsoft.com/office/officeart/2005/8/layout/process1"/>
    <dgm:cxn modelId="{213FABFE-E530-481A-825B-766CD88542CE}" type="presOf" srcId="{B0AB15DF-EB28-4875-9BC2-77992A661421}" destId="{1BC1F484-55AF-4522-95A8-BAA51A7F449A}" srcOrd="0" destOrd="0" presId="urn:microsoft.com/office/officeart/2005/8/layout/process1"/>
    <dgm:cxn modelId="{2CB7D379-E1EC-4FD4-B25A-DE8963750CED}" type="presParOf" srcId="{601A8AB7-894F-4EDF-80D5-271F97C4D61F}" destId="{6615850A-DCF1-4CBF-8822-3DBC2BA5A7EC}" srcOrd="0" destOrd="0" presId="urn:microsoft.com/office/officeart/2005/8/layout/process1"/>
    <dgm:cxn modelId="{2A2ABAF8-1571-4FC9-B9E8-9BC477BE6B3A}" type="presParOf" srcId="{601A8AB7-894F-4EDF-80D5-271F97C4D61F}" destId="{68971258-C650-49C2-B25B-00640DB2007E}" srcOrd="1" destOrd="0" presId="urn:microsoft.com/office/officeart/2005/8/layout/process1"/>
    <dgm:cxn modelId="{7BBE3142-7DC1-41DA-933C-63FA7046E7D8}" type="presParOf" srcId="{68971258-C650-49C2-B25B-00640DB2007E}" destId="{4166BF69-0C86-42AD-AB9B-F5E8517EECB7}" srcOrd="0" destOrd="0" presId="urn:microsoft.com/office/officeart/2005/8/layout/process1"/>
    <dgm:cxn modelId="{7ADCC643-B336-4547-8CC7-117CB8212B58}" type="presParOf" srcId="{601A8AB7-894F-4EDF-80D5-271F97C4D61F}" destId="{EC3F327E-6073-4321-9441-AB1EFFBBBF4F}" srcOrd="2" destOrd="0" presId="urn:microsoft.com/office/officeart/2005/8/layout/process1"/>
    <dgm:cxn modelId="{2D9B08BA-815E-48D4-9DA0-BFE76DC92376}" type="presParOf" srcId="{601A8AB7-894F-4EDF-80D5-271F97C4D61F}" destId="{DE6E1A7E-5477-4077-89E9-740500FDD07A}" srcOrd="3" destOrd="0" presId="urn:microsoft.com/office/officeart/2005/8/layout/process1"/>
    <dgm:cxn modelId="{753B1594-3A1F-44A8-B078-779F1C6C0FEC}" type="presParOf" srcId="{DE6E1A7E-5477-4077-89E9-740500FDD07A}" destId="{0123431D-787F-42CF-B67F-307ECF413F80}" srcOrd="0" destOrd="0" presId="urn:microsoft.com/office/officeart/2005/8/layout/process1"/>
    <dgm:cxn modelId="{8E107B10-0E71-4F8B-B2ED-23D629F04F21}" type="presParOf" srcId="{601A8AB7-894F-4EDF-80D5-271F97C4D61F}" destId="{1BC1F484-55AF-4522-95A8-BAA51A7F449A}"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978C93-076C-4C56-90B5-B14CBA90B22A}" type="doc">
      <dgm:prSet loTypeId="urn:microsoft.com/office/officeart/2005/8/layout/process2" loCatId="process" qsTypeId="urn:microsoft.com/office/officeart/2005/8/quickstyle/3d2" qsCatId="3D" csTypeId="urn:microsoft.com/office/officeart/2005/8/colors/accent1_3" csCatId="accent1" phldr="1"/>
      <dgm:spPr/>
      <dgm:t>
        <a:bodyPr/>
        <a:lstStyle/>
        <a:p>
          <a:endParaRPr lang="sv-SE"/>
        </a:p>
      </dgm:t>
    </dgm:pt>
    <dgm:pt modelId="{BA64727E-575B-4D4D-94D5-12686BDB18C8}">
      <dgm:prSet phldrT="[Text]" custT="1"/>
      <dgm:spPr/>
      <dgm:t>
        <a:bodyPr/>
        <a:lstStyle/>
        <a:p>
          <a:pPr algn="ctr"/>
          <a:r>
            <a:rPr lang="sv-SE" sz="1800"/>
            <a:t> </a:t>
          </a:r>
          <a:r>
            <a:rPr lang="sv-SE" sz="3200" err="1"/>
            <a:t>Classification</a:t>
          </a:r>
          <a:endParaRPr lang="sv-SE" sz="1800"/>
        </a:p>
      </dgm:t>
    </dgm:pt>
    <dgm:pt modelId="{D35D5FC6-143B-486C-AD8B-BDC3E0034D74}" type="parTrans" cxnId="{938FBD1D-C9F7-4C7F-B312-9DA461214B07}">
      <dgm:prSet/>
      <dgm:spPr/>
      <dgm:t>
        <a:bodyPr/>
        <a:lstStyle/>
        <a:p>
          <a:endParaRPr lang="sv-SE"/>
        </a:p>
      </dgm:t>
    </dgm:pt>
    <dgm:pt modelId="{D0EA0B09-1895-4BBC-9A85-1AD22E71DFD5}" type="sibTrans" cxnId="{938FBD1D-C9F7-4C7F-B312-9DA461214B07}">
      <dgm:prSet/>
      <dgm:spPr/>
      <dgm:t>
        <a:bodyPr/>
        <a:lstStyle/>
        <a:p>
          <a:endParaRPr lang="sv-SE"/>
        </a:p>
      </dgm:t>
    </dgm:pt>
    <dgm:pt modelId="{3AE8C42B-CDF7-4204-9CC2-0C09B738EDB1}">
      <dgm:prSet phldrT="[Text]" custT="1"/>
      <dgm:spPr/>
      <dgm:t>
        <a:bodyPr/>
        <a:lstStyle/>
        <a:p>
          <a:pPr algn="ctr"/>
          <a:r>
            <a:rPr lang="sv-SE" sz="3200" err="1"/>
            <a:t>Characterization</a:t>
          </a:r>
          <a:endParaRPr lang="sv-SE" sz="3200"/>
        </a:p>
      </dgm:t>
    </dgm:pt>
    <dgm:pt modelId="{3919F0A8-358A-4A70-8193-D7C478C5AB84}" type="parTrans" cxnId="{BAE4AA7B-66DC-490B-8C1F-73FBDA51EC67}">
      <dgm:prSet/>
      <dgm:spPr/>
      <dgm:t>
        <a:bodyPr/>
        <a:lstStyle/>
        <a:p>
          <a:endParaRPr lang="sv-SE"/>
        </a:p>
      </dgm:t>
    </dgm:pt>
    <dgm:pt modelId="{25E11874-C219-454F-90C2-F9D55DCB96BE}" type="sibTrans" cxnId="{BAE4AA7B-66DC-490B-8C1F-73FBDA51EC67}">
      <dgm:prSet/>
      <dgm:spPr/>
      <dgm:t>
        <a:bodyPr/>
        <a:lstStyle/>
        <a:p>
          <a:endParaRPr lang="sv-SE"/>
        </a:p>
      </dgm:t>
    </dgm:pt>
    <dgm:pt modelId="{730E9857-E13E-4806-82FF-2F49F42E1504}">
      <dgm:prSet phldrT="[Text]" custT="1"/>
      <dgm:spPr/>
      <dgm:t>
        <a:bodyPr/>
        <a:lstStyle/>
        <a:p>
          <a:pPr algn="ctr"/>
          <a:r>
            <a:rPr lang="sv-SE" sz="3200" err="1"/>
            <a:t>Weighting</a:t>
          </a:r>
          <a:r>
            <a:rPr lang="sv-SE" sz="3200"/>
            <a:t> and </a:t>
          </a:r>
          <a:r>
            <a:rPr lang="sv-SE" sz="3200" err="1"/>
            <a:t>normalisation</a:t>
          </a:r>
          <a:r>
            <a:rPr lang="sv-SE" sz="3200"/>
            <a:t> etc.</a:t>
          </a:r>
        </a:p>
      </dgm:t>
    </dgm:pt>
    <dgm:pt modelId="{B07C6465-C475-4892-BD23-4A0FCD630EB0}" type="parTrans" cxnId="{386A0FFE-CCCF-4587-A813-1720737C5F5B}">
      <dgm:prSet/>
      <dgm:spPr/>
      <dgm:t>
        <a:bodyPr/>
        <a:lstStyle/>
        <a:p>
          <a:endParaRPr lang="sv-SE"/>
        </a:p>
      </dgm:t>
    </dgm:pt>
    <dgm:pt modelId="{C8FA48F0-64FE-4AEC-988C-D4F1EB582010}" type="sibTrans" cxnId="{386A0FFE-CCCF-4587-A813-1720737C5F5B}">
      <dgm:prSet/>
      <dgm:spPr/>
      <dgm:t>
        <a:bodyPr/>
        <a:lstStyle/>
        <a:p>
          <a:endParaRPr lang="sv-SE"/>
        </a:p>
      </dgm:t>
    </dgm:pt>
    <dgm:pt modelId="{AEC36E4E-8DA3-4241-9E09-62F2D0F0D668}" type="pres">
      <dgm:prSet presAssocID="{AC978C93-076C-4C56-90B5-B14CBA90B22A}" presName="linearFlow" presStyleCnt="0">
        <dgm:presLayoutVars>
          <dgm:resizeHandles val="exact"/>
        </dgm:presLayoutVars>
      </dgm:prSet>
      <dgm:spPr/>
    </dgm:pt>
    <dgm:pt modelId="{74673CC9-B1D3-4ECD-A50B-9BA66ADE82E4}" type="pres">
      <dgm:prSet presAssocID="{BA64727E-575B-4D4D-94D5-12686BDB18C8}" presName="node" presStyleLbl="node1" presStyleIdx="0" presStyleCnt="3" custScaleX="143096">
        <dgm:presLayoutVars>
          <dgm:bulletEnabled val="1"/>
        </dgm:presLayoutVars>
      </dgm:prSet>
      <dgm:spPr/>
    </dgm:pt>
    <dgm:pt modelId="{54388463-AA21-46BB-A979-FA60D0D0139C}" type="pres">
      <dgm:prSet presAssocID="{D0EA0B09-1895-4BBC-9A85-1AD22E71DFD5}" presName="sibTrans" presStyleLbl="sibTrans2D1" presStyleIdx="0" presStyleCnt="2"/>
      <dgm:spPr/>
    </dgm:pt>
    <dgm:pt modelId="{AF8A8004-BF2C-440D-94D5-45C15DC496AC}" type="pres">
      <dgm:prSet presAssocID="{D0EA0B09-1895-4BBC-9A85-1AD22E71DFD5}" presName="connectorText" presStyleLbl="sibTrans2D1" presStyleIdx="0" presStyleCnt="2"/>
      <dgm:spPr/>
    </dgm:pt>
    <dgm:pt modelId="{FEA6B750-61DB-4A1C-8AE9-E5CEB3DFBDB2}" type="pres">
      <dgm:prSet presAssocID="{3AE8C42B-CDF7-4204-9CC2-0C09B738EDB1}" presName="node" presStyleLbl="node1" presStyleIdx="1" presStyleCnt="3" custScaleX="144263">
        <dgm:presLayoutVars>
          <dgm:bulletEnabled val="1"/>
        </dgm:presLayoutVars>
      </dgm:prSet>
      <dgm:spPr/>
    </dgm:pt>
    <dgm:pt modelId="{833A9DEC-8C47-420F-AB6E-67EE8024EE75}" type="pres">
      <dgm:prSet presAssocID="{25E11874-C219-454F-90C2-F9D55DCB96BE}" presName="sibTrans" presStyleLbl="sibTrans2D1" presStyleIdx="1" presStyleCnt="2"/>
      <dgm:spPr/>
    </dgm:pt>
    <dgm:pt modelId="{757D0219-553A-418C-9727-0E93ADC1A1D3}" type="pres">
      <dgm:prSet presAssocID="{25E11874-C219-454F-90C2-F9D55DCB96BE}" presName="connectorText" presStyleLbl="sibTrans2D1" presStyleIdx="1" presStyleCnt="2"/>
      <dgm:spPr/>
    </dgm:pt>
    <dgm:pt modelId="{65D0B4ED-779F-488F-9BB2-BAAE99469CE8}" type="pres">
      <dgm:prSet presAssocID="{730E9857-E13E-4806-82FF-2F49F42E1504}" presName="node" presStyleLbl="node1" presStyleIdx="2" presStyleCnt="3" custScaleX="145270">
        <dgm:presLayoutVars>
          <dgm:bulletEnabled val="1"/>
        </dgm:presLayoutVars>
      </dgm:prSet>
      <dgm:spPr/>
    </dgm:pt>
  </dgm:ptLst>
  <dgm:cxnLst>
    <dgm:cxn modelId="{A20BE415-EBAF-4BED-8DAF-AA9F77210297}" type="presOf" srcId="{730E9857-E13E-4806-82FF-2F49F42E1504}" destId="{65D0B4ED-779F-488F-9BB2-BAAE99469CE8}" srcOrd="0" destOrd="0" presId="urn:microsoft.com/office/officeart/2005/8/layout/process2"/>
    <dgm:cxn modelId="{938FBD1D-C9F7-4C7F-B312-9DA461214B07}" srcId="{AC978C93-076C-4C56-90B5-B14CBA90B22A}" destId="{BA64727E-575B-4D4D-94D5-12686BDB18C8}" srcOrd="0" destOrd="0" parTransId="{D35D5FC6-143B-486C-AD8B-BDC3E0034D74}" sibTransId="{D0EA0B09-1895-4BBC-9A85-1AD22E71DFD5}"/>
    <dgm:cxn modelId="{9EFC6C26-A573-4874-88FF-3567B1D3233E}" type="presOf" srcId="{3AE8C42B-CDF7-4204-9CC2-0C09B738EDB1}" destId="{FEA6B750-61DB-4A1C-8AE9-E5CEB3DFBDB2}" srcOrd="0" destOrd="0" presId="urn:microsoft.com/office/officeart/2005/8/layout/process2"/>
    <dgm:cxn modelId="{7D7D916F-9716-4542-AC0A-E2EA59A2B39E}" type="presOf" srcId="{25E11874-C219-454F-90C2-F9D55DCB96BE}" destId="{833A9DEC-8C47-420F-AB6E-67EE8024EE75}" srcOrd="0" destOrd="0" presId="urn:microsoft.com/office/officeart/2005/8/layout/process2"/>
    <dgm:cxn modelId="{BAE4AA7B-66DC-490B-8C1F-73FBDA51EC67}" srcId="{AC978C93-076C-4C56-90B5-B14CBA90B22A}" destId="{3AE8C42B-CDF7-4204-9CC2-0C09B738EDB1}" srcOrd="1" destOrd="0" parTransId="{3919F0A8-358A-4A70-8193-D7C478C5AB84}" sibTransId="{25E11874-C219-454F-90C2-F9D55DCB96BE}"/>
    <dgm:cxn modelId="{88D1D9A9-8A18-4929-B416-247C3C8C527D}" type="presOf" srcId="{BA64727E-575B-4D4D-94D5-12686BDB18C8}" destId="{74673CC9-B1D3-4ECD-A50B-9BA66ADE82E4}" srcOrd="0" destOrd="0" presId="urn:microsoft.com/office/officeart/2005/8/layout/process2"/>
    <dgm:cxn modelId="{C0A31AB0-DE1E-4B39-AFE0-4957A82EC275}" type="presOf" srcId="{25E11874-C219-454F-90C2-F9D55DCB96BE}" destId="{757D0219-553A-418C-9727-0E93ADC1A1D3}" srcOrd="1" destOrd="0" presId="urn:microsoft.com/office/officeart/2005/8/layout/process2"/>
    <dgm:cxn modelId="{9DCBBDB8-23CF-484D-8384-8643A50D7A5E}" type="presOf" srcId="{D0EA0B09-1895-4BBC-9A85-1AD22E71DFD5}" destId="{54388463-AA21-46BB-A979-FA60D0D0139C}" srcOrd="0" destOrd="0" presId="urn:microsoft.com/office/officeart/2005/8/layout/process2"/>
    <dgm:cxn modelId="{87A611BA-79D4-425D-82C0-87E73007D306}" type="presOf" srcId="{D0EA0B09-1895-4BBC-9A85-1AD22E71DFD5}" destId="{AF8A8004-BF2C-440D-94D5-45C15DC496AC}" srcOrd="1" destOrd="0" presId="urn:microsoft.com/office/officeart/2005/8/layout/process2"/>
    <dgm:cxn modelId="{D97543C1-FFD3-425B-824A-A388DC455FAA}" type="presOf" srcId="{AC978C93-076C-4C56-90B5-B14CBA90B22A}" destId="{AEC36E4E-8DA3-4241-9E09-62F2D0F0D668}" srcOrd="0" destOrd="0" presId="urn:microsoft.com/office/officeart/2005/8/layout/process2"/>
    <dgm:cxn modelId="{386A0FFE-CCCF-4587-A813-1720737C5F5B}" srcId="{AC978C93-076C-4C56-90B5-B14CBA90B22A}" destId="{730E9857-E13E-4806-82FF-2F49F42E1504}" srcOrd="2" destOrd="0" parTransId="{B07C6465-C475-4892-BD23-4A0FCD630EB0}" sibTransId="{C8FA48F0-64FE-4AEC-988C-D4F1EB582010}"/>
    <dgm:cxn modelId="{7A866AA2-5042-4F94-B318-4B6B815BB498}" type="presParOf" srcId="{AEC36E4E-8DA3-4241-9E09-62F2D0F0D668}" destId="{74673CC9-B1D3-4ECD-A50B-9BA66ADE82E4}" srcOrd="0" destOrd="0" presId="urn:microsoft.com/office/officeart/2005/8/layout/process2"/>
    <dgm:cxn modelId="{C58F7404-ADA9-4B7C-8282-E4F599D1173D}" type="presParOf" srcId="{AEC36E4E-8DA3-4241-9E09-62F2D0F0D668}" destId="{54388463-AA21-46BB-A979-FA60D0D0139C}" srcOrd="1" destOrd="0" presId="urn:microsoft.com/office/officeart/2005/8/layout/process2"/>
    <dgm:cxn modelId="{4A8AED06-36F1-4DEB-96B2-63206399921E}" type="presParOf" srcId="{54388463-AA21-46BB-A979-FA60D0D0139C}" destId="{AF8A8004-BF2C-440D-94D5-45C15DC496AC}" srcOrd="0" destOrd="0" presId="urn:microsoft.com/office/officeart/2005/8/layout/process2"/>
    <dgm:cxn modelId="{7EF6D4DB-67E7-490B-8E67-3558D5DF3CCC}" type="presParOf" srcId="{AEC36E4E-8DA3-4241-9E09-62F2D0F0D668}" destId="{FEA6B750-61DB-4A1C-8AE9-E5CEB3DFBDB2}" srcOrd="2" destOrd="0" presId="urn:microsoft.com/office/officeart/2005/8/layout/process2"/>
    <dgm:cxn modelId="{7CBC4AD5-1CD8-44F0-8934-CE623763C3DB}" type="presParOf" srcId="{AEC36E4E-8DA3-4241-9E09-62F2D0F0D668}" destId="{833A9DEC-8C47-420F-AB6E-67EE8024EE75}" srcOrd="3" destOrd="0" presId="urn:microsoft.com/office/officeart/2005/8/layout/process2"/>
    <dgm:cxn modelId="{855C3E42-D292-4B65-95D5-7417AC460545}" type="presParOf" srcId="{833A9DEC-8C47-420F-AB6E-67EE8024EE75}" destId="{757D0219-553A-418C-9727-0E93ADC1A1D3}" srcOrd="0" destOrd="0" presId="urn:microsoft.com/office/officeart/2005/8/layout/process2"/>
    <dgm:cxn modelId="{086EEC23-3C4E-46E8-BC76-DD0376C865E9}" type="presParOf" srcId="{AEC36E4E-8DA3-4241-9E09-62F2D0F0D668}" destId="{65D0B4ED-779F-488F-9BB2-BAAE99469CE8}"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4A2D5-360A-4AC0-A9B1-6F7FE69928AA}">
      <dsp:nvSpPr>
        <dsp:cNvPr id="0" name=""/>
        <dsp:cNvSpPr/>
      </dsp:nvSpPr>
      <dsp:spPr>
        <a:xfrm>
          <a:off x="34977" y="620"/>
          <a:ext cx="2729558" cy="89007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sv-SE" sz="2900" kern="1200"/>
            <a:t>Fossil </a:t>
          </a:r>
          <a:r>
            <a:rPr lang="sv-SE" sz="2900" kern="1200" err="1"/>
            <a:t>based</a:t>
          </a:r>
          <a:endParaRPr lang="sv-SE" sz="2900" kern="1200"/>
        </a:p>
      </dsp:txBody>
      <dsp:txXfrm>
        <a:off x="61046" y="26689"/>
        <a:ext cx="2677420" cy="837937"/>
      </dsp:txXfrm>
    </dsp:sp>
    <dsp:sp modelId="{A72E6D0F-38CA-43C4-9060-7ABE7DADA51F}">
      <dsp:nvSpPr>
        <dsp:cNvPr id="0" name=""/>
        <dsp:cNvSpPr/>
      </dsp:nvSpPr>
      <dsp:spPr>
        <a:xfrm>
          <a:off x="307933" y="890696"/>
          <a:ext cx="272955" cy="667556"/>
        </a:xfrm>
        <a:custGeom>
          <a:avLst/>
          <a:gdLst/>
          <a:ahLst/>
          <a:cxnLst/>
          <a:rect l="0" t="0" r="0" b="0"/>
          <a:pathLst>
            <a:path>
              <a:moveTo>
                <a:pt x="0" y="0"/>
              </a:moveTo>
              <a:lnTo>
                <a:pt x="0" y="667556"/>
              </a:lnTo>
              <a:lnTo>
                <a:pt x="272955" y="667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CF9BC-1CF6-4484-A69B-179E7BF1E14B}">
      <dsp:nvSpPr>
        <dsp:cNvPr id="0" name=""/>
        <dsp:cNvSpPr/>
      </dsp:nvSpPr>
      <dsp:spPr>
        <a:xfrm>
          <a:off x="580889" y="1113215"/>
          <a:ext cx="3016971" cy="8900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sv-SE" sz="2400" kern="1200"/>
            <a:t>Oil, NG, Diesel</a:t>
          </a:r>
        </a:p>
      </dsp:txBody>
      <dsp:txXfrm>
        <a:off x="606958" y="1139284"/>
        <a:ext cx="2964833" cy="837937"/>
      </dsp:txXfrm>
    </dsp:sp>
    <dsp:sp modelId="{6F26E007-3A75-4845-9C5C-C6FF775BF8CF}">
      <dsp:nvSpPr>
        <dsp:cNvPr id="0" name=""/>
        <dsp:cNvSpPr/>
      </dsp:nvSpPr>
      <dsp:spPr>
        <a:xfrm>
          <a:off x="307933" y="890696"/>
          <a:ext cx="272955" cy="1780150"/>
        </a:xfrm>
        <a:custGeom>
          <a:avLst/>
          <a:gdLst/>
          <a:ahLst/>
          <a:cxnLst/>
          <a:rect l="0" t="0" r="0" b="0"/>
          <a:pathLst>
            <a:path>
              <a:moveTo>
                <a:pt x="0" y="0"/>
              </a:moveTo>
              <a:lnTo>
                <a:pt x="0" y="1780150"/>
              </a:lnTo>
              <a:lnTo>
                <a:pt x="272955" y="17801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FAF8FC-55EA-4A89-80C9-366BB51D2C64}">
      <dsp:nvSpPr>
        <dsp:cNvPr id="0" name=""/>
        <dsp:cNvSpPr/>
      </dsp:nvSpPr>
      <dsp:spPr>
        <a:xfrm>
          <a:off x="580889" y="2225809"/>
          <a:ext cx="2800020" cy="8900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sv-SE" sz="2400" kern="1200" err="1"/>
            <a:t>Homogeneous</a:t>
          </a:r>
          <a:r>
            <a:rPr lang="sv-SE" sz="2400" kern="1200"/>
            <a:t>, </a:t>
          </a:r>
          <a:r>
            <a:rPr lang="sv-SE" sz="2400" kern="1200" err="1"/>
            <a:t>high</a:t>
          </a:r>
          <a:r>
            <a:rPr lang="sv-SE" sz="2400" kern="1200"/>
            <a:t> </a:t>
          </a:r>
          <a:r>
            <a:rPr lang="sv-SE" sz="2400" kern="1200" err="1"/>
            <a:t>energy</a:t>
          </a:r>
          <a:r>
            <a:rPr lang="sv-SE" sz="2400" kern="1200"/>
            <a:t> </a:t>
          </a:r>
          <a:r>
            <a:rPr lang="sv-SE" sz="2400" kern="1200" err="1"/>
            <a:t>density</a:t>
          </a:r>
          <a:endParaRPr lang="sv-SE" sz="2400" kern="1200"/>
        </a:p>
      </dsp:txBody>
      <dsp:txXfrm>
        <a:off x="606958" y="2251878"/>
        <a:ext cx="2747882" cy="837937"/>
      </dsp:txXfrm>
    </dsp:sp>
    <dsp:sp modelId="{6C36A592-7906-4940-A233-DE4A03A33ADA}">
      <dsp:nvSpPr>
        <dsp:cNvPr id="0" name=""/>
        <dsp:cNvSpPr/>
      </dsp:nvSpPr>
      <dsp:spPr>
        <a:xfrm>
          <a:off x="307933" y="890696"/>
          <a:ext cx="272955" cy="2892745"/>
        </a:xfrm>
        <a:custGeom>
          <a:avLst/>
          <a:gdLst/>
          <a:ahLst/>
          <a:cxnLst/>
          <a:rect l="0" t="0" r="0" b="0"/>
          <a:pathLst>
            <a:path>
              <a:moveTo>
                <a:pt x="0" y="0"/>
              </a:moveTo>
              <a:lnTo>
                <a:pt x="0" y="2892745"/>
              </a:lnTo>
              <a:lnTo>
                <a:pt x="272955" y="28927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7A958-8DF5-4A30-B22B-79A769449AB5}">
      <dsp:nvSpPr>
        <dsp:cNvPr id="0" name=""/>
        <dsp:cNvSpPr/>
      </dsp:nvSpPr>
      <dsp:spPr>
        <a:xfrm>
          <a:off x="580889" y="3338403"/>
          <a:ext cx="2679796" cy="8900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sv-SE" sz="2400" kern="1200"/>
            <a:t>Prices going </a:t>
          </a:r>
          <a:r>
            <a:rPr lang="sv-SE" sz="2400" kern="1200" err="1"/>
            <a:t>up</a:t>
          </a:r>
          <a:endParaRPr lang="sv-SE" sz="2400" kern="1200"/>
        </a:p>
      </dsp:txBody>
      <dsp:txXfrm>
        <a:off x="606958" y="3364472"/>
        <a:ext cx="2627658" cy="837937"/>
      </dsp:txXfrm>
    </dsp:sp>
    <dsp:sp modelId="{4B17B1B2-5541-4797-A5CE-3D5D946103D9}">
      <dsp:nvSpPr>
        <dsp:cNvPr id="0" name=""/>
        <dsp:cNvSpPr/>
      </dsp:nvSpPr>
      <dsp:spPr>
        <a:xfrm>
          <a:off x="3477322" y="620"/>
          <a:ext cx="2827876" cy="89007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sv-SE" sz="2900" kern="1200"/>
            <a:t>Not fossil </a:t>
          </a:r>
          <a:r>
            <a:rPr lang="sv-SE" sz="2900" kern="1200" err="1"/>
            <a:t>based</a:t>
          </a:r>
          <a:endParaRPr lang="sv-SE" sz="2900" kern="1200"/>
        </a:p>
      </dsp:txBody>
      <dsp:txXfrm>
        <a:off x="3503391" y="26689"/>
        <a:ext cx="2775738" cy="837937"/>
      </dsp:txXfrm>
    </dsp:sp>
    <dsp:sp modelId="{AF456C06-E1A6-4ED8-91CD-EDF9C5B3C979}">
      <dsp:nvSpPr>
        <dsp:cNvPr id="0" name=""/>
        <dsp:cNvSpPr/>
      </dsp:nvSpPr>
      <dsp:spPr>
        <a:xfrm>
          <a:off x="3760110" y="890696"/>
          <a:ext cx="282787" cy="667556"/>
        </a:xfrm>
        <a:custGeom>
          <a:avLst/>
          <a:gdLst/>
          <a:ahLst/>
          <a:cxnLst/>
          <a:rect l="0" t="0" r="0" b="0"/>
          <a:pathLst>
            <a:path>
              <a:moveTo>
                <a:pt x="0" y="0"/>
              </a:moveTo>
              <a:lnTo>
                <a:pt x="0" y="667556"/>
              </a:lnTo>
              <a:lnTo>
                <a:pt x="282787" y="66755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388482-9EC5-4330-AE92-433491F59E3E}">
      <dsp:nvSpPr>
        <dsp:cNvPr id="0" name=""/>
        <dsp:cNvSpPr/>
      </dsp:nvSpPr>
      <dsp:spPr>
        <a:xfrm>
          <a:off x="4042898" y="1113215"/>
          <a:ext cx="3077667" cy="8900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sv-SE" sz="2400" kern="1200" err="1"/>
            <a:t>Biomass,biogas</a:t>
          </a:r>
          <a:r>
            <a:rPr lang="sv-SE" sz="2400" kern="1200"/>
            <a:t>, hydrogen</a:t>
          </a:r>
        </a:p>
      </dsp:txBody>
      <dsp:txXfrm>
        <a:off x="4068967" y="1139284"/>
        <a:ext cx="3025529" cy="837937"/>
      </dsp:txXfrm>
    </dsp:sp>
    <dsp:sp modelId="{19233220-CA67-40E4-BB47-62F7216348D5}">
      <dsp:nvSpPr>
        <dsp:cNvPr id="0" name=""/>
        <dsp:cNvSpPr/>
      </dsp:nvSpPr>
      <dsp:spPr>
        <a:xfrm>
          <a:off x="3760110" y="890696"/>
          <a:ext cx="282787" cy="1780150"/>
        </a:xfrm>
        <a:custGeom>
          <a:avLst/>
          <a:gdLst/>
          <a:ahLst/>
          <a:cxnLst/>
          <a:rect l="0" t="0" r="0" b="0"/>
          <a:pathLst>
            <a:path>
              <a:moveTo>
                <a:pt x="0" y="0"/>
              </a:moveTo>
              <a:lnTo>
                <a:pt x="0" y="1780150"/>
              </a:lnTo>
              <a:lnTo>
                <a:pt x="282787" y="17801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39F5B-146C-4332-A532-916B08FBB057}">
      <dsp:nvSpPr>
        <dsp:cNvPr id="0" name=""/>
        <dsp:cNvSpPr/>
      </dsp:nvSpPr>
      <dsp:spPr>
        <a:xfrm>
          <a:off x="4042898" y="2225809"/>
          <a:ext cx="2917112" cy="8900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sv-SE" sz="2400" kern="1200" err="1"/>
            <a:t>Lower</a:t>
          </a:r>
          <a:r>
            <a:rPr lang="sv-SE" sz="2400" kern="1200"/>
            <a:t> </a:t>
          </a:r>
          <a:r>
            <a:rPr lang="sv-SE" sz="2400" kern="1200" err="1"/>
            <a:t>energy</a:t>
          </a:r>
          <a:r>
            <a:rPr lang="sv-SE" sz="2400" kern="1200"/>
            <a:t> </a:t>
          </a:r>
          <a:r>
            <a:rPr lang="sv-SE" sz="2400" kern="1200" err="1"/>
            <a:t>density</a:t>
          </a:r>
          <a:r>
            <a:rPr lang="sv-SE" sz="2400" kern="1200"/>
            <a:t> </a:t>
          </a:r>
        </a:p>
      </dsp:txBody>
      <dsp:txXfrm>
        <a:off x="4068967" y="2251878"/>
        <a:ext cx="2864974" cy="837937"/>
      </dsp:txXfrm>
    </dsp:sp>
    <dsp:sp modelId="{3D048702-813F-4861-9EF8-23F0BCEBD8A6}">
      <dsp:nvSpPr>
        <dsp:cNvPr id="0" name=""/>
        <dsp:cNvSpPr/>
      </dsp:nvSpPr>
      <dsp:spPr>
        <a:xfrm>
          <a:off x="3760110" y="890696"/>
          <a:ext cx="282787" cy="2892745"/>
        </a:xfrm>
        <a:custGeom>
          <a:avLst/>
          <a:gdLst/>
          <a:ahLst/>
          <a:cxnLst/>
          <a:rect l="0" t="0" r="0" b="0"/>
          <a:pathLst>
            <a:path>
              <a:moveTo>
                <a:pt x="0" y="0"/>
              </a:moveTo>
              <a:lnTo>
                <a:pt x="0" y="2892745"/>
              </a:lnTo>
              <a:lnTo>
                <a:pt x="282787" y="28927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9EDDE-B32F-42D5-A0A8-E7FC357EFC5D}">
      <dsp:nvSpPr>
        <dsp:cNvPr id="0" name=""/>
        <dsp:cNvSpPr/>
      </dsp:nvSpPr>
      <dsp:spPr>
        <a:xfrm>
          <a:off x="4042898" y="3338403"/>
          <a:ext cx="2498178" cy="89007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sv-SE" sz="2400" kern="1200"/>
            <a:t>Will </a:t>
          </a:r>
          <a:r>
            <a:rPr lang="sv-SE" sz="2400" kern="1200" err="1"/>
            <a:t>prices</a:t>
          </a:r>
          <a:r>
            <a:rPr lang="sv-SE" sz="2400" kern="1200"/>
            <a:t> go </a:t>
          </a:r>
          <a:r>
            <a:rPr lang="sv-SE" sz="2400" kern="1200" err="1"/>
            <a:t>dowm</a:t>
          </a:r>
          <a:r>
            <a:rPr lang="sv-SE" sz="2400" kern="1200"/>
            <a:t>?</a:t>
          </a:r>
        </a:p>
      </dsp:txBody>
      <dsp:txXfrm>
        <a:off x="4068967" y="3364472"/>
        <a:ext cx="2446040" cy="8379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43286-8D87-4BB1-AEA9-09DBE4A20DAC}">
      <dsp:nvSpPr>
        <dsp:cNvPr id="0" name=""/>
        <dsp:cNvSpPr/>
      </dsp:nvSpPr>
      <dsp:spPr>
        <a:xfrm>
          <a:off x="0" y="1348264"/>
          <a:ext cx="9451569" cy="190125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rPr>
            <a:t>Standards can set minimum recycled material quotas for products in sectors like vehicles, aviation systems, and appliances. ASAS takes a central role in organizing and participating in panels where academics and industry leaders collaborate on actionable initiatives within this framework.</a:t>
          </a:r>
          <a:endParaRPr lang="en-US" sz="2400" kern="1200" dirty="0">
            <a:solidFill>
              <a:schemeClr val="bg1"/>
            </a:solidFill>
          </a:endParaRPr>
        </a:p>
      </dsp:txBody>
      <dsp:txXfrm>
        <a:off x="92811" y="1441075"/>
        <a:ext cx="9265947" cy="1715628"/>
      </dsp:txXfrm>
    </dsp:sp>
    <dsp:sp modelId="{A801473F-E36C-4FBD-A80B-AF40E1E283C1}">
      <dsp:nvSpPr>
        <dsp:cNvPr id="0" name=""/>
        <dsp:cNvSpPr/>
      </dsp:nvSpPr>
      <dsp:spPr>
        <a:xfrm>
          <a:off x="0" y="3436715"/>
          <a:ext cx="9451569" cy="190125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solidFill>
                <a:schemeClr val="bg1"/>
              </a:solidFill>
            </a:rPr>
            <a:t>National or Europe-wide incentives about investing on machines/systems about recycling can motivate the industry partners. Standards can define a minimum annual recycled material use to guarantee it.</a:t>
          </a:r>
          <a:endParaRPr lang="en-US" sz="2400" kern="1200" dirty="0">
            <a:solidFill>
              <a:schemeClr val="bg1"/>
            </a:solidFill>
          </a:endParaRPr>
        </a:p>
      </dsp:txBody>
      <dsp:txXfrm>
        <a:off x="92811" y="3529526"/>
        <a:ext cx="9265947" cy="171562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FA55A-18FF-4226-8500-ACDD0E3598A0}">
      <dsp:nvSpPr>
        <dsp:cNvPr id="0" name=""/>
        <dsp:cNvSpPr/>
      </dsp:nvSpPr>
      <dsp:spPr>
        <a:xfrm>
          <a:off x="0" y="351116"/>
          <a:ext cx="17160240" cy="138513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1" kern="1200">
              <a:solidFill>
                <a:schemeClr val="bg1"/>
              </a:solidFill>
            </a:rPr>
            <a:t>The cement industry has its own decarbonization roadmap, that includes the fossil fuel reduction (alternative fuels) and the use of secondary materials, and the decisive political action in key areas. Companies are also establishing technology partnerships to develop decarbonisation solutions and new business models.</a:t>
          </a:r>
          <a:endParaRPr lang="en-US" sz="2100" kern="1200">
            <a:solidFill>
              <a:schemeClr val="bg1"/>
            </a:solidFill>
          </a:endParaRPr>
        </a:p>
      </dsp:txBody>
      <dsp:txXfrm>
        <a:off x="67617" y="418733"/>
        <a:ext cx="17025006" cy="1249899"/>
      </dsp:txXfrm>
    </dsp:sp>
    <dsp:sp modelId="{F6507C70-1D8B-4151-AA51-9843BD2F68D2}">
      <dsp:nvSpPr>
        <dsp:cNvPr id="0" name=""/>
        <dsp:cNvSpPr/>
      </dsp:nvSpPr>
      <dsp:spPr>
        <a:xfrm>
          <a:off x="0" y="1796729"/>
          <a:ext cx="17160240" cy="138513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1" kern="1200">
              <a:solidFill>
                <a:schemeClr val="bg1"/>
              </a:solidFill>
            </a:rPr>
            <a:t>In 2020, the members of the Global Cement and Concrete Association (GCCA) commit to producing carbon neutral concrete by 2050, in line with global climate targets. The 2050 Net Zero Roadmap sets out in detail how collectively, in collaboration with built environment stakeholders and policymakers, the companies will fully decarbonise the cement and concrete industry and provide net zero concrete for the world. (</a:t>
          </a:r>
          <a:r>
            <a:rPr lang="en-US" sz="2100" i="1" u="sng"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https://gccassociation.org/concretefuture/wp-content/uploads/2022/10/GCCA-Concrete-Future-Roadmap-Document-AW-2022.pdf</a:t>
          </a:r>
          <a:r>
            <a:rPr lang="en-US" sz="2100" i="1" kern="1200">
              <a:solidFill>
                <a:schemeClr val="bg1"/>
              </a:solidFill>
            </a:rPr>
            <a:t>)</a:t>
          </a:r>
          <a:endParaRPr lang="en-US" sz="2100" kern="1200">
            <a:solidFill>
              <a:schemeClr val="bg1"/>
            </a:solidFill>
          </a:endParaRPr>
        </a:p>
      </dsp:txBody>
      <dsp:txXfrm>
        <a:off x="67617" y="1864346"/>
        <a:ext cx="17025006" cy="1249899"/>
      </dsp:txXfrm>
    </dsp:sp>
    <dsp:sp modelId="{A0589B8D-FF02-4CED-8A78-E70483041F5C}">
      <dsp:nvSpPr>
        <dsp:cNvPr id="0" name=""/>
        <dsp:cNvSpPr/>
      </dsp:nvSpPr>
      <dsp:spPr>
        <a:xfrm>
          <a:off x="0" y="3242343"/>
          <a:ext cx="17160240" cy="138513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GB" sz="2100" i="1" kern="1200">
              <a:solidFill>
                <a:schemeClr val="bg1"/>
              </a:solidFill>
            </a:rPr>
            <a:t>The European Cement Association (CEMBUREAU) also has the ambition to reduce the CO2 intensity to reach carbon neutrality along the value chain by 2050. CEMBUREAU’s Carbon Neutrality Roadmap establishes how the European cement industry can reduce its carbon emissions by 2050, and align with the objectives of the European Green Deal (</a:t>
          </a:r>
          <a:r>
            <a:rPr lang="en-GB" sz="2100" i="1" u="sng" kern="120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cembureau-2050-roadmap_final-version_web.pdf</a:t>
          </a:r>
          <a:r>
            <a:rPr lang="en-GB" sz="2100" i="1" kern="1200">
              <a:solidFill>
                <a:schemeClr val="bg1"/>
              </a:solidFill>
            </a:rPr>
            <a:t>).</a:t>
          </a:r>
          <a:endParaRPr lang="en-US" sz="2100" kern="1200">
            <a:solidFill>
              <a:schemeClr val="bg1"/>
            </a:solidFill>
          </a:endParaRPr>
        </a:p>
      </dsp:txBody>
      <dsp:txXfrm>
        <a:off x="67617" y="3309960"/>
        <a:ext cx="17025006" cy="1249899"/>
      </dsp:txXfrm>
    </dsp:sp>
    <dsp:sp modelId="{8ECA87E3-F4E1-4F84-89B0-5EC608BB75AB}">
      <dsp:nvSpPr>
        <dsp:cNvPr id="0" name=""/>
        <dsp:cNvSpPr/>
      </dsp:nvSpPr>
      <dsp:spPr>
        <a:xfrm>
          <a:off x="0" y="4687957"/>
          <a:ext cx="17160240" cy="1385133"/>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i="1" kern="1200">
              <a:solidFill>
                <a:schemeClr val="bg1"/>
              </a:solidFill>
            </a:rPr>
            <a:t>Additionally, the dissemination of such proposals should be made through scientific and industry specific congresses, publications in magazines and journals, information journeys, promotion workshops, and any other kind of dissemination events that can lead to the promotion and awareness of EU entities and general public, which might provide high impact on the implementation of the technologies.</a:t>
          </a:r>
          <a:endParaRPr lang="en-US" sz="2100" kern="1200">
            <a:solidFill>
              <a:schemeClr val="bg1"/>
            </a:solidFill>
          </a:endParaRPr>
        </a:p>
      </dsp:txBody>
      <dsp:txXfrm>
        <a:off x="67617" y="4755574"/>
        <a:ext cx="17025006" cy="124989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3DA51-0397-4229-8FE4-F7D39A8C793A}">
      <dsp:nvSpPr>
        <dsp:cNvPr id="0" name=""/>
        <dsp:cNvSpPr/>
      </dsp:nvSpPr>
      <dsp:spPr>
        <a:xfrm>
          <a:off x="2668106" y="3347369"/>
          <a:ext cx="839414" cy="2707112"/>
        </a:xfrm>
        <a:custGeom>
          <a:avLst/>
          <a:gdLst/>
          <a:ahLst/>
          <a:cxnLst/>
          <a:rect l="0" t="0" r="0" b="0"/>
          <a:pathLst>
            <a:path>
              <a:moveTo>
                <a:pt x="0" y="0"/>
              </a:moveTo>
              <a:lnTo>
                <a:pt x="419707" y="0"/>
              </a:lnTo>
              <a:lnTo>
                <a:pt x="419707" y="2707112"/>
              </a:lnTo>
              <a:lnTo>
                <a:pt x="839414" y="270711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1E4D7D-AF91-4A4A-B7FF-12FF9D669142}">
      <dsp:nvSpPr>
        <dsp:cNvPr id="0" name=""/>
        <dsp:cNvSpPr/>
      </dsp:nvSpPr>
      <dsp:spPr>
        <a:xfrm>
          <a:off x="2668106" y="3347369"/>
          <a:ext cx="839414" cy="902370"/>
        </a:xfrm>
        <a:custGeom>
          <a:avLst/>
          <a:gdLst/>
          <a:ahLst/>
          <a:cxnLst/>
          <a:rect l="0" t="0" r="0" b="0"/>
          <a:pathLst>
            <a:path>
              <a:moveTo>
                <a:pt x="0" y="0"/>
              </a:moveTo>
              <a:lnTo>
                <a:pt x="419707" y="0"/>
              </a:lnTo>
              <a:lnTo>
                <a:pt x="419707" y="902370"/>
              </a:lnTo>
              <a:lnTo>
                <a:pt x="839414" y="90237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091D1-A6AA-4F64-AD7C-E7158DF03816}">
      <dsp:nvSpPr>
        <dsp:cNvPr id="0" name=""/>
        <dsp:cNvSpPr/>
      </dsp:nvSpPr>
      <dsp:spPr>
        <a:xfrm>
          <a:off x="2668106" y="2444998"/>
          <a:ext cx="839414" cy="902370"/>
        </a:xfrm>
        <a:custGeom>
          <a:avLst/>
          <a:gdLst/>
          <a:ahLst/>
          <a:cxnLst/>
          <a:rect l="0" t="0" r="0" b="0"/>
          <a:pathLst>
            <a:path>
              <a:moveTo>
                <a:pt x="0" y="902370"/>
              </a:moveTo>
              <a:lnTo>
                <a:pt x="419707" y="902370"/>
              </a:lnTo>
              <a:lnTo>
                <a:pt x="419707" y="0"/>
              </a:lnTo>
              <a:lnTo>
                <a:pt x="839414"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F3083B-2E6C-4278-B08D-86565B4DA2C5}">
      <dsp:nvSpPr>
        <dsp:cNvPr id="0" name=""/>
        <dsp:cNvSpPr/>
      </dsp:nvSpPr>
      <dsp:spPr>
        <a:xfrm>
          <a:off x="2668106" y="640256"/>
          <a:ext cx="839414" cy="2707112"/>
        </a:xfrm>
        <a:custGeom>
          <a:avLst/>
          <a:gdLst/>
          <a:ahLst/>
          <a:cxnLst/>
          <a:rect l="0" t="0" r="0" b="0"/>
          <a:pathLst>
            <a:path>
              <a:moveTo>
                <a:pt x="0" y="2707112"/>
              </a:moveTo>
              <a:lnTo>
                <a:pt x="419707" y="2707112"/>
              </a:lnTo>
              <a:lnTo>
                <a:pt x="419707" y="0"/>
              </a:lnTo>
              <a:lnTo>
                <a:pt x="839414"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E4ABDB-28D0-484C-9A17-3859E5AEA975}">
      <dsp:nvSpPr>
        <dsp:cNvPr id="0" name=""/>
        <dsp:cNvSpPr/>
      </dsp:nvSpPr>
      <dsp:spPr>
        <a:xfrm>
          <a:off x="83044" y="1869900"/>
          <a:ext cx="2585061" cy="295493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i="1" kern="1200">
              <a:effectLst/>
              <a:latin typeface="Arial" panose="020B0604020202020204" pitchFamily="34" charset="0"/>
              <a:ea typeface="Times New Roman" panose="02020603050405020304" pitchFamily="18" charset="0"/>
              <a:cs typeface="Times New Roman" panose="02020603050405020304" pitchFamily="18" charset="0"/>
            </a:rPr>
            <a:t>Ideas or action to overcome the impact that legislation or the lack of it has on your sector</a:t>
          </a:r>
          <a:endParaRPr lang="sv-SE" sz="2200" kern="1200"/>
        </a:p>
      </dsp:txBody>
      <dsp:txXfrm>
        <a:off x="83044" y="1869900"/>
        <a:ext cx="2585061" cy="2954936"/>
      </dsp:txXfrm>
    </dsp:sp>
    <dsp:sp modelId="{A758E972-AD97-4A3F-8FF2-E333FF753CCE}">
      <dsp:nvSpPr>
        <dsp:cNvPr id="0" name=""/>
        <dsp:cNvSpPr/>
      </dsp:nvSpPr>
      <dsp:spPr>
        <a:xfrm>
          <a:off x="3507521" y="202"/>
          <a:ext cx="4197074" cy="12801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Symbol" panose="05050102010706020507" pitchFamily="18" charset="2"/>
            <a:buNone/>
          </a:pPr>
          <a:r>
            <a:rPr lang="en-GB" sz="2200" i="1" kern="1200">
              <a:effectLst/>
              <a:latin typeface="Arial" panose="020B0604020202020204" pitchFamily="34" charset="0"/>
              <a:ea typeface="Calibri" panose="020F0502020204030204" pitchFamily="34" charset="0"/>
              <a:cs typeface="Lohit Devanagari"/>
            </a:rPr>
            <a:t>Historic landfills are a source of waste which can be recovered for cement production (raw materials and fuels).</a:t>
          </a:r>
          <a:endParaRPr lang="sv-SE" sz="2200" kern="1200"/>
        </a:p>
      </dsp:txBody>
      <dsp:txXfrm>
        <a:off x="3507521" y="202"/>
        <a:ext cx="4197074" cy="1280107"/>
      </dsp:txXfrm>
    </dsp:sp>
    <dsp:sp modelId="{A0B7C142-6F06-46B7-9DD1-CB40B7C382A7}">
      <dsp:nvSpPr>
        <dsp:cNvPr id="0" name=""/>
        <dsp:cNvSpPr/>
      </dsp:nvSpPr>
      <dsp:spPr>
        <a:xfrm>
          <a:off x="3507521" y="1804944"/>
          <a:ext cx="4197074" cy="12801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Symbol" panose="05050102010706020507" pitchFamily="18" charset="2"/>
            <a:buNone/>
          </a:pPr>
          <a:r>
            <a:rPr lang="en-GB" sz="2200" i="1" kern="1200">
              <a:effectLst/>
              <a:latin typeface="Arial" panose="020B0604020202020204" pitchFamily="34" charset="0"/>
              <a:ea typeface="Calibri" panose="020F0502020204030204" pitchFamily="34" charset="0"/>
              <a:cs typeface="Lohit Devanagari"/>
            </a:rPr>
            <a:t>Construction and demolition wastes offer quantities of suitable raw materials.</a:t>
          </a:r>
          <a:endParaRPr lang="sv-SE" sz="2200" kern="1200"/>
        </a:p>
      </dsp:txBody>
      <dsp:txXfrm>
        <a:off x="3507521" y="1804944"/>
        <a:ext cx="4197074" cy="1280107"/>
      </dsp:txXfrm>
    </dsp:sp>
    <dsp:sp modelId="{3197E746-9ACD-4476-B3FA-89470947E893}">
      <dsp:nvSpPr>
        <dsp:cNvPr id="0" name=""/>
        <dsp:cNvSpPr/>
      </dsp:nvSpPr>
      <dsp:spPr>
        <a:xfrm>
          <a:off x="3507521" y="3609686"/>
          <a:ext cx="4197074" cy="12801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Symbol" panose="05050102010706020507" pitchFamily="18" charset="2"/>
            <a:buNone/>
          </a:pPr>
          <a:r>
            <a:rPr lang="en-GB" sz="2200" i="1" kern="1200">
              <a:effectLst/>
              <a:latin typeface="Arial" panose="020B0604020202020204" pitchFamily="34" charset="0"/>
              <a:ea typeface="Calibri" panose="020F0502020204030204" pitchFamily="34" charset="0"/>
              <a:cs typeface="Lohit Devanagari"/>
            </a:rPr>
            <a:t>Establish a waste management system which assures the collection, sorting and fractioning of the desirable waste.</a:t>
          </a:r>
          <a:endParaRPr lang="sv-SE" sz="2200" kern="1200"/>
        </a:p>
      </dsp:txBody>
      <dsp:txXfrm>
        <a:off x="3507521" y="3609686"/>
        <a:ext cx="4197074" cy="1280107"/>
      </dsp:txXfrm>
    </dsp:sp>
    <dsp:sp modelId="{602DB18E-4962-4272-BB8B-E16EEDE5EA53}">
      <dsp:nvSpPr>
        <dsp:cNvPr id="0" name=""/>
        <dsp:cNvSpPr/>
      </dsp:nvSpPr>
      <dsp:spPr>
        <a:xfrm>
          <a:off x="3507521" y="5414427"/>
          <a:ext cx="4197074" cy="128010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Font typeface="Symbol" panose="05050102010706020507" pitchFamily="18" charset="2"/>
            <a:buNone/>
          </a:pPr>
          <a:r>
            <a:rPr lang="en-GB" sz="2200" i="1" kern="1200">
              <a:effectLst/>
              <a:latin typeface="Arial" panose="020B0604020202020204" pitchFamily="34" charset="0"/>
              <a:ea typeface="Calibri" panose="020F0502020204030204" pitchFamily="34" charset="0"/>
              <a:cs typeface="Lohit Devanagari"/>
            </a:rPr>
            <a:t>Industrial symbiosis to find new suitable secondary materials</a:t>
          </a:r>
          <a:endParaRPr lang="sv-SE" sz="2200" kern="1200"/>
        </a:p>
      </dsp:txBody>
      <dsp:txXfrm>
        <a:off x="3507521" y="5414427"/>
        <a:ext cx="4197074" cy="12801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43286-8D87-4BB1-AEA9-09DBE4A20DAC}">
      <dsp:nvSpPr>
        <dsp:cNvPr id="0" name=""/>
        <dsp:cNvSpPr/>
      </dsp:nvSpPr>
      <dsp:spPr>
        <a:xfrm>
          <a:off x="0" y="146636"/>
          <a:ext cx="13296900" cy="187154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Fertilizers sector is very much compromised to overcome the mentioned barriers, being very active through association such as Fertilizers Europe (European Level) and IFA (International Level). </a:t>
          </a:r>
          <a:r>
            <a:rPr lang="en-GB" sz="2000" i="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Fertiberia</a:t>
          </a:r>
          <a:r>
            <a:rPr lang="en-GB"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belong to both of them and participate in many tasks related to circular economy such as reuse of </a:t>
          </a:r>
          <a:r>
            <a:rPr lang="en-GB" sz="2000" i="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phosphogypsum</a:t>
          </a:r>
          <a:r>
            <a:rPr lang="en-GB"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ashes, </a:t>
          </a:r>
          <a:r>
            <a:rPr lang="en-GB" sz="2000" i="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struvites</a:t>
          </a:r>
          <a:r>
            <a:rPr lang="en-GB"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wastewater, etc.</a:t>
          </a:r>
          <a:endParaRPr lang="en-US" sz="2000" kern="1200" dirty="0">
            <a:solidFill>
              <a:schemeClr val="bg1"/>
            </a:solidFill>
          </a:endParaRPr>
        </a:p>
      </dsp:txBody>
      <dsp:txXfrm>
        <a:off x="91361" y="237997"/>
        <a:ext cx="13114178" cy="1688820"/>
      </dsp:txXfrm>
    </dsp:sp>
    <dsp:sp modelId="{A801473F-E36C-4FBD-A80B-AF40E1E283C1}">
      <dsp:nvSpPr>
        <dsp:cNvPr id="0" name=""/>
        <dsp:cNvSpPr/>
      </dsp:nvSpPr>
      <dsp:spPr>
        <a:xfrm>
          <a:off x="0" y="2205379"/>
          <a:ext cx="13296900" cy="187154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sector is taking many actions related to energy efficiency, other sources of energy with less impact in the environment, new sources of nutrient raw material and best practises in the use of fertilizers. For example, this is a related communication from Fertilizers Europe:</a:t>
          </a:r>
          <a:r>
            <a:rPr lang="en-US"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EU's Farm to Fork Strategy aims to reduce </a:t>
          </a:r>
          <a:r>
            <a:rPr lang="en-US" sz="2000" i="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fertiliser</a:t>
          </a:r>
          <a:r>
            <a:rPr lang="en-US"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use and nutrient losses while maintaining yields by 2030, but abrupt reductions in nitrogen </a:t>
          </a:r>
          <a:r>
            <a:rPr lang="en-US" sz="2000" i="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fertiliser</a:t>
          </a:r>
          <a:r>
            <a:rPr lang="en-US" sz="20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use driven by geopolitical factors could harm yields and grain quality, highlighting the need to safeguard Europe's role in food availability and affordability amid ongoing uncertainties and rising food prices in the EU.</a:t>
          </a:r>
          <a:endParaRPr lang="en-US" sz="2000" kern="1200" dirty="0">
            <a:solidFill>
              <a:schemeClr val="bg1"/>
            </a:solidFill>
          </a:endParaRPr>
        </a:p>
      </dsp:txBody>
      <dsp:txXfrm>
        <a:off x="91361" y="2296740"/>
        <a:ext cx="13114178" cy="1688820"/>
      </dsp:txXfrm>
    </dsp:sp>
    <dsp:sp modelId="{3B153BD7-D421-4A9A-8ADC-95DFE817F178}">
      <dsp:nvSpPr>
        <dsp:cNvPr id="0" name=""/>
        <dsp:cNvSpPr/>
      </dsp:nvSpPr>
      <dsp:spPr>
        <a:xfrm>
          <a:off x="0" y="4264121"/>
          <a:ext cx="13296900" cy="187154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i="1" kern="1200" dirty="0" err="1">
              <a:solidFill>
                <a:schemeClr val="bg1"/>
              </a:solidFill>
              <a:effectLst/>
              <a:latin typeface="Arial" panose="020B0604020202020204" pitchFamily="34" charset="0"/>
              <a:cs typeface="Times New Roman" panose="02020603050405020304" pitchFamily="18" charset="0"/>
            </a:rPr>
            <a:t>Fertiberia</a:t>
          </a:r>
          <a:r>
            <a:rPr lang="en-US" sz="2000" i="1" kern="1200" dirty="0">
              <a:solidFill>
                <a:schemeClr val="bg1"/>
              </a:solidFill>
              <a:effectLst/>
              <a:latin typeface="Arial" panose="020B0604020202020204" pitchFamily="34" charset="0"/>
              <a:cs typeface="Times New Roman" panose="02020603050405020304" pitchFamily="18" charset="0"/>
            </a:rPr>
            <a:t> aims to achieve net-zero emissions in fertilizer production by 2030, using green hydrogen projects and circular economy initiatives such as </a:t>
          </a:r>
          <a:r>
            <a:rPr lang="en-US" sz="2000" i="1" kern="1200" dirty="0" err="1">
              <a:solidFill>
                <a:schemeClr val="bg1"/>
              </a:solidFill>
              <a:effectLst/>
              <a:latin typeface="Arial" panose="020B0604020202020204" pitchFamily="34" charset="0"/>
              <a:cs typeface="Times New Roman" panose="02020603050405020304" pitchFamily="18" charset="0"/>
            </a:rPr>
            <a:t>NewFert</a:t>
          </a:r>
          <a:r>
            <a:rPr lang="en-US" sz="2000" i="1" kern="1200" dirty="0">
              <a:solidFill>
                <a:schemeClr val="bg1"/>
              </a:solidFill>
              <a:effectLst/>
              <a:latin typeface="Arial" panose="020B0604020202020204" pitchFamily="34" charset="0"/>
              <a:cs typeface="Times New Roman" panose="02020603050405020304" pitchFamily="18" charset="0"/>
            </a:rPr>
            <a:t>, B-</a:t>
          </a:r>
          <a:r>
            <a:rPr lang="en-US" sz="2000" i="1" kern="1200" dirty="0" err="1">
              <a:solidFill>
                <a:schemeClr val="bg1"/>
              </a:solidFill>
              <a:effectLst/>
              <a:latin typeface="Arial" panose="020B0604020202020204" pitchFamily="34" charset="0"/>
              <a:cs typeface="Times New Roman" panose="02020603050405020304" pitchFamily="18" charset="0"/>
            </a:rPr>
            <a:t>Ferst</a:t>
          </a:r>
          <a:r>
            <a:rPr lang="en-US" sz="2000" i="1" kern="1200" dirty="0">
              <a:solidFill>
                <a:schemeClr val="bg1"/>
              </a:solidFill>
              <a:effectLst/>
              <a:latin typeface="Arial" panose="020B0604020202020204" pitchFamily="34" charset="0"/>
              <a:cs typeface="Times New Roman" panose="02020603050405020304" pitchFamily="18" charset="0"/>
            </a:rPr>
            <a:t>, </a:t>
          </a:r>
          <a:r>
            <a:rPr lang="en-US" sz="2000" i="1" kern="1200" dirty="0" err="1">
              <a:solidFill>
                <a:schemeClr val="bg1"/>
              </a:solidFill>
              <a:effectLst/>
              <a:latin typeface="Arial" panose="020B0604020202020204" pitchFamily="34" charset="0"/>
              <a:cs typeface="Times New Roman" panose="02020603050405020304" pitchFamily="18" charset="0"/>
            </a:rPr>
            <a:t>Retrofeed</a:t>
          </a:r>
          <a:r>
            <a:rPr lang="en-US" sz="2000" i="1" kern="1200" dirty="0">
              <a:solidFill>
                <a:schemeClr val="bg1"/>
              </a:solidFill>
              <a:effectLst/>
              <a:latin typeface="Arial" panose="020B0604020202020204" pitchFamily="34" charset="0"/>
              <a:cs typeface="Times New Roman" panose="02020603050405020304" pitchFamily="18" charset="0"/>
            </a:rPr>
            <a:t> and </a:t>
          </a:r>
          <a:r>
            <a:rPr lang="en-US" sz="2000" i="1" kern="1200" dirty="0" err="1">
              <a:solidFill>
                <a:schemeClr val="bg1"/>
              </a:solidFill>
              <a:effectLst/>
              <a:latin typeface="Arial" panose="020B0604020202020204" pitchFamily="34" charset="0"/>
              <a:cs typeface="Times New Roman" panose="02020603050405020304" pitchFamily="18" charset="0"/>
            </a:rPr>
            <a:t>Coralis</a:t>
          </a:r>
          <a:r>
            <a:rPr lang="en-US" sz="2000" i="1" kern="1200" dirty="0">
              <a:solidFill>
                <a:schemeClr val="bg1"/>
              </a:solidFill>
              <a:effectLst/>
              <a:latin typeface="Arial" panose="020B0604020202020204" pitchFamily="34" charset="0"/>
              <a:cs typeface="Times New Roman" panose="02020603050405020304" pitchFamily="18" charset="0"/>
            </a:rPr>
            <a:t>. At the NPK plant in Huelva, efforts include improving energy efficiency, incorporating non-hazardous waste into production and using low-carbon raw materials to reduce the carbon footprint of products</a:t>
          </a:r>
          <a:endParaRPr lang="en-US" sz="2000" kern="1200" dirty="0">
            <a:solidFill>
              <a:schemeClr val="bg1"/>
            </a:solidFill>
          </a:endParaRPr>
        </a:p>
      </dsp:txBody>
      <dsp:txXfrm>
        <a:off x="91361" y="4355482"/>
        <a:ext cx="13114178" cy="16888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05C8EB-19E1-4D02-974C-1CDB8D87DC9C}">
      <dsp:nvSpPr>
        <dsp:cNvPr id="0" name=""/>
        <dsp:cNvSpPr/>
      </dsp:nvSpPr>
      <dsp:spPr>
        <a:xfrm>
          <a:off x="0" y="588741"/>
          <a:ext cx="10668000" cy="19773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From Fertilizers Europe association, </a:t>
          </a:r>
          <a:r>
            <a:rPr lang="en-GB" sz="2400" i="1" kern="12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Fertiberia</a:t>
          </a:r>
          <a:r>
            <a:rPr lang="en-GB" sz="24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is working to simplify the current legislation at European level. Also is working with the National and Regional Administrations to get authorization as manager of non-hazardous waste in order to incorporate biobased and other waste as raw materials into the production process.</a:t>
          </a:r>
          <a:endParaRPr lang="en-US" sz="2400" kern="1200" dirty="0">
            <a:solidFill>
              <a:schemeClr val="bg1"/>
            </a:solidFill>
          </a:endParaRPr>
        </a:p>
      </dsp:txBody>
      <dsp:txXfrm>
        <a:off x="96524" y="685265"/>
        <a:ext cx="10474952" cy="1784252"/>
      </dsp:txXfrm>
    </dsp:sp>
    <dsp:sp modelId="{0B601BC3-A215-4390-8F27-823FD38208CA}">
      <dsp:nvSpPr>
        <dsp:cNvPr id="0" name=""/>
        <dsp:cNvSpPr/>
      </dsp:nvSpPr>
      <dsp:spPr>
        <a:xfrm>
          <a:off x="0" y="2753241"/>
          <a:ext cx="10668000" cy="1977300"/>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i="1" kern="1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The greater impact can be achieved by coordinating circular projects with regulations in order to overcome the mentioned barriers in our sector and not to discourage good initiatives from the circular economy application to the production process.</a:t>
          </a:r>
          <a:endParaRPr lang="en-US" sz="2400" kern="1200" dirty="0">
            <a:solidFill>
              <a:schemeClr val="bg1"/>
            </a:solidFill>
          </a:endParaRPr>
        </a:p>
      </dsp:txBody>
      <dsp:txXfrm>
        <a:off x="96524" y="2849765"/>
        <a:ext cx="10474952" cy="178425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D7F6-AAED-4F4F-9604-EA0615A86164}">
      <dsp:nvSpPr>
        <dsp:cNvPr id="0" name=""/>
        <dsp:cNvSpPr/>
      </dsp:nvSpPr>
      <dsp:spPr>
        <a:xfrm>
          <a:off x="0" y="97599"/>
          <a:ext cx="11544697" cy="14901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1" kern="1200"/>
            <a:t>Facilitating the import/export of waste only for the purpose of recovery</a:t>
          </a:r>
          <a:endParaRPr lang="sv-SE" sz="2200" kern="1200"/>
        </a:p>
      </dsp:txBody>
      <dsp:txXfrm>
        <a:off x="72741" y="170340"/>
        <a:ext cx="11399215" cy="1344622"/>
      </dsp:txXfrm>
    </dsp:sp>
    <dsp:sp modelId="{80268C5B-E34C-4249-B1F7-0C11E22B2F24}">
      <dsp:nvSpPr>
        <dsp:cNvPr id="0" name=""/>
        <dsp:cNvSpPr/>
      </dsp:nvSpPr>
      <dsp:spPr>
        <a:xfrm>
          <a:off x="0" y="1651064"/>
          <a:ext cx="11544697" cy="14901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1" kern="1200" dirty="0"/>
            <a:t>The clarify the definitions of some terms used in both European and National legislation (e.g. significant impact on the environment)</a:t>
          </a:r>
          <a:endParaRPr lang="sv-SE" sz="2200" kern="1200" dirty="0"/>
        </a:p>
      </dsp:txBody>
      <dsp:txXfrm>
        <a:off x="72741" y="1723805"/>
        <a:ext cx="11399215" cy="1344622"/>
      </dsp:txXfrm>
    </dsp:sp>
    <dsp:sp modelId="{26BA6543-B512-4F1D-9052-1BC10938D579}">
      <dsp:nvSpPr>
        <dsp:cNvPr id="0" name=""/>
        <dsp:cNvSpPr/>
      </dsp:nvSpPr>
      <dsp:spPr>
        <a:xfrm>
          <a:off x="0" y="3204529"/>
          <a:ext cx="11544697" cy="14901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1" kern="1200" dirty="0"/>
            <a:t>Facilitate the authorization step for industrial tests of new materials and processes. If there is no European regulation regarding the end-of-waste of a product, it is the local authority that must take charge of defining the arrangements on a case-by-case basis. This is a very lengthy process that slows down circular economy activities.</a:t>
          </a:r>
        </a:p>
      </dsp:txBody>
      <dsp:txXfrm>
        <a:off x="72741" y="3277270"/>
        <a:ext cx="11399215" cy="1344622"/>
      </dsp:txXfrm>
    </dsp:sp>
    <dsp:sp modelId="{10990B8B-35C8-4F15-9030-0A55DA98812B}">
      <dsp:nvSpPr>
        <dsp:cNvPr id="0" name=""/>
        <dsp:cNvSpPr/>
      </dsp:nvSpPr>
      <dsp:spPr>
        <a:xfrm>
          <a:off x="0" y="4757993"/>
          <a:ext cx="11544697" cy="149010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i="1" kern="1200" dirty="0"/>
            <a:t>Dissemination in different national groups and with environmental authorities of the results regarding the positive impact and benefits (circular economy, CO2 emissions reduction, energy efficiency) obtained through implementing project’s technology.</a:t>
          </a:r>
        </a:p>
      </dsp:txBody>
      <dsp:txXfrm>
        <a:off x="72741" y="4830734"/>
        <a:ext cx="11399215" cy="1344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4A2D5-360A-4AC0-A9B1-6F7FE69928AA}">
      <dsp:nvSpPr>
        <dsp:cNvPr id="0" name=""/>
        <dsp:cNvSpPr/>
      </dsp:nvSpPr>
      <dsp:spPr>
        <a:xfrm>
          <a:off x="2081" y="118624"/>
          <a:ext cx="2811456" cy="91678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sv-SE" sz="3200" kern="1200"/>
            <a:t>Virgin material</a:t>
          </a:r>
        </a:p>
      </dsp:txBody>
      <dsp:txXfrm>
        <a:off x="28933" y="145476"/>
        <a:ext cx="2757752" cy="863077"/>
      </dsp:txXfrm>
    </dsp:sp>
    <dsp:sp modelId="{A72E6D0F-38CA-43C4-9060-7ABE7DADA51F}">
      <dsp:nvSpPr>
        <dsp:cNvPr id="0" name=""/>
        <dsp:cNvSpPr/>
      </dsp:nvSpPr>
      <dsp:spPr>
        <a:xfrm>
          <a:off x="283227" y="1035405"/>
          <a:ext cx="281145" cy="687585"/>
        </a:xfrm>
        <a:custGeom>
          <a:avLst/>
          <a:gdLst/>
          <a:ahLst/>
          <a:cxnLst/>
          <a:rect l="0" t="0" r="0" b="0"/>
          <a:pathLst>
            <a:path>
              <a:moveTo>
                <a:pt x="0" y="0"/>
              </a:moveTo>
              <a:lnTo>
                <a:pt x="0" y="687585"/>
              </a:lnTo>
              <a:lnTo>
                <a:pt x="281145" y="6875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1CF9BC-1CF6-4484-A69B-179E7BF1E14B}">
      <dsp:nvSpPr>
        <dsp:cNvPr id="0" name=""/>
        <dsp:cNvSpPr/>
      </dsp:nvSpPr>
      <dsp:spPr>
        <a:xfrm>
          <a:off x="564372" y="1264601"/>
          <a:ext cx="2737215" cy="9167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err="1"/>
            <a:t>Some</a:t>
          </a:r>
          <a:r>
            <a:rPr lang="sv-SE" sz="2000" kern="1200"/>
            <a:t> </a:t>
          </a:r>
          <a:r>
            <a:rPr lang="sv-SE" sz="2000" kern="1200" err="1"/>
            <a:t>resources</a:t>
          </a:r>
          <a:r>
            <a:rPr lang="sv-SE" sz="2000" kern="1200"/>
            <a:t> </a:t>
          </a:r>
          <a:r>
            <a:rPr lang="sv-SE" sz="2000" kern="1200" err="1"/>
            <a:t>are</a:t>
          </a:r>
          <a:r>
            <a:rPr lang="sv-SE" sz="2000" kern="1200"/>
            <a:t> </a:t>
          </a:r>
          <a:r>
            <a:rPr lang="sv-SE" sz="2000" kern="1200" err="1"/>
            <a:t>getting</a:t>
          </a:r>
          <a:r>
            <a:rPr lang="sv-SE" sz="2000" kern="1200"/>
            <a:t> </a:t>
          </a:r>
          <a:r>
            <a:rPr lang="sv-SE" sz="2000" kern="1200" err="1"/>
            <a:t>scarce</a:t>
          </a:r>
          <a:r>
            <a:rPr lang="sv-SE" sz="2000" kern="1200"/>
            <a:t>. Ex: P</a:t>
          </a:r>
        </a:p>
      </dsp:txBody>
      <dsp:txXfrm>
        <a:off x="591224" y="1291453"/>
        <a:ext cx="2683511" cy="863077"/>
      </dsp:txXfrm>
    </dsp:sp>
    <dsp:sp modelId="{6F26E007-3A75-4845-9C5C-C6FF775BF8CF}">
      <dsp:nvSpPr>
        <dsp:cNvPr id="0" name=""/>
        <dsp:cNvSpPr/>
      </dsp:nvSpPr>
      <dsp:spPr>
        <a:xfrm>
          <a:off x="283227" y="1035405"/>
          <a:ext cx="281145" cy="1833562"/>
        </a:xfrm>
        <a:custGeom>
          <a:avLst/>
          <a:gdLst/>
          <a:ahLst/>
          <a:cxnLst/>
          <a:rect l="0" t="0" r="0" b="0"/>
          <a:pathLst>
            <a:path>
              <a:moveTo>
                <a:pt x="0" y="0"/>
              </a:moveTo>
              <a:lnTo>
                <a:pt x="0" y="1833562"/>
              </a:lnTo>
              <a:lnTo>
                <a:pt x="281145" y="18335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FAF8FC-55EA-4A89-80C9-366BB51D2C64}">
      <dsp:nvSpPr>
        <dsp:cNvPr id="0" name=""/>
        <dsp:cNvSpPr/>
      </dsp:nvSpPr>
      <dsp:spPr>
        <a:xfrm>
          <a:off x="564372" y="2410577"/>
          <a:ext cx="2884032" cy="9167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a:t>Energy is </a:t>
          </a:r>
          <a:r>
            <a:rPr lang="sv-SE" sz="2000" kern="1200" err="1"/>
            <a:t>needed</a:t>
          </a:r>
          <a:r>
            <a:rPr lang="sv-SE" sz="2000" kern="1200"/>
            <a:t> to </a:t>
          </a:r>
          <a:r>
            <a:rPr lang="sv-SE" sz="2000" kern="1200" err="1"/>
            <a:t>extract</a:t>
          </a:r>
          <a:r>
            <a:rPr lang="sv-SE" sz="2000" kern="1200"/>
            <a:t> </a:t>
          </a:r>
          <a:r>
            <a:rPr lang="sv-SE" sz="2000" kern="1200" err="1"/>
            <a:t>them</a:t>
          </a:r>
          <a:endParaRPr lang="sv-SE" sz="2000" kern="1200"/>
        </a:p>
      </dsp:txBody>
      <dsp:txXfrm>
        <a:off x="591224" y="2437429"/>
        <a:ext cx="2830328" cy="863077"/>
      </dsp:txXfrm>
    </dsp:sp>
    <dsp:sp modelId="{6C36A592-7906-4940-A233-DE4A03A33ADA}">
      <dsp:nvSpPr>
        <dsp:cNvPr id="0" name=""/>
        <dsp:cNvSpPr/>
      </dsp:nvSpPr>
      <dsp:spPr>
        <a:xfrm>
          <a:off x="283227" y="1035405"/>
          <a:ext cx="281145" cy="2979539"/>
        </a:xfrm>
        <a:custGeom>
          <a:avLst/>
          <a:gdLst/>
          <a:ahLst/>
          <a:cxnLst/>
          <a:rect l="0" t="0" r="0" b="0"/>
          <a:pathLst>
            <a:path>
              <a:moveTo>
                <a:pt x="0" y="0"/>
              </a:moveTo>
              <a:lnTo>
                <a:pt x="0" y="2979539"/>
              </a:lnTo>
              <a:lnTo>
                <a:pt x="281145" y="29795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C7A958-8DF5-4A30-B22B-79A769449AB5}">
      <dsp:nvSpPr>
        <dsp:cNvPr id="0" name=""/>
        <dsp:cNvSpPr/>
      </dsp:nvSpPr>
      <dsp:spPr>
        <a:xfrm>
          <a:off x="564372" y="3556554"/>
          <a:ext cx="2760200" cy="9167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err="1"/>
            <a:t>Added</a:t>
          </a:r>
          <a:r>
            <a:rPr lang="sv-SE" sz="2000" kern="1200"/>
            <a:t> </a:t>
          </a:r>
          <a:r>
            <a:rPr lang="sv-SE" sz="2000" kern="1200" err="1"/>
            <a:t>cost</a:t>
          </a:r>
          <a:endParaRPr lang="sv-SE" sz="2000" kern="1200"/>
        </a:p>
      </dsp:txBody>
      <dsp:txXfrm>
        <a:off x="591224" y="3583406"/>
        <a:ext cx="2706496" cy="863077"/>
      </dsp:txXfrm>
    </dsp:sp>
    <dsp:sp modelId="{4B17B1B2-5541-4797-A5CE-3D5D946103D9}">
      <dsp:nvSpPr>
        <dsp:cNvPr id="0" name=""/>
        <dsp:cNvSpPr/>
      </dsp:nvSpPr>
      <dsp:spPr>
        <a:xfrm>
          <a:off x="3271928" y="118624"/>
          <a:ext cx="3543212" cy="91678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sv-SE" sz="3200" kern="1200" err="1"/>
            <a:t>Recycle</a:t>
          </a:r>
          <a:r>
            <a:rPr lang="sv-SE" sz="3200" kern="1200"/>
            <a:t> streams</a:t>
          </a:r>
        </a:p>
      </dsp:txBody>
      <dsp:txXfrm>
        <a:off x="3298780" y="145476"/>
        <a:ext cx="3489508" cy="863077"/>
      </dsp:txXfrm>
    </dsp:sp>
    <dsp:sp modelId="{AF456C06-E1A6-4ED8-91CD-EDF9C5B3C979}">
      <dsp:nvSpPr>
        <dsp:cNvPr id="0" name=""/>
        <dsp:cNvSpPr/>
      </dsp:nvSpPr>
      <dsp:spPr>
        <a:xfrm>
          <a:off x="3626249" y="1035405"/>
          <a:ext cx="354321" cy="687585"/>
        </a:xfrm>
        <a:custGeom>
          <a:avLst/>
          <a:gdLst/>
          <a:ahLst/>
          <a:cxnLst/>
          <a:rect l="0" t="0" r="0" b="0"/>
          <a:pathLst>
            <a:path>
              <a:moveTo>
                <a:pt x="0" y="0"/>
              </a:moveTo>
              <a:lnTo>
                <a:pt x="0" y="687585"/>
              </a:lnTo>
              <a:lnTo>
                <a:pt x="354321" y="6875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388482-9EC5-4330-AE92-433491F59E3E}">
      <dsp:nvSpPr>
        <dsp:cNvPr id="0" name=""/>
        <dsp:cNvSpPr/>
      </dsp:nvSpPr>
      <dsp:spPr>
        <a:xfrm>
          <a:off x="3980571" y="1264601"/>
          <a:ext cx="3963707" cy="9167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a:t>Streams </a:t>
          </a:r>
          <a:r>
            <a:rPr lang="sv-SE" sz="2000" kern="1200" err="1"/>
            <a:t>created</a:t>
          </a:r>
          <a:r>
            <a:rPr lang="sv-SE" sz="2000" kern="1200"/>
            <a:t> by the same </a:t>
          </a:r>
          <a:r>
            <a:rPr lang="sv-SE" sz="2000" kern="1200" err="1"/>
            <a:t>factory</a:t>
          </a:r>
          <a:r>
            <a:rPr lang="sv-SE" sz="2000" kern="1200"/>
            <a:t> or </a:t>
          </a:r>
          <a:r>
            <a:rPr lang="sv-SE" sz="2000" kern="1200" err="1"/>
            <a:t>nearby</a:t>
          </a:r>
          <a:r>
            <a:rPr lang="sv-SE" sz="2000" kern="1200"/>
            <a:t> </a:t>
          </a:r>
          <a:r>
            <a:rPr lang="sv-SE" sz="2000" kern="1200" err="1"/>
            <a:t>one</a:t>
          </a:r>
          <a:endParaRPr lang="sv-SE" sz="2000" kern="1200"/>
        </a:p>
      </dsp:txBody>
      <dsp:txXfrm>
        <a:off x="4007423" y="1291453"/>
        <a:ext cx="3910003" cy="863077"/>
      </dsp:txXfrm>
    </dsp:sp>
    <dsp:sp modelId="{19233220-CA67-40E4-BB47-62F7216348D5}">
      <dsp:nvSpPr>
        <dsp:cNvPr id="0" name=""/>
        <dsp:cNvSpPr/>
      </dsp:nvSpPr>
      <dsp:spPr>
        <a:xfrm>
          <a:off x="3626249" y="1035405"/>
          <a:ext cx="354321" cy="1833562"/>
        </a:xfrm>
        <a:custGeom>
          <a:avLst/>
          <a:gdLst/>
          <a:ahLst/>
          <a:cxnLst/>
          <a:rect l="0" t="0" r="0" b="0"/>
          <a:pathLst>
            <a:path>
              <a:moveTo>
                <a:pt x="0" y="0"/>
              </a:moveTo>
              <a:lnTo>
                <a:pt x="0" y="1833562"/>
              </a:lnTo>
              <a:lnTo>
                <a:pt x="354321" y="183356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A39F5B-146C-4332-A532-916B08FBB057}">
      <dsp:nvSpPr>
        <dsp:cNvPr id="0" name=""/>
        <dsp:cNvSpPr/>
      </dsp:nvSpPr>
      <dsp:spPr>
        <a:xfrm>
          <a:off x="3980571" y="2410577"/>
          <a:ext cx="4145347" cy="9167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err="1"/>
            <a:t>Depending</a:t>
          </a:r>
          <a:r>
            <a:rPr lang="sv-SE" sz="2000" kern="1200"/>
            <a:t> on the material </a:t>
          </a:r>
          <a:r>
            <a:rPr lang="sv-SE" sz="2000" kern="1200" err="1"/>
            <a:t>characteristics</a:t>
          </a:r>
          <a:r>
            <a:rPr lang="sv-SE" sz="2000" kern="1200"/>
            <a:t>, </a:t>
          </a:r>
          <a:r>
            <a:rPr lang="sv-SE" sz="2000" kern="1200" err="1"/>
            <a:t>more</a:t>
          </a:r>
          <a:r>
            <a:rPr lang="sv-SE" sz="2000" kern="1200"/>
            <a:t> or less </a:t>
          </a:r>
          <a:r>
            <a:rPr lang="sv-SE" sz="2000" kern="1200" err="1"/>
            <a:t>energy</a:t>
          </a:r>
          <a:r>
            <a:rPr lang="sv-SE" sz="2000" kern="1200"/>
            <a:t> will be </a:t>
          </a:r>
          <a:r>
            <a:rPr lang="sv-SE" sz="2000" kern="1200" err="1"/>
            <a:t>needed</a:t>
          </a:r>
          <a:r>
            <a:rPr lang="sv-SE" sz="2000" kern="1200"/>
            <a:t> to process it</a:t>
          </a:r>
        </a:p>
      </dsp:txBody>
      <dsp:txXfrm>
        <a:off x="4007423" y="2437429"/>
        <a:ext cx="4091643" cy="863077"/>
      </dsp:txXfrm>
    </dsp:sp>
    <dsp:sp modelId="{3D048702-813F-4861-9EF8-23F0BCEBD8A6}">
      <dsp:nvSpPr>
        <dsp:cNvPr id="0" name=""/>
        <dsp:cNvSpPr/>
      </dsp:nvSpPr>
      <dsp:spPr>
        <a:xfrm>
          <a:off x="3626249" y="1035405"/>
          <a:ext cx="354321" cy="2979539"/>
        </a:xfrm>
        <a:custGeom>
          <a:avLst/>
          <a:gdLst/>
          <a:ahLst/>
          <a:cxnLst/>
          <a:rect l="0" t="0" r="0" b="0"/>
          <a:pathLst>
            <a:path>
              <a:moveTo>
                <a:pt x="0" y="0"/>
              </a:moveTo>
              <a:lnTo>
                <a:pt x="0" y="2979539"/>
              </a:lnTo>
              <a:lnTo>
                <a:pt x="354321" y="29795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9EDDE-B32F-42D5-A0A8-E7FC357EFC5D}">
      <dsp:nvSpPr>
        <dsp:cNvPr id="0" name=""/>
        <dsp:cNvSpPr/>
      </dsp:nvSpPr>
      <dsp:spPr>
        <a:xfrm>
          <a:off x="3980571" y="3556554"/>
          <a:ext cx="2573133" cy="91678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sv-SE" sz="2000" kern="1200"/>
            <a:t>Saves in </a:t>
          </a:r>
          <a:r>
            <a:rPr lang="sv-SE" sz="2000" kern="1200" err="1"/>
            <a:t>costs</a:t>
          </a:r>
          <a:endParaRPr lang="sv-SE" sz="2000" kern="1200"/>
        </a:p>
      </dsp:txBody>
      <dsp:txXfrm>
        <a:off x="4007423" y="3583406"/>
        <a:ext cx="2519429" cy="8630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BC7DC-1E06-4E51-821B-4CE836E5F4E7}">
      <dsp:nvSpPr>
        <dsp:cNvPr id="0" name=""/>
        <dsp:cNvSpPr/>
      </dsp:nvSpPr>
      <dsp:spPr>
        <a:xfrm>
          <a:off x="0" y="0"/>
          <a:ext cx="157373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B8CCB3-105A-4A21-B390-46B84BF6DA5A}">
      <dsp:nvSpPr>
        <dsp:cNvPr id="0" name=""/>
        <dsp:cNvSpPr/>
      </dsp:nvSpPr>
      <dsp:spPr>
        <a:xfrm>
          <a:off x="0" y="0"/>
          <a:ext cx="15737306" cy="121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Type of Digital Twin (DT): </a:t>
          </a:r>
          <a:r>
            <a:rPr lang="en-US" sz="3500" kern="1200"/>
            <a:t>Reduced order model (ROM) of tubular reactor for production of NPK fertilizer based on CFD simulations of the reaction process. </a:t>
          </a:r>
        </a:p>
      </dsp:txBody>
      <dsp:txXfrm>
        <a:off x="0" y="0"/>
        <a:ext cx="15737306" cy="1213553"/>
      </dsp:txXfrm>
    </dsp:sp>
    <dsp:sp modelId="{DEE27F63-37AC-4A30-BF05-68AA502C743E}">
      <dsp:nvSpPr>
        <dsp:cNvPr id="0" name=""/>
        <dsp:cNvSpPr/>
      </dsp:nvSpPr>
      <dsp:spPr>
        <a:xfrm>
          <a:off x="0" y="1213553"/>
          <a:ext cx="157373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F67E1A-A422-4415-BF61-00C0A6897C5F}">
      <dsp:nvSpPr>
        <dsp:cNvPr id="0" name=""/>
        <dsp:cNvSpPr/>
      </dsp:nvSpPr>
      <dsp:spPr>
        <a:xfrm>
          <a:off x="0" y="1213553"/>
          <a:ext cx="15737306" cy="121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Input: </a:t>
          </a:r>
          <a:r>
            <a:rPr lang="en-US" sz="3500" b="0" kern="1200"/>
            <a:t>Material flows and stream properties based on recipes and data from </a:t>
          </a:r>
          <a:r>
            <a:rPr lang="en-US" sz="3500" b="0" kern="1200" err="1"/>
            <a:t>Fertiberia’s</a:t>
          </a:r>
          <a:r>
            <a:rPr lang="en-US" sz="3500" b="0" kern="1200"/>
            <a:t> pilot plant and laboratory tests.</a:t>
          </a:r>
        </a:p>
      </dsp:txBody>
      <dsp:txXfrm>
        <a:off x="0" y="1213553"/>
        <a:ext cx="15737306" cy="1213553"/>
      </dsp:txXfrm>
    </dsp:sp>
    <dsp:sp modelId="{D17E4778-24BC-4C8A-AB99-010C137545AE}">
      <dsp:nvSpPr>
        <dsp:cNvPr id="0" name=""/>
        <dsp:cNvSpPr/>
      </dsp:nvSpPr>
      <dsp:spPr>
        <a:xfrm>
          <a:off x="0" y="2427106"/>
          <a:ext cx="157373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40F05D-2BBA-4C57-987A-AF4597E57468}">
      <dsp:nvSpPr>
        <dsp:cNvPr id="0" name=""/>
        <dsp:cNvSpPr/>
      </dsp:nvSpPr>
      <dsp:spPr>
        <a:xfrm>
          <a:off x="0" y="2427106"/>
          <a:ext cx="15737306" cy="121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Goal: </a:t>
          </a:r>
          <a:r>
            <a:rPr lang="en-US" sz="3500" b="0" kern="1200"/>
            <a:t>Predict temperature and pH at outlet of tubular reactor for specific compositions of the recipes.</a:t>
          </a:r>
        </a:p>
      </dsp:txBody>
      <dsp:txXfrm>
        <a:off x="0" y="2427106"/>
        <a:ext cx="15737306" cy="1213553"/>
      </dsp:txXfrm>
    </dsp:sp>
    <dsp:sp modelId="{87608EB8-A329-4EA3-9CAA-AC5FDC88EE0B}">
      <dsp:nvSpPr>
        <dsp:cNvPr id="0" name=""/>
        <dsp:cNvSpPr/>
      </dsp:nvSpPr>
      <dsp:spPr>
        <a:xfrm>
          <a:off x="0" y="3640660"/>
          <a:ext cx="1573730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4D0E37-1F8F-44B1-8ED3-598E62DC0516}">
      <dsp:nvSpPr>
        <dsp:cNvPr id="0" name=""/>
        <dsp:cNvSpPr/>
      </dsp:nvSpPr>
      <dsp:spPr>
        <a:xfrm>
          <a:off x="0" y="3640660"/>
          <a:ext cx="15737306" cy="1213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b="1" kern="1200"/>
            <a:t>Benefits: </a:t>
          </a:r>
          <a:r>
            <a:rPr lang="en-US" sz="3500" b="0" kern="1200"/>
            <a:t>Achieve a higher process flexibility in terms of feedstock, reducing energy consumption and increasing process predictability</a:t>
          </a:r>
        </a:p>
      </dsp:txBody>
      <dsp:txXfrm>
        <a:off x="0" y="3640660"/>
        <a:ext cx="15737306" cy="12135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8BBC3-303E-4DF4-B119-72B973921D0A}">
      <dsp:nvSpPr>
        <dsp:cNvPr id="0" name=""/>
        <dsp:cNvSpPr/>
      </dsp:nvSpPr>
      <dsp:spPr>
        <a:xfrm>
          <a:off x="0" y="0"/>
          <a:ext cx="14590573" cy="1994719"/>
        </a:xfrm>
        <a:prstGeom prst="roundRect">
          <a:avLst>
            <a:gd name="adj" fmla="val 10000"/>
          </a:avLst>
        </a:prstGeom>
        <a:gradFill rotWithShape="0">
          <a:gsLst>
            <a:gs pos="0">
              <a:schemeClr val="accent2">
                <a:shade val="50000"/>
                <a:hueOff val="0"/>
                <a:satOff val="0"/>
                <a:lumOff val="0"/>
                <a:alphaOff val="0"/>
                <a:tint val="50000"/>
                <a:satMod val="300000"/>
              </a:schemeClr>
            </a:gs>
            <a:gs pos="35000">
              <a:schemeClr val="accent2">
                <a:shade val="50000"/>
                <a:hueOff val="0"/>
                <a:satOff val="0"/>
                <a:lumOff val="0"/>
                <a:alphaOff val="0"/>
                <a:tint val="37000"/>
                <a:satMod val="300000"/>
              </a:schemeClr>
            </a:gs>
            <a:gs pos="100000">
              <a:schemeClr val="accent2">
                <a:shade val="50000"/>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Develop CFD model: Analyze</a:t>
          </a:r>
          <a:r>
            <a:rPr lang="en-US" sz="2500" b="0" kern="1200"/>
            <a:t> the tubular reactor and develop a strategy for building the CFD model. </a:t>
          </a:r>
          <a:r>
            <a:rPr lang="en-US" sz="2500" b="1" kern="1200"/>
            <a:t>Build</a:t>
          </a:r>
          <a:r>
            <a:rPr lang="en-US" sz="2500" b="0" kern="1200"/>
            <a:t> a CFD model of the full-scale reactor. </a:t>
          </a:r>
          <a:r>
            <a:rPr lang="en-US" sz="2500" b="1" kern="1200"/>
            <a:t>Validate </a:t>
          </a:r>
          <a:r>
            <a:rPr lang="en-US" sz="2500" b="0" kern="1200"/>
            <a:t>the model using results of pilot plant data and laboratory test results. </a:t>
          </a:r>
          <a:r>
            <a:rPr lang="en-US" sz="2500" b="1" kern="1200"/>
            <a:t>Obtain</a:t>
          </a:r>
          <a:r>
            <a:rPr lang="en-US" sz="2500" b="0" kern="1200"/>
            <a:t> pH and temperature at the reactor outlet for inlet conditions representing different recipes.  </a:t>
          </a:r>
        </a:p>
      </dsp:txBody>
      <dsp:txXfrm>
        <a:off x="58423" y="58423"/>
        <a:ext cx="12438116" cy="1877873"/>
      </dsp:txXfrm>
    </dsp:sp>
    <dsp:sp modelId="{68D56729-AD41-46B2-9C0B-EAF065C6894E}">
      <dsp:nvSpPr>
        <dsp:cNvPr id="0" name=""/>
        <dsp:cNvSpPr/>
      </dsp:nvSpPr>
      <dsp:spPr>
        <a:xfrm>
          <a:off x="1287403" y="2327172"/>
          <a:ext cx="14590573" cy="1994719"/>
        </a:xfrm>
        <a:prstGeom prst="roundRect">
          <a:avLst>
            <a:gd name="adj" fmla="val 10000"/>
          </a:avLst>
        </a:prstGeom>
        <a:gradFill rotWithShape="0">
          <a:gsLst>
            <a:gs pos="0">
              <a:schemeClr val="accent2">
                <a:shade val="50000"/>
                <a:hueOff val="0"/>
                <a:satOff val="8867"/>
                <a:lumOff val="24887"/>
                <a:alphaOff val="0"/>
                <a:tint val="50000"/>
                <a:satMod val="300000"/>
              </a:schemeClr>
            </a:gs>
            <a:gs pos="35000">
              <a:schemeClr val="accent2">
                <a:shade val="50000"/>
                <a:hueOff val="0"/>
                <a:satOff val="8867"/>
                <a:lumOff val="24887"/>
                <a:alphaOff val="0"/>
                <a:tint val="37000"/>
                <a:satMod val="300000"/>
              </a:schemeClr>
            </a:gs>
            <a:gs pos="100000">
              <a:schemeClr val="accent2">
                <a:shade val="50000"/>
                <a:hueOff val="0"/>
                <a:satOff val="8867"/>
                <a:lumOff val="2488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t>Produce a reduced order model (ROM) from CFD simulations</a:t>
          </a:r>
          <a:r>
            <a:rPr lang="en-US" sz="2500" b="0" i="0" kern="1200"/>
            <a:t>: </a:t>
          </a:r>
          <a:r>
            <a:rPr lang="en-US" sz="2500" kern="1200"/>
            <a:t>ROM is a mathematical representation that reduces the complexity and time of the CFD simulation</a:t>
          </a:r>
          <a:r>
            <a:rPr lang="en-US" sz="2500" b="0" i="0" kern="1200"/>
            <a:t>. The ROM is built from the outputs of several CFD simulations covering a range of values for the inputs of interest. For new set-points, the ROM gives </a:t>
          </a:r>
          <a:r>
            <a:rPr lang="en-US" sz="2500" b="1" i="0" kern="1200"/>
            <a:t>immediate</a:t>
          </a:r>
          <a:r>
            <a:rPr lang="en-US" sz="2500" b="0" i="0" kern="1200"/>
            <a:t> responses.</a:t>
          </a:r>
          <a:endParaRPr lang="en-US" sz="2500" kern="1200"/>
        </a:p>
      </dsp:txBody>
      <dsp:txXfrm>
        <a:off x="1345826" y="2385595"/>
        <a:ext cx="11889756" cy="1877873"/>
      </dsp:txXfrm>
    </dsp:sp>
    <dsp:sp modelId="{1F2A7C0D-663F-42A8-9C20-2D37322BE7CB}">
      <dsp:nvSpPr>
        <dsp:cNvPr id="0" name=""/>
        <dsp:cNvSpPr/>
      </dsp:nvSpPr>
      <dsp:spPr>
        <a:xfrm>
          <a:off x="2574806" y="4654344"/>
          <a:ext cx="14590573" cy="1994719"/>
        </a:xfrm>
        <a:prstGeom prst="roundRect">
          <a:avLst>
            <a:gd name="adj" fmla="val 10000"/>
          </a:avLst>
        </a:prstGeom>
        <a:gradFill rotWithShape="0">
          <a:gsLst>
            <a:gs pos="0">
              <a:schemeClr val="accent2">
                <a:shade val="50000"/>
                <a:hueOff val="0"/>
                <a:satOff val="8867"/>
                <a:lumOff val="24887"/>
                <a:alphaOff val="0"/>
                <a:tint val="50000"/>
                <a:satMod val="300000"/>
              </a:schemeClr>
            </a:gs>
            <a:gs pos="35000">
              <a:schemeClr val="accent2">
                <a:shade val="50000"/>
                <a:hueOff val="0"/>
                <a:satOff val="8867"/>
                <a:lumOff val="24887"/>
                <a:alphaOff val="0"/>
                <a:tint val="37000"/>
                <a:satMod val="300000"/>
              </a:schemeClr>
            </a:gs>
            <a:gs pos="100000">
              <a:schemeClr val="accent2">
                <a:shade val="50000"/>
                <a:hueOff val="0"/>
                <a:satOff val="8867"/>
                <a:lumOff val="24887"/>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i="0" kern="1200"/>
            <a:t>Produce a DT from the ROM: </a:t>
          </a:r>
          <a:r>
            <a:rPr lang="en-US" sz="2500" b="0" i="0" kern="1200"/>
            <a:t>Export the ROM to a format that is appropriate to be used in control environments (such as SIMULINK). </a:t>
          </a:r>
          <a:endParaRPr lang="en-US" sz="2500" kern="1200"/>
        </a:p>
      </dsp:txBody>
      <dsp:txXfrm>
        <a:off x="2633229" y="4712767"/>
        <a:ext cx="11889756" cy="1877873"/>
      </dsp:txXfrm>
    </dsp:sp>
    <dsp:sp modelId="{240B2BB7-84D2-46D8-8088-CFF2A45461D2}">
      <dsp:nvSpPr>
        <dsp:cNvPr id="0" name=""/>
        <dsp:cNvSpPr/>
      </dsp:nvSpPr>
      <dsp:spPr>
        <a:xfrm>
          <a:off x="13294005" y="1512662"/>
          <a:ext cx="1296567" cy="1296567"/>
        </a:xfrm>
        <a:prstGeom prst="downArrow">
          <a:avLst>
            <a:gd name="adj1" fmla="val 55000"/>
            <a:gd name="adj2" fmla="val 45000"/>
          </a:avLst>
        </a:prstGeom>
        <a:solidFill>
          <a:srgbClr val="CC0033">
            <a:alpha val="90000"/>
          </a:srgbClr>
        </a:solidFill>
        <a:ln w="9525" cap="flat" cmpd="sng" algn="ctr">
          <a:solidFill>
            <a:schemeClr val="accent6">
              <a:alpha val="9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13585733" y="1512662"/>
        <a:ext cx="713111" cy="975667"/>
      </dsp:txXfrm>
    </dsp:sp>
    <dsp:sp modelId="{CFE174CA-E2F5-4F2E-AFEF-EC05AEE67155}">
      <dsp:nvSpPr>
        <dsp:cNvPr id="0" name=""/>
        <dsp:cNvSpPr/>
      </dsp:nvSpPr>
      <dsp:spPr>
        <a:xfrm>
          <a:off x="14581409" y="3826536"/>
          <a:ext cx="1296567" cy="1296567"/>
        </a:xfrm>
        <a:prstGeom prst="downArrow">
          <a:avLst>
            <a:gd name="adj1" fmla="val 55000"/>
            <a:gd name="adj2" fmla="val 45000"/>
          </a:avLst>
        </a:prstGeom>
        <a:solidFill>
          <a:schemeClr val="accent1">
            <a:alpha val="90000"/>
          </a:schemeClr>
        </a:solidFill>
        <a:ln w="9525" cap="flat" cmpd="sng" algn="ctr">
          <a:solidFill>
            <a:schemeClr val="accent2">
              <a:alpha val="90000"/>
              <a:tint val="55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sv-SE" sz="3600" kern="1200"/>
        </a:p>
      </dsp:txBody>
      <dsp:txXfrm>
        <a:off x="14873137" y="3826536"/>
        <a:ext cx="713111" cy="9756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29FFE-F0FB-46C0-A450-E34DF803ECD1}">
      <dsp:nvSpPr>
        <dsp:cNvPr id="0" name=""/>
        <dsp:cNvSpPr/>
      </dsp:nvSpPr>
      <dsp:spPr>
        <a:xfrm>
          <a:off x="0" y="0"/>
          <a:ext cx="16169747" cy="211476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sv-SE" sz="4500" kern="1200" err="1"/>
            <a:t>Environmental</a:t>
          </a:r>
          <a:r>
            <a:rPr lang="sv-SE" sz="4500" kern="1200"/>
            <a:t> LCA – E-LCA </a:t>
          </a:r>
        </a:p>
        <a:p>
          <a:pPr marL="285750" lvl="1" indent="-285750" algn="l" defTabSz="1555750">
            <a:lnSpc>
              <a:spcPct val="90000"/>
            </a:lnSpc>
            <a:spcBef>
              <a:spcPct val="0"/>
            </a:spcBef>
            <a:spcAft>
              <a:spcPct val="15000"/>
            </a:spcAft>
            <a:buChar char="•"/>
          </a:pPr>
          <a:r>
            <a:rPr lang="sv-SE" sz="3500" kern="1200" err="1"/>
            <a:t>Assess</a:t>
          </a:r>
          <a:r>
            <a:rPr lang="sv-SE" sz="3500" kern="1200"/>
            <a:t> the </a:t>
          </a:r>
          <a:r>
            <a:rPr lang="sv-SE" sz="3500" kern="1200" err="1"/>
            <a:t>envionmental</a:t>
          </a:r>
          <a:r>
            <a:rPr lang="sv-SE" sz="3500" kern="1200"/>
            <a:t> </a:t>
          </a:r>
          <a:r>
            <a:rPr lang="sv-SE" sz="3500" kern="1200" err="1"/>
            <a:t>impact</a:t>
          </a:r>
          <a:r>
            <a:rPr lang="sv-SE" sz="3500" kern="1200"/>
            <a:t> </a:t>
          </a:r>
          <a:r>
            <a:rPr lang="sv-SE" sz="3500" kern="1200" err="1"/>
            <a:t>of</a:t>
          </a:r>
          <a:r>
            <a:rPr lang="sv-SE" sz="3500" kern="1200"/>
            <a:t> a </a:t>
          </a:r>
          <a:r>
            <a:rPr lang="sv-SE" sz="3500" kern="1200" err="1"/>
            <a:t>product</a:t>
          </a:r>
          <a:r>
            <a:rPr lang="sv-SE" sz="3500" kern="1200"/>
            <a:t>/service</a:t>
          </a:r>
        </a:p>
      </dsp:txBody>
      <dsp:txXfrm>
        <a:off x="3445425" y="0"/>
        <a:ext cx="12724321" cy="2114761"/>
      </dsp:txXfrm>
    </dsp:sp>
    <dsp:sp modelId="{ED4330B6-A97C-4A53-B54B-E6323C753690}">
      <dsp:nvSpPr>
        <dsp:cNvPr id="0" name=""/>
        <dsp:cNvSpPr/>
      </dsp:nvSpPr>
      <dsp:spPr>
        <a:xfrm>
          <a:off x="211476" y="211476"/>
          <a:ext cx="3233949" cy="169180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000" b="-2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0D2987-0F79-472B-B341-5FA22BFE2031}">
      <dsp:nvSpPr>
        <dsp:cNvPr id="0" name=""/>
        <dsp:cNvSpPr/>
      </dsp:nvSpPr>
      <dsp:spPr>
        <a:xfrm>
          <a:off x="0" y="2326237"/>
          <a:ext cx="16169747" cy="211476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sv-SE" sz="4500" kern="1200"/>
            <a:t>Life </a:t>
          </a:r>
          <a:r>
            <a:rPr lang="sv-SE" sz="4500" kern="1200" err="1"/>
            <a:t>cycle</a:t>
          </a:r>
          <a:r>
            <a:rPr lang="sv-SE" sz="4500" kern="1200"/>
            <a:t> </a:t>
          </a:r>
          <a:r>
            <a:rPr lang="sv-SE" sz="4500" kern="1200" err="1"/>
            <a:t>costing</a:t>
          </a:r>
          <a:r>
            <a:rPr lang="sv-SE" sz="4500" kern="1200"/>
            <a:t> – LCC</a:t>
          </a:r>
        </a:p>
        <a:p>
          <a:pPr marL="285750" lvl="1" indent="-285750" algn="l" defTabSz="1555750">
            <a:lnSpc>
              <a:spcPct val="90000"/>
            </a:lnSpc>
            <a:spcBef>
              <a:spcPct val="0"/>
            </a:spcBef>
            <a:spcAft>
              <a:spcPct val="15000"/>
            </a:spcAft>
            <a:buChar char="•"/>
          </a:pPr>
          <a:r>
            <a:rPr lang="sv-SE" sz="3500" kern="1200" err="1"/>
            <a:t>Quantifying</a:t>
          </a:r>
          <a:r>
            <a:rPr lang="sv-SE" sz="3500" kern="1200"/>
            <a:t> the </a:t>
          </a:r>
          <a:r>
            <a:rPr lang="sv-SE" sz="3500" kern="1200" err="1"/>
            <a:t>costs</a:t>
          </a:r>
          <a:r>
            <a:rPr lang="sv-SE" sz="3500" kern="1200"/>
            <a:t> </a:t>
          </a:r>
          <a:r>
            <a:rPr lang="sv-SE" sz="3500" kern="1200" err="1"/>
            <a:t>that</a:t>
          </a:r>
          <a:r>
            <a:rPr lang="sv-SE" sz="3500" kern="1200"/>
            <a:t> </a:t>
          </a:r>
          <a:r>
            <a:rPr lang="sv-SE" sz="3500" kern="1200" err="1"/>
            <a:t>will</a:t>
          </a:r>
          <a:r>
            <a:rPr lang="sv-SE" sz="3500" kern="1200"/>
            <a:t> be </a:t>
          </a:r>
          <a:r>
            <a:rPr lang="sv-SE" sz="3500" kern="1200" err="1"/>
            <a:t>incured</a:t>
          </a:r>
          <a:r>
            <a:rPr lang="sv-SE" sz="3500" kern="1200"/>
            <a:t> </a:t>
          </a:r>
          <a:r>
            <a:rPr lang="sv-SE" sz="3500" kern="1200" err="1"/>
            <a:t>during</a:t>
          </a:r>
          <a:r>
            <a:rPr lang="sv-SE" sz="3500" kern="1200"/>
            <a:t> the </a:t>
          </a:r>
          <a:r>
            <a:rPr lang="sv-SE" sz="3500" kern="1200" err="1"/>
            <a:t>life</a:t>
          </a:r>
          <a:r>
            <a:rPr lang="sv-SE" sz="3500" kern="1200"/>
            <a:t> </a:t>
          </a:r>
          <a:r>
            <a:rPr lang="sv-SE" sz="3500" kern="1200" err="1"/>
            <a:t>cycle</a:t>
          </a:r>
          <a:r>
            <a:rPr lang="sv-SE" sz="3500" kern="1200"/>
            <a:t> </a:t>
          </a:r>
          <a:r>
            <a:rPr lang="sv-SE" sz="3500" kern="1200" err="1"/>
            <a:t>of</a:t>
          </a:r>
          <a:r>
            <a:rPr lang="sv-SE" sz="3500" kern="1200"/>
            <a:t> a </a:t>
          </a:r>
          <a:r>
            <a:rPr lang="sv-SE" sz="3500" kern="1200" err="1"/>
            <a:t>product</a:t>
          </a:r>
          <a:r>
            <a:rPr lang="sv-SE" sz="3500" kern="1200"/>
            <a:t>/service</a:t>
          </a:r>
        </a:p>
      </dsp:txBody>
      <dsp:txXfrm>
        <a:off x="3445425" y="2326237"/>
        <a:ext cx="12724321" cy="2114761"/>
      </dsp:txXfrm>
    </dsp:sp>
    <dsp:sp modelId="{657C9EB7-EA6A-423A-B56B-2E6CD9A37ED3}">
      <dsp:nvSpPr>
        <dsp:cNvPr id="0" name=""/>
        <dsp:cNvSpPr/>
      </dsp:nvSpPr>
      <dsp:spPr>
        <a:xfrm>
          <a:off x="211476" y="2537713"/>
          <a:ext cx="3233949" cy="1691809"/>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E67C5E-CAD1-4303-90DD-9303D83738ED}">
      <dsp:nvSpPr>
        <dsp:cNvPr id="0" name=""/>
        <dsp:cNvSpPr/>
      </dsp:nvSpPr>
      <dsp:spPr>
        <a:xfrm>
          <a:off x="0" y="4652475"/>
          <a:ext cx="16169747" cy="2114761"/>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t" anchorCtr="0">
          <a:noAutofit/>
        </a:bodyPr>
        <a:lstStyle/>
        <a:p>
          <a:pPr marL="0" lvl="0" indent="0" algn="l" defTabSz="2000250">
            <a:lnSpc>
              <a:spcPct val="90000"/>
            </a:lnSpc>
            <a:spcBef>
              <a:spcPct val="0"/>
            </a:spcBef>
            <a:spcAft>
              <a:spcPct val="35000"/>
            </a:spcAft>
            <a:buNone/>
          </a:pPr>
          <a:r>
            <a:rPr lang="sv-SE" sz="4500" kern="1200"/>
            <a:t>Social LCA – S-LCA</a:t>
          </a:r>
        </a:p>
        <a:p>
          <a:pPr marL="285750" lvl="1" indent="-285750" algn="l" defTabSz="1555750">
            <a:lnSpc>
              <a:spcPct val="90000"/>
            </a:lnSpc>
            <a:spcBef>
              <a:spcPct val="0"/>
            </a:spcBef>
            <a:spcAft>
              <a:spcPct val="15000"/>
            </a:spcAft>
            <a:buChar char="•"/>
          </a:pPr>
          <a:r>
            <a:rPr lang="sv-SE" sz="3500" kern="1200" err="1"/>
            <a:t>Assessing</a:t>
          </a:r>
          <a:r>
            <a:rPr lang="sv-SE" sz="3500" kern="1200"/>
            <a:t> the social </a:t>
          </a:r>
          <a:r>
            <a:rPr lang="sv-SE" sz="3500" kern="1200" err="1"/>
            <a:t>impact</a:t>
          </a:r>
          <a:r>
            <a:rPr lang="sv-SE" sz="3500" kern="1200"/>
            <a:t> </a:t>
          </a:r>
          <a:r>
            <a:rPr lang="sv-SE" sz="3500" kern="1200" err="1"/>
            <a:t>of</a:t>
          </a:r>
          <a:r>
            <a:rPr lang="sv-SE" sz="3500" kern="1200"/>
            <a:t> a </a:t>
          </a:r>
          <a:r>
            <a:rPr lang="sv-SE" sz="3500" kern="1200" err="1"/>
            <a:t>product</a:t>
          </a:r>
          <a:r>
            <a:rPr lang="sv-SE" sz="3500" kern="1200"/>
            <a:t>/service </a:t>
          </a:r>
        </a:p>
      </dsp:txBody>
      <dsp:txXfrm>
        <a:off x="3445425" y="4652475"/>
        <a:ext cx="12724321" cy="2114761"/>
      </dsp:txXfrm>
    </dsp:sp>
    <dsp:sp modelId="{CB0130F3-D563-4E42-ADE0-DD4A630D45AE}">
      <dsp:nvSpPr>
        <dsp:cNvPr id="0" name=""/>
        <dsp:cNvSpPr/>
      </dsp:nvSpPr>
      <dsp:spPr>
        <a:xfrm>
          <a:off x="211476" y="4863951"/>
          <a:ext cx="3233949" cy="169180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8000" b="-8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96D7FC-D10E-4C58-9B0E-13BA621BF81B}">
      <dsp:nvSpPr>
        <dsp:cNvPr id="0" name=""/>
        <dsp:cNvSpPr/>
      </dsp:nvSpPr>
      <dsp:spPr>
        <a:xfrm>
          <a:off x="1031" y="61164"/>
          <a:ext cx="4024053" cy="24144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LCA identifies the main sources of environmental impact and areas for product improvement. </a:t>
          </a:r>
          <a:endParaRPr lang="sv-SE" sz="2300" kern="1200"/>
        </a:p>
      </dsp:txBody>
      <dsp:txXfrm>
        <a:off x="1031" y="61164"/>
        <a:ext cx="4024053" cy="2414431"/>
      </dsp:txXfrm>
    </dsp:sp>
    <dsp:sp modelId="{74F52783-5425-411C-8968-DE62D017BD7B}">
      <dsp:nvSpPr>
        <dsp:cNvPr id="0" name=""/>
        <dsp:cNvSpPr/>
      </dsp:nvSpPr>
      <dsp:spPr>
        <a:xfrm>
          <a:off x="4427490" y="61164"/>
          <a:ext cx="4024053" cy="24144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It supports decision making by different stakeholders. </a:t>
          </a:r>
          <a:endParaRPr lang="sv-SE" sz="2300" kern="1200"/>
        </a:p>
      </dsp:txBody>
      <dsp:txXfrm>
        <a:off x="4427490" y="61164"/>
        <a:ext cx="4024053" cy="2414431"/>
      </dsp:txXfrm>
    </dsp:sp>
    <dsp:sp modelId="{4BC11004-5F62-40AF-8814-0107ECC0DCC1}">
      <dsp:nvSpPr>
        <dsp:cNvPr id="0" name=""/>
        <dsp:cNvSpPr/>
      </dsp:nvSpPr>
      <dsp:spPr>
        <a:xfrm>
          <a:off x="2214260" y="2878001"/>
          <a:ext cx="4024053" cy="2414431"/>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By taking a life-cycle perspective, all stages of a product's life are considered, avoiding burden shifting and negative impacts caused by isolated improvements in one part of the system.</a:t>
          </a:r>
          <a:r>
            <a:rPr lang="en-GB" sz="2300" kern="1200"/>
            <a:t> </a:t>
          </a:r>
          <a:endParaRPr lang="sv-SE" sz="2300" kern="1200"/>
        </a:p>
      </dsp:txBody>
      <dsp:txXfrm>
        <a:off x="2214260" y="2878001"/>
        <a:ext cx="4024053" cy="24144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DF89B-A5F5-441A-9FAE-BC213FB9393A}">
      <dsp:nvSpPr>
        <dsp:cNvPr id="0" name=""/>
        <dsp:cNvSpPr/>
      </dsp:nvSpPr>
      <dsp:spPr>
        <a:xfrm>
          <a:off x="1595615" y="0"/>
          <a:ext cx="2447567" cy="13597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sv-SE" sz="3800" kern="1200" err="1"/>
            <a:t>Unit</a:t>
          </a:r>
          <a:r>
            <a:rPr lang="sv-SE" sz="3800" kern="1200"/>
            <a:t> process</a:t>
          </a:r>
        </a:p>
      </dsp:txBody>
      <dsp:txXfrm>
        <a:off x="1635441" y="39826"/>
        <a:ext cx="2367915" cy="1280107"/>
      </dsp:txXfrm>
    </dsp:sp>
    <dsp:sp modelId="{19450AEE-5C78-484B-8E15-9A74F3F80D8C}">
      <dsp:nvSpPr>
        <dsp:cNvPr id="0" name=""/>
        <dsp:cNvSpPr/>
      </dsp:nvSpPr>
      <dsp:spPr>
        <a:xfrm rot="5400000">
          <a:off x="2564445" y="1393754"/>
          <a:ext cx="509909" cy="611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sv-SE" sz="2700" kern="1200"/>
        </a:p>
      </dsp:txBody>
      <dsp:txXfrm rot="-5400000">
        <a:off x="2635833" y="1444745"/>
        <a:ext cx="367135" cy="356936"/>
      </dsp:txXfrm>
    </dsp:sp>
    <dsp:sp modelId="{997FC45B-CC40-42D1-9532-6FEF5AC98618}">
      <dsp:nvSpPr>
        <dsp:cNvPr id="0" name=""/>
        <dsp:cNvSpPr/>
      </dsp:nvSpPr>
      <dsp:spPr>
        <a:xfrm>
          <a:off x="1595615" y="2039640"/>
          <a:ext cx="2447567" cy="13597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sv-SE" sz="3800" kern="1200" err="1"/>
            <a:t>Unit</a:t>
          </a:r>
          <a:r>
            <a:rPr lang="sv-SE" sz="3800" kern="1200"/>
            <a:t> process</a:t>
          </a:r>
        </a:p>
      </dsp:txBody>
      <dsp:txXfrm>
        <a:off x="1635441" y="2079466"/>
        <a:ext cx="2367915" cy="1280107"/>
      </dsp:txXfrm>
    </dsp:sp>
    <dsp:sp modelId="{67713A88-3ADF-4070-A7FE-E1A7CE8B3EB9}">
      <dsp:nvSpPr>
        <dsp:cNvPr id="0" name=""/>
        <dsp:cNvSpPr/>
      </dsp:nvSpPr>
      <dsp:spPr>
        <a:xfrm rot="5400000">
          <a:off x="2564445" y="3433394"/>
          <a:ext cx="509909" cy="61189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sv-SE" sz="2700" kern="1200"/>
        </a:p>
      </dsp:txBody>
      <dsp:txXfrm rot="-5400000">
        <a:off x="2635833" y="3484385"/>
        <a:ext cx="367135" cy="356936"/>
      </dsp:txXfrm>
    </dsp:sp>
    <dsp:sp modelId="{31E4A2C6-9C36-4DD1-8E6A-48EC6379CE92}">
      <dsp:nvSpPr>
        <dsp:cNvPr id="0" name=""/>
        <dsp:cNvSpPr/>
      </dsp:nvSpPr>
      <dsp:spPr>
        <a:xfrm>
          <a:off x="1595615" y="4079279"/>
          <a:ext cx="2447567" cy="13597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sv-SE" sz="3800" kern="1200" err="1"/>
            <a:t>Unit</a:t>
          </a:r>
          <a:r>
            <a:rPr lang="sv-SE" sz="3800" kern="1200"/>
            <a:t> process</a:t>
          </a:r>
        </a:p>
      </dsp:txBody>
      <dsp:txXfrm>
        <a:off x="1635441" y="4119105"/>
        <a:ext cx="2367915" cy="12801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15850A-DCF1-4CBF-8822-3DBC2BA5A7EC}">
      <dsp:nvSpPr>
        <dsp:cNvPr id="0" name=""/>
        <dsp:cNvSpPr/>
      </dsp:nvSpPr>
      <dsp:spPr>
        <a:xfrm>
          <a:off x="12629" y="1621863"/>
          <a:ext cx="3774809" cy="22648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err="1"/>
            <a:t>Create</a:t>
          </a:r>
          <a:r>
            <a:rPr lang="sv-SE" sz="2800" kern="1200"/>
            <a:t> a </a:t>
          </a:r>
          <a:r>
            <a:rPr lang="sv-SE" sz="2800" kern="1200" err="1"/>
            <a:t>flowchart</a:t>
          </a:r>
          <a:r>
            <a:rPr lang="sv-SE" sz="2800" kern="1200"/>
            <a:t> </a:t>
          </a:r>
          <a:r>
            <a:rPr lang="sv-SE" sz="2800" kern="1200" err="1"/>
            <a:t>according</a:t>
          </a:r>
          <a:r>
            <a:rPr lang="sv-SE" sz="2800" kern="1200"/>
            <a:t> to </a:t>
          </a:r>
          <a:r>
            <a:rPr lang="sv-SE" sz="2800" kern="1200" err="1"/>
            <a:t>defined</a:t>
          </a:r>
          <a:r>
            <a:rPr lang="sv-SE" sz="2800" kern="1200"/>
            <a:t> system </a:t>
          </a:r>
          <a:r>
            <a:rPr lang="sv-SE" sz="2800" kern="1200" err="1"/>
            <a:t>boundaries</a:t>
          </a:r>
          <a:endParaRPr lang="sv-SE" sz="2800" kern="1200"/>
        </a:p>
      </dsp:txBody>
      <dsp:txXfrm>
        <a:off x="78965" y="1688199"/>
        <a:ext cx="3642137" cy="2132213"/>
      </dsp:txXfrm>
    </dsp:sp>
    <dsp:sp modelId="{68971258-C650-49C2-B25B-00640DB2007E}">
      <dsp:nvSpPr>
        <dsp:cNvPr id="0" name=""/>
        <dsp:cNvSpPr/>
      </dsp:nvSpPr>
      <dsp:spPr>
        <a:xfrm>
          <a:off x="4164919" y="2286229"/>
          <a:ext cx="800259" cy="93615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v-SE" sz="2200" kern="1200"/>
        </a:p>
      </dsp:txBody>
      <dsp:txXfrm>
        <a:off x="4164919" y="2473459"/>
        <a:ext cx="560181" cy="561692"/>
      </dsp:txXfrm>
    </dsp:sp>
    <dsp:sp modelId="{EC3F327E-6073-4321-9441-AB1EFFBBBF4F}">
      <dsp:nvSpPr>
        <dsp:cNvPr id="0" name=""/>
        <dsp:cNvSpPr/>
      </dsp:nvSpPr>
      <dsp:spPr>
        <a:xfrm>
          <a:off x="5297362" y="1621863"/>
          <a:ext cx="3774809" cy="22648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kern="1200"/>
            <a:t>Collect data for all </a:t>
          </a:r>
          <a:r>
            <a:rPr lang="sv-SE" sz="2800" kern="1200" err="1"/>
            <a:t>activities</a:t>
          </a:r>
          <a:r>
            <a:rPr lang="sv-SE" sz="2800" kern="1200"/>
            <a:t> </a:t>
          </a:r>
          <a:r>
            <a:rPr lang="sv-SE" sz="2800" kern="1200" err="1"/>
            <a:t>depending</a:t>
          </a:r>
          <a:r>
            <a:rPr lang="sv-SE" sz="2800" kern="1200"/>
            <a:t> on the </a:t>
          </a:r>
          <a:r>
            <a:rPr lang="sv-SE" sz="2800" kern="1200" err="1"/>
            <a:t>type</a:t>
          </a:r>
          <a:r>
            <a:rPr lang="sv-SE" sz="2800" kern="1200"/>
            <a:t> </a:t>
          </a:r>
          <a:r>
            <a:rPr lang="sv-SE" sz="2800" kern="1200" err="1"/>
            <a:t>of</a:t>
          </a:r>
          <a:r>
            <a:rPr lang="sv-SE" sz="2800" kern="1200"/>
            <a:t> </a:t>
          </a:r>
          <a:r>
            <a:rPr lang="sv-SE" sz="2800" kern="1200" err="1"/>
            <a:t>assessment</a:t>
          </a:r>
          <a:r>
            <a:rPr lang="sv-SE" sz="2800" kern="1200"/>
            <a:t> </a:t>
          </a:r>
        </a:p>
      </dsp:txBody>
      <dsp:txXfrm>
        <a:off x="5363698" y="1688199"/>
        <a:ext cx="3642137" cy="2132213"/>
      </dsp:txXfrm>
    </dsp:sp>
    <dsp:sp modelId="{DE6E1A7E-5477-4077-89E9-740500FDD07A}">
      <dsp:nvSpPr>
        <dsp:cNvPr id="0" name=""/>
        <dsp:cNvSpPr/>
      </dsp:nvSpPr>
      <dsp:spPr>
        <a:xfrm>
          <a:off x="9449652" y="2286229"/>
          <a:ext cx="800259" cy="93615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sv-SE" sz="2200" kern="1200"/>
        </a:p>
      </dsp:txBody>
      <dsp:txXfrm>
        <a:off x="9449652" y="2473459"/>
        <a:ext cx="560181" cy="561692"/>
      </dsp:txXfrm>
    </dsp:sp>
    <dsp:sp modelId="{1BC1F484-55AF-4522-95A8-BAA51A7F449A}">
      <dsp:nvSpPr>
        <dsp:cNvPr id="0" name=""/>
        <dsp:cNvSpPr/>
      </dsp:nvSpPr>
      <dsp:spPr>
        <a:xfrm>
          <a:off x="10582095" y="1621863"/>
          <a:ext cx="3774809" cy="2264885"/>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Calculate the amount of resources used and emissions from the system in relation to the functional unit</a:t>
          </a:r>
          <a:endParaRPr lang="sv-SE" sz="2800" kern="1200"/>
        </a:p>
      </dsp:txBody>
      <dsp:txXfrm>
        <a:off x="10648431" y="1688199"/>
        <a:ext cx="3642137" cy="21322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673CC9-B1D3-4ECD-A50B-9BA66ADE82E4}">
      <dsp:nvSpPr>
        <dsp:cNvPr id="0" name=""/>
        <dsp:cNvSpPr/>
      </dsp:nvSpPr>
      <dsp:spPr>
        <a:xfrm>
          <a:off x="482826" y="1970"/>
          <a:ext cx="5770103" cy="1008082"/>
        </a:xfrm>
        <a:prstGeom prst="roundRect">
          <a:avLst>
            <a:gd name="adj" fmla="val 10000"/>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sv-SE" sz="1800" kern="1200"/>
            <a:t> </a:t>
          </a:r>
          <a:r>
            <a:rPr lang="sv-SE" sz="3200" kern="1200" err="1"/>
            <a:t>Classification</a:t>
          </a:r>
          <a:endParaRPr lang="sv-SE" sz="1800" kern="1200"/>
        </a:p>
      </dsp:txBody>
      <dsp:txXfrm>
        <a:off x="512352" y="31496"/>
        <a:ext cx="5711051" cy="949030"/>
      </dsp:txXfrm>
    </dsp:sp>
    <dsp:sp modelId="{54388463-AA21-46BB-A979-FA60D0D0139C}">
      <dsp:nvSpPr>
        <dsp:cNvPr id="0" name=""/>
        <dsp:cNvSpPr/>
      </dsp:nvSpPr>
      <dsp:spPr>
        <a:xfrm rot="5400000">
          <a:off x="3178862" y="1035255"/>
          <a:ext cx="378030" cy="453637"/>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sv-SE" sz="2000" kern="1200"/>
        </a:p>
      </dsp:txBody>
      <dsp:txXfrm rot="-5400000">
        <a:off x="3231786" y="1073059"/>
        <a:ext cx="272183" cy="264621"/>
      </dsp:txXfrm>
    </dsp:sp>
    <dsp:sp modelId="{FEA6B750-61DB-4A1C-8AE9-E5CEB3DFBDB2}">
      <dsp:nvSpPr>
        <dsp:cNvPr id="0" name=""/>
        <dsp:cNvSpPr/>
      </dsp:nvSpPr>
      <dsp:spPr>
        <a:xfrm>
          <a:off x="459297" y="1514094"/>
          <a:ext cx="5817160" cy="1008082"/>
        </a:xfrm>
        <a:prstGeom prst="roundRect">
          <a:avLst>
            <a:gd name="adj" fmla="val 10000"/>
          </a:avLst>
        </a:prstGeom>
        <a:gradFill rotWithShape="0">
          <a:gsLst>
            <a:gs pos="0">
              <a:schemeClr val="accent1">
                <a:shade val="80000"/>
                <a:hueOff val="312772"/>
                <a:satOff val="-24292"/>
                <a:lumOff val="18155"/>
                <a:alphaOff val="0"/>
                <a:shade val="51000"/>
                <a:satMod val="130000"/>
              </a:schemeClr>
            </a:gs>
            <a:gs pos="80000">
              <a:schemeClr val="accent1">
                <a:shade val="80000"/>
                <a:hueOff val="312772"/>
                <a:satOff val="-24292"/>
                <a:lumOff val="18155"/>
                <a:alphaOff val="0"/>
                <a:shade val="93000"/>
                <a:satMod val="130000"/>
              </a:schemeClr>
            </a:gs>
            <a:gs pos="100000">
              <a:schemeClr val="accent1">
                <a:shade val="80000"/>
                <a:hueOff val="312772"/>
                <a:satOff val="-24292"/>
                <a:lumOff val="1815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err="1"/>
            <a:t>Characterization</a:t>
          </a:r>
          <a:endParaRPr lang="sv-SE" sz="3200" kern="1200"/>
        </a:p>
      </dsp:txBody>
      <dsp:txXfrm>
        <a:off x="488823" y="1543620"/>
        <a:ext cx="5758108" cy="949030"/>
      </dsp:txXfrm>
    </dsp:sp>
    <dsp:sp modelId="{833A9DEC-8C47-420F-AB6E-67EE8024EE75}">
      <dsp:nvSpPr>
        <dsp:cNvPr id="0" name=""/>
        <dsp:cNvSpPr/>
      </dsp:nvSpPr>
      <dsp:spPr>
        <a:xfrm rot="5400000">
          <a:off x="3178862" y="2547379"/>
          <a:ext cx="378030" cy="453637"/>
        </a:xfrm>
        <a:prstGeom prst="rightArrow">
          <a:avLst>
            <a:gd name="adj1" fmla="val 60000"/>
            <a:gd name="adj2" fmla="val 50000"/>
          </a:avLst>
        </a:prstGeom>
        <a:solidFill>
          <a:schemeClr val="accent1">
            <a:shade val="90000"/>
            <a:hueOff val="635391"/>
            <a:satOff val="-48584"/>
            <a:lumOff val="34351"/>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sv-SE" sz="2000" kern="1200"/>
        </a:p>
      </dsp:txBody>
      <dsp:txXfrm rot="-5400000">
        <a:off x="3231786" y="2585183"/>
        <a:ext cx="272183" cy="264621"/>
      </dsp:txXfrm>
    </dsp:sp>
    <dsp:sp modelId="{65D0B4ED-779F-488F-9BB2-BAAE99469CE8}">
      <dsp:nvSpPr>
        <dsp:cNvPr id="0" name=""/>
        <dsp:cNvSpPr/>
      </dsp:nvSpPr>
      <dsp:spPr>
        <a:xfrm>
          <a:off x="438994" y="3026218"/>
          <a:ext cx="5857766" cy="1008082"/>
        </a:xfrm>
        <a:prstGeom prst="roundRect">
          <a:avLst>
            <a:gd name="adj" fmla="val 10000"/>
          </a:avLst>
        </a:prstGeom>
        <a:gradFill rotWithShape="0">
          <a:gsLst>
            <a:gs pos="0">
              <a:schemeClr val="accent1">
                <a:shade val="80000"/>
                <a:hueOff val="625543"/>
                <a:satOff val="-48584"/>
                <a:lumOff val="36311"/>
                <a:alphaOff val="0"/>
                <a:shade val="51000"/>
                <a:satMod val="130000"/>
              </a:schemeClr>
            </a:gs>
            <a:gs pos="80000">
              <a:schemeClr val="accent1">
                <a:shade val="80000"/>
                <a:hueOff val="625543"/>
                <a:satOff val="-48584"/>
                <a:lumOff val="36311"/>
                <a:alphaOff val="0"/>
                <a:shade val="93000"/>
                <a:satMod val="130000"/>
              </a:schemeClr>
            </a:gs>
            <a:gs pos="100000">
              <a:schemeClr val="accent1">
                <a:shade val="80000"/>
                <a:hueOff val="625543"/>
                <a:satOff val="-48584"/>
                <a:lumOff val="3631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sv-SE" sz="3200" kern="1200" err="1"/>
            <a:t>Weighting</a:t>
          </a:r>
          <a:r>
            <a:rPr lang="sv-SE" sz="3200" kern="1200"/>
            <a:t> and </a:t>
          </a:r>
          <a:r>
            <a:rPr lang="sv-SE" sz="3200" kern="1200" err="1"/>
            <a:t>normalisation</a:t>
          </a:r>
          <a:r>
            <a:rPr lang="sv-SE" sz="3200" kern="1200"/>
            <a:t> etc.</a:t>
          </a:r>
        </a:p>
      </dsp:txBody>
      <dsp:txXfrm>
        <a:off x="468520" y="3055744"/>
        <a:ext cx="5798714" cy="94903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74613-75CB-4E15-B551-E61F26055CEE}" type="datetimeFigureOut">
              <a:rPr lang="en-GB" smtClean="0"/>
              <a:t>31/10/2023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4DB91F-1AD8-437C-8866-3636784D0854}" type="slidenum">
              <a:rPr lang="en-GB" smtClean="0"/>
              <a:t>‹#›</a:t>
            </a:fld>
            <a:endParaRPr lang="en-GB"/>
          </a:p>
        </p:txBody>
      </p:sp>
    </p:spTree>
    <p:extLst>
      <p:ext uri="{BB962C8B-B14F-4D97-AF65-F5344CB8AC3E}">
        <p14:creationId xmlns:p14="http://schemas.microsoft.com/office/powerpoint/2010/main" val="377526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www.lifecycleinitiative.org/library/single-use-nappies-and-their-alternatives/" TargetMode="External"/><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3" Type="http://schemas.openxmlformats.org/officeDocument/2006/relationships/hyperlink" Target="https://www.fertilizerseurope.com/wp-content/uploads/2023/07/Industry-Facts-and-figures-2023.pdf" TargetMode="External"/><Relationship Id="rId2" Type="http://schemas.openxmlformats.org/officeDocument/2006/relationships/slide" Target="../slides/slide248.xml"/><Relationship Id="rId1" Type="http://schemas.openxmlformats.org/officeDocument/2006/relationships/notesMaster" Target="../notesMasters/notesMaster1.xml"/><Relationship Id="rId4" Type="http://schemas.openxmlformats.org/officeDocument/2006/relationships/hyperlink" Target="https://www.fertilizerseurope.com/wp-content/uploads/2020/01/The-carbon-footprint-of-fertilizer-production_Regional-reference-values.pdf" TargetMode="Externa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3" Type="http://schemas.openxmlformats.org/officeDocument/2006/relationships/hyperlink" Target="https://www.decisiondatabases.com/ip/27121-ceramic-frit-market-analysis-report" TargetMode="External"/><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3" Type="http://schemas.openxmlformats.org/officeDocument/2006/relationships/hyperlink" Target="https://retrofeed.eu/" TargetMode="External"/><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retrofeed.eu/deliverables-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_bookmark0"/><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_bookmark4"/><Relationship Id="rId2" Type="http://schemas.openxmlformats.org/officeDocument/2006/relationships/slide" Target="../slides/slide93.xml"/><Relationship Id="rId1" Type="http://schemas.openxmlformats.org/officeDocument/2006/relationships/notesMaster" Target="../notesMasters/notesMaster1.xml"/><Relationship Id="rId4" Type="http://schemas.openxmlformats.org/officeDocument/2006/relationships/hyperlink" Target="#_bookmark5"/></Relationships>
</file>

<file path=ppt/notesSlides/_rels/notesSlide86.xml.rels><?xml version="1.0" encoding="UTF-8" standalone="yes"?>
<Relationships xmlns="http://schemas.openxmlformats.org/package/2006/relationships"><Relationship Id="rId3" Type="http://schemas.openxmlformats.org/officeDocument/2006/relationships/hyperlink" Target="#_bookmark6"/><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_bookmark10"/><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_bookmark17"/><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noProof="0" dirty="0"/>
          </a:p>
        </p:txBody>
      </p:sp>
      <p:sp>
        <p:nvSpPr>
          <p:cNvPr id="4" name="Platshållare för bildnummer 3"/>
          <p:cNvSpPr>
            <a:spLocks noGrp="1"/>
          </p:cNvSpPr>
          <p:nvPr>
            <p:ph type="sldNum" sz="quarter" idx="5"/>
          </p:nvPr>
        </p:nvSpPr>
        <p:spPr/>
        <p:txBody>
          <a:bodyPr/>
          <a:lstStyle/>
          <a:p>
            <a:fld id="{F84DB91F-1AD8-437C-8866-3636784D0854}" type="slidenum">
              <a:rPr lang="en-GB" smtClean="0"/>
              <a:t>1</a:t>
            </a:fld>
            <a:endParaRPr lang="en-GB"/>
          </a:p>
        </p:txBody>
      </p:sp>
    </p:spTree>
    <p:extLst>
      <p:ext uri="{BB962C8B-B14F-4D97-AF65-F5344CB8AC3E}">
        <p14:creationId xmlns:p14="http://schemas.microsoft.com/office/powerpoint/2010/main" val="3952413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Arial" panose="020B0604020202020204" pitchFamily="34" charset="0"/>
              </a:rPr>
              <a:t>There is a desire to reduce fuel costs to lower overall cost of production. This was true for cement, as an example. For the demonstration site partner SECIL, fuel replacement is a priority but there are concerns that fossil fuel replacement leads to higher variations in fuel characteristics (alternative fuels) with the effect that heat consumption goes up and production efficiency goes down. However, they see this being addressed through better digital control, as seen in RETROFEED. They also assume that alternative fuels will soon be cheaper than fossil fuels and this would be beneficial to the entire cement industry. </a:t>
            </a:r>
          </a:p>
          <a:p>
            <a:endParaRPr lang="en-US" sz="1200" b="0" i="0" u="none" strike="noStrike" baseline="0" dirty="0">
              <a:solidFill>
                <a:srgbClr val="000000"/>
              </a:solidFill>
              <a:latin typeface="Arial" panose="020B0604020202020204" pitchFamily="34" charset="0"/>
            </a:endParaRPr>
          </a:p>
          <a:p>
            <a:r>
              <a:rPr lang="en-US" sz="1200" b="0" i="0" u="none" strike="noStrike" baseline="0" dirty="0">
                <a:solidFill>
                  <a:srgbClr val="000000"/>
                </a:solidFill>
                <a:latin typeface="Arial" panose="020B0604020202020204" pitchFamily="34" charset="0"/>
              </a:rPr>
              <a:t>For the demonstration site partner ASAŞ, the main objective is to lower input costs by increasing the share of contaminated scrap instead of pure </a:t>
            </a:r>
            <a:r>
              <a:rPr lang="en-US" sz="1200" b="0" i="0" u="none" strike="noStrike" baseline="0" dirty="0" err="1">
                <a:solidFill>
                  <a:srgbClr val="000000"/>
                </a:solidFill>
                <a:latin typeface="Arial" panose="020B0604020202020204" pitchFamily="34" charset="0"/>
              </a:rPr>
              <a:t>aluminium</a:t>
            </a:r>
            <a:r>
              <a:rPr lang="en-US" sz="1200" b="0" i="0" u="none" strike="noStrike" baseline="0" dirty="0">
                <a:solidFill>
                  <a:srgbClr val="000000"/>
                </a:solidFill>
                <a:latin typeface="Arial" panose="020B0604020202020204" pitchFamily="34" charset="0"/>
              </a:rPr>
              <a:t> ingots by being able to also use oily/</a:t>
            </a:r>
            <a:r>
              <a:rPr lang="en-US" sz="1200" b="0" i="0" u="none" strike="noStrike" baseline="0" dirty="0" err="1">
                <a:solidFill>
                  <a:srgbClr val="000000"/>
                </a:solidFill>
                <a:latin typeface="Arial" panose="020B0604020202020204" pitchFamily="34" charset="0"/>
              </a:rPr>
              <a:t>coloured</a:t>
            </a:r>
            <a:r>
              <a:rPr lang="en-US" sz="1200" b="0" i="0" u="none" strike="noStrike" baseline="0" dirty="0">
                <a:solidFill>
                  <a:srgbClr val="000000"/>
                </a:solidFill>
                <a:latin typeface="Arial" panose="020B0604020202020204" pitchFamily="34" charset="0"/>
              </a:rPr>
              <a:t> scrap in addition to today’s scrap used. The company expects to use less energy due to better control and that scrap takes up about 10 times less energy to be molten than pure </a:t>
            </a:r>
            <a:r>
              <a:rPr lang="en-US" sz="1200" b="0" i="0" u="none" strike="noStrike" baseline="0" dirty="0" err="1">
                <a:solidFill>
                  <a:srgbClr val="000000"/>
                </a:solidFill>
                <a:latin typeface="Arial" panose="020B0604020202020204" pitchFamily="34" charset="0"/>
              </a:rPr>
              <a:t>aluminium</a:t>
            </a:r>
            <a:r>
              <a:rPr lang="en-US" sz="1200" b="0" i="0" u="none" strike="noStrike" baseline="0" dirty="0">
                <a:solidFill>
                  <a:srgbClr val="000000"/>
                </a:solidFill>
                <a:latin typeface="Arial" panose="020B0604020202020204" pitchFamily="34" charset="0"/>
              </a:rPr>
              <a:t>. The use of the painted/oily – and thus cheaper – scrap will lower raw material costs. </a:t>
            </a:r>
            <a:endParaRPr lang="sv-SE" sz="2400" kern="100" dirty="0">
              <a:solidFill>
                <a:srgbClr val="404040"/>
              </a:solidFill>
              <a:effectLst/>
              <a:latin typeface="+mj-lt"/>
              <a:ea typeface="Noto Sans CJK SC"/>
              <a:cs typeface="Lohit Devanagari"/>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9832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50000"/>
              </a:lnSpc>
            </a:pPr>
            <a:r>
              <a:rPr lang="en-US" sz="1200">
                <a:cs typeface="Arial" panose="020B0604020202020204" pitchFamily="34" charset="0"/>
              </a:rPr>
              <a:t>In order to select a turbulence model for further simulations, a </a:t>
            </a:r>
            <a:r>
              <a:rPr lang="en-US" sz="1200" b="1">
                <a:cs typeface="Arial" panose="020B0604020202020204" pitchFamily="34" charset="0"/>
              </a:rPr>
              <a:t>sensitivity analysis </a:t>
            </a:r>
            <a:r>
              <a:rPr lang="en-US" sz="1200">
                <a:cs typeface="Arial" panose="020B0604020202020204" pitchFamily="34" charset="0"/>
              </a:rPr>
              <a:t>was performed by running several simulations with different models. </a:t>
            </a:r>
          </a:p>
          <a:p>
            <a:pPr algn="just">
              <a:lnSpc>
                <a:spcPct val="150000"/>
              </a:lnSpc>
            </a:pPr>
            <a:endParaRPr lang="en-US" sz="1200">
              <a:cs typeface="Arial" panose="020B0604020202020204" pitchFamily="34" charset="0"/>
            </a:endParaRPr>
          </a:p>
          <a:p>
            <a:pPr algn="just">
              <a:lnSpc>
                <a:spcPct val="150000"/>
              </a:lnSpc>
            </a:pPr>
            <a:r>
              <a:rPr lang="en-US" sz="1200">
                <a:cs typeface="Arial" panose="020B0604020202020204" pitchFamily="34" charset="0"/>
              </a:rPr>
              <a:t>The </a:t>
            </a:r>
            <a:r>
              <a:rPr lang="en-US" sz="1200" b="1">
                <a:cs typeface="Arial" panose="020B0604020202020204" pitchFamily="34" charset="0"/>
              </a:rPr>
              <a:t>LES model </a:t>
            </a:r>
            <a:r>
              <a:rPr lang="en-US" sz="1200">
                <a:cs typeface="Arial" panose="020B0604020202020204" pitchFamily="34" charset="0"/>
              </a:rPr>
              <a:t>is accurate but computationally expensive, so a </a:t>
            </a:r>
            <a:r>
              <a:rPr lang="en-US" sz="1200" b="1">
                <a:cs typeface="Arial" panose="020B0604020202020204" pitchFamily="34" charset="0"/>
              </a:rPr>
              <a:t>RANS model </a:t>
            </a:r>
            <a:r>
              <a:rPr lang="en-US" sz="1200">
                <a:cs typeface="Arial" panose="020B0604020202020204" pitchFamily="34" charset="0"/>
              </a:rPr>
              <a:t>was chosen. The results of simulations with different RANS models were compared with the results of the LES model (see figure). </a:t>
            </a:r>
          </a:p>
          <a:p>
            <a:pPr algn="just">
              <a:lnSpc>
                <a:spcPct val="150000"/>
              </a:lnSpc>
            </a:pPr>
            <a:endParaRPr lang="en-US" sz="1200">
              <a:cs typeface="Arial" panose="020B0604020202020204" pitchFamily="34" charset="0"/>
            </a:endParaRPr>
          </a:p>
          <a:p>
            <a:pPr algn="just">
              <a:lnSpc>
                <a:spcPct val="150000"/>
              </a:lnSpc>
            </a:pPr>
            <a:r>
              <a:rPr lang="en-US" sz="1200">
                <a:cs typeface="Arial" panose="020B0604020202020204" pitchFamily="34" charset="0"/>
              </a:rPr>
              <a:t>The RANS model with the closest match was selected for further simulations, which varied from case to case.</a:t>
            </a:r>
            <a:endParaRPr lang="sv-SE" sz="120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108</a:t>
            </a:fld>
            <a:endParaRPr lang="en-GB"/>
          </a:p>
        </p:txBody>
      </p:sp>
    </p:spTree>
    <p:extLst>
      <p:ext uri="{BB962C8B-B14F-4D97-AF65-F5344CB8AC3E}">
        <p14:creationId xmlns:p14="http://schemas.microsoft.com/office/powerpoint/2010/main" val="17136108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4652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baseline="0">
                <a:solidFill>
                  <a:srgbClr val="000000"/>
                </a:solidFill>
                <a:latin typeface="Arial" panose="020B0604020202020204" pitchFamily="34" charset="0"/>
              </a:rPr>
              <a:t>Explanation of the creation of the ROM</a:t>
            </a:r>
            <a:endParaRPr lang="sv-SE"/>
          </a:p>
          <a:p>
            <a:pPr marL="457200" indent="-457200">
              <a:spcBef>
                <a:spcPct val="20000"/>
              </a:spcBef>
              <a:buFont typeface="Arial" panose="020B0604020202020204" pitchFamily="34" charset="0"/>
              <a:buChar char="•"/>
            </a:pPr>
            <a:r>
              <a:rPr lang="en-US" sz="1200" b="0" i="0"/>
              <a:t>The ROM is built from the outputs of several CFD simulations covering a range of values for the inputs of interest.</a:t>
            </a:r>
            <a:endParaRPr lang="sv-SE" sz="1200" b="0" i="0"/>
          </a:p>
          <a:p>
            <a:pPr marL="457200" indent="-457200">
              <a:spcBef>
                <a:spcPct val="20000"/>
              </a:spcBef>
              <a:buFont typeface="Arial" panose="020B0604020202020204" pitchFamily="34" charset="0"/>
              <a:buChar char="•"/>
            </a:pPr>
            <a:r>
              <a:rPr lang="sv-SE" sz="1200"/>
              <a:t>To </a:t>
            </a:r>
            <a:r>
              <a:rPr lang="sv-SE" sz="1200" err="1"/>
              <a:t>create</a:t>
            </a:r>
            <a:r>
              <a:rPr lang="sv-SE" sz="1200"/>
              <a:t> the ROM, 9 experiments </a:t>
            </a:r>
            <a:r>
              <a:rPr lang="sv-SE" sz="1200" err="1"/>
              <a:t>were</a:t>
            </a:r>
            <a:r>
              <a:rPr lang="sv-SE" sz="1200"/>
              <a:t> </a:t>
            </a:r>
            <a:r>
              <a:rPr lang="sv-SE" sz="1200" err="1"/>
              <a:t>simulated</a:t>
            </a:r>
            <a:r>
              <a:rPr lang="sv-SE" sz="1200"/>
              <a:t>, </a:t>
            </a:r>
            <a:r>
              <a:rPr lang="sv-SE" sz="1200" err="1"/>
              <a:t>using</a:t>
            </a:r>
            <a:r>
              <a:rPr lang="sv-SE" sz="1200"/>
              <a:t> the </a:t>
            </a:r>
            <a:r>
              <a:rPr lang="sv-SE" sz="1200" err="1"/>
              <a:t>built</a:t>
            </a:r>
            <a:r>
              <a:rPr lang="sv-SE" sz="1200"/>
              <a:t> CFD </a:t>
            </a:r>
            <a:r>
              <a:rPr lang="sv-SE" sz="1200" err="1"/>
              <a:t>model</a:t>
            </a:r>
            <a:r>
              <a:rPr lang="sv-SE" sz="1200"/>
              <a:t>.</a:t>
            </a:r>
          </a:p>
          <a:p>
            <a:pPr marL="457200" indent="-457200">
              <a:spcBef>
                <a:spcPct val="20000"/>
              </a:spcBef>
              <a:buFont typeface="Arial" panose="020B0604020202020204" pitchFamily="34" charset="0"/>
              <a:buChar char="•"/>
            </a:pPr>
            <a:r>
              <a:rPr lang="sv-SE" sz="1200"/>
              <a:t>The </a:t>
            </a:r>
            <a:r>
              <a:rPr lang="sv-SE" sz="1200" err="1"/>
              <a:t>cases</a:t>
            </a:r>
            <a:r>
              <a:rPr lang="sv-SE" sz="1200"/>
              <a:t> </a:t>
            </a:r>
            <a:r>
              <a:rPr lang="sv-SE" sz="1200" err="1"/>
              <a:t>were</a:t>
            </a:r>
            <a:r>
              <a:rPr lang="sv-SE" sz="1200"/>
              <a:t> </a:t>
            </a:r>
            <a:r>
              <a:rPr lang="sv-SE" sz="1200" err="1"/>
              <a:t>selected</a:t>
            </a:r>
            <a:r>
              <a:rPr lang="sv-SE" sz="1200"/>
              <a:t> from real </a:t>
            </a:r>
            <a:r>
              <a:rPr lang="sv-SE" sz="1200" err="1"/>
              <a:t>operational</a:t>
            </a:r>
            <a:r>
              <a:rPr lang="sv-SE" sz="1200"/>
              <a:t> </a:t>
            </a:r>
            <a:r>
              <a:rPr lang="sv-SE" sz="1200" err="1"/>
              <a:t>values</a:t>
            </a:r>
            <a:r>
              <a:rPr lang="sv-SE" sz="1200"/>
              <a:t> </a:t>
            </a:r>
            <a:r>
              <a:rPr lang="sv-SE" sz="1200" err="1"/>
              <a:t>used</a:t>
            </a:r>
            <a:r>
              <a:rPr lang="sv-SE" sz="1200"/>
              <a:t> in </a:t>
            </a:r>
            <a:r>
              <a:rPr lang="sv-SE" sz="1200" err="1"/>
              <a:t>Fertiberia</a:t>
            </a:r>
            <a:r>
              <a:rPr lang="sv-SE" sz="1200"/>
              <a:t> demosite, </a:t>
            </a:r>
            <a:r>
              <a:rPr lang="sv-SE" sz="1200" err="1"/>
              <a:t>meaning</a:t>
            </a:r>
            <a:r>
              <a:rPr lang="sv-SE" sz="1200"/>
              <a:t> </a:t>
            </a:r>
            <a:r>
              <a:rPr lang="sv-SE" sz="1200" err="1"/>
              <a:t>that</a:t>
            </a:r>
            <a:r>
              <a:rPr lang="sv-SE" sz="1200"/>
              <a:t> a</a:t>
            </a:r>
            <a:r>
              <a:rPr lang="sv-SE" sz="1200">
                <a:sym typeface="Wingdings" panose="05000000000000000000" pitchFamily="2" charset="2"/>
              </a:rPr>
              <a:t>ll </a:t>
            </a:r>
            <a:r>
              <a:rPr lang="sv-SE" sz="1200" err="1">
                <a:sym typeface="Wingdings" panose="05000000000000000000" pitchFamily="2" charset="2"/>
              </a:rPr>
              <a:t>simulated</a:t>
            </a:r>
            <a:r>
              <a:rPr lang="sv-SE" sz="1200">
                <a:sym typeface="Wingdings" panose="05000000000000000000" pitchFamily="2" charset="2"/>
              </a:rPr>
              <a:t> experiments </a:t>
            </a:r>
            <a:r>
              <a:rPr lang="sv-SE" sz="1200" err="1">
                <a:sym typeface="Wingdings" panose="05000000000000000000" pitchFamily="2" charset="2"/>
              </a:rPr>
              <a:t>corresponded</a:t>
            </a:r>
            <a:r>
              <a:rPr lang="sv-SE" sz="1200">
                <a:sym typeface="Wingdings" panose="05000000000000000000" pitchFamily="2" charset="2"/>
              </a:rPr>
              <a:t> to real </a:t>
            </a:r>
            <a:r>
              <a:rPr lang="sv-SE" sz="1200" err="1">
                <a:sym typeface="Wingdings" panose="05000000000000000000" pitchFamily="2" charset="2"/>
              </a:rPr>
              <a:t>fertilizer</a:t>
            </a:r>
            <a:r>
              <a:rPr lang="sv-SE" sz="1200">
                <a:sym typeface="Wingdings" panose="05000000000000000000" pitchFamily="2" charset="2"/>
              </a:rPr>
              <a:t> </a:t>
            </a:r>
            <a:r>
              <a:rPr lang="sv-SE" sz="1200" err="1">
                <a:sym typeface="Wingdings" panose="05000000000000000000" pitchFamily="2" charset="2"/>
              </a:rPr>
              <a:t>recipes</a:t>
            </a:r>
            <a:r>
              <a:rPr lang="sv-SE" sz="1200">
                <a:sym typeface="Wingdings" panose="05000000000000000000" pitchFamily="2" charset="2"/>
              </a:rPr>
              <a:t>.</a:t>
            </a:r>
          </a:p>
          <a:p>
            <a:pPr marL="457200" indent="-457200">
              <a:spcBef>
                <a:spcPct val="20000"/>
              </a:spcBef>
              <a:buFont typeface="Arial" panose="020B0604020202020204" pitchFamily="34" charset="0"/>
              <a:buChar char="•"/>
            </a:pPr>
            <a:r>
              <a:rPr lang="sv-SE" sz="1200"/>
              <a:t>The inputs and outputs </a:t>
            </a:r>
            <a:r>
              <a:rPr lang="sv-SE" sz="1200" err="1"/>
              <a:t>used</a:t>
            </a:r>
            <a:r>
              <a:rPr lang="sv-SE" sz="1200"/>
              <a:t> to </a:t>
            </a:r>
            <a:r>
              <a:rPr lang="sv-SE" sz="1200" err="1"/>
              <a:t>create</a:t>
            </a:r>
            <a:r>
              <a:rPr lang="sv-SE" sz="1200"/>
              <a:t> the ROM </a:t>
            </a:r>
            <a:r>
              <a:rPr lang="sv-SE" sz="1200" err="1"/>
              <a:t>are</a:t>
            </a:r>
            <a:r>
              <a:rPr lang="sv-SE" sz="1200"/>
              <a:t> </a:t>
            </a:r>
            <a:r>
              <a:rPr lang="sv-SE" sz="1200" err="1"/>
              <a:t>presented</a:t>
            </a:r>
            <a:r>
              <a:rPr lang="sv-SE" sz="1200"/>
              <a:t> </a:t>
            </a:r>
            <a:r>
              <a:rPr lang="sv-SE" sz="1200" err="1"/>
              <a:t>below</a:t>
            </a:r>
            <a:r>
              <a:rPr lang="sv-SE" sz="1200"/>
              <a:t> in the </a:t>
            </a:r>
            <a:r>
              <a:rPr lang="sv-SE" sz="1200" err="1"/>
              <a:t>boxes</a:t>
            </a:r>
            <a:r>
              <a:rPr lang="sv-SE" sz="1200"/>
              <a:t> (Input to ROM and output from ROM).</a:t>
            </a:r>
          </a:p>
          <a:p>
            <a:endParaRPr lang="sv-SE"/>
          </a:p>
          <a:p>
            <a:r>
              <a:rPr lang="sv-SE" sz="1200" b="1"/>
              <a:t>Repetition: </a:t>
            </a:r>
            <a:r>
              <a:rPr lang="sv-SE" sz="1200" b="1" err="1"/>
              <a:t>Reduced</a:t>
            </a:r>
            <a:r>
              <a:rPr lang="sv-SE" sz="1200" b="1"/>
              <a:t> order </a:t>
            </a:r>
            <a:r>
              <a:rPr lang="sv-SE" sz="1200" b="1" err="1"/>
              <a:t>model</a:t>
            </a:r>
            <a:r>
              <a:rPr lang="sv-SE" sz="1200" b="1"/>
              <a:t> (ROM)</a:t>
            </a:r>
          </a:p>
          <a:p>
            <a:r>
              <a:rPr lang="en-US" sz="1200"/>
              <a:t>The ROM is built from the simulations run with the Computational Fluid Dynamics (CFD) model under different scenarios. It can be thought of as a complex interpolation scheme between the desired input values and the outputs obtained from the simulations run with those inputs. Once the ROM is obtained, new scenarios can be calculated in real time.</a:t>
            </a:r>
            <a:endParaRPr lang="sv-SE" sz="1200"/>
          </a:p>
          <a:p>
            <a:endParaRPr lang="sv-SE"/>
          </a:p>
          <a:p>
            <a:r>
              <a:rPr lang="sv-SE" b="1" i="0"/>
              <a:t>Repetition </a:t>
            </a:r>
            <a:r>
              <a:rPr lang="sv-SE" b="1" i="0" err="1"/>
              <a:t>of</a:t>
            </a:r>
            <a:r>
              <a:rPr lang="sv-SE" b="1" i="0"/>
              <a:t> </a:t>
            </a:r>
            <a:r>
              <a:rPr lang="sv-SE" b="1" i="0" err="1"/>
              <a:t>previous</a:t>
            </a:r>
            <a:r>
              <a:rPr lang="sv-SE" b="1" i="0"/>
              <a:t>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000000"/>
                </a:solidFill>
                <a:latin typeface="Arial" panose="020B0604020202020204" pitchFamily="34" charset="0"/>
              </a:rPr>
              <a:t>After </a:t>
            </a:r>
            <a:r>
              <a:rPr lang="en-US" sz="1200" i="0">
                <a:solidFill>
                  <a:srgbClr val="000000"/>
                </a:solidFill>
                <a:latin typeface="Arial" panose="020B0604020202020204" pitchFamily="34" charset="0"/>
              </a:rPr>
              <a:t>a geometric representation of the r</a:t>
            </a:r>
            <a:r>
              <a:rPr lang="en-US" sz="1200" b="0" i="0" u="none" strike="noStrike" baseline="0">
                <a:solidFill>
                  <a:srgbClr val="000000"/>
                </a:solidFill>
                <a:latin typeface="Arial" panose="020B0604020202020204" pitchFamily="34" charset="0"/>
              </a:rPr>
              <a:t>eactor had been built and turbulence models had been chosen, simulations of the mixing and reactions inside the reactor could be run in ANSYS Fluent in order to create a ROM.  </a:t>
            </a: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110</a:t>
            </a:fld>
            <a:endParaRPr lang="en-GB"/>
          </a:p>
        </p:txBody>
      </p:sp>
    </p:spTree>
    <p:extLst>
      <p:ext uri="{BB962C8B-B14F-4D97-AF65-F5344CB8AC3E}">
        <p14:creationId xmlns:p14="http://schemas.microsoft.com/office/powerpoint/2010/main" val="32230165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111</a:t>
            </a:fld>
            <a:endParaRPr lang="en-GB"/>
          </a:p>
        </p:txBody>
      </p:sp>
    </p:spTree>
    <p:extLst>
      <p:ext uri="{BB962C8B-B14F-4D97-AF65-F5344CB8AC3E}">
        <p14:creationId xmlns:p14="http://schemas.microsoft.com/office/powerpoint/2010/main" val="81355158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The </a:t>
            </a:r>
            <a:r>
              <a:rPr lang="sv-SE" sz="1200" err="1"/>
              <a:t>turbulence</a:t>
            </a:r>
            <a:r>
              <a:rPr lang="sv-SE" sz="1200"/>
              <a:t> </a:t>
            </a:r>
            <a:r>
              <a:rPr lang="sv-SE" sz="1200" err="1"/>
              <a:t>model</a:t>
            </a:r>
            <a:r>
              <a:rPr lang="sv-SE" sz="1200"/>
              <a:t> </a:t>
            </a:r>
            <a:r>
              <a:rPr lang="sv-SE" sz="1200" err="1"/>
              <a:t>which</a:t>
            </a:r>
            <a:r>
              <a:rPr lang="sv-SE" sz="1200"/>
              <a:t> </a:t>
            </a:r>
            <a:r>
              <a:rPr lang="sv-SE" sz="1200" err="1"/>
              <a:t>was</a:t>
            </a:r>
            <a:r>
              <a:rPr lang="sv-SE" sz="1200"/>
              <a:t> best </a:t>
            </a:r>
            <a:r>
              <a:rPr lang="sv-SE" sz="1200" err="1"/>
              <a:t>adjusted</a:t>
            </a:r>
            <a:r>
              <a:rPr lang="sv-SE" sz="1200"/>
              <a:t> in all operating </a:t>
            </a:r>
            <a:r>
              <a:rPr lang="sv-SE" sz="1200" err="1"/>
              <a:t>conditions</a:t>
            </a:r>
            <a:r>
              <a:rPr lang="sv-SE" sz="1200"/>
              <a:t> is </a:t>
            </a:r>
            <a:r>
              <a:rPr lang="sv-SE" sz="1200" err="1"/>
              <a:t>selected</a:t>
            </a:r>
            <a:r>
              <a:rPr lang="sv-SE" sz="1200"/>
              <a:t> </a:t>
            </a:r>
            <a:r>
              <a:rPr lang="sv-SE" sz="1200">
                <a:sym typeface="Wingdings" panose="05000000000000000000" pitchFamily="2" charset="2"/>
              </a:rPr>
              <a:t> </a:t>
            </a:r>
            <a:r>
              <a:rPr lang="sv-SE" sz="1200" b="1">
                <a:sym typeface="Wingdings" panose="05000000000000000000" pitchFamily="2" charset="2"/>
              </a:rPr>
              <a:t>SST-Transition in the </a:t>
            </a:r>
            <a:r>
              <a:rPr lang="sv-SE" sz="1200" b="1" err="1">
                <a:sym typeface="Wingdings" panose="05000000000000000000" pitchFamily="2" charset="2"/>
              </a:rPr>
              <a:t>case</a:t>
            </a:r>
            <a:r>
              <a:rPr lang="sv-SE" sz="1200" b="1">
                <a:sym typeface="Wingdings" panose="05000000000000000000" pitchFamily="2" charset="2"/>
              </a:rPr>
              <a:t> </a:t>
            </a:r>
            <a:r>
              <a:rPr lang="sv-SE" sz="1200" b="1" err="1">
                <a:sym typeface="Wingdings" panose="05000000000000000000" pitchFamily="2" charset="2"/>
              </a:rPr>
              <a:t>of</a:t>
            </a:r>
            <a:r>
              <a:rPr lang="sv-SE" sz="1200" b="1">
                <a:sym typeface="Wingdings" panose="05000000000000000000" pitchFamily="2" charset="2"/>
              </a:rPr>
              <a:t> FERTIBERIA</a:t>
            </a:r>
            <a:endParaRPr lang="sv-SE" sz="1200" b="1"/>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112</a:t>
            </a:fld>
            <a:endParaRPr lang="en-GB"/>
          </a:p>
        </p:txBody>
      </p:sp>
    </p:spTree>
    <p:extLst>
      <p:ext uri="{BB962C8B-B14F-4D97-AF65-F5344CB8AC3E}">
        <p14:creationId xmlns:p14="http://schemas.microsoft.com/office/powerpoint/2010/main" val="1818348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16304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err="1">
                <a:latin typeface="Arial MT"/>
              </a:rPr>
              <a:t>Functional</a:t>
            </a:r>
            <a:r>
              <a:rPr lang="sv-SE" sz="1200">
                <a:latin typeface="Arial MT"/>
              </a:rPr>
              <a:t> </a:t>
            </a:r>
            <a:r>
              <a:rPr lang="sv-SE" sz="1200" err="1">
                <a:latin typeface="Arial MT"/>
              </a:rPr>
              <a:t>Mock-up</a:t>
            </a:r>
            <a:r>
              <a:rPr lang="sv-SE" sz="1200">
                <a:latin typeface="Arial MT"/>
              </a:rPr>
              <a:t> </a:t>
            </a:r>
            <a:r>
              <a:rPr lang="sv-SE" sz="1200" err="1">
                <a:latin typeface="Arial MT"/>
              </a:rPr>
              <a:t>Unit</a:t>
            </a:r>
            <a:r>
              <a:rPr lang="sv-SE" sz="1200">
                <a:latin typeface="Arial MT"/>
              </a:rPr>
              <a:t> (FMU) </a:t>
            </a:r>
            <a:r>
              <a:rPr lang="sv-SE" sz="1200" err="1">
                <a:latin typeface="Arial MT"/>
              </a:rPr>
              <a:t>modules</a:t>
            </a:r>
            <a:r>
              <a:rPr lang="sv-SE" sz="1200">
                <a:latin typeface="Arial MT"/>
              </a:rPr>
              <a:t> </a:t>
            </a:r>
            <a:r>
              <a:rPr lang="sv-SE" sz="1200" err="1">
                <a:latin typeface="Arial MT"/>
              </a:rPr>
              <a:t>are</a:t>
            </a:r>
            <a:r>
              <a:rPr lang="sv-SE" sz="1200">
                <a:latin typeface="Arial MT"/>
              </a:rPr>
              <a:t> </a:t>
            </a:r>
            <a:r>
              <a:rPr lang="sv-SE" sz="1200" err="1">
                <a:latin typeface="Arial MT"/>
              </a:rPr>
              <a:t>created</a:t>
            </a:r>
            <a:r>
              <a:rPr lang="sv-SE" sz="1200">
                <a:latin typeface="Arial MT"/>
              </a:rPr>
              <a:t> to be </a:t>
            </a:r>
            <a:r>
              <a:rPr lang="sv-SE" sz="1200" err="1">
                <a:latin typeface="Arial MT"/>
              </a:rPr>
              <a:t>recalled</a:t>
            </a:r>
            <a:r>
              <a:rPr lang="sv-SE" sz="1200">
                <a:latin typeface="Arial MT"/>
              </a:rPr>
              <a:t> by </a:t>
            </a:r>
            <a:r>
              <a:rPr lang="sv-SE" sz="1200" err="1">
                <a:latin typeface="Arial MT"/>
              </a:rPr>
              <a:t>Descrete</a:t>
            </a:r>
            <a:r>
              <a:rPr lang="sv-SE" sz="1200">
                <a:latin typeface="Arial MT"/>
              </a:rPr>
              <a:t> Event Simulation (DES) and </a:t>
            </a:r>
            <a:r>
              <a:rPr lang="sv-SE" sz="1200" err="1">
                <a:latin typeface="Arial MT"/>
              </a:rPr>
              <a:t>constitues</a:t>
            </a:r>
            <a:r>
              <a:rPr lang="sv-SE" sz="1200">
                <a:latin typeface="Arial MT"/>
              </a:rPr>
              <a:t> </a:t>
            </a:r>
            <a:r>
              <a:rPr lang="sv-SE" sz="1200" err="1">
                <a:latin typeface="Arial MT"/>
              </a:rPr>
              <a:t>of</a:t>
            </a:r>
            <a:r>
              <a:rPr lang="sv-SE" sz="1200">
                <a:latin typeface="Arial MT"/>
              </a:rPr>
              <a:t> a FMU </a:t>
            </a:r>
            <a:r>
              <a:rPr lang="sv-SE" sz="1200" err="1">
                <a:latin typeface="Arial MT"/>
              </a:rPr>
              <a:t>zip-file</a:t>
            </a:r>
            <a:r>
              <a:rPr lang="sv-SE" sz="1200">
                <a:latin typeface="Arial MT"/>
              </a:rPr>
              <a:t> </a:t>
            </a:r>
            <a:r>
              <a:rPr lang="sv-SE" sz="1200" err="1">
                <a:latin typeface="Arial MT"/>
              </a:rPr>
              <a:t>composed</a:t>
            </a:r>
            <a:r>
              <a:rPr lang="sv-SE" sz="1200">
                <a:latin typeface="Arial MT"/>
              </a:rPr>
              <a:t> </a:t>
            </a:r>
            <a:r>
              <a:rPr lang="sv-SE" sz="1200" err="1">
                <a:latin typeface="Arial MT"/>
              </a:rPr>
              <a:t>of</a:t>
            </a:r>
            <a:r>
              <a:rPr lang="sv-SE" sz="1200">
                <a:latin typeface="Arial MT"/>
              </a:rPr>
              <a:t>:</a:t>
            </a:r>
          </a:p>
          <a:p>
            <a:endParaRPr lang="sv-SE" sz="1200">
              <a:latin typeface="Arial MT"/>
            </a:endParaRPr>
          </a:p>
          <a:p>
            <a:pPr marL="342900" indent="-342900">
              <a:buFont typeface="Arial" panose="020B0604020202020204" pitchFamily="34" charset="0"/>
              <a:buChar char="•"/>
            </a:pPr>
            <a:r>
              <a:rPr lang="sv-SE" sz="1200">
                <a:latin typeface="Arial MT"/>
              </a:rPr>
              <a:t>An XML </a:t>
            </a:r>
            <a:r>
              <a:rPr lang="sv-SE" sz="1200" err="1">
                <a:latin typeface="Arial MT"/>
              </a:rPr>
              <a:t>file</a:t>
            </a:r>
            <a:r>
              <a:rPr lang="sv-SE" sz="1200">
                <a:latin typeface="Arial MT"/>
              </a:rPr>
              <a:t> to </a:t>
            </a:r>
            <a:r>
              <a:rPr lang="sv-SE" sz="1200" err="1">
                <a:latin typeface="Arial MT"/>
              </a:rPr>
              <a:t>define</a:t>
            </a:r>
            <a:r>
              <a:rPr lang="sv-SE" sz="1200">
                <a:latin typeface="Arial MT"/>
              </a:rPr>
              <a:t> the </a:t>
            </a:r>
            <a:r>
              <a:rPr lang="sv-SE" sz="1200" err="1">
                <a:latin typeface="Arial MT"/>
              </a:rPr>
              <a:t>variables</a:t>
            </a:r>
            <a:r>
              <a:rPr lang="sv-SE" sz="1200">
                <a:latin typeface="Arial MT"/>
              </a:rPr>
              <a:t> inside the FMU</a:t>
            </a:r>
          </a:p>
          <a:p>
            <a:pPr marL="342900" indent="-342900">
              <a:buFont typeface="Arial" panose="020B0604020202020204" pitchFamily="34" charset="0"/>
              <a:buChar char="•"/>
            </a:pPr>
            <a:r>
              <a:rPr lang="sv-SE" sz="1200">
                <a:latin typeface="Arial MT"/>
              </a:rPr>
              <a:t>The </a:t>
            </a:r>
            <a:r>
              <a:rPr lang="sv-SE" sz="1200" err="1">
                <a:latin typeface="Arial MT"/>
              </a:rPr>
              <a:t>equations</a:t>
            </a:r>
            <a:r>
              <a:rPr lang="sv-SE" sz="1200">
                <a:latin typeface="Arial MT"/>
              </a:rPr>
              <a:t> </a:t>
            </a:r>
            <a:r>
              <a:rPr lang="sv-SE" sz="1200" err="1">
                <a:latin typeface="Arial MT"/>
              </a:rPr>
              <a:t>used</a:t>
            </a:r>
            <a:r>
              <a:rPr lang="sv-SE" sz="1200">
                <a:latin typeface="Arial MT"/>
              </a:rPr>
              <a:t> by the </a:t>
            </a:r>
            <a:r>
              <a:rPr lang="sv-SE" sz="1200" err="1">
                <a:latin typeface="Arial MT"/>
              </a:rPr>
              <a:t>model</a:t>
            </a:r>
            <a:r>
              <a:rPr lang="sv-SE" sz="1200">
                <a:latin typeface="Arial MT"/>
              </a:rPr>
              <a:t> (set </a:t>
            </a:r>
            <a:r>
              <a:rPr lang="sv-SE" sz="1200" err="1">
                <a:latin typeface="Arial MT"/>
              </a:rPr>
              <a:t>of</a:t>
            </a:r>
            <a:r>
              <a:rPr lang="sv-SE" sz="1200">
                <a:latin typeface="Arial MT"/>
              </a:rPr>
              <a:t> C </a:t>
            </a:r>
            <a:r>
              <a:rPr lang="sv-SE" sz="1200" err="1">
                <a:latin typeface="Arial MT"/>
              </a:rPr>
              <a:t>functions</a:t>
            </a:r>
            <a:r>
              <a:rPr lang="sv-SE" sz="1200">
                <a:latin typeface="Arial MT"/>
              </a:rPr>
              <a:t>)</a:t>
            </a:r>
          </a:p>
          <a:p>
            <a:pPr marL="342900" indent="-342900">
              <a:buFont typeface="Arial" panose="020B0604020202020204" pitchFamily="34" charset="0"/>
              <a:buChar char="•"/>
            </a:pPr>
            <a:r>
              <a:rPr lang="sv-SE" sz="1200" err="1">
                <a:latin typeface="Arial MT"/>
              </a:rPr>
              <a:t>Other</a:t>
            </a:r>
            <a:r>
              <a:rPr lang="sv-SE" sz="1200">
                <a:latin typeface="Arial MT"/>
              </a:rPr>
              <a:t> data, </a:t>
            </a:r>
            <a:r>
              <a:rPr lang="sv-SE" sz="1200" err="1">
                <a:latin typeface="Arial MT"/>
              </a:rPr>
              <a:t>such</a:t>
            </a:r>
            <a:r>
              <a:rPr lang="sv-SE" sz="1200">
                <a:latin typeface="Arial MT"/>
              </a:rPr>
              <a:t> as </a:t>
            </a:r>
            <a:r>
              <a:rPr lang="sv-SE" sz="1200" err="1">
                <a:latin typeface="Arial MT"/>
              </a:rPr>
              <a:t>tables</a:t>
            </a:r>
            <a:r>
              <a:rPr lang="sv-SE" sz="1200">
                <a:latin typeface="Arial MT"/>
              </a:rPr>
              <a:t> or </a:t>
            </a:r>
            <a:r>
              <a:rPr lang="sv-SE" sz="1200" err="1">
                <a:latin typeface="Arial MT"/>
              </a:rPr>
              <a:t>comments</a:t>
            </a:r>
            <a:r>
              <a:rPr lang="sv-SE" sz="1200">
                <a:latin typeface="Arial MT"/>
              </a:rPr>
              <a:t> </a:t>
            </a:r>
            <a:r>
              <a:rPr lang="sv-SE" sz="1200" err="1">
                <a:latin typeface="Arial MT"/>
              </a:rPr>
              <a:t>about</a:t>
            </a:r>
            <a:r>
              <a:rPr lang="sv-SE" sz="1200">
                <a:latin typeface="Arial MT"/>
              </a:rPr>
              <a:t> the </a:t>
            </a:r>
            <a:r>
              <a:rPr lang="sv-SE" sz="1200" err="1">
                <a:latin typeface="Arial MT"/>
              </a:rPr>
              <a:t>model</a:t>
            </a:r>
            <a:r>
              <a:rPr lang="sv-SE" sz="1200">
                <a:latin typeface="Arial MT"/>
              </a:rPr>
              <a:t>.</a:t>
            </a:r>
          </a:p>
          <a:p>
            <a:pPr marL="0" indent="0">
              <a:buFont typeface="Arial" panose="020B0604020202020204" pitchFamily="34" charset="0"/>
              <a:buNone/>
            </a:pPr>
            <a:endParaRPr lang="sv-SE" sz="1200">
              <a:latin typeface="Arial MT"/>
            </a:endParaRPr>
          </a:p>
          <a:p>
            <a:r>
              <a:rPr lang="sv-SE" sz="1200" err="1">
                <a:latin typeface="Arial MT"/>
              </a:rPr>
              <a:t>This</a:t>
            </a:r>
            <a:r>
              <a:rPr lang="sv-SE" sz="1200">
                <a:latin typeface="Arial MT"/>
              </a:rPr>
              <a:t> is </a:t>
            </a:r>
            <a:r>
              <a:rPr lang="sv-SE" sz="1200" err="1">
                <a:latin typeface="Arial MT"/>
              </a:rPr>
              <a:t>how</a:t>
            </a:r>
            <a:r>
              <a:rPr lang="sv-SE" sz="1200">
                <a:latin typeface="Arial MT"/>
              </a:rPr>
              <a:t> the FERTIBERIA </a:t>
            </a:r>
            <a:r>
              <a:rPr lang="sv-SE" sz="1200" err="1">
                <a:latin typeface="Arial MT"/>
              </a:rPr>
              <a:t>Reduced</a:t>
            </a:r>
            <a:r>
              <a:rPr lang="sv-SE" sz="1200">
                <a:latin typeface="Arial MT"/>
              </a:rPr>
              <a:t> Order </a:t>
            </a:r>
            <a:r>
              <a:rPr lang="sv-SE" sz="1200" err="1">
                <a:latin typeface="Arial MT"/>
              </a:rPr>
              <a:t>Model</a:t>
            </a:r>
            <a:r>
              <a:rPr lang="sv-SE" sz="1200">
                <a:latin typeface="Arial MT"/>
              </a:rPr>
              <a:t> (ROM) is </a:t>
            </a:r>
            <a:r>
              <a:rPr lang="sv-SE" sz="1200" err="1">
                <a:latin typeface="Arial MT"/>
              </a:rPr>
              <a:t>exported</a:t>
            </a:r>
            <a:r>
              <a:rPr lang="sv-SE" sz="1200">
                <a:latin typeface="Arial MT"/>
              </a:rPr>
              <a:t> to be </a:t>
            </a:r>
            <a:r>
              <a:rPr lang="sv-SE" sz="1200" err="1">
                <a:latin typeface="Arial MT"/>
              </a:rPr>
              <a:t>used</a:t>
            </a:r>
            <a:r>
              <a:rPr lang="sv-SE" sz="1200">
                <a:latin typeface="Arial MT"/>
              </a:rPr>
              <a:t> by the Decision Support System (DSS).</a:t>
            </a:r>
          </a:p>
          <a:p>
            <a:endParaRPr lang="sv-SE" sz="1200">
              <a:latin typeface="Arial MT"/>
            </a:endParaRPr>
          </a:p>
          <a:p>
            <a:endParaRPr lang="sv-SE" sz="1200">
              <a:latin typeface="Arial MT"/>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114</a:t>
            </a:fld>
            <a:endParaRPr lang="en-GB"/>
          </a:p>
        </p:txBody>
      </p:sp>
    </p:spTree>
    <p:extLst>
      <p:ext uri="{BB962C8B-B14F-4D97-AF65-F5344CB8AC3E}">
        <p14:creationId xmlns:p14="http://schemas.microsoft.com/office/powerpoint/2010/main" val="17766955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3600" b="1"/>
              <a:t>Correct answers</a:t>
            </a:r>
          </a:p>
          <a:p>
            <a:pPr marL="0" indent="0">
              <a:buFont typeface="+mj-lt"/>
              <a:buNone/>
            </a:pPr>
            <a:endParaRPr lang="en-US" sz="3600"/>
          </a:p>
          <a:p>
            <a:pPr marL="0" indent="0">
              <a:buFont typeface="+mj-lt"/>
              <a:buNone/>
            </a:pPr>
            <a:r>
              <a:rPr lang="en-US" sz="3600"/>
              <a:t>1. Which turbulence model is the most computationally heavy?</a:t>
            </a:r>
          </a:p>
          <a:p>
            <a:pPr marL="1200150" lvl="1" indent="-742950">
              <a:buFont typeface="+mj-lt"/>
              <a:buAutoNum type="alphaUcPeriod"/>
            </a:pPr>
            <a:r>
              <a:rPr lang="sv-SE" sz="3600" err="1">
                <a:highlight>
                  <a:srgbClr val="00FF00"/>
                </a:highlight>
              </a:rPr>
              <a:t>Large</a:t>
            </a:r>
            <a:r>
              <a:rPr lang="sv-SE" sz="3600">
                <a:highlight>
                  <a:srgbClr val="00FF00"/>
                </a:highlight>
              </a:rPr>
              <a:t> Eddy Simulation (LES) </a:t>
            </a:r>
          </a:p>
          <a:p>
            <a:endParaRPr lang="sv-SE" sz="3600"/>
          </a:p>
          <a:p>
            <a:pPr marL="0" indent="0">
              <a:buFont typeface="+mj-lt"/>
              <a:buNone/>
            </a:pPr>
            <a:r>
              <a:rPr lang="sv-SE" sz="3600"/>
              <a:t>2. </a:t>
            </a:r>
            <a:r>
              <a:rPr lang="sv-SE" sz="3600" err="1"/>
              <a:t>Which</a:t>
            </a:r>
            <a:r>
              <a:rPr lang="sv-SE" sz="3600"/>
              <a:t> </a:t>
            </a:r>
            <a:r>
              <a:rPr lang="sv-SE" sz="3600" err="1"/>
              <a:t>of</a:t>
            </a:r>
            <a:r>
              <a:rPr lang="sv-SE" sz="3600"/>
              <a:t> the </a:t>
            </a:r>
            <a:r>
              <a:rPr lang="sv-SE" sz="3600" err="1"/>
              <a:t>following</a:t>
            </a:r>
            <a:r>
              <a:rPr lang="sv-SE" sz="3600"/>
              <a:t> </a:t>
            </a:r>
            <a:r>
              <a:rPr lang="sv-SE" sz="3600" err="1"/>
              <a:t>techniques</a:t>
            </a:r>
            <a:r>
              <a:rPr lang="sv-SE" sz="3600"/>
              <a:t> </a:t>
            </a:r>
            <a:r>
              <a:rPr lang="sv-SE" sz="3600" err="1"/>
              <a:t>could</a:t>
            </a:r>
            <a:r>
              <a:rPr lang="sv-SE" sz="3600"/>
              <a:t> be </a:t>
            </a:r>
            <a:r>
              <a:rPr lang="sv-SE" sz="3600" err="1"/>
              <a:t>utilized</a:t>
            </a:r>
            <a:r>
              <a:rPr lang="sv-SE" sz="3600"/>
              <a:t> in the </a:t>
            </a:r>
            <a:r>
              <a:rPr lang="sv-SE" sz="3600" err="1"/>
              <a:t>development</a:t>
            </a:r>
            <a:r>
              <a:rPr lang="sv-SE" sz="3600"/>
              <a:t> </a:t>
            </a:r>
            <a:r>
              <a:rPr lang="sv-SE" sz="3600" err="1"/>
              <a:t>of</a:t>
            </a:r>
            <a:r>
              <a:rPr lang="sv-SE" sz="3600"/>
              <a:t> digital </a:t>
            </a:r>
            <a:r>
              <a:rPr lang="sv-SE" sz="3600" err="1"/>
              <a:t>twin</a:t>
            </a:r>
            <a:r>
              <a:rPr lang="sv-SE" sz="3600"/>
              <a:t>?</a:t>
            </a:r>
          </a:p>
          <a:p>
            <a:pPr marL="1200150" lvl="1" indent="-742950">
              <a:buFont typeface="+mj-lt"/>
              <a:buAutoNum type="alphaUcPeriod"/>
            </a:pPr>
            <a:r>
              <a:rPr lang="sv-SE" sz="3600" err="1">
                <a:highlight>
                  <a:srgbClr val="00FF00"/>
                </a:highlight>
              </a:rPr>
              <a:t>Machine</a:t>
            </a:r>
            <a:r>
              <a:rPr lang="sv-SE" sz="3600">
                <a:highlight>
                  <a:srgbClr val="00FF00"/>
                </a:highlight>
              </a:rPr>
              <a:t> Learning</a:t>
            </a:r>
          </a:p>
          <a:p>
            <a:pPr marL="1200150" lvl="1" indent="-742950">
              <a:buFont typeface="+mj-lt"/>
              <a:buAutoNum type="alphaUcPeriod"/>
            </a:pPr>
            <a:r>
              <a:rPr lang="sv-SE" sz="3600" err="1">
                <a:highlight>
                  <a:srgbClr val="00FF00"/>
                </a:highlight>
              </a:rPr>
              <a:t>Computational</a:t>
            </a:r>
            <a:r>
              <a:rPr lang="sv-SE" sz="3600">
                <a:highlight>
                  <a:srgbClr val="00FF00"/>
                </a:highlight>
              </a:rPr>
              <a:t> Fluid Dynamics (CFD)</a:t>
            </a:r>
            <a:endParaRPr lang="sv-SE" sz="3600"/>
          </a:p>
          <a:p>
            <a:pPr marL="1200150" lvl="1" indent="-742950">
              <a:buFont typeface="+mj-lt"/>
              <a:buAutoNum type="alphaUcPeriod"/>
            </a:pPr>
            <a:endParaRPr lang="sv-SE" sz="3600"/>
          </a:p>
          <a:p>
            <a:pPr marL="0" indent="0">
              <a:buFont typeface="+mj-lt"/>
              <a:buNone/>
            </a:pPr>
            <a:r>
              <a:rPr lang="sv-SE" sz="3600"/>
              <a:t>3. </a:t>
            </a:r>
            <a:r>
              <a:rPr lang="sv-SE" sz="3600" err="1"/>
              <a:t>Which</a:t>
            </a:r>
            <a:r>
              <a:rPr lang="sv-SE" sz="3600"/>
              <a:t> parameters </a:t>
            </a:r>
            <a:r>
              <a:rPr lang="sv-SE" sz="3600" err="1"/>
              <a:t>need</a:t>
            </a:r>
            <a:r>
              <a:rPr lang="sv-SE" sz="3600"/>
              <a:t> to be </a:t>
            </a:r>
            <a:r>
              <a:rPr lang="sv-SE" sz="3600" err="1"/>
              <a:t>verified</a:t>
            </a:r>
            <a:r>
              <a:rPr lang="sv-SE" sz="3600"/>
              <a:t> to </a:t>
            </a:r>
            <a:r>
              <a:rPr lang="sv-SE" sz="3600" err="1"/>
              <a:t>assess</a:t>
            </a:r>
            <a:r>
              <a:rPr lang="sv-SE" sz="3600"/>
              <a:t> the </a:t>
            </a:r>
            <a:r>
              <a:rPr lang="sv-SE" sz="3600" err="1"/>
              <a:t>quality</a:t>
            </a:r>
            <a:r>
              <a:rPr lang="sv-SE" sz="3600"/>
              <a:t> </a:t>
            </a:r>
            <a:r>
              <a:rPr lang="sv-SE" sz="3600" err="1"/>
              <a:t>of</a:t>
            </a:r>
            <a:r>
              <a:rPr lang="sv-SE" sz="3600"/>
              <a:t> ROM?</a:t>
            </a:r>
          </a:p>
          <a:p>
            <a:pPr marL="1200150" lvl="1" indent="-742950">
              <a:buFont typeface="+mj-lt"/>
              <a:buAutoNum type="alphaUcPeriod"/>
            </a:pPr>
            <a:r>
              <a:rPr lang="sv-SE" sz="3600" err="1">
                <a:highlight>
                  <a:srgbClr val="00FF00"/>
                </a:highlight>
              </a:rPr>
              <a:t>Goodness</a:t>
            </a:r>
            <a:r>
              <a:rPr lang="sv-SE" sz="3600">
                <a:highlight>
                  <a:srgbClr val="00FF00"/>
                </a:highlight>
              </a:rPr>
              <a:t> </a:t>
            </a:r>
            <a:r>
              <a:rPr lang="sv-SE" sz="3600" err="1">
                <a:highlight>
                  <a:srgbClr val="00FF00"/>
                </a:highlight>
              </a:rPr>
              <a:t>of</a:t>
            </a:r>
            <a:r>
              <a:rPr lang="sv-SE" sz="3600">
                <a:highlight>
                  <a:srgbClr val="00FF00"/>
                </a:highlight>
              </a:rPr>
              <a:t> fit</a:t>
            </a:r>
          </a:p>
          <a:p>
            <a:pPr algn="l"/>
            <a:endParaRPr lang="sv-SE" sz="1800" b="0" i="0" u="none" strike="noStrike" baseline="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115</a:t>
            </a:fld>
            <a:endParaRPr lang="en-GB"/>
          </a:p>
        </p:txBody>
      </p:sp>
    </p:spTree>
    <p:extLst>
      <p:ext uri="{BB962C8B-B14F-4D97-AF65-F5344CB8AC3E}">
        <p14:creationId xmlns:p14="http://schemas.microsoft.com/office/powerpoint/2010/main" val="14713967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 </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58189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Normally</a:t>
            </a:r>
            <a:r>
              <a:rPr lang="sv-SE" dirty="0"/>
              <a:t> </a:t>
            </a:r>
            <a:r>
              <a:rPr lang="sv-SE" dirty="0" err="1"/>
              <a:t>when</a:t>
            </a:r>
            <a:r>
              <a:rPr lang="sv-SE" dirty="0"/>
              <a:t> </a:t>
            </a:r>
            <a:r>
              <a:rPr lang="sv-SE" dirty="0" err="1"/>
              <a:t>one</a:t>
            </a:r>
            <a:r>
              <a:rPr lang="sv-SE" dirty="0"/>
              <a:t> talks </a:t>
            </a:r>
            <a:r>
              <a:rPr lang="sv-SE" dirty="0" err="1"/>
              <a:t>about</a:t>
            </a:r>
            <a:r>
              <a:rPr lang="sv-SE" dirty="0"/>
              <a:t> LCA, it </a:t>
            </a:r>
            <a:r>
              <a:rPr lang="sv-SE" dirty="0" err="1"/>
              <a:t>normally</a:t>
            </a:r>
            <a:r>
              <a:rPr lang="sv-SE" dirty="0"/>
              <a:t> </a:t>
            </a:r>
            <a:r>
              <a:rPr lang="sv-SE" dirty="0" err="1"/>
              <a:t>refer</a:t>
            </a:r>
            <a:r>
              <a:rPr lang="sv-SE" dirty="0"/>
              <a:t> to an </a:t>
            </a:r>
            <a:r>
              <a:rPr lang="sv-SE" dirty="0" err="1"/>
              <a:t>environmental</a:t>
            </a:r>
            <a:r>
              <a:rPr lang="sv-SE" dirty="0"/>
              <a:t> LCA </a:t>
            </a:r>
            <a:r>
              <a:rPr lang="sv-SE" dirty="0" err="1"/>
              <a:t>which</a:t>
            </a:r>
            <a:r>
              <a:rPr lang="sv-SE" dirty="0"/>
              <a:t> </a:t>
            </a:r>
            <a:r>
              <a:rPr lang="sv-SE" dirty="0" err="1"/>
              <a:t>quantify</a:t>
            </a:r>
            <a:r>
              <a:rPr lang="sv-SE" dirty="0"/>
              <a:t> the </a:t>
            </a:r>
            <a:r>
              <a:rPr lang="sv-SE" dirty="0" err="1"/>
              <a:t>environmental</a:t>
            </a:r>
            <a:r>
              <a:rPr lang="sv-SE" dirty="0"/>
              <a:t> </a:t>
            </a:r>
            <a:r>
              <a:rPr lang="sv-SE" dirty="0" err="1"/>
              <a:t>impact</a:t>
            </a:r>
            <a:r>
              <a:rPr lang="sv-SE" dirty="0"/>
              <a:t> </a:t>
            </a:r>
            <a:r>
              <a:rPr lang="sv-SE" dirty="0" err="1"/>
              <a:t>of</a:t>
            </a:r>
            <a:r>
              <a:rPr lang="sv-SE" dirty="0"/>
              <a:t> a </a:t>
            </a:r>
            <a:r>
              <a:rPr lang="sv-SE" dirty="0" err="1"/>
              <a:t>product</a:t>
            </a:r>
            <a:r>
              <a:rPr lang="sv-SE" dirty="0"/>
              <a:t> or service. </a:t>
            </a:r>
            <a:r>
              <a:rPr lang="sv-SE" dirty="0" err="1"/>
              <a:t>However</a:t>
            </a:r>
            <a:r>
              <a:rPr lang="sv-SE" dirty="0"/>
              <a:t>, </a:t>
            </a:r>
            <a:r>
              <a:rPr lang="sv-SE" dirty="0" err="1"/>
              <a:t>there</a:t>
            </a:r>
            <a:r>
              <a:rPr lang="sv-SE" dirty="0"/>
              <a:t> </a:t>
            </a:r>
            <a:r>
              <a:rPr lang="sv-SE" dirty="0" err="1"/>
              <a:t>are</a:t>
            </a:r>
            <a:r>
              <a:rPr lang="sv-SE" dirty="0"/>
              <a:t> </a:t>
            </a:r>
            <a:r>
              <a:rPr lang="sv-SE" dirty="0" err="1"/>
              <a:t>also</a:t>
            </a:r>
            <a:r>
              <a:rPr lang="sv-SE" dirty="0"/>
              <a:t> </a:t>
            </a:r>
            <a:r>
              <a:rPr lang="sv-SE" dirty="0" err="1"/>
              <a:t>other</a:t>
            </a:r>
            <a:r>
              <a:rPr lang="sv-SE" dirty="0"/>
              <a:t> </a:t>
            </a:r>
            <a:r>
              <a:rPr lang="sv-SE" dirty="0" err="1"/>
              <a:t>types</a:t>
            </a:r>
            <a:r>
              <a:rPr lang="sv-SE" dirty="0"/>
              <a:t> </a:t>
            </a:r>
            <a:r>
              <a:rPr lang="sv-SE" dirty="0" err="1"/>
              <a:t>of</a:t>
            </a:r>
            <a:r>
              <a:rPr lang="sv-SE" dirty="0"/>
              <a:t> LCA </a:t>
            </a:r>
            <a:r>
              <a:rPr lang="sv-SE" dirty="0" err="1"/>
              <a:t>which</a:t>
            </a:r>
            <a:r>
              <a:rPr lang="sv-SE" dirty="0"/>
              <a:t> </a:t>
            </a:r>
            <a:r>
              <a:rPr lang="sv-SE" dirty="0" err="1"/>
              <a:t>quantify</a:t>
            </a:r>
            <a:r>
              <a:rPr lang="sv-SE" dirty="0"/>
              <a:t> </a:t>
            </a:r>
            <a:r>
              <a:rPr lang="sv-SE" dirty="0" err="1"/>
              <a:t>other</a:t>
            </a:r>
            <a:r>
              <a:rPr lang="sv-SE" dirty="0"/>
              <a:t> </a:t>
            </a:r>
            <a:r>
              <a:rPr lang="sv-SE" dirty="0" err="1"/>
              <a:t>aspect</a:t>
            </a:r>
            <a:r>
              <a:rPr lang="sv-SE" dirty="0"/>
              <a:t> </a:t>
            </a:r>
            <a:r>
              <a:rPr lang="sv-SE" dirty="0" err="1"/>
              <a:t>of</a:t>
            </a:r>
            <a:r>
              <a:rPr lang="sv-SE" dirty="0"/>
              <a:t> </a:t>
            </a:r>
            <a:r>
              <a:rPr lang="sv-SE" dirty="0" err="1"/>
              <a:t>sustainability</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Life </a:t>
            </a:r>
            <a:r>
              <a:rPr lang="sv-SE" dirty="0" err="1"/>
              <a:t>cycle</a:t>
            </a:r>
            <a:r>
              <a:rPr lang="sv-SE" dirty="0"/>
              <a:t> </a:t>
            </a:r>
            <a:r>
              <a:rPr lang="sv-SE" dirty="0" err="1"/>
              <a:t>costing</a:t>
            </a:r>
            <a:r>
              <a:rPr lang="sv-SE" dirty="0"/>
              <a:t> or LCC – </a:t>
            </a:r>
            <a:r>
              <a:rPr lang="sv-SE" dirty="0" err="1"/>
              <a:t>quantify</a:t>
            </a:r>
            <a:r>
              <a:rPr lang="sv-SE" dirty="0"/>
              <a:t> the </a:t>
            </a:r>
            <a:r>
              <a:rPr lang="sv-SE" dirty="0" err="1"/>
              <a:t>costs</a:t>
            </a:r>
            <a:r>
              <a:rPr lang="sv-SE" dirty="0"/>
              <a:t> </a:t>
            </a:r>
            <a:r>
              <a:rPr lang="sv-SE" dirty="0" err="1"/>
              <a:t>that</a:t>
            </a:r>
            <a:r>
              <a:rPr lang="sv-SE" dirty="0"/>
              <a:t> </a:t>
            </a:r>
            <a:r>
              <a:rPr lang="sv-SE" dirty="0" err="1"/>
              <a:t>will</a:t>
            </a:r>
            <a:r>
              <a:rPr lang="sv-SE" dirty="0"/>
              <a:t> be </a:t>
            </a:r>
            <a:r>
              <a:rPr lang="sv-SE" dirty="0" err="1"/>
              <a:t>incured</a:t>
            </a:r>
            <a:r>
              <a:rPr lang="sv-SE" dirty="0"/>
              <a:t> </a:t>
            </a:r>
            <a:r>
              <a:rPr lang="sv-SE" dirty="0" err="1"/>
              <a:t>during</a:t>
            </a:r>
            <a:r>
              <a:rPr lang="sv-SE" dirty="0"/>
              <a:t> the </a:t>
            </a:r>
            <a:r>
              <a:rPr lang="sv-SE" dirty="0" err="1"/>
              <a:t>life</a:t>
            </a:r>
            <a:r>
              <a:rPr lang="sv-SE" dirty="0"/>
              <a:t> </a:t>
            </a:r>
            <a:r>
              <a:rPr lang="sv-SE" dirty="0" err="1"/>
              <a:t>cycle</a:t>
            </a:r>
            <a:r>
              <a:rPr lang="sv-SE" dirty="0"/>
              <a:t> </a:t>
            </a:r>
            <a:r>
              <a:rPr lang="sv-SE" dirty="0" err="1"/>
              <a:t>of</a:t>
            </a:r>
            <a:r>
              <a:rPr lang="sv-SE" dirty="0"/>
              <a:t> a </a:t>
            </a:r>
            <a:r>
              <a:rPr lang="sv-SE" dirty="0" err="1"/>
              <a:t>product</a:t>
            </a:r>
            <a:r>
              <a:rPr lang="sv-SE" dirty="0"/>
              <a:t>/service</a:t>
            </a:r>
            <a:endParaRPr lang="en-GB" dirty="0"/>
          </a:p>
          <a:p>
            <a:endParaRPr lang="sv-SE" dirty="0"/>
          </a:p>
          <a:p>
            <a:r>
              <a:rPr lang="sv-SE" dirty="0"/>
              <a:t>Social LCA – </a:t>
            </a:r>
            <a:r>
              <a:rPr lang="sv-SE" dirty="0" err="1"/>
              <a:t>assessing</a:t>
            </a:r>
            <a:r>
              <a:rPr lang="sv-SE" dirty="0"/>
              <a:t> the social </a:t>
            </a:r>
            <a:r>
              <a:rPr lang="sv-SE" dirty="0" err="1"/>
              <a:t>impact</a:t>
            </a:r>
            <a:r>
              <a:rPr lang="sv-SE" dirty="0"/>
              <a:t> </a:t>
            </a:r>
            <a:r>
              <a:rPr lang="sv-SE" dirty="0" err="1"/>
              <a:t>of</a:t>
            </a:r>
            <a:r>
              <a:rPr lang="sv-SE" dirty="0"/>
              <a:t> a </a:t>
            </a:r>
            <a:r>
              <a:rPr lang="sv-SE" dirty="0" err="1"/>
              <a:t>product</a:t>
            </a:r>
            <a:r>
              <a:rPr lang="sv-SE" dirty="0"/>
              <a:t>/service </a:t>
            </a:r>
          </a:p>
          <a:p>
            <a:endParaRPr lang="sv-SE" dirty="0"/>
          </a:p>
          <a:p>
            <a:r>
              <a:rPr lang="sv-SE" b="1" dirty="0"/>
              <a:t>The </a:t>
            </a:r>
            <a:r>
              <a:rPr lang="sv-SE" b="1" dirty="0" err="1"/>
              <a:t>three</a:t>
            </a:r>
            <a:r>
              <a:rPr lang="sv-SE" b="1" dirty="0"/>
              <a:t> different </a:t>
            </a:r>
            <a:r>
              <a:rPr lang="sv-SE" b="1" dirty="0" err="1"/>
              <a:t>types</a:t>
            </a:r>
            <a:r>
              <a:rPr lang="sv-SE" b="1" dirty="0"/>
              <a:t> </a:t>
            </a:r>
            <a:r>
              <a:rPr lang="sv-SE" b="1" dirty="0" err="1"/>
              <a:t>of</a:t>
            </a:r>
            <a:r>
              <a:rPr lang="sv-SE" b="1" dirty="0"/>
              <a:t> LCA </a:t>
            </a:r>
            <a:r>
              <a:rPr lang="sv-SE" b="1" dirty="0" err="1"/>
              <a:t>follows</a:t>
            </a:r>
            <a:r>
              <a:rPr lang="sv-SE" b="1" dirty="0"/>
              <a:t> the </a:t>
            </a:r>
            <a:r>
              <a:rPr lang="sv-SE" b="1" dirty="0" err="1"/>
              <a:t>four</a:t>
            </a:r>
            <a:r>
              <a:rPr lang="sv-SE" b="1" dirty="0"/>
              <a:t> steps given in 5.1</a:t>
            </a:r>
          </a:p>
          <a:p>
            <a:endParaRPr lang="sv-SE" b="1" dirty="0"/>
          </a:p>
          <a:p>
            <a:pPr marL="342900" indent="-342900">
              <a:buAutoNum type="arabicPeriod"/>
            </a:pPr>
            <a:r>
              <a:rPr lang="en-US" sz="2400" b="1" dirty="0"/>
              <a:t>Goal and scope definition</a:t>
            </a:r>
            <a:endParaRPr lang="en-GB" sz="2400" dirty="0"/>
          </a:p>
          <a:p>
            <a:pPr marL="342900" indent="-342900">
              <a:buAutoNum type="arabicPeriod"/>
            </a:pPr>
            <a:r>
              <a:rPr lang="en-GB" sz="2400" b="1" dirty="0"/>
              <a:t>Inventory analysis</a:t>
            </a:r>
            <a:endParaRPr lang="en-GB" sz="2400" dirty="0"/>
          </a:p>
          <a:p>
            <a:pPr marL="342900" indent="-342900">
              <a:buAutoNum type="arabicPeriod"/>
            </a:pPr>
            <a:r>
              <a:rPr lang="en-GB" sz="2400" b="1" dirty="0"/>
              <a:t>Impact assessment </a:t>
            </a:r>
            <a:endParaRPr lang="en-GB" sz="2400" dirty="0"/>
          </a:p>
          <a:p>
            <a:pPr marL="342900" indent="-342900">
              <a:buAutoNum type="arabicPeriod"/>
            </a:pPr>
            <a:r>
              <a:rPr lang="en-GB" sz="2400" b="1" dirty="0"/>
              <a:t>Interpretation </a:t>
            </a:r>
          </a:p>
          <a:p>
            <a:pPr marL="342900" indent="-342900">
              <a:buAutoNum type="arabicPeriod"/>
            </a:pPr>
            <a:endParaRPr lang="en-GB" sz="2400" b="1" dirty="0"/>
          </a:p>
          <a:p>
            <a:pPr marL="0" indent="0">
              <a:buNone/>
            </a:pPr>
            <a:r>
              <a:rPr lang="en-GB" sz="2400" b="1" dirty="0"/>
              <a:t>Therefore, LCC and S-LCA also is mentioned in this chapter. </a:t>
            </a:r>
          </a:p>
          <a:p>
            <a:endParaRPr lang="sv-SE" b="1" dirty="0"/>
          </a:p>
        </p:txBody>
      </p:sp>
      <p:sp>
        <p:nvSpPr>
          <p:cNvPr id="4" name="Slide Number Placeholder 3"/>
          <p:cNvSpPr>
            <a:spLocks noGrp="1"/>
          </p:cNvSpPr>
          <p:nvPr>
            <p:ph type="sldNum" sz="quarter" idx="5"/>
          </p:nvPr>
        </p:nvSpPr>
        <p:spPr/>
        <p:txBody>
          <a:bodyPr/>
          <a:lstStyle/>
          <a:p>
            <a:fld id="{56F27705-2196-417A-A13D-48C8CEB92D2A}" type="slidenum">
              <a:rPr lang="sv-SE" smtClean="0"/>
              <a:t>119</a:t>
            </a:fld>
            <a:endParaRPr lang="sv-SE"/>
          </a:p>
        </p:txBody>
      </p:sp>
    </p:spTree>
    <p:extLst>
      <p:ext uri="{BB962C8B-B14F-4D97-AF65-F5344CB8AC3E}">
        <p14:creationId xmlns:p14="http://schemas.microsoft.com/office/powerpoint/2010/main" val="1497728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sz="1800" b="0" i="0" u="none" strike="noStrike" baseline="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00716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120</a:t>
            </a:fld>
            <a:endParaRPr lang="en-GB"/>
          </a:p>
        </p:txBody>
      </p:sp>
    </p:spTree>
    <p:extLst>
      <p:ext uri="{BB962C8B-B14F-4D97-AF65-F5344CB8AC3E}">
        <p14:creationId xmlns:p14="http://schemas.microsoft.com/office/powerpoint/2010/main" val="89399755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Introduction</a:t>
            </a:r>
            <a:r>
              <a:rPr lang="sv-SE"/>
              <a:t> </a:t>
            </a:r>
            <a:r>
              <a:rPr lang="sv-SE" err="1"/>
              <a:t>of</a:t>
            </a:r>
            <a:r>
              <a:rPr lang="sv-SE"/>
              <a:t> LCA is to </a:t>
            </a:r>
            <a:r>
              <a:rPr lang="sv-SE" err="1"/>
              <a:t>introduce</a:t>
            </a:r>
            <a:r>
              <a:rPr lang="sv-SE"/>
              <a:t> the </a:t>
            </a:r>
            <a:r>
              <a:rPr lang="sv-SE" err="1"/>
              <a:t>concept</a:t>
            </a:r>
            <a:r>
              <a:rPr lang="sv-SE"/>
              <a:t> </a:t>
            </a:r>
            <a:r>
              <a:rPr lang="sv-SE" err="1"/>
              <a:t>of</a:t>
            </a:r>
            <a:r>
              <a:rPr lang="sv-SE"/>
              <a:t> LCA and </a:t>
            </a:r>
            <a:r>
              <a:rPr lang="sv-SE" err="1"/>
              <a:t>what</a:t>
            </a:r>
            <a:r>
              <a:rPr lang="sv-SE"/>
              <a:t> the </a:t>
            </a:r>
            <a:r>
              <a:rPr lang="sv-SE" err="1"/>
              <a:t>method</a:t>
            </a:r>
            <a:r>
              <a:rPr lang="sv-SE"/>
              <a:t> is </a:t>
            </a:r>
            <a:r>
              <a:rPr lang="sv-SE" err="1"/>
              <a:t>used</a:t>
            </a:r>
            <a:r>
              <a:rPr lang="sv-SE"/>
              <a:t> for. </a:t>
            </a:r>
          </a:p>
          <a:p>
            <a:endParaRPr lang="sv-SE"/>
          </a:p>
          <a:p>
            <a:r>
              <a:rPr lang="sv-SE"/>
              <a:t>LCA is a </a:t>
            </a:r>
            <a:r>
              <a:rPr lang="sv-SE" sz="1200" kern="100" err="1">
                <a:solidFill>
                  <a:srgbClr val="404040"/>
                </a:solidFill>
                <a:latin typeface="+mj-lt"/>
              </a:rPr>
              <a:t>a</a:t>
            </a:r>
            <a:r>
              <a:rPr lang="sv-SE" sz="1200" kern="100">
                <a:solidFill>
                  <a:srgbClr val="404040"/>
                </a:solidFill>
                <a:latin typeface="+mj-lt"/>
              </a:rPr>
              <a:t> </a:t>
            </a:r>
            <a:r>
              <a:rPr lang="sv-SE" sz="1200" kern="100" err="1">
                <a:solidFill>
                  <a:srgbClr val="404040"/>
                </a:solidFill>
                <a:latin typeface="+mj-lt"/>
              </a:rPr>
              <a:t>methodology</a:t>
            </a:r>
            <a:r>
              <a:rPr lang="sv-SE" sz="1200" kern="100">
                <a:solidFill>
                  <a:srgbClr val="404040"/>
                </a:solidFill>
                <a:latin typeface="+mj-lt"/>
              </a:rPr>
              <a:t> </a:t>
            </a:r>
            <a:r>
              <a:rPr lang="sv-SE" sz="1200" kern="100" err="1">
                <a:solidFill>
                  <a:srgbClr val="404040"/>
                </a:solidFill>
                <a:latin typeface="+mj-lt"/>
              </a:rPr>
              <a:t>used</a:t>
            </a:r>
            <a:r>
              <a:rPr lang="sv-SE" sz="1200" kern="100">
                <a:solidFill>
                  <a:srgbClr val="404040"/>
                </a:solidFill>
                <a:latin typeface="+mj-lt"/>
              </a:rPr>
              <a:t> to </a:t>
            </a:r>
            <a:r>
              <a:rPr lang="sv-SE" sz="1200" kern="100" err="1">
                <a:solidFill>
                  <a:srgbClr val="404040"/>
                </a:solidFill>
                <a:latin typeface="+mj-lt"/>
              </a:rPr>
              <a:t>assess</a:t>
            </a:r>
            <a:r>
              <a:rPr lang="sv-SE" sz="1200" kern="100">
                <a:solidFill>
                  <a:srgbClr val="404040"/>
                </a:solidFill>
                <a:latin typeface="+mj-lt"/>
              </a:rPr>
              <a:t> the </a:t>
            </a:r>
            <a:r>
              <a:rPr lang="sv-SE" sz="1200" kern="100" err="1">
                <a:solidFill>
                  <a:srgbClr val="404040"/>
                </a:solidFill>
                <a:latin typeface="+mj-lt"/>
              </a:rPr>
              <a:t>environmental</a:t>
            </a:r>
            <a:r>
              <a:rPr lang="sv-SE" sz="1200" kern="100">
                <a:solidFill>
                  <a:srgbClr val="404040"/>
                </a:solidFill>
                <a:latin typeface="+mj-lt"/>
              </a:rPr>
              <a:t> </a:t>
            </a:r>
            <a:r>
              <a:rPr lang="sv-SE" sz="1200" kern="100" err="1">
                <a:solidFill>
                  <a:srgbClr val="404040"/>
                </a:solidFill>
                <a:latin typeface="+mj-lt"/>
              </a:rPr>
              <a:t>impact</a:t>
            </a:r>
            <a:r>
              <a:rPr lang="sv-SE" sz="1200" kern="100">
                <a:solidFill>
                  <a:srgbClr val="404040"/>
                </a:solidFill>
                <a:latin typeface="+mj-lt"/>
              </a:rPr>
              <a:t> </a:t>
            </a:r>
            <a:r>
              <a:rPr lang="sv-SE" sz="1200" kern="100" err="1">
                <a:solidFill>
                  <a:srgbClr val="404040"/>
                </a:solidFill>
                <a:latin typeface="+mj-lt"/>
              </a:rPr>
              <a:t>of</a:t>
            </a:r>
            <a:r>
              <a:rPr lang="sv-SE" sz="1200" kern="100">
                <a:solidFill>
                  <a:srgbClr val="404040"/>
                </a:solidFill>
                <a:latin typeface="+mj-lt"/>
              </a:rPr>
              <a:t> a </a:t>
            </a:r>
            <a:r>
              <a:rPr lang="sv-SE" sz="1200" kern="100" err="1">
                <a:solidFill>
                  <a:srgbClr val="404040"/>
                </a:solidFill>
                <a:latin typeface="+mj-lt"/>
              </a:rPr>
              <a:t>product</a:t>
            </a:r>
            <a:r>
              <a:rPr lang="sv-SE" sz="1200" kern="100">
                <a:solidFill>
                  <a:srgbClr val="404040"/>
                </a:solidFill>
                <a:latin typeface="+mj-lt"/>
              </a:rPr>
              <a:t> or service </a:t>
            </a:r>
            <a:r>
              <a:rPr lang="sv-SE" sz="1200" kern="100" err="1">
                <a:solidFill>
                  <a:srgbClr val="404040"/>
                </a:solidFill>
                <a:latin typeface="+mj-lt"/>
              </a:rPr>
              <a:t>throughout</a:t>
            </a:r>
            <a:r>
              <a:rPr lang="sv-SE" sz="1200" kern="100">
                <a:solidFill>
                  <a:srgbClr val="404040"/>
                </a:solidFill>
                <a:latin typeface="+mj-lt"/>
              </a:rPr>
              <a:t> </a:t>
            </a:r>
            <a:r>
              <a:rPr lang="sv-SE" sz="1200" kern="100" err="1">
                <a:solidFill>
                  <a:srgbClr val="404040"/>
                </a:solidFill>
                <a:latin typeface="+mj-lt"/>
              </a:rPr>
              <a:t>its</a:t>
            </a:r>
            <a:r>
              <a:rPr lang="sv-SE" sz="1200" kern="100">
                <a:solidFill>
                  <a:srgbClr val="404040"/>
                </a:solidFill>
                <a:latin typeface="+mj-lt"/>
              </a:rPr>
              <a:t> </a:t>
            </a:r>
            <a:r>
              <a:rPr lang="sv-SE" sz="1200" kern="100" err="1">
                <a:solidFill>
                  <a:srgbClr val="404040"/>
                </a:solidFill>
                <a:latin typeface="+mj-lt"/>
              </a:rPr>
              <a:t>life</a:t>
            </a:r>
            <a:r>
              <a:rPr lang="sv-SE" sz="1200" kern="100">
                <a:solidFill>
                  <a:srgbClr val="404040"/>
                </a:solidFill>
                <a:latin typeface="+mj-lt"/>
              </a:rPr>
              <a:t> </a:t>
            </a:r>
            <a:r>
              <a:rPr lang="sv-SE" sz="1200" kern="100" err="1">
                <a:solidFill>
                  <a:srgbClr val="404040"/>
                </a:solidFill>
                <a:latin typeface="+mj-lt"/>
              </a:rPr>
              <a:t>cycle</a:t>
            </a:r>
            <a:r>
              <a:rPr lang="sv-SE" sz="1200" kern="100">
                <a:solidFill>
                  <a:srgbClr val="404040"/>
                </a:solidFill>
                <a:latin typeface="+mj-lt"/>
              </a:rPr>
              <a:t> i.e. from </a:t>
            </a:r>
            <a:r>
              <a:rPr lang="sv-SE" sz="1200" kern="100" err="1">
                <a:solidFill>
                  <a:srgbClr val="404040"/>
                </a:solidFill>
                <a:latin typeface="+mj-lt"/>
              </a:rPr>
              <a:t>raw</a:t>
            </a:r>
            <a:r>
              <a:rPr lang="sv-SE" sz="1200" kern="100">
                <a:solidFill>
                  <a:srgbClr val="404040"/>
                </a:solidFill>
                <a:latin typeface="+mj-lt"/>
              </a:rPr>
              <a:t> material </a:t>
            </a:r>
            <a:r>
              <a:rPr lang="sv-SE" sz="1200" kern="100" err="1">
                <a:solidFill>
                  <a:srgbClr val="404040"/>
                </a:solidFill>
                <a:latin typeface="+mj-lt"/>
              </a:rPr>
              <a:t>extraction</a:t>
            </a:r>
            <a:r>
              <a:rPr lang="sv-SE" sz="1200" kern="100">
                <a:solidFill>
                  <a:srgbClr val="404040"/>
                </a:solidFill>
                <a:latin typeface="+mj-lt"/>
              </a:rPr>
              <a:t> to the </a:t>
            </a:r>
            <a:r>
              <a:rPr lang="sv-SE" sz="1200" kern="100" err="1">
                <a:solidFill>
                  <a:srgbClr val="404040"/>
                </a:solidFill>
                <a:latin typeface="+mj-lt"/>
              </a:rPr>
              <a:t>disposal</a:t>
            </a:r>
            <a:r>
              <a:rPr lang="sv-SE" sz="1200" kern="100">
                <a:solidFill>
                  <a:srgbClr val="404040"/>
                </a:solidFill>
                <a:latin typeface="+mj-lt"/>
              </a:rPr>
              <a:t>/recycling </a:t>
            </a:r>
            <a:r>
              <a:rPr lang="sv-SE" sz="1200" kern="100" err="1">
                <a:solidFill>
                  <a:srgbClr val="404040"/>
                </a:solidFill>
                <a:latin typeface="+mj-lt"/>
              </a:rPr>
              <a:t>of</a:t>
            </a:r>
            <a:r>
              <a:rPr lang="sv-SE" sz="1200" kern="100">
                <a:solidFill>
                  <a:srgbClr val="404040"/>
                </a:solidFill>
                <a:latin typeface="+mj-lt"/>
              </a:rPr>
              <a:t> it. </a:t>
            </a: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121</a:t>
            </a:fld>
            <a:endParaRPr lang="en-GB"/>
          </a:p>
        </p:txBody>
      </p:sp>
    </p:spTree>
    <p:extLst>
      <p:ext uri="{BB962C8B-B14F-4D97-AF65-F5344CB8AC3E}">
        <p14:creationId xmlns:p14="http://schemas.microsoft.com/office/powerpoint/2010/main" val="48274175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This is an example for the life cycle concept “</a:t>
            </a:r>
            <a:r>
              <a:rPr lang="en-GB" b="1"/>
              <a:t>cradle-to-grave</a:t>
            </a:r>
            <a:r>
              <a:rPr lang="en-GB"/>
              <a:t>”. The picture depicts life cycle of a wooden chair, starting from growing the trees and ending by incineration of the chair after its use phase. What’s happen after the product is discarded is called “end-of-life” (</a:t>
            </a:r>
            <a:r>
              <a:rPr lang="en-GB" err="1"/>
              <a:t>EoL</a:t>
            </a:r>
            <a:r>
              <a:rPr lang="en-GB"/>
              <a:t>). The product can be disposed of in different ways e.g. through incineration, recycling or landfill.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a:t>Other normal terms used when refer to different stages in life cycle is upstream and downstream. The part from raw material extraction process up to the production of the product is usually referred to as </a:t>
            </a:r>
            <a:r>
              <a:rPr lang="en-GB" b="1"/>
              <a:t>upstream</a:t>
            </a:r>
            <a:r>
              <a:rPr lang="en-GB"/>
              <a:t> processes and from use stage to end-of-life is called </a:t>
            </a:r>
            <a:r>
              <a:rPr lang="en-GB" b="1"/>
              <a:t>downstream</a:t>
            </a:r>
            <a:r>
              <a:rPr lang="en-GB"/>
              <a:t> processes.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endParaRPr lang="en-GB"/>
          </a:p>
        </p:txBody>
      </p:sp>
      <p:sp>
        <p:nvSpPr>
          <p:cNvPr id="4" name="Slide Number Placeholder 3"/>
          <p:cNvSpPr>
            <a:spLocks noGrp="1"/>
          </p:cNvSpPr>
          <p:nvPr>
            <p:ph type="sldNum" sz="quarter" idx="10"/>
          </p:nvPr>
        </p:nvSpPr>
        <p:spPr/>
        <p:txBody>
          <a:bodyPr/>
          <a:lstStyle/>
          <a:p>
            <a:fld id="{56F27705-2196-417A-A13D-48C8CEB92D2A}" type="slidenum">
              <a:rPr lang="sv-SE" smtClean="0"/>
              <a:t>122</a:t>
            </a:fld>
            <a:endParaRPr lang="sv-SE"/>
          </a:p>
        </p:txBody>
      </p:sp>
    </p:spTree>
    <p:extLst>
      <p:ext uri="{BB962C8B-B14F-4D97-AF65-F5344CB8AC3E}">
        <p14:creationId xmlns:p14="http://schemas.microsoft.com/office/powerpoint/2010/main" val="143107197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E3E1D74-C1B3-4432-A755-F98978B717B5}" type="slidenum">
              <a:rPr lang="sv-SE"/>
              <a:pPr/>
              <a:t>123</a:t>
            </a:fld>
            <a:endParaRPr lang="sv-SE"/>
          </a:p>
        </p:txBody>
      </p:sp>
      <p:sp>
        <p:nvSpPr>
          <p:cNvPr id="721922" name="Rectangle 2"/>
          <p:cNvSpPr>
            <a:spLocks noGrp="1" noRot="1" noChangeAspect="1" noChangeArrowheads="1" noTextEdit="1"/>
          </p:cNvSpPr>
          <p:nvPr>
            <p:ph type="sldImg"/>
          </p:nvPr>
        </p:nvSpPr>
        <p:spPr>
          <a:xfrm>
            <a:off x="2697163" y="509588"/>
            <a:ext cx="4532312" cy="2549525"/>
          </a:xfrm>
          <a:ln/>
        </p:spPr>
      </p:sp>
      <p:sp>
        <p:nvSpPr>
          <p:cNvPr id="721923" name="Rectangle 3"/>
          <p:cNvSpPr>
            <a:spLocks noGrp="1" noChangeArrowheads="1"/>
          </p:cNvSpPr>
          <p:nvPr>
            <p:ph type="body" idx="1"/>
          </p:nvPr>
        </p:nvSpPr>
        <p:spPr/>
        <p:txBody>
          <a:bodyPr/>
          <a:lstStyle/>
          <a:p>
            <a:r>
              <a:rPr lang="sv-SE"/>
              <a:t>LCA </a:t>
            </a:r>
            <a:r>
              <a:rPr lang="sv-SE" err="1"/>
              <a:t>can</a:t>
            </a:r>
            <a:r>
              <a:rPr lang="sv-SE"/>
              <a:t> be </a:t>
            </a:r>
            <a:r>
              <a:rPr lang="sv-SE" err="1"/>
              <a:t>useful</a:t>
            </a:r>
            <a:r>
              <a:rPr lang="sv-SE"/>
              <a:t> for </a:t>
            </a:r>
            <a:r>
              <a:rPr lang="sv-SE" err="1"/>
              <a:t>many</a:t>
            </a:r>
            <a:r>
              <a:rPr lang="sv-SE"/>
              <a:t> </a:t>
            </a:r>
            <a:r>
              <a:rPr lang="sv-SE" err="1"/>
              <a:t>reasons</a:t>
            </a:r>
            <a:r>
              <a:rPr lang="sv-SE"/>
              <a:t>: </a:t>
            </a:r>
          </a:p>
          <a:p>
            <a:endParaRPr lang="sv-SE"/>
          </a:p>
          <a:p>
            <a:r>
              <a:rPr lang="sv-SE"/>
              <a:t>The </a:t>
            </a:r>
            <a:r>
              <a:rPr lang="sv-SE" err="1"/>
              <a:t>first</a:t>
            </a:r>
            <a:r>
              <a:rPr lang="sv-SE"/>
              <a:t> </a:t>
            </a:r>
            <a:r>
              <a:rPr lang="sv-SE" err="1"/>
              <a:t>obvious</a:t>
            </a:r>
            <a:r>
              <a:rPr lang="sv-SE"/>
              <a:t> </a:t>
            </a:r>
            <a:r>
              <a:rPr lang="sv-SE" err="1"/>
              <a:t>reason</a:t>
            </a:r>
            <a:r>
              <a:rPr lang="sv-SE"/>
              <a:t> is </a:t>
            </a:r>
            <a:r>
              <a:rPr lang="sv-SE" err="1"/>
              <a:t>that</a:t>
            </a:r>
            <a:r>
              <a:rPr lang="sv-SE"/>
              <a:t> it </a:t>
            </a:r>
            <a:r>
              <a:rPr lang="sv-SE" err="1"/>
              <a:t>can</a:t>
            </a:r>
            <a:r>
              <a:rPr lang="sv-SE"/>
              <a:t> be </a:t>
            </a:r>
            <a:r>
              <a:rPr lang="sv-SE" err="1"/>
              <a:t>used</a:t>
            </a:r>
            <a:r>
              <a:rPr lang="sv-SE"/>
              <a:t> to </a:t>
            </a:r>
            <a:r>
              <a:rPr lang="sv-SE" err="1"/>
              <a:t>quantify</a:t>
            </a:r>
            <a:r>
              <a:rPr lang="sv-SE"/>
              <a:t> the </a:t>
            </a:r>
            <a:r>
              <a:rPr lang="sv-SE" err="1"/>
              <a:t>environmental</a:t>
            </a:r>
            <a:r>
              <a:rPr lang="sv-SE"/>
              <a:t> </a:t>
            </a:r>
            <a:r>
              <a:rPr lang="sv-SE" err="1"/>
              <a:t>impact</a:t>
            </a:r>
            <a:r>
              <a:rPr lang="sv-SE"/>
              <a:t> </a:t>
            </a:r>
            <a:r>
              <a:rPr lang="sv-SE" err="1"/>
              <a:t>of</a:t>
            </a:r>
            <a:r>
              <a:rPr lang="sv-SE"/>
              <a:t> the </a:t>
            </a:r>
            <a:r>
              <a:rPr lang="sv-SE" err="1"/>
              <a:t>product</a:t>
            </a:r>
            <a:r>
              <a:rPr lang="sv-SE"/>
              <a:t>. By </a:t>
            </a:r>
            <a:r>
              <a:rPr lang="sv-SE" err="1"/>
              <a:t>knowing</a:t>
            </a:r>
            <a:r>
              <a:rPr lang="sv-SE"/>
              <a:t> </a:t>
            </a:r>
            <a:r>
              <a:rPr lang="sv-SE" err="1"/>
              <a:t>how</a:t>
            </a:r>
            <a:r>
              <a:rPr lang="sv-SE"/>
              <a:t> </a:t>
            </a:r>
            <a:r>
              <a:rPr lang="sv-SE" err="1"/>
              <a:t>much</a:t>
            </a:r>
            <a:r>
              <a:rPr lang="sv-SE"/>
              <a:t> different </a:t>
            </a:r>
            <a:r>
              <a:rPr lang="sv-SE" err="1"/>
              <a:t>life</a:t>
            </a:r>
            <a:r>
              <a:rPr lang="sv-SE"/>
              <a:t> </a:t>
            </a:r>
            <a:r>
              <a:rPr lang="sv-SE" err="1"/>
              <a:t>cycle</a:t>
            </a:r>
            <a:r>
              <a:rPr lang="sv-SE"/>
              <a:t> </a:t>
            </a:r>
            <a:r>
              <a:rPr lang="sv-SE" err="1"/>
              <a:t>stages</a:t>
            </a:r>
            <a:r>
              <a:rPr lang="sv-SE"/>
              <a:t> </a:t>
            </a:r>
            <a:r>
              <a:rPr lang="sv-SE" err="1"/>
              <a:t>contribute</a:t>
            </a:r>
            <a:r>
              <a:rPr lang="sv-SE"/>
              <a:t> to the </a:t>
            </a:r>
            <a:r>
              <a:rPr lang="sv-SE" err="1"/>
              <a:t>environmental</a:t>
            </a:r>
            <a:r>
              <a:rPr lang="sv-SE"/>
              <a:t> </a:t>
            </a:r>
            <a:r>
              <a:rPr lang="sv-SE" err="1"/>
              <a:t>impact</a:t>
            </a:r>
            <a:r>
              <a:rPr lang="sv-SE"/>
              <a:t>, it is </a:t>
            </a:r>
            <a:r>
              <a:rPr lang="sv-SE" err="1"/>
              <a:t>then</a:t>
            </a:r>
            <a:r>
              <a:rPr lang="sv-SE"/>
              <a:t> </a:t>
            </a:r>
            <a:r>
              <a:rPr lang="sv-SE" err="1"/>
              <a:t>possible</a:t>
            </a:r>
            <a:r>
              <a:rPr lang="sv-SE"/>
              <a:t> to </a:t>
            </a:r>
            <a:r>
              <a:rPr lang="sv-SE" err="1"/>
              <a:t>identify</a:t>
            </a:r>
            <a:r>
              <a:rPr lang="sv-SE"/>
              <a:t> the </a:t>
            </a:r>
            <a:r>
              <a:rPr lang="sv-SE" err="1"/>
              <a:t>main</a:t>
            </a:r>
            <a:r>
              <a:rPr lang="sv-SE"/>
              <a:t> </a:t>
            </a:r>
            <a:r>
              <a:rPr lang="sv-SE" err="1"/>
              <a:t>contributor</a:t>
            </a:r>
            <a:r>
              <a:rPr lang="sv-SE"/>
              <a:t> (source) </a:t>
            </a:r>
            <a:r>
              <a:rPr lang="sv-SE" err="1"/>
              <a:t>of</a:t>
            </a:r>
            <a:r>
              <a:rPr lang="sv-SE"/>
              <a:t> the </a:t>
            </a:r>
            <a:r>
              <a:rPr lang="sv-SE" err="1"/>
              <a:t>impact</a:t>
            </a:r>
            <a:r>
              <a:rPr lang="sv-SE"/>
              <a:t>, </a:t>
            </a:r>
            <a:r>
              <a:rPr lang="sv-SE" err="1"/>
              <a:t>we</a:t>
            </a:r>
            <a:r>
              <a:rPr lang="sv-SE"/>
              <a:t> call </a:t>
            </a:r>
            <a:r>
              <a:rPr lang="sv-SE" err="1"/>
              <a:t>this</a:t>
            </a:r>
            <a:r>
              <a:rPr lang="sv-SE"/>
              <a:t> a </a:t>
            </a:r>
            <a:r>
              <a:rPr lang="sv-SE" err="1"/>
              <a:t>hotspot</a:t>
            </a:r>
            <a:r>
              <a:rPr lang="sv-SE"/>
              <a:t> </a:t>
            </a:r>
            <a:r>
              <a:rPr lang="sv-SE" err="1"/>
              <a:t>analysis</a:t>
            </a:r>
            <a:r>
              <a:rPr lang="sv-SE"/>
              <a:t>. The </a:t>
            </a:r>
            <a:r>
              <a:rPr lang="sv-SE" err="1"/>
              <a:t>hotspot</a:t>
            </a:r>
            <a:r>
              <a:rPr lang="sv-SE"/>
              <a:t> </a:t>
            </a:r>
            <a:r>
              <a:rPr lang="sv-SE" err="1"/>
              <a:t>analysis</a:t>
            </a:r>
            <a:r>
              <a:rPr lang="sv-SE"/>
              <a:t> </a:t>
            </a:r>
            <a:r>
              <a:rPr lang="sv-SE" err="1"/>
              <a:t>can</a:t>
            </a:r>
            <a:r>
              <a:rPr lang="sv-SE"/>
              <a:t> </a:t>
            </a:r>
            <a:r>
              <a:rPr lang="sv-SE" err="1"/>
              <a:t>then</a:t>
            </a:r>
            <a:r>
              <a:rPr lang="sv-SE"/>
              <a:t> be </a:t>
            </a:r>
            <a:r>
              <a:rPr lang="sv-SE" err="1"/>
              <a:t>used</a:t>
            </a:r>
            <a:r>
              <a:rPr lang="sv-SE"/>
              <a:t> to </a:t>
            </a:r>
            <a:r>
              <a:rPr lang="sv-SE" err="1"/>
              <a:t>identify</a:t>
            </a:r>
            <a:r>
              <a:rPr lang="sv-SE"/>
              <a:t> the areas (</a:t>
            </a:r>
            <a:r>
              <a:rPr lang="sv-SE" err="1"/>
              <a:t>e.g</a:t>
            </a:r>
            <a:r>
              <a:rPr lang="sv-SE"/>
              <a:t>. in terms </a:t>
            </a:r>
            <a:r>
              <a:rPr lang="sv-SE" err="1"/>
              <a:t>of</a:t>
            </a:r>
            <a:r>
              <a:rPr lang="sv-SE"/>
              <a:t> materials and </a:t>
            </a:r>
            <a:r>
              <a:rPr lang="sv-SE" err="1"/>
              <a:t>energy</a:t>
            </a:r>
            <a:r>
              <a:rPr lang="sv-SE"/>
              <a:t> in the </a:t>
            </a:r>
            <a:r>
              <a:rPr lang="sv-SE" err="1"/>
              <a:t>life</a:t>
            </a:r>
            <a:r>
              <a:rPr lang="sv-SE"/>
              <a:t> </a:t>
            </a:r>
            <a:r>
              <a:rPr lang="sv-SE" err="1"/>
              <a:t>cycle</a:t>
            </a:r>
            <a:r>
              <a:rPr lang="sv-SE"/>
              <a:t> </a:t>
            </a:r>
            <a:r>
              <a:rPr lang="sv-SE" err="1"/>
              <a:t>stages</a:t>
            </a:r>
            <a:r>
              <a:rPr lang="sv-SE"/>
              <a:t>) </a:t>
            </a:r>
            <a:r>
              <a:rPr lang="sv-SE" err="1"/>
              <a:t>that</a:t>
            </a:r>
            <a:r>
              <a:rPr lang="sv-SE"/>
              <a:t> </a:t>
            </a:r>
            <a:r>
              <a:rPr lang="sv-SE" err="1"/>
              <a:t>can</a:t>
            </a:r>
            <a:r>
              <a:rPr lang="sv-SE"/>
              <a:t> be </a:t>
            </a:r>
            <a:r>
              <a:rPr lang="sv-SE" err="1"/>
              <a:t>improved</a:t>
            </a:r>
            <a:r>
              <a:rPr lang="sv-SE"/>
              <a:t>. </a:t>
            </a:r>
          </a:p>
          <a:p>
            <a:endParaRPr lang="sv-SE"/>
          </a:p>
          <a:p>
            <a:r>
              <a:rPr lang="sv-SE" err="1"/>
              <a:t>Using</a:t>
            </a:r>
            <a:r>
              <a:rPr lang="sv-SE"/>
              <a:t> </a:t>
            </a:r>
            <a:r>
              <a:rPr lang="sv-SE" err="1"/>
              <a:t>life-cycle</a:t>
            </a:r>
            <a:r>
              <a:rPr lang="sv-SE"/>
              <a:t> </a:t>
            </a:r>
            <a:r>
              <a:rPr lang="sv-SE" err="1"/>
              <a:t>perspective</a:t>
            </a:r>
            <a:r>
              <a:rPr lang="sv-SE"/>
              <a:t> is </a:t>
            </a:r>
            <a:r>
              <a:rPr lang="sv-SE" err="1"/>
              <a:t>also</a:t>
            </a:r>
            <a:r>
              <a:rPr lang="sv-SE"/>
              <a:t> </a:t>
            </a:r>
            <a:r>
              <a:rPr lang="sv-SE" err="1"/>
              <a:t>important</a:t>
            </a:r>
            <a:r>
              <a:rPr lang="sv-SE"/>
              <a:t> for </a:t>
            </a:r>
            <a:r>
              <a:rPr lang="sv-SE" err="1"/>
              <a:t>product</a:t>
            </a:r>
            <a:r>
              <a:rPr lang="sv-SE"/>
              <a:t> </a:t>
            </a:r>
            <a:r>
              <a:rPr lang="sv-SE" err="1"/>
              <a:t>development</a:t>
            </a:r>
            <a:r>
              <a:rPr lang="sv-SE"/>
              <a:t> as </a:t>
            </a:r>
            <a:r>
              <a:rPr lang="sv-SE" err="1"/>
              <a:t>isolated</a:t>
            </a:r>
            <a:r>
              <a:rPr lang="sv-SE"/>
              <a:t> </a:t>
            </a:r>
            <a:r>
              <a:rPr lang="sv-SE" err="1"/>
              <a:t>improvement</a:t>
            </a:r>
            <a:r>
              <a:rPr lang="sv-SE"/>
              <a:t> in part </a:t>
            </a:r>
            <a:r>
              <a:rPr lang="sv-SE" err="1"/>
              <a:t>of</a:t>
            </a:r>
            <a:r>
              <a:rPr lang="sv-SE"/>
              <a:t> the system </a:t>
            </a:r>
            <a:r>
              <a:rPr lang="sv-SE" err="1"/>
              <a:t>can</a:t>
            </a:r>
            <a:r>
              <a:rPr lang="sv-SE"/>
              <a:t> cause an </a:t>
            </a:r>
            <a:r>
              <a:rPr lang="sv-SE" err="1"/>
              <a:t>undesireable</a:t>
            </a:r>
            <a:r>
              <a:rPr lang="sv-SE"/>
              <a:t> </a:t>
            </a:r>
            <a:r>
              <a:rPr lang="sv-SE" err="1"/>
              <a:t>effect</a:t>
            </a:r>
            <a:r>
              <a:rPr lang="sv-SE"/>
              <a:t> in </a:t>
            </a:r>
            <a:r>
              <a:rPr lang="sv-SE" err="1"/>
              <a:t>another</a:t>
            </a:r>
            <a:r>
              <a:rPr lang="sv-SE"/>
              <a:t>. </a:t>
            </a:r>
          </a:p>
          <a:p>
            <a:endParaRPr lang="sv-SE"/>
          </a:p>
          <a:p>
            <a:r>
              <a:rPr lang="sv-SE"/>
              <a:t>LCA </a:t>
            </a:r>
            <a:r>
              <a:rPr lang="sv-SE" err="1"/>
              <a:t>provides</a:t>
            </a:r>
            <a:r>
              <a:rPr lang="sv-SE"/>
              <a:t> </a:t>
            </a:r>
            <a:r>
              <a:rPr lang="sv-SE" err="1"/>
              <a:t>useful</a:t>
            </a:r>
            <a:r>
              <a:rPr lang="sv-SE"/>
              <a:t> information </a:t>
            </a:r>
            <a:r>
              <a:rPr lang="sv-SE" err="1"/>
              <a:t>which</a:t>
            </a:r>
            <a:r>
              <a:rPr lang="sv-SE"/>
              <a:t> </a:t>
            </a:r>
            <a:r>
              <a:rPr lang="sv-SE" err="1"/>
              <a:t>can</a:t>
            </a:r>
            <a:r>
              <a:rPr lang="sv-SE"/>
              <a:t> be </a:t>
            </a:r>
            <a:r>
              <a:rPr lang="sv-SE" err="1"/>
              <a:t>used</a:t>
            </a:r>
            <a:r>
              <a:rPr lang="sv-SE"/>
              <a:t> to support in decision </a:t>
            </a:r>
            <a:r>
              <a:rPr lang="sv-SE" err="1"/>
              <a:t>making</a:t>
            </a:r>
            <a:r>
              <a:rPr lang="sv-SE"/>
              <a:t>. </a:t>
            </a:r>
          </a:p>
        </p:txBody>
      </p:sp>
    </p:spTree>
    <p:extLst>
      <p:ext uri="{BB962C8B-B14F-4D97-AF65-F5344CB8AC3E}">
        <p14:creationId xmlns:p14="http://schemas.microsoft.com/office/powerpoint/2010/main" val="202831319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Link to ”Life </a:t>
            </a:r>
            <a:r>
              <a:rPr lang="sv-SE" err="1"/>
              <a:t>cycel</a:t>
            </a:r>
            <a:r>
              <a:rPr lang="sv-SE"/>
              <a:t> </a:t>
            </a:r>
            <a:r>
              <a:rPr lang="sv-SE" err="1"/>
              <a:t>assessment</a:t>
            </a:r>
            <a:r>
              <a:rPr lang="sv-SE"/>
              <a:t>” </a:t>
            </a:r>
            <a:r>
              <a:rPr lang="sv-SE" err="1"/>
              <a:t>figure</a:t>
            </a:r>
            <a:r>
              <a:rPr lang="sv-SE"/>
              <a:t>: https://stich.culturalheritage.org/life-cycle-assessment-explained/</a:t>
            </a:r>
          </a:p>
          <a:p>
            <a:endParaRPr lang="sv-SE"/>
          </a:p>
          <a:p>
            <a:r>
              <a:rPr lang="sv-SE" err="1"/>
              <a:t>One</a:t>
            </a:r>
            <a:r>
              <a:rPr lang="sv-SE"/>
              <a:t> common </a:t>
            </a:r>
            <a:r>
              <a:rPr lang="sv-SE" err="1"/>
              <a:t>use</a:t>
            </a:r>
            <a:r>
              <a:rPr lang="sv-SE"/>
              <a:t> </a:t>
            </a:r>
            <a:r>
              <a:rPr lang="sv-SE" err="1"/>
              <a:t>of</a:t>
            </a:r>
            <a:r>
              <a:rPr lang="sv-SE"/>
              <a:t> LCA is to </a:t>
            </a:r>
            <a:r>
              <a:rPr lang="sv-SE" err="1"/>
              <a:t>compare</a:t>
            </a:r>
            <a:r>
              <a:rPr lang="sv-SE"/>
              <a:t> the </a:t>
            </a:r>
            <a:r>
              <a:rPr lang="sv-SE" err="1"/>
              <a:t>environmental</a:t>
            </a:r>
            <a:r>
              <a:rPr lang="sv-SE"/>
              <a:t> </a:t>
            </a:r>
            <a:r>
              <a:rPr lang="sv-SE" err="1"/>
              <a:t>impact</a:t>
            </a:r>
            <a:r>
              <a:rPr lang="sv-SE"/>
              <a:t> </a:t>
            </a:r>
            <a:r>
              <a:rPr lang="sv-SE" err="1"/>
              <a:t>of</a:t>
            </a:r>
            <a:r>
              <a:rPr lang="sv-SE"/>
              <a:t> different </a:t>
            </a:r>
            <a:r>
              <a:rPr lang="sv-SE" err="1"/>
              <a:t>products</a:t>
            </a:r>
            <a:r>
              <a:rPr lang="sv-SE"/>
              <a:t> or scenarios. </a:t>
            </a:r>
            <a:r>
              <a:rPr lang="sv-SE" err="1"/>
              <a:t>However</a:t>
            </a:r>
            <a:r>
              <a:rPr lang="sv-SE"/>
              <a:t>, for the </a:t>
            </a:r>
            <a:r>
              <a:rPr lang="sv-SE" err="1"/>
              <a:t>product</a:t>
            </a:r>
            <a:r>
              <a:rPr lang="sv-SE"/>
              <a:t> to be </a:t>
            </a:r>
            <a:r>
              <a:rPr lang="sv-SE" err="1"/>
              <a:t>comparable</a:t>
            </a:r>
            <a:r>
              <a:rPr lang="sv-SE"/>
              <a:t>, the LCA </a:t>
            </a:r>
            <a:r>
              <a:rPr lang="sv-SE" err="1"/>
              <a:t>needs</a:t>
            </a:r>
            <a:r>
              <a:rPr lang="sv-SE"/>
              <a:t> to be </a:t>
            </a:r>
            <a:r>
              <a:rPr lang="sv-SE" err="1"/>
              <a:t>done</a:t>
            </a:r>
            <a:r>
              <a:rPr lang="sv-SE"/>
              <a:t> </a:t>
            </a:r>
            <a:r>
              <a:rPr lang="sv-SE" err="1"/>
              <a:t>with</a:t>
            </a:r>
            <a:r>
              <a:rPr lang="sv-SE"/>
              <a:t> the same LCA </a:t>
            </a:r>
            <a:r>
              <a:rPr lang="sv-SE" err="1"/>
              <a:t>method</a:t>
            </a:r>
            <a:r>
              <a:rPr lang="sv-SE"/>
              <a:t> </a:t>
            </a:r>
            <a:r>
              <a:rPr lang="sv-SE" err="1"/>
              <a:t>e.g</a:t>
            </a:r>
            <a:r>
              <a:rPr lang="sv-SE"/>
              <a:t>. system </a:t>
            </a:r>
            <a:r>
              <a:rPr lang="sv-SE" err="1"/>
              <a:t>boundary</a:t>
            </a:r>
            <a:r>
              <a:rPr lang="sv-SE"/>
              <a:t>, </a:t>
            </a:r>
            <a:r>
              <a:rPr lang="sv-SE" err="1"/>
              <a:t>functional</a:t>
            </a:r>
            <a:r>
              <a:rPr lang="sv-SE"/>
              <a:t> </a:t>
            </a:r>
            <a:r>
              <a:rPr lang="sv-SE" err="1"/>
              <a:t>unit</a:t>
            </a:r>
            <a:r>
              <a:rPr lang="sv-SE"/>
              <a:t>, </a:t>
            </a:r>
            <a:r>
              <a:rPr lang="sv-SE" err="1"/>
              <a:t>allocation</a:t>
            </a:r>
            <a:r>
              <a:rPr lang="sv-SE"/>
              <a:t> </a:t>
            </a:r>
            <a:r>
              <a:rPr lang="sv-SE" err="1"/>
              <a:t>methods</a:t>
            </a:r>
            <a:r>
              <a:rPr lang="sv-SE"/>
              <a:t> etc. The </a:t>
            </a:r>
            <a:r>
              <a:rPr lang="sv-SE" err="1"/>
              <a:t>question</a:t>
            </a:r>
            <a:r>
              <a:rPr lang="sv-SE"/>
              <a:t> </a:t>
            </a:r>
            <a:r>
              <a:rPr lang="sv-SE" err="1"/>
              <a:t>whether</a:t>
            </a:r>
            <a:r>
              <a:rPr lang="sv-SE"/>
              <a:t> a </a:t>
            </a:r>
            <a:r>
              <a:rPr lang="sv-SE" err="1"/>
              <a:t>product</a:t>
            </a:r>
            <a:r>
              <a:rPr lang="sv-SE"/>
              <a:t> i </a:t>
            </a:r>
            <a:r>
              <a:rPr lang="sv-SE" err="1"/>
              <a:t>better</a:t>
            </a:r>
            <a:r>
              <a:rPr lang="sv-SE"/>
              <a:t> </a:t>
            </a:r>
            <a:r>
              <a:rPr lang="sv-SE" err="1"/>
              <a:t>than</a:t>
            </a:r>
            <a:r>
              <a:rPr lang="sv-SE"/>
              <a:t> </a:t>
            </a:r>
            <a:r>
              <a:rPr lang="sv-SE" err="1"/>
              <a:t>other</a:t>
            </a:r>
            <a:r>
              <a:rPr lang="sv-SE"/>
              <a:t> </a:t>
            </a:r>
            <a:r>
              <a:rPr lang="sv-SE" err="1"/>
              <a:t>also</a:t>
            </a:r>
            <a:r>
              <a:rPr lang="sv-SE"/>
              <a:t> </a:t>
            </a:r>
            <a:r>
              <a:rPr lang="sv-SE" err="1"/>
              <a:t>can</a:t>
            </a:r>
            <a:r>
              <a:rPr lang="sv-SE"/>
              <a:t> </a:t>
            </a:r>
            <a:r>
              <a:rPr lang="sv-SE" err="1"/>
              <a:t>depend</a:t>
            </a:r>
            <a:r>
              <a:rPr lang="sv-SE"/>
              <a:t> on </a:t>
            </a:r>
            <a:r>
              <a:rPr lang="sv-SE" err="1"/>
              <a:t>how</a:t>
            </a:r>
            <a:r>
              <a:rPr lang="sv-SE"/>
              <a:t> the LCA is </a:t>
            </a:r>
            <a:r>
              <a:rPr lang="sv-SE" err="1"/>
              <a:t>calculated</a:t>
            </a:r>
            <a:r>
              <a:rPr lang="sv-SE"/>
              <a:t> so </a:t>
            </a:r>
            <a:r>
              <a:rPr lang="sv-SE" err="1"/>
              <a:t>one</a:t>
            </a:r>
            <a:r>
              <a:rPr lang="sv-SE"/>
              <a:t> </a:t>
            </a:r>
            <a:r>
              <a:rPr lang="sv-SE" err="1"/>
              <a:t>need</a:t>
            </a:r>
            <a:r>
              <a:rPr lang="sv-SE"/>
              <a:t> to be </a:t>
            </a:r>
            <a:r>
              <a:rPr lang="sv-SE" err="1"/>
              <a:t>careful</a:t>
            </a:r>
            <a:r>
              <a:rPr lang="sv-SE"/>
              <a:t> and understand </a:t>
            </a:r>
            <a:r>
              <a:rPr lang="sv-SE" err="1"/>
              <a:t>how</a:t>
            </a:r>
            <a:r>
              <a:rPr lang="sv-SE"/>
              <a:t> the LCA </a:t>
            </a:r>
            <a:r>
              <a:rPr lang="sv-SE" err="1"/>
              <a:t>calculation</a:t>
            </a:r>
            <a:r>
              <a:rPr lang="sv-SE"/>
              <a:t> is </a:t>
            </a:r>
            <a:r>
              <a:rPr lang="sv-SE" err="1"/>
              <a:t>performed</a:t>
            </a:r>
            <a:r>
              <a:rPr lang="sv-SE"/>
              <a:t>. </a:t>
            </a:r>
          </a:p>
        </p:txBody>
      </p:sp>
      <p:sp>
        <p:nvSpPr>
          <p:cNvPr id="4" name="Slide Number Placeholder 3"/>
          <p:cNvSpPr>
            <a:spLocks noGrp="1"/>
          </p:cNvSpPr>
          <p:nvPr>
            <p:ph type="sldNum" sz="quarter" idx="10"/>
          </p:nvPr>
        </p:nvSpPr>
        <p:spPr/>
        <p:txBody>
          <a:bodyPr/>
          <a:lstStyle/>
          <a:p>
            <a:fld id="{0DF52EE8-9F85-4538-AB71-84F96E33F432}" type="slidenum">
              <a:rPr lang="sv-SE" smtClean="0"/>
              <a:t>124</a:t>
            </a:fld>
            <a:endParaRPr lang="sv-SE"/>
          </a:p>
        </p:txBody>
      </p:sp>
    </p:spTree>
    <p:extLst>
      <p:ext uri="{BB962C8B-B14F-4D97-AF65-F5344CB8AC3E}">
        <p14:creationId xmlns:p14="http://schemas.microsoft.com/office/powerpoint/2010/main" val="4644886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14040:2006:  https://www.iso.org/standard/37456.html</a:t>
            </a:r>
          </a:p>
          <a:p>
            <a:r>
              <a:rPr lang="sv-SE" dirty="0"/>
              <a:t>ISO 14044:2006: https://www.iso.org/standard/38498.html</a:t>
            </a:r>
          </a:p>
          <a:p>
            <a:endParaRPr lang="sv-SE" dirty="0"/>
          </a:p>
          <a:p>
            <a:r>
              <a:rPr lang="sv-SE" dirty="0" err="1"/>
              <a:t>There</a:t>
            </a:r>
            <a:r>
              <a:rPr lang="sv-SE" dirty="0"/>
              <a:t> </a:t>
            </a:r>
            <a:r>
              <a:rPr lang="sv-SE" dirty="0" err="1"/>
              <a:t>are</a:t>
            </a:r>
            <a:r>
              <a:rPr lang="sv-SE" dirty="0"/>
              <a:t> </a:t>
            </a:r>
            <a:r>
              <a:rPr lang="sv-SE" dirty="0" err="1"/>
              <a:t>two</a:t>
            </a:r>
            <a:r>
              <a:rPr lang="sv-SE" dirty="0"/>
              <a:t> ISO standards </a:t>
            </a:r>
            <a:r>
              <a:rPr lang="sv-SE" dirty="0" err="1"/>
              <a:t>that</a:t>
            </a:r>
            <a:r>
              <a:rPr lang="sv-SE" dirty="0"/>
              <a:t> </a:t>
            </a:r>
            <a:r>
              <a:rPr lang="sv-SE" dirty="0" err="1"/>
              <a:t>are</a:t>
            </a:r>
            <a:r>
              <a:rPr lang="sv-SE" dirty="0"/>
              <a:t> relevant for LCA. </a:t>
            </a:r>
            <a:r>
              <a:rPr lang="sv-SE" dirty="0" err="1"/>
              <a:t>One</a:t>
            </a:r>
            <a:r>
              <a:rPr lang="sv-SE" dirty="0"/>
              <a:t> is ISO 14040 </a:t>
            </a:r>
            <a:r>
              <a:rPr lang="sv-SE" dirty="0" err="1"/>
              <a:t>which</a:t>
            </a:r>
            <a:r>
              <a:rPr lang="sv-SE" dirty="0"/>
              <a:t> </a:t>
            </a:r>
            <a:r>
              <a:rPr lang="sv-SE" dirty="0" err="1"/>
              <a:t>provides</a:t>
            </a:r>
            <a:r>
              <a:rPr lang="sv-SE" dirty="0"/>
              <a:t> a </a:t>
            </a:r>
            <a:r>
              <a:rPr lang="sv-SE" b="1" dirty="0"/>
              <a:t>general</a:t>
            </a:r>
            <a:r>
              <a:rPr lang="sv-SE" dirty="0"/>
              <a:t> </a:t>
            </a:r>
            <a:r>
              <a:rPr lang="sv-SE" dirty="0" err="1"/>
              <a:t>principle</a:t>
            </a:r>
            <a:r>
              <a:rPr lang="sv-SE" dirty="0"/>
              <a:t> and </a:t>
            </a:r>
            <a:r>
              <a:rPr lang="sv-SE" dirty="0" err="1"/>
              <a:t>framework</a:t>
            </a:r>
            <a:r>
              <a:rPr lang="sv-SE" dirty="0"/>
              <a:t> </a:t>
            </a:r>
            <a:r>
              <a:rPr lang="sv-SE" dirty="0" err="1"/>
              <a:t>of</a:t>
            </a:r>
            <a:r>
              <a:rPr lang="sv-SE" dirty="0"/>
              <a:t> LCA and the </a:t>
            </a:r>
            <a:r>
              <a:rPr lang="sv-SE" dirty="0" err="1"/>
              <a:t>other</a:t>
            </a:r>
            <a:r>
              <a:rPr lang="sv-SE" dirty="0"/>
              <a:t> is ISO 14044 </a:t>
            </a:r>
            <a:r>
              <a:rPr lang="sv-SE" dirty="0" err="1"/>
              <a:t>which</a:t>
            </a:r>
            <a:r>
              <a:rPr lang="sv-SE" dirty="0"/>
              <a:t> </a:t>
            </a:r>
            <a:r>
              <a:rPr lang="sv-SE" dirty="0" err="1"/>
              <a:t>provides</a:t>
            </a:r>
            <a:r>
              <a:rPr lang="sv-SE" dirty="0"/>
              <a:t> </a:t>
            </a:r>
            <a:r>
              <a:rPr lang="sv-SE" dirty="0" err="1"/>
              <a:t>more</a:t>
            </a:r>
            <a:r>
              <a:rPr lang="sv-SE" dirty="0"/>
              <a:t> </a:t>
            </a:r>
            <a:r>
              <a:rPr lang="sv-SE" dirty="0" err="1"/>
              <a:t>specific</a:t>
            </a:r>
            <a:r>
              <a:rPr lang="sv-SE" dirty="0"/>
              <a:t> </a:t>
            </a:r>
            <a:r>
              <a:rPr lang="sv-SE" dirty="0" err="1"/>
              <a:t>requirements</a:t>
            </a:r>
            <a:r>
              <a:rPr lang="sv-SE" dirty="0"/>
              <a:t> </a:t>
            </a:r>
            <a:r>
              <a:rPr lang="sv-SE" dirty="0" err="1"/>
              <a:t>when</a:t>
            </a:r>
            <a:r>
              <a:rPr lang="sv-SE" dirty="0"/>
              <a:t> </a:t>
            </a:r>
            <a:r>
              <a:rPr lang="sv-SE" dirty="0" err="1"/>
              <a:t>performing</a:t>
            </a:r>
            <a:r>
              <a:rPr lang="sv-SE" dirty="0"/>
              <a:t> LCA. </a:t>
            </a:r>
          </a:p>
          <a:p>
            <a:endParaRPr lang="sv-SE" dirty="0"/>
          </a:p>
          <a:p>
            <a:r>
              <a:rPr lang="sv-SE" dirty="0"/>
              <a:t>The </a:t>
            </a:r>
            <a:r>
              <a:rPr lang="sv-SE" dirty="0" err="1"/>
              <a:t>methods</a:t>
            </a:r>
            <a:r>
              <a:rPr lang="sv-SE" dirty="0"/>
              <a:t> </a:t>
            </a:r>
            <a:r>
              <a:rPr lang="sv-SE" dirty="0" err="1"/>
              <a:t>are</a:t>
            </a:r>
            <a:r>
              <a:rPr lang="sv-SE" dirty="0"/>
              <a:t> general </a:t>
            </a:r>
            <a:r>
              <a:rPr lang="sv-SE" dirty="0" err="1"/>
              <a:t>which</a:t>
            </a:r>
            <a:r>
              <a:rPr lang="sv-SE" dirty="0"/>
              <a:t> is </a:t>
            </a:r>
            <a:r>
              <a:rPr lang="sv-SE" dirty="0" err="1"/>
              <a:t>why</a:t>
            </a:r>
            <a:r>
              <a:rPr lang="sv-SE" dirty="0"/>
              <a:t> for a </a:t>
            </a:r>
            <a:r>
              <a:rPr lang="sv-SE" dirty="0" err="1"/>
              <a:t>specific</a:t>
            </a:r>
            <a:r>
              <a:rPr lang="sv-SE" dirty="0"/>
              <a:t> </a:t>
            </a:r>
            <a:r>
              <a:rPr lang="sv-SE" dirty="0" err="1"/>
              <a:t>product</a:t>
            </a:r>
            <a:r>
              <a:rPr lang="sv-SE" dirty="0"/>
              <a:t> </a:t>
            </a:r>
            <a:r>
              <a:rPr lang="sv-SE" dirty="0" err="1"/>
              <a:t>category</a:t>
            </a:r>
            <a:r>
              <a:rPr lang="sv-SE" dirty="0"/>
              <a:t> </a:t>
            </a:r>
            <a:r>
              <a:rPr lang="sv-SE" dirty="0" err="1"/>
              <a:t>there</a:t>
            </a:r>
            <a:r>
              <a:rPr lang="sv-SE" dirty="0"/>
              <a:t> </a:t>
            </a:r>
            <a:r>
              <a:rPr lang="sv-SE" dirty="0" err="1"/>
              <a:t>shall</a:t>
            </a:r>
            <a:r>
              <a:rPr lang="sv-SE" dirty="0"/>
              <a:t> be a </a:t>
            </a:r>
            <a:r>
              <a:rPr lang="sv-SE" dirty="0" err="1"/>
              <a:t>specific</a:t>
            </a:r>
            <a:r>
              <a:rPr lang="sv-SE" dirty="0"/>
              <a:t> LCA </a:t>
            </a:r>
            <a:r>
              <a:rPr lang="sv-SE" dirty="0" err="1"/>
              <a:t>rules</a:t>
            </a:r>
            <a:r>
              <a:rPr lang="sv-SE" dirty="0"/>
              <a:t> </a:t>
            </a:r>
            <a:r>
              <a:rPr lang="sv-SE" dirty="0" err="1"/>
              <a:t>that</a:t>
            </a:r>
            <a:r>
              <a:rPr lang="sv-SE" dirty="0"/>
              <a:t> </a:t>
            </a:r>
            <a:r>
              <a:rPr lang="sv-SE" dirty="0" err="1"/>
              <a:t>dictate</a:t>
            </a:r>
            <a:r>
              <a:rPr lang="sv-SE" dirty="0"/>
              <a:t> </a:t>
            </a:r>
            <a:r>
              <a:rPr lang="sv-SE" dirty="0" err="1"/>
              <a:t>how</a:t>
            </a:r>
            <a:r>
              <a:rPr lang="sv-SE" dirty="0"/>
              <a:t> LCA </a:t>
            </a:r>
            <a:r>
              <a:rPr lang="sv-SE" dirty="0" err="1"/>
              <a:t>shall</a:t>
            </a:r>
            <a:r>
              <a:rPr lang="sv-SE" dirty="0"/>
              <a:t> be </a:t>
            </a:r>
            <a:r>
              <a:rPr lang="sv-SE" dirty="0" err="1"/>
              <a:t>done</a:t>
            </a:r>
            <a:r>
              <a:rPr lang="sv-SE" dirty="0"/>
              <a:t>. </a:t>
            </a:r>
          </a:p>
        </p:txBody>
      </p:sp>
      <p:sp>
        <p:nvSpPr>
          <p:cNvPr id="4" name="Slide Number Placeholder 3"/>
          <p:cNvSpPr>
            <a:spLocks noGrp="1"/>
          </p:cNvSpPr>
          <p:nvPr>
            <p:ph type="sldNum" sz="quarter" idx="5"/>
          </p:nvPr>
        </p:nvSpPr>
        <p:spPr/>
        <p:txBody>
          <a:bodyPr/>
          <a:lstStyle/>
          <a:p>
            <a:fld id="{56F27705-2196-417A-A13D-48C8CEB92D2A}" type="slidenum">
              <a:rPr lang="sv-SE" smtClean="0"/>
              <a:t>125</a:t>
            </a:fld>
            <a:endParaRPr lang="sv-SE"/>
          </a:p>
        </p:txBody>
      </p:sp>
    </p:spTree>
    <p:extLst>
      <p:ext uri="{BB962C8B-B14F-4D97-AF65-F5344CB8AC3E}">
        <p14:creationId xmlns:p14="http://schemas.microsoft.com/office/powerpoint/2010/main" val="146643159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This</a:t>
            </a:r>
            <a:r>
              <a:rPr lang="sv-SE" dirty="0"/>
              <a:t> is the general </a:t>
            </a:r>
            <a:r>
              <a:rPr lang="sv-SE" dirty="0" err="1"/>
              <a:t>framework</a:t>
            </a:r>
            <a:r>
              <a:rPr lang="sv-SE" dirty="0"/>
              <a:t> </a:t>
            </a:r>
            <a:r>
              <a:rPr lang="sv-SE" dirty="0" err="1"/>
              <a:t>of</a:t>
            </a:r>
            <a:r>
              <a:rPr lang="sv-SE" dirty="0"/>
              <a:t> LCA </a:t>
            </a:r>
          </a:p>
          <a:p>
            <a:endParaRPr lang="sv-SE" dirty="0"/>
          </a:p>
          <a:p>
            <a:r>
              <a:rPr lang="en-GB" dirty="0"/>
              <a:t>There are four steps.</a:t>
            </a:r>
          </a:p>
          <a:p>
            <a:endParaRPr lang="en-GB" dirty="0"/>
          </a:p>
          <a:p>
            <a:pPr marL="228600" indent="-228600">
              <a:buAutoNum type="arabicPeriod"/>
            </a:pPr>
            <a:r>
              <a:rPr lang="en-GB" dirty="0"/>
              <a:t>Goal and scope: in this step the goal and target audience are identified and all methodological choices for performing LCA are determined. </a:t>
            </a:r>
          </a:p>
          <a:p>
            <a:pPr marL="228600" indent="-228600">
              <a:buAutoNum type="arabicPeriod"/>
            </a:pPr>
            <a:r>
              <a:rPr lang="en-GB" dirty="0"/>
              <a:t>Inventory analysis: a flow chart according the system boundary is constructed where all environmental relevant flows are mapped and quantified. </a:t>
            </a:r>
          </a:p>
          <a:p>
            <a:pPr marL="228600" indent="-228600">
              <a:buAutoNum type="arabicPeriod"/>
            </a:pPr>
            <a:r>
              <a:rPr lang="en-GB" dirty="0"/>
              <a:t>Impact assessment : the quantified environmental flows are converted into environmental impact. In other words in means that the flows i.e. emissions that contribute to a certain environmental impact e.g. climate change or acidification are grouped together and they are converted into one common unit. An example for this can be CO2, CH4 and N2O which are greenhouse gases, theses emissions are converted into one common unit, which is CO2-equivalent. </a:t>
            </a:r>
          </a:p>
          <a:p>
            <a:pPr marL="228600" indent="-228600">
              <a:buAutoNum type="arabicPeriod"/>
            </a:pPr>
            <a:r>
              <a:rPr lang="en-GB" dirty="0"/>
              <a:t>Interpretation: the results are processed to make it more useful and comprehensible for the target audience. It can be done by e.g. present the result per life cycle stages, per material and energy used, per types of emissions or by changing format of the presentation etc.  By doing this, a conclusion is drawn and recommendations can be done. </a:t>
            </a:r>
          </a:p>
          <a:p>
            <a:pPr marL="228600" indent="-228600">
              <a:buAutoNum type="arabicPeriod"/>
            </a:pPr>
            <a:endParaRPr lang="en-GB" dirty="0"/>
          </a:p>
          <a:p>
            <a:pPr marL="0" indent="0">
              <a:buNone/>
            </a:pPr>
            <a:r>
              <a:rPr lang="en-GB" dirty="0"/>
              <a:t>As it can be seen in the from the framework diagram, the process of performing LCA is an iterative process, sometimes you need to go back and reformulate the goal and scope when obtained result is unexpected and not in line with the goal and scope. </a:t>
            </a:r>
          </a:p>
        </p:txBody>
      </p:sp>
      <p:sp>
        <p:nvSpPr>
          <p:cNvPr id="4" name="Slide Number Placeholder 3"/>
          <p:cNvSpPr>
            <a:spLocks noGrp="1"/>
          </p:cNvSpPr>
          <p:nvPr>
            <p:ph type="sldNum" sz="quarter" idx="5"/>
          </p:nvPr>
        </p:nvSpPr>
        <p:spPr/>
        <p:txBody>
          <a:bodyPr/>
          <a:lstStyle/>
          <a:p>
            <a:fld id="{F84DB91F-1AD8-437C-8866-3636784D0854}" type="slidenum">
              <a:rPr lang="en-GB" smtClean="0"/>
              <a:t>126</a:t>
            </a:fld>
            <a:endParaRPr lang="en-GB"/>
          </a:p>
        </p:txBody>
      </p:sp>
    </p:spTree>
    <p:extLst>
      <p:ext uri="{BB962C8B-B14F-4D97-AF65-F5344CB8AC3E}">
        <p14:creationId xmlns:p14="http://schemas.microsoft.com/office/powerpoint/2010/main" val="379939151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No </a:t>
            </a:r>
            <a:r>
              <a:rPr lang="sv-SE" err="1"/>
              <a:t>further</a:t>
            </a:r>
            <a:r>
              <a:rPr lang="sv-SE"/>
              <a:t> </a:t>
            </a:r>
            <a:r>
              <a:rPr lang="sv-SE" err="1"/>
              <a:t>comments</a:t>
            </a:r>
            <a:r>
              <a:rPr lang="sv-SE"/>
              <a:t>. </a:t>
            </a:r>
          </a:p>
        </p:txBody>
      </p:sp>
      <p:sp>
        <p:nvSpPr>
          <p:cNvPr id="4" name="Slide Number Placeholder 3"/>
          <p:cNvSpPr>
            <a:spLocks noGrp="1"/>
          </p:cNvSpPr>
          <p:nvPr>
            <p:ph type="sldNum" sz="quarter" idx="5"/>
          </p:nvPr>
        </p:nvSpPr>
        <p:spPr/>
        <p:txBody>
          <a:bodyPr/>
          <a:lstStyle/>
          <a:p>
            <a:fld id="{F84DB91F-1AD8-437C-8866-3636784D0854}" type="slidenum">
              <a:rPr lang="en-GB" smtClean="0"/>
              <a:t>127</a:t>
            </a:fld>
            <a:endParaRPr lang="en-GB"/>
          </a:p>
        </p:txBody>
      </p:sp>
    </p:spTree>
    <p:extLst>
      <p:ext uri="{BB962C8B-B14F-4D97-AF65-F5344CB8AC3E}">
        <p14:creationId xmlns:p14="http://schemas.microsoft.com/office/powerpoint/2010/main" val="13224764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No </a:t>
            </a:r>
            <a:r>
              <a:rPr lang="sv-SE" err="1"/>
              <a:t>further</a:t>
            </a:r>
            <a:r>
              <a:rPr lang="sv-SE"/>
              <a:t> </a:t>
            </a:r>
            <a:r>
              <a:rPr lang="sv-SE" err="1"/>
              <a:t>comments</a:t>
            </a: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128</a:t>
            </a:fld>
            <a:endParaRPr lang="en-GB"/>
          </a:p>
        </p:txBody>
      </p:sp>
    </p:spTree>
    <p:extLst>
      <p:ext uri="{BB962C8B-B14F-4D97-AF65-F5344CB8AC3E}">
        <p14:creationId xmlns:p14="http://schemas.microsoft.com/office/powerpoint/2010/main" val="322029994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No </a:t>
            </a:r>
            <a:r>
              <a:rPr lang="sv-SE" err="1"/>
              <a:t>further</a:t>
            </a:r>
            <a:r>
              <a:rPr lang="sv-SE"/>
              <a:t> </a:t>
            </a:r>
            <a:r>
              <a:rPr lang="sv-SE" err="1"/>
              <a:t>comments</a:t>
            </a:r>
            <a:endParaRPr lang="sv-SE"/>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129</a:t>
            </a:fld>
            <a:endParaRPr lang="en-GB"/>
          </a:p>
        </p:txBody>
      </p:sp>
    </p:spTree>
    <p:extLst>
      <p:ext uri="{BB962C8B-B14F-4D97-AF65-F5344CB8AC3E}">
        <p14:creationId xmlns:p14="http://schemas.microsoft.com/office/powerpoint/2010/main" val="380186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Arial" panose="020B0604020202020204" pitchFamily="34" charset="0"/>
              </a:rPr>
              <a:t>Company culture also plays an important role in exploring ways to be more sustainable. Note that the demonstration site partner </a:t>
            </a:r>
            <a:r>
              <a:rPr lang="en-US" sz="1800" b="0" i="0" u="none" strike="noStrike" baseline="0" err="1">
                <a:solidFill>
                  <a:srgbClr val="000000"/>
                </a:solidFill>
                <a:latin typeface="Arial" panose="020B0604020202020204" pitchFamily="34" charset="0"/>
              </a:rPr>
              <a:t>Fertiberia</a:t>
            </a:r>
            <a:r>
              <a:rPr lang="en-US" sz="1800" b="0" i="0" u="none" strike="noStrike" baseline="0">
                <a:solidFill>
                  <a:srgbClr val="000000"/>
                </a:solidFill>
                <a:latin typeface="Arial" panose="020B0604020202020204" pitchFamily="34" charset="0"/>
              </a:rPr>
              <a:t> participates in several “eco” projects, such as green hydrogen and green </a:t>
            </a:r>
            <a:r>
              <a:rPr lang="en-US" sz="1800" b="0" i="0" u="none" strike="noStrike" baseline="0" err="1">
                <a:solidFill>
                  <a:srgbClr val="000000"/>
                </a:solidFill>
                <a:latin typeface="Arial" panose="020B0604020202020204" pitchFamily="34" charset="0"/>
              </a:rPr>
              <a:t>fertiliser</a:t>
            </a:r>
            <a:r>
              <a:rPr lang="en-US" sz="1800" b="0" i="0" u="none" strike="noStrike" baseline="0">
                <a:solidFill>
                  <a:srgbClr val="000000"/>
                </a:solidFill>
                <a:latin typeface="Arial" panose="020B0604020202020204" pitchFamily="34" charset="0"/>
              </a:rPr>
              <a:t>. Some plants have been certified under ISO 50001 for an energy management system. </a:t>
            </a:r>
          </a:p>
          <a:p>
            <a:r>
              <a:rPr lang="en-US" sz="1800" b="0" i="0" u="none" strike="noStrike" baseline="0">
                <a:solidFill>
                  <a:srgbClr val="000000"/>
                </a:solidFill>
                <a:latin typeface="Arial" panose="020B0604020202020204" pitchFamily="34" charset="0"/>
              </a:rPr>
              <a:t>The company culture also includes concerns about public image, within their region and related to their position within the entire sector. </a:t>
            </a:r>
            <a:r>
              <a:rPr lang="en-US" sz="1800" b="0" i="0" u="none" strike="noStrike" baseline="0" err="1">
                <a:solidFill>
                  <a:srgbClr val="000000"/>
                </a:solidFill>
                <a:latin typeface="Arial" panose="020B0604020202020204" pitchFamily="34" charset="0"/>
              </a:rPr>
              <a:t>Fertiberia</a:t>
            </a:r>
            <a:r>
              <a:rPr lang="en-US" sz="1800" b="0" i="0" u="none" strike="noStrike" baseline="0">
                <a:solidFill>
                  <a:srgbClr val="000000"/>
                </a:solidFill>
                <a:latin typeface="Arial" panose="020B0604020202020204" pitchFamily="34" charset="0"/>
              </a:rPr>
              <a:t> raised the point that this also means listening to consumers and what they expect from companies in terms of their approach to sustainability in its broadest sense. </a:t>
            </a:r>
          </a:p>
          <a:p>
            <a:r>
              <a:rPr lang="en-US" sz="1800" b="0" i="0" u="none" strike="noStrike" baseline="0">
                <a:solidFill>
                  <a:srgbClr val="000000"/>
                </a:solidFill>
                <a:latin typeface="Arial" panose="020B0604020202020204" pitchFamily="34" charset="0"/>
              </a:rPr>
              <a:t>Looking at it slightly differently, companies also develop certain expectations on returns on investment and that, essentially, is part of a corporate culture. This will be explored more during the execution of this project. </a:t>
            </a:r>
          </a:p>
          <a:p>
            <a:r>
              <a:rPr lang="en-US" sz="1800" b="0" i="0" u="none" strike="noStrike" baseline="0">
                <a:solidFill>
                  <a:srgbClr val="000000"/>
                </a:solidFill>
                <a:latin typeface="Arial" panose="020B0604020202020204" pitchFamily="34" charset="0"/>
              </a:rPr>
              <a:t>The company culture can include aspects of in-house capacity, discussed below. </a:t>
            </a:r>
          </a:p>
          <a:p>
            <a:endParaRPr lang="en-US" sz="1800" b="0" i="0" u="none" strike="noStrike" kern="100" baseline="0">
              <a:solidFill>
                <a:srgbClr val="000000"/>
              </a:solidFill>
              <a:effectLst/>
              <a:latin typeface="Arial" panose="020B0604020202020204" pitchFamily="34" charset="0"/>
              <a:ea typeface="Noto Sans CJK SC"/>
              <a:cs typeface="Lohit Devanagari"/>
            </a:endParaRPr>
          </a:p>
          <a:p>
            <a:endParaRPr lang="sv-SE" sz="3600" kern="100">
              <a:solidFill>
                <a:srgbClr val="404040"/>
              </a:solidFill>
              <a:effectLst/>
              <a:latin typeface="+mj-lt"/>
              <a:ea typeface="Noto Sans CJK SC"/>
              <a:cs typeface="Lohit Devanaga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4596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No </a:t>
            </a:r>
            <a:r>
              <a:rPr lang="sv-SE" err="1"/>
              <a:t>further</a:t>
            </a:r>
            <a:r>
              <a:rPr lang="sv-SE"/>
              <a:t> </a:t>
            </a:r>
            <a:r>
              <a:rPr lang="sv-SE" err="1"/>
              <a:t>comments</a:t>
            </a: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130</a:t>
            </a:fld>
            <a:endParaRPr lang="en-GB"/>
          </a:p>
        </p:txBody>
      </p:sp>
    </p:spTree>
    <p:extLst>
      <p:ext uri="{BB962C8B-B14F-4D97-AF65-F5344CB8AC3E}">
        <p14:creationId xmlns:p14="http://schemas.microsoft.com/office/powerpoint/2010/main" val="386880036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Unit</a:t>
            </a:r>
            <a:r>
              <a:rPr lang="sv-SE"/>
              <a:t> process </a:t>
            </a:r>
            <a:r>
              <a:rPr lang="sv-SE" err="1"/>
              <a:t>can</a:t>
            </a:r>
            <a:r>
              <a:rPr lang="sv-SE"/>
              <a:t> be a </a:t>
            </a:r>
            <a:r>
              <a:rPr lang="sv-SE" err="1"/>
              <a:t>processes</a:t>
            </a:r>
            <a:r>
              <a:rPr lang="sv-SE"/>
              <a:t> </a:t>
            </a:r>
            <a:r>
              <a:rPr lang="sv-SE" err="1"/>
              <a:t>needed</a:t>
            </a:r>
            <a:r>
              <a:rPr lang="sv-SE"/>
              <a:t> for the </a:t>
            </a:r>
            <a:r>
              <a:rPr lang="sv-SE" err="1"/>
              <a:t>production</a:t>
            </a:r>
            <a:r>
              <a:rPr lang="sv-SE"/>
              <a:t> </a:t>
            </a:r>
            <a:r>
              <a:rPr lang="sv-SE" err="1"/>
              <a:t>of</a:t>
            </a:r>
            <a:r>
              <a:rPr lang="sv-SE"/>
              <a:t> a </a:t>
            </a:r>
            <a:r>
              <a:rPr lang="sv-SE" err="1"/>
              <a:t>product</a:t>
            </a:r>
            <a:r>
              <a:rPr lang="sv-SE"/>
              <a:t>. </a:t>
            </a:r>
            <a:r>
              <a:rPr lang="sv-SE" err="1"/>
              <a:t>But</a:t>
            </a:r>
            <a:r>
              <a:rPr lang="sv-SE"/>
              <a:t> it </a:t>
            </a:r>
            <a:r>
              <a:rPr lang="sv-SE" err="1"/>
              <a:t>can</a:t>
            </a:r>
            <a:r>
              <a:rPr lang="sv-SE"/>
              <a:t> </a:t>
            </a:r>
            <a:r>
              <a:rPr lang="sv-SE" err="1"/>
              <a:t>also</a:t>
            </a:r>
            <a:r>
              <a:rPr lang="sv-SE"/>
              <a:t> be the process </a:t>
            </a:r>
            <a:r>
              <a:rPr lang="sv-SE" err="1"/>
              <a:t>that</a:t>
            </a:r>
            <a:r>
              <a:rPr lang="sv-SE"/>
              <a:t> </a:t>
            </a:r>
            <a:r>
              <a:rPr lang="sv-SE" err="1"/>
              <a:t>are</a:t>
            </a:r>
            <a:r>
              <a:rPr lang="sv-SE"/>
              <a:t> part </a:t>
            </a:r>
            <a:r>
              <a:rPr lang="sv-SE" err="1"/>
              <a:t>of</a:t>
            </a:r>
            <a:r>
              <a:rPr lang="sv-SE"/>
              <a:t> the </a:t>
            </a:r>
            <a:r>
              <a:rPr lang="sv-SE" err="1"/>
              <a:t>life</a:t>
            </a:r>
            <a:r>
              <a:rPr lang="sv-SE"/>
              <a:t> </a:t>
            </a:r>
            <a:r>
              <a:rPr lang="sv-SE" err="1"/>
              <a:t>cycle</a:t>
            </a:r>
            <a:r>
              <a:rPr lang="sv-SE"/>
              <a:t> for </a:t>
            </a:r>
            <a:r>
              <a:rPr lang="sv-SE" err="1"/>
              <a:t>exampel</a:t>
            </a:r>
            <a:endParaRPr lang="sv-SE"/>
          </a:p>
          <a:p>
            <a:endParaRPr lang="sv-SE"/>
          </a:p>
          <a:p>
            <a:pPr marL="171450" indent="-171450">
              <a:buFont typeface="Arial" panose="020B0604020202020204" pitchFamily="34" charset="0"/>
              <a:buChar char="•"/>
            </a:pPr>
            <a:r>
              <a:rPr lang="sv-SE" err="1"/>
              <a:t>Extraction</a:t>
            </a:r>
            <a:r>
              <a:rPr lang="sv-SE"/>
              <a:t> </a:t>
            </a:r>
            <a:r>
              <a:rPr lang="sv-SE" err="1"/>
              <a:t>of</a:t>
            </a:r>
            <a:r>
              <a:rPr lang="sv-SE"/>
              <a:t> </a:t>
            </a:r>
            <a:r>
              <a:rPr lang="sv-SE" err="1"/>
              <a:t>raw</a:t>
            </a:r>
            <a:r>
              <a:rPr lang="sv-SE"/>
              <a:t> materials</a:t>
            </a:r>
          </a:p>
          <a:p>
            <a:pPr marL="171450" indent="-171450">
              <a:buFont typeface="Arial" panose="020B0604020202020204" pitchFamily="34" charset="0"/>
              <a:buChar char="•"/>
            </a:pPr>
            <a:endParaRPr lang="sv-SE"/>
          </a:p>
          <a:p>
            <a:pPr marL="171450" indent="-171450">
              <a:buFont typeface="Arial" panose="020B0604020202020204" pitchFamily="34" charset="0"/>
              <a:buChar char="•"/>
            </a:pPr>
            <a:r>
              <a:rPr lang="sv-SE"/>
              <a:t>Transport </a:t>
            </a:r>
          </a:p>
          <a:p>
            <a:pPr marL="171450" indent="-171450">
              <a:buFont typeface="Arial" panose="020B0604020202020204" pitchFamily="34" charset="0"/>
              <a:buChar char="•"/>
            </a:pPr>
            <a:endParaRPr lang="sv-SE"/>
          </a:p>
          <a:p>
            <a:pPr marL="171450" indent="-171450">
              <a:buFont typeface="Arial" panose="020B0604020202020204" pitchFamily="34" charset="0"/>
              <a:buChar char="•"/>
            </a:pPr>
            <a:r>
              <a:rPr lang="sv-SE" err="1"/>
              <a:t>Use</a:t>
            </a:r>
            <a:r>
              <a:rPr lang="sv-SE"/>
              <a:t> </a:t>
            </a:r>
            <a:r>
              <a:rPr lang="sv-SE" err="1"/>
              <a:t>stage</a:t>
            </a:r>
            <a:r>
              <a:rPr lang="sv-SE"/>
              <a:t> </a:t>
            </a:r>
            <a:r>
              <a:rPr lang="sv-SE" err="1"/>
              <a:t>of</a:t>
            </a:r>
            <a:r>
              <a:rPr lang="sv-SE"/>
              <a:t> the </a:t>
            </a:r>
            <a:r>
              <a:rPr lang="sv-SE" err="1"/>
              <a:t>product</a:t>
            </a:r>
            <a:r>
              <a:rPr lang="sv-SE"/>
              <a:t> </a:t>
            </a:r>
          </a:p>
          <a:p>
            <a:pPr marL="171450" indent="-171450">
              <a:buFont typeface="Arial" panose="020B0604020202020204" pitchFamily="34" charset="0"/>
              <a:buChar char="•"/>
            </a:pPr>
            <a:endParaRPr lang="sv-SE"/>
          </a:p>
          <a:p>
            <a:pPr marL="171450" indent="-171450">
              <a:buFont typeface="Arial" panose="020B0604020202020204" pitchFamily="34" charset="0"/>
              <a:buChar char="•"/>
            </a:pPr>
            <a:r>
              <a:rPr lang="sv-SE"/>
              <a:t>Waste handling </a:t>
            </a:r>
            <a:r>
              <a:rPr lang="sv-SE" err="1"/>
              <a:t>of</a:t>
            </a:r>
            <a:r>
              <a:rPr lang="sv-SE"/>
              <a:t> the </a:t>
            </a:r>
            <a:r>
              <a:rPr lang="sv-SE" err="1"/>
              <a:t>product</a:t>
            </a:r>
            <a:r>
              <a:rPr lang="sv-SE"/>
              <a:t>/</a:t>
            </a:r>
            <a:r>
              <a:rPr lang="sv-SE" err="1"/>
              <a:t>packaging</a:t>
            </a:r>
            <a:r>
              <a:rPr lang="sv-SE"/>
              <a:t> </a:t>
            </a:r>
            <a:r>
              <a:rPr lang="sv-SE" err="1"/>
              <a:t>of</a:t>
            </a:r>
            <a:r>
              <a:rPr lang="sv-SE"/>
              <a:t> the </a:t>
            </a:r>
            <a:r>
              <a:rPr lang="sv-SE" err="1"/>
              <a:t>product</a:t>
            </a:r>
            <a:r>
              <a:rPr lang="sv-SE"/>
              <a:t> </a:t>
            </a:r>
          </a:p>
          <a:p>
            <a:pPr marL="171450" indent="-171450">
              <a:buFont typeface="Arial" panose="020B0604020202020204" pitchFamily="34" charset="0"/>
              <a:buChar char="•"/>
            </a:pPr>
            <a:endParaRPr lang="sv-SE"/>
          </a:p>
          <a:p>
            <a:pPr marL="171450" indent="-171450">
              <a:buFont typeface="Arial" panose="020B0604020202020204" pitchFamily="34" charset="0"/>
              <a:buChar char="•"/>
            </a:pPr>
            <a:r>
              <a:rPr lang="sv-SE"/>
              <a:t>Etc.</a:t>
            </a:r>
          </a:p>
          <a:p>
            <a:pPr marL="0" indent="0">
              <a:buFont typeface="Arial" panose="020B0604020202020204" pitchFamily="34" charset="0"/>
              <a:buNone/>
            </a:pPr>
            <a:endParaRPr lang="sv-SE"/>
          </a:p>
          <a:p>
            <a:pPr marL="0" indent="0">
              <a:buFont typeface="Arial" panose="020B0604020202020204" pitchFamily="34" charset="0"/>
              <a:buNone/>
            </a:pPr>
            <a:r>
              <a:rPr lang="sv-SE"/>
              <a:t>In </a:t>
            </a:r>
            <a:r>
              <a:rPr lang="sv-SE" err="1"/>
              <a:t>each</a:t>
            </a:r>
            <a:r>
              <a:rPr lang="sv-SE"/>
              <a:t> </a:t>
            </a:r>
            <a:r>
              <a:rPr lang="sv-SE" err="1"/>
              <a:t>of</a:t>
            </a:r>
            <a:r>
              <a:rPr lang="sv-SE"/>
              <a:t> </a:t>
            </a:r>
            <a:r>
              <a:rPr lang="sv-SE" err="1"/>
              <a:t>this</a:t>
            </a:r>
            <a:r>
              <a:rPr lang="sv-SE"/>
              <a:t> process, the </a:t>
            </a:r>
            <a:r>
              <a:rPr lang="sv-SE" b="1"/>
              <a:t>input </a:t>
            </a:r>
            <a:r>
              <a:rPr lang="sv-SE" b="1" err="1"/>
              <a:t>flows</a:t>
            </a:r>
            <a:r>
              <a:rPr lang="sv-SE" b="1"/>
              <a:t> </a:t>
            </a:r>
            <a:r>
              <a:rPr lang="sv-SE" err="1"/>
              <a:t>which</a:t>
            </a:r>
            <a:r>
              <a:rPr lang="sv-SE"/>
              <a:t> </a:t>
            </a:r>
            <a:r>
              <a:rPr lang="sv-SE" err="1"/>
              <a:t>comprise</a:t>
            </a:r>
            <a:r>
              <a:rPr lang="sv-SE"/>
              <a:t> </a:t>
            </a:r>
            <a:r>
              <a:rPr lang="sv-SE" err="1"/>
              <a:t>of</a:t>
            </a:r>
            <a:r>
              <a:rPr lang="sv-SE"/>
              <a:t> materials and </a:t>
            </a:r>
            <a:r>
              <a:rPr lang="sv-SE" err="1"/>
              <a:t>energy</a:t>
            </a:r>
            <a:r>
              <a:rPr lang="sv-SE"/>
              <a:t> and </a:t>
            </a:r>
            <a:r>
              <a:rPr lang="sv-SE" b="1"/>
              <a:t>output </a:t>
            </a:r>
            <a:r>
              <a:rPr lang="sv-SE" b="1" err="1"/>
              <a:t>flows</a:t>
            </a:r>
            <a:r>
              <a:rPr lang="sv-SE" b="1"/>
              <a:t> </a:t>
            </a:r>
            <a:r>
              <a:rPr lang="sv-SE" err="1"/>
              <a:t>comprising</a:t>
            </a:r>
            <a:r>
              <a:rPr lang="sv-SE"/>
              <a:t> the </a:t>
            </a:r>
            <a:r>
              <a:rPr lang="sv-SE" err="1"/>
              <a:t>product</a:t>
            </a:r>
            <a:r>
              <a:rPr lang="sv-SE"/>
              <a:t> </a:t>
            </a:r>
            <a:r>
              <a:rPr lang="sv-SE" err="1"/>
              <a:t>of</a:t>
            </a:r>
            <a:r>
              <a:rPr lang="sv-SE"/>
              <a:t> </a:t>
            </a:r>
            <a:r>
              <a:rPr lang="sv-SE" err="1"/>
              <a:t>interest</a:t>
            </a:r>
            <a:r>
              <a:rPr lang="sv-SE"/>
              <a:t>, co-</a:t>
            </a:r>
            <a:r>
              <a:rPr lang="sv-SE" err="1"/>
              <a:t>products</a:t>
            </a:r>
            <a:r>
              <a:rPr lang="sv-SE"/>
              <a:t>, </a:t>
            </a:r>
            <a:r>
              <a:rPr lang="sv-SE" err="1"/>
              <a:t>wastes</a:t>
            </a:r>
            <a:r>
              <a:rPr lang="sv-SE"/>
              <a:t> and emissions </a:t>
            </a:r>
            <a:r>
              <a:rPr lang="sv-SE" b="1" err="1"/>
              <a:t>are</a:t>
            </a:r>
            <a:r>
              <a:rPr lang="sv-SE" b="1"/>
              <a:t> </a:t>
            </a:r>
            <a:r>
              <a:rPr lang="sv-SE" b="1" err="1"/>
              <a:t>identified</a:t>
            </a:r>
            <a:r>
              <a:rPr lang="sv-SE" b="1"/>
              <a:t> and </a:t>
            </a:r>
            <a:r>
              <a:rPr lang="sv-SE" b="1" err="1"/>
              <a:t>quanitified</a:t>
            </a:r>
            <a:r>
              <a:rPr lang="sv-SE"/>
              <a:t>.  </a:t>
            </a:r>
          </a:p>
        </p:txBody>
      </p:sp>
      <p:sp>
        <p:nvSpPr>
          <p:cNvPr id="4" name="Slide Number Placeholder 3"/>
          <p:cNvSpPr>
            <a:spLocks noGrp="1"/>
          </p:cNvSpPr>
          <p:nvPr>
            <p:ph type="sldNum" sz="quarter" idx="5"/>
          </p:nvPr>
        </p:nvSpPr>
        <p:spPr/>
        <p:txBody>
          <a:bodyPr/>
          <a:lstStyle/>
          <a:p>
            <a:fld id="{F84DB91F-1AD8-437C-8866-3636784D0854}" type="slidenum">
              <a:rPr lang="en-GB" smtClean="0"/>
              <a:t>131</a:t>
            </a:fld>
            <a:endParaRPr lang="en-GB"/>
          </a:p>
        </p:txBody>
      </p:sp>
    </p:spTree>
    <p:extLst>
      <p:ext uri="{BB962C8B-B14F-4D97-AF65-F5344CB8AC3E}">
        <p14:creationId xmlns:p14="http://schemas.microsoft.com/office/powerpoint/2010/main" val="142890928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Step 2 </a:t>
            </a:r>
            <a:r>
              <a:rPr lang="sv-SE" err="1"/>
              <a:t>of</a:t>
            </a:r>
            <a:r>
              <a:rPr lang="sv-SE"/>
              <a:t> LCA </a:t>
            </a:r>
            <a:r>
              <a:rPr lang="sv-SE" err="1"/>
              <a:t>framework</a:t>
            </a:r>
            <a:r>
              <a:rPr lang="sv-SE"/>
              <a:t> is </a:t>
            </a:r>
            <a:r>
              <a:rPr lang="sv-SE" err="1"/>
              <a:t>life</a:t>
            </a:r>
            <a:r>
              <a:rPr lang="sv-SE"/>
              <a:t> </a:t>
            </a:r>
            <a:r>
              <a:rPr lang="sv-SE" err="1"/>
              <a:t>cycle</a:t>
            </a:r>
            <a:r>
              <a:rPr lang="sv-SE"/>
              <a:t> </a:t>
            </a:r>
            <a:r>
              <a:rPr lang="sv-SE" err="1"/>
              <a:t>inventory</a:t>
            </a:r>
            <a:r>
              <a:rPr lang="sv-SE"/>
              <a:t> </a:t>
            </a:r>
            <a:r>
              <a:rPr lang="sv-SE" err="1"/>
              <a:t>analysis</a:t>
            </a:r>
            <a:r>
              <a:rPr lang="sv-SE"/>
              <a:t>. In </a:t>
            </a:r>
            <a:r>
              <a:rPr lang="sv-SE" err="1"/>
              <a:t>this</a:t>
            </a:r>
            <a:r>
              <a:rPr lang="sv-SE"/>
              <a:t> step, the input </a:t>
            </a:r>
            <a:r>
              <a:rPr lang="sv-SE" err="1"/>
              <a:t>flows</a:t>
            </a:r>
            <a:r>
              <a:rPr lang="sv-SE"/>
              <a:t> and output </a:t>
            </a:r>
            <a:r>
              <a:rPr lang="sv-SE" err="1"/>
              <a:t>flows</a:t>
            </a:r>
            <a:r>
              <a:rPr lang="sv-SE"/>
              <a:t> </a:t>
            </a:r>
            <a:r>
              <a:rPr lang="sv-SE" err="1"/>
              <a:t>are</a:t>
            </a:r>
            <a:r>
              <a:rPr lang="sv-SE"/>
              <a:t> </a:t>
            </a:r>
            <a:r>
              <a:rPr lang="sv-SE" err="1"/>
              <a:t>identified</a:t>
            </a:r>
            <a:r>
              <a:rPr lang="sv-SE"/>
              <a:t> and </a:t>
            </a:r>
            <a:r>
              <a:rPr lang="sv-SE" err="1"/>
              <a:t>quantified</a:t>
            </a:r>
            <a:r>
              <a:rPr lang="sv-SE"/>
              <a:t> </a:t>
            </a:r>
            <a:r>
              <a:rPr lang="sv-SE" err="1"/>
              <a:t>according</a:t>
            </a:r>
            <a:r>
              <a:rPr lang="sv-SE"/>
              <a:t> to the </a:t>
            </a:r>
            <a:r>
              <a:rPr lang="sv-SE" err="1"/>
              <a:t>defined</a:t>
            </a:r>
            <a:r>
              <a:rPr lang="sv-SE"/>
              <a:t> system </a:t>
            </a:r>
            <a:r>
              <a:rPr lang="sv-SE" err="1"/>
              <a:t>boundary</a:t>
            </a:r>
            <a:r>
              <a:rPr lang="sv-SE"/>
              <a:t> and later </a:t>
            </a:r>
            <a:r>
              <a:rPr lang="sv-SE" err="1"/>
              <a:t>according</a:t>
            </a:r>
            <a:r>
              <a:rPr lang="sv-SE"/>
              <a:t> to the </a:t>
            </a:r>
            <a:r>
              <a:rPr lang="sv-SE" err="1"/>
              <a:t>defined</a:t>
            </a:r>
            <a:r>
              <a:rPr lang="sv-SE"/>
              <a:t> </a:t>
            </a:r>
            <a:r>
              <a:rPr lang="sv-SE" err="1"/>
              <a:t>functional</a:t>
            </a:r>
            <a:r>
              <a:rPr lang="sv-SE"/>
              <a:t> </a:t>
            </a:r>
            <a:r>
              <a:rPr lang="sv-SE" err="1"/>
              <a:t>unit</a:t>
            </a:r>
            <a:r>
              <a:rPr lang="sv-SE"/>
              <a:t>. </a:t>
            </a:r>
            <a:r>
              <a:rPr lang="sv-SE" err="1"/>
              <a:t>Normally</a:t>
            </a:r>
            <a:r>
              <a:rPr lang="sv-SE"/>
              <a:t> the </a:t>
            </a:r>
            <a:r>
              <a:rPr lang="sv-SE" err="1"/>
              <a:t>calculation</a:t>
            </a:r>
            <a:r>
              <a:rPr lang="sv-SE"/>
              <a:t> </a:t>
            </a:r>
            <a:r>
              <a:rPr lang="sv-SE" err="1"/>
              <a:t>of</a:t>
            </a:r>
            <a:r>
              <a:rPr lang="sv-SE"/>
              <a:t> the </a:t>
            </a:r>
            <a:r>
              <a:rPr lang="sv-SE" err="1"/>
              <a:t>quantified</a:t>
            </a:r>
            <a:r>
              <a:rPr lang="sv-SE"/>
              <a:t> </a:t>
            </a:r>
            <a:r>
              <a:rPr lang="sv-SE" err="1"/>
              <a:t>flows</a:t>
            </a:r>
            <a:r>
              <a:rPr lang="sv-SE"/>
              <a:t> in relation to the </a:t>
            </a:r>
            <a:r>
              <a:rPr lang="sv-SE" err="1"/>
              <a:t>functional</a:t>
            </a:r>
            <a:r>
              <a:rPr lang="sv-SE"/>
              <a:t> </a:t>
            </a:r>
            <a:r>
              <a:rPr lang="sv-SE" err="1"/>
              <a:t>unit</a:t>
            </a:r>
            <a:r>
              <a:rPr lang="sv-SE"/>
              <a:t> is not </a:t>
            </a:r>
            <a:r>
              <a:rPr lang="sv-SE" err="1"/>
              <a:t>necessary</a:t>
            </a:r>
            <a:r>
              <a:rPr lang="sv-SE"/>
              <a:t> </a:t>
            </a:r>
            <a:r>
              <a:rPr lang="sv-SE" err="1"/>
              <a:t>when</a:t>
            </a:r>
            <a:r>
              <a:rPr lang="sv-SE"/>
              <a:t> the LCA </a:t>
            </a:r>
            <a:r>
              <a:rPr lang="sv-SE" err="1"/>
              <a:t>modelling</a:t>
            </a:r>
            <a:r>
              <a:rPr lang="sv-SE"/>
              <a:t> is </a:t>
            </a:r>
            <a:r>
              <a:rPr lang="sv-SE" err="1"/>
              <a:t>done</a:t>
            </a:r>
            <a:r>
              <a:rPr lang="sv-SE"/>
              <a:t> in a software. </a:t>
            </a:r>
          </a:p>
          <a:p>
            <a:endParaRPr lang="sv-SE"/>
          </a:p>
          <a:p>
            <a:r>
              <a:rPr lang="sv-SE"/>
              <a:t>The </a:t>
            </a:r>
            <a:r>
              <a:rPr lang="sv-SE" err="1"/>
              <a:t>amount</a:t>
            </a:r>
            <a:r>
              <a:rPr lang="sv-SE"/>
              <a:t> </a:t>
            </a:r>
            <a:r>
              <a:rPr lang="sv-SE" err="1"/>
              <a:t>of</a:t>
            </a:r>
            <a:r>
              <a:rPr lang="sv-SE"/>
              <a:t> data </a:t>
            </a:r>
            <a:r>
              <a:rPr lang="sv-SE" err="1"/>
              <a:t>needed</a:t>
            </a:r>
            <a:r>
              <a:rPr lang="sv-SE"/>
              <a:t>  </a:t>
            </a:r>
            <a:r>
              <a:rPr lang="sv-SE" err="1"/>
              <a:t>can</a:t>
            </a:r>
            <a:r>
              <a:rPr lang="sv-SE"/>
              <a:t> </a:t>
            </a:r>
            <a:r>
              <a:rPr lang="sv-SE" err="1"/>
              <a:t>also</a:t>
            </a:r>
            <a:r>
              <a:rPr lang="sv-SE"/>
              <a:t> </a:t>
            </a:r>
            <a:r>
              <a:rPr lang="sv-SE" err="1"/>
              <a:t>depends</a:t>
            </a:r>
            <a:r>
              <a:rPr lang="sv-SE"/>
              <a:t> on </a:t>
            </a:r>
            <a:r>
              <a:rPr lang="sv-SE" err="1"/>
              <a:t>what</a:t>
            </a:r>
            <a:r>
              <a:rPr lang="sv-SE"/>
              <a:t> kind </a:t>
            </a:r>
            <a:r>
              <a:rPr lang="sv-SE" err="1"/>
              <a:t>of</a:t>
            </a:r>
            <a:r>
              <a:rPr lang="sv-SE"/>
              <a:t> LCA is </a:t>
            </a:r>
            <a:r>
              <a:rPr lang="sv-SE" err="1"/>
              <a:t>performed</a:t>
            </a:r>
            <a:r>
              <a:rPr lang="sv-SE"/>
              <a:t>.  For LCC, apart from the </a:t>
            </a:r>
            <a:r>
              <a:rPr lang="sv-SE" err="1"/>
              <a:t>the</a:t>
            </a:r>
            <a:r>
              <a:rPr lang="sv-SE"/>
              <a:t> </a:t>
            </a:r>
            <a:r>
              <a:rPr lang="sv-SE" err="1"/>
              <a:t>quantity</a:t>
            </a:r>
            <a:r>
              <a:rPr lang="sv-SE"/>
              <a:t> </a:t>
            </a:r>
            <a:r>
              <a:rPr lang="sv-SE" err="1"/>
              <a:t>of</a:t>
            </a:r>
            <a:r>
              <a:rPr lang="sv-SE"/>
              <a:t> the </a:t>
            </a:r>
            <a:r>
              <a:rPr lang="sv-SE" err="1"/>
              <a:t>flows</a:t>
            </a:r>
            <a:r>
              <a:rPr lang="sv-SE"/>
              <a:t>, the </a:t>
            </a:r>
            <a:r>
              <a:rPr lang="sv-SE" err="1"/>
              <a:t>cost</a:t>
            </a:r>
            <a:r>
              <a:rPr lang="sv-SE"/>
              <a:t> data is </a:t>
            </a:r>
            <a:r>
              <a:rPr lang="sv-SE" err="1"/>
              <a:t>also</a:t>
            </a:r>
            <a:r>
              <a:rPr lang="sv-SE"/>
              <a:t> </a:t>
            </a:r>
            <a:r>
              <a:rPr lang="sv-SE" err="1"/>
              <a:t>needed</a:t>
            </a:r>
            <a:r>
              <a:rPr lang="sv-SE"/>
              <a:t> </a:t>
            </a:r>
            <a:r>
              <a:rPr lang="sv-SE" err="1"/>
              <a:t>including</a:t>
            </a:r>
            <a:r>
              <a:rPr lang="sv-SE"/>
              <a:t> all the </a:t>
            </a:r>
            <a:r>
              <a:rPr lang="sv-SE" err="1"/>
              <a:t>fixed</a:t>
            </a:r>
            <a:r>
              <a:rPr lang="sv-SE"/>
              <a:t> and </a:t>
            </a:r>
            <a:r>
              <a:rPr lang="sv-SE" err="1"/>
              <a:t>variable</a:t>
            </a:r>
            <a:r>
              <a:rPr lang="sv-SE"/>
              <a:t> </a:t>
            </a:r>
            <a:r>
              <a:rPr lang="sv-SE" err="1"/>
              <a:t>costs</a:t>
            </a:r>
            <a:r>
              <a:rPr lang="sv-SE"/>
              <a:t>. For social-LCA, data </a:t>
            </a:r>
            <a:r>
              <a:rPr lang="sv-SE" err="1"/>
              <a:t>depends</a:t>
            </a:r>
            <a:r>
              <a:rPr lang="sv-SE"/>
              <a:t> om </a:t>
            </a:r>
            <a:r>
              <a:rPr lang="sv-SE" err="1"/>
              <a:t>which</a:t>
            </a:r>
            <a:r>
              <a:rPr lang="sv-SE"/>
              <a:t> approach is </a:t>
            </a:r>
            <a:r>
              <a:rPr lang="sv-SE" err="1"/>
              <a:t>used</a:t>
            </a:r>
            <a:r>
              <a:rPr lang="sv-SE"/>
              <a:t> </a:t>
            </a:r>
            <a:r>
              <a:rPr lang="sv-SE" err="1"/>
              <a:t>but</a:t>
            </a:r>
            <a:r>
              <a:rPr lang="sv-SE"/>
              <a:t> </a:t>
            </a:r>
            <a:r>
              <a:rPr lang="sv-SE" err="1"/>
              <a:t>normally</a:t>
            </a:r>
            <a:r>
              <a:rPr lang="sv-SE"/>
              <a:t> the </a:t>
            </a:r>
            <a:r>
              <a:rPr lang="sv-SE" err="1"/>
              <a:t>flows</a:t>
            </a:r>
            <a:r>
              <a:rPr lang="sv-SE"/>
              <a:t> </a:t>
            </a:r>
            <a:r>
              <a:rPr lang="sv-SE" err="1"/>
              <a:t>quantity</a:t>
            </a:r>
            <a:r>
              <a:rPr lang="sv-SE"/>
              <a:t> and </a:t>
            </a:r>
            <a:r>
              <a:rPr lang="sv-SE" err="1"/>
              <a:t>cost</a:t>
            </a:r>
            <a:r>
              <a:rPr lang="sv-SE"/>
              <a:t> </a:t>
            </a:r>
            <a:r>
              <a:rPr lang="sv-SE" err="1"/>
              <a:t>are</a:t>
            </a:r>
            <a:r>
              <a:rPr lang="sv-SE"/>
              <a:t> </a:t>
            </a:r>
            <a:r>
              <a:rPr lang="sv-SE" err="1"/>
              <a:t>combined</a:t>
            </a:r>
            <a:r>
              <a:rPr lang="sv-SE"/>
              <a:t> and </a:t>
            </a:r>
            <a:r>
              <a:rPr lang="sv-SE" err="1"/>
              <a:t>used</a:t>
            </a:r>
            <a:r>
              <a:rPr lang="sv-SE"/>
              <a:t> in the </a:t>
            </a:r>
            <a:r>
              <a:rPr lang="sv-SE" err="1"/>
              <a:t>assessment</a:t>
            </a:r>
            <a:r>
              <a:rPr lang="sv-SE"/>
              <a:t>. The country </a:t>
            </a:r>
            <a:r>
              <a:rPr lang="sv-SE" err="1"/>
              <a:t>of</a:t>
            </a:r>
            <a:r>
              <a:rPr lang="sv-SE"/>
              <a:t> </a:t>
            </a:r>
            <a:r>
              <a:rPr lang="sv-SE" err="1"/>
              <a:t>origins</a:t>
            </a:r>
            <a:r>
              <a:rPr lang="sv-SE"/>
              <a:t> och the input materials and </a:t>
            </a:r>
            <a:r>
              <a:rPr lang="sv-SE" err="1"/>
              <a:t>energy</a:t>
            </a:r>
            <a:r>
              <a:rPr lang="sv-SE"/>
              <a:t> </a:t>
            </a:r>
            <a:r>
              <a:rPr lang="sv-SE" err="1"/>
              <a:t>also</a:t>
            </a:r>
            <a:r>
              <a:rPr lang="sv-SE"/>
              <a:t> </a:t>
            </a:r>
            <a:r>
              <a:rPr lang="sv-SE" err="1"/>
              <a:t>need</a:t>
            </a:r>
            <a:r>
              <a:rPr lang="sv-SE"/>
              <a:t> to be </a:t>
            </a:r>
            <a:r>
              <a:rPr lang="sv-SE" err="1"/>
              <a:t>known</a:t>
            </a:r>
            <a:r>
              <a:rPr lang="sv-SE"/>
              <a:t>.  </a:t>
            </a:r>
          </a:p>
          <a:p>
            <a:endParaRPr lang="sv-SE"/>
          </a:p>
          <a:p>
            <a:r>
              <a:rPr lang="sv-SE" err="1"/>
              <a:t>See</a:t>
            </a:r>
            <a:r>
              <a:rPr lang="sv-SE"/>
              <a:t> </a:t>
            </a:r>
            <a:r>
              <a:rPr lang="sv-SE" err="1"/>
              <a:t>further</a:t>
            </a:r>
            <a:r>
              <a:rPr lang="sv-SE"/>
              <a:t> information in the </a:t>
            </a:r>
            <a:r>
              <a:rPr lang="sv-SE" err="1"/>
              <a:t>next</a:t>
            </a:r>
            <a:r>
              <a:rPr lang="sv-SE"/>
              <a:t> </a:t>
            </a:r>
            <a:r>
              <a:rPr lang="sv-SE" err="1"/>
              <a:t>slides</a:t>
            </a:r>
            <a:endParaRPr lang="sv-SE"/>
          </a:p>
          <a:p>
            <a:endParaRPr lang="sv-SE"/>
          </a:p>
        </p:txBody>
      </p:sp>
      <p:sp>
        <p:nvSpPr>
          <p:cNvPr id="4" name="Slide Number Placeholder 3"/>
          <p:cNvSpPr>
            <a:spLocks noGrp="1"/>
          </p:cNvSpPr>
          <p:nvPr>
            <p:ph type="sldNum" sz="quarter" idx="5"/>
          </p:nvPr>
        </p:nvSpPr>
        <p:spPr/>
        <p:txBody>
          <a:bodyPr/>
          <a:lstStyle/>
          <a:p>
            <a:fld id="{56F27705-2196-417A-A13D-48C8CEB92D2A}" type="slidenum">
              <a:rPr lang="sv-SE" smtClean="0"/>
              <a:t>132</a:t>
            </a:fld>
            <a:endParaRPr lang="sv-SE"/>
          </a:p>
        </p:txBody>
      </p:sp>
    </p:spTree>
    <p:extLst>
      <p:ext uri="{BB962C8B-B14F-4D97-AF65-F5344CB8AC3E}">
        <p14:creationId xmlns:p14="http://schemas.microsoft.com/office/powerpoint/2010/main" val="325877450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133</a:t>
            </a:fld>
            <a:endParaRPr lang="en-GB"/>
          </a:p>
        </p:txBody>
      </p:sp>
    </p:spTree>
    <p:extLst>
      <p:ext uri="{BB962C8B-B14F-4D97-AF65-F5344CB8AC3E}">
        <p14:creationId xmlns:p14="http://schemas.microsoft.com/office/powerpoint/2010/main" val="30761838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134</a:t>
            </a:fld>
            <a:endParaRPr lang="en-GB"/>
          </a:p>
        </p:txBody>
      </p:sp>
    </p:spTree>
    <p:extLst>
      <p:ext uri="{BB962C8B-B14F-4D97-AF65-F5344CB8AC3E}">
        <p14:creationId xmlns:p14="http://schemas.microsoft.com/office/powerpoint/2010/main" val="11320253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panose="020B0604020202020204" pitchFamily="34" charset="0"/>
              </a:rPr>
              <a:t>monitoring, visualization, DSS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Arial" panose="020B0604020202020204" pitchFamily="34" charset="0"/>
              </a:rPr>
              <a:t>Focus: unit operation</a:t>
            </a: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135</a:t>
            </a:fld>
            <a:endParaRPr lang="en-GB"/>
          </a:p>
        </p:txBody>
      </p:sp>
    </p:spTree>
    <p:extLst>
      <p:ext uri="{BB962C8B-B14F-4D97-AF65-F5344CB8AC3E}">
        <p14:creationId xmlns:p14="http://schemas.microsoft.com/office/powerpoint/2010/main" val="337368144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Step 3 </a:t>
            </a:r>
            <a:r>
              <a:rPr lang="sv-SE" dirty="0" err="1"/>
              <a:t>of</a:t>
            </a:r>
            <a:r>
              <a:rPr lang="sv-SE" dirty="0"/>
              <a:t> LCA is </a:t>
            </a:r>
            <a:r>
              <a:rPr lang="sv-SE" dirty="0" err="1"/>
              <a:t>life</a:t>
            </a:r>
            <a:r>
              <a:rPr lang="sv-SE" dirty="0"/>
              <a:t> </a:t>
            </a:r>
            <a:r>
              <a:rPr lang="sv-SE" dirty="0" err="1"/>
              <a:t>cycle</a:t>
            </a:r>
            <a:r>
              <a:rPr lang="sv-SE" dirty="0"/>
              <a:t> </a:t>
            </a:r>
            <a:r>
              <a:rPr lang="sv-SE" dirty="0" err="1"/>
              <a:t>impact</a:t>
            </a:r>
            <a:r>
              <a:rPr lang="sv-SE" dirty="0"/>
              <a:t> </a:t>
            </a:r>
            <a:r>
              <a:rPr lang="sv-SE" dirty="0" err="1"/>
              <a:t>assessment</a:t>
            </a:r>
            <a:r>
              <a:rPr lang="sv-SE" dirty="0"/>
              <a:t>. It </a:t>
            </a:r>
            <a:r>
              <a:rPr lang="sv-SE" dirty="0" err="1"/>
              <a:t>contains</a:t>
            </a:r>
            <a:r>
              <a:rPr lang="sv-SE" dirty="0"/>
              <a:t> </a:t>
            </a:r>
            <a:r>
              <a:rPr lang="sv-SE" dirty="0" err="1"/>
              <a:t>two</a:t>
            </a:r>
            <a:r>
              <a:rPr lang="sv-SE" dirty="0"/>
              <a:t> </a:t>
            </a:r>
            <a:r>
              <a:rPr lang="sv-SE" dirty="0" err="1"/>
              <a:t>mandatory</a:t>
            </a:r>
            <a:r>
              <a:rPr lang="sv-SE" dirty="0"/>
              <a:t> steps and </a:t>
            </a:r>
            <a:r>
              <a:rPr lang="sv-SE" dirty="0" err="1"/>
              <a:t>some</a:t>
            </a:r>
            <a:r>
              <a:rPr lang="sv-SE" dirty="0"/>
              <a:t> </a:t>
            </a:r>
            <a:r>
              <a:rPr lang="sv-SE" dirty="0" err="1"/>
              <a:t>optional</a:t>
            </a:r>
            <a:r>
              <a:rPr lang="sv-SE" dirty="0"/>
              <a:t> steps. The </a:t>
            </a:r>
            <a:r>
              <a:rPr lang="sv-SE" dirty="0" err="1"/>
              <a:t>two</a:t>
            </a:r>
            <a:r>
              <a:rPr lang="sv-SE" dirty="0"/>
              <a:t> </a:t>
            </a:r>
            <a:r>
              <a:rPr lang="sv-SE" dirty="0" err="1"/>
              <a:t>mandatory</a:t>
            </a:r>
            <a:r>
              <a:rPr lang="sv-SE" dirty="0"/>
              <a:t> steps </a:t>
            </a:r>
            <a:r>
              <a:rPr lang="sv-SE" dirty="0" err="1"/>
              <a:t>are</a:t>
            </a:r>
            <a:r>
              <a:rPr lang="sv-SE" dirty="0"/>
              <a:t> </a:t>
            </a:r>
            <a:r>
              <a:rPr lang="sv-SE" dirty="0" err="1"/>
              <a:t>classification</a:t>
            </a:r>
            <a:r>
              <a:rPr lang="sv-SE" dirty="0"/>
              <a:t> and </a:t>
            </a:r>
            <a:r>
              <a:rPr lang="sv-SE" dirty="0" err="1"/>
              <a:t>characterisation</a:t>
            </a:r>
            <a:r>
              <a:rPr lang="sv-SE" dirty="0"/>
              <a:t>. </a:t>
            </a:r>
          </a:p>
          <a:p>
            <a:endParaRPr lang="sv-SE" dirty="0"/>
          </a:p>
          <a:p>
            <a:pPr marL="514350" indent="-514350">
              <a:buAutoNum type="arabicPeriod"/>
            </a:pPr>
            <a:r>
              <a:rPr lang="sv-SE" sz="1200" b="1" dirty="0" err="1"/>
              <a:t>Classification</a:t>
            </a:r>
            <a:endParaRPr lang="sv-SE" sz="1200" b="1" dirty="0"/>
          </a:p>
          <a:p>
            <a:r>
              <a:rPr lang="en-US" sz="1200" dirty="0"/>
              <a:t>The data from the inventory analysis is assigned to different, selected, impact categories. An example of impact category is Climate Change which is indicated by Global Warming Potential (GWP). Emissions that contributes to GWP are for example CO</a:t>
            </a:r>
            <a:r>
              <a:rPr lang="en-US" sz="1200" baseline="-25000" dirty="0"/>
              <a:t>2</a:t>
            </a:r>
            <a:r>
              <a:rPr lang="en-US" sz="1200" dirty="0"/>
              <a:t>, CH</a:t>
            </a:r>
            <a:r>
              <a:rPr lang="en-US" sz="1200" baseline="-25000" dirty="0"/>
              <a:t>4</a:t>
            </a:r>
            <a:r>
              <a:rPr lang="en-US" sz="1200" dirty="0"/>
              <a:t> and N</a:t>
            </a:r>
            <a:r>
              <a:rPr lang="en-US" sz="1200" baseline="-25000" dirty="0"/>
              <a:t>2</a:t>
            </a:r>
            <a:r>
              <a:rPr lang="en-US" sz="1200" dirty="0"/>
              <a:t>O. </a:t>
            </a:r>
          </a:p>
          <a:p>
            <a:endParaRPr lang="sv-SE" sz="1200" dirty="0"/>
          </a:p>
          <a:p>
            <a:r>
              <a:rPr lang="sv-SE" sz="1200" b="1" dirty="0"/>
              <a:t>2. </a:t>
            </a:r>
            <a:r>
              <a:rPr lang="sv-SE" sz="1200" b="1" dirty="0" err="1"/>
              <a:t>Characterization</a:t>
            </a:r>
            <a:endParaRPr lang="sv-SE" sz="1200" b="1" dirty="0"/>
          </a:p>
          <a:p>
            <a:r>
              <a:rPr lang="en-US" sz="1200" dirty="0"/>
              <a:t>Characterization factors or equivalence are applied to relevant data in order to unify them into each selected impact category. For example, using the impact assessment method CML 2001 baseline, all emissions contributing to global warming are converted into CO</a:t>
            </a:r>
            <a:r>
              <a:rPr lang="en-US" sz="1200" baseline="-25000" dirty="0"/>
              <a:t>2</a:t>
            </a:r>
            <a:r>
              <a:rPr lang="en-US" sz="1200" dirty="0"/>
              <a:t>-equivalents (CO</a:t>
            </a:r>
            <a:r>
              <a:rPr lang="en-US" sz="1200" baseline="-25000" dirty="0"/>
              <a:t>2</a:t>
            </a:r>
            <a:r>
              <a:rPr lang="en-US" sz="1200" dirty="0"/>
              <a:t>eq.) and summed up:</a:t>
            </a:r>
          </a:p>
          <a:p>
            <a:pPr marL="457200" indent="-457200">
              <a:buFont typeface="Arial" panose="020B0604020202020204" pitchFamily="34" charset="0"/>
              <a:buChar char="•"/>
            </a:pPr>
            <a:r>
              <a:rPr lang="sv-SE" sz="1200" dirty="0"/>
              <a:t>1 kg CO</a:t>
            </a:r>
            <a:r>
              <a:rPr lang="sv-SE" sz="1200" baseline="-25000" dirty="0"/>
              <a:t>2</a:t>
            </a:r>
            <a:r>
              <a:rPr lang="sv-SE" sz="1200" dirty="0"/>
              <a:t> </a:t>
            </a:r>
            <a:r>
              <a:rPr lang="sv-SE" sz="1200" dirty="0" err="1"/>
              <a:t>equals</a:t>
            </a:r>
            <a:r>
              <a:rPr lang="sv-SE" sz="1200" dirty="0"/>
              <a:t> 1 kg </a:t>
            </a:r>
            <a:r>
              <a:rPr lang="en-US" sz="1200" dirty="0"/>
              <a:t>CO</a:t>
            </a:r>
            <a:r>
              <a:rPr lang="en-US" sz="1200" baseline="-25000" dirty="0"/>
              <a:t>2</a:t>
            </a:r>
            <a:r>
              <a:rPr lang="en-US" sz="1200" dirty="0"/>
              <a:t>eq. </a:t>
            </a:r>
          </a:p>
          <a:p>
            <a:pPr marL="457200" indent="-457200">
              <a:buFont typeface="Arial" panose="020B0604020202020204" pitchFamily="34" charset="0"/>
              <a:buChar char="•"/>
            </a:pPr>
            <a:r>
              <a:rPr lang="sv-SE" sz="1200" dirty="0"/>
              <a:t>1 kg CH</a:t>
            </a:r>
            <a:r>
              <a:rPr lang="sv-SE" sz="1200" baseline="-25000" dirty="0"/>
              <a:t>4</a:t>
            </a:r>
            <a:r>
              <a:rPr lang="sv-SE" sz="1200" dirty="0"/>
              <a:t> </a:t>
            </a:r>
            <a:r>
              <a:rPr lang="sv-SE" sz="1200" dirty="0" err="1"/>
              <a:t>equals</a:t>
            </a:r>
            <a:r>
              <a:rPr lang="sv-SE" sz="1200" dirty="0"/>
              <a:t> 28 kg </a:t>
            </a:r>
            <a:r>
              <a:rPr lang="en-US" sz="1200" dirty="0"/>
              <a:t>CO</a:t>
            </a:r>
            <a:r>
              <a:rPr lang="en-US" sz="1200" baseline="-25000" dirty="0"/>
              <a:t>2</a:t>
            </a:r>
            <a:r>
              <a:rPr lang="en-US" sz="1200" dirty="0"/>
              <a:t>eq.</a:t>
            </a:r>
          </a:p>
          <a:p>
            <a:pPr marL="457200" indent="-457200">
              <a:buFont typeface="Arial" panose="020B0604020202020204" pitchFamily="34" charset="0"/>
              <a:buChar char="•"/>
            </a:pPr>
            <a:r>
              <a:rPr lang="sv-SE" sz="1200" dirty="0"/>
              <a:t>1 kg N</a:t>
            </a:r>
            <a:r>
              <a:rPr lang="sv-SE" sz="1200" baseline="-25000" dirty="0"/>
              <a:t>2</a:t>
            </a:r>
            <a:r>
              <a:rPr lang="sv-SE" sz="1200" dirty="0"/>
              <a:t>O </a:t>
            </a:r>
            <a:r>
              <a:rPr lang="sv-SE" sz="1200" dirty="0" err="1"/>
              <a:t>equals</a:t>
            </a:r>
            <a:r>
              <a:rPr lang="sv-SE" sz="1200" dirty="0"/>
              <a:t> 265 kg CO</a:t>
            </a:r>
            <a:r>
              <a:rPr lang="sv-SE" sz="1200" baseline="-25000" dirty="0"/>
              <a:t>2</a:t>
            </a:r>
            <a:r>
              <a:rPr lang="sv-SE" sz="1200" dirty="0"/>
              <a:t> </a:t>
            </a:r>
            <a:r>
              <a:rPr lang="sv-SE" sz="1200" dirty="0" err="1"/>
              <a:t>eq</a:t>
            </a:r>
            <a:r>
              <a:rPr lang="sv-SE" sz="1200" dirty="0"/>
              <a:t>.</a:t>
            </a:r>
          </a:p>
          <a:p>
            <a:endParaRPr lang="sv-SE" sz="1200" dirty="0"/>
          </a:p>
          <a:p>
            <a:r>
              <a:rPr lang="sv-SE" sz="1200" b="1" dirty="0"/>
              <a:t>3. </a:t>
            </a:r>
            <a:r>
              <a:rPr lang="sv-SE" sz="1200" b="1" dirty="0" err="1"/>
              <a:t>Weighting</a:t>
            </a:r>
            <a:endParaRPr lang="sv-SE" sz="1200" b="1" dirty="0"/>
          </a:p>
          <a:p>
            <a:r>
              <a:rPr lang="sv-SE" sz="1200" dirty="0" err="1"/>
              <a:t>After</a:t>
            </a:r>
            <a:r>
              <a:rPr lang="sv-SE" sz="1200" dirty="0"/>
              <a:t> </a:t>
            </a:r>
            <a:r>
              <a:rPr lang="sv-SE" sz="1200" dirty="0" err="1"/>
              <a:t>calculating</a:t>
            </a:r>
            <a:r>
              <a:rPr lang="sv-SE" sz="1200" dirty="0"/>
              <a:t> </a:t>
            </a:r>
            <a:r>
              <a:rPr lang="sv-SE" sz="1200" dirty="0" err="1"/>
              <a:t>characterization</a:t>
            </a:r>
            <a:r>
              <a:rPr lang="sv-SE" sz="1200" dirty="0"/>
              <a:t> </a:t>
            </a:r>
            <a:r>
              <a:rPr lang="sv-SE" sz="1200" dirty="0" err="1"/>
              <a:t>results</a:t>
            </a:r>
            <a:r>
              <a:rPr lang="sv-SE" sz="1200" dirty="0"/>
              <a:t> for all </a:t>
            </a:r>
            <a:r>
              <a:rPr lang="sv-SE" sz="1200" dirty="0" err="1"/>
              <a:t>environmental</a:t>
            </a:r>
            <a:r>
              <a:rPr lang="sv-SE" sz="1200" dirty="0"/>
              <a:t> </a:t>
            </a:r>
            <a:r>
              <a:rPr lang="sv-SE" sz="1200" dirty="0" err="1"/>
              <a:t>impact</a:t>
            </a:r>
            <a:r>
              <a:rPr lang="sv-SE" sz="1200" dirty="0"/>
              <a:t> </a:t>
            </a:r>
            <a:r>
              <a:rPr lang="sv-SE" sz="1200" dirty="0" err="1"/>
              <a:t>indicators</a:t>
            </a:r>
            <a:r>
              <a:rPr lang="sv-SE" sz="1200" dirty="0"/>
              <a:t> (GWP, </a:t>
            </a:r>
            <a:r>
              <a:rPr lang="sv-SE" sz="1200" dirty="0" err="1"/>
              <a:t>Acidification</a:t>
            </a:r>
            <a:r>
              <a:rPr lang="sv-SE" sz="1200" dirty="0"/>
              <a:t> potential. </a:t>
            </a:r>
            <a:r>
              <a:rPr lang="sv-SE" sz="1200" dirty="0" err="1"/>
              <a:t>Eutrophication</a:t>
            </a:r>
            <a:r>
              <a:rPr lang="sv-SE" sz="1200" dirty="0"/>
              <a:t> potential etc.) </a:t>
            </a:r>
            <a:r>
              <a:rPr lang="sv-SE" sz="1200" dirty="0" err="1"/>
              <a:t>you</a:t>
            </a:r>
            <a:r>
              <a:rPr lang="sv-SE" sz="1200" dirty="0"/>
              <a:t> </a:t>
            </a:r>
            <a:r>
              <a:rPr lang="sv-SE" sz="1200" dirty="0" err="1"/>
              <a:t>can</a:t>
            </a:r>
            <a:r>
              <a:rPr lang="sv-SE" sz="1200" dirty="0"/>
              <a:t> </a:t>
            </a:r>
            <a:r>
              <a:rPr lang="sv-SE" sz="1200" dirty="0" err="1"/>
              <a:t>normalize</a:t>
            </a:r>
            <a:r>
              <a:rPr lang="sv-SE" sz="1200" dirty="0"/>
              <a:t> and </a:t>
            </a:r>
            <a:r>
              <a:rPr lang="sv-SE" sz="1200" dirty="0" err="1"/>
              <a:t>weight</a:t>
            </a:r>
            <a:r>
              <a:rPr lang="sv-SE" sz="1200" dirty="0"/>
              <a:t> </a:t>
            </a:r>
            <a:r>
              <a:rPr lang="sv-SE" sz="1200" dirty="0" err="1"/>
              <a:t>them</a:t>
            </a:r>
            <a:r>
              <a:rPr lang="sv-SE" sz="1200" dirty="0"/>
              <a:t> to </a:t>
            </a:r>
            <a:r>
              <a:rPr lang="sv-SE" sz="1200" dirty="0" err="1"/>
              <a:t>reach</a:t>
            </a:r>
            <a:r>
              <a:rPr lang="sv-SE" sz="1200" dirty="0"/>
              <a:t> a </a:t>
            </a:r>
            <a:r>
              <a:rPr lang="sv-SE" sz="1200" dirty="0" err="1"/>
              <a:t>single</a:t>
            </a:r>
            <a:r>
              <a:rPr lang="sv-SE" sz="1200" dirty="0"/>
              <a:t> score, </a:t>
            </a:r>
            <a:r>
              <a:rPr lang="sv-SE" sz="1200" dirty="0" err="1"/>
              <a:t>however</a:t>
            </a:r>
            <a:r>
              <a:rPr lang="sv-SE" sz="1200" dirty="0"/>
              <a:t>, </a:t>
            </a:r>
            <a:r>
              <a:rPr lang="sv-SE" sz="1200" dirty="0" err="1"/>
              <a:t>this</a:t>
            </a:r>
            <a:r>
              <a:rPr lang="sv-SE" sz="1200" dirty="0"/>
              <a:t> </a:t>
            </a:r>
            <a:r>
              <a:rPr lang="sv-SE" sz="1200" dirty="0" err="1"/>
              <a:t>stage</a:t>
            </a:r>
            <a:r>
              <a:rPr lang="sv-SE" sz="1200" dirty="0"/>
              <a:t> is not </a:t>
            </a:r>
            <a:r>
              <a:rPr lang="sv-SE" sz="1200" dirty="0" err="1"/>
              <a:t>mandatory</a:t>
            </a:r>
            <a:r>
              <a:rPr lang="sv-SE" sz="1200" dirty="0"/>
              <a:t>.</a:t>
            </a:r>
          </a:p>
          <a:p>
            <a:endParaRPr lang="sv-SE" dirty="0"/>
          </a:p>
        </p:txBody>
      </p:sp>
      <p:sp>
        <p:nvSpPr>
          <p:cNvPr id="4" name="Slide Number Placeholder 3"/>
          <p:cNvSpPr>
            <a:spLocks noGrp="1"/>
          </p:cNvSpPr>
          <p:nvPr>
            <p:ph type="sldNum" sz="quarter" idx="5"/>
          </p:nvPr>
        </p:nvSpPr>
        <p:spPr/>
        <p:txBody>
          <a:bodyPr/>
          <a:lstStyle/>
          <a:p>
            <a:fld id="{56F27705-2196-417A-A13D-48C8CEB92D2A}" type="slidenum">
              <a:rPr lang="sv-SE" smtClean="0"/>
              <a:t>136</a:t>
            </a:fld>
            <a:endParaRPr lang="sv-SE"/>
          </a:p>
        </p:txBody>
      </p:sp>
    </p:spTree>
    <p:extLst>
      <p:ext uri="{BB962C8B-B14F-4D97-AF65-F5344CB8AC3E}">
        <p14:creationId xmlns:p14="http://schemas.microsoft.com/office/powerpoint/2010/main" val="18931281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56F27705-2196-417A-A13D-48C8CEB92D2A}" type="slidenum">
              <a:rPr lang="sv-SE" smtClean="0"/>
              <a:t>137</a:t>
            </a:fld>
            <a:endParaRPr lang="sv-SE"/>
          </a:p>
        </p:txBody>
      </p:sp>
    </p:spTree>
    <p:extLst>
      <p:ext uri="{BB962C8B-B14F-4D97-AF65-F5344CB8AC3E}">
        <p14:creationId xmlns:p14="http://schemas.microsoft.com/office/powerpoint/2010/main" val="307079966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No </a:t>
            </a:r>
            <a:r>
              <a:rPr lang="sv-SE" err="1"/>
              <a:t>further</a:t>
            </a:r>
            <a:r>
              <a:rPr lang="sv-SE"/>
              <a:t> </a:t>
            </a:r>
            <a:r>
              <a:rPr lang="sv-SE" err="1"/>
              <a:t>comments</a:t>
            </a:r>
            <a:endParaRPr lang="sv-SE"/>
          </a:p>
        </p:txBody>
      </p:sp>
      <p:sp>
        <p:nvSpPr>
          <p:cNvPr id="4" name="Slide Number Placeholder 3"/>
          <p:cNvSpPr>
            <a:spLocks noGrp="1"/>
          </p:cNvSpPr>
          <p:nvPr>
            <p:ph type="sldNum" sz="quarter" idx="5"/>
          </p:nvPr>
        </p:nvSpPr>
        <p:spPr/>
        <p:txBody>
          <a:bodyPr/>
          <a:lstStyle/>
          <a:p>
            <a:fld id="{56F27705-2196-417A-A13D-48C8CEB92D2A}" type="slidenum">
              <a:rPr lang="sv-SE" smtClean="0"/>
              <a:t>138</a:t>
            </a:fld>
            <a:endParaRPr lang="sv-SE"/>
          </a:p>
        </p:txBody>
      </p:sp>
    </p:spTree>
    <p:extLst>
      <p:ext uri="{BB962C8B-B14F-4D97-AF65-F5344CB8AC3E}">
        <p14:creationId xmlns:p14="http://schemas.microsoft.com/office/powerpoint/2010/main" val="373702571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Both</a:t>
            </a:r>
            <a:r>
              <a:rPr lang="sv-SE"/>
              <a:t> </a:t>
            </a:r>
            <a:r>
              <a:rPr lang="sv-SE" err="1"/>
              <a:t>have</a:t>
            </a:r>
            <a:r>
              <a:rPr lang="sv-SE"/>
              <a:t> </a:t>
            </a:r>
            <a:r>
              <a:rPr lang="sv-SE" err="1"/>
              <a:t>some</a:t>
            </a:r>
            <a:r>
              <a:rPr lang="sv-SE"/>
              <a:t> </a:t>
            </a:r>
            <a:r>
              <a:rPr lang="sv-SE" err="1"/>
              <a:t>disadvantages</a:t>
            </a:r>
            <a:endParaRPr lang="sv-SE"/>
          </a:p>
          <a:p>
            <a:r>
              <a:rPr lang="sv-SE" err="1"/>
              <a:t>Electricity</a:t>
            </a:r>
            <a:r>
              <a:rPr lang="sv-SE"/>
              <a:t> is </a:t>
            </a:r>
            <a:r>
              <a:rPr lang="sv-SE" err="1"/>
              <a:t>consumed</a:t>
            </a:r>
            <a:r>
              <a:rPr lang="sv-SE"/>
              <a:t> </a:t>
            </a:r>
            <a:r>
              <a:rPr lang="sv-SE" err="1"/>
              <a:t>while</a:t>
            </a:r>
            <a:r>
              <a:rPr lang="sv-SE"/>
              <a:t> </a:t>
            </a:r>
            <a:r>
              <a:rPr lang="sv-SE" err="1"/>
              <a:t>washing</a:t>
            </a:r>
            <a:r>
              <a:rPr lang="sv-SE"/>
              <a:t> the </a:t>
            </a:r>
            <a:r>
              <a:rPr lang="sv-SE" err="1"/>
              <a:t>reusable</a:t>
            </a:r>
            <a:r>
              <a:rPr lang="sv-SE"/>
              <a:t> </a:t>
            </a:r>
            <a:r>
              <a:rPr lang="sv-SE" err="1"/>
              <a:t>diapers</a:t>
            </a:r>
            <a:r>
              <a:rPr lang="sv-SE"/>
              <a:t>, the total </a:t>
            </a:r>
            <a:r>
              <a:rPr lang="sv-SE" err="1"/>
              <a:t>impact</a:t>
            </a:r>
            <a:r>
              <a:rPr lang="sv-SE"/>
              <a:t> </a:t>
            </a:r>
            <a:r>
              <a:rPr lang="sv-SE" err="1"/>
              <a:t>during</a:t>
            </a:r>
            <a:r>
              <a:rPr lang="sv-SE"/>
              <a:t> the </a:t>
            </a:r>
            <a:r>
              <a:rPr lang="sv-SE" err="1"/>
              <a:t>life</a:t>
            </a:r>
            <a:r>
              <a:rPr lang="sv-SE"/>
              <a:t> </a:t>
            </a:r>
            <a:r>
              <a:rPr lang="sv-SE" err="1"/>
              <a:t>cycle</a:t>
            </a:r>
            <a:r>
              <a:rPr lang="sv-SE"/>
              <a:t> </a:t>
            </a:r>
            <a:r>
              <a:rPr lang="sv-SE" err="1"/>
              <a:t>of</a:t>
            </a:r>
            <a:r>
              <a:rPr lang="sv-SE"/>
              <a:t> the </a:t>
            </a:r>
            <a:r>
              <a:rPr lang="sv-SE" err="1"/>
              <a:t>reusable</a:t>
            </a:r>
            <a:r>
              <a:rPr lang="sv-SE"/>
              <a:t> </a:t>
            </a:r>
            <a:r>
              <a:rPr lang="sv-SE" err="1"/>
              <a:t>diaper</a:t>
            </a:r>
            <a:r>
              <a:rPr lang="sv-SE"/>
              <a:t> </a:t>
            </a:r>
            <a:r>
              <a:rPr lang="sv-SE" err="1"/>
              <a:t>will</a:t>
            </a:r>
            <a:r>
              <a:rPr lang="sv-SE"/>
              <a:t> be </a:t>
            </a:r>
            <a:r>
              <a:rPr lang="sv-SE" err="1"/>
              <a:t>high</a:t>
            </a:r>
            <a:r>
              <a:rPr lang="sv-SE"/>
              <a:t> </a:t>
            </a:r>
            <a:r>
              <a:rPr lang="sv-SE" err="1"/>
              <a:t>if</a:t>
            </a:r>
            <a:r>
              <a:rPr lang="sv-SE"/>
              <a:t> the </a:t>
            </a:r>
            <a:r>
              <a:rPr lang="sv-SE" err="1"/>
              <a:t>renewable</a:t>
            </a:r>
            <a:r>
              <a:rPr lang="sv-SE"/>
              <a:t> </a:t>
            </a:r>
            <a:r>
              <a:rPr lang="sv-SE" err="1"/>
              <a:t>energy</a:t>
            </a:r>
            <a:r>
              <a:rPr lang="sv-SE"/>
              <a:t> </a:t>
            </a:r>
            <a:r>
              <a:rPr lang="sv-SE" err="1"/>
              <a:t>share</a:t>
            </a:r>
            <a:r>
              <a:rPr lang="sv-SE"/>
              <a:t> in the </a:t>
            </a:r>
            <a:r>
              <a:rPr lang="sv-SE" err="1"/>
              <a:t>electricity</a:t>
            </a:r>
            <a:r>
              <a:rPr lang="sv-SE"/>
              <a:t> mix is </a:t>
            </a:r>
            <a:r>
              <a:rPr lang="sv-SE" err="1"/>
              <a:t>low</a:t>
            </a:r>
            <a:r>
              <a:rPr lang="sv-SE"/>
              <a:t>.</a:t>
            </a:r>
          </a:p>
          <a:p>
            <a:r>
              <a:rPr lang="sv-SE" err="1"/>
              <a:t>Single-use</a:t>
            </a:r>
            <a:r>
              <a:rPr lang="sv-SE"/>
              <a:t> </a:t>
            </a:r>
            <a:r>
              <a:rPr lang="sv-SE" err="1"/>
              <a:t>diapers</a:t>
            </a:r>
            <a:r>
              <a:rPr lang="sv-SE"/>
              <a:t> </a:t>
            </a:r>
            <a:r>
              <a:rPr lang="sv-SE" err="1"/>
              <a:t>contribute</a:t>
            </a:r>
            <a:r>
              <a:rPr lang="sv-SE"/>
              <a:t> to plastic pollution</a:t>
            </a:r>
          </a:p>
          <a:p>
            <a:endParaRPr lang="sv-SE" b="1"/>
          </a:p>
          <a:p>
            <a:r>
              <a:rPr lang="sv-SE" b="1" err="1"/>
              <a:t>Some</a:t>
            </a:r>
            <a:r>
              <a:rPr lang="sv-SE" b="1"/>
              <a:t> </a:t>
            </a:r>
            <a:r>
              <a:rPr lang="sv-SE" b="1" err="1"/>
              <a:t>preventive</a:t>
            </a:r>
            <a:r>
              <a:rPr lang="sv-SE" b="1"/>
              <a:t> </a:t>
            </a:r>
            <a:r>
              <a:rPr lang="sv-SE" b="1" err="1"/>
              <a:t>measures</a:t>
            </a:r>
            <a:r>
              <a:rPr lang="sv-SE" b="1"/>
              <a:t>:</a:t>
            </a:r>
          </a:p>
          <a:p>
            <a:r>
              <a:rPr lang="sv-SE" err="1"/>
              <a:t>Good</a:t>
            </a:r>
            <a:r>
              <a:rPr lang="sv-SE"/>
              <a:t> </a:t>
            </a:r>
            <a:r>
              <a:rPr lang="sv-SE" err="1"/>
              <a:t>waste</a:t>
            </a:r>
            <a:r>
              <a:rPr lang="sv-SE"/>
              <a:t> </a:t>
            </a:r>
            <a:r>
              <a:rPr lang="sv-SE" err="1"/>
              <a:t>collection</a:t>
            </a:r>
            <a:r>
              <a:rPr lang="sv-SE"/>
              <a:t> and </a:t>
            </a:r>
            <a:r>
              <a:rPr lang="sv-SE" err="1"/>
              <a:t>disposal</a:t>
            </a:r>
            <a:r>
              <a:rPr lang="sv-SE"/>
              <a:t> </a:t>
            </a:r>
            <a:r>
              <a:rPr lang="sv-SE" err="1"/>
              <a:t>practices</a:t>
            </a:r>
            <a:r>
              <a:rPr lang="sv-SE"/>
              <a:t> for </a:t>
            </a:r>
            <a:r>
              <a:rPr lang="sv-SE" err="1"/>
              <a:t>single</a:t>
            </a:r>
            <a:r>
              <a:rPr lang="sv-SE"/>
              <a:t> </a:t>
            </a:r>
            <a:r>
              <a:rPr lang="sv-SE" err="1"/>
              <a:t>use</a:t>
            </a:r>
            <a:r>
              <a:rPr lang="sv-SE"/>
              <a:t> </a:t>
            </a:r>
            <a:r>
              <a:rPr lang="sv-SE" err="1"/>
              <a:t>diapers</a:t>
            </a:r>
            <a:endParaRPr lang="sv-SE"/>
          </a:p>
          <a:p>
            <a:r>
              <a:rPr lang="sv-SE" err="1"/>
              <a:t>Good</a:t>
            </a:r>
            <a:r>
              <a:rPr lang="sv-SE"/>
              <a:t> </a:t>
            </a:r>
            <a:r>
              <a:rPr lang="sv-SE" err="1"/>
              <a:t>laundering</a:t>
            </a:r>
            <a:r>
              <a:rPr lang="sv-SE"/>
              <a:t> </a:t>
            </a:r>
            <a:r>
              <a:rPr lang="sv-SE" err="1"/>
              <a:t>practices</a:t>
            </a:r>
            <a:r>
              <a:rPr lang="sv-SE"/>
              <a:t> (</a:t>
            </a:r>
            <a:r>
              <a:rPr lang="sv-SE" err="1"/>
              <a:t>below</a:t>
            </a:r>
            <a:r>
              <a:rPr lang="sv-SE"/>
              <a:t> 60˚C, full </a:t>
            </a:r>
            <a:r>
              <a:rPr lang="sv-SE" err="1"/>
              <a:t>machine</a:t>
            </a:r>
            <a:r>
              <a:rPr lang="sv-SE"/>
              <a:t> etc.)</a:t>
            </a:r>
          </a:p>
          <a:p>
            <a:endParaRPr lang="sv-SE"/>
          </a:p>
          <a:p>
            <a:r>
              <a:rPr lang="sv-SE"/>
              <a:t>For </a:t>
            </a:r>
            <a:r>
              <a:rPr lang="sv-SE" err="1"/>
              <a:t>detailed</a:t>
            </a:r>
            <a:r>
              <a:rPr lang="sv-SE"/>
              <a:t> information: </a:t>
            </a:r>
            <a:r>
              <a:rPr lang="en-US"/>
              <a:t>Single-use nappies and  their alternatives-Recommendations from  Life Cycle Assessments, report by UNEP</a:t>
            </a:r>
            <a:endParaRPr lang="sv-SE"/>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139</a:t>
            </a:fld>
            <a:endParaRPr lang="en-GB"/>
          </a:p>
        </p:txBody>
      </p:sp>
    </p:spTree>
    <p:extLst>
      <p:ext uri="{BB962C8B-B14F-4D97-AF65-F5344CB8AC3E}">
        <p14:creationId xmlns:p14="http://schemas.microsoft.com/office/powerpoint/2010/main" val="1740697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6317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The </a:t>
            </a:r>
            <a:r>
              <a:rPr lang="sv-SE" err="1"/>
              <a:t>aim</a:t>
            </a:r>
            <a:r>
              <a:rPr lang="sv-SE"/>
              <a:t> </a:t>
            </a:r>
            <a:r>
              <a:rPr lang="sv-SE" err="1"/>
              <a:t>of</a:t>
            </a:r>
            <a:r>
              <a:rPr lang="sv-SE"/>
              <a:t> </a:t>
            </a:r>
            <a:r>
              <a:rPr lang="sv-SE" err="1"/>
              <a:t>this</a:t>
            </a:r>
            <a:r>
              <a:rPr lang="sv-SE"/>
              <a:t> </a:t>
            </a:r>
            <a:r>
              <a:rPr lang="sv-SE" err="1"/>
              <a:t>activity</a:t>
            </a:r>
            <a:r>
              <a:rPr lang="sv-SE"/>
              <a:t> is to </a:t>
            </a:r>
            <a:r>
              <a:rPr lang="sv-SE" err="1"/>
              <a:t>think</a:t>
            </a:r>
            <a:r>
              <a:rPr lang="sv-SE"/>
              <a:t> </a:t>
            </a:r>
            <a:r>
              <a:rPr lang="sv-SE" err="1"/>
              <a:t>about</a:t>
            </a:r>
            <a:r>
              <a:rPr lang="sv-SE"/>
              <a:t> </a:t>
            </a:r>
            <a:r>
              <a:rPr lang="sv-SE" err="1"/>
              <a:t>how</a:t>
            </a:r>
            <a:r>
              <a:rPr lang="sv-SE"/>
              <a:t> to </a:t>
            </a:r>
            <a:r>
              <a:rPr lang="sv-SE" err="1"/>
              <a:t>define</a:t>
            </a:r>
            <a:r>
              <a:rPr lang="sv-SE"/>
              <a:t> system </a:t>
            </a:r>
            <a:r>
              <a:rPr lang="sv-SE" err="1"/>
              <a:t>function</a:t>
            </a:r>
            <a:r>
              <a:rPr lang="sv-SE"/>
              <a:t> and </a:t>
            </a:r>
            <a:r>
              <a:rPr lang="sv-SE" err="1"/>
              <a:t>functional</a:t>
            </a:r>
            <a:r>
              <a:rPr lang="sv-SE"/>
              <a:t> </a:t>
            </a:r>
            <a:r>
              <a:rPr lang="sv-SE" err="1"/>
              <a:t>unit</a:t>
            </a:r>
            <a:r>
              <a:rPr lang="sv-SE"/>
              <a:t> </a:t>
            </a:r>
            <a:r>
              <a:rPr lang="sv-SE" err="1"/>
              <a:t>especially</a:t>
            </a:r>
            <a:r>
              <a:rPr lang="sv-SE"/>
              <a:t> </a:t>
            </a:r>
            <a:r>
              <a:rPr lang="sv-SE" err="1"/>
              <a:t>when</a:t>
            </a:r>
            <a:r>
              <a:rPr lang="sv-SE"/>
              <a:t> the system has </a:t>
            </a:r>
            <a:r>
              <a:rPr lang="sv-SE" err="1"/>
              <a:t>multiple</a:t>
            </a:r>
            <a:r>
              <a:rPr lang="sv-SE"/>
              <a:t> </a:t>
            </a:r>
            <a:r>
              <a:rPr lang="sv-SE" err="1"/>
              <a:t>functions</a:t>
            </a:r>
            <a:r>
              <a:rPr lang="sv-SE"/>
              <a:t> or the </a:t>
            </a:r>
            <a:r>
              <a:rPr lang="sv-SE" err="1"/>
              <a:t>function</a:t>
            </a:r>
            <a:r>
              <a:rPr lang="sv-SE"/>
              <a:t> is hard to </a:t>
            </a:r>
            <a:r>
              <a:rPr lang="sv-SE" err="1"/>
              <a:t>define</a:t>
            </a:r>
            <a:r>
              <a:rPr lang="sv-SE"/>
              <a:t> (the </a:t>
            </a:r>
            <a:r>
              <a:rPr lang="sv-SE" err="1"/>
              <a:t>beer</a:t>
            </a:r>
            <a:r>
              <a:rPr lang="sv-SE"/>
              <a:t> </a:t>
            </a:r>
            <a:r>
              <a:rPr lang="sv-SE" err="1"/>
              <a:t>example</a:t>
            </a:r>
            <a:r>
              <a:rPr lang="sv-SE"/>
              <a:t>).</a:t>
            </a: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140</a:t>
            </a:fld>
            <a:endParaRPr lang="en-GB"/>
          </a:p>
        </p:txBody>
      </p:sp>
    </p:spTree>
    <p:extLst>
      <p:ext uri="{BB962C8B-B14F-4D97-AF65-F5344CB8AC3E}">
        <p14:creationId xmlns:p14="http://schemas.microsoft.com/office/powerpoint/2010/main" val="200847187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141</a:t>
            </a:fld>
            <a:endParaRPr lang="en-GB"/>
          </a:p>
        </p:txBody>
      </p:sp>
    </p:spTree>
    <p:extLst>
      <p:ext uri="{BB962C8B-B14F-4D97-AF65-F5344CB8AC3E}">
        <p14:creationId xmlns:p14="http://schemas.microsoft.com/office/powerpoint/2010/main" val="245772510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just" defTabSz="914400" rtl="0" eaLnBrk="1" fontAlgn="auto" latinLnBrk="0" hangingPunct="1">
              <a:lnSpc>
                <a:spcPct val="125000"/>
              </a:lnSpc>
              <a:spcBef>
                <a:spcPts val="0"/>
              </a:spcBef>
              <a:spcAft>
                <a:spcPts val="1200"/>
              </a:spcAft>
              <a:buClrTx/>
              <a:buSzTx/>
              <a:buFontTx/>
              <a:buNone/>
              <a:tabLst/>
              <a:defRP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LCC for this project takes into consideration both fixed and operational costs of the product system.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Table 1</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outlines the cost items that are included and provides further details. For the fixed and operational cost calculations of the current installation, full-year data from 2019 is preferred, based on the operations of the studied product system. In the event that 2019 data is unavailable, the latest full year data should be used instead.</a:t>
            </a: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Fixed costs are expenses that remain constant regardless of whether the process is operational or not. These costs include investment costs, maintenance costs, staff costs, permit costs, contracted costs, and R&amp;D costs.</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When calculating the investment cost for equipment, it is recommended to spread it over the equipment's lifespan, assuming linear depreciation. When the equipment's useful life ends, the cost of disassembling the equipment is considered zero in the assessment as used equipment generates no income.</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cost of interest is included in the financial evaluation for activities involving borrowed money, such as initial investments and periodic maintenance, and based on current country practices.</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maintenance cost should include both continuous and periodic maintenance, as well as investments. The project partners responsible for retrofitting the demo sites' core processes should specify the interval for periodic maintenance and investments. The cost of periodic investments is depreciated linearly and follows the time interval for the periodical investment needs.</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cost of staff should consider site and country-specific conditions and be based on the number of full-time equivalents (FTEs) required to operate the retrofitted core processes during the project.</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costs that vary based on the operation status of the equipment are known as variable costs. These costs decrease when the equipment is not operating or is operating at a reduced capacity. The expenses in this category include raw materials, energy and auxiliaries, waste management costs, and transportation costs.</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While maintenance costs can be linked to the operation of the processes, it is recommended to categorize all maintenance costs under fixed costs for the sake of simplicity.</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assessment considers the potential revenue generated by recovered products, which mainly represents the market value of similar products in the market. The specific cost data utilized in the evaluation should mainly reflect prices in the local or regional market. In cases where this is not possible, market averages should be used instead. As the project aims to evaluate RETROFEED at an industrial scale (full-scale implementation), the cost assessment should consider the prices of large purchasing volumes by the industry. This will ensure that the evaluation, particularly the variable costs, is not overrated by utilizing the price of small volume purchases such as those required for operating pilot plants.</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Furthermore, the LCC assessment considers external costs, which are also referred to as externalities and damage costs. These costs are not directly incurred by the organization but are instead incurred by society because of environmental damage and emissions. To evaluate external costs, it is recommended to use the Environmental Priority System (EPS) and to present the results along with fixed and variable costs. The impact is expressed in Environmental Load Units (ELUs) or Euros, which demonstrates the total external costs' magnitude relative to fixed and operational costs. The EPS version 2015dx should be used, which is available in software tools like </a:t>
            </a:r>
            <a:r>
              <a:rPr lang="en-U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GaBi</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F84DB91F-1AD8-437C-8866-3636784D0854}" type="slidenum">
              <a:rPr lang="en-GB" smtClean="0"/>
              <a:t>142</a:t>
            </a:fld>
            <a:endParaRPr lang="en-GB"/>
          </a:p>
        </p:txBody>
      </p:sp>
    </p:spTree>
    <p:extLst>
      <p:ext uri="{BB962C8B-B14F-4D97-AF65-F5344CB8AC3E}">
        <p14:creationId xmlns:p14="http://schemas.microsoft.com/office/powerpoint/2010/main" val="156906515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84DB91F-1AD8-437C-8866-3636784D0854}" type="slidenum">
              <a:rPr lang="en-GB" smtClean="0"/>
              <a:t>143</a:t>
            </a:fld>
            <a:endParaRPr lang="en-GB"/>
          </a:p>
        </p:txBody>
      </p:sp>
    </p:spTree>
    <p:extLst>
      <p:ext uri="{BB962C8B-B14F-4D97-AF65-F5344CB8AC3E}">
        <p14:creationId xmlns:p14="http://schemas.microsoft.com/office/powerpoint/2010/main" val="24690841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145</a:t>
            </a:fld>
            <a:endParaRPr lang="en-GB"/>
          </a:p>
        </p:txBody>
      </p:sp>
    </p:spTree>
    <p:extLst>
      <p:ext uri="{BB962C8B-B14F-4D97-AF65-F5344CB8AC3E}">
        <p14:creationId xmlns:p14="http://schemas.microsoft.com/office/powerpoint/2010/main" val="7643555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No </a:t>
            </a:r>
            <a:r>
              <a:rPr lang="sv-SE" err="1"/>
              <a:t>further</a:t>
            </a:r>
            <a:r>
              <a:rPr lang="sv-SE"/>
              <a:t> </a:t>
            </a:r>
            <a:r>
              <a:rPr lang="sv-SE" err="1"/>
              <a:t>comments</a:t>
            </a:r>
            <a:endParaRPr lang="en-GB"/>
          </a:p>
        </p:txBody>
      </p:sp>
      <p:sp>
        <p:nvSpPr>
          <p:cNvPr id="4" name="Slide Number Placeholder 3"/>
          <p:cNvSpPr>
            <a:spLocks noGrp="1"/>
          </p:cNvSpPr>
          <p:nvPr>
            <p:ph type="sldNum" sz="quarter" idx="5"/>
          </p:nvPr>
        </p:nvSpPr>
        <p:spPr/>
        <p:txBody>
          <a:bodyPr/>
          <a:lstStyle/>
          <a:p>
            <a:fld id="{F84DB91F-1AD8-437C-8866-3636784D0854}" type="slidenum">
              <a:rPr lang="en-GB" smtClean="0"/>
              <a:t>146</a:t>
            </a:fld>
            <a:endParaRPr lang="en-GB"/>
          </a:p>
        </p:txBody>
      </p:sp>
    </p:spTree>
    <p:extLst>
      <p:ext uri="{BB962C8B-B14F-4D97-AF65-F5344CB8AC3E}">
        <p14:creationId xmlns:p14="http://schemas.microsoft.com/office/powerpoint/2010/main" val="268392082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84DB91F-1AD8-437C-8866-3636784D0854}" type="slidenum">
              <a:rPr lang="en-GB" smtClean="0"/>
              <a:t>147</a:t>
            </a:fld>
            <a:endParaRPr lang="en-GB"/>
          </a:p>
        </p:txBody>
      </p:sp>
    </p:spTree>
    <p:extLst>
      <p:ext uri="{BB962C8B-B14F-4D97-AF65-F5344CB8AC3E}">
        <p14:creationId xmlns:p14="http://schemas.microsoft.com/office/powerpoint/2010/main" val="37509140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There</a:t>
            </a:r>
            <a:r>
              <a:rPr lang="sv-SE"/>
              <a:t> is no </a:t>
            </a:r>
            <a:r>
              <a:rPr lang="sv-SE" err="1"/>
              <a:t>official</a:t>
            </a:r>
            <a:r>
              <a:rPr lang="sv-SE"/>
              <a:t> ISO-standard for S-LCA </a:t>
            </a:r>
            <a:r>
              <a:rPr lang="sv-SE" err="1"/>
              <a:t>yet</a:t>
            </a:r>
            <a:r>
              <a:rPr lang="sv-SE"/>
              <a:t> </a:t>
            </a:r>
            <a:r>
              <a:rPr lang="sv-SE" err="1"/>
              <a:t>but</a:t>
            </a:r>
            <a:r>
              <a:rPr lang="sv-SE"/>
              <a:t> the </a:t>
            </a:r>
            <a:r>
              <a:rPr lang="sv-SE" err="1"/>
              <a:t>work</a:t>
            </a:r>
            <a:r>
              <a:rPr lang="sv-SE"/>
              <a:t> is in progress. </a:t>
            </a:r>
          </a:p>
          <a:p>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cs typeface="Arial"/>
              </a:rPr>
              <a:t>UN </a:t>
            </a:r>
            <a:r>
              <a:rPr lang="sv-SE" sz="1200" err="1">
                <a:cs typeface="Arial"/>
              </a:rPr>
              <a:t>Guidelines</a:t>
            </a:r>
            <a:r>
              <a:rPr lang="sv-SE" sz="1200">
                <a:cs typeface="Arial"/>
              </a:rPr>
              <a:t> for Social Life Cycle </a:t>
            </a:r>
            <a:r>
              <a:rPr lang="sv-SE" sz="1200" err="1">
                <a:cs typeface="Arial"/>
              </a:rPr>
              <a:t>Assessment</a:t>
            </a:r>
            <a:r>
              <a:rPr lang="sv-SE" sz="1200">
                <a:cs typeface="Arial"/>
              </a:rPr>
              <a:t>, 2020 is a </a:t>
            </a:r>
            <a:r>
              <a:rPr lang="sv-SE" err="1"/>
              <a:t>known</a:t>
            </a:r>
            <a:r>
              <a:rPr lang="sv-SE"/>
              <a:t> </a:t>
            </a:r>
            <a:r>
              <a:rPr lang="sv-SE" err="1"/>
              <a:t>guideline</a:t>
            </a:r>
            <a:r>
              <a:rPr lang="sv-SE"/>
              <a:t> </a:t>
            </a:r>
            <a:r>
              <a:rPr lang="sv-SE" err="1"/>
              <a:t>document</a:t>
            </a:r>
            <a:r>
              <a:rPr lang="sv-SE"/>
              <a:t> hat </a:t>
            </a:r>
            <a:r>
              <a:rPr lang="sv-SE" err="1"/>
              <a:t>describe</a:t>
            </a:r>
            <a:r>
              <a:rPr lang="sv-SE"/>
              <a:t> the </a:t>
            </a:r>
            <a:r>
              <a:rPr lang="sv-SE" err="1"/>
              <a:t>frameworks</a:t>
            </a:r>
            <a:r>
              <a:rPr lang="sv-SE"/>
              <a:t> </a:t>
            </a:r>
            <a:r>
              <a:rPr lang="sv-SE" err="1"/>
              <a:t>of</a:t>
            </a:r>
            <a:r>
              <a:rPr lang="sv-SE"/>
              <a:t> </a:t>
            </a:r>
            <a:r>
              <a:rPr lang="sv-SE" err="1"/>
              <a:t>assessing</a:t>
            </a:r>
            <a:r>
              <a:rPr lang="sv-SE"/>
              <a:t> social </a:t>
            </a:r>
            <a:r>
              <a:rPr lang="sv-SE" err="1"/>
              <a:t>impacts</a:t>
            </a:r>
            <a:r>
              <a:rPr lang="sv-SE"/>
              <a:t>. In 2021, </a:t>
            </a:r>
            <a:r>
              <a:rPr lang="sv-SE" err="1"/>
              <a:t>another</a:t>
            </a:r>
            <a:r>
              <a:rPr lang="sv-SE"/>
              <a:t> </a:t>
            </a:r>
            <a:r>
              <a:rPr lang="sv-SE" err="1"/>
              <a:t>document</a:t>
            </a:r>
            <a:r>
              <a:rPr lang="sv-SE"/>
              <a:t> is </a:t>
            </a:r>
            <a:r>
              <a:rPr lang="sv-SE" err="1"/>
              <a:t>published</a:t>
            </a:r>
            <a:r>
              <a:rPr lang="sv-SE"/>
              <a:t>, </a:t>
            </a:r>
            <a:r>
              <a:rPr lang="sv-SE" err="1"/>
              <a:t>which</a:t>
            </a:r>
            <a:r>
              <a:rPr lang="sv-SE"/>
              <a:t> is </a:t>
            </a:r>
            <a:r>
              <a:rPr lang="sv-SE" err="1"/>
              <a:t>called</a:t>
            </a:r>
            <a:r>
              <a:rPr lang="sv-SE"/>
              <a:t> </a:t>
            </a:r>
            <a:r>
              <a:rPr lang="sv-SE" sz="1200" err="1">
                <a:cs typeface="Arial"/>
              </a:rPr>
              <a:t>Methodological</a:t>
            </a:r>
            <a:r>
              <a:rPr lang="sv-SE" sz="1200">
                <a:cs typeface="Arial"/>
              </a:rPr>
              <a:t> </a:t>
            </a:r>
            <a:r>
              <a:rPr lang="sv-SE" sz="1200" err="1">
                <a:cs typeface="Arial"/>
              </a:rPr>
              <a:t>sheets</a:t>
            </a:r>
            <a:r>
              <a:rPr lang="sv-SE" sz="1200">
                <a:cs typeface="Arial"/>
              </a:rPr>
              <a:t> for </a:t>
            </a:r>
            <a:r>
              <a:rPr lang="sv-SE" sz="1200" err="1">
                <a:cs typeface="Arial"/>
              </a:rPr>
              <a:t>subcategories</a:t>
            </a:r>
            <a:r>
              <a:rPr lang="sv-SE" sz="1200">
                <a:cs typeface="Arial"/>
              </a:rPr>
              <a:t> in social </a:t>
            </a:r>
            <a:r>
              <a:rPr lang="sv-SE" sz="1200" err="1">
                <a:cs typeface="Arial"/>
              </a:rPr>
              <a:t>life</a:t>
            </a:r>
            <a:r>
              <a:rPr lang="sv-SE" sz="1200">
                <a:cs typeface="Arial"/>
              </a:rPr>
              <a:t> </a:t>
            </a:r>
            <a:r>
              <a:rPr lang="sv-SE" sz="1200" err="1">
                <a:cs typeface="Arial"/>
              </a:rPr>
              <a:t>cycle</a:t>
            </a:r>
            <a:r>
              <a:rPr lang="sv-SE" sz="1200">
                <a:cs typeface="Arial"/>
              </a:rPr>
              <a:t> </a:t>
            </a:r>
            <a:r>
              <a:rPr lang="sv-SE" sz="1200" err="1">
                <a:cs typeface="Arial"/>
              </a:rPr>
              <a:t>assessment</a:t>
            </a:r>
            <a:r>
              <a:rPr lang="sv-SE" sz="1200">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cs typeface="Arial"/>
              </a:rPr>
              <a:t>S-LCA can be done using different approaches. In the </a:t>
            </a:r>
            <a:r>
              <a:rPr lang="en-GB" sz="1200" err="1">
                <a:cs typeface="Arial"/>
              </a:rPr>
              <a:t>Retrofeed</a:t>
            </a:r>
            <a:r>
              <a:rPr lang="en-GB" sz="1200">
                <a:cs typeface="Arial"/>
              </a:rPr>
              <a:t> project the approaches that were used are by using database and by doing an interviews at the specific demosites. </a:t>
            </a:r>
            <a:endParaRPr lang="sv-SE" sz="1200">
              <a:cs typeface="Arial"/>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148</a:t>
            </a:fld>
            <a:endParaRPr lang="en-GB"/>
          </a:p>
        </p:txBody>
      </p:sp>
    </p:spTree>
    <p:extLst>
      <p:ext uri="{BB962C8B-B14F-4D97-AF65-F5344CB8AC3E}">
        <p14:creationId xmlns:p14="http://schemas.microsoft.com/office/powerpoint/2010/main" val="3525803620"/>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In S-LCA, the social </a:t>
            </a:r>
            <a:r>
              <a:rPr lang="sv-SE" err="1"/>
              <a:t>impacts</a:t>
            </a:r>
            <a:r>
              <a:rPr lang="sv-SE"/>
              <a:t> </a:t>
            </a:r>
            <a:r>
              <a:rPr lang="sv-SE" err="1"/>
              <a:t>are</a:t>
            </a:r>
            <a:r>
              <a:rPr lang="sv-SE"/>
              <a:t> </a:t>
            </a:r>
            <a:r>
              <a:rPr lang="sv-SE" err="1"/>
              <a:t>categorised</a:t>
            </a:r>
            <a:r>
              <a:rPr lang="sv-SE"/>
              <a:t> by </a:t>
            </a:r>
            <a:r>
              <a:rPr lang="sv-SE" err="1"/>
              <a:t>using</a:t>
            </a:r>
            <a:r>
              <a:rPr lang="sv-SE"/>
              <a:t> </a:t>
            </a:r>
            <a:r>
              <a:rPr lang="sv-SE" err="1"/>
              <a:t>stakeholders</a:t>
            </a:r>
            <a:r>
              <a:rPr lang="sv-SE"/>
              <a:t> and </a:t>
            </a:r>
            <a:r>
              <a:rPr lang="sv-SE" err="1"/>
              <a:t>impact</a:t>
            </a:r>
            <a:r>
              <a:rPr lang="sv-SE"/>
              <a:t> </a:t>
            </a:r>
            <a:r>
              <a:rPr lang="sv-SE" err="1"/>
              <a:t>sub-categories</a:t>
            </a:r>
            <a:r>
              <a:rPr lang="sv-SE"/>
              <a:t>. In general </a:t>
            </a:r>
            <a:r>
              <a:rPr lang="sv-SE" err="1"/>
              <a:t>there</a:t>
            </a:r>
            <a:r>
              <a:rPr lang="sv-SE"/>
              <a:t> </a:t>
            </a:r>
            <a:r>
              <a:rPr lang="sv-SE" err="1"/>
              <a:t>are</a:t>
            </a:r>
            <a:r>
              <a:rPr lang="sv-SE"/>
              <a:t> </a:t>
            </a:r>
            <a:r>
              <a:rPr lang="sv-SE" err="1"/>
              <a:t>six</a:t>
            </a:r>
            <a:r>
              <a:rPr lang="sv-SE"/>
              <a:t> </a:t>
            </a:r>
            <a:r>
              <a:rPr lang="sv-SE" err="1"/>
              <a:t>stakeholders</a:t>
            </a:r>
            <a:r>
              <a:rPr lang="sv-SE"/>
              <a:t> </a:t>
            </a:r>
            <a:r>
              <a:rPr lang="sv-SE" err="1"/>
              <a:t>whcih</a:t>
            </a:r>
            <a:r>
              <a:rPr lang="sv-SE"/>
              <a:t> </a:t>
            </a:r>
            <a:r>
              <a:rPr lang="sv-SE" err="1"/>
              <a:t>are</a:t>
            </a:r>
            <a:endParaRPr lang="en-GB"/>
          </a:p>
          <a:p>
            <a:pPr marL="228600" indent="-228600">
              <a:buAutoNum type="arabicPeriod"/>
            </a:pPr>
            <a:r>
              <a:rPr lang="en-GB"/>
              <a:t>Workers</a:t>
            </a:r>
          </a:p>
          <a:p>
            <a:pPr marL="228600" indent="-228600">
              <a:buAutoNum type="arabicPeriod"/>
            </a:pPr>
            <a:r>
              <a:rPr lang="en-GB"/>
              <a:t>Local community</a:t>
            </a:r>
          </a:p>
          <a:p>
            <a:pPr marL="228600" indent="-228600">
              <a:buAutoNum type="arabicPeriod"/>
            </a:pPr>
            <a:r>
              <a:rPr lang="en-GB"/>
              <a:t>Value chain actors (exclusive consumers)</a:t>
            </a:r>
          </a:p>
          <a:p>
            <a:pPr marL="228600" indent="-228600">
              <a:buAutoNum type="arabicPeriod"/>
            </a:pPr>
            <a:r>
              <a:rPr lang="en-GB"/>
              <a:t>Consumers</a:t>
            </a:r>
          </a:p>
          <a:p>
            <a:pPr marL="228600" indent="-228600">
              <a:buAutoNum type="arabicPeriod"/>
            </a:pPr>
            <a:r>
              <a:rPr lang="en-GB"/>
              <a:t>Society </a:t>
            </a:r>
          </a:p>
          <a:p>
            <a:pPr marL="228600" indent="-228600">
              <a:buAutoNum type="arabicPeriod"/>
            </a:pPr>
            <a:r>
              <a:rPr lang="en-GB"/>
              <a:t>Children </a:t>
            </a:r>
          </a:p>
          <a:p>
            <a:pPr marL="0" indent="0">
              <a:buNone/>
            </a:pPr>
            <a:endParaRPr lang="sv-SE"/>
          </a:p>
          <a:p>
            <a:pPr marL="0" indent="0">
              <a:buNone/>
            </a:pPr>
            <a:r>
              <a:rPr lang="sv-SE"/>
              <a:t>If </a:t>
            </a:r>
            <a:r>
              <a:rPr lang="sv-SE" err="1"/>
              <a:t>other</a:t>
            </a:r>
            <a:r>
              <a:rPr lang="sv-SE"/>
              <a:t> </a:t>
            </a:r>
            <a:r>
              <a:rPr lang="sv-SE" err="1"/>
              <a:t>stakeholders</a:t>
            </a:r>
            <a:r>
              <a:rPr lang="sv-SE"/>
              <a:t> </a:t>
            </a:r>
            <a:r>
              <a:rPr lang="sv-SE" err="1"/>
              <a:t>that</a:t>
            </a:r>
            <a:r>
              <a:rPr lang="sv-SE"/>
              <a:t> </a:t>
            </a:r>
            <a:r>
              <a:rPr lang="sv-SE" err="1"/>
              <a:t>are</a:t>
            </a:r>
            <a:r>
              <a:rPr lang="sv-SE"/>
              <a:t> relevant in the </a:t>
            </a:r>
            <a:r>
              <a:rPr lang="sv-SE" err="1"/>
              <a:t>life</a:t>
            </a:r>
            <a:r>
              <a:rPr lang="sv-SE"/>
              <a:t> </a:t>
            </a:r>
            <a:r>
              <a:rPr lang="sv-SE" err="1"/>
              <a:t>cycle,ddition</a:t>
            </a:r>
            <a:r>
              <a:rPr lang="sv-SE"/>
              <a:t> </a:t>
            </a:r>
            <a:r>
              <a:rPr lang="sv-SE" err="1"/>
              <a:t>stakeholder</a:t>
            </a:r>
            <a:r>
              <a:rPr lang="sv-SE"/>
              <a:t> </a:t>
            </a:r>
            <a:r>
              <a:rPr lang="sv-SE" err="1"/>
              <a:t>can</a:t>
            </a:r>
            <a:r>
              <a:rPr lang="sv-SE"/>
              <a:t> be </a:t>
            </a:r>
            <a:r>
              <a:rPr lang="sv-SE" err="1"/>
              <a:t>added</a:t>
            </a:r>
            <a:r>
              <a:rPr lang="sv-SE"/>
              <a:t> as </a:t>
            </a:r>
            <a:r>
              <a:rPr lang="sv-SE" err="1"/>
              <a:t>well</a:t>
            </a:r>
            <a:r>
              <a:rPr lang="sv-SE"/>
              <a:t>. </a:t>
            </a:r>
          </a:p>
          <a:p>
            <a:pPr marL="0" indent="0">
              <a:buNone/>
            </a:pPr>
            <a:endParaRPr lang="sv-SE"/>
          </a:p>
          <a:p>
            <a:pPr marL="0" indent="0">
              <a:buNone/>
            </a:pPr>
            <a:r>
              <a:rPr lang="sv-SE"/>
              <a:t>For </a:t>
            </a:r>
            <a:r>
              <a:rPr lang="sv-SE" err="1"/>
              <a:t>each</a:t>
            </a:r>
            <a:r>
              <a:rPr lang="sv-SE"/>
              <a:t> </a:t>
            </a:r>
            <a:r>
              <a:rPr lang="sv-SE" err="1"/>
              <a:t>stakeholder</a:t>
            </a:r>
            <a:r>
              <a:rPr lang="sv-SE"/>
              <a:t>, different relevant </a:t>
            </a:r>
            <a:r>
              <a:rPr lang="sv-SE" err="1"/>
              <a:t>impact</a:t>
            </a:r>
            <a:r>
              <a:rPr lang="sv-SE"/>
              <a:t> </a:t>
            </a:r>
            <a:r>
              <a:rPr lang="sv-SE" err="1"/>
              <a:t>subcategories</a:t>
            </a:r>
            <a:r>
              <a:rPr lang="sv-SE"/>
              <a:t> </a:t>
            </a:r>
            <a:r>
              <a:rPr lang="sv-SE" err="1"/>
              <a:t>are</a:t>
            </a:r>
            <a:r>
              <a:rPr lang="sv-SE"/>
              <a:t> </a:t>
            </a:r>
            <a:r>
              <a:rPr lang="sv-SE" err="1"/>
              <a:t>identified</a:t>
            </a:r>
            <a:r>
              <a:rPr lang="sv-SE"/>
              <a:t>. </a:t>
            </a:r>
            <a:r>
              <a:rPr lang="sv-SE" err="1"/>
              <a:t>See</a:t>
            </a:r>
            <a:r>
              <a:rPr lang="sv-SE"/>
              <a:t> </a:t>
            </a:r>
            <a:r>
              <a:rPr lang="sv-SE" err="1"/>
              <a:t>examples</a:t>
            </a:r>
            <a:r>
              <a:rPr lang="sv-SE"/>
              <a:t> in the </a:t>
            </a:r>
            <a:r>
              <a:rPr lang="sv-SE" err="1"/>
              <a:t>slides</a:t>
            </a:r>
            <a:r>
              <a:rPr lang="sv-SE"/>
              <a:t>. </a:t>
            </a:r>
          </a:p>
          <a:p>
            <a:pPr marL="0" indent="0">
              <a:buNone/>
            </a:pPr>
            <a:endParaRPr lang="sv-SE"/>
          </a:p>
          <a:p>
            <a:pPr marL="0" indent="0">
              <a:buNone/>
            </a:pPr>
            <a:r>
              <a:rPr lang="sv-SE" err="1"/>
              <a:t>When</a:t>
            </a:r>
            <a:r>
              <a:rPr lang="sv-SE"/>
              <a:t> </a:t>
            </a:r>
            <a:r>
              <a:rPr lang="sv-SE" err="1"/>
              <a:t>using</a:t>
            </a:r>
            <a:r>
              <a:rPr lang="sv-SE"/>
              <a:t> </a:t>
            </a:r>
            <a:r>
              <a:rPr lang="sv-SE" err="1"/>
              <a:t>database</a:t>
            </a:r>
            <a:r>
              <a:rPr lang="sv-SE"/>
              <a:t>, all </a:t>
            </a:r>
            <a:r>
              <a:rPr lang="sv-SE" err="1"/>
              <a:t>of</a:t>
            </a:r>
            <a:r>
              <a:rPr lang="sv-SE"/>
              <a:t> </a:t>
            </a:r>
            <a:r>
              <a:rPr lang="sv-SE" err="1"/>
              <a:t>these</a:t>
            </a:r>
            <a:r>
              <a:rPr lang="sv-SE"/>
              <a:t> </a:t>
            </a:r>
            <a:r>
              <a:rPr lang="sv-SE" err="1"/>
              <a:t>sub-categories</a:t>
            </a:r>
            <a:r>
              <a:rPr lang="sv-SE"/>
              <a:t> </a:t>
            </a:r>
            <a:r>
              <a:rPr lang="sv-SE" err="1"/>
              <a:t>may</a:t>
            </a:r>
            <a:r>
              <a:rPr lang="sv-SE"/>
              <a:t> not be </a:t>
            </a:r>
            <a:r>
              <a:rPr lang="sv-SE" err="1"/>
              <a:t>available</a:t>
            </a:r>
            <a:r>
              <a:rPr lang="sv-SE"/>
              <a:t>. </a:t>
            </a:r>
            <a:endParaRPr lang="en-GB"/>
          </a:p>
        </p:txBody>
      </p:sp>
      <p:sp>
        <p:nvSpPr>
          <p:cNvPr id="4" name="Slide Number Placeholder 3"/>
          <p:cNvSpPr>
            <a:spLocks noGrp="1"/>
          </p:cNvSpPr>
          <p:nvPr>
            <p:ph type="sldNum" sz="quarter" idx="5"/>
          </p:nvPr>
        </p:nvSpPr>
        <p:spPr/>
        <p:txBody>
          <a:bodyPr/>
          <a:lstStyle/>
          <a:p>
            <a:fld id="{F84DB91F-1AD8-437C-8866-3636784D0854}" type="slidenum">
              <a:rPr lang="en-GB" smtClean="0"/>
              <a:t>149</a:t>
            </a:fld>
            <a:endParaRPr lang="en-GB"/>
          </a:p>
        </p:txBody>
      </p:sp>
    </p:spTree>
    <p:extLst>
      <p:ext uri="{BB962C8B-B14F-4D97-AF65-F5344CB8AC3E}">
        <p14:creationId xmlns:p14="http://schemas.microsoft.com/office/powerpoint/2010/main" val="40287787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en-GB" dirty="0"/>
              <a:t>Reference for pictures: </a:t>
            </a:r>
            <a:r>
              <a:rPr lang="en-US" sz="1800" b="0" i="0" u="none" strike="noStrike" baseline="0" dirty="0">
                <a:solidFill>
                  <a:srgbClr val="000000"/>
                </a:solidFill>
                <a:latin typeface="Roboto Lt"/>
              </a:rPr>
              <a:t>UNEP, 2020. Guidelines for Social </a:t>
            </a:r>
            <a:r>
              <a:rPr lang="en-US" sz="1800" b="0" i="0" u="none" strike="noStrike" baseline="0">
                <a:solidFill>
                  <a:srgbClr val="000000"/>
                </a:solidFill>
                <a:latin typeface="Roboto Lt"/>
              </a:rPr>
              <a:t>Life </a:t>
            </a:r>
            <a:r>
              <a:rPr lang="en-GB" sz="1800" b="0" i="0" u="none" strike="noStrike" baseline="0">
                <a:solidFill>
                  <a:srgbClr val="000000"/>
                </a:solidFill>
                <a:latin typeface="Roboto Lt"/>
              </a:rPr>
              <a:t>Cycle </a:t>
            </a:r>
            <a:r>
              <a:rPr lang="en-GB" sz="1800" b="0" i="0" u="none" strike="noStrike" baseline="0" dirty="0">
                <a:solidFill>
                  <a:srgbClr val="000000"/>
                </a:solidFill>
                <a:latin typeface="Roboto Lt"/>
              </a:rPr>
              <a:t>Assessment of Products and Organizations 2020. Benoît Norris, C., Traverso, M., Neugebauer, S., </a:t>
            </a:r>
            <a:r>
              <a:rPr lang="en-GB" sz="1800" b="0" i="0" u="none" strike="noStrike" baseline="0" dirty="0" err="1">
                <a:solidFill>
                  <a:srgbClr val="000000"/>
                </a:solidFill>
                <a:latin typeface="Roboto Lt"/>
              </a:rPr>
              <a:t>Ekener</a:t>
            </a:r>
            <a:r>
              <a:rPr lang="en-GB" sz="1800" b="0" i="0" u="none" strike="noStrike" baseline="0" dirty="0">
                <a:solidFill>
                  <a:srgbClr val="000000"/>
                </a:solidFill>
                <a:latin typeface="Roboto Lt"/>
              </a:rPr>
              <a:t>, E., </a:t>
            </a:r>
            <a:r>
              <a:rPr lang="en-GB" sz="1800" b="0" i="0" u="none" strike="noStrike" baseline="0" dirty="0" err="1">
                <a:solidFill>
                  <a:srgbClr val="000000"/>
                </a:solidFill>
                <a:latin typeface="Roboto Lt"/>
              </a:rPr>
              <a:t>Schaubroeck</a:t>
            </a:r>
            <a:r>
              <a:rPr lang="en-GB" sz="1800" b="0" i="0" u="none" strike="noStrike" baseline="0" dirty="0">
                <a:solidFill>
                  <a:srgbClr val="000000"/>
                </a:solidFill>
                <a:latin typeface="Roboto Lt"/>
              </a:rPr>
              <a:t>, T., Russo Garrido, S., Berger, M., Valdivia, S., Lehmann, A., </a:t>
            </a:r>
            <a:r>
              <a:rPr lang="en-GB" sz="1800" b="0" i="0" u="none" strike="noStrike" baseline="0" dirty="0" err="1">
                <a:solidFill>
                  <a:srgbClr val="000000"/>
                </a:solidFill>
                <a:latin typeface="Roboto Lt"/>
              </a:rPr>
              <a:t>Finkbeiner</a:t>
            </a:r>
            <a:r>
              <a:rPr lang="en-GB" sz="1800" b="0" i="0" u="none" strike="noStrike" baseline="0" dirty="0">
                <a:solidFill>
                  <a:srgbClr val="000000"/>
                </a:solidFill>
                <a:latin typeface="Roboto Lt"/>
              </a:rPr>
              <a:t>, M., </a:t>
            </a:r>
            <a:r>
              <a:rPr lang="en-GB" sz="1800" b="0" i="0" u="none" strike="noStrike" baseline="0" dirty="0" err="1">
                <a:solidFill>
                  <a:srgbClr val="000000"/>
                </a:solidFill>
                <a:latin typeface="Roboto Lt"/>
              </a:rPr>
              <a:t>Arcese</a:t>
            </a:r>
            <a:r>
              <a:rPr lang="en-GB" sz="1800" b="0" i="0" u="none" strike="noStrike" baseline="0" dirty="0">
                <a:solidFill>
                  <a:srgbClr val="000000"/>
                </a:solidFill>
                <a:latin typeface="Roboto Lt"/>
              </a:rPr>
              <a:t>, G. (eds.). United Nations Environment Programme (UNEP).</a:t>
            </a:r>
            <a:endParaRPr lang="en-GB" dirty="0"/>
          </a:p>
        </p:txBody>
      </p:sp>
      <p:sp>
        <p:nvSpPr>
          <p:cNvPr id="4" name="Platshållare för bildnummer 3"/>
          <p:cNvSpPr>
            <a:spLocks noGrp="1"/>
          </p:cNvSpPr>
          <p:nvPr>
            <p:ph type="sldNum" sz="quarter" idx="5"/>
          </p:nvPr>
        </p:nvSpPr>
        <p:spPr/>
        <p:txBody>
          <a:bodyPr/>
          <a:lstStyle/>
          <a:p>
            <a:fld id="{F84DB91F-1AD8-437C-8866-3636784D0854}" type="slidenum">
              <a:rPr lang="en-GB" smtClean="0"/>
              <a:t>151</a:t>
            </a:fld>
            <a:endParaRPr lang="en-GB"/>
          </a:p>
        </p:txBody>
      </p:sp>
    </p:spTree>
    <p:extLst>
      <p:ext uri="{BB962C8B-B14F-4D97-AF65-F5344CB8AC3E}">
        <p14:creationId xmlns:p14="http://schemas.microsoft.com/office/powerpoint/2010/main" val="328064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72890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@GEO: </a:t>
            </a:r>
            <a:r>
              <a:rPr lang="sv-SE" err="1"/>
              <a:t>please</a:t>
            </a:r>
            <a:r>
              <a:rPr lang="sv-SE"/>
              <a:t> </a:t>
            </a:r>
            <a:r>
              <a:rPr lang="sv-SE" err="1"/>
              <a:t>link</a:t>
            </a:r>
            <a:r>
              <a:rPr lang="sv-SE"/>
              <a:t> to </a:t>
            </a:r>
            <a:r>
              <a:rPr lang="sv-SE" err="1"/>
              <a:t>module</a:t>
            </a:r>
            <a:r>
              <a:rPr lang="sv-SE"/>
              <a:t> 1, </a:t>
            </a:r>
            <a:r>
              <a:rPr lang="sv-SE" err="1"/>
              <a:t>introduction</a:t>
            </a:r>
            <a:r>
              <a:rPr lang="sv-SE"/>
              <a:t> to FERTIBERIA</a:t>
            </a:r>
          </a:p>
        </p:txBody>
      </p:sp>
      <p:sp>
        <p:nvSpPr>
          <p:cNvPr id="4" name="Slide Number Placeholder 3"/>
          <p:cNvSpPr>
            <a:spLocks noGrp="1"/>
          </p:cNvSpPr>
          <p:nvPr>
            <p:ph type="sldNum" sz="quarter" idx="5"/>
          </p:nvPr>
        </p:nvSpPr>
        <p:spPr/>
        <p:txBody>
          <a:bodyPr/>
          <a:lstStyle/>
          <a:p>
            <a:fld id="{F84DB91F-1AD8-437C-8866-3636784D0854}" type="slidenum">
              <a:rPr lang="en-GB" smtClean="0"/>
              <a:t>154</a:t>
            </a:fld>
            <a:endParaRPr lang="en-GB"/>
          </a:p>
        </p:txBody>
      </p:sp>
    </p:spTree>
    <p:extLst>
      <p:ext uri="{BB962C8B-B14F-4D97-AF65-F5344CB8AC3E}">
        <p14:creationId xmlns:p14="http://schemas.microsoft.com/office/powerpoint/2010/main" val="40966898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FERTIBERIA’s retrofitting activities are focused on implementing and integrating a new reactor that is capable of meeting process specifications, reduce energy (steam) consumption, cut-down costs associated to feedstock purchasing and diversify raw materials intake. </a:t>
            </a:r>
          </a:p>
          <a:p>
            <a:endParaRPr lang="sv-SE" b="1" dirty="0"/>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155</a:t>
            </a:fld>
            <a:endParaRPr lang="sv-SE"/>
          </a:p>
        </p:txBody>
      </p:sp>
    </p:spTree>
    <p:extLst>
      <p:ext uri="{BB962C8B-B14F-4D97-AF65-F5344CB8AC3E}">
        <p14:creationId xmlns:p14="http://schemas.microsoft.com/office/powerpoint/2010/main" val="164177026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Arial" panose="020B0604020202020204" pitchFamily="34" charset="0"/>
              </a:rPr>
              <a:t>The flowchart shows the system boundary. The production and transport of raw material and energy used for the production of </a:t>
            </a:r>
            <a:r>
              <a:rPr lang="en-US" sz="1200" dirty="0" err="1">
                <a:cs typeface="Arial" panose="020B0604020202020204" pitchFamily="34" charset="0"/>
              </a:rPr>
              <a:t>Fertiberia’s</a:t>
            </a:r>
            <a:r>
              <a:rPr lang="en-US" sz="1200" dirty="0">
                <a:cs typeface="Arial" panose="020B0604020202020204" pitchFamily="34" charset="0"/>
              </a:rPr>
              <a:t> fertilizer, as well as the production plant process steps are included in the study.</a:t>
            </a:r>
          </a:p>
          <a:p>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156</a:t>
            </a:fld>
            <a:endParaRPr lang="en-GB"/>
          </a:p>
        </p:txBody>
      </p:sp>
    </p:spTree>
    <p:extLst>
      <p:ext uri="{BB962C8B-B14F-4D97-AF65-F5344CB8AC3E}">
        <p14:creationId xmlns:p14="http://schemas.microsoft.com/office/powerpoint/2010/main" val="249155863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157</a:t>
            </a:fld>
            <a:endParaRPr lang="sv-SE"/>
          </a:p>
        </p:txBody>
      </p:sp>
    </p:spTree>
    <p:extLst>
      <p:ext uri="{BB962C8B-B14F-4D97-AF65-F5344CB8AC3E}">
        <p14:creationId xmlns:p14="http://schemas.microsoft.com/office/powerpoint/2010/main" val="427421546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t>The </a:t>
            </a:r>
            <a:r>
              <a:rPr lang="en-US" sz="1200" i="0" dirty="0" err="1"/>
              <a:t>GaBi</a:t>
            </a:r>
            <a:r>
              <a:rPr lang="en-US" sz="1200" i="0" dirty="0"/>
              <a:t> model, developed for </a:t>
            </a:r>
            <a:r>
              <a:rPr lang="en-US" sz="1200" i="0" dirty="0" err="1"/>
              <a:t>Fertiberia</a:t>
            </a:r>
            <a:r>
              <a:rPr lang="en-US" sz="1200" i="0" dirty="0"/>
              <a:t>, is presented next. This slide shows LCA model before the retrofit. </a:t>
            </a:r>
          </a:p>
          <a:p>
            <a:pPr marL="514350" indent="-514350">
              <a:buFont typeface="+mj-lt"/>
              <a:buAutoNum type="arabicPeriod"/>
            </a:pPr>
            <a:r>
              <a:rPr lang="sv-SE" sz="1200" dirty="0" err="1"/>
              <a:t>Each</a:t>
            </a:r>
            <a:r>
              <a:rPr lang="sv-SE" sz="1200" dirty="0"/>
              <a:t> step in the process is </a:t>
            </a:r>
            <a:r>
              <a:rPr lang="sv-SE" sz="1200" dirty="0" err="1"/>
              <a:t>modelled</a:t>
            </a:r>
            <a:r>
              <a:rPr lang="sv-SE" sz="1200" dirty="0"/>
              <a:t> as a block </a:t>
            </a:r>
            <a:r>
              <a:rPr lang="sv-SE" sz="1200" dirty="0" err="1"/>
              <a:t>called</a:t>
            </a:r>
            <a:r>
              <a:rPr lang="sv-SE" sz="1200" dirty="0"/>
              <a:t> a </a:t>
            </a:r>
            <a:r>
              <a:rPr lang="sv-SE" sz="1200" dirty="0" err="1"/>
              <a:t>unit</a:t>
            </a:r>
            <a:r>
              <a:rPr lang="sv-SE" sz="1200" dirty="0"/>
              <a:t> process. The </a:t>
            </a:r>
            <a:r>
              <a:rPr lang="sv-SE" sz="1200" dirty="0" err="1"/>
              <a:t>unit</a:t>
            </a:r>
            <a:r>
              <a:rPr lang="sv-SE" sz="1200" dirty="0"/>
              <a:t> </a:t>
            </a:r>
            <a:r>
              <a:rPr lang="sv-SE" sz="1200" dirty="0" err="1"/>
              <a:t>processes</a:t>
            </a:r>
            <a:r>
              <a:rPr lang="sv-SE" sz="1200" dirty="0"/>
              <a:t> </a:t>
            </a:r>
            <a:r>
              <a:rPr lang="sv-SE" sz="1200" dirty="0" err="1"/>
              <a:t>are</a:t>
            </a:r>
            <a:r>
              <a:rPr lang="sv-SE" sz="1200" dirty="0"/>
              <a:t> </a:t>
            </a:r>
            <a:r>
              <a:rPr lang="sv-SE" sz="1200" dirty="0" err="1"/>
              <a:t>connected</a:t>
            </a:r>
            <a:r>
              <a:rPr lang="sv-SE" sz="1200" dirty="0"/>
              <a:t> by </a:t>
            </a:r>
            <a:r>
              <a:rPr lang="sv-SE" sz="1200" dirty="0" err="1"/>
              <a:t>flows</a:t>
            </a:r>
            <a:r>
              <a:rPr lang="sv-SE" sz="1200" dirty="0"/>
              <a:t>. Material and </a:t>
            </a:r>
            <a:r>
              <a:rPr lang="sv-SE" sz="1200" dirty="0" err="1"/>
              <a:t>energy</a:t>
            </a:r>
            <a:r>
              <a:rPr lang="sv-SE" sz="1200" dirty="0"/>
              <a:t> </a:t>
            </a:r>
            <a:r>
              <a:rPr lang="sv-SE" sz="1200" dirty="0" err="1"/>
              <a:t>flows</a:t>
            </a:r>
            <a:r>
              <a:rPr lang="sv-SE" sz="1200" dirty="0"/>
              <a:t> </a:t>
            </a:r>
            <a:r>
              <a:rPr lang="sv-SE" sz="1200" dirty="0" err="1"/>
              <a:t>enter</a:t>
            </a:r>
            <a:r>
              <a:rPr lang="sv-SE" sz="1200" dirty="0"/>
              <a:t> the different </a:t>
            </a:r>
            <a:r>
              <a:rPr lang="sv-SE" sz="1200" dirty="0" err="1"/>
              <a:t>unit</a:t>
            </a:r>
            <a:r>
              <a:rPr lang="sv-SE" sz="1200" dirty="0"/>
              <a:t> </a:t>
            </a:r>
            <a:r>
              <a:rPr lang="sv-SE" sz="1200" dirty="0" err="1"/>
              <a:t>processes</a:t>
            </a:r>
            <a:r>
              <a:rPr lang="sv-SE" sz="1200" dirty="0"/>
              <a:t>.</a:t>
            </a:r>
          </a:p>
          <a:p>
            <a:pPr marL="514350" indent="-514350">
              <a:buFont typeface="+mj-lt"/>
              <a:buAutoNum type="arabicPeriod"/>
            </a:pPr>
            <a:r>
              <a:rPr lang="sv-SE" sz="1200" dirty="0" err="1"/>
              <a:t>Upstream</a:t>
            </a:r>
            <a:r>
              <a:rPr lang="sv-SE" sz="1200" dirty="0"/>
              <a:t> </a:t>
            </a:r>
            <a:r>
              <a:rPr lang="sv-SE" sz="1200" dirty="0" err="1"/>
              <a:t>processes</a:t>
            </a:r>
            <a:r>
              <a:rPr lang="sv-SE" sz="1200" dirty="0"/>
              <a:t>: </a:t>
            </a:r>
            <a:r>
              <a:rPr lang="sv-SE" sz="1200" dirty="0" err="1"/>
              <a:t>Production</a:t>
            </a:r>
            <a:r>
              <a:rPr lang="sv-SE" sz="1200" dirty="0"/>
              <a:t> </a:t>
            </a:r>
            <a:r>
              <a:rPr lang="sv-SE" sz="1200" dirty="0" err="1"/>
              <a:t>of</a:t>
            </a:r>
            <a:r>
              <a:rPr lang="sv-SE" sz="1200" dirty="0"/>
              <a:t> </a:t>
            </a:r>
            <a:r>
              <a:rPr lang="sv-SE" sz="1200" dirty="0" err="1"/>
              <a:t>raw</a:t>
            </a:r>
            <a:r>
              <a:rPr lang="sv-SE" sz="1200" dirty="0"/>
              <a:t> material (</a:t>
            </a:r>
            <a:r>
              <a:rPr lang="sv-SE" sz="1200" dirty="0" err="1"/>
              <a:t>ammonia</a:t>
            </a:r>
            <a:r>
              <a:rPr lang="sv-SE" sz="1200" dirty="0"/>
              <a:t>, urea, </a:t>
            </a:r>
            <a:r>
              <a:rPr lang="sv-SE" sz="1200" dirty="0" err="1"/>
              <a:t>potassium</a:t>
            </a:r>
            <a:r>
              <a:rPr lang="sv-SE" sz="1200" dirty="0"/>
              <a:t> </a:t>
            </a:r>
            <a:r>
              <a:rPr lang="sv-SE" sz="1200" dirty="0" err="1"/>
              <a:t>cloride</a:t>
            </a:r>
            <a:r>
              <a:rPr lang="sv-SE" sz="1200" dirty="0"/>
              <a:t> </a:t>
            </a:r>
            <a:r>
              <a:rPr lang="sv-SE" sz="1200" dirty="0" err="1"/>
              <a:t>etc</a:t>
            </a:r>
            <a:r>
              <a:rPr lang="sv-SE" sz="1200" dirty="0"/>
              <a:t>…).</a:t>
            </a:r>
          </a:p>
          <a:p>
            <a:pPr marL="514350" indent="-514350">
              <a:buFont typeface="+mj-lt"/>
              <a:buAutoNum type="arabicPeriod"/>
            </a:pPr>
            <a:r>
              <a:rPr lang="sv-SE" sz="1200" dirty="0" err="1"/>
              <a:t>Upstream</a:t>
            </a:r>
            <a:r>
              <a:rPr lang="sv-SE" sz="1200" dirty="0"/>
              <a:t> process: </a:t>
            </a:r>
            <a:r>
              <a:rPr lang="sv-SE" sz="1200" dirty="0" err="1"/>
              <a:t>Transportation</a:t>
            </a:r>
            <a:r>
              <a:rPr lang="sv-SE" sz="1200" dirty="0"/>
              <a:t> </a:t>
            </a:r>
            <a:r>
              <a:rPr lang="sv-SE" sz="1200" dirty="0" err="1"/>
              <a:t>of</a:t>
            </a:r>
            <a:r>
              <a:rPr lang="sv-SE" sz="1200" dirty="0"/>
              <a:t> </a:t>
            </a:r>
            <a:r>
              <a:rPr lang="sv-SE" sz="1200" dirty="0" err="1"/>
              <a:t>raw</a:t>
            </a:r>
            <a:r>
              <a:rPr lang="sv-SE" sz="1200" dirty="0"/>
              <a:t> material to plant.</a:t>
            </a:r>
          </a:p>
          <a:p>
            <a:pPr marL="514350" indent="-514350">
              <a:buFont typeface="+mj-lt"/>
              <a:buAutoNum type="arabicPeriod"/>
            </a:pPr>
            <a:r>
              <a:rPr lang="sv-SE" sz="1200" dirty="0" err="1"/>
              <a:t>Upstream</a:t>
            </a:r>
            <a:r>
              <a:rPr lang="sv-SE" sz="1200" dirty="0"/>
              <a:t> </a:t>
            </a:r>
            <a:r>
              <a:rPr lang="sv-SE" sz="1200" dirty="0" err="1"/>
              <a:t>processes</a:t>
            </a:r>
            <a:r>
              <a:rPr lang="sv-SE" sz="1200" dirty="0"/>
              <a:t>: </a:t>
            </a:r>
            <a:r>
              <a:rPr lang="sv-SE" sz="1200" dirty="0" err="1"/>
              <a:t>Production</a:t>
            </a:r>
            <a:r>
              <a:rPr lang="sv-SE" sz="1200" dirty="0"/>
              <a:t> </a:t>
            </a:r>
            <a:r>
              <a:rPr lang="sv-SE" sz="1200" dirty="0" err="1"/>
              <a:t>of</a:t>
            </a:r>
            <a:r>
              <a:rPr lang="sv-SE" sz="1200" dirty="0"/>
              <a:t> </a:t>
            </a:r>
            <a:r>
              <a:rPr lang="sv-SE" sz="1200" dirty="0" err="1"/>
              <a:t>utilities</a:t>
            </a:r>
            <a:r>
              <a:rPr lang="sv-SE" sz="1200" dirty="0"/>
              <a:t> </a:t>
            </a:r>
            <a:r>
              <a:rPr lang="sv-SE" sz="1200" dirty="0" err="1"/>
              <a:t>used</a:t>
            </a:r>
            <a:r>
              <a:rPr lang="sv-SE" sz="1200" dirty="0"/>
              <a:t> in the plant (</a:t>
            </a:r>
            <a:r>
              <a:rPr lang="sv-SE" sz="1200" dirty="0" err="1"/>
              <a:t>natural</a:t>
            </a:r>
            <a:r>
              <a:rPr lang="sv-SE" sz="1200" dirty="0"/>
              <a:t> gas, </a:t>
            </a:r>
            <a:r>
              <a:rPr lang="sv-SE" sz="1200" dirty="0" err="1"/>
              <a:t>compressed</a:t>
            </a:r>
            <a:r>
              <a:rPr lang="sv-SE" sz="1200" dirty="0"/>
              <a:t> air, etc.).</a:t>
            </a:r>
          </a:p>
          <a:p>
            <a:pPr marL="514350" indent="-514350">
              <a:buFont typeface="+mj-lt"/>
              <a:buAutoNum type="arabicPeriod"/>
            </a:pPr>
            <a:r>
              <a:rPr lang="sv-SE" sz="1200" dirty="0" err="1"/>
              <a:t>Upstream</a:t>
            </a:r>
            <a:r>
              <a:rPr lang="sv-SE" sz="1200" dirty="0"/>
              <a:t> </a:t>
            </a:r>
            <a:r>
              <a:rPr lang="sv-SE" sz="1200" dirty="0" err="1"/>
              <a:t>processes</a:t>
            </a:r>
            <a:r>
              <a:rPr lang="sv-SE" sz="1200" dirty="0"/>
              <a:t>: Generation </a:t>
            </a:r>
            <a:r>
              <a:rPr lang="sv-SE" sz="1200" dirty="0" err="1"/>
              <a:t>of</a:t>
            </a:r>
            <a:r>
              <a:rPr lang="sv-SE" sz="1200" dirty="0"/>
              <a:t> </a:t>
            </a:r>
            <a:r>
              <a:rPr lang="sv-SE" sz="1200" dirty="0" err="1"/>
              <a:t>electricity</a:t>
            </a:r>
            <a:r>
              <a:rPr lang="sv-SE" sz="1200" dirty="0"/>
              <a:t>. (The </a:t>
            </a:r>
            <a:r>
              <a:rPr lang="sv-SE" sz="1200" dirty="0" err="1"/>
              <a:t>electricity</a:t>
            </a:r>
            <a:r>
              <a:rPr lang="sv-SE" sz="1200" dirty="0"/>
              <a:t> mix </a:t>
            </a:r>
            <a:r>
              <a:rPr lang="sv-SE" sz="1200" dirty="0" err="1"/>
              <a:t>depends</a:t>
            </a:r>
            <a:r>
              <a:rPr lang="sv-SE" sz="1200" dirty="0"/>
              <a:t> on the </a:t>
            </a:r>
            <a:r>
              <a:rPr lang="sv-SE" sz="1200" dirty="0" err="1"/>
              <a:t>geographical</a:t>
            </a:r>
            <a:r>
              <a:rPr lang="sv-SE" sz="1200" dirty="0"/>
              <a:t> </a:t>
            </a:r>
            <a:r>
              <a:rPr lang="sv-SE" sz="1200" dirty="0" err="1"/>
              <a:t>scope</a:t>
            </a:r>
            <a:r>
              <a:rPr lang="sv-SE" sz="1200" dirty="0"/>
              <a:t> </a:t>
            </a:r>
            <a:r>
              <a:rPr lang="sv-SE" sz="1200" dirty="0" err="1"/>
              <a:t>of</a:t>
            </a:r>
            <a:r>
              <a:rPr lang="sv-SE" sz="1200" dirty="0"/>
              <a:t> the </a:t>
            </a:r>
            <a:r>
              <a:rPr lang="sv-SE" sz="1200" dirty="0" err="1"/>
              <a:t>studied</a:t>
            </a:r>
            <a:r>
              <a:rPr lang="sv-SE" sz="1200" dirty="0"/>
              <a:t> </a:t>
            </a:r>
            <a:r>
              <a:rPr lang="sv-SE" sz="1200" dirty="0" err="1"/>
              <a:t>product</a:t>
            </a:r>
            <a:r>
              <a:rPr lang="sv-SE" sz="1200" dirty="0"/>
              <a:t>).</a:t>
            </a:r>
          </a:p>
          <a:p>
            <a:endParaRPr lang="sv-SE" b="1" dirty="0"/>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158</a:t>
            </a:fld>
            <a:endParaRPr lang="sv-SE"/>
          </a:p>
        </p:txBody>
      </p:sp>
    </p:spTree>
    <p:extLst>
      <p:ext uri="{BB962C8B-B14F-4D97-AF65-F5344CB8AC3E}">
        <p14:creationId xmlns:p14="http://schemas.microsoft.com/office/powerpoint/2010/main" val="107530513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are covering the red boxes in </a:t>
            </a:r>
            <a:r>
              <a:rPr lang="en-US"/>
              <a:t>the figure</a:t>
            </a:r>
            <a:endParaRPr lang="en-US" dirty="0"/>
          </a:p>
          <a:p>
            <a:r>
              <a:rPr lang="en-US" dirty="0"/>
              <a:t>1. Replacement of part of the phosphoric acid (H3PO4) with concentrated sulfuric acid (H2SO4) for the reaction with NH3. </a:t>
            </a:r>
          </a:p>
          <a:p>
            <a:pPr marL="628650" lvl="1" indent="-171450">
              <a:buFont typeface="Arial" panose="020B0604020202020204" pitchFamily="34" charset="0"/>
              <a:buChar char="•"/>
            </a:pPr>
            <a:r>
              <a:rPr lang="en-US" dirty="0"/>
              <a:t>The H2SO4 is sourced from residues of nearby copper production facility.</a:t>
            </a:r>
          </a:p>
          <a:p>
            <a:pPr marL="628650" lvl="1" indent="-171450">
              <a:buFont typeface="Arial" panose="020B0604020202020204" pitchFamily="34" charset="0"/>
              <a:buChar char="•"/>
            </a:pPr>
            <a:r>
              <a:rPr lang="en-US" dirty="0"/>
              <a:t>Part of the P is sourced from waste streams from nearby industries and combined with P obtained from the plant’s wastewater treatment unit. This reduces the demand of H3PO4 further.</a:t>
            </a:r>
          </a:p>
          <a:p>
            <a:endParaRPr lang="en-US" dirty="0"/>
          </a:p>
          <a:p>
            <a:r>
              <a:rPr lang="en-US" dirty="0"/>
              <a:t>2. Replacement of reactor for a new one. The new tubular reactor is placed inside the granulator. This makes it possible to recover the heat from the reactions occurring in the tubular reactor by providing the waste heat to the granulator. The increased energy recovery results in that no additional heat is required in the granulator (i.e. no natural gas to the boiler is needed to heat the granulator).</a:t>
            </a:r>
          </a:p>
          <a:p>
            <a:endParaRPr lang="en-US" dirty="0"/>
          </a:p>
          <a:p>
            <a:r>
              <a:rPr lang="en-US" dirty="0"/>
              <a:t>3. Ammonium sulphate could be synthesized in-situ by the new reaction in the tubular reactor.</a:t>
            </a:r>
          </a:p>
          <a:p>
            <a:endParaRPr lang="sv-SE" b="1" dirty="0"/>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159</a:t>
            </a:fld>
            <a:endParaRPr lang="sv-SE"/>
          </a:p>
        </p:txBody>
      </p:sp>
    </p:spTree>
    <p:extLst>
      <p:ext uri="{BB962C8B-B14F-4D97-AF65-F5344CB8AC3E}">
        <p14:creationId xmlns:p14="http://schemas.microsoft.com/office/powerpoint/2010/main" val="282144063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160</a:t>
            </a:fld>
            <a:endParaRPr lang="sv-SE"/>
          </a:p>
        </p:txBody>
      </p:sp>
    </p:spTree>
    <p:extLst>
      <p:ext uri="{BB962C8B-B14F-4D97-AF65-F5344CB8AC3E}">
        <p14:creationId xmlns:p14="http://schemas.microsoft.com/office/powerpoint/2010/main" val="350664424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Arial" panose="020B0604020202020204" pitchFamily="34" charset="0"/>
              </a:rPr>
              <a:t>The results, and the interpretation of the results from the comparative LCA performed on the </a:t>
            </a:r>
            <a:r>
              <a:rPr lang="en-US" sz="1200" dirty="0" err="1">
                <a:cs typeface="Arial" panose="020B0604020202020204" pitchFamily="34" charset="0"/>
              </a:rPr>
              <a:t>Fertiberia</a:t>
            </a:r>
            <a:r>
              <a:rPr lang="en-US" sz="1200" dirty="0">
                <a:cs typeface="Arial" panose="020B0604020202020204" pitchFamily="34" charset="0"/>
              </a:rPr>
              <a:t> plant will be further presented in chapter 6.</a:t>
            </a:r>
          </a:p>
          <a:p>
            <a:endParaRPr lang="sv-SE" b="1" dirty="0"/>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161</a:t>
            </a:fld>
            <a:endParaRPr lang="sv-SE"/>
          </a:p>
        </p:txBody>
      </p:sp>
    </p:spTree>
    <p:extLst>
      <p:ext uri="{BB962C8B-B14F-4D97-AF65-F5344CB8AC3E}">
        <p14:creationId xmlns:p14="http://schemas.microsoft.com/office/powerpoint/2010/main" val="68291354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err="1"/>
              <a:t>Both</a:t>
            </a:r>
            <a:r>
              <a:rPr lang="sv-SE" sz="1200"/>
              <a:t> </a:t>
            </a:r>
            <a:r>
              <a:rPr lang="sv-SE" sz="1200" err="1"/>
              <a:t>have</a:t>
            </a:r>
            <a:r>
              <a:rPr lang="sv-SE" sz="1200"/>
              <a:t> </a:t>
            </a:r>
            <a:r>
              <a:rPr lang="sv-SE" sz="1200" err="1"/>
              <a:t>some</a:t>
            </a:r>
            <a:r>
              <a:rPr lang="sv-SE" sz="1200"/>
              <a:t> </a:t>
            </a:r>
            <a:r>
              <a:rPr lang="sv-SE" sz="1200" err="1"/>
              <a:t>disadvantages</a:t>
            </a:r>
            <a:endParaRPr lang="sv-SE" sz="1200"/>
          </a:p>
          <a:p>
            <a:endParaRPr lang="sv-SE" sz="1200" b="1"/>
          </a:p>
          <a:p>
            <a:r>
              <a:rPr lang="sv-SE" sz="1200" b="1" err="1"/>
              <a:t>Reusable</a:t>
            </a:r>
            <a:r>
              <a:rPr lang="sv-SE" sz="1200" b="1"/>
              <a:t> </a:t>
            </a:r>
            <a:r>
              <a:rPr lang="sv-SE" sz="1200" b="1" err="1"/>
              <a:t>diapers</a:t>
            </a:r>
            <a:endParaRPr lang="sv-SE" sz="1200" b="1"/>
          </a:p>
          <a:p>
            <a:r>
              <a:rPr lang="sv-SE" sz="1200" err="1"/>
              <a:t>Electricity</a:t>
            </a:r>
            <a:r>
              <a:rPr lang="sv-SE" sz="1200"/>
              <a:t> is </a:t>
            </a:r>
            <a:r>
              <a:rPr lang="sv-SE" sz="1200" err="1"/>
              <a:t>consumed</a:t>
            </a:r>
            <a:r>
              <a:rPr lang="sv-SE" sz="1200"/>
              <a:t> </a:t>
            </a:r>
            <a:r>
              <a:rPr lang="sv-SE" sz="1200" err="1"/>
              <a:t>while</a:t>
            </a:r>
            <a:r>
              <a:rPr lang="sv-SE" sz="1200"/>
              <a:t> </a:t>
            </a:r>
            <a:r>
              <a:rPr lang="sv-SE" sz="1200" err="1"/>
              <a:t>washing</a:t>
            </a:r>
            <a:r>
              <a:rPr lang="sv-SE" sz="1200"/>
              <a:t> the </a:t>
            </a:r>
            <a:r>
              <a:rPr lang="sv-SE" sz="1200" err="1"/>
              <a:t>reusable</a:t>
            </a:r>
            <a:r>
              <a:rPr lang="sv-SE" sz="1200"/>
              <a:t> </a:t>
            </a:r>
            <a:r>
              <a:rPr lang="sv-SE" sz="1200" err="1"/>
              <a:t>diapers</a:t>
            </a:r>
            <a:r>
              <a:rPr lang="sv-SE" sz="1200"/>
              <a:t>, the total </a:t>
            </a:r>
            <a:r>
              <a:rPr lang="sv-SE" sz="1200" err="1"/>
              <a:t>impact</a:t>
            </a:r>
            <a:r>
              <a:rPr lang="sv-SE" sz="1200"/>
              <a:t> </a:t>
            </a:r>
            <a:r>
              <a:rPr lang="sv-SE" sz="1200" err="1"/>
              <a:t>during</a:t>
            </a:r>
            <a:r>
              <a:rPr lang="sv-SE" sz="1200"/>
              <a:t> the </a:t>
            </a:r>
            <a:r>
              <a:rPr lang="sv-SE" sz="1200" err="1"/>
              <a:t>life</a:t>
            </a:r>
            <a:r>
              <a:rPr lang="sv-SE" sz="1200"/>
              <a:t> </a:t>
            </a:r>
            <a:r>
              <a:rPr lang="sv-SE" sz="1200" err="1"/>
              <a:t>cycle</a:t>
            </a:r>
            <a:r>
              <a:rPr lang="sv-SE" sz="1200"/>
              <a:t> </a:t>
            </a:r>
            <a:r>
              <a:rPr lang="sv-SE" sz="1200" err="1"/>
              <a:t>of</a:t>
            </a:r>
            <a:r>
              <a:rPr lang="sv-SE" sz="1200"/>
              <a:t> the </a:t>
            </a:r>
            <a:r>
              <a:rPr lang="sv-SE" sz="1200" err="1"/>
              <a:t>reusable</a:t>
            </a:r>
            <a:r>
              <a:rPr lang="sv-SE" sz="1200"/>
              <a:t> </a:t>
            </a:r>
            <a:r>
              <a:rPr lang="sv-SE" sz="1200" err="1"/>
              <a:t>diaper</a:t>
            </a:r>
            <a:r>
              <a:rPr lang="sv-SE" sz="1200"/>
              <a:t> </a:t>
            </a:r>
            <a:r>
              <a:rPr lang="sv-SE" sz="1200" err="1"/>
              <a:t>will</a:t>
            </a:r>
            <a:r>
              <a:rPr lang="sv-SE" sz="1200"/>
              <a:t> be </a:t>
            </a:r>
            <a:r>
              <a:rPr lang="sv-SE" sz="1200" err="1"/>
              <a:t>high</a:t>
            </a:r>
            <a:r>
              <a:rPr lang="sv-SE" sz="1200"/>
              <a:t> </a:t>
            </a:r>
            <a:r>
              <a:rPr lang="sv-SE" sz="1200" err="1"/>
              <a:t>if</a:t>
            </a:r>
            <a:r>
              <a:rPr lang="sv-SE" sz="1200"/>
              <a:t> the </a:t>
            </a:r>
            <a:r>
              <a:rPr lang="sv-SE" sz="1200" err="1"/>
              <a:t>renewable</a:t>
            </a:r>
            <a:r>
              <a:rPr lang="sv-SE" sz="1200"/>
              <a:t> </a:t>
            </a:r>
            <a:r>
              <a:rPr lang="sv-SE" sz="1200" err="1"/>
              <a:t>energy</a:t>
            </a:r>
            <a:r>
              <a:rPr lang="sv-SE" sz="1200"/>
              <a:t> </a:t>
            </a:r>
            <a:r>
              <a:rPr lang="sv-SE" sz="1200" err="1"/>
              <a:t>share</a:t>
            </a:r>
            <a:r>
              <a:rPr lang="sv-SE" sz="1200"/>
              <a:t> in the </a:t>
            </a:r>
            <a:r>
              <a:rPr lang="sv-SE" sz="1200" err="1"/>
              <a:t>electricity</a:t>
            </a:r>
            <a:r>
              <a:rPr lang="sv-SE" sz="1200"/>
              <a:t> mix is </a:t>
            </a:r>
            <a:r>
              <a:rPr lang="sv-SE" sz="1200" err="1"/>
              <a:t>low</a:t>
            </a:r>
            <a:r>
              <a:rPr lang="sv-SE" sz="1200"/>
              <a:t>.</a:t>
            </a:r>
          </a:p>
          <a:p>
            <a:r>
              <a:rPr lang="sv-SE" sz="1200" u="sng" err="1"/>
              <a:t>Preventive</a:t>
            </a:r>
            <a:r>
              <a:rPr lang="sv-SE" sz="1200" u="sng"/>
              <a:t> </a:t>
            </a:r>
            <a:r>
              <a:rPr lang="sv-SE" sz="1200" u="sng" err="1"/>
              <a:t>measure</a:t>
            </a:r>
            <a:r>
              <a:rPr lang="sv-SE" sz="1200"/>
              <a:t>: </a:t>
            </a:r>
            <a:r>
              <a:rPr lang="sv-SE" sz="1200" err="1"/>
              <a:t>Good</a:t>
            </a:r>
            <a:r>
              <a:rPr lang="sv-SE" sz="1200"/>
              <a:t> </a:t>
            </a:r>
            <a:r>
              <a:rPr lang="sv-SE" sz="1200" err="1"/>
              <a:t>laundering</a:t>
            </a:r>
            <a:r>
              <a:rPr lang="sv-SE" sz="1200"/>
              <a:t> </a:t>
            </a:r>
            <a:r>
              <a:rPr lang="sv-SE" sz="1200" err="1"/>
              <a:t>practices</a:t>
            </a:r>
            <a:r>
              <a:rPr lang="sv-SE" sz="1200"/>
              <a:t> (</a:t>
            </a:r>
            <a:r>
              <a:rPr lang="sv-SE" sz="1200" err="1"/>
              <a:t>below</a:t>
            </a:r>
            <a:r>
              <a:rPr lang="sv-SE" sz="1200"/>
              <a:t> 60</a:t>
            </a:r>
            <a:r>
              <a:rPr lang="sv-SE" sz="1200">
                <a:latin typeface="Arial" panose="020B0604020202020204" pitchFamily="34" charset="0"/>
                <a:cs typeface="Arial" panose="020B0604020202020204" pitchFamily="34" charset="0"/>
              </a:rPr>
              <a:t>°</a:t>
            </a:r>
            <a:r>
              <a:rPr lang="sv-SE" sz="1200"/>
              <a:t>C, full </a:t>
            </a:r>
            <a:r>
              <a:rPr lang="sv-SE" sz="1200" err="1"/>
              <a:t>machine</a:t>
            </a:r>
            <a:r>
              <a:rPr lang="sv-SE" sz="1200"/>
              <a:t> etc.</a:t>
            </a:r>
          </a:p>
          <a:p>
            <a:endParaRPr lang="sv-SE" sz="1200"/>
          </a:p>
          <a:p>
            <a:r>
              <a:rPr lang="sv-SE" sz="1200" b="1" err="1"/>
              <a:t>Single-use</a:t>
            </a:r>
            <a:r>
              <a:rPr lang="sv-SE" sz="1200" b="1"/>
              <a:t> </a:t>
            </a:r>
            <a:r>
              <a:rPr lang="sv-SE" sz="1200" b="1" err="1"/>
              <a:t>diapers</a:t>
            </a:r>
            <a:endParaRPr lang="sv-SE" sz="1200" b="1"/>
          </a:p>
          <a:p>
            <a:r>
              <a:rPr lang="sv-SE" sz="1200" err="1"/>
              <a:t>Single-use</a:t>
            </a:r>
            <a:r>
              <a:rPr lang="sv-SE" sz="1200"/>
              <a:t> </a:t>
            </a:r>
            <a:r>
              <a:rPr lang="sv-SE" sz="1200" err="1"/>
              <a:t>diapers</a:t>
            </a:r>
            <a:r>
              <a:rPr lang="sv-SE" sz="1200"/>
              <a:t> </a:t>
            </a:r>
            <a:r>
              <a:rPr lang="sv-SE" sz="1200" err="1"/>
              <a:t>contribute</a:t>
            </a:r>
            <a:r>
              <a:rPr lang="sv-SE" sz="1200"/>
              <a:t> to plastic pollution.</a:t>
            </a:r>
          </a:p>
          <a:p>
            <a:r>
              <a:rPr lang="sv-SE" sz="1200" u="sng" err="1"/>
              <a:t>Preventive</a:t>
            </a:r>
            <a:r>
              <a:rPr lang="sv-SE" sz="1200" u="sng"/>
              <a:t> </a:t>
            </a:r>
            <a:r>
              <a:rPr lang="sv-SE" sz="1200" u="sng" err="1"/>
              <a:t>measure</a:t>
            </a:r>
            <a:r>
              <a:rPr lang="sv-SE" sz="1200"/>
              <a:t>: </a:t>
            </a:r>
            <a:r>
              <a:rPr lang="sv-SE" sz="1200" err="1"/>
              <a:t>Good</a:t>
            </a:r>
            <a:r>
              <a:rPr lang="sv-SE" sz="1200"/>
              <a:t> </a:t>
            </a:r>
            <a:r>
              <a:rPr lang="sv-SE" sz="1200" err="1"/>
              <a:t>waste</a:t>
            </a:r>
            <a:r>
              <a:rPr lang="sv-SE" sz="1200"/>
              <a:t> </a:t>
            </a:r>
            <a:r>
              <a:rPr lang="sv-SE" sz="1200" err="1"/>
              <a:t>collection</a:t>
            </a:r>
            <a:r>
              <a:rPr lang="sv-SE" sz="1200"/>
              <a:t> and </a:t>
            </a:r>
            <a:r>
              <a:rPr lang="sv-SE" sz="1200" err="1"/>
              <a:t>disposal</a:t>
            </a:r>
            <a:r>
              <a:rPr lang="sv-SE" sz="1200"/>
              <a:t> </a:t>
            </a:r>
            <a:r>
              <a:rPr lang="sv-SE" sz="1200" err="1"/>
              <a:t>practices</a:t>
            </a:r>
            <a:r>
              <a:rPr lang="sv-SE" sz="1200"/>
              <a:t> for </a:t>
            </a:r>
            <a:r>
              <a:rPr lang="sv-SE" sz="1200" err="1"/>
              <a:t>single-use</a:t>
            </a:r>
            <a:r>
              <a:rPr lang="sv-SE" sz="1200"/>
              <a:t> </a:t>
            </a:r>
            <a:r>
              <a:rPr lang="sv-SE" sz="1200" err="1"/>
              <a:t>diapers</a:t>
            </a:r>
            <a:r>
              <a:rPr lang="sv-SE" sz="1200"/>
              <a:t>.</a:t>
            </a:r>
          </a:p>
          <a:p>
            <a:endParaRPr lang="sv-SE" sz="1200"/>
          </a:p>
          <a:p>
            <a:r>
              <a:rPr lang="sv-SE" sz="1200"/>
              <a:t>For </a:t>
            </a:r>
            <a:r>
              <a:rPr lang="sv-SE" sz="1200" err="1"/>
              <a:t>detailed</a:t>
            </a:r>
            <a:r>
              <a:rPr lang="sv-SE" sz="1200"/>
              <a:t> information: </a:t>
            </a:r>
            <a:r>
              <a:rPr lang="en-US" sz="1200">
                <a:hlinkClick r:id="rId3"/>
              </a:rPr>
              <a:t>Single-use nappies and  their alternatives-Recommendations from  Life Cycle Assessments, report by UNEP</a:t>
            </a:r>
            <a:endParaRPr lang="sv-SE" sz="1200"/>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162</a:t>
            </a:fld>
            <a:endParaRPr lang="en-GB"/>
          </a:p>
        </p:txBody>
      </p:sp>
    </p:spTree>
    <p:extLst>
      <p:ext uri="{BB962C8B-B14F-4D97-AF65-F5344CB8AC3E}">
        <p14:creationId xmlns:p14="http://schemas.microsoft.com/office/powerpoint/2010/main" val="33971169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The </a:t>
            </a:r>
            <a:r>
              <a:rPr lang="en-GB" sz="1200"/>
              <a:t>function of a wind turbine is to generate electricity and the functional unit generally used is 1 kWh electricity</a:t>
            </a:r>
            <a:r>
              <a:rPr lang="sv-SE" sz="1200"/>
              <a:t>.</a:t>
            </a: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163</a:t>
            </a:fld>
            <a:endParaRPr lang="en-GB"/>
          </a:p>
        </p:txBody>
      </p:sp>
    </p:spTree>
    <p:extLst>
      <p:ext uri="{BB962C8B-B14F-4D97-AF65-F5344CB8AC3E}">
        <p14:creationId xmlns:p14="http://schemas.microsoft.com/office/powerpoint/2010/main" val="1307219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https://www.un.org/sustainabledevelopment/news/communications-material/</a:t>
            </a: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771685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F84DB91F-1AD8-437C-8866-3636784D0854}" type="slidenum">
              <a:rPr lang="en-GB" smtClean="0"/>
              <a:t>166</a:t>
            </a:fld>
            <a:endParaRPr lang="en-GB"/>
          </a:p>
        </p:txBody>
      </p:sp>
    </p:spTree>
    <p:extLst>
      <p:ext uri="{BB962C8B-B14F-4D97-AF65-F5344CB8AC3E}">
        <p14:creationId xmlns:p14="http://schemas.microsoft.com/office/powerpoint/2010/main" val="98853522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651810"/>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There</a:t>
            </a:r>
            <a:r>
              <a:rPr lang="sv-SE" dirty="0"/>
              <a:t> </a:t>
            </a:r>
            <a:r>
              <a:rPr lang="sv-SE" dirty="0" err="1"/>
              <a:t>are</a:t>
            </a:r>
            <a:r>
              <a:rPr lang="sv-SE" dirty="0"/>
              <a:t> </a:t>
            </a:r>
            <a:r>
              <a:rPr lang="sv-SE" dirty="0" err="1"/>
              <a:t>six</a:t>
            </a:r>
            <a:r>
              <a:rPr lang="sv-SE" dirty="0"/>
              <a:t> demo-sites in the </a:t>
            </a:r>
            <a:r>
              <a:rPr lang="sv-SE" dirty="0" err="1"/>
              <a:t>Retrofeed</a:t>
            </a:r>
            <a:r>
              <a:rPr lang="sv-SE" dirty="0"/>
              <a:t> </a:t>
            </a:r>
            <a:r>
              <a:rPr lang="sv-SE" dirty="0" err="1"/>
              <a:t>project</a:t>
            </a:r>
            <a:r>
              <a:rPr lang="sv-SE" dirty="0"/>
              <a:t>, </a:t>
            </a:r>
            <a:r>
              <a:rPr lang="sv-SE" dirty="0" err="1"/>
              <a:t>within</a:t>
            </a:r>
            <a:r>
              <a:rPr lang="sv-SE" dirty="0"/>
              <a:t> the cement, </a:t>
            </a:r>
            <a:r>
              <a:rPr lang="sv-SE" dirty="0" err="1"/>
              <a:t>ceramic</a:t>
            </a:r>
            <a:r>
              <a:rPr lang="sv-SE" dirty="0"/>
              <a:t>, </a:t>
            </a:r>
            <a:r>
              <a:rPr lang="sv-SE" dirty="0" err="1"/>
              <a:t>steel</a:t>
            </a:r>
            <a:r>
              <a:rPr lang="sv-SE" dirty="0"/>
              <a:t>, </a:t>
            </a:r>
            <a:r>
              <a:rPr lang="sv-SE" dirty="0" err="1"/>
              <a:t>agrochemical</a:t>
            </a:r>
            <a:r>
              <a:rPr lang="sv-SE" dirty="0"/>
              <a:t> and </a:t>
            </a:r>
            <a:r>
              <a:rPr lang="sv-SE" dirty="0" err="1"/>
              <a:t>aluminum</a:t>
            </a:r>
            <a:r>
              <a:rPr lang="sv-SE" dirty="0"/>
              <a:t> </a:t>
            </a:r>
            <a:r>
              <a:rPr lang="sv-SE" dirty="0" err="1"/>
              <a:t>sector</a:t>
            </a:r>
            <a:r>
              <a:rPr lang="sv-SE" dirty="0"/>
              <a:t>. </a:t>
            </a:r>
          </a:p>
          <a:p>
            <a:r>
              <a:rPr lang="sv-SE" dirty="0" err="1"/>
              <a:t>Two</a:t>
            </a:r>
            <a:r>
              <a:rPr lang="sv-SE" dirty="0"/>
              <a:t> demo-sites </a:t>
            </a:r>
            <a:r>
              <a:rPr lang="sv-SE" dirty="0" err="1"/>
              <a:t>within</a:t>
            </a:r>
            <a:r>
              <a:rPr lang="sv-SE" dirty="0"/>
              <a:t> </a:t>
            </a:r>
            <a:r>
              <a:rPr lang="sv-SE" dirty="0" err="1"/>
              <a:t>steel</a:t>
            </a:r>
            <a:r>
              <a:rPr lang="sv-SE" dirty="0"/>
              <a:t> </a:t>
            </a:r>
            <a:r>
              <a:rPr lang="sv-SE" dirty="0" err="1"/>
              <a:t>sector</a:t>
            </a:r>
            <a:r>
              <a:rPr lang="sv-SE" dirty="0"/>
              <a:t>. </a:t>
            </a:r>
            <a:r>
              <a:rPr lang="sv-SE" dirty="0" err="1"/>
              <a:t>This</a:t>
            </a:r>
            <a:r>
              <a:rPr lang="sv-SE" dirty="0"/>
              <a:t> </a:t>
            </a:r>
            <a:r>
              <a:rPr lang="sv-SE" dirty="0" err="1"/>
              <a:t>slide</a:t>
            </a:r>
            <a:r>
              <a:rPr lang="sv-SE" dirty="0"/>
              <a:t> </a:t>
            </a:r>
            <a:r>
              <a:rPr lang="sv-SE" dirty="0" err="1"/>
              <a:t>will</a:t>
            </a:r>
            <a:r>
              <a:rPr lang="sv-SE" dirty="0"/>
              <a:t> </a:t>
            </a:r>
            <a:r>
              <a:rPr lang="sv-SE" dirty="0" err="1"/>
              <a:t>give</a:t>
            </a:r>
            <a:r>
              <a:rPr lang="sv-SE" dirty="0"/>
              <a:t> </a:t>
            </a:r>
            <a:r>
              <a:rPr lang="sv-SE" dirty="0" err="1"/>
              <a:t>you</a:t>
            </a:r>
            <a:r>
              <a:rPr lang="sv-SE" dirty="0"/>
              <a:t> an </a:t>
            </a:r>
            <a:r>
              <a:rPr lang="sv-SE" dirty="0" err="1"/>
              <a:t>overview</a:t>
            </a:r>
            <a:r>
              <a:rPr lang="sv-SE" dirty="0"/>
              <a:t> </a:t>
            </a:r>
            <a:r>
              <a:rPr lang="sv-SE" dirty="0" err="1"/>
              <a:t>where</a:t>
            </a:r>
            <a:r>
              <a:rPr lang="sv-SE" dirty="0"/>
              <a:t> the demo-sites </a:t>
            </a:r>
            <a:r>
              <a:rPr lang="sv-SE" dirty="0" err="1"/>
              <a:t>are</a:t>
            </a:r>
            <a:r>
              <a:rPr lang="sv-SE" dirty="0"/>
              <a:t> </a:t>
            </a:r>
            <a:r>
              <a:rPr lang="sv-SE" dirty="0" err="1"/>
              <a:t>located</a:t>
            </a:r>
            <a:r>
              <a:rPr lang="sv-SE" dirty="0"/>
              <a:t>. </a:t>
            </a:r>
          </a:p>
          <a:p>
            <a:endParaRPr lang="sv-SE" dirty="0"/>
          </a:p>
          <a:p>
            <a:r>
              <a:rPr lang="sv-SE" b="1" dirty="0"/>
              <a:t>NOTE: </a:t>
            </a:r>
          </a:p>
          <a:p>
            <a:r>
              <a:rPr lang="sv-SE" b="1" dirty="0"/>
              <a:t>The </a:t>
            </a:r>
            <a:r>
              <a:rPr lang="sv-SE" b="1" dirty="0" err="1"/>
              <a:t>following</a:t>
            </a:r>
            <a:r>
              <a:rPr lang="sv-SE" b="1" dirty="0"/>
              <a:t> </a:t>
            </a:r>
            <a:r>
              <a:rPr lang="sv-SE" b="1" dirty="0" err="1"/>
              <a:t>slides</a:t>
            </a:r>
            <a:r>
              <a:rPr lang="sv-SE" b="1" dirty="0"/>
              <a:t> gives </a:t>
            </a:r>
            <a:r>
              <a:rPr lang="sv-SE" b="1" dirty="0" err="1"/>
              <a:t>you</a:t>
            </a:r>
            <a:r>
              <a:rPr lang="sv-SE" b="1" dirty="0"/>
              <a:t> a presentation for </a:t>
            </a:r>
            <a:r>
              <a:rPr lang="sv-SE" b="1" dirty="0" err="1"/>
              <a:t>each</a:t>
            </a:r>
            <a:r>
              <a:rPr lang="sv-SE" b="1" dirty="0"/>
              <a:t> demo-site. </a:t>
            </a:r>
            <a:r>
              <a:rPr lang="sv-SE" b="1" dirty="0" err="1"/>
              <a:t>You</a:t>
            </a:r>
            <a:r>
              <a:rPr lang="sv-SE" b="1" dirty="0"/>
              <a:t> </a:t>
            </a:r>
            <a:r>
              <a:rPr lang="sv-SE" b="1" dirty="0" err="1"/>
              <a:t>can</a:t>
            </a:r>
            <a:r>
              <a:rPr lang="sv-SE" b="1" dirty="0"/>
              <a:t> </a:t>
            </a:r>
            <a:r>
              <a:rPr lang="sv-SE" b="1" dirty="0" err="1"/>
              <a:t>include</a:t>
            </a:r>
            <a:r>
              <a:rPr lang="sv-SE" b="1" dirty="0"/>
              <a:t> the demo-sites </a:t>
            </a:r>
            <a:r>
              <a:rPr lang="sv-SE" b="1" dirty="0" err="1"/>
              <a:t>you</a:t>
            </a:r>
            <a:r>
              <a:rPr lang="sv-SE" b="1" dirty="0"/>
              <a:t> </a:t>
            </a:r>
            <a:r>
              <a:rPr lang="sv-SE" b="1" dirty="0" err="1"/>
              <a:t>want</a:t>
            </a:r>
            <a:r>
              <a:rPr lang="sv-SE" b="1" dirty="0"/>
              <a:t> to present in the </a:t>
            </a:r>
            <a:r>
              <a:rPr lang="sv-SE" b="1" dirty="0" err="1"/>
              <a:t>lectures</a:t>
            </a:r>
            <a:r>
              <a:rPr lang="sv-SE" b="1"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41603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ASAS, </a:t>
            </a:r>
            <a:r>
              <a:rPr lang="es-ES" err="1"/>
              <a:t>which</a:t>
            </a:r>
            <a:r>
              <a:rPr lang="es-ES"/>
              <a:t> </a:t>
            </a:r>
            <a:r>
              <a:rPr lang="es-ES" err="1"/>
              <a:t>is</a:t>
            </a:r>
            <a:r>
              <a:rPr lang="es-ES"/>
              <a:t> </a:t>
            </a:r>
            <a:r>
              <a:rPr lang="es-ES" err="1"/>
              <a:t>one</a:t>
            </a:r>
            <a:r>
              <a:rPr lang="es-ES"/>
              <a:t> </a:t>
            </a:r>
            <a:r>
              <a:rPr lang="es-ES" err="1"/>
              <a:t>of</a:t>
            </a:r>
            <a:r>
              <a:rPr lang="es-ES"/>
              <a:t> </a:t>
            </a:r>
            <a:r>
              <a:rPr lang="es-ES" err="1"/>
              <a:t>the</a:t>
            </a:r>
            <a:r>
              <a:rPr lang="es-ES"/>
              <a:t> leader </a:t>
            </a:r>
            <a:r>
              <a:rPr lang="es-ES" err="1"/>
              <a:t>aluminum</a:t>
            </a:r>
            <a:r>
              <a:rPr lang="es-ES"/>
              <a:t> </a:t>
            </a:r>
            <a:r>
              <a:rPr lang="es-ES" err="1"/>
              <a:t>manufacters</a:t>
            </a:r>
            <a:r>
              <a:rPr lang="es-ES"/>
              <a:t> in </a:t>
            </a:r>
            <a:r>
              <a:rPr lang="es-ES" err="1"/>
              <a:t>Europe</a:t>
            </a:r>
            <a:r>
              <a:rPr lang="es-ES"/>
              <a:t>, </a:t>
            </a:r>
            <a:r>
              <a:rPr lang="es-ES" err="1"/>
              <a:t>persues</a:t>
            </a:r>
            <a:r>
              <a:rPr lang="es-ES"/>
              <a:t> </a:t>
            </a:r>
            <a:r>
              <a:rPr lang="es-ES" err="1"/>
              <a:t>to</a:t>
            </a:r>
            <a:r>
              <a:rPr lang="es-ES"/>
              <a:t> </a:t>
            </a:r>
            <a:r>
              <a:rPr lang="es-ES" err="1"/>
              <a:t>increase</a:t>
            </a:r>
            <a:r>
              <a:rPr lang="es-ES"/>
              <a:t> </a:t>
            </a:r>
            <a:r>
              <a:rPr lang="es-ES" err="1"/>
              <a:t>the</a:t>
            </a:r>
            <a:r>
              <a:rPr lang="es-ES"/>
              <a:t> </a:t>
            </a:r>
            <a:r>
              <a:rPr lang="es-ES" err="1"/>
              <a:t>amount</a:t>
            </a:r>
            <a:r>
              <a:rPr lang="es-ES"/>
              <a:t> </a:t>
            </a:r>
            <a:r>
              <a:rPr lang="es-ES" err="1"/>
              <a:t>of</a:t>
            </a:r>
            <a:r>
              <a:rPr lang="es-ES"/>
              <a:t> </a:t>
            </a:r>
            <a:r>
              <a:rPr lang="es-ES" err="1"/>
              <a:t>scrap</a:t>
            </a:r>
            <a:r>
              <a:rPr lang="es-ES"/>
              <a:t> in </a:t>
            </a:r>
            <a:r>
              <a:rPr lang="es-ES" err="1"/>
              <a:t>the</a:t>
            </a:r>
            <a:r>
              <a:rPr lang="es-ES"/>
              <a:t> </a:t>
            </a:r>
            <a:r>
              <a:rPr lang="es-ES" err="1"/>
              <a:t>melting</a:t>
            </a:r>
            <a:r>
              <a:rPr lang="es-ES"/>
              <a:t> </a:t>
            </a:r>
            <a:r>
              <a:rPr lang="es-ES" err="1"/>
              <a:t>process</a:t>
            </a:r>
            <a:r>
              <a:rPr lang="es-ES"/>
              <a:t> </a:t>
            </a:r>
            <a:r>
              <a:rPr lang="es-ES" err="1"/>
              <a:t>maintaining</a:t>
            </a:r>
            <a:r>
              <a:rPr lang="es-ES"/>
              <a:t> </a:t>
            </a:r>
            <a:r>
              <a:rPr lang="es-ES" err="1"/>
              <a:t>product</a:t>
            </a:r>
            <a:r>
              <a:rPr lang="es-ES"/>
              <a:t> </a:t>
            </a:r>
            <a:r>
              <a:rPr lang="es-ES" err="1"/>
              <a:t>standards</a:t>
            </a:r>
            <a:r>
              <a:rPr lang="es-ES"/>
              <a:t>. In </a:t>
            </a:r>
            <a:r>
              <a:rPr lang="es-ES" err="1"/>
              <a:t>this</a:t>
            </a:r>
            <a:r>
              <a:rPr lang="es-ES"/>
              <a:t> </a:t>
            </a:r>
            <a:r>
              <a:rPr lang="es-ES" err="1"/>
              <a:t>manner</a:t>
            </a:r>
            <a:r>
              <a:rPr lang="es-ES"/>
              <a:t>, a </a:t>
            </a:r>
            <a:r>
              <a:rPr lang="es-ES" err="1"/>
              <a:t>redcution</a:t>
            </a:r>
            <a:r>
              <a:rPr lang="es-ES"/>
              <a:t> </a:t>
            </a:r>
            <a:r>
              <a:rPr lang="es-ES" err="1"/>
              <a:t>of</a:t>
            </a:r>
            <a:r>
              <a:rPr lang="es-ES"/>
              <a:t> </a:t>
            </a:r>
            <a:r>
              <a:rPr lang="es-ES" err="1"/>
              <a:t>the</a:t>
            </a:r>
            <a:r>
              <a:rPr lang="es-ES"/>
              <a:t> </a:t>
            </a:r>
            <a:r>
              <a:rPr lang="es-ES" err="1"/>
              <a:t>primary</a:t>
            </a:r>
            <a:r>
              <a:rPr lang="es-ES"/>
              <a:t> </a:t>
            </a:r>
            <a:r>
              <a:rPr lang="es-ES" err="1"/>
              <a:t>aluminum</a:t>
            </a:r>
            <a:r>
              <a:rPr lang="es-ES"/>
              <a:t> </a:t>
            </a:r>
            <a:r>
              <a:rPr lang="es-ES" err="1"/>
              <a:t>billet</a:t>
            </a:r>
            <a:r>
              <a:rPr lang="es-ES"/>
              <a:t> use can be </a:t>
            </a:r>
            <a:r>
              <a:rPr lang="es-ES" err="1"/>
              <a:t>reduced</a:t>
            </a:r>
            <a:r>
              <a:rPr lang="es-ES"/>
              <a:t>. </a:t>
            </a:r>
            <a:r>
              <a:rPr lang="es-ES" err="1"/>
              <a:t>For</a:t>
            </a:r>
            <a:r>
              <a:rPr lang="es-ES"/>
              <a:t> </a:t>
            </a:r>
            <a:r>
              <a:rPr lang="es-ES" err="1"/>
              <a:t>this</a:t>
            </a:r>
            <a:r>
              <a:rPr lang="es-ES"/>
              <a:t> </a:t>
            </a:r>
            <a:r>
              <a:rPr lang="es-ES" err="1"/>
              <a:t>regard</a:t>
            </a:r>
            <a:r>
              <a:rPr lang="es-ES"/>
              <a:t>, a O2 </a:t>
            </a:r>
            <a:r>
              <a:rPr lang="es-ES" err="1"/>
              <a:t>injection</a:t>
            </a:r>
            <a:r>
              <a:rPr lang="es-ES"/>
              <a:t> </a:t>
            </a:r>
            <a:r>
              <a:rPr lang="es-ES" err="1"/>
              <a:t>system</a:t>
            </a:r>
            <a:r>
              <a:rPr lang="es-ES"/>
              <a:t> and head </a:t>
            </a:r>
            <a:r>
              <a:rPr lang="es-ES" err="1"/>
              <a:t>burner</a:t>
            </a:r>
            <a:r>
              <a:rPr lang="es-ES"/>
              <a:t> Will be </a:t>
            </a:r>
            <a:r>
              <a:rPr lang="es-ES" err="1"/>
              <a:t>desing</a:t>
            </a:r>
            <a:r>
              <a:rPr lang="es-ES"/>
              <a:t> and </a:t>
            </a:r>
            <a:r>
              <a:rPr lang="es-ES" err="1"/>
              <a:t>installed</a:t>
            </a:r>
            <a:r>
              <a:rPr lang="es-ES"/>
              <a:t> </a:t>
            </a:r>
            <a:r>
              <a:rPr lang="es-ES" err="1"/>
              <a:t>to</a:t>
            </a:r>
            <a:r>
              <a:rPr lang="es-ES"/>
              <a:t> </a:t>
            </a:r>
            <a:r>
              <a:rPr lang="es-ES" err="1"/>
              <a:t>improve</a:t>
            </a:r>
            <a:r>
              <a:rPr lang="es-ES"/>
              <a:t> </a:t>
            </a:r>
            <a:r>
              <a:rPr lang="es-ES" err="1"/>
              <a:t>the</a:t>
            </a:r>
            <a:r>
              <a:rPr lang="es-ES"/>
              <a:t> combustión performance </a:t>
            </a:r>
            <a:r>
              <a:rPr lang="es-ES" err="1"/>
              <a:t>inside</a:t>
            </a:r>
            <a:r>
              <a:rPr lang="es-ES"/>
              <a:t> </a:t>
            </a:r>
            <a:r>
              <a:rPr lang="es-ES" err="1"/>
              <a:t>the</a:t>
            </a:r>
            <a:r>
              <a:rPr lang="es-ES"/>
              <a:t> </a:t>
            </a:r>
            <a:r>
              <a:rPr lang="es-ES" err="1"/>
              <a:t>furnace</a:t>
            </a:r>
            <a:r>
              <a:rPr lang="es-ES"/>
              <a:t>.. In </a:t>
            </a:r>
            <a:r>
              <a:rPr lang="es-ES" err="1"/>
              <a:t>adittion</a:t>
            </a:r>
            <a:r>
              <a:rPr lang="es-ES"/>
              <a:t>, a </a:t>
            </a:r>
            <a:r>
              <a:rPr lang="es-ES" err="1"/>
              <a:t>delacquiring</a:t>
            </a:r>
            <a:r>
              <a:rPr lang="es-ES"/>
              <a:t> </a:t>
            </a:r>
            <a:r>
              <a:rPr lang="es-ES" err="1"/>
              <a:t>system</a:t>
            </a:r>
            <a:r>
              <a:rPr lang="es-ES"/>
              <a:t> Will be </a:t>
            </a:r>
            <a:r>
              <a:rPr lang="es-ES" err="1"/>
              <a:t>installed</a:t>
            </a:r>
            <a:r>
              <a:rPr lang="es-ES"/>
              <a:t> </a:t>
            </a:r>
            <a:r>
              <a:rPr lang="es-ES" err="1"/>
              <a:t>to</a:t>
            </a:r>
            <a:r>
              <a:rPr lang="es-ES"/>
              <a:t> </a:t>
            </a:r>
            <a:r>
              <a:rPr lang="es-ES" err="1"/>
              <a:t>remove</a:t>
            </a:r>
            <a:r>
              <a:rPr lang="es-ES"/>
              <a:t> </a:t>
            </a:r>
            <a:r>
              <a:rPr lang="es-ES" err="1"/>
              <a:t>the</a:t>
            </a:r>
            <a:r>
              <a:rPr lang="es-ES"/>
              <a:t> </a:t>
            </a:r>
            <a:r>
              <a:rPr lang="es-ES" err="1"/>
              <a:t>coated</a:t>
            </a:r>
            <a:r>
              <a:rPr lang="es-ES"/>
              <a:t> </a:t>
            </a:r>
            <a:r>
              <a:rPr lang="es-ES" err="1"/>
              <a:t>layers</a:t>
            </a:r>
            <a:r>
              <a:rPr lang="es-ES"/>
              <a:t> as Paint, </a:t>
            </a:r>
            <a:r>
              <a:rPr lang="es-ES" err="1"/>
              <a:t>oil</a:t>
            </a:r>
            <a:r>
              <a:rPr lang="es-ES"/>
              <a:t> and so </a:t>
            </a:r>
            <a:r>
              <a:rPr lang="es-ES" err="1"/>
              <a:t>on</a:t>
            </a:r>
            <a:r>
              <a:rPr lang="es-ES"/>
              <a:t> </a:t>
            </a:r>
            <a:r>
              <a:rPr lang="es-ES" err="1"/>
              <a:t>to</a:t>
            </a:r>
            <a:r>
              <a:rPr lang="es-ES"/>
              <a:t> </a:t>
            </a:r>
            <a:r>
              <a:rPr lang="es-ES" err="1"/>
              <a:t>allow</a:t>
            </a:r>
            <a:r>
              <a:rPr lang="es-ES"/>
              <a:t> </a:t>
            </a:r>
            <a:r>
              <a:rPr lang="es-ES" err="1"/>
              <a:t>to</a:t>
            </a:r>
            <a:r>
              <a:rPr lang="es-ES"/>
              <a:t> </a:t>
            </a:r>
            <a:r>
              <a:rPr lang="es-ES" err="1"/>
              <a:t>increase</a:t>
            </a:r>
            <a:r>
              <a:rPr lang="es-ES"/>
              <a:t> </a:t>
            </a:r>
            <a:r>
              <a:rPr lang="es-ES" err="1"/>
              <a:t>the</a:t>
            </a:r>
            <a:r>
              <a:rPr lang="es-ES"/>
              <a:t> share </a:t>
            </a:r>
            <a:r>
              <a:rPr lang="es-ES" err="1"/>
              <a:t>of</a:t>
            </a:r>
            <a:r>
              <a:rPr lang="es-ES"/>
              <a:t> </a:t>
            </a:r>
            <a:r>
              <a:rPr lang="es-ES" err="1"/>
              <a:t>low</a:t>
            </a:r>
            <a:r>
              <a:rPr lang="es-ES"/>
              <a:t> </a:t>
            </a:r>
            <a:r>
              <a:rPr lang="es-ES" err="1"/>
              <a:t>quality</a:t>
            </a:r>
            <a:r>
              <a:rPr lang="es-ES"/>
              <a:t> </a:t>
            </a:r>
            <a:r>
              <a:rPr lang="es-ES" err="1"/>
              <a:t>scrap</a:t>
            </a:r>
            <a:r>
              <a:rPr lang="es-ES"/>
              <a:t> in </a:t>
            </a:r>
            <a:r>
              <a:rPr lang="es-ES" err="1"/>
              <a:t>the</a:t>
            </a:r>
            <a:r>
              <a:rPr lang="es-ES"/>
              <a:t> </a:t>
            </a:r>
            <a:r>
              <a:rPr lang="es-ES" err="1"/>
              <a:t>feeding</a:t>
            </a:r>
            <a:r>
              <a:rPr lang="es-ES"/>
              <a:t> line. O2 and TOC </a:t>
            </a:r>
            <a:r>
              <a:rPr lang="es-ES" err="1"/>
              <a:t>analyzers</a:t>
            </a:r>
            <a:r>
              <a:rPr lang="es-ES"/>
              <a:t> Will be </a:t>
            </a:r>
            <a:r>
              <a:rPr lang="es-ES" err="1"/>
              <a:t>installed</a:t>
            </a:r>
            <a:r>
              <a:rPr lang="es-ES"/>
              <a:t> </a:t>
            </a:r>
            <a:r>
              <a:rPr lang="es-ES" err="1"/>
              <a:t>also</a:t>
            </a:r>
            <a:r>
              <a:rPr lang="es-ES"/>
              <a:t> </a:t>
            </a:r>
            <a:r>
              <a:rPr lang="es-ES" err="1"/>
              <a:t>to</a:t>
            </a:r>
            <a:r>
              <a:rPr lang="es-ES"/>
              <a:t> </a:t>
            </a:r>
            <a:r>
              <a:rPr lang="es-ES" err="1"/>
              <a:t>support</a:t>
            </a:r>
            <a:r>
              <a:rPr lang="es-ES"/>
              <a:t> in </a:t>
            </a:r>
            <a:r>
              <a:rPr lang="es-ES" err="1"/>
              <a:t>the</a:t>
            </a:r>
            <a:r>
              <a:rPr lang="es-ES"/>
              <a:t> </a:t>
            </a:r>
            <a:r>
              <a:rPr lang="es-ES" err="1"/>
              <a:t>process</a:t>
            </a:r>
            <a:r>
              <a:rPr lang="es-ES"/>
              <a:t> </a:t>
            </a:r>
            <a:r>
              <a:rPr lang="es-ES" err="1"/>
              <a:t>management</a:t>
            </a:r>
            <a:r>
              <a:rPr lang="es-ES"/>
              <a:t> and </a:t>
            </a:r>
            <a:r>
              <a:rPr lang="es-ES" err="1"/>
              <a:t>to</a:t>
            </a:r>
            <a:r>
              <a:rPr lang="es-ES"/>
              <a:t> </a:t>
            </a:r>
            <a:r>
              <a:rPr lang="es-ES" err="1"/>
              <a:t>ensure</a:t>
            </a:r>
            <a:r>
              <a:rPr lang="es-ES"/>
              <a:t> </a:t>
            </a:r>
            <a:r>
              <a:rPr lang="es-ES" err="1"/>
              <a:t>the</a:t>
            </a:r>
            <a:r>
              <a:rPr lang="es-ES"/>
              <a:t> </a:t>
            </a:r>
            <a:r>
              <a:rPr lang="es-ES" err="1"/>
              <a:t>adequate</a:t>
            </a:r>
            <a:r>
              <a:rPr lang="es-ES"/>
              <a:t> </a:t>
            </a:r>
            <a:r>
              <a:rPr lang="es-ES" err="1"/>
              <a:t>emission</a:t>
            </a:r>
            <a:r>
              <a:rPr lang="es-ES"/>
              <a:t> </a:t>
            </a:r>
            <a:r>
              <a:rPr lang="es-ES" err="1"/>
              <a:t>level</a:t>
            </a:r>
            <a:r>
              <a:rPr lang="es-ES"/>
              <a:t> </a:t>
            </a:r>
            <a:r>
              <a:rPr lang="es-ES" err="1"/>
              <a:t>which</a:t>
            </a:r>
            <a:r>
              <a:rPr lang="es-ES"/>
              <a:t> lead </a:t>
            </a:r>
            <a:r>
              <a:rPr lang="es-ES" err="1"/>
              <a:t>to</a:t>
            </a:r>
            <a:r>
              <a:rPr lang="es-ES"/>
              <a:t> </a:t>
            </a:r>
            <a:r>
              <a:rPr lang="es-ES" err="1"/>
              <a:t>an</a:t>
            </a:r>
            <a:r>
              <a:rPr lang="es-ES"/>
              <a:t> </a:t>
            </a:r>
            <a:r>
              <a:rPr lang="es-ES" err="1"/>
              <a:t>improved</a:t>
            </a:r>
            <a:r>
              <a:rPr lang="es-ES"/>
              <a:t> M&amp;C </a:t>
            </a:r>
            <a:r>
              <a:rPr lang="es-ES" err="1"/>
              <a:t>system</a:t>
            </a:r>
            <a:r>
              <a:rPr lang="es-ES"/>
              <a:t>. </a:t>
            </a:r>
            <a:r>
              <a:rPr lang="es-ES" err="1"/>
              <a:t>The</a:t>
            </a:r>
            <a:r>
              <a:rPr lang="es-ES"/>
              <a:t> </a:t>
            </a:r>
            <a:r>
              <a:rPr lang="es-ES" err="1"/>
              <a:t>expected</a:t>
            </a:r>
            <a:r>
              <a:rPr lang="es-ES"/>
              <a:t> </a:t>
            </a:r>
            <a:r>
              <a:rPr lang="es-ES" err="1"/>
              <a:t>goals</a:t>
            </a:r>
            <a:r>
              <a:rPr lang="es-ES"/>
              <a:t> are </a:t>
            </a:r>
            <a:r>
              <a:rPr lang="es-ES" err="1"/>
              <a:t>related</a:t>
            </a:r>
            <a:r>
              <a:rPr lang="es-ES"/>
              <a:t> </a:t>
            </a:r>
            <a:r>
              <a:rPr lang="es-ES" err="1"/>
              <a:t>with</a:t>
            </a:r>
            <a:r>
              <a:rPr lang="es-ES"/>
              <a:t> </a:t>
            </a:r>
            <a:r>
              <a:rPr lang="es-ES" err="1"/>
              <a:t>the</a:t>
            </a:r>
            <a:r>
              <a:rPr lang="es-ES"/>
              <a:t> </a:t>
            </a:r>
            <a:r>
              <a:rPr lang="es-ES" err="1"/>
              <a:t>increment</a:t>
            </a:r>
            <a:r>
              <a:rPr lang="es-ES"/>
              <a:t> </a:t>
            </a:r>
            <a:r>
              <a:rPr lang="es-ES" err="1"/>
              <a:t>of</a:t>
            </a:r>
            <a:r>
              <a:rPr lang="es-ES"/>
              <a:t> </a:t>
            </a:r>
            <a:r>
              <a:rPr lang="es-ES" err="1"/>
              <a:t>the</a:t>
            </a:r>
            <a:r>
              <a:rPr lang="es-ES"/>
              <a:t> share </a:t>
            </a:r>
            <a:r>
              <a:rPr lang="es-ES" err="1"/>
              <a:t>of</a:t>
            </a:r>
            <a:r>
              <a:rPr lang="es-ES"/>
              <a:t> </a:t>
            </a:r>
            <a:r>
              <a:rPr lang="es-ES" err="1"/>
              <a:t>the</a:t>
            </a:r>
            <a:r>
              <a:rPr lang="es-ES"/>
              <a:t> </a:t>
            </a:r>
            <a:r>
              <a:rPr lang="es-ES" err="1"/>
              <a:t>scrap</a:t>
            </a:r>
            <a:r>
              <a:rPr lang="es-ES"/>
              <a:t> up 50% </a:t>
            </a:r>
            <a:r>
              <a:rPr lang="es-ES" err="1"/>
              <a:t>which</a:t>
            </a:r>
            <a:r>
              <a:rPr lang="es-ES"/>
              <a:t> Will reduce </a:t>
            </a:r>
            <a:r>
              <a:rPr lang="es-ES" err="1"/>
              <a:t>the</a:t>
            </a:r>
            <a:r>
              <a:rPr lang="es-ES"/>
              <a:t> </a:t>
            </a:r>
            <a:r>
              <a:rPr lang="es-ES" err="1"/>
              <a:t>energy</a:t>
            </a:r>
            <a:r>
              <a:rPr lang="es-ES"/>
              <a:t> </a:t>
            </a:r>
            <a:r>
              <a:rPr lang="es-ES" err="1"/>
              <a:t>consuptiom</a:t>
            </a:r>
            <a:r>
              <a:rPr lang="es-ES"/>
              <a:t> in 15 times. </a:t>
            </a:r>
            <a:r>
              <a:rPr lang="es-ES" err="1"/>
              <a:t>Besides</a:t>
            </a:r>
            <a:r>
              <a:rPr lang="es-ES"/>
              <a:t>, </a:t>
            </a:r>
            <a:r>
              <a:rPr lang="es-ES" err="1"/>
              <a:t>these</a:t>
            </a:r>
            <a:r>
              <a:rPr lang="es-ES"/>
              <a:t> </a:t>
            </a:r>
            <a:r>
              <a:rPr lang="es-ES" err="1"/>
              <a:t>actions</a:t>
            </a:r>
            <a:r>
              <a:rPr lang="es-ES"/>
              <a:t> Will </a:t>
            </a:r>
            <a:r>
              <a:rPr lang="es-ES" err="1"/>
              <a:t>generate</a:t>
            </a:r>
            <a:r>
              <a:rPr lang="es-ES"/>
              <a:t> a more </a:t>
            </a:r>
            <a:r>
              <a:rPr lang="es-ES" err="1"/>
              <a:t>efficient</a:t>
            </a:r>
            <a:r>
              <a:rPr lang="es-ES"/>
              <a:t> combustión and so, a </a:t>
            </a:r>
            <a:r>
              <a:rPr lang="es-ES" err="1"/>
              <a:t>reduction</a:t>
            </a:r>
            <a:r>
              <a:rPr lang="es-ES"/>
              <a:t> </a:t>
            </a:r>
            <a:r>
              <a:rPr lang="es-ES" err="1"/>
              <a:t>of</a:t>
            </a:r>
            <a:r>
              <a:rPr lang="es-ES"/>
              <a:t> </a:t>
            </a:r>
            <a:r>
              <a:rPr lang="es-ES" err="1"/>
              <a:t>the</a:t>
            </a:r>
            <a:r>
              <a:rPr lang="es-ES"/>
              <a:t> GHG </a:t>
            </a:r>
            <a:r>
              <a:rPr lang="es-ES" err="1"/>
              <a:t>emissions</a:t>
            </a:r>
            <a:r>
              <a:rPr lang="es-ES"/>
              <a:t>.</a:t>
            </a:r>
          </a:p>
          <a:p>
            <a:endParaRPr lang="es-ES"/>
          </a:p>
        </p:txBody>
      </p:sp>
      <p:sp>
        <p:nvSpPr>
          <p:cNvPr id="4" name="Marcador de número de diapositiva 3"/>
          <p:cNvSpPr>
            <a:spLocks noGrp="1"/>
          </p:cNvSpPr>
          <p:nvPr>
            <p:ph type="sldNum" sz="quarter" idx="5"/>
          </p:nvPr>
        </p:nvSpPr>
        <p:spPr/>
        <p:txBody>
          <a:bodyPr/>
          <a:lstStyle/>
          <a:p>
            <a:fld id="{F84DB91F-1AD8-437C-8866-3636784D0854}" type="slidenum">
              <a:rPr lang="en-GB" smtClean="0"/>
              <a:t>170</a:t>
            </a:fld>
            <a:endParaRPr lang="en-GB"/>
          </a:p>
        </p:txBody>
      </p:sp>
    </p:spTree>
    <p:extLst>
      <p:ext uri="{BB962C8B-B14F-4D97-AF65-F5344CB8AC3E}">
        <p14:creationId xmlns:p14="http://schemas.microsoft.com/office/powerpoint/2010/main" val="128452680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expected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goals</a:t>
            </a:r>
            <a:r>
              <a:rPr kumimoji="0" lang="es-ES" sz="1200" b="0" i="0" u="none" strike="noStrike" kern="1200" cap="none" spc="0" normalizeH="0" baseline="0" noProof="0" dirty="0">
                <a:ln>
                  <a:noFill/>
                </a:ln>
                <a:solidFill>
                  <a:srgbClr val="2F2F2F"/>
                </a:solidFill>
                <a:effectLst/>
                <a:uLnTx/>
                <a:uFillTx/>
                <a:latin typeface="Arial"/>
                <a:ea typeface="+mn-ea"/>
                <a:cs typeface="+mn-cs"/>
              </a:rPr>
              <a:t> are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related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with</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increment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share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scrap</a:t>
            </a:r>
            <a:r>
              <a:rPr kumimoji="0" lang="es-ES" sz="1200" b="0" i="0" u="none" strike="noStrike" kern="1200" cap="none" spc="0" normalizeH="0" baseline="0" noProof="0" dirty="0">
                <a:ln>
                  <a:noFill/>
                </a:ln>
                <a:solidFill>
                  <a:srgbClr val="2F2F2F"/>
                </a:solidFill>
                <a:effectLst/>
                <a:uLnTx/>
                <a:uFillTx/>
                <a:latin typeface="Arial"/>
                <a:ea typeface="+mn-ea"/>
                <a:cs typeface="+mn-cs"/>
              </a:rPr>
              <a:t> up 50%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which</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reduce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energy</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consuptiom</a:t>
            </a:r>
            <a:r>
              <a:rPr kumimoji="0" lang="es-ES" sz="1200" b="0" i="0" u="none" strike="noStrike" kern="1200" cap="none" spc="0" normalizeH="0" baseline="0" noProof="0" dirty="0">
                <a:ln>
                  <a:noFill/>
                </a:ln>
                <a:solidFill>
                  <a:srgbClr val="2F2F2F"/>
                </a:solidFill>
                <a:effectLst/>
                <a:uLnTx/>
                <a:uFillTx/>
                <a:latin typeface="Arial"/>
                <a:ea typeface="+mn-ea"/>
                <a:cs typeface="+mn-cs"/>
              </a:rPr>
              <a:t> in 15 times.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00" cap="none" spc="0" normalizeH="0" baseline="0" noProof="0" dirty="0" err="1">
                <a:ln>
                  <a:noFill/>
                </a:ln>
                <a:solidFill>
                  <a:srgbClr val="404040"/>
                </a:solidFill>
                <a:effectLst/>
                <a:uLnTx/>
                <a:uFillTx/>
                <a:latin typeface="Liberation Serif"/>
                <a:ea typeface="Noto Sans CJK SC"/>
                <a:cs typeface="Lohit Devanagari"/>
              </a:rPr>
              <a:t>Delacquering</a:t>
            </a:r>
            <a:r>
              <a:rPr kumimoji="0" lang="en-GB" sz="1200" b="0" i="1" u="none" strike="noStrike" kern="100" cap="none" spc="0" normalizeH="0" baseline="0" noProof="0" dirty="0">
                <a:ln>
                  <a:noFill/>
                </a:ln>
                <a:solidFill>
                  <a:srgbClr val="404040"/>
                </a:solidFill>
                <a:effectLst/>
                <a:uLnTx/>
                <a:uFillTx/>
                <a:latin typeface="Liberation Serif"/>
                <a:ea typeface="Noto Sans CJK SC"/>
                <a:cs typeface="Lohit Devanagari"/>
              </a:rPr>
              <a:t> Process: a) Material filling is performed, b) Material is conveyed through a conveyor, c) Material is transferred to the drum furnace, d) Lacquer removal process is completed inside the drum furnace with the specified parameters, e) The system has comprehensive automation, f) Waste materials (dust, etc.) are separated, g) Material exit occurred, h) </a:t>
            </a:r>
            <a:r>
              <a:rPr kumimoji="0" lang="en-GB" sz="1200" b="0" i="1" u="none" strike="noStrike" kern="100" cap="none" spc="0" normalizeH="0" baseline="0" noProof="0" dirty="0" err="1">
                <a:ln>
                  <a:noFill/>
                </a:ln>
                <a:solidFill>
                  <a:srgbClr val="404040"/>
                </a:solidFill>
                <a:effectLst/>
                <a:uLnTx/>
                <a:uFillTx/>
                <a:latin typeface="Liberation Serif"/>
                <a:ea typeface="Noto Sans CJK SC"/>
                <a:cs typeface="Lohit Devanagari"/>
              </a:rPr>
              <a:t>Delacquered</a:t>
            </a:r>
            <a:r>
              <a:rPr kumimoji="0" lang="en-GB" sz="1200" b="0" i="1" u="none" strike="noStrike" kern="100" cap="none" spc="0" normalizeH="0" baseline="0" noProof="0" dirty="0">
                <a:ln>
                  <a:noFill/>
                </a:ln>
                <a:solidFill>
                  <a:srgbClr val="404040"/>
                </a:solidFill>
                <a:effectLst/>
                <a:uLnTx/>
                <a:uFillTx/>
                <a:latin typeface="Liberation Serif"/>
                <a:ea typeface="Noto Sans CJK SC"/>
                <a:cs typeface="Lohit Devanagari"/>
              </a:rPr>
              <a:t> material is obtained</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18944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2F2F2F"/>
                </a:solidFill>
                <a:effectLst/>
                <a:uLnTx/>
                <a:uFillTx/>
                <a:latin typeface="Arial"/>
                <a:ea typeface="+mn-ea"/>
                <a:cs typeface="+mn-cs"/>
              </a:rPr>
              <a:t>ASAS, </a:t>
            </a:r>
            <a:r>
              <a:rPr kumimoji="0" lang="en-GB" sz="1200" b="0" i="0" u="none" strike="noStrike" kern="1200" cap="none" spc="0" normalizeH="0" baseline="0" noProof="0" dirty="0">
                <a:ln>
                  <a:noFill/>
                </a:ln>
                <a:solidFill>
                  <a:srgbClr val="2F2F2F"/>
                </a:solidFill>
                <a:effectLst/>
                <a:uLnTx/>
                <a:uFillTx/>
                <a:latin typeface="Arial"/>
                <a:ea typeface="+mn-ea"/>
                <a:cs typeface="+mn-cs"/>
              </a:rPr>
              <a:t>which</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one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leader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aluminum</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manufacters</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Europe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persues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increase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amount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scrap</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melting</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process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maintaining</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product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standards</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this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manner</a:t>
            </a:r>
            <a:r>
              <a:rPr kumimoji="0" lang="es-ES" sz="1200" b="0" i="0" u="none" strike="noStrike" kern="1200" cap="none" spc="0" normalizeH="0" baseline="0" noProof="0" dirty="0">
                <a:ln>
                  <a:noFill/>
                </a:ln>
                <a:solidFill>
                  <a:srgbClr val="2F2F2F"/>
                </a:solidFill>
                <a:effectLst/>
                <a:uLnTx/>
                <a:uFillTx/>
                <a:latin typeface="Arial"/>
                <a:ea typeface="+mn-ea"/>
                <a:cs typeface="+mn-cs"/>
              </a:rPr>
              <a:t>, a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reduction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primary</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aluminum</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billet</a:t>
            </a:r>
            <a:r>
              <a:rPr kumimoji="0" lang="es-ES" sz="1200" b="0" i="0" u="none" strike="noStrike" kern="1200" cap="none" spc="0" normalizeH="0" baseline="0" noProof="0" dirty="0">
                <a:ln>
                  <a:noFill/>
                </a:ln>
                <a:solidFill>
                  <a:srgbClr val="2F2F2F"/>
                </a:solidFill>
                <a:effectLst/>
                <a:uLnTx/>
                <a:uFillTx/>
                <a:latin typeface="Arial"/>
                <a:ea typeface="+mn-ea"/>
                <a:cs typeface="+mn-cs"/>
              </a:rPr>
              <a:t> use can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reduced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For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this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regard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an</a:t>
            </a:r>
            <a:r>
              <a:rPr kumimoji="0" lang="es-ES" sz="1200" b="0" i="0" u="none" strike="noStrike" kern="1200" cap="none" spc="0" normalizeH="0" baseline="0" noProof="0" dirty="0">
                <a:ln>
                  <a:noFill/>
                </a:ln>
                <a:solidFill>
                  <a:srgbClr val="2F2F2F"/>
                </a:solidFill>
                <a:effectLst/>
                <a:uLnTx/>
                <a:uFillTx/>
                <a:latin typeface="Arial"/>
                <a:ea typeface="+mn-ea"/>
                <a:cs typeface="+mn-cs"/>
              </a:rPr>
              <a:t> O2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injection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system</a:t>
            </a:r>
            <a:r>
              <a:rPr kumimoji="0" lang="es-ES" sz="1200" b="0" i="0" u="none" strike="noStrike" kern="1200" cap="none" spc="0" normalizeH="0" baseline="0" noProof="0" dirty="0">
                <a:ln>
                  <a:noFill/>
                </a:ln>
                <a:solidFill>
                  <a:srgbClr val="2F2F2F"/>
                </a:solidFill>
                <a:effectLst/>
                <a:uLnTx/>
                <a:uFillTx/>
                <a:latin typeface="Arial"/>
                <a:ea typeface="+mn-ea"/>
                <a:cs typeface="+mn-cs"/>
              </a:rPr>
              <a:t> and head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burner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designed</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installed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improve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combustión performance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inside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furnace</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addition</a:t>
            </a:r>
            <a:r>
              <a:rPr kumimoji="0" lang="es-ES" sz="1200" b="0" i="0" u="none" strike="noStrike" kern="1200" cap="none" spc="0" normalizeH="0" baseline="0" noProof="0" dirty="0">
                <a:ln>
                  <a:noFill/>
                </a:ln>
                <a:solidFill>
                  <a:srgbClr val="2F2F2F"/>
                </a:solidFill>
                <a:effectLst/>
                <a:uLnTx/>
                <a:uFillTx/>
                <a:latin typeface="Arial"/>
                <a:ea typeface="+mn-ea"/>
                <a:cs typeface="+mn-cs"/>
              </a:rPr>
              <a:t>, a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delacquiring</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system</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installed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remove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coated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layers</a:t>
            </a:r>
            <a:r>
              <a:rPr kumimoji="0" lang="es-ES" sz="1200" b="0" i="0" u="none" strike="noStrike" kern="1200" cap="none" spc="0" normalizeH="0" baseline="0" noProof="0" dirty="0">
                <a:ln>
                  <a:noFill/>
                </a:ln>
                <a:solidFill>
                  <a:srgbClr val="2F2F2F"/>
                </a:solidFill>
                <a:effectLst/>
                <a:uLnTx/>
                <a:uFillTx/>
                <a:latin typeface="Arial"/>
                <a:ea typeface="+mn-ea"/>
                <a:cs typeface="+mn-cs"/>
              </a:rPr>
              <a:t> as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paint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oil</a:t>
            </a:r>
            <a:r>
              <a:rPr kumimoji="0" lang="es-ES" sz="1200" b="0" i="0" u="none" strike="noStrike" kern="1200" cap="none" spc="0" normalizeH="0" baseline="0" noProof="0" dirty="0">
                <a:ln>
                  <a:noFill/>
                </a:ln>
                <a:solidFill>
                  <a:srgbClr val="2F2F2F"/>
                </a:solidFill>
                <a:effectLst/>
                <a:uLnTx/>
                <a:uFillTx/>
                <a:latin typeface="Arial"/>
                <a:ea typeface="+mn-ea"/>
                <a:cs typeface="+mn-cs"/>
              </a:rPr>
              <a:t> and so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allow</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increase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share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low</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quality</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scrap</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feeding</a:t>
            </a:r>
            <a:r>
              <a:rPr kumimoji="0" lang="es-ES" sz="1200" b="0" i="0" u="none" strike="noStrike" kern="1200" cap="none" spc="0" normalizeH="0" baseline="0" noProof="0" dirty="0">
                <a:ln>
                  <a:noFill/>
                </a:ln>
                <a:solidFill>
                  <a:srgbClr val="2F2F2F"/>
                </a:solidFill>
                <a:effectLst/>
                <a:uLnTx/>
                <a:uFillTx/>
                <a:latin typeface="Arial"/>
                <a:ea typeface="+mn-ea"/>
                <a:cs typeface="+mn-cs"/>
              </a:rPr>
              <a:t> line. O2 and TOC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analyzers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installed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also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support</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process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management</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ensure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adequate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emission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level</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which</a:t>
            </a:r>
            <a:r>
              <a:rPr kumimoji="0" lang="es-ES" sz="1200" b="0" i="0" u="none" strike="noStrike" kern="1200" cap="none" spc="0" normalizeH="0" baseline="0" noProof="0" dirty="0">
                <a:ln>
                  <a:noFill/>
                </a:ln>
                <a:solidFill>
                  <a:srgbClr val="2F2F2F"/>
                </a:solidFill>
                <a:effectLst/>
                <a:uLnTx/>
                <a:uFillTx/>
                <a:latin typeface="Arial"/>
                <a:ea typeface="+mn-ea"/>
                <a:cs typeface="+mn-cs"/>
              </a:rPr>
              <a:t> lead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improved</a:t>
            </a:r>
            <a:r>
              <a:rPr kumimoji="0" lang="es-ES" sz="1200" b="0" i="0" u="none" strike="noStrike" kern="1200" cap="none" spc="0" normalizeH="0" baseline="0" noProof="0" dirty="0">
                <a:ln>
                  <a:noFill/>
                </a:ln>
                <a:solidFill>
                  <a:srgbClr val="2F2F2F"/>
                </a:solidFill>
                <a:effectLst/>
                <a:uLnTx/>
                <a:uFillTx/>
                <a:latin typeface="Arial"/>
                <a:ea typeface="+mn-ea"/>
                <a:cs typeface="+mn-cs"/>
              </a:rPr>
              <a:t> M&amp;C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system</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9287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err="1">
                <a:ln>
                  <a:noFill/>
                </a:ln>
                <a:solidFill>
                  <a:srgbClr val="2F2F2F"/>
                </a:solidFill>
                <a:effectLst/>
                <a:uLnTx/>
                <a:uFillTx/>
                <a:latin typeface="Arial"/>
                <a:ea typeface="+mn-ea"/>
                <a:cs typeface="+mn-cs"/>
              </a:rPr>
              <a:t>Besides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these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actions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generate</a:t>
            </a:r>
            <a:r>
              <a:rPr kumimoji="0" lang="es-ES" sz="1200" b="0" i="0" u="none" strike="noStrike" kern="1200" cap="none" spc="0" normalizeH="0" baseline="0" noProof="0" dirty="0">
                <a:ln>
                  <a:noFill/>
                </a:ln>
                <a:solidFill>
                  <a:srgbClr val="2F2F2F"/>
                </a:solidFill>
                <a:effectLst/>
                <a:uLnTx/>
                <a:uFillTx/>
                <a:latin typeface="Arial"/>
                <a:ea typeface="+mn-ea"/>
                <a:cs typeface="+mn-cs"/>
              </a:rPr>
              <a:t> a more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efficient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combustion</a:t>
            </a:r>
            <a:r>
              <a:rPr kumimoji="0" lang="es-ES" sz="1200" b="0" i="0" u="none" strike="noStrike" kern="1200" cap="none" spc="0" normalizeH="0" baseline="0" noProof="0" dirty="0">
                <a:ln>
                  <a:noFill/>
                </a:ln>
                <a:solidFill>
                  <a:srgbClr val="2F2F2F"/>
                </a:solidFill>
                <a:effectLst/>
                <a:uLnTx/>
                <a:uFillTx/>
                <a:latin typeface="Arial"/>
                <a:ea typeface="+mn-ea"/>
                <a:cs typeface="+mn-cs"/>
              </a:rPr>
              <a:t> and so, a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reduction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GHG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emissions</a:t>
            </a:r>
            <a:r>
              <a:rPr kumimoji="0" lang="es-ES" sz="1200" b="0" i="0" u="none" strike="noStrike" kern="1200" cap="none" spc="0" normalizeH="0" baseline="0" noProof="0" dirty="0">
                <a:ln>
                  <a:noFill/>
                </a:ln>
                <a:solidFill>
                  <a:srgbClr val="2F2F2F"/>
                </a:solidFill>
                <a:effectLst/>
                <a:uLnTx/>
                <a:uFillTx/>
                <a:latin typeface="Arial"/>
                <a:ea typeface="+mn-ea"/>
                <a:cs typeface="+mn-cs"/>
              </a:rPr>
              <a:t>.</a:t>
            </a: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51308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Preliminary results for ASAS: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F2F2F"/>
                </a:solidFill>
                <a:effectLst/>
                <a:uLnTx/>
                <a:uFillTx/>
                <a:latin typeface="Arial"/>
                <a:ea typeface="+mn-ea"/>
                <a:cs typeface="+mn-cs"/>
              </a:rPr>
              <a:t>Scrap usage (resource efficiency)</a:t>
            </a:r>
          </a:p>
          <a:p>
            <a:r>
              <a:rPr lang="en-US" sz="1800" b="0" i="0" u="none" strike="noStrike" baseline="0" dirty="0">
                <a:solidFill>
                  <a:srgbClr val="000000"/>
                </a:solidFill>
                <a:latin typeface="Arial" panose="020B0604020202020204" pitchFamily="34" charset="0"/>
              </a:rPr>
              <a:t>An impressive milestone has been reached in the utilization of alternative raw materials, with a notable improvement in the use of coated scrap until 27%. Besides, total percentage of the scrap materials used was aimed to reach 48.6% in the Grant Agreement, but thanks to all the implementations, this aim was surpassed, obtaining a 57%. These results are very interesting taking into account that before the </a:t>
            </a:r>
            <a:r>
              <a:rPr lang="en-US" sz="1800" b="0" i="0" u="none" strike="noStrike" baseline="0" dirty="0" err="1">
                <a:solidFill>
                  <a:srgbClr val="000000"/>
                </a:solidFill>
                <a:latin typeface="Arial" panose="020B0604020202020204" pitchFamily="34" charset="0"/>
              </a:rPr>
              <a:t>delacquering</a:t>
            </a:r>
            <a:r>
              <a:rPr lang="en-US" sz="1800" b="0" i="0" u="none" strike="noStrike" baseline="0" dirty="0">
                <a:solidFill>
                  <a:srgbClr val="000000"/>
                </a:solidFill>
                <a:latin typeface="Arial" panose="020B0604020202020204" pitchFamily="34" charset="0"/>
              </a:rPr>
              <a:t> drum furnace solution, lacquer/coated scraps could not be used for the casting process. The reason is that the use of scrap forms high rates of impurities, resulting in a low casting quality and high flue gas emissions. Also, after melting operations the output products have been </a:t>
            </a:r>
            <a:r>
              <a:rPr lang="en-US" sz="1800" b="0" i="0" u="none" strike="noStrike" baseline="0" dirty="0" err="1">
                <a:solidFill>
                  <a:srgbClr val="000000"/>
                </a:solidFill>
                <a:latin typeface="Arial" panose="020B0604020202020204" pitchFamily="34" charset="0"/>
              </a:rPr>
              <a:t>analysed</a:t>
            </a:r>
            <a:r>
              <a:rPr lang="en-US" sz="1800" b="0" i="0" u="none" strike="noStrike" baseline="0" dirty="0">
                <a:solidFill>
                  <a:srgbClr val="000000"/>
                </a:solidFill>
                <a:latin typeface="Arial" panose="020B0604020202020204" pitchFamily="34" charset="0"/>
              </a:rPr>
              <a:t>. As a result, both retrofitted and before retrofitting trials showed similar dross formation, cast metal and process loss amounts.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Reduction in energy consumption</a:t>
            </a:r>
          </a:p>
          <a:p>
            <a:r>
              <a:rPr lang="en-US" sz="1800" b="0" i="0" u="none" strike="noStrike" baseline="0" dirty="0">
                <a:solidFill>
                  <a:srgbClr val="000000"/>
                </a:solidFill>
                <a:latin typeface="Arial" panose="020B0604020202020204" pitchFamily="34" charset="0"/>
              </a:rPr>
              <a:t>Main energy resource of the melting furnace is natural gas and electricity has been used only to first ignite burners and operate digital sensors. In any case, the outcomes of the implemented development have revealed an expected outcome, as no significant electricity savings have been observed. As a result, monthly energy consumption of the before and after retrofitting solution on the furnace caused 18.55% energy efficiency gain. </a:t>
            </a:r>
          </a:p>
          <a:p>
            <a:endParaRPr lang="en-US" sz="1800" b="0" i="0" u="none" strike="noStrike" baseline="0" dirty="0">
              <a:solidFill>
                <a:srgbClr val="000000"/>
              </a:solidFill>
              <a:latin typeface="Arial" panose="020B0604020202020204" pitchFamily="34" charset="0"/>
            </a:endParaRPr>
          </a:p>
          <a:p>
            <a:r>
              <a:rPr lang="en-US" sz="1800" b="1" i="0" u="none" strike="noStrike" baseline="0" dirty="0">
                <a:solidFill>
                  <a:srgbClr val="000000"/>
                </a:solidFill>
                <a:latin typeface="Arial" panose="020B0604020202020204" pitchFamily="34" charset="0"/>
              </a:rPr>
              <a:t>Reduction in GHG emissions</a:t>
            </a:r>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Arial" panose="020B0604020202020204" pitchFamily="34" charset="0"/>
              </a:rPr>
              <a:t>GHG emissions analysis have been carried out with respect to TS ISO 7935 flue gas standard. As a result, emission values differ with respect to charge type. Before retrofitting and after retrofitting values for melting furnace have been measured. For the </a:t>
            </a:r>
            <a:r>
              <a:rPr lang="en-US" sz="1800" b="0" i="0" u="none" strike="noStrike" baseline="0" dirty="0" err="1">
                <a:solidFill>
                  <a:srgbClr val="000000"/>
                </a:solidFill>
                <a:latin typeface="Arial" panose="020B0604020202020204" pitchFamily="34" charset="0"/>
              </a:rPr>
              <a:t>delacquering</a:t>
            </a:r>
            <a:r>
              <a:rPr lang="en-US" sz="1800" b="0" i="0" u="none" strike="noStrike" baseline="0" dirty="0">
                <a:solidFill>
                  <a:srgbClr val="000000"/>
                </a:solidFill>
                <a:latin typeface="Arial" panose="020B0604020202020204" pitchFamily="34" charset="0"/>
              </a:rPr>
              <a:t> systems there is not any before value before </a:t>
            </a:r>
            <a:r>
              <a:rPr lang="en-US" sz="1800" b="0" i="0" u="none" strike="noStrike" baseline="0" dirty="0" err="1">
                <a:solidFill>
                  <a:srgbClr val="000000"/>
                </a:solidFill>
                <a:latin typeface="Arial" panose="020B0604020202020204" pitchFamily="34" charset="0"/>
              </a:rPr>
              <a:t>delacquering</a:t>
            </a:r>
            <a:r>
              <a:rPr lang="en-US" sz="1800" b="0" i="0" u="none" strike="noStrike" baseline="0" dirty="0">
                <a:solidFill>
                  <a:srgbClr val="000000"/>
                </a:solidFill>
                <a:latin typeface="Arial" panose="020B0604020202020204" pitchFamily="34" charset="0"/>
              </a:rPr>
              <a:t> system has been established within RETROFEED project. In any case, the results are in line with Regulation on Control of industrial Air pollution which is published by Ministry of Environment and Forestry of Turkey, according to environmental regulations. Regarding melting furnace trials, a reduction of the emissions of the parameters has been observed to be 75 % reduction. But for complete retrofit, 19 % reduction.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baseline="0" dirty="0">
                <a:solidFill>
                  <a:srgbClr val="000000"/>
                </a:solidFill>
                <a:latin typeface="Arial" panose="020B0604020202020204" pitchFamily="34" charset="0"/>
              </a:rPr>
              <a:t>Reduction in </a:t>
            </a:r>
            <a:r>
              <a:rPr lang="en-US" sz="1800" b="1" i="0" u="none" strike="noStrike" baseline="0" dirty="0" err="1">
                <a:solidFill>
                  <a:srgbClr val="000000"/>
                </a:solidFill>
                <a:latin typeface="Arial" panose="020B0604020202020204" pitchFamily="34" charset="0"/>
              </a:rPr>
              <a:t>fossile</a:t>
            </a:r>
            <a:r>
              <a:rPr lang="en-US" sz="1800" b="1" i="0" u="none" strike="noStrike" baseline="0" dirty="0">
                <a:solidFill>
                  <a:srgbClr val="000000"/>
                </a:solidFill>
                <a:latin typeface="Arial" panose="020B0604020202020204" pitchFamily="34" charset="0"/>
              </a:rPr>
              <a:t> resource/ fuel consumption – Natural gas: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rgbClr val="000000"/>
                </a:solidFill>
                <a:latin typeface="Arial" panose="020B0604020202020204" pitchFamily="34" charset="0"/>
              </a:rPr>
              <a:t>The implementation of a new generation burner has yielded significant results in terms of natural gas savings. Through this upgrade, a remarkable reduction of 19% in natural gas consumption has been achieved for the melting </a:t>
            </a:r>
            <a:r>
              <a:rPr lang="en-US" sz="1800" b="0" i="0" u="none" strike="noStrike" baseline="0" dirty="0" err="1">
                <a:solidFill>
                  <a:srgbClr val="000000"/>
                </a:solidFill>
                <a:latin typeface="Arial" panose="020B0604020202020204" pitchFamily="34" charset="0"/>
              </a:rPr>
              <a:t>furnonace</a:t>
            </a:r>
            <a:r>
              <a:rPr lang="en-US" sz="1800" b="0" i="0" u="none" strike="noStrike" baseline="0" dirty="0">
                <a:solidFill>
                  <a:srgbClr val="000000"/>
                </a:solidFill>
                <a:latin typeface="Arial" panose="020B0604020202020204" pitchFamily="34" charset="0"/>
              </a:rPr>
              <a:t> process. This outcome highlights the positive impact of the burner change on energy efficiency with respect to natural gas consumption which is the main energy resource of energy for melting system used at ASAS. The utilization of the new generation burner has proven to be a successful strategy in optimizing energy usage, allowing for the same level of performance while significantly reducing natural gas consumption.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000000"/>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All of the output materials have been investigated and they have showed properties admissible for proceeding with upcoming processing. </a:t>
            </a:r>
            <a:endParaRPr lang="sv-SE" sz="1800" dirty="0"/>
          </a:p>
          <a:p>
            <a:endParaRPr lang="en-US" sz="1800" b="1" i="0" u="none" strike="noStrike" baseline="0" dirty="0">
              <a:solidFill>
                <a:srgbClr val="000000"/>
              </a:solidFill>
              <a:latin typeface="Arial" panose="020B0604020202020204" pitchFamily="34" charset="0"/>
            </a:endParaRPr>
          </a:p>
          <a:p>
            <a:endParaRPr lang="en-US" sz="1800" b="1"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219425"/>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kumimoji="0" lang="es-ES" sz="1200" b="0" i="0" u="none" strike="noStrike" kern="1200" cap="none" spc="0" normalizeH="0" baseline="0" noProof="0" dirty="0" err="1">
                <a:ln>
                  <a:noFill/>
                </a:ln>
                <a:solidFill>
                  <a:srgbClr val="2F2F2F"/>
                </a:solidFill>
                <a:effectLst/>
                <a:uLnTx/>
                <a:uFillTx/>
                <a:latin typeface="Arial"/>
                <a:ea typeface="+mn-ea"/>
                <a:cs typeface="+mn-cs"/>
              </a:rPr>
              <a:t>Secil</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one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Portugal’s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cement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producer</a:t>
            </a:r>
            <a:r>
              <a:rPr kumimoji="0" lang="es-ES" sz="1200" b="0" i="0" u="none" strike="noStrike" kern="1200" cap="none" spc="0" normalizeH="0" baseline="0" noProof="0" dirty="0">
                <a:ln>
                  <a:noFill/>
                </a:ln>
                <a:solidFill>
                  <a:srgbClr val="2F2F2F"/>
                </a:solidFill>
                <a:effectLst/>
                <a:uLnTx/>
                <a:uFillTx/>
                <a:latin typeface="Arial"/>
                <a:ea typeface="+mn-ea"/>
                <a:cs typeface="+mn-cs"/>
              </a:rPr>
              <a:t> leader.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this</a:t>
            </a:r>
            <a:r>
              <a:rPr kumimoji="0" lang="es-ES" sz="1200" b="0" i="0" u="none" strike="noStrike" kern="1200" cap="none" spc="0" normalizeH="0" baseline="0" noProof="0" dirty="0">
                <a:ln>
                  <a:noFill/>
                </a:ln>
                <a:solidFill>
                  <a:srgbClr val="2F2F2F"/>
                </a:solidFill>
                <a:effectLst/>
                <a:uLnTx/>
                <a:uFillTx/>
                <a:latin typeface="Arial"/>
                <a:ea typeface="+mn-ea"/>
                <a:cs typeface="+mn-cs"/>
              </a:rPr>
              <a:t> case,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retrofitting</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actions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centered</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core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equipment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rotatory</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kiln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p>
          <a:p>
            <a:r>
              <a:rPr kumimoji="0" lang="es-ES" sz="1200" b="1" i="0" u="none" strike="noStrike" kern="1200" cap="none" spc="0" normalizeH="0" baseline="0" noProof="0" dirty="0" err="1">
                <a:ln>
                  <a:noFill/>
                </a:ln>
                <a:solidFill>
                  <a:srgbClr val="2F2F2F"/>
                </a:solidFill>
                <a:effectLst/>
                <a:uLnTx/>
                <a:uFillTx/>
                <a:latin typeface="Arial"/>
                <a:ea typeface="+mn-ea"/>
                <a:cs typeface="+mn-cs"/>
              </a:rPr>
              <a:t>Unfortunately</a:t>
            </a:r>
            <a:r>
              <a:rPr kumimoji="0" lang="es-ES" sz="1200" b="1" i="0" u="none" strike="noStrike" kern="1200" cap="none" spc="0" normalizeH="0" baseline="0" noProof="0" dirty="0">
                <a:ln>
                  <a:noFill/>
                </a:ln>
                <a:solidFill>
                  <a:srgbClr val="2F2F2F"/>
                </a:solidFill>
                <a:effectLst/>
                <a:uLnTx/>
                <a:uFillTx/>
                <a:latin typeface="Arial"/>
                <a:ea typeface="+mn-ea"/>
                <a:cs typeface="+mn-cs"/>
              </a:rPr>
              <a:t> , </a:t>
            </a:r>
            <a:r>
              <a:rPr kumimoji="0" lang="es-ES" sz="1200" b="1" i="0" u="none" strike="noStrike" kern="1200" cap="none" spc="0" normalizeH="0" baseline="0" noProof="0" dirty="0" err="1">
                <a:ln>
                  <a:noFill/>
                </a:ln>
                <a:solidFill>
                  <a:srgbClr val="2F2F2F"/>
                </a:solidFill>
                <a:effectLst/>
                <a:uLnTx/>
                <a:uFillTx/>
                <a:latin typeface="Arial"/>
                <a:ea typeface="+mn-ea"/>
                <a:cs typeface="+mn-cs"/>
              </a:rPr>
              <a:t>Secil</a:t>
            </a:r>
            <a:r>
              <a:rPr kumimoji="0" lang="es-ES" sz="1200" b="1" i="0" u="none" strike="noStrike" kern="1200" cap="none" spc="0" normalizeH="0" baseline="0" noProof="0" dirty="0">
                <a:ln>
                  <a:noFill/>
                </a:ln>
                <a:solidFill>
                  <a:srgbClr val="2F2F2F"/>
                </a:solidFill>
                <a:effectLst/>
                <a:uLnTx/>
                <a:uFillTx/>
                <a:latin typeface="Arial"/>
                <a:ea typeface="+mn-ea"/>
                <a:cs typeface="+mn-cs"/>
              </a:rPr>
              <a:t> </a:t>
            </a:r>
            <a:r>
              <a:rPr kumimoji="0" lang="es-ES" sz="1200" b="1" i="0" u="none" strike="noStrike" kern="1200" cap="none" spc="0" normalizeH="0" baseline="0" noProof="0" dirty="0" err="1">
                <a:ln>
                  <a:noFill/>
                </a:ln>
                <a:solidFill>
                  <a:srgbClr val="2F2F2F"/>
                </a:solidFill>
                <a:effectLst/>
                <a:uLnTx/>
                <a:uFillTx/>
                <a:latin typeface="Arial"/>
                <a:ea typeface="+mn-ea"/>
                <a:cs typeface="+mn-cs"/>
              </a:rPr>
              <a:t>could</a:t>
            </a:r>
            <a:r>
              <a:rPr kumimoji="0" lang="es-ES" sz="1200" b="1" i="0" u="none" strike="noStrike" kern="1200" cap="none" spc="0" normalizeH="0" baseline="0" noProof="0" dirty="0">
                <a:ln>
                  <a:noFill/>
                </a:ln>
                <a:solidFill>
                  <a:srgbClr val="2F2F2F"/>
                </a:solidFill>
                <a:effectLst/>
                <a:uLnTx/>
                <a:uFillTx/>
                <a:latin typeface="Arial"/>
                <a:ea typeface="+mn-ea"/>
                <a:cs typeface="+mn-cs"/>
              </a:rPr>
              <a:t> </a:t>
            </a:r>
            <a:r>
              <a:rPr kumimoji="0" lang="es-ES" sz="1200" b="1" i="0" u="none" strike="noStrike" kern="1200" cap="none" spc="0" normalizeH="0" baseline="0" noProof="0" dirty="0" err="1">
                <a:ln>
                  <a:noFill/>
                </a:ln>
                <a:solidFill>
                  <a:srgbClr val="2F2F2F"/>
                </a:solidFill>
                <a:effectLst/>
                <a:uLnTx/>
                <a:uFillTx/>
                <a:latin typeface="Arial"/>
                <a:ea typeface="+mn-ea"/>
                <a:cs typeface="+mn-cs"/>
              </a:rPr>
              <a:t>not</a:t>
            </a:r>
            <a:r>
              <a:rPr kumimoji="0" lang="es-ES" sz="1200" b="1" i="0" u="none" strike="noStrike" kern="1200" cap="none" spc="0" normalizeH="0" baseline="0" noProof="0" dirty="0">
                <a:ln>
                  <a:noFill/>
                </a:ln>
                <a:solidFill>
                  <a:srgbClr val="2F2F2F"/>
                </a:solidFill>
                <a:effectLst/>
                <a:uLnTx/>
                <a:uFillTx/>
                <a:latin typeface="Arial"/>
                <a:ea typeface="+mn-ea"/>
                <a:cs typeface="+mn-cs"/>
              </a:rPr>
              <a:t> </a:t>
            </a:r>
            <a:r>
              <a:rPr kumimoji="0" lang="es-ES" sz="1200" b="1" i="0" u="none" strike="noStrike" kern="1200" cap="none" spc="0" normalizeH="0" baseline="0" noProof="0" dirty="0" err="1">
                <a:ln>
                  <a:noFill/>
                </a:ln>
                <a:solidFill>
                  <a:srgbClr val="2F2F2F"/>
                </a:solidFill>
                <a:effectLst/>
                <a:uLnTx/>
                <a:uFillTx/>
                <a:latin typeface="Arial"/>
                <a:ea typeface="+mn-ea"/>
                <a:cs typeface="+mn-cs"/>
              </a:rPr>
              <a:t>finish</a:t>
            </a:r>
            <a:r>
              <a:rPr kumimoji="0" lang="es-ES" sz="1200" b="1" i="0" u="none" strike="noStrike" kern="1200" cap="none" spc="0" normalizeH="0" baseline="0" noProof="0" dirty="0">
                <a:ln>
                  <a:noFill/>
                </a:ln>
                <a:solidFill>
                  <a:srgbClr val="2F2F2F"/>
                </a:solidFill>
                <a:effectLst/>
                <a:uLnTx/>
                <a:uFillTx/>
                <a:latin typeface="Arial"/>
                <a:ea typeface="+mn-ea"/>
                <a:cs typeface="+mn-cs"/>
              </a:rPr>
              <a:t> </a:t>
            </a:r>
            <a:r>
              <a:rPr kumimoji="0" lang="es-ES" sz="1200" b="1" i="0" u="none" strike="noStrike" kern="1200" cap="none" spc="0" normalizeH="0" baseline="0" noProof="0" dirty="0" err="1">
                <a:ln>
                  <a:noFill/>
                </a:ln>
                <a:solidFill>
                  <a:srgbClr val="2F2F2F"/>
                </a:solidFill>
                <a:effectLst/>
                <a:uLnTx/>
                <a:uFillTx/>
                <a:latin typeface="Arial"/>
                <a:ea typeface="+mn-ea"/>
                <a:cs typeface="+mn-cs"/>
              </a:rPr>
              <a:t>there</a:t>
            </a:r>
            <a:r>
              <a:rPr kumimoji="0" lang="es-ES" sz="1200" b="1" i="0" u="none" strike="noStrike" kern="1200" cap="none" spc="0" normalizeH="0" baseline="0" noProof="0" dirty="0">
                <a:ln>
                  <a:noFill/>
                </a:ln>
                <a:solidFill>
                  <a:srgbClr val="2F2F2F"/>
                </a:solidFill>
                <a:effectLst/>
                <a:uLnTx/>
                <a:uFillTx/>
                <a:latin typeface="Arial"/>
                <a:ea typeface="+mn-ea"/>
                <a:cs typeface="+mn-cs"/>
              </a:rPr>
              <a:t> </a:t>
            </a:r>
            <a:r>
              <a:rPr kumimoji="0" lang="es-ES" sz="1200" b="1" i="0" u="none" strike="noStrike" kern="1200" cap="none" spc="0" normalizeH="0" baseline="0" noProof="0" dirty="0" err="1">
                <a:ln>
                  <a:noFill/>
                </a:ln>
                <a:solidFill>
                  <a:srgbClr val="2F2F2F"/>
                </a:solidFill>
                <a:effectLst/>
                <a:uLnTx/>
                <a:uFillTx/>
                <a:latin typeface="Arial"/>
                <a:ea typeface="+mn-ea"/>
                <a:cs typeface="+mn-cs"/>
              </a:rPr>
              <a:t>implementation</a:t>
            </a:r>
            <a:r>
              <a:rPr kumimoji="0" lang="es-ES" sz="1200" b="1" i="0" u="none" strike="noStrike" kern="1200" cap="none" spc="0" normalizeH="0" baseline="0" noProof="0" dirty="0">
                <a:ln>
                  <a:noFill/>
                </a:ln>
                <a:solidFill>
                  <a:srgbClr val="2F2F2F"/>
                </a:solidFill>
                <a:effectLst/>
                <a:uLnTx/>
                <a:uFillTx/>
                <a:latin typeface="Arial"/>
                <a:ea typeface="+mn-ea"/>
                <a:cs typeface="+mn-cs"/>
              </a:rPr>
              <a:t> </a:t>
            </a:r>
            <a:r>
              <a:rPr kumimoji="0" lang="es-ES" sz="1200" b="1" i="0" u="none" strike="noStrike" kern="1200" cap="none" spc="0" normalizeH="0" baseline="0" noProof="0" dirty="0" err="1">
                <a:ln>
                  <a:noFill/>
                </a:ln>
                <a:solidFill>
                  <a:srgbClr val="2F2F2F"/>
                </a:solidFill>
                <a:effectLst/>
                <a:uLnTx/>
                <a:uFillTx/>
                <a:latin typeface="Arial"/>
                <a:ea typeface="+mn-ea"/>
                <a:cs typeface="+mn-cs"/>
              </a:rPr>
              <a:t>on</a:t>
            </a:r>
            <a:r>
              <a:rPr kumimoji="0" lang="es-ES" sz="1200" b="1" i="0" u="none" strike="noStrike" kern="1200" cap="none" spc="0" normalizeH="0" baseline="0" noProof="0" dirty="0">
                <a:ln>
                  <a:noFill/>
                </a:ln>
                <a:solidFill>
                  <a:srgbClr val="2F2F2F"/>
                </a:solidFill>
                <a:effectLst/>
                <a:uLnTx/>
                <a:uFillTx/>
                <a:latin typeface="Arial"/>
                <a:ea typeface="+mn-ea"/>
                <a:cs typeface="+mn-cs"/>
              </a:rPr>
              <a:t> time </a:t>
            </a:r>
            <a:r>
              <a:rPr kumimoji="0" lang="es-ES" sz="1200" b="0" i="0" u="none" strike="noStrike" kern="1200" cap="none" spc="0" normalizeH="0" baseline="0" noProof="0" dirty="0">
                <a:ln>
                  <a:noFill/>
                </a:ln>
                <a:solidFill>
                  <a:srgbClr val="2F2F2F"/>
                </a:solidFill>
                <a:effectLst/>
                <a:uLnTx/>
                <a:uFillTx/>
                <a:latin typeface="Arial"/>
                <a:ea typeface="+mn-ea"/>
                <a:cs typeface="+mn-cs"/>
              </a:rPr>
              <a:t>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results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were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therefore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not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available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when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student</a:t>
            </a:r>
            <a:r>
              <a:rPr kumimoji="0" lang="es-ES" sz="1200" b="0" i="0" u="none" strike="noStrike" kern="1200" cap="none" spc="0" normalizeH="0" baseline="0" noProof="0" dirty="0">
                <a:ln>
                  <a:noFill/>
                </a:ln>
                <a:solidFill>
                  <a:srgbClr val="2F2F2F"/>
                </a:solidFill>
                <a:effectLst/>
                <a:uLnTx/>
                <a:uFillTx/>
                <a:latin typeface="Arial"/>
                <a:ea typeface="+mn-ea"/>
                <a:cs typeface="+mn-cs"/>
              </a:rPr>
              <a:t> material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was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developed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For</a:t>
            </a:r>
            <a:r>
              <a:rPr kumimoji="0" lang="es-ES" sz="1200" b="0" i="0" u="none" strike="noStrike" kern="1200" cap="none" spc="0" normalizeH="0" baseline="0" noProof="0" dirty="0">
                <a:ln>
                  <a:noFill/>
                </a:ln>
                <a:solidFill>
                  <a:srgbClr val="2F2F2F"/>
                </a:solidFill>
                <a:effectLst/>
                <a:uLnTx/>
                <a:uFillTx/>
                <a:latin typeface="Arial"/>
                <a:ea typeface="+mn-ea"/>
                <a:cs typeface="+mn-cs"/>
              </a:rPr>
              <a:t> more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information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please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visit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Project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website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check</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deliverables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176</a:t>
            </a:fld>
            <a:endParaRPr lang="en-GB"/>
          </a:p>
        </p:txBody>
      </p:sp>
    </p:spTree>
    <p:extLst>
      <p:ext uri="{BB962C8B-B14F-4D97-AF65-F5344CB8AC3E}">
        <p14:creationId xmlns:p14="http://schemas.microsoft.com/office/powerpoint/2010/main" val="193395095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90000"/>
              </a:lnSpc>
              <a:spcBef>
                <a:spcPts val="1000"/>
              </a:spcBef>
              <a:spcAft>
                <a:spcPts val="1200"/>
              </a:spcAft>
              <a:buClrTx/>
              <a:buSzTx/>
              <a:buFontTx/>
              <a:buNone/>
              <a:tabLst/>
              <a:defRPr/>
            </a:pPr>
            <a:r>
              <a:rPr kumimoji="0" lang="es-ES" sz="1200" b="0" i="0" u="none" strike="noStrike" kern="1200" cap="none" spc="0" normalizeH="0" baseline="0" noProof="0" dirty="0">
                <a:ln>
                  <a:noFill/>
                </a:ln>
                <a:solidFill>
                  <a:srgbClr val="2F2F2F"/>
                </a:solidFill>
                <a:effectLst/>
                <a:uLnTx/>
                <a:uFillTx/>
                <a:latin typeface="Arial"/>
                <a:ea typeface="+mn-ea"/>
                <a:cs typeface="+mn-cs"/>
              </a:rPr>
              <a:t>A full-</a:t>
            </a:r>
            <a:r>
              <a:rPr kumimoji="0" lang="es-ES" sz="1200" b="0" i="0" u="none" strike="noStrike" kern="1200" cap="none" spc="0" normalizeH="0" baseline="0" noProof="0" dirty="0" err="1">
                <a:ln>
                  <a:noFill/>
                </a:ln>
                <a:solidFill>
                  <a:srgbClr val="2F2F2F"/>
                </a:solidFill>
                <a:effectLst/>
                <a:uLnTx/>
                <a:uFillTx/>
                <a:latin typeface="Arial"/>
                <a:ea typeface="+mn-ea"/>
                <a:cs typeface="+mn-cs"/>
              </a:rPr>
              <a:t>scale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multifuel</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burner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designed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used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with</a:t>
            </a:r>
            <a:r>
              <a:rPr kumimoji="0" lang="es-ES" sz="1200" b="0" i="0" u="none" strike="noStrike" kern="1200" cap="none" spc="0" normalizeH="0" baseline="0" noProof="0" dirty="0">
                <a:ln>
                  <a:noFill/>
                </a:ln>
                <a:solidFill>
                  <a:srgbClr val="2F2F2F"/>
                </a:solidFill>
                <a:effectLst/>
                <a:uLnTx/>
                <a:uFillTx/>
                <a:latin typeface="Arial"/>
                <a:ea typeface="+mn-ea"/>
                <a:cs typeface="+mn-cs"/>
              </a:rPr>
              <a:t> alternative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fuels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p>
          <a:p>
            <a:pPr marL="0" marR="0" lvl="0" indent="0" algn="just" defTabSz="914400" rtl="0" eaLnBrk="1" fontAlgn="auto" latinLnBrk="0" hangingPunct="1">
              <a:lnSpc>
                <a:spcPct val="90000"/>
              </a:lnSpc>
              <a:spcBef>
                <a:spcPts val="1000"/>
              </a:spcBef>
              <a:spcAft>
                <a:spcPts val="120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Based on CFD models and trials on a prototype burner, </a:t>
            </a:r>
            <a:r>
              <a:rPr kumimoji="0" lang="en-US" sz="1200" b="0" i="0" u="none" strike="noStrike" kern="1200" cap="none" spc="0" normalizeH="0" baseline="0" noProof="0" dirty="0" err="1">
                <a:ln>
                  <a:noFill/>
                </a:ln>
                <a:solidFill>
                  <a:srgbClr val="2F2F2F"/>
                </a:solidFill>
                <a:effectLst/>
                <a:uLnTx/>
                <a:uFillTx/>
                <a:latin typeface="Montserrat" panose="00000500000000000000" pitchFamily="2" charset="0"/>
                <a:ea typeface="+mn-ea"/>
                <a:cs typeface="+mn-cs"/>
              </a:rPr>
              <a:t>Secil</a:t>
            </a:r>
            <a:r>
              <a:rPr kumimoji="0" lang="en-US"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 defined the </a:t>
            </a:r>
            <a:r>
              <a:rPr kumimoji="0" lang="en-US" sz="1200" b="1"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new design of the main burner</a:t>
            </a:r>
            <a:r>
              <a:rPr kumimoji="0" lang="en-US"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a:t>
            </a:r>
          </a:p>
          <a:p>
            <a:pPr marL="428625" marR="0" lvl="0" indent="-428625" algn="just"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Figure a). Use </a:t>
            </a:r>
            <a:r>
              <a:rPr kumimoji="0" lang="en-GB"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two different RDF streams </a:t>
            </a:r>
            <a:r>
              <a:rPr kumimoji="0" lang="en-US"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in the main burner</a:t>
            </a:r>
          </a:p>
          <a:p>
            <a:pPr marL="428625" marR="0" lvl="0" indent="-428625" algn="just" defTabSz="914400" rtl="0" eaLnBrk="1" fontAlgn="auto" latinLnBrk="0" hangingPunct="1">
              <a:lnSpc>
                <a:spcPct val="90000"/>
              </a:lnSpc>
              <a:spcBef>
                <a:spcPts val="1000"/>
              </a:spcBef>
              <a:spcAft>
                <a:spcPts val="12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Figure b): Use a high calorific fuel to increase RDF rate.</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725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a:t>Indicators</a:t>
            </a:r>
            <a:r>
              <a:rPr lang="sv-SE"/>
              <a:t>: https://sdg-tracker.org/infrastructure-industrialization</a:t>
            </a: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27060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rgbClr val="2F2F2F"/>
                </a:solidFill>
                <a:effectLst/>
                <a:uLnTx/>
                <a:uFillTx/>
                <a:latin typeface="Arial"/>
                <a:ea typeface="+mn-ea"/>
                <a:cs typeface="+mn-cs"/>
              </a:rPr>
              <a:t>New innovative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sensors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developed</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installed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monitor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combustion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process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based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flame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images</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characteristics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of</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clinker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composition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by</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means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optical</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techniques</a:t>
            </a:r>
            <a:r>
              <a:rPr kumimoji="0" lang="es-ES" sz="1200" b="0" i="0" u="none" strike="noStrike" kern="1200" cap="none" spc="0" normalizeH="0" baseline="0" noProof="0" dirty="0">
                <a:ln>
                  <a:noFill/>
                </a:ln>
                <a:solidFill>
                  <a:srgbClr val="2F2F2F"/>
                </a:solidFill>
                <a:effectLst/>
                <a:uLnTx/>
                <a:uFillTx/>
                <a:latin typeface="Arial"/>
                <a:ea typeface="+mn-ea"/>
                <a:cs typeface="+mn-cs"/>
              </a:rPr>
              <a:t>. In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addition</a:t>
            </a:r>
            <a:r>
              <a:rPr kumimoji="0" lang="es-ES" sz="1200" b="0" i="0" u="none" strike="noStrike" kern="1200" cap="none" spc="0" normalizeH="0" baseline="0" noProof="0" dirty="0">
                <a:ln>
                  <a:noFill/>
                </a:ln>
                <a:solidFill>
                  <a:srgbClr val="2F2F2F"/>
                </a:solidFill>
                <a:effectLst/>
                <a:uLnTx/>
                <a:uFillTx/>
                <a:latin typeface="Arial"/>
                <a:ea typeface="+mn-ea"/>
                <a:cs typeface="+mn-cs"/>
              </a:rPr>
              <a:t>, alternative fuel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will</a:t>
            </a:r>
            <a:r>
              <a:rPr kumimoji="0" lang="es-ES" sz="1200" b="0" i="0" u="none" strike="noStrike" kern="1200" cap="none" spc="0" normalizeH="0" baseline="0" noProof="0" dirty="0">
                <a:ln>
                  <a:noFill/>
                </a:ln>
                <a:solidFill>
                  <a:srgbClr val="2F2F2F"/>
                </a:solidFill>
                <a:effectLst/>
                <a:uLnTx/>
                <a:uFillTx/>
                <a:latin typeface="Arial"/>
                <a:ea typeface="+mn-ea"/>
                <a:cs typeface="+mn-cs"/>
              </a:rPr>
              <a:t> be </a:t>
            </a:r>
            <a:r>
              <a:rPr kumimoji="0" lang="es-ES" sz="1200" b="0" i="0" u="none" strike="noStrike" kern="1200" cap="none" spc="0" normalizeH="0" baseline="0" noProof="0" dirty="0" err="1">
                <a:ln>
                  <a:noFill/>
                </a:ln>
                <a:solidFill>
                  <a:srgbClr val="2F2F2F"/>
                </a:solidFill>
                <a:effectLst/>
                <a:uLnTx/>
                <a:uFillTx/>
                <a:latin typeface="Arial"/>
                <a:ea typeface="+mn-ea"/>
                <a:cs typeface="+mn-cs"/>
              </a:rPr>
              <a:t>also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characterize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support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kiln</a:t>
            </a:r>
            <a:r>
              <a:rPr kumimoji="0" lang="es-ES" sz="1200" b="0" i="0" u="none" strike="noStrike" kern="1200" cap="none" spc="0" normalizeH="0" baseline="0" noProof="0" dirty="0">
                <a:ln>
                  <a:noFill/>
                </a:ln>
                <a:solidFill>
                  <a:srgbClr val="2F2F2F"/>
                </a:solidFill>
                <a:effectLst/>
                <a:uLnTx/>
                <a:uFillTx/>
                <a:latin typeface="Arial"/>
                <a:ea typeface="+mn-ea"/>
                <a:cs typeface="+mn-cs"/>
              </a:rPr>
              <a:t> performance. </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7816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540639"/>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25418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22000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65261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2F2F2F"/>
                </a:solidFill>
                <a:effectLst/>
                <a:uLnTx/>
                <a:uFillTx/>
                <a:latin typeface="Arial"/>
                <a:ea typeface="+mn-ea"/>
                <a:cs typeface="+mn-cs"/>
              </a:rPr>
              <a:t>Fertiberia</a:t>
            </a:r>
            <a:r>
              <a:rPr kumimoji="0" lang="en-US" sz="1200" b="0" i="0" u="none" strike="noStrike" kern="1200" cap="none" spc="0" normalizeH="0" baseline="0" noProof="0" dirty="0">
                <a:ln>
                  <a:noFill/>
                </a:ln>
                <a:solidFill>
                  <a:srgbClr val="2F2F2F"/>
                </a:solidFill>
                <a:effectLst/>
                <a:uLnTx/>
                <a:uFillTx/>
                <a:latin typeface="Arial"/>
                <a:ea typeface="+mn-ea"/>
                <a:cs typeface="+mn-cs"/>
              </a:rPr>
              <a:t>, is a Spanish fertilizer producer and one of the leading international providers of fertilizers and related industrial products. In this case, the retrofitting activities are centered in the phosphorous reactor. The idea is to replace the imported phosphorous designing a new reactor with sulfuric acid to  be able to incorporate P2O5 from bio sources. This modification will lead to a substitution of at least 10% of the currently used of phosphorous sources and most of the ammonium sulfate, integrating raw material from waste and reducing cost. New sensors to monitor and control the new system will improve the M&amp;C system.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33178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A pilot plant was set up to make tests that were needed for the design of the real reactor.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pilot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plant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suffered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initially</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from</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corrosion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problem</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other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issues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related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to</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valves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instrumentation</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pumps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These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problems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were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later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on</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solved</a:t>
            </a:r>
            <a:r>
              <a:rPr kumimoji="0" lang="es-ES" sz="1200" b="0" i="0" u="none" strike="noStrike" kern="1200" cap="none" spc="0" normalizeH="0" baseline="0" noProof="0" dirty="0">
                <a:ln>
                  <a:noFill/>
                </a:ln>
                <a:solidFill>
                  <a:srgbClr val="2F2F2F"/>
                </a:solidFill>
                <a:effectLst/>
                <a:uLnTx/>
                <a:uFillTx/>
                <a:latin typeface="Arial"/>
                <a:ea typeface="+mn-ea"/>
                <a:cs typeface="+mn-cs"/>
              </a:rPr>
              <a:t>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pilot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plant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could</a:t>
            </a:r>
            <a:r>
              <a:rPr kumimoji="0" lang="es-ES" sz="1200" b="0" i="0" u="none" strike="noStrike" kern="1200" cap="none" spc="0" normalizeH="0" baseline="0" noProof="0" dirty="0">
                <a:ln>
                  <a:noFill/>
                </a:ln>
                <a:solidFill>
                  <a:srgbClr val="2F2F2F"/>
                </a:solidFill>
                <a:effectLst/>
                <a:uLnTx/>
                <a:uFillTx/>
                <a:latin typeface="Arial"/>
                <a:ea typeface="+mn-ea"/>
                <a:cs typeface="+mn-cs"/>
              </a:rPr>
              <a:t> be run and </a:t>
            </a:r>
            <a:r>
              <a:rPr kumimoji="0" lang="es-ES" sz="1200" b="0" i="0" u="none" strike="noStrike" kern="1200" cap="none" spc="0" normalizeH="0" baseline="0" noProof="0" dirty="0" err="1">
                <a:ln>
                  <a:noFill/>
                </a:ln>
                <a:solidFill>
                  <a:srgbClr val="2F2F2F"/>
                </a:solidFill>
                <a:effectLst/>
                <a:uLnTx/>
                <a:uFillTx/>
                <a:latin typeface="Arial"/>
                <a:ea typeface="+mn-ea"/>
                <a:cs typeface="+mn-cs"/>
              </a:rPr>
              <a:t>get</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results</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valid</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for</a:t>
            </a:r>
            <a:r>
              <a:rPr kumimoji="0" lang="es-ES" sz="1200" b="0" i="0" u="none" strike="noStrike" kern="1200" cap="none" spc="0" normalizeH="0" baseline="0" noProof="0" dirty="0">
                <a:ln>
                  <a:noFill/>
                </a:ln>
                <a:solidFill>
                  <a:srgbClr val="2F2F2F"/>
                </a:solidFill>
                <a:effectLst/>
                <a:uLnTx/>
                <a:uFillTx/>
                <a:latin typeface="Arial"/>
                <a:ea typeface="+mn-ea"/>
                <a:cs typeface="+mn-cs"/>
              </a:rPr>
              <a:t> </a:t>
            </a:r>
            <a:r>
              <a:rPr kumimoji="0" lang="es-ES" sz="1200" b="0" i="0" u="none" strike="noStrike" kern="1200" cap="none" spc="0" normalizeH="0" baseline="0" noProof="0" dirty="0" err="1">
                <a:ln>
                  <a:noFill/>
                </a:ln>
                <a:solidFill>
                  <a:srgbClr val="2F2F2F"/>
                </a:solidFill>
                <a:effectLst/>
                <a:uLnTx/>
                <a:uFillTx/>
                <a:latin typeface="Arial"/>
                <a:ea typeface="+mn-ea"/>
                <a:cs typeface="+mn-cs"/>
              </a:rPr>
              <a:t>the</a:t>
            </a:r>
            <a:r>
              <a:rPr kumimoji="0" lang="es-ES" sz="1200" b="0" i="0" u="none" strike="noStrike" kern="1200" cap="none" spc="0" normalizeH="0" baseline="0" noProof="0" dirty="0">
                <a:ln>
                  <a:noFill/>
                </a:ln>
                <a:solidFill>
                  <a:srgbClr val="2F2F2F"/>
                </a:solidFill>
                <a:effectLst/>
                <a:uLnTx/>
                <a:uFillTx/>
                <a:latin typeface="Arial"/>
                <a:ea typeface="+mn-ea"/>
                <a:cs typeface="+mn-cs"/>
              </a:rPr>
              <a:t> real </a:t>
            </a:r>
            <a:r>
              <a:rPr kumimoji="0" lang="es-ES" sz="1200" b="0" i="0" u="none" strike="noStrike" kern="1200" cap="none" spc="0" normalizeH="0" baseline="0" noProof="0" dirty="0" err="1">
                <a:ln>
                  <a:noFill/>
                </a:ln>
                <a:solidFill>
                  <a:srgbClr val="2F2F2F"/>
                </a:solidFill>
                <a:effectLst/>
                <a:uLnTx/>
                <a:uFillTx/>
                <a:latin typeface="Arial"/>
                <a:ea typeface="+mn-ea"/>
                <a:cs typeface="+mn-cs"/>
              </a:rPr>
              <a:t>demonstation</a:t>
            </a:r>
            <a:r>
              <a:rPr kumimoji="0" lang="es-ES" sz="1200" b="0" i="0" u="none" strike="noStrike" kern="1200" cap="none" spc="0" normalizeH="0" baseline="0" noProof="0" dirty="0">
                <a:ln>
                  <a:noFill/>
                </a:ln>
                <a:solidFill>
                  <a:srgbClr val="2F2F2F"/>
                </a:solidFill>
                <a:effectLst/>
                <a:uLnTx/>
                <a:uFillTx/>
                <a:latin typeface="Arial"/>
                <a:ea typeface="+mn-ea"/>
                <a:cs typeface="+mn-cs"/>
              </a:rPr>
              <a:t> reactor.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The pilot plant, showed that the design is very good for the new process, and it runs very well according to expectations. So, it complies with the goals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energy saving (5 GWh/year of reduced energy consumption ~ 22 %)</a:t>
            </a:r>
          </a:p>
          <a:p>
            <a:pPr marL="729912" lvl="1" indent="-272712" defTabSz="1243767">
              <a:buFont typeface="Arial" panose="020B0604020202020204" pitchFamily="34" charset="0"/>
              <a:buChar char="•"/>
              <a:defRPr/>
            </a:pPr>
            <a:r>
              <a:rPr lang="en-US" altLang="fr-FR" sz="1908" dirty="0">
                <a:solidFill>
                  <a:srgbClr val="F79646">
                    <a:lumMod val="75000"/>
                  </a:srgbClr>
                </a:solidFill>
                <a:latin typeface="Calibri"/>
                <a:sym typeface="+mn-ea"/>
              </a:rPr>
              <a:t>After pilot plant results:</a:t>
            </a:r>
          </a:p>
          <a:p>
            <a:pPr marL="1187112" lvl="2" indent="-272712" defTabSz="1243767">
              <a:buFont typeface="Arial" panose="020B0604020202020204" pitchFamily="34" charset="0"/>
              <a:buChar char="•"/>
              <a:defRPr/>
            </a:pPr>
            <a:r>
              <a:rPr lang="en-US" altLang="fr-FR" sz="1908" dirty="0">
                <a:solidFill>
                  <a:srgbClr val="F79646">
                    <a:lumMod val="75000"/>
                  </a:srgbClr>
                </a:solidFill>
                <a:latin typeface="Calibri"/>
                <a:sym typeface="+mn-ea"/>
              </a:rPr>
              <a:t>Expected value for steam reduction: </a:t>
            </a:r>
            <a:r>
              <a:rPr lang="en-US" altLang="fr-FR" sz="1908" b="1" dirty="0">
                <a:solidFill>
                  <a:srgbClr val="F79646">
                    <a:lumMod val="75000"/>
                  </a:srgbClr>
                </a:solidFill>
                <a:latin typeface="Calibri"/>
                <a:sym typeface="+mn-ea"/>
              </a:rPr>
              <a:t>0.5 t/h</a:t>
            </a:r>
          </a:p>
          <a:p>
            <a:pPr marL="1187112" lvl="2" indent="-272712" defTabSz="1243767">
              <a:buFont typeface="Arial" panose="020B0604020202020204" pitchFamily="34" charset="0"/>
              <a:buChar char="•"/>
              <a:defRPr/>
            </a:pPr>
            <a:r>
              <a:rPr lang="en-US" altLang="fr-FR" sz="1908" dirty="0">
                <a:solidFill>
                  <a:srgbClr val="F79646">
                    <a:lumMod val="75000"/>
                  </a:srgbClr>
                </a:solidFill>
                <a:latin typeface="Calibri"/>
                <a:sym typeface="+mn-ea"/>
              </a:rPr>
              <a:t>Expected value of Natural Gas reduction due to higher temperature and concentration in slurry: </a:t>
            </a:r>
            <a:r>
              <a:rPr lang="en-US" altLang="fr-FR" sz="1908" b="1" dirty="0">
                <a:solidFill>
                  <a:srgbClr val="F79646">
                    <a:lumMod val="75000"/>
                  </a:srgbClr>
                </a:solidFill>
                <a:latin typeface="Calibri"/>
                <a:sym typeface="+mn-ea"/>
              </a:rPr>
              <a:t>&gt;40% (dryer + boiler)</a:t>
            </a:r>
          </a:p>
          <a:p>
            <a:pPr marL="1187112" lvl="2" indent="-272712" defTabSz="1243767">
              <a:buFont typeface="Arial" panose="020B0604020202020204" pitchFamily="34" charset="0"/>
              <a:buChar char="•"/>
              <a:defRPr/>
            </a:pPr>
            <a:r>
              <a:rPr lang="en-US" altLang="fr-FR" sz="1908" dirty="0">
                <a:solidFill>
                  <a:srgbClr val="F79646">
                    <a:lumMod val="75000"/>
                  </a:srgbClr>
                </a:solidFill>
                <a:latin typeface="Calibri"/>
                <a:sym typeface="+mn-ea"/>
              </a:rPr>
              <a:t>Expected value for electricity reduction: </a:t>
            </a:r>
            <a:r>
              <a:rPr lang="en-US" altLang="fr-FR" sz="1908" b="1" dirty="0">
                <a:solidFill>
                  <a:srgbClr val="F79646">
                    <a:lumMod val="75000"/>
                  </a:srgbClr>
                </a:solidFill>
                <a:latin typeface="Calibri"/>
                <a:sym typeface="+mn-ea"/>
              </a:rPr>
              <a:t>10% (mainly funs control)</a:t>
            </a:r>
            <a:endParaRPr kumimoji="0" lang="en-US" sz="12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Water balance </a:t>
            </a:r>
          </a:p>
          <a:p>
            <a:pPr marL="800100" marR="0" lvl="1"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lang="en-US" altLang="fr-FR" sz="1200" dirty="0">
                <a:solidFill>
                  <a:srgbClr val="F79646">
                    <a:lumMod val="75000"/>
                  </a:srgbClr>
                </a:solidFill>
                <a:latin typeface="Calibri"/>
                <a:sym typeface="+mn-ea"/>
              </a:rPr>
              <a:t>In the pilot plant,  the need of water to control the reaction has been demonstrated </a:t>
            </a:r>
            <a:r>
              <a:rPr lang="en-US" altLang="fr-FR" sz="1200" dirty="0">
                <a:solidFill>
                  <a:srgbClr val="F79646">
                    <a:lumMod val="75000"/>
                  </a:srgbClr>
                </a:solidFill>
                <a:latin typeface="Calibri"/>
                <a:sym typeface="Wingdings" panose="05000000000000000000" pitchFamily="2" charset="2"/>
              </a:rPr>
              <a:t> </a:t>
            </a:r>
            <a:r>
              <a:rPr lang="en-US" altLang="fr-FR" sz="1200" b="1" dirty="0">
                <a:solidFill>
                  <a:srgbClr val="F79646">
                    <a:lumMod val="75000"/>
                  </a:srgbClr>
                </a:solidFill>
                <a:latin typeface="Calibri"/>
                <a:sym typeface="+mn-ea"/>
              </a:rPr>
              <a:t>Water Balance is guaranteed</a:t>
            </a:r>
            <a:endParaRPr kumimoji="0" lang="en-US" sz="12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by-products use</a:t>
            </a:r>
          </a:p>
          <a:p>
            <a:pPr marL="800100" marR="0" lvl="1"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lang="en-US" altLang="fr-FR" sz="1200" dirty="0">
                <a:solidFill>
                  <a:prstClr val="black"/>
                </a:solidFill>
                <a:latin typeface="Calibri"/>
                <a:sym typeface="+mn-ea"/>
              </a:rPr>
              <a:t>Sulfuric acid and ammonia to replace Ammonia sulfate.</a:t>
            </a:r>
            <a:r>
              <a:rPr lang="en-US" altLang="fr-FR" sz="1200" dirty="0">
                <a:solidFill>
                  <a:srgbClr val="F79646">
                    <a:lumMod val="75000"/>
                  </a:srgbClr>
                </a:solidFill>
                <a:latin typeface="+mn-lt"/>
                <a:sym typeface="+mn-ea"/>
              </a:rPr>
              <a:t> --&gt; Successfully demonstrated in pilot plant </a:t>
            </a:r>
            <a:endParaRPr kumimoji="0" lang="en-US" sz="12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new sources of P2O5 in circular economy use (2,952 ton/year lower P2O5 consumption ~ 18 %)</a:t>
            </a:r>
          </a:p>
          <a:p>
            <a:pPr marL="800100" marR="0" lvl="1"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lang="en-US" altLang="fr-FR" sz="1200" dirty="0">
                <a:solidFill>
                  <a:prstClr val="black"/>
                </a:solidFill>
                <a:latin typeface="Calibri"/>
                <a:sym typeface="+mn-ea"/>
              </a:rPr>
              <a:t>Diversify raw materials intake (ashes vs phosphoric acid) </a:t>
            </a:r>
            <a:r>
              <a:rPr lang="en-US" altLang="fr-FR" sz="1200" dirty="0">
                <a:solidFill>
                  <a:prstClr val="black"/>
                </a:solidFill>
                <a:latin typeface="Calibri"/>
                <a:sym typeface="Wingdings" panose="05000000000000000000" pitchFamily="2" charset="2"/>
              </a:rPr>
              <a:t></a:t>
            </a:r>
            <a:r>
              <a:rPr kumimoji="0" lang="en-US" altLang="fr-FR" sz="1200" b="0" i="0" u="none" strike="noStrike" kern="1200" cap="none" spc="0" normalizeH="0" baseline="0" noProof="0" dirty="0">
                <a:ln>
                  <a:noFill/>
                </a:ln>
                <a:solidFill>
                  <a:srgbClr val="2F2F2F"/>
                </a:solidFill>
                <a:effectLst/>
                <a:uLnTx/>
                <a:uFillTx/>
                <a:latin typeface="Arial"/>
                <a:ea typeface="+mn-ea"/>
                <a:cs typeface="+mn-cs"/>
                <a:sym typeface="Wingdings" panose="05000000000000000000" pitchFamily="2" charset="2"/>
              </a:rPr>
              <a:t> </a:t>
            </a:r>
            <a:r>
              <a:rPr lang="en-US" altLang="fr-FR" sz="1200" dirty="0">
                <a:solidFill>
                  <a:srgbClr val="F79646">
                    <a:lumMod val="75000"/>
                  </a:srgbClr>
                </a:solidFill>
                <a:latin typeface="Calibri"/>
                <a:sym typeface="+mn-ea"/>
              </a:rPr>
              <a:t>Acidic slurry at high concentration resulted from pilot test will allow </a:t>
            </a:r>
            <a:r>
              <a:rPr lang="en-US" altLang="fr-FR" sz="1200" b="1" dirty="0">
                <a:solidFill>
                  <a:srgbClr val="F79646">
                    <a:lumMod val="75000"/>
                  </a:srgbClr>
                </a:solidFill>
                <a:latin typeface="Calibri"/>
                <a:sym typeface="+mn-ea"/>
              </a:rPr>
              <a:t>other P</a:t>
            </a:r>
            <a:r>
              <a:rPr lang="en-US" altLang="fr-FR" sz="1200" b="1" baseline="-25000" dirty="0">
                <a:solidFill>
                  <a:srgbClr val="F79646">
                    <a:lumMod val="75000"/>
                  </a:srgbClr>
                </a:solidFill>
                <a:latin typeface="Calibri"/>
                <a:sym typeface="+mn-ea"/>
              </a:rPr>
              <a:t>2</a:t>
            </a:r>
            <a:r>
              <a:rPr lang="en-US" altLang="fr-FR" sz="1200" b="1" dirty="0">
                <a:solidFill>
                  <a:srgbClr val="F79646">
                    <a:lumMod val="75000"/>
                  </a:srgbClr>
                </a:solidFill>
                <a:latin typeface="Calibri"/>
                <a:sym typeface="+mn-ea"/>
              </a:rPr>
              <a:t>O</a:t>
            </a:r>
            <a:r>
              <a:rPr lang="en-US" altLang="fr-FR" sz="1200" b="1" baseline="-25000" dirty="0">
                <a:solidFill>
                  <a:srgbClr val="F79646">
                    <a:lumMod val="75000"/>
                  </a:srgbClr>
                </a:solidFill>
                <a:latin typeface="Calibri"/>
                <a:sym typeface="+mn-ea"/>
              </a:rPr>
              <a:t>5</a:t>
            </a:r>
            <a:r>
              <a:rPr lang="en-US" altLang="fr-FR" sz="1200" b="1" dirty="0">
                <a:solidFill>
                  <a:srgbClr val="F79646">
                    <a:lumMod val="75000"/>
                  </a:srgbClr>
                </a:solidFill>
                <a:latin typeface="Calibri"/>
                <a:sym typeface="+mn-ea"/>
              </a:rPr>
              <a:t> sources from Circular Economy (ashes, struvite…)</a:t>
            </a:r>
          </a:p>
          <a:p>
            <a:pPr marL="800100" marR="0" lvl="1"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endParaRPr kumimoji="0" lang="en-US" sz="1200" b="0" i="0" u="none" strike="noStrike" kern="1200" cap="none" spc="0" normalizeH="0" baseline="0" noProof="0" dirty="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99CC99"/>
              </a:buClr>
              <a:buSzTx/>
              <a:buFontTx/>
              <a:buNone/>
              <a:tabLst/>
              <a:defRPr/>
            </a:pPr>
            <a:endParaRPr kumimoji="0" lang="en-US" sz="1200" b="0" i="0" u="none" strike="noStrike" kern="1200" cap="none" spc="0" normalizeH="0" baseline="0" noProof="0" dirty="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F2F2F"/>
                </a:solidFill>
                <a:effectLst/>
                <a:uLnTx/>
                <a:uFillTx/>
                <a:latin typeface="Arial"/>
                <a:ea typeface="+mn-ea"/>
                <a:cs typeface="+mn-cs"/>
              </a:rPr>
              <a:t> without jeopardizing the real plant and current production.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2F2F2F"/>
              </a:solidFill>
              <a:effectLst/>
              <a:uLnTx/>
              <a:uFillTx/>
              <a:latin typeface="Arial"/>
              <a:ea typeface="+mn-ea"/>
              <a:cs typeface="+mn-cs"/>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298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2F2F2F"/>
                </a:solidFill>
                <a:effectLst/>
                <a:uLnTx/>
                <a:uFillTx/>
                <a:latin typeface="Arial"/>
                <a:ea typeface="+mn-ea"/>
                <a:cs typeface="+mn-cs"/>
              </a:rPr>
              <a:t>In the steel sector, two end users are involved: FENO and SILCOTUB. In both cases the activities will be </a:t>
            </a:r>
            <a:r>
              <a:rPr kumimoji="0" lang="en-GB" sz="1800" b="0" i="0" u="none" strike="noStrike" kern="1200" cap="none" spc="0" normalizeH="0" baseline="0" noProof="0" dirty="0" err="1">
                <a:ln>
                  <a:noFill/>
                </a:ln>
                <a:solidFill>
                  <a:srgbClr val="2F2F2F"/>
                </a:solidFill>
                <a:effectLst/>
                <a:uLnTx/>
                <a:uFillTx/>
                <a:latin typeface="Arial"/>
                <a:ea typeface="+mn-ea"/>
                <a:cs typeface="+mn-cs"/>
              </a:rPr>
              <a:t>centered</a:t>
            </a:r>
            <a:r>
              <a:rPr kumimoji="0" lang="en-GB" sz="1800" b="0" i="0" u="none" strike="noStrike" kern="1200" cap="none" spc="0" normalizeH="0" baseline="0" noProof="0" dirty="0">
                <a:ln>
                  <a:noFill/>
                </a:ln>
                <a:solidFill>
                  <a:srgbClr val="2F2F2F"/>
                </a:solidFill>
                <a:effectLst/>
                <a:uLnTx/>
                <a:uFillTx/>
                <a:latin typeface="Arial"/>
                <a:ea typeface="+mn-ea"/>
                <a:cs typeface="+mn-cs"/>
              </a:rPr>
              <a:t> in the Electrical Arc furnace where circular economy concepts will be applied. In the case of FENO, biochar and plastic grains will substitute the use of fossil fuel for combustion. At the same time, anthracite will be replaced by biochar as Carbon source, so that the injection system and burner are required to be modified. This will lead to a reduction of GHG are expected and as mentioned previously the implementation of circular economy concepts will support the reduction of feedstock. </a:t>
            </a:r>
          </a:p>
        </p:txBody>
      </p:sp>
      <p:sp>
        <p:nvSpPr>
          <p:cNvPr id="4" name="Marcador de número de diapositiva 3"/>
          <p:cNvSpPr>
            <a:spLocks noGrp="1"/>
          </p:cNvSpPr>
          <p:nvPr>
            <p:ph type="sldNum" sz="quarter" idx="5"/>
          </p:nvPr>
        </p:nvSpPr>
        <p:spPr/>
        <p:txBody>
          <a:bodyPr/>
          <a:lstStyle/>
          <a:p>
            <a:fld id="{F84DB91F-1AD8-437C-8866-3636784D0854}" type="slidenum">
              <a:rPr lang="en-GB" smtClean="0"/>
              <a:t>188</a:t>
            </a:fld>
            <a:endParaRPr lang="en-GB"/>
          </a:p>
        </p:txBody>
      </p:sp>
    </p:spTree>
    <p:extLst>
      <p:ext uri="{BB962C8B-B14F-4D97-AF65-F5344CB8AC3E}">
        <p14:creationId xmlns:p14="http://schemas.microsoft.com/office/powerpoint/2010/main" val="4208673335"/>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1" indent="0" algn="l" defTabSz="914400" rtl="0" eaLnBrk="1" fontAlgn="auto" latinLnBrk="0" hangingPunct="1">
              <a:lnSpc>
                <a:spcPct val="150000"/>
              </a:lnSpc>
              <a:spcBef>
                <a:spcPct val="20000"/>
              </a:spcBef>
              <a:spcAft>
                <a:spcPts val="0"/>
              </a:spcAft>
              <a:buClrTx/>
              <a:buSzTx/>
              <a:buFontTx/>
              <a:buNone/>
              <a:tabLst/>
              <a:defRPr/>
            </a:pPr>
            <a:r>
              <a:rPr kumimoji="0" lang="it-IT" altLang="it-IT" sz="1200" b="1" i="0" u="none" strike="noStrike" kern="1200" cap="none" spc="0" normalizeH="0" baseline="0" noProof="0" dirty="0">
                <a:ln>
                  <a:noFill/>
                </a:ln>
                <a:solidFill>
                  <a:srgbClr val="00358E"/>
                </a:solidFill>
                <a:effectLst/>
                <a:uLnTx/>
                <a:uFillTx/>
                <a:latin typeface="Arial"/>
                <a:ea typeface="+mn-ea"/>
                <a:cs typeface="Calibri" panose="020F0502020204030204"/>
              </a:rPr>
              <a:t>S</a:t>
            </a:r>
            <a:r>
              <a:rPr kumimoji="0" lang="it-IT" altLang="it-IT" sz="1200" b="0" i="0" u="none" strike="noStrike" kern="1200" cap="none" spc="0" normalizeH="0" baseline="0" noProof="0" dirty="0">
                <a:ln>
                  <a:noFill/>
                </a:ln>
                <a:solidFill>
                  <a:srgbClr val="00358E"/>
                </a:solidFill>
                <a:effectLst/>
                <a:uLnTx/>
                <a:uFillTx/>
                <a:latin typeface="Arial"/>
                <a:ea typeface="+mn-ea"/>
                <a:cs typeface="Calibri" panose="020F0502020204030204"/>
              </a:rPr>
              <a:t>ubstitution of fossil sources in electric arc furnace (EAF) as slag foaming agent and chemical energy sources</a:t>
            </a:r>
            <a:r>
              <a:rPr kumimoji="0" lang="it-IT" altLang="it-IT" sz="1200" b="0" i="0" u="none" strike="noStrike" kern="1200" cap="none" spc="0" normalizeH="0" baseline="0" noProof="0" dirty="0">
                <a:ln>
                  <a:noFill/>
                </a:ln>
                <a:solidFill>
                  <a:srgbClr val="00358E"/>
                </a:solidFill>
                <a:effectLst/>
                <a:uLnTx/>
                <a:uFillTx/>
                <a:latin typeface="Univers"/>
                <a:ea typeface="+mn-ea"/>
                <a:cs typeface="Calibri" panose="020F0502020204030204"/>
              </a:rPr>
              <a:t>.</a:t>
            </a:r>
          </a:p>
          <a:p>
            <a:pPr marL="0" marR="0" lvl="1" indent="0" algn="l" defTabSz="914400" rtl="0" eaLnBrk="1" fontAlgn="auto" latinLnBrk="0" hangingPunct="1">
              <a:lnSpc>
                <a:spcPct val="150000"/>
              </a:lnSpc>
              <a:spcBef>
                <a:spcPct val="20000"/>
              </a:spcBef>
              <a:spcAft>
                <a:spcPts val="0"/>
              </a:spcAft>
              <a:buClrTx/>
              <a:buSzTx/>
              <a:buFontTx/>
              <a:buNone/>
              <a:tabLst/>
              <a:defRPr/>
            </a:pPr>
            <a:endParaRPr kumimoji="0" lang="it-IT" altLang="it-IT" sz="1200" b="0" i="0" u="none" strike="noStrike" kern="1200" cap="none" spc="0" normalizeH="0" baseline="0" noProof="0" dirty="0">
              <a:ln>
                <a:noFill/>
              </a:ln>
              <a:solidFill>
                <a:srgbClr val="00358E"/>
              </a:solidFill>
              <a:effectLst/>
              <a:uLnTx/>
              <a:uFillTx/>
              <a:latin typeface="Univers"/>
              <a:ea typeface="+mn-ea"/>
              <a:cs typeface="Calibri" panose="020F0502020204030204"/>
            </a:endParaRPr>
          </a:p>
          <a:p>
            <a:pPr marL="0" marR="0" lvl="1" indent="0" algn="l" defTabSz="914400" rtl="0" eaLnBrk="1" fontAlgn="auto" latinLnBrk="0" hangingPunct="1">
              <a:lnSpc>
                <a:spcPct val="150000"/>
              </a:lnSpc>
              <a:spcBef>
                <a:spcPct val="20000"/>
              </a:spcBef>
              <a:spcAft>
                <a:spcPts val="0"/>
              </a:spcAft>
              <a:buClrTx/>
              <a:buSzTx/>
              <a:buFontTx/>
              <a:buNone/>
              <a:tabLst/>
              <a:defRPr/>
            </a:pPr>
            <a:r>
              <a:rPr lang="sv-SE" sz="1200" dirty="0">
                <a:latin typeface="Univers"/>
                <a:cs typeface="Calibri" panose="020F0502020204030204"/>
              </a:rPr>
              <a:t>Slag sent to RINA-CSM for </a:t>
            </a:r>
            <a:r>
              <a:rPr lang="sv-SE" sz="1200" dirty="0" err="1">
                <a:latin typeface="Univers"/>
                <a:cs typeface="Calibri" panose="020F0502020204030204"/>
              </a:rPr>
              <a:t>thermal</a:t>
            </a:r>
            <a:r>
              <a:rPr lang="sv-SE" sz="1200" dirty="0">
                <a:latin typeface="Univers"/>
                <a:cs typeface="Calibri" panose="020F0502020204030204"/>
              </a:rPr>
              <a:t> </a:t>
            </a:r>
            <a:r>
              <a:rPr lang="sv-SE" sz="1200" dirty="0" err="1">
                <a:latin typeface="Univers"/>
                <a:cs typeface="Calibri" panose="020F0502020204030204"/>
              </a:rPr>
              <a:t>buffer</a:t>
            </a:r>
            <a:r>
              <a:rPr lang="sv-SE" sz="1200" dirty="0">
                <a:latin typeface="Univers"/>
                <a:cs typeface="Calibri" panose="020F0502020204030204"/>
              </a:rPr>
              <a:t> tests</a:t>
            </a:r>
          </a:p>
          <a:p>
            <a:pPr marL="0" marR="0" lvl="1" indent="0" algn="l" defTabSz="914400" rtl="0" eaLnBrk="1" fontAlgn="auto" latinLnBrk="0" hangingPunct="1">
              <a:lnSpc>
                <a:spcPct val="150000"/>
              </a:lnSpc>
              <a:spcBef>
                <a:spcPct val="20000"/>
              </a:spcBef>
              <a:spcAft>
                <a:spcPts val="0"/>
              </a:spcAft>
              <a:buClrTx/>
              <a:buSzTx/>
              <a:buFontTx/>
              <a:buNone/>
              <a:tabLst/>
              <a:defRPr/>
            </a:pPr>
            <a:endParaRPr kumimoji="0" lang="it-IT" altLang="it-IT" sz="1200" b="0" i="0" u="none" strike="noStrike" kern="1200" cap="none" spc="0" normalizeH="0" baseline="0" noProof="0" dirty="0">
              <a:ln>
                <a:noFill/>
              </a:ln>
              <a:solidFill>
                <a:srgbClr val="00358E"/>
              </a:solidFill>
              <a:effectLst/>
              <a:uLnTx/>
              <a:uFillTx/>
              <a:latin typeface="Univers"/>
              <a:ea typeface="+mn-ea"/>
              <a:cs typeface="Calibri" panose="020F0502020204030204"/>
            </a:endParaRP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189</a:t>
            </a:fld>
            <a:endParaRPr lang="en-GB"/>
          </a:p>
        </p:txBody>
      </p:sp>
    </p:spTree>
    <p:extLst>
      <p:ext uri="{BB962C8B-B14F-4D97-AF65-F5344CB8AC3E}">
        <p14:creationId xmlns:p14="http://schemas.microsoft.com/office/powerpoint/2010/main" val="385348535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Trials</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a:t>
            </a: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with</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different material </a:t>
            </a: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used</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as </a:t>
            </a: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foaming</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agent and </a:t>
            </a: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natural</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gas </a:t>
            </a: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replacement</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as </a:t>
            </a:r>
            <a:r>
              <a:rPr kumimoji="0" lang="sv-SE" sz="1200" b="0" i="0" u="none" strike="noStrike" kern="1200" cap="none" spc="0" normalizeH="0" baseline="0" noProof="0" dirty="0" err="1">
                <a:ln>
                  <a:noFill/>
                </a:ln>
                <a:solidFill>
                  <a:srgbClr val="2F2F2F"/>
                </a:solidFill>
                <a:effectLst/>
                <a:uLnTx/>
                <a:uFillTx/>
                <a:latin typeface="Univers"/>
                <a:ea typeface="+mn-ea"/>
                <a:cs typeface="Calibri" panose="020F0502020204030204"/>
              </a:rPr>
              <a:t>burner</a:t>
            </a:r>
            <a:r>
              <a:rPr kumimoji="0" lang="sv-SE" sz="1200" b="0" i="0" u="none" strike="noStrike" kern="1200" cap="none" spc="0" normalizeH="0" baseline="0" noProof="0" dirty="0">
                <a:ln>
                  <a:noFill/>
                </a:ln>
                <a:solidFill>
                  <a:srgbClr val="2F2F2F"/>
                </a:solidFill>
                <a:effectLst/>
                <a:uLnTx/>
                <a:uFillTx/>
                <a:latin typeface="Univers"/>
                <a:ea typeface="+mn-ea"/>
                <a:cs typeface="Calibri" panose="020F0502020204030204"/>
              </a:rPr>
              <a:t>. </a:t>
            </a:r>
            <a:r>
              <a:rPr kumimoji="0" lang="en-US" sz="1200" b="0" i="0" u="none" strike="noStrike" kern="1200" cap="none" spc="0" normalizeH="0" baseline="0" noProof="0" dirty="0">
                <a:ln>
                  <a:noFill/>
                </a:ln>
                <a:solidFill>
                  <a:srgbClr val="2F2F2F"/>
                </a:solidFill>
                <a:effectLst/>
                <a:uLnTx/>
                <a:uFillTx/>
                <a:latin typeface="Univers"/>
                <a:ea typeface="+mn-ea"/>
                <a:cs typeface="Calibri" panose="020F0502020204030204"/>
              </a:rPr>
              <a:t>Several products has been tested in FENO plant such as:</a:t>
            </a:r>
          </a:p>
          <a:p>
            <a:pPr marL="0" algn="l" rtl="0" eaLnBrk="1" fontAlgn="base" latinLnBrk="0" hangingPunct="1">
              <a:spcBef>
                <a:spcPts val="0"/>
              </a:spcBef>
              <a:spcAft>
                <a:spcPts val="0"/>
              </a:spcAft>
            </a:pPr>
            <a:r>
              <a:rPr lang="it-IT" sz="1800" b="0" i="0" u="none" strike="noStrike" kern="1200" dirty="0">
                <a:solidFill>
                  <a:srgbClr val="2F2F2F"/>
                </a:solidFill>
                <a:effectLst/>
                <a:latin typeface="Univers" panose="020B0503020202020204" pitchFamily="34" charset="0"/>
              </a:rPr>
              <a:t>Polymers​</a:t>
            </a:r>
            <a:endParaRPr lang="sv-SE"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it-IT" sz="1800" b="0" i="0" u="none" strike="noStrike" kern="1200" dirty="0">
                <a:solidFill>
                  <a:srgbClr val="2F2F2F"/>
                </a:solidFill>
                <a:effectLst/>
                <a:latin typeface="Univers" panose="020B0503020202020204" pitchFamily="34" charset="0"/>
              </a:rPr>
              <a:t>Tire grain​</a:t>
            </a:r>
            <a:endParaRPr lang="sv-SE"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it-IT" sz="1800" b="0" i="0" u="none" strike="noStrike" kern="1200" dirty="0">
                <a:solidFill>
                  <a:srgbClr val="2F2F2F"/>
                </a:solidFill>
                <a:effectLst/>
                <a:latin typeface="Univers" panose="020B0503020202020204" pitchFamily="34" charset="0"/>
              </a:rPr>
              <a:t>Blended polymers​</a:t>
            </a:r>
            <a:endParaRPr lang="sv-SE" sz="1800" b="0" i="0" u="none" strike="noStrike" dirty="0">
              <a:effectLst/>
              <a:latin typeface="Arial" panose="020B0604020202020204" pitchFamily="34" charset="0"/>
            </a:endParaRPr>
          </a:p>
          <a:p>
            <a:pPr marL="0" algn="l" rtl="0" eaLnBrk="1" fontAlgn="base" latinLnBrk="0" hangingPunct="1">
              <a:spcBef>
                <a:spcPts val="0"/>
              </a:spcBef>
              <a:spcAft>
                <a:spcPts val="0"/>
              </a:spcAft>
            </a:pPr>
            <a:r>
              <a:rPr lang="it-IT" sz="1800" b="0" i="0" u="none" strike="noStrike" kern="1200" dirty="0">
                <a:solidFill>
                  <a:srgbClr val="2F2F2F"/>
                </a:solidFill>
                <a:effectLst/>
                <a:latin typeface="Univers" panose="020B0503020202020204" pitchFamily="34" charset="0"/>
              </a:rPr>
              <a:t>Biochar​</a:t>
            </a:r>
            <a:endParaRPr lang="sv-SE"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190</a:t>
            </a:fld>
            <a:endParaRPr lang="en-GB"/>
          </a:p>
        </p:txBody>
      </p:sp>
    </p:spTree>
    <p:extLst>
      <p:ext uri="{BB962C8B-B14F-4D97-AF65-F5344CB8AC3E}">
        <p14:creationId xmlns:p14="http://schemas.microsoft.com/office/powerpoint/2010/main" val="3811301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https://www.un.org/sustainabledevelopment/sustainable-consumption-production/</a:t>
            </a:r>
          </a:p>
          <a:p>
            <a:r>
              <a:rPr lang="sv-SE" err="1"/>
              <a:t>Indicators</a:t>
            </a:r>
            <a:r>
              <a:rPr lang="sv-SE"/>
              <a:t>: https://sdg-tracker.org/sustainable-consumption-production</a:t>
            </a: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7707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F2F2F"/>
                </a:solidFill>
                <a:effectLst/>
                <a:uLnTx/>
                <a:uFillTx/>
                <a:latin typeface="Univers"/>
                <a:ea typeface="+mn-ea"/>
                <a:cs typeface="Calibri" panose="020F0502020204030204"/>
              </a:rPr>
              <a:t>Data analysis for TG use:</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2F2F2F"/>
                </a:solidFill>
                <a:effectLst/>
                <a:uLnTx/>
                <a:uFillTx/>
                <a:latin typeface="Univers"/>
                <a:ea typeface="+mn-ea"/>
                <a:cs typeface="Calibri" panose="020F0502020204030204"/>
              </a:rPr>
              <a:t>Large trials with TG injection in 2022 and 2023</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srgbClr val="2F2F2F"/>
                </a:solidFill>
                <a:effectLst/>
                <a:uLnTx/>
                <a:uFillTx/>
                <a:latin typeface="Univers"/>
                <a:ea typeface="+mn-ea"/>
                <a:cs typeface="Calibri" panose="020F0502020204030204"/>
              </a:rPr>
              <a:t>Heats with TG injection and no TG injection</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endParaRPr kumimoji="0" lang="en-US" sz="20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2F2F2F"/>
                </a:solidFill>
                <a:effectLst/>
                <a:uLnTx/>
                <a:uFillTx/>
                <a:latin typeface="Arial"/>
                <a:ea typeface="+mn-ea"/>
                <a:cs typeface="+mn-cs"/>
              </a:rPr>
              <a:t>More</a:t>
            </a:r>
            <a:r>
              <a:rPr kumimoji="0" lang="sv-SE" sz="1200" b="0" i="0" u="none" strike="noStrike" kern="1200" cap="none" spc="0" normalizeH="0" baseline="0" noProof="0" dirty="0">
                <a:ln>
                  <a:noFill/>
                </a:ln>
                <a:solidFill>
                  <a:srgbClr val="2F2F2F"/>
                </a:solidFill>
                <a:effectLst/>
                <a:uLnTx/>
                <a:uFillTx/>
                <a:latin typeface="Arial"/>
                <a:ea typeface="+mn-ea"/>
                <a:cs typeface="+mn-cs"/>
              </a:rPr>
              <a:t> information </a:t>
            </a:r>
            <a:r>
              <a:rPr kumimoji="0" lang="sv-SE" sz="1200" b="0" i="0" u="none" strike="noStrike" kern="1200" cap="none" spc="0" normalizeH="0" baseline="0" noProof="0" dirty="0" err="1">
                <a:ln>
                  <a:noFill/>
                </a:ln>
                <a:solidFill>
                  <a:srgbClr val="2F2F2F"/>
                </a:solidFill>
                <a:effectLst/>
                <a:uLnTx/>
                <a:uFillTx/>
                <a:latin typeface="Arial"/>
                <a:ea typeface="+mn-ea"/>
                <a:cs typeface="+mn-cs"/>
              </a:rPr>
              <a:t>see</a:t>
            </a:r>
            <a:r>
              <a:rPr kumimoji="0" lang="sv-SE" sz="1200" b="0" i="0" u="none" strike="noStrike" kern="1200" cap="none" spc="0" normalizeH="0" baseline="0" noProof="0" dirty="0">
                <a:ln>
                  <a:noFill/>
                </a:ln>
                <a:solidFill>
                  <a:srgbClr val="2F2F2F"/>
                </a:solidFill>
                <a:effectLst/>
                <a:uLnTx/>
                <a:uFillTx/>
                <a:latin typeface="Arial"/>
                <a:ea typeface="+mn-ea"/>
                <a:cs typeface="+mn-cs"/>
              </a:rPr>
              <a:t> the workshop for researchers </a:t>
            </a:r>
            <a:r>
              <a:rPr kumimoji="0" lang="sv-SE" sz="1200" b="0" i="0" u="none" strike="noStrike" kern="1200" cap="none" spc="0" normalizeH="0" baseline="0" noProof="0" dirty="0" err="1">
                <a:ln>
                  <a:noFill/>
                </a:ln>
                <a:solidFill>
                  <a:srgbClr val="2F2F2F"/>
                </a:solidFill>
                <a:effectLst/>
                <a:uLnTx/>
                <a:uFillTx/>
                <a:latin typeface="Arial"/>
                <a:ea typeface="+mn-ea"/>
                <a:cs typeface="+mn-cs"/>
              </a:rPr>
              <a:t>available</a:t>
            </a:r>
            <a:r>
              <a:rPr kumimoji="0" lang="sv-SE" sz="1200" b="0" i="0" u="none" strike="noStrike" kern="1200" cap="none" spc="0" normalizeH="0" baseline="0" noProof="0" dirty="0">
                <a:ln>
                  <a:noFill/>
                </a:ln>
                <a:solidFill>
                  <a:srgbClr val="2F2F2F"/>
                </a:solidFill>
                <a:effectLst/>
                <a:uLnTx/>
                <a:uFillTx/>
                <a:latin typeface="Arial"/>
                <a:ea typeface="+mn-ea"/>
                <a:cs typeface="+mn-cs"/>
              </a:rPr>
              <a:t> at the </a:t>
            </a:r>
            <a:r>
              <a:rPr kumimoji="0" lang="sv-SE" sz="1200" b="0" i="0" u="none" strike="noStrike" kern="1200" cap="none" spc="0" normalizeH="0" baseline="0" noProof="0" dirty="0" err="1">
                <a:ln>
                  <a:noFill/>
                </a:ln>
                <a:solidFill>
                  <a:srgbClr val="2F2F2F"/>
                </a:solidFill>
                <a:effectLst/>
                <a:uLnTx/>
                <a:uFillTx/>
                <a:latin typeface="Arial"/>
                <a:ea typeface="+mn-ea"/>
                <a:cs typeface="+mn-cs"/>
              </a:rPr>
              <a:t>project</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r>
              <a:rPr kumimoji="0" lang="sv-SE" sz="1200" b="0" i="0" u="none" strike="noStrike" kern="1200" cap="none" spc="0" normalizeH="0" baseline="0" noProof="0" dirty="0" err="1">
                <a:ln>
                  <a:noFill/>
                </a:ln>
                <a:solidFill>
                  <a:srgbClr val="2F2F2F"/>
                </a:solidFill>
                <a:effectLst/>
                <a:uLnTx/>
                <a:uFillTx/>
                <a:latin typeface="Arial"/>
                <a:ea typeface="+mn-ea"/>
                <a:cs typeface="+mn-cs"/>
              </a:rPr>
              <a:t>website</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r>
              <a:rPr kumimoji="0" lang="sv-SE" sz="1200" b="0" i="0" u="none" strike="noStrike" kern="1200" cap="none" spc="0" normalizeH="0" baseline="0" noProof="0" dirty="0" err="1">
                <a:ln>
                  <a:noFill/>
                </a:ln>
                <a:solidFill>
                  <a:srgbClr val="2F2F2F"/>
                </a:solidFill>
                <a:effectLst/>
                <a:uLnTx/>
                <a:uFillTx/>
                <a:latin typeface="Arial"/>
                <a:ea typeface="+mn-ea"/>
                <a:cs typeface="+mn-cs"/>
              </a:rPr>
              <a:t>click</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r>
              <a:rPr kumimoji="0" lang="sv-SE" sz="1200" b="0" i="0" u="none" strike="noStrike" kern="1200" cap="none" spc="0" normalizeH="0" baseline="0" noProof="0" dirty="0" err="1">
                <a:ln>
                  <a:noFill/>
                </a:ln>
                <a:solidFill>
                  <a:srgbClr val="2F2F2F"/>
                </a:solidFill>
                <a:effectLst/>
                <a:uLnTx/>
                <a:uFillTx/>
                <a:latin typeface="Arial"/>
                <a:ea typeface="+mn-ea"/>
                <a:cs typeface="+mn-cs"/>
              </a:rPr>
              <a:t>here</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191</a:t>
            </a:fld>
            <a:endParaRPr lang="en-GB"/>
          </a:p>
        </p:txBody>
      </p:sp>
    </p:spTree>
    <p:extLst>
      <p:ext uri="{BB962C8B-B14F-4D97-AF65-F5344CB8AC3E}">
        <p14:creationId xmlns:p14="http://schemas.microsoft.com/office/powerpoint/2010/main" val="23285161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dirty="0" err="1">
                <a:ln>
                  <a:noFill/>
                </a:ln>
                <a:solidFill>
                  <a:srgbClr val="2F2F2F"/>
                </a:solidFill>
                <a:effectLst/>
                <a:uLnTx/>
                <a:uFillTx/>
                <a:latin typeface="Arial"/>
                <a:ea typeface="+mn-ea"/>
                <a:cs typeface="+mn-cs"/>
              </a:rPr>
              <a:t>More</a:t>
            </a:r>
            <a:r>
              <a:rPr kumimoji="0" lang="sv-SE" sz="1200" b="0" i="0" u="none" strike="noStrike" kern="1200" cap="none" spc="0" normalizeH="0" baseline="0" noProof="0" dirty="0">
                <a:ln>
                  <a:noFill/>
                </a:ln>
                <a:solidFill>
                  <a:srgbClr val="2F2F2F"/>
                </a:solidFill>
                <a:effectLst/>
                <a:uLnTx/>
                <a:uFillTx/>
                <a:latin typeface="Arial"/>
                <a:ea typeface="+mn-ea"/>
                <a:cs typeface="+mn-cs"/>
              </a:rPr>
              <a:t> information </a:t>
            </a:r>
            <a:r>
              <a:rPr kumimoji="0" lang="sv-SE" sz="1200" b="0" i="0" u="none" strike="noStrike" kern="1200" cap="none" spc="0" normalizeH="0" baseline="0" noProof="0" dirty="0" err="1">
                <a:ln>
                  <a:noFill/>
                </a:ln>
                <a:solidFill>
                  <a:srgbClr val="2F2F2F"/>
                </a:solidFill>
                <a:effectLst/>
                <a:uLnTx/>
                <a:uFillTx/>
                <a:latin typeface="Arial"/>
                <a:ea typeface="+mn-ea"/>
                <a:cs typeface="+mn-cs"/>
              </a:rPr>
              <a:t>see</a:t>
            </a:r>
            <a:r>
              <a:rPr kumimoji="0" lang="sv-SE" sz="1200" b="0" i="0" u="none" strike="noStrike" kern="1200" cap="none" spc="0" normalizeH="0" baseline="0" noProof="0" dirty="0">
                <a:ln>
                  <a:noFill/>
                </a:ln>
                <a:solidFill>
                  <a:srgbClr val="2F2F2F"/>
                </a:solidFill>
                <a:effectLst/>
                <a:uLnTx/>
                <a:uFillTx/>
                <a:latin typeface="Arial"/>
                <a:ea typeface="+mn-ea"/>
                <a:cs typeface="+mn-cs"/>
              </a:rPr>
              <a:t> the workshop for researchers </a:t>
            </a:r>
            <a:r>
              <a:rPr kumimoji="0" lang="sv-SE" sz="1200" b="0" i="0" u="none" strike="noStrike" kern="1200" cap="none" spc="0" normalizeH="0" baseline="0" noProof="0" dirty="0" err="1">
                <a:ln>
                  <a:noFill/>
                </a:ln>
                <a:solidFill>
                  <a:srgbClr val="2F2F2F"/>
                </a:solidFill>
                <a:effectLst/>
                <a:uLnTx/>
                <a:uFillTx/>
                <a:latin typeface="Arial"/>
                <a:ea typeface="+mn-ea"/>
                <a:cs typeface="+mn-cs"/>
              </a:rPr>
              <a:t>available</a:t>
            </a:r>
            <a:r>
              <a:rPr kumimoji="0" lang="sv-SE" sz="1200" b="0" i="0" u="none" strike="noStrike" kern="1200" cap="none" spc="0" normalizeH="0" baseline="0" noProof="0" dirty="0">
                <a:ln>
                  <a:noFill/>
                </a:ln>
                <a:solidFill>
                  <a:srgbClr val="2F2F2F"/>
                </a:solidFill>
                <a:effectLst/>
                <a:uLnTx/>
                <a:uFillTx/>
                <a:latin typeface="Arial"/>
                <a:ea typeface="+mn-ea"/>
                <a:cs typeface="+mn-cs"/>
              </a:rPr>
              <a:t> at the </a:t>
            </a:r>
            <a:r>
              <a:rPr kumimoji="0" lang="sv-SE" sz="1200" b="0" i="0" u="none" strike="noStrike" kern="1200" cap="none" spc="0" normalizeH="0" baseline="0" noProof="0" dirty="0" err="1">
                <a:ln>
                  <a:noFill/>
                </a:ln>
                <a:solidFill>
                  <a:srgbClr val="2F2F2F"/>
                </a:solidFill>
                <a:effectLst/>
                <a:uLnTx/>
                <a:uFillTx/>
                <a:latin typeface="Arial"/>
                <a:ea typeface="+mn-ea"/>
                <a:cs typeface="+mn-cs"/>
              </a:rPr>
              <a:t>project</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r>
              <a:rPr kumimoji="0" lang="sv-SE" sz="1200" b="0" i="0" u="none" strike="noStrike" kern="1200" cap="none" spc="0" normalizeH="0" baseline="0" noProof="0" dirty="0" err="1">
                <a:ln>
                  <a:noFill/>
                </a:ln>
                <a:solidFill>
                  <a:srgbClr val="2F2F2F"/>
                </a:solidFill>
                <a:effectLst/>
                <a:uLnTx/>
                <a:uFillTx/>
                <a:latin typeface="Arial"/>
                <a:ea typeface="+mn-ea"/>
                <a:cs typeface="+mn-cs"/>
              </a:rPr>
              <a:t>website</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r>
              <a:rPr kumimoji="0" lang="sv-SE" sz="1200" b="0" i="0" u="none" strike="noStrike" kern="1200" cap="none" spc="0" normalizeH="0" baseline="0" noProof="0" dirty="0" err="1">
                <a:ln>
                  <a:noFill/>
                </a:ln>
                <a:solidFill>
                  <a:srgbClr val="2F2F2F"/>
                </a:solidFill>
                <a:effectLst/>
                <a:uLnTx/>
                <a:uFillTx/>
                <a:latin typeface="Arial"/>
                <a:ea typeface="+mn-ea"/>
                <a:cs typeface="+mn-cs"/>
              </a:rPr>
              <a:t>click</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r>
              <a:rPr kumimoji="0" lang="sv-SE" sz="1200" b="0" i="0" u="none" strike="noStrike" kern="1200" cap="none" spc="0" normalizeH="0" baseline="0" noProof="0" dirty="0" err="1">
                <a:ln>
                  <a:noFill/>
                </a:ln>
                <a:solidFill>
                  <a:srgbClr val="2F2F2F"/>
                </a:solidFill>
                <a:effectLst/>
                <a:uLnTx/>
                <a:uFillTx/>
                <a:latin typeface="Arial"/>
                <a:ea typeface="+mn-ea"/>
                <a:cs typeface="+mn-cs"/>
              </a:rPr>
              <a:t>here</a:t>
            </a:r>
            <a:r>
              <a:rPr kumimoji="0" lang="sv-SE" sz="1200" b="0" i="0" u="none" strike="noStrike" kern="1200" cap="none" spc="0" normalizeH="0" baseline="0" noProof="0" dirty="0">
                <a:ln>
                  <a:noFill/>
                </a:ln>
                <a:solidFill>
                  <a:srgbClr val="2F2F2F"/>
                </a:solidFill>
                <a:effectLst/>
                <a:uLnTx/>
                <a:uFillTx/>
                <a:latin typeface="Arial"/>
                <a:ea typeface="+mn-ea"/>
                <a:cs typeface="+mn-cs"/>
              </a:rPr>
              <a:t>. </a:t>
            </a: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192</a:t>
            </a:fld>
            <a:endParaRPr lang="en-GB"/>
          </a:p>
        </p:txBody>
      </p:sp>
    </p:spTree>
    <p:extLst>
      <p:ext uri="{BB962C8B-B14F-4D97-AF65-F5344CB8AC3E}">
        <p14:creationId xmlns:p14="http://schemas.microsoft.com/office/powerpoint/2010/main" val="169831348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358E"/>
                </a:solidFill>
                <a:latin typeface="Univers"/>
                <a:cs typeface="Calibri" panose="020F0502020204030204"/>
              </a:rPr>
              <a:t>Trials with biochar and Tire Grains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it-IT" sz="1200" dirty="0">
                <a:solidFill>
                  <a:srgbClr val="00358E"/>
                </a:solidFill>
                <a:latin typeface="Univers"/>
                <a:cs typeface="Calibri" panose="020F0502020204030204"/>
              </a:rPr>
              <a:t>Data are compared with only anthracite injection</a:t>
            </a:r>
            <a:endParaRPr lang="it-IT" altLang="it-IT" sz="2400" dirty="0">
              <a:solidFill>
                <a:srgbClr val="00358E"/>
              </a:solidFill>
              <a:latin typeface="Univers"/>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58E"/>
              </a:solidFill>
              <a:latin typeface="Univers"/>
              <a:cs typeface="Calibri" panose="020F0502020204030204"/>
            </a:endParaRP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193</a:t>
            </a:fld>
            <a:endParaRPr lang="en-GB"/>
          </a:p>
        </p:txBody>
      </p:sp>
    </p:spTree>
    <p:extLst>
      <p:ext uri="{BB962C8B-B14F-4D97-AF65-F5344CB8AC3E}">
        <p14:creationId xmlns:p14="http://schemas.microsoft.com/office/powerpoint/2010/main" val="280850465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F2F2F"/>
                </a:solidFill>
                <a:effectLst/>
                <a:uLnTx/>
                <a:uFillTx/>
                <a:latin typeface="Arial"/>
                <a:ea typeface="+mn-ea"/>
                <a:cs typeface="+mn-cs"/>
              </a:rPr>
              <a:t>In the steel sector, two end users are involved: SILCOTUB and FENO. In both cases the activities will be centered in the Electrical Arc furnace where circular economy concepts will be applied. In the case of </a:t>
            </a:r>
            <a:r>
              <a:rPr kumimoji="0" lang="en-US" sz="1800" b="0" i="0" u="none" strike="noStrike" kern="1200" cap="none" spc="0" normalizeH="0" baseline="0" noProof="0" dirty="0" err="1">
                <a:ln>
                  <a:noFill/>
                </a:ln>
                <a:solidFill>
                  <a:srgbClr val="2F2F2F"/>
                </a:solidFill>
                <a:effectLst/>
                <a:uLnTx/>
                <a:uFillTx/>
                <a:latin typeface="Arial"/>
                <a:ea typeface="+mn-ea"/>
                <a:cs typeface="+mn-cs"/>
              </a:rPr>
              <a:t>Silcotub</a:t>
            </a:r>
            <a:r>
              <a:rPr kumimoji="0" lang="en-US" sz="1800" b="0" i="0" u="none" strike="noStrike" kern="1200" cap="none" spc="0" normalizeH="0" baseline="0" noProof="0" dirty="0">
                <a:ln>
                  <a:noFill/>
                </a:ln>
                <a:solidFill>
                  <a:srgbClr val="2F2F2F"/>
                </a:solidFill>
                <a:effectLst/>
                <a:uLnTx/>
                <a:uFillTx/>
                <a:latin typeface="Arial"/>
                <a:ea typeface="+mn-ea"/>
                <a:cs typeface="+mn-cs"/>
              </a:rPr>
              <a:t>, rubber and plastic injection will be used as energy provider in the melting process. In addition, SILCOTUB will intend to replace raw materials incorporating sludges and dust in the furnace. In both cases a reduction of GHG are expected and as I mentioned previously the implementation of circular economy concepts will support the reduction of feedstock. ​</a:t>
            </a:r>
            <a:endParaRPr kumimoji="0" lang="sv-SE" sz="1800" b="0" i="0" u="none" strike="noStrike" kern="1200" cap="none" spc="0" normalizeH="0" baseline="0" noProof="0" dirty="0">
              <a:ln>
                <a:noFill/>
              </a:ln>
              <a:solidFill>
                <a:srgbClr val="2F2F2F"/>
              </a:solidFill>
              <a:effectLst/>
              <a:uLnTx/>
              <a:uFillTx/>
              <a:latin typeface="Arial"/>
              <a:ea typeface="+mn-ea"/>
              <a:cs typeface="+mn-cs"/>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264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R="0" lvl="0" algn="just">
              <a:spcBef>
                <a:spcPts val="0"/>
              </a:spcBef>
              <a:spcAft>
                <a:spcPts val="1800"/>
              </a:spcAft>
            </a:pPr>
            <a:r>
              <a:rPr lang="en-US" sz="1200" dirty="0">
                <a:solidFill>
                  <a:srgbClr val="000000"/>
                </a:solidFill>
                <a:effectLst/>
                <a:latin typeface="+mj-lt"/>
                <a:ea typeface="Times New Roman" panose="02020603050405020304" pitchFamily="18" charset="0"/>
              </a:rPr>
              <a:t>The injector was installed and ENVIRONMENTAL test part showed very positive.</a:t>
            </a:r>
            <a:endParaRPr lang="en-US" sz="1200" dirty="0">
              <a:latin typeface="+mj-lt"/>
              <a:ea typeface="Times New Roman" panose="02020603050405020304" pitchFamily="18" charset="0"/>
            </a:endParaRPr>
          </a:p>
          <a:p>
            <a:pPr marR="0" lvl="0" algn="just">
              <a:spcBef>
                <a:spcPts val="0"/>
              </a:spcBef>
              <a:spcAft>
                <a:spcPts val="1800"/>
              </a:spcAft>
            </a:pPr>
            <a:r>
              <a:rPr lang="en-US" sz="1200" dirty="0">
                <a:solidFill>
                  <a:srgbClr val="000000"/>
                </a:solidFill>
                <a:effectLst/>
                <a:latin typeface="+mj-lt"/>
                <a:ea typeface="Times New Roman" panose="02020603050405020304" pitchFamily="18" charset="0"/>
              </a:rPr>
              <a:t>More than that, we managed to find a local company which develops plastic grains from PET’s recycling, which is a great opportunity for our project, and we are thinking about the possibility to shred the plastic bought from them and rubber material in our plant, which may provide further benefits and advantages in terms of logistics, availability and quality.</a:t>
            </a:r>
          </a:p>
          <a:p>
            <a:pPr marR="0" lvl="0" algn="just">
              <a:spcBef>
                <a:spcPts val="0"/>
              </a:spcBef>
              <a:spcAft>
                <a:spcPts val="1800"/>
              </a:spcAft>
            </a:pPr>
            <a:r>
              <a:rPr lang="en-US" sz="1200" dirty="0">
                <a:solidFill>
                  <a:srgbClr val="000000"/>
                </a:solidFill>
                <a:latin typeface="+mj-lt"/>
                <a:ea typeface="Times New Roman" panose="02020603050405020304" pitchFamily="18" charset="0"/>
              </a:rPr>
              <a:t>Next we will go into Industrial testing and full validation of the long term benefits.</a:t>
            </a:r>
          </a:p>
          <a:p>
            <a:pPr marR="0" lvl="0" algn="just">
              <a:spcBef>
                <a:spcPts val="0"/>
              </a:spcBef>
              <a:spcAft>
                <a:spcPts val="1800"/>
              </a:spcAft>
            </a:pPr>
            <a:r>
              <a:rPr lang="en-US" sz="1200" dirty="0">
                <a:solidFill>
                  <a:srgbClr val="000000"/>
                </a:solidFill>
                <a:latin typeface="+mj-lt"/>
                <a:ea typeface="Times New Roman" panose="02020603050405020304" pitchFamily="18" charset="0"/>
              </a:rPr>
              <a:t>Integrate the methodology in our operations world wide.</a:t>
            </a:r>
            <a:endParaRPr lang="en-US" sz="1200" dirty="0">
              <a:solidFill>
                <a:srgbClr val="000000"/>
              </a:solidFill>
              <a:effectLst/>
              <a:latin typeface="+mj-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196</a:t>
            </a:fld>
            <a:endParaRPr lang="en-GB"/>
          </a:p>
        </p:txBody>
      </p:sp>
    </p:spTree>
    <p:extLst>
      <p:ext uri="{BB962C8B-B14F-4D97-AF65-F5344CB8AC3E}">
        <p14:creationId xmlns:p14="http://schemas.microsoft.com/office/powerpoint/2010/main" val="43233670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197</a:t>
            </a:fld>
            <a:endParaRPr lang="en-GB"/>
          </a:p>
        </p:txBody>
      </p:sp>
    </p:spTree>
    <p:extLst>
      <p:ext uri="{BB962C8B-B14F-4D97-AF65-F5344CB8AC3E}">
        <p14:creationId xmlns:p14="http://schemas.microsoft.com/office/powerpoint/2010/main" val="338941518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algn="just">
              <a:lnSpc>
                <a:spcPct val="125000"/>
              </a:lnSpc>
              <a:spcBef>
                <a:spcPts val="0"/>
              </a:spcBef>
              <a:spcAft>
                <a:spcPts val="1200"/>
              </a:spcAft>
            </a:pPr>
            <a:r>
              <a:rPr lang="en-US" sz="1200" dirty="0">
                <a:solidFill>
                  <a:srgbClr val="000000"/>
                </a:solidFill>
                <a:effectLst/>
                <a:latin typeface="+mj-lt"/>
                <a:ea typeface="Times New Roman" panose="02020603050405020304" pitchFamily="18" charset="0"/>
                <a:cs typeface="Times New Roman" panose="02020603050405020304" pitchFamily="18" charset="0"/>
              </a:rPr>
              <a:t>The specific benefits of using alternative materials, in SILCOTUB are:</a:t>
            </a:r>
          </a:p>
          <a:p>
            <a:pPr marL="0" marR="0" algn="just">
              <a:lnSpc>
                <a:spcPct val="125000"/>
              </a:lnSpc>
              <a:spcBef>
                <a:spcPts val="0"/>
              </a:spcBef>
              <a:spcAft>
                <a:spcPts val="1200"/>
              </a:spcAft>
            </a:pPr>
            <a:r>
              <a:rPr lang="en-GB" sz="1200" dirty="0">
                <a:solidFill>
                  <a:srgbClr val="000000"/>
                </a:solidFill>
                <a:effectLst/>
                <a:latin typeface="+mj-lt"/>
                <a:ea typeface="Times New Roman" panose="02020603050405020304" pitchFamily="18" charset="0"/>
                <a:cs typeface="Arial" panose="020B0604020202020204" pitchFamily="34" charset="0"/>
              </a:rPr>
              <a:t>One benefit is referring to an important environmental aspect, namely ‘circular economy’. </a:t>
            </a:r>
            <a:r>
              <a:rPr lang="en-GB" sz="1200" dirty="0">
                <a:solidFill>
                  <a:srgbClr val="000000"/>
                </a:solidFill>
                <a:effectLst/>
                <a:latin typeface="+mj-lt"/>
                <a:ea typeface="Times New Roman" panose="02020603050405020304" pitchFamily="18" charset="0"/>
                <a:cs typeface="Times New Roman" panose="02020603050405020304" pitchFamily="18" charset="0"/>
              </a:rPr>
              <a:t> </a:t>
            </a:r>
            <a:endParaRPr lang="en-US" sz="1200" dirty="0">
              <a:solidFill>
                <a:srgbClr val="000000"/>
              </a:solidFill>
              <a:effectLst/>
              <a:latin typeface="+mj-lt"/>
              <a:ea typeface="Times New Roman" panose="02020603050405020304" pitchFamily="18" charset="0"/>
              <a:cs typeface="Times New Roman" panose="02020603050405020304" pitchFamily="18" charset="0"/>
            </a:endParaRPr>
          </a:p>
          <a:p>
            <a:pPr marR="0" lvl="0" algn="just">
              <a:lnSpc>
                <a:spcPct val="125000"/>
              </a:lnSpc>
              <a:spcBef>
                <a:spcPts val="0"/>
              </a:spcBef>
              <a:spcAft>
                <a:spcPts val="1200"/>
              </a:spcAft>
            </a:pPr>
            <a:r>
              <a:rPr lang="en-US" sz="1200" dirty="0">
                <a:solidFill>
                  <a:srgbClr val="000000"/>
                </a:solidFill>
                <a:effectLst/>
                <a:latin typeface="+mj-lt"/>
                <a:ea typeface="Times New Roman" panose="02020603050405020304" pitchFamily="18" charset="0"/>
                <a:cs typeface="Times New Roman" panose="02020603050405020304" pitchFamily="18" charset="0"/>
              </a:rPr>
              <a:t>In case of plastic and rubber, there is a financial benefit considering that raw materials are far more expensive than this alternative solutions. </a:t>
            </a:r>
          </a:p>
          <a:p>
            <a:pPr marR="0" lvl="0" algn="just">
              <a:lnSpc>
                <a:spcPct val="125000"/>
              </a:lnSpc>
              <a:spcBef>
                <a:spcPts val="0"/>
              </a:spcBef>
              <a:spcAft>
                <a:spcPts val="1200"/>
              </a:spcAft>
            </a:pPr>
            <a:r>
              <a:rPr lang="en-US" sz="1200" dirty="0">
                <a:solidFill>
                  <a:srgbClr val="000000"/>
                </a:solidFill>
                <a:effectLst/>
                <a:latin typeface="+mj-lt"/>
                <a:ea typeface="Times New Roman" panose="02020603050405020304" pitchFamily="18" charset="0"/>
                <a:cs typeface="Times New Roman" panose="02020603050405020304" pitchFamily="18" charset="0"/>
              </a:rPr>
              <a:t>Another benefit refers to a reduction of anthracite consumption, in a mass ratio of 1:1 with plastic or rubber grains. The CO2 impact in this change may be a reduction of </a:t>
            </a:r>
            <a:r>
              <a:rPr lang="en-US" sz="1200" dirty="0">
                <a:solidFill>
                  <a:srgbClr val="FF0000"/>
                </a:solidFill>
                <a:effectLst/>
                <a:latin typeface="+mj-lt"/>
                <a:ea typeface="Times New Roman" panose="02020603050405020304" pitchFamily="18" charset="0"/>
                <a:cs typeface="Times New Roman" panose="02020603050405020304" pitchFamily="18" charset="0"/>
              </a:rPr>
              <a:t>15%. This is based on the EU-ETS calculation we use in Romania. And here we saw also other differences on how the EU legislation was transposed in each country. In Romania we do not see the flexibility of considering in the CO2 calculation the biogenic component of a material, this compared to Italy. </a:t>
            </a:r>
          </a:p>
          <a:p>
            <a:pPr marR="0" fontAlgn="base">
              <a:spcAft>
                <a:spcPts val="1800"/>
              </a:spcAft>
            </a:pPr>
            <a:r>
              <a:rPr lang="en-US" sz="1200" dirty="0">
                <a:latin typeface="+mj-lt"/>
              </a:rPr>
              <a:t>The utilization of steel industry residues and of residues from other sectors will allow saving natural resources as lime, coal and iron.</a:t>
            </a:r>
          </a:p>
          <a:p>
            <a:pPr marR="0" fontAlgn="base">
              <a:spcAft>
                <a:spcPts val="1800"/>
              </a:spcAft>
            </a:pPr>
            <a:r>
              <a:rPr lang="en-US" sz="1200" dirty="0">
                <a:latin typeface="+mj-lt"/>
              </a:rPr>
              <a:t>To allow efficient loading of valuable residues in the EAF, a dedicated injection system was designed and will be installed to test the use of these materials into the steelmaking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endParaRPr lang="en-GB"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198</a:t>
            </a:fld>
            <a:endParaRPr lang="en-GB"/>
          </a:p>
        </p:txBody>
      </p:sp>
    </p:spTree>
    <p:extLst>
      <p:ext uri="{BB962C8B-B14F-4D97-AF65-F5344CB8AC3E}">
        <p14:creationId xmlns:p14="http://schemas.microsoft.com/office/powerpoint/2010/main" val="424604691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55641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2F2F2F"/>
                </a:solidFill>
                <a:effectLst/>
                <a:uLnTx/>
                <a:uFillTx/>
                <a:latin typeface="Arial"/>
                <a:ea typeface="+mn-ea"/>
                <a:cs typeface="+mn-cs"/>
              </a:rPr>
              <a:t>Goal and scope definition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solidFill>
                <a:effectLst/>
                <a:uLnTx/>
                <a:uFillTx/>
                <a:latin typeface="Arial"/>
                <a:ea typeface="+mn-ea"/>
                <a:cs typeface="+mn-cs"/>
              </a:rPr>
              <a:t>Define the product system and the purpose of the study.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2F2F2F"/>
                </a:solidFill>
                <a:effectLst/>
                <a:uLnTx/>
                <a:uFillTx/>
                <a:latin typeface="Arial"/>
                <a:ea typeface="+mn-ea"/>
                <a:cs typeface="+mn-cs"/>
              </a:rPr>
              <a:t>Inventory analysis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F2F2F"/>
                </a:solidFill>
                <a:effectLst/>
                <a:uLnTx/>
                <a:uFillTx/>
                <a:latin typeface="Arial"/>
                <a:ea typeface="+mn-ea"/>
                <a:cs typeface="+mn-cs"/>
              </a:rPr>
              <a:t>Calculate the amount of resource use and emission of the system in relation to the functional unit.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2F2F2F"/>
                </a:solidFill>
                <a:effectLst/>
                <a:uLnTx/>
                <a:uFillTx/>
                <a:latin typeface="Arial"/>
                <a:ea typeface="+mn-ea"/>
                <a:cs typeface="+mn-cs"/>
              </a:rPr>
              <a:t>Impact assessment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F2F2F"/>
                </a:solidFill>
                <a:effectLst/>
                <a:uLnTx/>
                <a:uFillTx/>
                <a:latin typeface="Arial"/>
                <a:ea typeface="+mn-ea"/>
                <a:cs typeface="+mn-cs"/>
              </a:rPr>
              <a:t>Convert the result from the inventory step into environmental impact of the product throughout its life cycle.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400" b="1" i="0" u="none" strike="noStrike" kern="1200" cap="none" spc="0" normalizeH="0" baseline="0" noProof="0" dirty="0">
                <a:ln>
                  <a:noFill/>
                </a:ln>
                <a:solidFill>
                  <a:srgbClr val="2F2F2F"/>
                </a:solidFill>
                <a:effectLst/>
                <a:uLnTx/>
                <a:uFillTx/>
                <a:latin typeface="Arial"/>
                <a:ea typeface="+mn-ea"/>
                <a:cs typeface="+mn-cs"/>
              </a:rPr>
              <a:t>Interpretation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F2F2F"/>
                </a:solidFill>
                <a:effectLst/>
                <a:uLnTx/>
                <a:uFillTx/>
                <a:latin typeface="Arial"/>
                <a:ea typeface="+mn-ea"/>
                <a:cs typeface="+mn-cs"/>
              </a:rPr>
              <a:t>Assessing results in order to reach conclusions and recommendations.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F2F2F"/>
                </a:solidFill>
                <a:effectLst/>
                <a:uLnTx/>
                <a:uFillTx/>
                <a:latin typeface="Arial"/>
                <a:ea typeface="+mn-ea"/>
                <a:cs typeface="+mn-cs"/>
              </a:rPr>
              <a:t>Interpretation is an iterative process, so it is possible to reformulate the goal and scope in case unexpected result is encountered.</a:t>
            </a:r>
            <a:endParaRPr kumimoji="0" lang="sv-SE" sz="1400" b="0" i="0" u="none" strike="noStrike" kern="1200" cap="none" spc="0" normalizeH="0" baseline="0" noProof="0" dirty="0">
              <a:ln>
                <a:noFill/>
              </a:ln>
              <a:solidFill>
                <a:srgbClr val="2F2F2F"/>
              </a:solidFill>
              <a:effectLst/>
              <a:uLnTx/>
              <a:uFillTx/>
              <a:latin typeface="Arial"/>
              <a:ea typeface="+mn-ea"/>
              <a:cs typeface="+mn-cs"/>
            </a:endParaRPr>
          </a:p>
          <a:p>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202</a:t>
            </a:fld>
            <a:endParaRPr lang="en-GB"/>
          </a:p>
        </p:txBody>
      </p:sp>
    </p:spTree>
    <p:extLst>
      <p:ext uri="{BB962C8B-B14F-4D97-AF65-F5344CB8AC3E}">
        <p14:creationId xmlns:p14="http://schemas.microsoft.com/office/powerpoint/2010/main" val="317308157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recap</a:t>
            </a:r>
            <a:endParaRPr lang="sv-SE" dirty="0"/>
          </a:p>
        </p:txBody>
      </p:sp>
      <p:sp>
        <p:nvSpPr>
          <p:cNvPr id="4" name="Slide Number Placeholder 3"/>
          <p:cNvSpPr>
            <a:spLocks noGrp="1"/>
          </p:cNvSpPr>
          <p:nvPr>
            <p:ph type="sldNum" sz="quarter" idx="5"/>
          </p:nvPr>
        </p:nvSpPr>
        <p:spPr/>
        <p:txBody>
          <a:bodyPr/>
          <a:lstStyle/>
          <a:p>
            <a:fld id="{56F27705-2196-417A-A13D-48C8CEB92D2A}" type="slidenum">
              <a:rPr lang="sv-SE" smtClean="0"/>
              <a:t>203</a:t>
            </a:fld>
            <a:endParaRPr lang="sv-SE"/>
          </a:p>
        </p:txBody>
      </p:sp>
    </p:spTree>
    <p:extLst>
      <p:ext uri="{BB962C8B-B14F-4D97-AF65-F5344CB8AC3E}">
        <p14:creationId xmlns:p14="http://schemas.microsoft.com/office/powerpoint/2010/main" val="3070799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13685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b="1"/>
              <a:t>In-line reactor </a:t>
            </a:r>
            <a:br>
              <a:rPr lang="en-US" sz="1200"/>
            </a:br>
            <a:r>
              <a:rPr lang="en-US" sz="1200"/>
              <a:t>This novel reactor allows more </a:t>
            </a:r>
            <a:r>
              <a:rPr lang="en-GB" sz="1200"/>
              <a:t>exothermic reaction of sulfuric acid and ammonia to take place which will lead to less steam consumption and greater flexibility in sources of raw materials. </a:t>
            </a:r>
          </a:p>
          <a:p>
            <a:endParaRPr lang="sv-SE" b="1"/>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204</a:t>
            </a:fld>
            <a:endParaRPr lang="sv-SE"/>
          </a:p>
        </p:txBody>
      </p:sp>
    </p:spTree>
    <p:extLst>
      <p:ext uri="{BB962C8B-B14F-4D97-AF65-F5344CB8AC3E}">
        <p14:creationId xmlns:p14="http://schemas.microsoft.com/office/powerpoint/2010/main" val="68291354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t>The following section will focus on the evaluation of the climate change category. </a:t>
            </a:r>
          </a:p>
          <a:p>
            <a:r>
              <a:rPr lang="en-AU" sz="1200"/>
              <a:t>However, it is important to understand that there are several different impact categories and that not all changes can be expressed with only one impact category.</a:t>
            </a:r>
          </a:p>
          <a:p>
            <a:endParaRPr lang="en-AU" sz="1200" b="1"/>
          </a:p>
          <a:p>
            <a:r>
              <a:rPr lang="en-AU" sz="1200" b="1"/>
              <a:t>Use of non-renewable primary energy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use of non-renewable primary energy sources</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or PENRT, is an indicator that sums up two sub-indicators, namely </a:t>
            </a:r>
            <a:r>
              <a:rPr lang="en-US" sz="1800" i="1">
                <a:solidFill>
                  <a:srgbClr val="404040"/>
                </a:solidFill>
                <a:effectLst/>
                <a:latin typeface="Liberation Serif"/>
                <a:ea typeface="Noto Sans CJK SC"/>
                <a:cs typeface="Lohit Devanagari"/>
              </a:rPr>
              <a:t>Use of non-renewable primary energy</a:t>
            </a:r>
            <a:r>
              <a:rPr lang="en-US" sz="1800" i="1">
                <a:solidFill>
                  <a:srgbClr val="000000"/>
                </a:solidFill>
                <a:effectLst/>
                <a:latin typeface="Arial" panose="020B0604020202020204" pitchFamily="34" charset="0"/>
                <a:ea typeface="Noto Sans CJK SC"/>
                <a:cs typeface="Times New Roman" panose="02020603050405020304" pitchFamily="18" charset="0"/>
              </a:rPr>
              <a:t> </a:t>
            </a:r>
            <a:r>
              <a:rPr lang="en-US" sz="1800">
                <a:solidFill>
                  <a:srgbClr val="000000"/>
                </a:solidFill>
                <a:effectLst/>
                <a:latin typeface="Arial" panose="020B0604020202020204" pitchFamily="34" charset="0"/>
                <a:ea typeface="Noto Sans CJK SC"/>
                <a:cs typeface="Times New Roman" panose="02020603050405020304" pitchFamily="18" charset="0"/>
              </a:rPr>
              <a:t>(PENRE) </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 </a:t>
            </a:r>
            <a:r>
              <a:rPr lang="en-US" sz="18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Use of non-renewable primary energy as raw materials </a:t>
            </a: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(PENRM). Given that primary energy sources in this case were used as energy carries, PENRM is equal to zero, which in turn means that PENRT is identical to PENRE.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a:t>PENRT = PENRE + PENRM</a:t>
            </a:r>
            <a:endPar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This is why the increase in the two categories are the same.</a:t>
            </a:r>
          </a:p>
        </p:txBody>
      </p:sp>
      <p:sp>
        <p:nvSpPr>
          <p:cNvPr id="4" name="Slide Number Placeholder 3"/>
          <p:cNvSpPr>
            <a:spLocks noGrp="1"/>
          </p:cNvSpPr>
          <p:nvPr>
            <p:ph type="sldNum" sz="quarter" idx="5"/>
          </p:nvPr>
        </p:nvSpPr>
        <p:spPr/>
        <p:txBody>
          <a:bodyPr/>
          <a:lstStyle/>
          <a:p>
            <a:fld id="{F84DB91F-1AD8-437C-8866-3636784D0854}" type="slidenum">
              <a:rPr lang="en-GB" smtClean="0"/>
              <a:t>205</a:t>
            </a:fld>
            <a:endParaRPr lang="en-GB"/>
          </a:p>
        </p:txBody>
      </p:sp>
    </p:spTree>
    <p:extLst>
      <p:ext uri="{BB962C8B-B14F-4D97-AF65-F5344CB8AC3E}">
        <p14:creationId xmlns:p14="http://schemas.microsoft.com/office/powerpoint/2010/main" val="2419448386"/>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a:t>Note: </a:t>
            </a:r>
            <a:r>
              <a:rPr lang="en-GB" sz="1200" b="0"/>
              <a:t>The line in the legend shows the division between the big and small pie-chart</a:t>
            </a:r>
          </a:p>
          <a:p>
            <a:pPr marL="0" indent="0">
              <a:buNone/>
            </a:pPr>
            <a:endParaRPr lang="en-GB" sz="1200" b="1"/>
          </a:p>
          <a:p>
            <a:pPr marL="0" indent="0">
              <a:buNone/>
            </a:pPr>
            <a:r>
              <a:rPr lang="en-GB" sz="1200" b="1"/>
              <a:t>Natural gas</a:t>
            </a:r>
          </a:p>
          <a:p>
            <a:pPr marL="0" indent="0">
              <a:buNone/>
            </a:pPr>
            <a:r>
              <a:rPr lang="en-US" sz="1200"/>
              <a:t>The natural gas, which was one of the targets of the retrofit actions, was reduced from 1.18% to 0.64% of the total impact.</a:t>
            </a:r>
          </a:p>
          <a:p>
            <a:pPr marL="0" indent="0">
              <a:buNone/>
            </a:pPr>
            <a:endParaRPr lang="en-US" sz="1200"/>
          </a:p>
          <a:p>
            <a:pPr marL="0" indent="0">
              <a:buNone/>
            </a:pPr>
            <a:r>
              <a:rPr lang="en-US" sz="1200" b="1"/>
              <a:t>Raw materials</a:t>
            </a:r>
          </a:p>
          <a:p>
            <a:pPr marL="0" indent="0">
              <a:buNone/>
            </a:pPr>
            <a:r>
              <a:rPr lang="en-US" sz="1200"/>
              <a:t>Raw materials and auxiliary materials are the major contributors to the GWP (88.83% before and 92.35% after).</a:t>
            </a:r>
            <a:endParaRPr lang="en-GB" sz="1200"/>
          </a:p>
          <a:p>
            <a:pPr marL="0" indent="0">
              <a:buNone/>
            </a:pPr>
            <a:endParaRPr lang="en-GB" sz="1200"/>
          </a:p>
          <a:p>
            <a:pPr marL="0" indent="0">
              <a:buNone/>
            </a:pPr>
            <a:endParaRPr lang="en-GB" sz="1200"/>
          </a:p>
          <a:p>
            <a:pPr marL="0" indent="0">
              <a:buNone/>
            </a:pPr>
            <a:r>
              <a:rPr lang="en-GB" sz="1200" b="1"/>
              <a:t>Ammonia and ammonium </a:t>
            </a:r>
            <a:r>
              <a:rPr lang="en-GB" sz="1200" b="1" err="1"/>
              <a:t>sulfate</a:t>
            </a:r>
            <a:r>
              <a:rPr lang="en-GB" sz="1200" b="1"/>
              <a:t> </a:t>
            </a:r>
          </a:p>
          <a:p>
            <a:pPr marL="171450" indent="-171450">
              <a:buFont typeface="Arial" panose="020B0604020202020204" pitchFamily="34" charset="0"/>
              <a:buChar char="•"/>
            </a:pPr>
            <a:r>
              <a:rPr lang="en-US" sz="1200"/>
              <a:t>Ammonia and ammonium sulphate are the largest contributors to the GWP in the raw materials and auxiliary materials category.</a:t>
            </a:r>
          </a:p>
          <a:p>
            <a:pPr marL="171450" indent="-171450">
              <a:buFont typeface="Arial" panose="020B0604020202020204" pitchFamily="34" charset="0"/>
              <a:buChar char="•"/>
            </a:pPr>
            <a:r>
              <a:rPr lang="sv-SE" sz="1200" err="1"/>
              <a:t>Sulphur</a:t>
            </a:r>
            <a:r>
              <a:rPr lang="sv-SE" sz="1200"/>
              <a:t> </a:t>
            </a:r>
            <a:r>
              <a:rPr lang="sv-SE" sz="1200" err="1"/>
              <a:t>compounds</a:t>
            </a:r>
            <a:r>
              <a:rPr lang="sv-SE" sz="1200"/>
              <a:t>, </a:t>
            </a:r>
            <a:r>
              <a:rPr lang="sv-SE" sz="1200" err="1"/>
              <a:t>such</a:t>
            </a:r>
            <a:r>
              <a:rPr lang="sv-SE" sz="1200"/>
              <a:t> as ammonium </a:t>
            </a:r>
            <a:r>
              <a:rPr lang="sv-SE" sz="1200" err="1"/>
              <a:t>sulphate</a:t>
            </a:r>
            <a:r>
              <a:rPr lang="sv-SE" sz="1200"/>
              <a:t>, </a:t>
            </a:r>
            <a:r>
              <a:rPr lang="sv-SE" sz="1200" err="1"/>
              <a:t>are</a:t>
            </a:r>
            <a:r>
              <a:rPr lang="sv-SE" sz="1200"/>
              <a:t> </a:t>
            </a:r>
            <a:r>
              <a:rPr lang="sv-SE" sz="1200" err="1"/>
              <a:t>purchased</a:t>
            </a:r>
            <a:r>
              <a:rPr lang="sv-SE" sz="1200"/>
              <a:t> from a </a:t>
            </a:r>
            <a:r>
              <a:rPr lang="sv-SE" sz="1200" err="1"/>
              <a:t>third</a:t>
            </a:r>
            <a:r>
              <a:rPr lang="sv-SE" sz="1200"/>
              <a:t> party, </a:t>
            </a:r>
            <a:r>
              <a:rPr lang="sv-SE" sz="1200" err="1"/>
              <a:t>although</a:t>
            </a:r>
            <a:r>
              <a:rPr lang="sv-SE" sz="1200"/>
              <a:t> </a:t>
            </a:r>
            <a:r>
              <a:rPr lang="sv-SE" sz="1200" err="1"/>
              <a:t>they</a:t>
            </a:r>
            <a:r>
              <a:rPr lang="sv-SE" sz="1200"/>
              <a:t> </a:t>
            </a:r>
            <a:r>
              <a:rPr lang="sv-SE" sz="1200" err="1"/>
              <a:t>could</a:t>
            </a:r>
            <a:r>
              <a:rPr lang="sv-SE" sz="1200"/>
              <a:t> </a:t>
            </a:r>
            <a:r>
              <a:rPr lang="sv-SE" sz="1200" err="1"/>
              <a:t>potentially</a:t>
            </a:r>
            <a:r>
              <a:rPr lang="sv-SE" sz="1200"/>
              <a:t> be </a:t>
            </a:r>
            <a:r>
              <a:rPr lang="sv-SE" sz="1200" err="1"/>
              <a:t>produced</a:t>
            </a:r>
            <a:r>
              <a:rPr lang="sv-SE" sz="1200"/>
              <a:t> on-site </a:t>
            </a:r>
            <a:r>
              <a:rPr lang="sv-SE" sz="1200" err="1"/>
              <a:t>if</a:t>
            </a:r>
            <a:r>
              <a:rPr lang="sv-SE" sz="1200"/>
              <a:t> </a:t>
            </a:r>
            <a:r>
              <a:rPr lang="sv-SE" sz="1200" err="1"/>
              <a:t>adequate</a:t>
            </a:r>
            <a:r>
              <a:rPr lang="sv-SE" sz="1200"/>
              <a:t> </a:t>
            </a:r>
            <a:r>
              <a:rPr lang="sv-SE" sz="1200" err="1"/>
              <a:t>raw</a:t>
            </a:r>
            <a:r>
              <a:rPr lang="sv-SE" sz="1200"/>
              <a:t> materials </a:t>
            </a:r>
            <a:r>
              <a:rPr lang="sv-SE" sz="1200" err="1"/>
              <a:t>are</a:t>
            </a:r>
            <a:r>
              <a:rPr lang="sv-SE" sz="1200"/>
              <a:t> </a:t>
            </a:r>
            <a:r>
              <a:rPr lang="sv-SE" sz="1200" err="1"/>
              <a:t>available</a:t>
            </a:r>
            <a:r>
              <a:rPr lang="sv-SE" sz="1200"/>
              <a:t>.</a:t>
            </a:r>
          </a:p>
          <a:p>
            <a:pPr marL="171450" indent="-171450">
              <a:buFont typeface="Arial" panose="020B0604020202020204" pitchFamily="34" charset="0"/>
              <a:buChar char="•"/>
            </a:pPr>
            <a:r>
              <a:rPr lang="en-US" sz="1200"/>
              <a:t>The purchased ammonium sulfate is a by-product from caprolactam production. The caprolactam production requires ammonia as an input, which is provided by </a:t>
            </a:r>
            <a:r>
              <a:rPr lang="en-US" sz="1200" err="1"/>
              <a:t>Fertiberia</a:t>
            </a:r>
            <a:r>
              <a:rPr lang="en-US" sz="1200"/>
              <a:t>.</a:t>
            </a:r>
          </a:p>
          <a:p>
            <a:pPr marL="171450" indent="-171450">
              <a:buFont typeface="Arial" panose="020B0604020202020204" pitchFamily="34" charset="0"/>
              <a:buChar char="•"/>
            </a:pPr>
            <a:r>
              <a:rPr lang="sv-SE" sz="1200" err="1"/>
              <a:t>Instead</a:t>
            </a:r>
            <a:r>
              <a:rPr lang="sv-SE" sz="1200"/>
              <a:t>, </a:t>
            </a:r>
            <a:r>
              <a:rPr lang="sv-SE" sz="1200" err="1"/>
              <a:t>Fertiberia</a:t>
            </a:r>
            <a:r>
              <a:rPr lang="sv-SE" sz="1200"/>
              <a:t> </a:t>
            </a:r>
            <a:r>
              <a:rPr lang="sv-SE" sz="1200" err="1"/>
              <a:t>could</a:t>
            </a:r>
            <a:r>
              <a:rPr lang="sv-SE" sz="1200"/>
              <a:t> </a:t>
            </a:r>
            <a:r>
              <a:rPr lang="sv-SE" sz="1200" err="1"/>
              <a:t>use</a:t>
            </a:r>
            <a:r>
              <a:rPr lang="sv-SE" sz="1200"/>
              <a:t> </a:t>
            </a:r>
            <a:r>
              <a:rPr lang="sv-SE" sz="1200" err="1"/>
              <a:t>that</a:t>
            </a:r>
            <a:r>
              <a:rPr lang="sv-SE" sz="1200"/>
              <a:t> </a:t>
            </a:r>
            <a:r>
              <a:rPr lang="sv-SE" sz="1200" err="1"/>
              <a:t>ammonia</a:t>
            </a:r>
            <a:r>
              <a:rPr lang="sv-SE" sz="1200"/>
              <a:t> to </a:t>
            </a:r>
            <a:r>
              <a:rPr lang="sv-SE" sz="1200" err="1"/>
              <a:t>synthesize</a:t>
            </a:r>
            <a:r>
              <a:rPr lang="sv-SE" sz="1200"/>
              <a:t> ammonium </a:t>
            </a:r>
            <a:r>
              <a:rPr lang="sv-SE" sz="1200" err="1"/>
              <a:t>sulphate</a:t>
            </a:r>
            <a:r>
              <a:rPr lang="sv-SE" sz="1200"/>
              <a:t> in-situ by </a:t>
            </a:r>
            <a:r>
              <a:rPr lang="sv-SE" sz="1200" err="1"/>
              <a:t>reacting</a:t>
            </a:r>
            <a:r>
              <a:rPr lang="sv-SE" sz="1200"/>
              <a:t> it </a:t>
            </a:r>
            <a:r>
              <a:rPr lang="sv-SE" sz="1200" err="1"/>
              <a:t>with</a:t>
            </a:r>
            <a:r>
              <a:rPr lang="sv-SE" sz="1200"/>
              <a:t> H</a:t>
            </a:r>
            <a:r>
              <a:rPr lang="sv-SE" sz="1200" baseline="-25000"/>
              <a:t>2</a:t>
            </a:r>
            <a:r>
              <a:rPr lang="sv-SE" sz="1200"/>
              <a:t>SO</a:t>
            </a:r>
            <a:r>
              <a:rPr lang="sv-SE" sz="1200" baseline="-25000"/>
              <a:t>4</a:t>
            </a:r>
            <a:r>
              <a:rPr lang="sv-SE" sz="1200"/>
              <a:t> from a </a:t>
            </a:r>
            <a:r>
              <a:rPr lang="sv-SE" sz="1200" err="1"/>
              <a:t>nearby</a:t>
            </a:r>
            <a:r>
              <a:rPr lang="sv-SE" sz="1200"/>
              <a:t> Cu-</a:t>
            </a:r>
            <a:r>
              <a:rPr lang="sv-SE" sz="1200" err="1"/>
              <a:t>production</a:t>
            </a:r>
            <a:r>
              <a:rPr lang="sv-SE" sz="1200"/>
              <a:t> </a:t>
            </a:r>
          </a:p>
          <a:p>
            <a:pPr marL="171450" indent="-171450">
              <a:buFont typeface="Arial" panose="020B0604020202020204" pitchFamily="34" charset="0"/>
              <a:buChar char="•"/>
            </a:pPr>
            <a:r>
              <a:rPr lang="sv-SE" sz="1200" err="1"/>
              <a:t>After</a:t>
            </a:r>
            <a:r>
              <a:rPr lang="sv-SE" sz="1200"/>
              <a:t> the </a:t>
            </a:r>
            <a:r>
              <a:rPr lang="sv-SE" sz="1200" err="1"/>
              <a:t>retrofit</a:t>
            </a:r>
            <a:r>
              <a:rPr lang="sv-SE" sz="1200"/>
              <a:t> </a:t>
            </a:r>
            <a:r>
              <a:rPr lang="sv-SE" sz="1200" err="1"/>
              <a:t>activities</a:t>
            </a:r>
            <a:r>
              <a:rPr lang="sv-SE" sz="1200"/>
              <a:t> the ammonium </a:t>
            </a:r>
            <a:r>
              <a:rPr lang="sv-SE" sz="1200" err="1"/>
              <a:t>sulfate</a:t>
            </a:r>
            <a:r>
              <a:rPr lang="sv-SE" sz="1200"/>
              <a:t> is </a:t>
            </a:r>
            <a:r>
              <a:rPr lang="sv-SE" sz="1200" err="1"/>
              <a:t>removed</a:t>
            </a:r>
            <a:r>
              <a:rPr lang="sv-SE" sz="1200"/>
              <a:t> and </a:t>
            </a:r>
            <a:r>
              <a:rPr lang="sv-SE" sz="1200" err="1"/>
              <a:t>ammonia</a:t>
            </a:r>
            <a:r>
              <a:rPr lang="sv-SE" sz="1200"/>
              <a:t> is the major </a:t>
            </a:r>
            <a:r>
              <a:rPr lang="sv-SE" sz="1200" err="1"/>
              <a:t>impact</a:t>
            </a:r>
            <a:r>
              <a:rPr lang="sv-SE" sz="1200"/>
              <a:t> </a:t>
            </a:r>
            <a:r>
              <a:rPr lang="sv-SE" sz="1200" err="1"/>
              <a:t>of</a:t>
            </a:r>
            <a:r>
              <a:rPr lang="sv-SE" sz="1200"/>
              <a:t> the </a:t>
            </a:r>
            <a:r>
              <a:rPr lang="sv-SE" sz="1200" err="1"/>
              <a:t>raw</a:t>
            </a:r>
            <a:r>
              <a:rPr lang="sv-SE" sz="1200"/>
              <a:t> materials (65% </a:t>
            </a:r>
            <a:r>
              <a:rPr lang="sv-SE" sz="1200" err="1"/>
              <a:t>of</a:t>
            </a:r>
            <a:r>
              <a:rPr lang="sv-SE" sz="1200"/>
              <a:t> total </a:t>
            </a:r>
            <a:r>
              <a:rPr lang="sv-SE" sz="1200" err="1"/>
              <a:t>impact</a:t>
            </a:r>
            <a:r>
              <a:rPr lang="sv-SE" sz="1200"/>
              <a:t>) and the </a:t>
            </a:r>
            <a:r>
              <a:rPr lang="sv-SE" sz="1200" err="1"/>
              <a:t>sulfuric</a:t>
            </a:r>
            <a:r>
              <a:rPr lang="sv-SE" sz="1200"/>
              <a:t> </a:t>
            </a:r>
            <a:r>
              <a:rPr lang="sv-SE" sz="1200" err="1"/>
              <a:t>acid</a:t>
            </a:r>
            <a:r>
              <a:rPr lang="sv-SE" sz="1200"/>
              <a:t> </a:t>
            </a:r>
            <a:r>
              <a:rPr lang="sv-SE" sz="1200" err="1"/>
              <a:t>impact</a:t>
            </a:r>
            <a:r>
              <a:rPr lang="sv-SE" sz="1200"/>
              <a:t> </a:t>
            </a:r>
            <a:r>
              <a:rPr lang="sv-SE" sz="1200" err="1"/>
              <a:t>increased</a:t>
            </a:r>
            <a:r>
              <a:rPr lang="sv-SE" sz="1200"/>
              <a:t> from 2% to 11% </a:t>
            </a:r>
            <a:r>
              <a:rPr lang="sv-SE" sz="1200" err="1"/>
              <a:t>of</a:t>
            </a:r>
            <a:r>
              <a:rPr lang="sv-SE" sz="1200"/>
              <a:t> the total </a:t>
            </a:r>
            <a:r>
              <a:rPr lang="sv-SE" sz="1200" err="1"/>
              <a:t>impact</a:t>
            </a:r>
            <a:r>
              <a:rPr lang="sv-SE" sz="1200"/>
              <a:t>.</a:t>
            </a:r>
          </a:p>
          <a:p>
            <a:pPr marL="171450" indent="-171450">
              <a:buFont typeface="Arial" panose="020B0604020202020204" pitchFamily="34" charset="0"/>
              <a:buChar char="•"/>
            </a:pPr>
            <a:endParaRPr lang="sv-SE" sz="1200"/>
          </a:p>
          <a:p>
            <a:r>
              <a:rPr lang="sv-SE" sz="1200" b="1" err="1"/>
              <a:t>Phosphorous</a:t>
            </a:r>
            <a:r>
              <a:rPr lang="sv-SE" sz="1200" b="1"/>
              <a:t> </a:t>
            </a:r>
            <a:r>
              <a:rPr lang="sv-SE" sz="1200" b="1" err="1"/>
              <a:t>compounds</a:t>
            </a:r>
            <a:endParaRPr lang="sv-SE" sz="1200" b="1"/>
          </a:p>
          <a:p>
            <a:pPr marL="171450" indent="-171450">
              <a:buFont typeface="Arial" panose="020B0604020202020204" pitchFamily="34" charset="0"/>
              <a:buChar char="•"/>
            </a:pPr>
            <a:r>
              <a:rPr lang="sv-SE" sz="1200" err="1"/>
              <a:t>Phosphorous</a:t>
            </a:r>
            <a:r>
              <a:rPr lang="sv-SE" sz="1200"/>
              <a:t> </a:t>
            </a:r>
            <a:r>
              <a:rPr lang="sv-SE" sz="1200" err="1"/>
              <a:t>compounds</a:t>
            </a:r>
            <a:r>
              <a:rPr lang="sv-SE" sz="1200"/>
              <a:t> </a:t>
            </a:r>
            <a:r>
              <a:rPr lang="sv-SE" sz="1200" err="1"/>
              <a:t>are</a:t>
            </a:r>
            <a:r>
              <a:rPr lang="sv-SE" sz="1200"/>
              <a:t> a major </a:t>
            </a:r>
            <a:r>
              <a:rPr lang="sv-SE" sz="1200" err="1"/>
              <a:t>concern</a:t>
            </a:r>
            <a:r>
              <a:rPr lang="sv-SE" sz="1200"/>
              <a:t> </a:t>
            </a:r>
            <a:r>
              <a:rPr lang="sv-SE" sz="1200" err="1"/>
              <a:t>since</a:t>
            </a:r>
            <a:r>
              <a:rPr lang="sv-SE" sz="1200"/>
              <a:t> </a:t>
            </a:r>
            <a:r>
              <a:rPr lang="sv-SE" sz="1200" err="1"/>
              <a:t>they</a:t>
            </a:r>
            <a:r>
              <a:rPr lang="sv-SE" sz="1200"/>
              <a:t> </a:t>
            </a:r>
            <a:r>
              <a:rPr lang="sv-SE" sz="1200" err="1"/>
              <a:t>are</a:t>
            </a:r>
            <a:r>
              <a:rPr lang="sv-SE" sz="1200"/>
              <a:t> </a:t>
            </a:r>
            <a:r>
              <a:rPr lang="sv-SE" sz="1200" err="1"/>
              <a:t>widely</a:t>
            </a:r>
            <a:r>
              <a:rPr lang="sv-SE" sz="1200"/>
              <a:t> </a:t>
            </a:r>
            <a:r>
              <a:rPr lang="sv-SE" sz="1200" err="1"/>
              <a:t>used</a:t>
            </a:r>
            <a:r>
              <a:rPr lang="sv-SE" sz="1200"/>
              <a:t> </a:t>
            </a:r>
            <a:r>
              <a:rPr lang="sv-SE" sz="1200" err="1"/>
              <a:t>across</a:t>
            </a:r>
            <a:r>
              <a:rPr lang="sv-SE" sz="1200"/>
              <a:t> all NPK </a:t>
            </a:r>
            <a:r>
              <a:rPr lang="sv-SE" sz="1200" err="1"/>
              <a:t>fertilizer</a:t>
            </a:r>
            <a:r>
              <a:rPr lang="sv-SE" sz="1200"/>
              <a:t> </a:t>
            </a:r>
            <a:r>
              <a:rPr lang="sv-SE" sz="1200" err="1"/>
              <a:t>formulations</a:t>
            </a:r>
            <a:r>
              <a:rPr lang="sv-SE" sz="1200"/>
              <a:t>. </a:t>
            </a:r>
            <a:r>
              <a:rPr lang="sv-SE" sz="1200" err="1"/>
              <a:t>These</a:t>
            </a:r>
            <a:r>
              <a:rPr lang="sv-SE" sz="1200"/>
              <a:t> </a:t>
            </a:r>
            <a:r>
              <a:rPr lang="sv-SE" sz="1200" err="1"/>
              <a:t>are</a:t>
            </a:r>
            <a:r>
              <a:rPr lang="sv-SE" sz="1200"/>
              <a:t> </a:t>
            </a:r>
            <a:r>
              <a:rPr lang="sv-SE" sz="1200" err="1"/>
              <a:t>obtained</a:t>
            </a:r>
            <a:r>
              <a:rPr lang="sv-SE" sz="1200"/>
              <a:t> from a </a:t>
            </a:r>
            <a:r>
              <a:rPr lang="sv-SE" sz="1200" err="1"/>
              <a:t>Moroccan</a:t>
            </a:r>
            <a:r>
              <a:rPr lang="sv-SE" sz="1200"/>
              <a:t> </a:t>
            </a:r>
            <a:r>
              <a:rPr lang="sv-SE" sz="1200" err="1"/>
              <a:t>supplier</a:t>
            </a:r>
            <a:r>
              <a:rPr lang="sv-SE" sz="1200"/>
              <a:t> </a:t>
            </a:r>
            <a:r>
              <a:rPr lang="sv-SE" sz="1200" err="1"/>
              <a:t>whose</a:t>
            </a:r>
            <a:r>
              <a:rPr lang="sv-SE" sz="1200"/>
              <a:t> </a:t>
            </a:r>
            <a:r>
              <a:rPr lang="sv-SE" sz="1200" err="1"/>
              <a:t>manufacturing</a:t>
            </a:r>
            <a:r>
              <a:rPr lang="sv-SE" sz="1200"/>
              <a:t> </a:t>
            </a:r>
            <a:r>
              <a:rPr lang="sv-SE" sz="1200" err="1"/>
              <a:t>practices</a:t>
            </a:r>
            <a:r>
              <a:rPr lang="sv-SE" sz="1200"/>
              <a:t> </a:t>
            </a:r>
            <a:r>
              <a:rPr lang="sv-SE" sz="1200" err="1"/>
              <a:t>are</a:t>
            </a:r>
            <a:r>
              <a:rPr lang="sv-SE" sz="1200"/>
              <a:t> </a:t>
            </a:r>
            <a:r>
              <a:rPr lang="sv-SE" sz="1200" err="1"/>
              <a:t>based</a:t>
            </a:r>
            <a:r>
              <a:rPr lang="sv-SE" sz="1200"/>
              <a:t> on </a:t>
            </a:r>
            <a:r>
              <a:rPr lang="sv-SE" sz="1200" err="1"/>
              <a:t>extraction</a:t>
            </a:r>
            <a:r>
              <a:rPr lang="sv-SE" sz="1200"/>
              <a:t> </a:t>
            </a:r>
            <a:r>
              <a:rPr lang="sv-SE" sz="1200" err="1"/>
              <a:t>of</a:t>
            </a:r>
            <a:r>
              <a:rPr lang="sv-SE" sz="1200"/>
              <a:t> P</a:t>
            </a:r>
            <a:r>
              <a:rPr lang="sv-SE" sz="1200" baseline="-25000"/>
              <a:t>2</a:t>
            </a:r>
            <a:r>
              <a:rPr lang="sv-SE" sz="1200"/>
              <a:t>O</a:t>
            </a:r>
            <a:r>
              <a:rPr lang="sv-SE" sz="1200" baseline="-25000"/>
              <a:t>5</a:t>
            </a:r>
            <a:r>
              <a:rPr lang="sv-SE" sz="1200"/>
              <a:t> from </a:t>
            </a:r>
            <a:r>
              <a:rPr lang="sv-SE" sz="1200" err="1"/>
              <a:t>phosphoric</a:t>
            </a:r>
            <a:r>
              <a:rPr lang="sv-SE" sz="1200"/>
              <a:t> rock, </a:t>
            </a:r>
            <a:r>
              <a:rPr lang="sv-SE" sz="1200" err="1"/>
              <a:t>known</a:t>
            </a:r>
            <a:r>
              <a:rPr lang="sv-SE" sz="1200"/>
              <a:t> to be a </a:t>
            </a:r>
            <a:r>
              <a:rPr lang="sv-SE" sz="1200" err="1"/>
              <a:t>highly</a:t>
            </a:r>
            <a:r>
              <a:rPr lang="sv-SE" sz="1200"/>
              <a:t> </a:t>
            </a:r>
            <a:r>
              <a:rPr lang="sv-SE" sz="1200" err="1"/>
              <a:t>polluting</a:t>
            </a:r>
            <a:r>
              <a:rPr lang="sv-SE" sz="1200"/>
              <a:t> process.</a:t>
            </a:r>
          </a:p>
          <a:p>
            <a:pPr marL="171450" indent="-171450">
              <a:buFont typeface="Arial" panose="020B0604020202020204" pitchFamily="34" charset="0"/>
              <a:buChar char="•"/>
            </a:pPr>
            <a:r>
              <a:rPr lang="sv-SE" sz="1200"/>
              <a:t>The </a:t>
            </a:r>
            <a:r>
              <a:rPr lang="sv-SE" sz="1200" err="1"/>
              <a:t>current</a:t>
            </a:r>
            <a:r>
              <a:rPr lang="sv-SE" sz="1200"/>
              <a:t> focus is </a:t>
            </a:r>
            <a:r>
              <a:rPr lang="sv-SE" sz="1200" err="1"/>
              <a:t>placed</a:t>
            </a:r>
            <a:r>
              <a:rPr lang="sv-SE" sz="1200"/>
              <a:t> on </a:t>
            </a:r>
            <a:r>
              <a:rPr lang="sv-SE" sz="1200" err="1"/>
              <a:t>industrial</a:t>
            </a:r>
            <a:r>
              <a:rPr lang="sv-SE" sz="1200"/>
              <a:t> </a:t>
            </a:r>
            <a:r>
              <a:rPr lang="sv-SE" sz="1200" err="1"/>
              <a:t>symbiosis</a:t>
            </a:r>
            <a:r>
              <a:rPr lang="sv-SE" sz="1200"/>
              <a:t> </a:t>
            </a:r>
            <a:r>
              <a:rPr lang="sv-SE" sz="1200" err="1"/>
              <a:t>opportunities</a:t>
            </a:r>
            <a:r>
              <a:rPr lang="sv-SE" sz="1200"/>
              <a:t> </a:t>
            </a:r>
            <a:r>
              <a:rPr lang="sv-SE" sz="1200" err="1"/>
              <a:t>such</a:t>
            </a:r>
            <a:r>
              <a:rPr lang="sv-SE" sz="1200"/>
              <a:t> as </a:t>
            </a:r>
            <a:r>
              <a:rPr lang="sv-SE" sz="1200" err="1"/>
              <a:t>utilizing</a:t>
            </a:r>
            <a:r>
              <a:rPr lang="sv-SE" sz="1200"/>
              <a:t> </a:t>
            </a:r>
            <a:r>
              <a:rPr lang="sv-SE" sz="1200" err="1"/>
              <a:t>ashes</a:t>
            </a:r>
            <a:r>
              <a:rPr lang="sv-SE" sz="1200"/>
              <a:t> </a:t>
            </a:r>
            <a:r>
              <a:rPr lang="sv-SE" sz="1200" err="1"/>
              <a:t>resulting</a:t>
            </a:r>
            <a:r>
              <a:rPr lang="sv-SE" sz="1200"/>
              <a:t> from incineration </a:t>
            </a:r>
            <a:r>
              <a:rPr lang="sv-SE" sz="1200" err="1"/>
              <a:t>of</a:t>
            </a:r>
            <a:r>
              <a:rPr lang="sv-SE" sz="1200"/>
              <a:t> </a:t>
            </a:r>
            <a:r>
              <a:rPr lang="sv-SE" sz="1200" err="1"/>
              <a:t>food</a:t>
            </a:r>
            <a:r>
              <a:rPr lang="sv-SE" sz="1200"/>
              <a:t> </a:t>
            </a:r>
            <a:r>
              <a:rPr lang="sv-SE" sz="1200" err="1"/>
              <a:t>production</a:t>
            </a:r>
            <a:r>
              <a:rPr lang="sv-SE" sz="1200"/>
              <a:t> </a:t>
            </a:r>
            <a:r>
              <a:rPr lang="sv-SE" sz="1200" err="1"/>
              <a:t>waste</a:t>
            </a:r>
            <a:r>
              <a:rPr lang="sv-SE" sz="1200"/>
              <a:t> from </a:t>
            </a:r>
            <a:r>
              <a:rPr lang="sv-SE" sz="1200" err="1"/>
              <a:t>nearby</a:t>
            </a:r>
            <a:r>
              <a:rPr lang="sv-SE" sz="1200"/>
              <a:t> </a:t>
            </a:r>
            <a:r>
              <a:rPr lang="sv-SE" sz="1200" err="1"/>
              <a:t>producers</a:t>
            </a:r>
            <a:r>
              <a:rPr lang="sv-SE" sz="1200"/>
              <a:t> as a P source, and </a:t>
            </a:r>
            <a:r>
              <a:rPr lang="sv-SE" sz="1200" err="1"/>
              <a:t>combining</a:t>
            </a:r>
            <a:r>
              <a:rPr lang="sv-SE" sz="1200"/>
              <a:t> </a:t>
            </a:r>
            <a:r>
              <a:rPr lang="sv-SE" sz="1200" err="1"/>
              <a:t>products</a:t>
            </a:r>
            <a:r>
              <a:rPr lang="sv-SE" sz="1200"/>
              <a:t> </a:t>
            </a:r>
            <a:r>
              <a:rPr lang="sv-SE" sz="1200" err="1"/>
              <a:t>obtained</a:t>
            </a:r>
            <a:r>
              <a:rPr lang="sv-SE" sz="1200"/>
              <a:t> from the </a:t>
            </a:r>
            <a:r>
              <a:rPr lang="sv-SE" sz="1200" err="1"/>
              <a:t>plant’s</a:t>
            </a:r>
            <a:r>
              <a:rPr lang="sv-SE" sz="1200"/>
              <a:t> </a:t>
            </a:r>
            <a:r>
              <a:rPr lang="sv-SE" sz="1200" err="1"/>
              <a:t>wastewater</a:t>
            </a:r>
            <a:r>
              <a:rPr lang="sv-SE" sz="1200"/>
              <a:t> </a:t>
            </a:r>
            <a:r>
              <a:rPr lang="sv-SE" sz="1200" err="1"/>
              <a:t>treatment</a:t>
            </a:r>
            <a:r>
              <a:rPr lang="sv-SE" sz="1200"/>
              <a:t> (WWT) </a:t>
            </a:r>
            <a:r>
              <a:rPr lang="sv-SE" sz="1200" err="1"/>
              <a:t>unit</a:t>
            </a:r>
            <a:r>
              <a:rPr lang="sv-SE" sz="1200"/>
              <a:t> </a:t>
            </a:r>
            <a:r>
              <a:rPr lang="sv-SE" sz="1200" err="1"/>
              <a:t>with</a:t>
            </a:r>
            <a:r>
              <a:rPr lang="sv-SE" sz="1200"/>
              <a:t> </a:t>
            </a:r>
            <a:r>
              <a:rPr lang="sv-SE" sz="1200" err="1"/>
              <a:t>other</a:t>
            </a:r>
            <a:r>
              <a:rPr lang="sv-SE" sz="1200"/>
              <a:t> </a:t>
            </a:r>
            <a:r>
              <a:rPr lang="sv-SE" sz="1200" err="1"/>
              <a:t>waste</a:t>
            </a:r>
            <a:r>
              <a:rPr lang="sv-SE" sz="1200"/>
              <a:t> </a:t>
            </a:r>
            <a:r>
              <a:rPr lang="sv-SE" sz="1200" err="1"/>
              <a:t>products</a:t>
            </a:r>
            <a:r>
              <a:rPr lang="sv-SE" sz="1200"/>
              <a:t> from </a:t>
            </a:r>
            <a:r>
              <a:rPr lang="sv-SE" sz="1200" err="1"/>
              <a:t>neighbouring</a:t>
            </a:r>
            <a:r>
              <a:rPr lang="sv-SE" sz="1200"/>
              <a:t> </a:t>
            </a:r>
            <a:r>
              <a:rPr lang="sv-SE" sz="1200" err="1"/>
              <a:t>industries</a:t>
            </a:r>
            <a:r>
              <a:rPr lang="sv-SE" sz="1200"/>
              <a:t>. “</a:t>
            </a:r>
            <a:r>
              <a:rPr lang="sv-SE" sz="1200" err="1"/>
              <a:t>Carbolita</a:t>
            </a:r>
            <a:r>
              <a:rPr lang="sv-SE" sz="1200"/>
              <a:t>”, a </a:t>
            </a:r>
            <a:r>
              <a:rPr lang="sv-SE" sz="1200" err="1"/>
              <a:t>proprietary</a:t>
            </a:r>
            <a:r>
              <a:rPr lang="sv-SE" sz="1200"/>
              <a:t> P source, </a:t>
            </a:r>
            <a:r>
              <a:rPr lang="sv-SE" sz="1200" err="1"/>
              <a:t>could</a:t>
            </a:r>
            <a:r>
              <a:rPr lang="sv-SE" sz="1200"/>
              <a:t> </a:t>
            </a:r>
            <a:r>
              <a:rPr lang="sv-SE" sz="1200" err="1"/>
              <a:t>result</a:t>
            </a:r>
            <a:r>
              <a:rPr lang="sv-SE" sz="1200"/>
              <a:t> from the </a:t>
            </a:r>
            <a:r>
              <a:rPr lang="sv-SE" sz="1200" err="1"/>
              <a:t>latter</a:t>
            </a:r>
            <a:r>
              <a:rPr lang="sv-SE" sz="1200"/>
              <a:t>, </a:t>
            </a:r>
            <a:r>
              <a:rPr lang="sv-SE" sz="1200" err="1"/>
              <a:t>combining</a:t>
            </a:r>
            <a:r>
              <a:rPr lang="sv-SE" sz="1200"/>
              <a:t> WWT </a:t>
            </a:r>
            <a:r>
              <a:rPr lang="sv-SE" sz="1200" err="1"/>
              <a:t>residues</a:t>
            </a:r>
            <a:r>
              <a:rPr lang="sv-SE" sz="1200"/>
              <a:t> </a:t>
            </a:r>
            <a:r>
              <a:rPr lang="sv-SE" sz="1200" err="1"/>
              <a:t>with</a:t>
            </a:r>
            <a:r>
              <a:rPr lang="sv-SE" sz="1200"/>
              <a:t> </a:t>
            </a:r>
            <a:r>
              <a:rPr lang="sv-SE" sz="1200" err="1"/>
              <a:t>ferrous</a:t>
            </a:r>
            <a:r>
              <a:rPr lang="sv-SE" sz="1200"/>
              <a:t> </a:t>
            </a:r>
            <a:r>
              <a:rPr lang="sv-SE" sz="1200" err="1"/>
              <a:t>sulphate</a:t>
            </a:r>
            <a:r>
              <a:rPr lang="sv-SE" sz="1200"/>
              <a:t> by-</a:t>
            </a:r>
            <a:r>
              <a:rPr lang="sv-SE" sz="1200" err="1"/>
              <a:t>product</a:t>
            </a:r>
            <a:r>
              <a:rPr lang="sv-SE" sz="1200"/>
              <a:t> from </a:t>
            </a:r>
            <a:r>
              <a:rPr lang="sv-SE" sz="1200" err="1"/>
              <a:t>titanium</a:t>
            </a:r>
            <a:r>
              <a:rPr lang="sv-SE" sz="1200"/>
              <a:t> </a:t>
            </a:r>
            <a:r>
              <a:rPr lang="sv-SE" sz="1200" err="1"/>
              <a:t>oxide</a:t>
            </a:r>
            <a:r>
              <a:rPr lang="sv-SE" sz="1200"/>
              <a:t> </a:t>
            </a:r>
            <a:r>
              <a:rPr lang="sv-SE" sz="1200" err="1"/>
              <a:t>production</a:t>
            </a:r>
            <a:r>
              <a:rPr lang="sv-SE" sz="1200"/>
              <a:t> </a:t>
            </a:r>
          </a:p>
        </p:txBody>
      </p:sp>
      <p:sp>
        <p:nvSpPr>
          <p:cNvPr id="4" name="Slide Number Placeholder 3"/>
          <p:cNvSpPr>
            <a:spLocks noGrp="1"/>
          </p:cNvSpPr>
          <p:nvPr>
            <p:ph type="sldNum" sz="quarter" idx="5"/>
          </p:nvPr>
        </p:nvSpPr>
        <p:spPr/>
        <p:txBody>
          <a:bodyPr/>
          <a:lstStyle/>
          <a:p>
            <a:fld id="{F84DB91F-1AD8-437C-8866-3636784D0854}" type="slidenum">
              <a:rPr lang="en-GB" smtClean="0"/>
              <a:t>206</a:t>
            </a:fld>
            <a:endParaRPr lang="en-GB"/>
          </a:p>
        </p:txBody>
      </p:sp>
    </p:spTree>
    <p:extLst>
      <p:ext uri="{BB962C8B-B14F-4D97-AF65-F5344CB8AC3E}">
        <p14:creationId xmlns:p14="http://schemas.microsoft.com/office/powerpoint/2010/main" val="332696362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a:t>Replacement of ammonium </a:t>
            </a:r>
            <a:r>
              <a:rPr lang="en-GB" sz="1200" b="1" err="1"/>
              <a:t>sulfate</a:t>
            </a:r>
            <a:endParaRPr lang="sv-SE" sz="1200"/>
          </a:p>
          <a:p>
            <a:pPr marL="171450" indent="-171450">
              <a:buFont typeface="Arial" panose="020B0604020202020204" pitchFamily="34" charset="0"/>
              <a:buChar char="•"/>
            </a:pPr>
            <a:r>
              <a:rPr lang="sv-SE" sz="1200"/>
              <a:t>Ammonium </a:t>
            </a:r>
            <a:r>
              <a:rPr lang="sv-SE" sz="1200" err="1"/>
              <a:t>sulphate</a:t>
            </a:r>
            <a:r>
              <a:rPr lang="sv-SE" sz="1200"/>
              <a:t> </a:t>
            </a:r>
            <a:r>
              <a:rPr lang="sv-SE" sz="1200" err="1"/>
              <a:t>was</a:t>
            </a:r>
            <a:r>
              <a:rPr lang="sv-SE" sz="1200"/>
              <a:t> </a:t>
            </a:r>
            <a:r>
              <a:rPr lang="sv-SE" sz="1200" err="1"/>
              <a:t>replaced</a:t>
            </a:r>
            <a:r>
              <a:rPr lang="sv-SE" sz="1200"/>
              <a:t> by </a:t>
            </a:r>
            <a:r>
              <a:rPr lang="sv-SE" sz="1200" err="1"/>
              <a:t>sulfuric</a:t>
            </a:r>
            <a:r>
              <a:rPr lang="sv-SE" sz="1200"/>
              <a:t> </a:t>
            </a:r>
            <a:r>
              <a:rPr lang="sv-SE" sz="1200" err="1"/>
              <a:t>acid</a:t>
            </a:r>
            <a:r>
              <a:rPr lang="sv-SE" sz="1200"/>
              <a:t> and </a:t>
            </a:r>
            <a:r>
              <a:rPr lang="sv-SE" sz="1200" err="1"/>
              <a:t>ammonia</a:t>
            </a:r>
            <a:r>
              <a:rPr lang="sv-SE" sz="1200"/>
              <a:t> to </a:t>
            </a:r>
            <a:r>
              <a:rPr lang="sv-SE" sz="1200" err="1"/>
              <a:t>produce</a:t>
            </a:r>
            <a:r>
              <a:rPr lang="sv-SE" sz="1200"/>
              <a:t> ammonium </a:t>
            </a:r>
            <a:r>
              <a:rPr lang="sv-SE" sz="1200" err="1"/>
              <a:t>sulphate</a:t>
            </a:r>
            <a:r>
              <a:rPr lang="sv-SE" sz="1200"/>
              <a:t> in-situ. </a:t>
            </a:r>
          </a:p>
          <a:p>
            <a:pPr marL="171450" indent="-171450">
              <a:buFont typeface="Arial" panose="020B0604020202020204" pitchFamily="34" charset="0"/>
              <a:buChar char="•"/>
            </a:pPr>
            <a:r>
              <a:rPr lang="sv-SE" sz="1200"/>
              <a:t>The </a:t>
            </a:r>
            <a:r>
              <a:rPr lang="sv-SE" sz="1200" err="1"/>
              <a:t>impact</a:t>
            </a:r>
            <a:r>
              <a:rPr lang="sv-SE" sz="1200"/>
              <a:t> </a:t>
            </a:r>
            <a:r>
              <a:rPr lang="sv-SE" sz="1200" err="1"/>
              <a:t>of</a:t>
            </a:r>
            <a:r>
              <a:rPr lang="sv-SE" sz="1200"/>
              <a:t> </a:t>
            </a:r>
            <a:r>
              <a:rPr lang="sv-SE" sz="1200" err="1"/>
              <a:t>ammonia</a:t>
            </a:r>
            <a:r>
              <a:rPr lang="sv-SE" sz="1200"/>
              <a:t> </a:t>
            </a:r>
            <a:r>
              <a:rPr lang="sv-SE" sz="1200" err="1"/>
              <a:t>increased</a:t>
            </a:r>
            <a:r>
              <a:rPr lang="sv-SE" sz="1200"/>
              <a:t> by 128%, </a:t>
            </a:r>
            <a:r>
              <a:rPr lang="sv-SE" sz="1200" err="1"/>
              <a:t>taking</a:t>
            </a:r>
            <a:r>
              <a:rPr lang="sv-SE" sz="1200"/>
              <a:t> it from 30% to 65% </a:t>
            </a:r>
            <a:r>
              <a:rPr lang="sv-SE" sz="1200" err="1"/>
              <a:t>of</a:t>
            </a:r>
            <a:r>
              <a:rPr lang="sv-SE" sz="1200"/>
              <a:t> the total GWP.</a:t>
            </a:r>
          </a:p>
          <a:p>
            <a:pPr marL="171450" indent="-171450">
              <a:buFont typeface="Arial" panose="020B0604020202020204" pitchFamily="34" charset="0"/>
              <a:buChar char="•"/>
            </a:pPr>
            <a:r>
              <a:rPr lang="sv-SE" sz="1200"/>
              <a:t>The </a:t>
            </a:r>
            <a:r>
              <a:rPr lang="sv-SE" sz="1200" err="1"/>
              <a:t>retrofit</a:t>
            </a:r>
            <a:r>
              <a:rPr lang="sv-SE" sz="1200"/>
              <a:t> action </a:t>
            </a:r>
            <a:r>
              <a:rPr lang="sv-SE" sz="1200" err="1"/>
              <a:t>resulted</a:t>
            </a:r>
            <a:r>
              <a:rPr lang="sv-SE" sz="1200"/>
              <a:t> in a </a:t>
            </a:r>
            <a:r>
              <a:rPr lang="sv-SE" sz="1200" err="1"/>
              <a:t>large</a:t>
            </a:r>
            <a:r>
              <a:rPr lang="sv-SE" sz="1200"/>
              <a:t> </a:t>
            </a:r>
            <a:r>
              <a:rPr lang="sv-SE" sz="1200" err="1"/>
              <a:t>percental</a:t>
            </a:r>
            <a:r>
              <a:rPr lang="sv-SE" sz="1200"/>
              <a:t> </a:t>
            </a:r>
            <a:r>
              <a:rPr lang="sv-SE" sz="1200" err="1"/>
              <a:t>increase</a:t>
            </a:r>
            <a:r>
              <a:rPr lang="sv-SE" sz="1200"/>
              <a:t> </a:t>
            </a:r>
            <a:r>
              <a:rPr lang="sv-SE" sz="1200" err="1"/>
              <a:t>of</a:t>
            </a:r>
            <a:r>
              <a:rPr lang="sv-SE" sz="1200"/>
              <a:t> </a:t>
            </a:r>
            <a:r>
              <a:rPr lang="sv-SE" sz="1200" err="1"/>
              <a:t>sulphuric</a:t>
            </a:r>
            <a:r>
              <a:rPr lang="sv-SE" sz="1200"/>
              <a:t> </a:t>
            </a:r>
            <a:r>
              <a:rPr lang="sv-SE" sz="1200" err="1"/>
              <a:t>acid</a:t>
            </a:r>
            <a:r>
              <a:rPr lang="sv-SE" sz="1200"/>
              <a:t>, </a:t>
            </a:r>
            <a:r>
              <a:rPr lang="sv-SE" sz="1200" err="1"/>
              <a:t>taking</a:t>
            </a:r>
            <a:r>
              <a:rPr lang="sv-SE" sz="1200"/>
              <a:t> it from 1% </a:t>
            </a:r>
            <a:r>
              <a:rPr lang="sv-SE" sz="1200" err="1"/>
              <a:t>of</a:t>
            </a:r>
            <a:r>
              <a:rPr lang="sv-SE" sz="1200"/>
              <a:t> GWP to 11%</a:t>
            </a:r>
          </a:p>
          <a:p>
            <a:pPr marL="0" indent="0">
              <a:buNone/>
            </a:pPr>
            <a:endParaRPr lang="en-GB" sz="1200"/>
          </a:p>
          <a:p>
            <a:pPr marL="0" indent="0">
              <a:buNone/>
            </a:pPr>
            <a:r>
              <a:rPr lang="en-GB" sz="1200" b="1"/>
              <a:t>Replacement of phosphoric </a:t>
            </a:r>
            <a:r>
              <a:rPr lang="en-GB" sz="1200" b="1" err="1"/>
              <a:t>aicd</a:t>
            </a:r>
            <a:endParaRPr lang="en-GB" sz="1200" b="1"/>
          </a:p>
          <a:p>
            <a:pPr marL="171450" indent="-171450">
              <a:buFont typeface="Arial" panose="020B0604020202020204" pitchFamily="34" charset="0"/>
              <a:buChar char="•"/>
            </a:pPr>
            <a:r>
              <a:rPr lang="sv-SE" sz="1200"/>
              <a:t>A </a:t>
            </a:r>
            <a:r>
              <a:rPr lang="sv-SE" sz="1200" err="1"/>
              <a:t>reduction</a:t>
            </a:r>
            <a:r>
              <a:rPr lang="sv-SE" sz="1200"/>
              <a:t> </a:t>
            </a:r>
            <a:r>
              <a:rPr lang="sv-SE" sz="1200" err="1"/>
              <a:t>of</a:t>
            </a:r>
            <a:r>
              <a:rPr lang="sv-SE" sz="1200"/>
              <a:t> </a:t>
            </a:r>
            <a:r>
              <a:rPr lang="sv-SE" sz="1200" err="1"/>
              <a:t>climate</a:t>
            </a:r>
            <a:r>
              <a:rPr lang="sv-SE" sz="1200"/>
              <a:t> </a:t>
            </a:r>
            <a:r>
              <a:rPr lang="sv-SE" sz="1200" err="1"/>
              <a:t>change</a:t>
            </a:r>
            <a:r>
              <a:rPr lang="sv-SE" sz="1200"/>
              <a:t> </a:t>
            </a:r>
            <a:r>
              <a:rPr lang="sv-SE" sz="1200" err="1"/>
              <a:t>impact</a:t>
            </a:r>
            <a:r>
              <a:rPr lang="sv-SE" sz="1200"/>
              <a:t> from </a:t>
            </a:r>
            <a:r>
              <a:rPr lang="sv-SE" sz="1200" err="1"/>
              <a:t>phosphoric</a:t>
            </a:r>
            <a:r>
              <a:rPr lang="sv-SE" sz="1200"/>
              <a:t> </a:t>
            </a:r>
            <a:r>
              <a:rPr lang="sv-SE" sz="1200" err="1"/>
              <a:t>acid</a:t>
            </a:r>
            <a:r>
              <a:rPr lang="sv-SE" sz="1200"/>
              <a:t> </a:t>
            </a:r>
            <a:r>
              <a:rPr lang="sv-SE" sz="1200" err="1"/>
              <a:t>with</a:t>
            </a:r>
            <a:r>
              <a:rPr lang="sv-SE" sz="1200"/>
              <a:t> 10%</a:t>
            </a:r>
          </a:p>
          <a:p>
            <a:pPr marL="171450" indent="-171450">
              <a:buFont typeface="Arial" panose="020B0604020202020204" pitchFamily="34" charset="0"/>
              <a:buChar char="•"/>
            </a:pPr>
            <a:r>
              <a:rPr lang="sv-SE" sz="1200"/>
              <a:t>The </a:t>
            </a:r>
            <a:r>
              <a:rPr lang="sv-SE" sz="1200" err="1"/>
              <a:t>reduction</a:t>
            </a:r>
            <a:r>
              <a:rPr lang="sv-SE" sz="1200"/>
              <a:t> </a:t>
            </a:r>
            <a:r>
              <a:rPr lang="sv-SE" sz="1200" err="1"/>
              <a:t>was</a:t>
            </a:r>
            <a:r>
              <a:rPr lang="sv-SE" sz="1200"/>
              <a:t> </a:t>
            </a:r>
            <a:r>
              <a:rPr lang="sv-SE" sz="1200" err="1"/>
              <a:t>done</a:t>
            </a:r>
            <a:r>
              <a:rPr lang="sv-SE" sz="1200"/>
              <a:t> by </a:t>
            </a:r>
            <a:r>
              <a:rPr lang="sv-SE" sz="1200" err="1"/>
              <a:t>utilizing</a:t>
            </a:r>
            <a:r>
              <a:rPr lang="sv-SE" sz="1200"/>
              <a:t> </a:t>
            </a:r>
            <a:r>
              <a:rPr lang="sv-SE" sz="1200" err="1"/>
              <a:t>ashes</a:t>
            </a:r>
            <a:r>
              <a:rPr lang="sv-SE" sz="1200"/>
              <a:t> </a:t>
            </a:r>
            <a:r>
              <a:rPr lang="sv-SE" sz="1200" err="1"/>
              <a:t>resulting</a:t>
            </a:r>
            <a:r>
              <a:rPr lang="sv-SE" sz="1200"/>
              <a:t> from incineration </a:t>
            </a:r>
            <a:r>
              <a:rPr lang="sv-SE" sz="1200" err="1"/>
              <a:t>of</a:t>
            </a:r>
            <a:r>
              <a:rPr lang="sv-SE" sz="1200"/>
              <a:t> </a:t>
            </a:r>
            <a:r>
              <a:rPr lang="sv-SE" sz="1200" err="1"/>
              <a:t>food</a:t>
            </a:r>
            <a:r>
              <a:rPr lang="sv-SE" sz="1200"/>
              <a:t> </a:t>
            </a:r>
            <a:r>
              <a:rPr lang="sv-SE" sz="1200" err="1"/>
              <a:t>production</a:t>
            </a:r>
            <a:r>
              <a:rPr lang="sv-SE" sz="1200"/>
              <a:t> </a:t>
            </a:r>
            <a:r>
              <a:rPr lang="sv-SE" sz="1200" err="1"/>
              <a:t>waste</a:t>
            </a:r>
            <a:r>
              <a:rPr lang="sv-SE" sz="1200"/>
              <a:t> from </a:t>
            </a:r>
            <a:r>
              <a:rPr lang="sv-SE" sz="1200" err="1"/>
              <a:t>nearby</a:t>
            </a:r>
            <a:r>
              <a:rPr lang="sv-SE" sz="1200"/>
              <a:t> </a:t>
            </a:r>
            <a:r>
              <a:rPr lang="sv-SE" sz="1200" err="1"/>
              <a:t>producers</a:t>
            </a:r>
            <a:r>
              <a:rPr lang="sv-SE" sz="1200"/>
              <a:t> as a P source, and </a:t>
            </a:r>
            <a:r>
              <a:rPr lang="sv-SE" sz="1200" err="1"/>
              <a:t>combining</a:t>
            </a:r>
            <a:r>
              <a:rPr lang="sv-SE" sz="1200"/>
              <a:t> </a:t>
            </a:r>
            <a:r>
              <a:rPr lang="sv-SE" sz="1200" err="1"/>
              <a:t>products</a:t>
            </a:r>
            <a:r>
              <a:rPr lang="sv-SE" sz="1200"/>
              <a:t> </a:t>
            </a:r>
            <a:r>
              <a:rPr lang="sv-SE" sz="1200" err="1"/>
              <a:t>obtained</a:t>
            </a:r>
            <a:r>
              <a:rPr lang="sv-SE" sz="1200"/>
              <a:t> from the </a:t>
            </a:r>
            <a:r>
              <a:rPr lang="sv-SE" sz="1200" err="1"/>
              <a:t>plant’s</a:t>
            </a:r>
            <a:r>
              <a:rPr lang="sv-SE" sz="1200"/>
              <a:t> </a:t>
            </a:r>
            <a:r>
              <a:rPr lang="sv-SE" sz="1200" err="1"/>
              <a:t>wastewater</a:t>
            </a:r>
            <a:r>
              <a:rPr lang="sv-SE" sz="1200"/>
              <a:t> </a:t>
            </a:r>
            <a:r>
              <a:rPr lang="sv-SE" sz="1200" err="1"/>
              <a:t>treatment</a:t>
            </a:r>
            <a:r>
              <a:rPr lang="sv-SE" sz="1200"/>
              <a:t> (WWT) </a:t>
            </a:r>
            <a:r>
              <a:rPr lang="sv-SE" sz="1200" err="1"/>
              <a:t>unit</a:t>
            </a:r>
            <a:r>
              <a:rPr lang="sv-SE" sz="1200"/>
              <a:t> </a:t>
            </a:r>
            <a:r>
              <a:rPr lang="sv-SE" sz="1200" err="1"/>
              <a:t>with</a:t>
            </a:r>
            <a:r>
              <a:rPr lang="sv-SE" sz="1200"/>
              <a:t> </a:t>
            </a:r>
            <a:r>
              <a:rPr lang="sv-SE" sz="1200" err="1"/>
              <a:t>other</a:t>
            </a:r>
            <a:r>
              <a:rPr lang="sv-SE" sz="1200"/>
              <a:t> </a:t>
            </a:r>
            <a:r>
              <a:rPr lang="sv-SE" sz="1200" err="1"/>
              <a:t>waste</a:t>
            </a:r>
            <a:r>
              <a:rPr lang="sv-SE" sz="1200"/>
              <a:t> </a:t>
            </a:r>
            <a:r>
              <a:rPr lang="sv-SE" sz="1200" err="1"/>
              <a:t>products</a:t>
            </a:r>
            <a:r>
              <a:rPr lang="sv-SE" sz="1200"/>
              <a:t> from </a:t>
            </a:r>
            <a:r>
              <a:rPr lang="sv-SE" sz="1200" err="1"/>
              <a:t>neighbouring</a:t>
            </a:r>
            <a:r>
              <a:rPr lang="sv-SE" sz="1200"/>
              <a:t> </a:t>
            </a:r>
            <a:r>
              <a:rPr lang="sv-SE" sz="1200" err="1"/>
              <a:t>industries</a:t>
            </a:r>
            <a:r>
              <a:rPr lang="sv-SE" sz="1200"/>
              <a:t>. “</a:t>
            </a:r>
            <a:r>
              <a:rPr lang="sv-SE" sz="1200" err="1"/>
              <a:t>Carbolita</a:t>
            </a:r>
            <a:r>
              <a:rPr lang="sv-SE" sz="1200"/>
              <a:t>”, a </a:t>
            </a:r>
            <a:r>
              <a:rPr lang="sv-SE" sz="1200" err="1"/>
              <a:t>proprietary</a:t>
            </a:r>
            <a:r>
              <a:rPr lang="sv-SE" sz="1200"/>
              <a:t> P source, </a:t>
            </a:r>
            <a:r>
              <a:rPr lang="sv-SE" sz="1200" err="1"/>
              <a:t>could</a:t>
            </a:r>
            <a:r>
              <a:rPr lang="sv-SE" sz="1200"/>
              <a:t> </a:t>
            </a:r>
            <a:r>
              <a:rPr lang="sv-SE" sz="1200" err="1"/>
              <a:t>result</a:t>
            </a:r>
            <a:r>
              <a:rPr lang="sv-SE" sz="1200"/>
              <a:t> from the </a:t>
            </a:r>
            <a:r>
              <a:rPr lang="sv-SE" sz="1200" err="1"/>
              <a:t>latter</a:t>
            </a:r>
            <a:r>
              <a:rPr lang="sv-SE" sz="1200"/>
              <a:t>, </a:t>
            </a:r>
            <a:r>
              <a:rPr lang="sv-SE" sz="1200" err="1"/>
              <a:t>combining</a:t>
            </a:r>
            <a:r>
              <a:rPr lang="sv-SE" sz="1200"/>
              <a:t> WWT </a:t>
            </a:r>
            <a:r>
              <a:rPr lang="sv-SE" sz="1200" err="1"/>
              <a:t>residues</a:t>
            </a:r>
            <a:r>
              <a:rPr lang="sv-SE" sz="1200"/>
              <a:t> </a:t>
            </a:r>
            <a:r>
              <a:rPr lang="sv-SE" sz="1200" err="1"/>
              <a:t>with</a:t>
            </a:r>
            <a:r>
              <a:rPr lang="sv-SE" sz="1200"/>
              <a:t> </a:t>
            </a:r>
            <a:r>
              <a:rPr lang="sv-SE" sz="1200" err="1"/>
              <a:t>ferrous</a:t>
            </a:r>
            <a:r>
              <a:rPr lang="sv-SE" sz="1200"/>
              <a:t> </a:t>
            </a:r>
            <a:r>
              <a:rPr lang="sv-SE" sz="1200" err="1"/>
              <a:t>sulphate</a:t>
            </a:r>
            <a:r>
              <a:rPr lang="sv-SE" sz="1200"/>
              <a:t> by-</a:t>
            </a:r>
            <a:r>
              <a:rPr lang="sv-SE" sz="1200" err="1"/>
              <a:t>product</a:t>
            </a:r>
            <a:r>
              <a:rPr lang="sv-SE" sz="1200"/>
              <a:t> from </a:t>
            </a:r>
            <a:r>
              <a:rPr lang="sv-SE" sz="1200" err="1"/>
              <a:t>titanium</a:t>
            </a:r>
            <a:r>
              <a:rPr lang="sv-SE" sz="1200"/>
              <a:t> </a:t>
            </a:r>
            <a:r>
              <a:rPr lang="sv-SE" sz="1200" err="1"/>
              <a:t>oxide</a:t>
            </a:r>
            <a:r>
              <a:rPr lang="sv-SE" sz="1200"/>
              <a:t> </a:t>
            </a:r>
            <a:r>
              <a:rPr lang="sv-SE" sz="1200" err="1"/>
              <a:t>production</a:t>
            </a:r>
            <a:endParaRPr lang="sv-SE" sz="1200"/>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207</a:t>
            </a:fld>
            <a:endParaRPr lang="en-GB"/>
          </a:p>
        </p:txBody>
      </p:sp>
    </p:spTree>
    <p:extLst>
      <p:ext uri="{BB962C8B-B14F-4D97-AF65-F5344CB8AC3E}">
        <p14:creationId xmlns:p14="http://schemas.microsoft.com/office/powerpoint/2010/main" val="40001555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208</a:t>
            </a:fld>
            <a:endParaRPr lang="en-GB"/>
          </a:p>
        </p:txBody>
      </p:sp>
    </p:spTree>
    <p:extLst>
      <p:ext uri="{BB962C8B-B14F-4D97-AF65-F5344CB8AC3E}">
        <p14:creationId xmlns:p14="http://schemas.microsoft.com/office/powerpoint/2010/main" val="979311991"/>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a:t>Energy:</a:t>
            </a:r>
            <a:r>
              <a:rPr lang="en-GB" sz="1200"/>
              <a:t> </a:t>
            </a:r>
            <a:r>
              <a:rPr lang="sv-SE" sz="1200"/>
              <a:t>A total </a:t>
            </a:r>
            <a:r>
              <a:rPr lang="sv-SE" sz="1200" err="1"/>
              <a:t>decrease</a:t>
            </a:r>
            <a:r>
              <a:rPr lang="sv-SE" sz="1200"/>
              <a:t> </a:t>
            </a:r>
            <a:r>
              <a:rPr lang="sv-SE" sz="1200" err="1"/>
              <a:t>of</a:t>
            </a:r>
            <a:r>
              <a:rPr lang="sv-SE" sz="1200"/>
              <a:t> </a:t>
            </a:r>
            <a:r>
              <a:rPr lang="sv-SE" sz="1200" err="1"/>
              <a:t>impact</a:t>
            </a:r>
            <a:r>
              <a:rPr lang="sv-SE" sz="1200"/>
              <a:t> from </a:t>
            </a:r>
            <a:r>
              <a:rPr lang="sv-SE" sz="1200" err="1"/>
              <a:t>energy</a:t>
            </a:r>
            <a:r>
              <a:rPr lang="sv-SE" sz="1200"/>
              <a:t> </a:t>
            </a:r>
            <a:r>
              <a:rPr lang="sv-SE" sz="1200" err="1"/>
              <a:t>usage</a:t>
            </a:r>
            <a:r>
              <a:rPr lang="sv-SE" sz="1200"/>
              <a:t> </a:t>
            </a:r>
            <a:r>
              <a:rPr lang="sv-SE" sz="1200" err="1"/>
              <a:t>with</a:t>
            </a:r>
            <a:r>
              <a:rPr lang="sv-SE" sz="1200"/>
              <a:t> 18% - </a:t>
            </a:r>
            <a:r>
              <a:rPr lang="" altLang="fr-FR" sz="1200">
                <a:sym typeface="+mn-ea"/>
              </a:rPr>
              <a:t>Reduce energy consumption (steam from natural gas) – This is mainly due to that the reactions are more yields more energy than the old ones.</a:t>
            </a:r>
          </a:p>
          <a:p>
            <a:pPr marL="0" indent="0">
              <a:buNone/>
            </a:pPr>
            <a:endParaRPr lang="en-GB" sz="1200"/>
          </a:p>
          <a:p>
            <a:pPr marL="0" indent="0">
              <a:buNone/>
            </a:pPr>
            <a:r>
              <a:rPr lang="en-GB" sz="1200" b="1"/>
              <a:t>Raw materials: </a:t>
            </a:r>
            <a:r>
              <a:rPr lang="" altLang="fr-FR" sz="1200">
                <a:sym typeface="+mn-ea"/>
              </a:rPr>
              <a:t>An increased impact due to raw materials and auxiliary materials, this is mainly due to the increased impact of sulfuric acid.</a:t>
            </a:r>
          </a:p>
          <a:p>
            <a:pPr marL="0" indent="0">
              <a:buNone/>
            </a:pPr>
            <a:endParaRPr lang="en-GB" sz="1200" b="1"/>
          </a:p>
          <a:p>
            <a:pPr marL="0" marR="0" lvl="0" indent="0" fontAlgn="auto">
              <a:lnSpc>
                <a:spcPct val="100000"/>
              </a:lnSpc>
              <a:spcAft>
                <a:spcPts val="0"/>
              </a:spcAft>
              <a:buClrTx/>
              <a:buSzTx/>
              <a:buNone/>
              <a:tabLst/>
              <a:defRPr/>
            </a:pPr>
            <a:r>
              <a:rPr lang="en-GB" sz="1200" b="1"/>
              <a:t>Transport: </a:t>
            </a:r>
            <a:r>
              <a:rPr lang="" altLang="fr-FR" sz="1200">
                <a:sym typeface="+mn-ea"/>
              </a:rPr>
              <a:t>Reduced impact from transport due to usage of H</a:t>
            </a:r>
            <a:r>
              <a:rPr lang="" altLang="fr-FR" sz="1200" baseline="-25000">
                <a:sym typeface="+mn-ea"/>
              </a:rPr>
              <a:t>2</a:t>
            </a:r>
            <a:r>
              <a:rPr lang="" altLang="fr-FR" sz="1200">
                <a:sym typeface="+mn-ea"/>
              </a:rPr>
              <a:t>SO</a:t>
            </a:r>
            <a:r>
              <a:rPr lang="" altLang="fr-FR" sz="1200" baseline="-25000">
                <a:sym typeface="+mn-ea"/>
              </a:rPr>
              <a:t>4</a:t>
            </a:r>
            <a:r>
              <a:rPr lang="" altLang="fr-FR" sz="1200">
                <a:sym typeface="+mn-ea"/>
              </a:rPr>
              <a:t> from nearby Cu-production (-13%)</a:t>
            </a:r>
          </a:p>
          <a:p>
            <a:pPr marL="0" indent="0">
              <a:buNone/>
            </a:pPr>
            <a:endParaRPr lang="en-GB" sz="1200" b="1"/>
          </a:p>
          <a:p>
            <a:pPr marL="0" indent="0">
              <a:buNone/>
            </a:pPr>
            <a:r>
              <a:rPr lang="en-GB" sz="1200" b="1"/>
              <a:t>Site emissions: </a:t>
            </a:r>
            <a:r>
              <a:rPr lang="" altLang="fr-FR" sz="1200">
                <a:sym typeface="+mn-ea"/>
              </a:rPr>
              <a:t>Reduced emissions during the production of fertilizer (because a reduction in NG demand) (-43%)</a:t>
            </a:r>
          </a:p>
          <a:p>
            <a:pPr marL="0" indent="0">
              <a:buNone/>
            </a:pPr>
            <a:endParaRPr lang="" altLang="fr-FR" sz="1200">
              <a:sym typeface="+mn-ea"/>
            </a:endParaRPr>
          </a:p>
          <a:p>
            <a:pPr marL="0" indent="0">
              <a:buNone/>
            </a:pPr>
            <a:r>
              <a:rPr lang="en-GB" sz="1200" b="1"/>
              <a:t>Total: </a:t>
            </a:r>
            <a:r>
              <a:rPr lang="en-US" sz="1200"/>
              <a:t>Increased total impact (+4%), mainly due to the need of sulfuric acid as a raw material when producing ammonium sulfate in-situ from ammonia and sulfuric acid. +4%</a:t>
            </a:r>
            <a:endParaRPr lang="" altLang="fr-FR" sz="1200">
              <a:sym typeface="+mn-ea"/>
            </a:endParaRPr>
          </a:p>
          <a:p>
            <a:pPr marL="342900" indent="-342900">
              <a:lnSpc>
                <a:spcPct val="150000"/>
              </a:lnSpc>
              <a:buClr>
                <a:schemeClr val="accent1"/>
              </a:buClr>
              <a:buFont typeface="Arial" panose="020B0604020202020204" pitchFamily="34" charset="0"/>
              <a:buChar char="•"/>
              <a:defRPr/>
            </a:pPr>
            <a:endParaRPr lang="en-US" sz="1200"/>
          </a:p>
        </p:txBody>
      </p:sp>
      <p:sp>
        <p:nvSpPr>
          <p:cNvPr id="4" name="Slide Number Placeholder 3"/>
          <p:cNvSpPr>
            <a:spLocks noGrp="1"/>
          </p:cNvSpPr>
          <p:nvPr>
            <p:ph type="sldNum" sz="quarter" idx="5"/>
          </p:nvPr>
        </p:nvSpPr>
        <p:spPr/>
        <p:txBody>
          <a:bodyPr/>
          <a:lstStyle/>
          <a:p>
            <a:fld id="{F84DB91F-1AD8-437C-8866-3636784D0854}" type="slidenum">
              <a:rPr lang="en-GB" smtClean="0"/>
              <a:t>209</a:t>
            </a:fld>
            <a:endParaRPr lang="en-GB"/>
          </a:p>
        </p:txBody>
      </p:sp>
    </p:spTree>
    <p:extLst>
      <p:ext uri="{BB962C8B-B14F-4D97-AF65-F5344CB8AC3E}">
        <p14:creationId xmlns:p14="http://schemas.microsoft.com/office/powerpoint/2010/main" val="119846451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kumimoji="0" lang="sv-SE" altLang="fr-F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The LCA-</a:t>
            </a:r>
            <a:r>
              <a:rPr kumimoji="0" lang="sv-SE" altLang="fr-FR" sz="1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sym typeface="+mn-ea"/>
              </a:rPr>
              <a:t>results</a:t>
            </a:r>
            <a:r>
              <a:rPr kumimoji="0" lang="sv-SE" altLang="fr-F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 </a:t>
            </a:r>
            <a:r>
              <a:rPr kumimoji="0" lang="sv-SE" altLang="fr-FR" sz="1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sym typeface="+mn-ea"/>
              </a:rPr>
              <a:t>dependence</a:t>
            </a:r>
            <a:r>
              <a:rPr kumimoji="0" lang="sv-SE" altLang="fr-F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 on system </a:t>
            </a:r>
            <a:r>
              <a:rPr kumimoji="0" lang="sv-SE" altLang="fr-FR" sz="1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sym typeface="+mn-ea"/>
              </a:rPr>
              <a:t>boundaries</a:t>
            </a:r>
            <a:endParaRPr lang="en-US" altLang="fr-FR" sz="1800" b="1" dirty="0">
              <a:latin typeface="Arial"/>
              <a:cs typeface="Arial" panose="020B0604020202020204" pitchFamily="34" charset="0"/>
              <a:sym typeface="+mn-ea"/>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The system boundaries for LCA and LCC are set around </a:t>
            </a:r>
            <a:r>
              <a:rPr lang="en-US" sz="1800" kern="0" dirty="0" err="1">
                <a:solidFill>
                  <a:srgbClr val="000000"/>
                </a:solidFill>
                <a:effectLst/>
                <a:latin typeface="Calibri" panose="020F0502020204030204" pitchFamily="34" charset="0"/>
                <a:ea typeface="Calibri" panose="020F0502020204030204" pitchFamily="34" charset="0"/>
                <a:cs typeface="Lohit Devanagari"/>
              </a:rPr>
              <a:t>Fertiberia’s</a:t>
            </a:r>
            <a:r>
              <a:rPr lang="en-US" sz="1800" kern="0" dirty="0">
                <a:solidFill>
                  <a:srgbClr val="000000"/>
                </a:solidFill>
                <a:effectLst/>
                <a:latin typeface="Calibri" panose="020F0502020204030204" pitchFamily="34" charset="0"/>
                <a:ea typeface="Calibri" panose="020F0502020204030204" pitchFamily="34" charset="0"/>
                <a:cs typeface="Lohit Devanagari"/>
              </a:rPr>
              <a:t> Huelva Plant. The utilities and input of raw material, as well as output of product and emissions are included within the system boundary. Furthermore, the production and transportation of the raw materials and utilities to the site are included within the system boundaries. </a:t>
            </a:r>
            <a:endParaRPr lang="sv-SE" sz="1800" kern="100" dirty="0">
              <a:solidFill>
                <a:srgbClr val="404040"/>
              </a:solidFill>
              <a:effectLst/>
              <a:latin typeface="Liberation Serif"/>
              <a:ea typeface="Noto Sans CJK SC"/>
              <a:cs typeface="Lohit Devanagari"/>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 </a:t>
            </a:r>
            <a:endParaRPr lang="sv-SE" sz="1800" kern="100" dirty="0">
              <a:solidFill>
                <a:srgbClr val="404040"/>
              </a:solidFill>
              <a:effectLst/>
              <a:latin typeface="Liberation Serif"/>
              <a:ea typeface="Noto Sans CJK SC"/>
              <a:cs typeface="Lohit Devanagari"/>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The retrofit actions taken by </a:t>
            </a:r>
            <a:r>
              <a:rPr lang="en-US" sz="1800" kern="0" dirty="0" err="1">
                <a:solidFill>
                  <a:srgbClr val="000000"/>
                </a:solidFill>
                <a:effectLst/>
                <a:latin typeface="Calibri" panose="020F0502020204030204" pitchFamily="34" charset="0"/>
                <a:ea typeface="Calibri" panose="020F0502020204030204" pitchFamily="34" charset="0"/>
                <a:cs typeface="Lohit Devanagari"/>
              </a:rPr>
              <a:t>Fertiberia</a:t>
            </a:r>
            <a:r>
              <a:rPr lang="en-US" sz="1800" kern="0" dirty="0">
                <a:solidFill>
                  <a:srgbClr val="000000"/>
                </a:solidFill>
                <a:effectLst/>
                <a:latin typeface="Calibri" panose="020F0502020204030204" pitchFamily="34" charset="0"/>
                <a:ea typeface="Calibri" panose="020F0502020204030204" pitchFamily="34" charset="0"/>
                <a:cs typeface="Lohit Devanagari"/>
              </a:rPr>
              <a:t> include changing the input of ammonium sulfate, purchased from a third party to the production of ammonium sulfate on-site from sulfuric acid and ammonia. The ammonium sulfate purchased from a third party is the byproduct of caprolactam production for which </a:t>
            </a:r>
            <a:r>
              <a:rPr lang="en-US" sz="1800" kern="0" dirty="0" err="1">
                <a:solidFill>
                  <a:srgbClr val="000000"/>
                </a:solidFill>
                <a:effectLst/>
                <a:latin typeface="Calibri" panose="020F0502020204030204" pitchFamily="34" charset="0"/>
                <a:ea typeface="Calibri" panose="020F0502020204030204" pitchFamily="34" charset="0"/>
                <a:cs typeface="Lohit Devanagari"/>
              </a:rPr>
              <a:t>Fertiberia</a:t>
            </a:r>
            <a:r>
              <a:rPr lang="en-US" sz="1800" kern="0" dirty="0">
                <a:solidFill>
                  <a:srgbClr val="000000"/>
                </a:solidFill>
                <a:effectLst/>
                <a:latin typeface="Calibri" panose="020F0502020204030204" pitchFamily="34" charset="0"/>
                <a:ea typeface="Calibri" panose="020F0502020204030204" pitchFamily="34" charset="0"/>
                <a:cs typeface="Lohit Devanagari"/>
              </a:rPr>
              <a:t> provides the ammonia. As a result of the retrofit action, </a:t>
            </a:r>
            <a:r>
              <a:rPr lang="en-US" sz="1800" kern="0" dirty="0" err="1">
                <a:solidFill>
                  <a:srgbClr val="000000"/>
                </a:solidFill>
                <a:effectLst/>
                <a:latin typeface="Calibri" panose="020F0502020204030204" pitchFamily="34" charset="0"/>
                <a:ea typeface="Calibri" panose="020F0502020204030204" pitchFamily="34" charset="0"/>
                <a:cs typeface="Lohit Devanagari"/>
              </a:rPr>
              <a:t>Fertiberia</a:t>
            </a:r>
            <a:r>
              <a:rPr lang="en-US" sz="1800" kern="0" dirty="0">
                <a:solidFill>
                  <a:srgbClr val="000000"/>
                </a:solidFill>
                <a:effectLst/>
                <a:latin typeface="Calibri" panose="020F0502020204030204" pitchFamily="34" charset="0"/>
                <a:ea typeface="Calibri" panose="020F0502020204030204" pitchFamily="34" charset="0"/>
                <a:cs typeface="Lohit Devanagari"/>
              </a:rPr>
              <a:t> will use the ammonia on-site for production of ammonium sulfate, instead of selling it as a raw material for caprolactam production and using the ammonium sulfate byproduct. </a:t>
            </a:r>
            <a:endParaRPr lang="sv-SE" sz="1800" kern="100" dirty="0">
              <a:solidFill>
                <a:srgbClr val="404040"/>
              </a:solidFill>
              <a:effectLst/>
              <a:latin typeface="Liberation Serif"/>
              <a:ea typeface="Noto Sans CJK SC"/>
              <a:cs typeface="Lohit Devanagari"/>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 </a:t>
            </a:r>
            <a:endParaRPr lang="en-US" sz="1800" kern="0" dirty="0">
              <a:solidFill>
                <a:srgbClr val="000000"/>
              </a:solidFill>
              <a:latin typeface="Calibri" panose="020F0502020204030204" pitchFamily="34" charset="0"/>
              <a:ea typeface="Noto Sans CJK SC"/>
              <a:cs typeface="Lohit Devanagari"/>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If the impact from ammonium sulfate would have been calculated on the assumption that it is a byproduct from caprolactam production, there would have been a underestimation of the impact.</a:t>
            </a:r>
          </a:p>
          <a:p>
            <a:pPr algn="l"/>
            <a:endParaRPr lang="en-US" sz="1800" kern="0" dirty="0">
              <a:solidFill>
                <a:srgbClr val="000000"/>
              </a:solidFill>
              <a:effectLst/>
              <a:latin typeface="Calibri" panose="020F0502020204030204" pitchFamily="34" charset="0"/>
              <a:ea typeface="Calibri" panose="020F0502020204030204" pitchFamily="34" charset="0"/>
              <a:cs typeface="Lohit Devanagari"/>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Since </a:t>
            </a:r>
            <a:r>
              <a:rPr lang="en-US" sz="1800" kern="0" dirty="0" err="1">
                <a:solidFill>
                  <a:srgbClr val="000000"/>
                </a:solidFill>
                <a:effectLst/>
                <a:latin typeface="Calibri" panose="020F0502020204030204" pitchFamily="34" charset="0"/>
                <a:ea typeface="Calibri" panose="020F0502020204030204" pitchFamily="34" charset="0"/>
                <a:cs typeface="Lohit Devanagari"/>
              </a:rPr>
              <a:t>Fertiberia</a:t>
            </a:r>
            <a:r>
              <a:rPr lang="en-US" sz="1800" kern="0" dirty="0">
                <a:solidFill>
                  <a:srgbClr val="000000"/>
                </a:solidFill>
                <a:effectLst/>
                <a:latin typeface="Calibri" panose="020F0502020204030204" pitchFamily="34" charset="0"/>
                <a:ea typeface="Calibri" panose="020F0502020204030204" pitchFamily="34" charset="0"/>
                <a:cs typeface="Lohit Devanagari"/>
              </a:rPr>
              <a:t> are the providers of the ammonia for the caprolactam production, but the caprolactam production is not included in the system boundary, the impact of the ammonia would not be included in the result. However, when </a:t>
            </a:r>
            <a:r>
              <a:rPr lang="en-US" sz="1800" kern="0" dirty="0" err="1">
                <a:solidFill>
                  <a:srgbClr val="000000"/>
                </a:solidFill>
                <a:effectLst/>
                <a:latin typeface="Calibri" panose="020F0502020204030204" pitchFamily="34" charset="0"/>
                <a:ea typeface="Calibri" panose="020F0502020204030204" pitchFamily="34" charset="0"/>
                <a:cs typeface="Lohit Devanagari"/>
              </a:rPr>
              <a:t>Fertiberia</a:t>
            </a:r>
            <a:r>
              <a:rPr lang="en-US" sz="1800" kern="0" dirty="0">
                <a:solidFill>
                  <a:srgbClr val="000000"/>
                </a:solidFill>
                <a:effectLst/>
                <a:latin typeface="Calibri" panose="020F0502020204030204" pitchFamily="34" charset="0"/>
                <a:ea typeface="Calibri" panose="020F0502020204030204" pitchFamily="34" charset="0"/>
                <a:cs typeface="Lohit Devanagari"/>
              </a:rPr>
              <a:t> did their retrofit actions they started to use the ammonia within their own plant instead. In this case, the ammonia production is included in the results. This would result in a larger impact after the retrofit actions due to Ammonia, even though there was no change in ammonia production.</a:t>
            </a:r>
          </a:p>
          <a:p>
            <a:pPr algn="l"/>
            <a:endParaRPr lang="en-US" sz="1800" kern="0" dirty="0">
              <a:solidFill>
                <a:srgbClr val="000000"/>
              </a:solidFill>
              <a:effectLst/>
              <a:latin typeface="Calibri" panose="020F0502020204030204" pitchFamily="34" charset="0"/>
              <a:ea typeface="Calibri" panose="020F0502020204030204" pitchFamily="34" charset="0"/>
              <a:cs typeface="Lohit Devanagari"/>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 </a:t>
            </a: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This is a problem related to allocation of impact and system boundaries. To try to avoid this problem, the burden associated with ammonium sulfate were calculated from the impact of producing ammonium sulfate from ammonia and sulfuric acid, instead of allocating some of the burden from the caprolactam production to ammonium sulfate.  In this way, the impact of ammonia is included in the BAU-case and the retrofitted case.</a:t>
            </a:r>
          </a:p>
          <a:p>
            <a:pPr algn="l"/>
            <a:endParaRPr lang="sv-SE" sz="1800" kern="100" dirty="0">
              <a:solidFill>
                <a:srgbClr val="404040"/>
              </a:solidFill>
              <a:effectLst/>
              <a:latin typeface="Liberation Serif"/>
              <a:ea typeface="Noto Sans CJK SC"/>
              <a:cs typeface="Lohit Devanagari"/>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210</a:t>
            </a:fld>
            <a:endParaRPr lang="en-GB"/>
          </a:p>
        </p:txBody>
      </p:sp>
    </p:spTree>
    <p:extLst>
      <p:ext uri="{BB962C8B-B14F-4D97-AF65-F5344CB8AC3E}">
        <p14:creationId xmlns:p14="http://schemas.microsoft.com/office/powerpoint/2010/main" val="310911252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kumimoji="0" lang="sv-SE" altLang="fr-F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The LCA-</a:t>
            </a:r>
            <a:r>
              <a:rPr kumimoji="0" lang="sv-SE" altLang="fr-FR" sz="1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sym typeface="+mn-ea"/>
              </a:rPr>
              <a:t>results</a:t>
            </a:r>
            <a:r>
              <a:rPr kumimoji="0" lang="sv-SE" altLang="fr-F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 </a:t>
            </a:r>
            <a:r>
              <a:rPr kumimoji="0" lang="sv-SE" altLang="fr-FR" sz="1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sym typeface="+mn-ea"/>
              </a:rPr>
              <a:t>dependence</a:t>
            </a:r>
            <a:r>
              <a:rPr kumimoji="0" lang="sv-SE" altLang="fr-FR"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sym typeface="+mn-ea"/>
              </a:rPr>
              <a:t> on system </a:t>
            </a:r>
            <a:r>
              <a:rPr kumimoji="0" lang="sv-SE" altLang="fr-FR" sz="1800" b="1" i="0" u="none" strike="noStrike" kern="1200" cap="none" spc="0" normalizeH="0" baseline="0" noProof="0" dirty="0" err="1">
                <a:ln>
                  <a:noFill/>
                </a:ln>
                <a:effectLst/>
                <a:uLnTx/>
                <a:uFillTx/>
                <a:latin typeface="Arial" panose="020B0604020202020204" pitchFamily="34" charset="0"/>
                <a:ea typeface="+mn-ea"/>
                <a:cs typeface="Arial" panose="020B0604020202020204" pitchFamily="34" charset="0"/>
                <a:sym typeface="+mn-ea"/>
              </a:rPr>
              <a:t>boundaries</a:t>
            </a:r>
            <a:endParaRPr lang="en-US" altLang="fr-FR" sz="1800" b="1" dirty="0">
              <a:latin typeface="Arial"/>
              <a:cs typeface="Arial" panose="020B0604020202020204" pitchFamily="34" charset="0"/>
              <a:sym typeface="+mn-ea"/>
            </a:endParaRPr>
          </a:p>
          <a:p>
            <a:pPr algn="l"/>
            <a:r>
              <a:rPr lang="en-US" sz="1800" kern="0" dirty="0">
                <a:solidFill>
                  <a:srgbClr val="000000"/>
                </a:solidFill>
                <a:effectLst/>
                <a:latin typeface="Calibri" panose="020F0502020204030204" pitchFamily="34" charset="0"/>
                <a:ea typeface="Calibri" panose="020F0502020204030204" pitchFamily="34" charset="0"/>
                <a:cs typeface="Lohit Devanagari"/>
              </a:rPr>
              <a:t>The burden associated with ammonium sulfate were calculated from the impact of producing ammonium sulfate from ammonia and sulfuric acid (red square), instead of allocating some of the burden from the caprolactam production to ammonium sulfate.  In this way, the impact of ammonia is included in the BAU-case and the retrofitted case.</a:t>
            </a:r>
          </a:p>
          <a:p>
            <a:pPr algn="l"/>
            <a:endParaRPr lang="sv-SE" sz="1800" kern="100" dirty="0">
              <a:solidFill>
                <a:srgbClr val="404040"/>
              </a:solidFill>
              <a:effectLst/>
              <a:latin typeface="Liberation Serif"/>
              <a:ea typeface="Noto Sans CJK SC"/>
              <a:cs typeface="Lohit Devanagari"/>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211</a:t>
            </a:fld>
            <a:endParaRPr lang="en-GB"/>
          </a:p>
        </p:txBody>
      </p:sp>
    </p:spTree>
    <p:extLst>
      <p:ext uri="{BB962C8B-B14F-4D97-AF65-F5344CB8AC3E}">
        <p14:creationId xmlns:p14="http://schemas.microsoft.com/office/powerpoint/2010/main" val="266700667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Two</a:t>
            </a:r>
            <a:r>
              <a:rPr lang="sv-SE"/>
              <a:t> </a:t>
            </a:r>
            <a:r>
              <a:rPr lang="sv-SE" err="1"/>
              <a:t>of</a:t>
            </a:r>
            <a:r>
              <a:rPr lang="sv-SE"/>
              <a:t> the </a:t>
            </a:r>
            <a:r>
              <a:rPr lang="sv-SE" err="1"/>
              <a:t>impact</a:t>
            </a:r>
            <a:r>
              <a:rPr lang="sv-SE"/>
              <a:t> </a:t>
            </a:r>
            <a:r>
              <a:rPr lang="sv-SE" err="1"/>
              <a:t>categories</a:t>
            </a:r>
            <a:r>
              <a:rPr lang="sv-SE"/>
              <a:t> (</a:t>
            </a:r>
            <a:r>
              <a:rPr lang="en-US"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Total use of non-renewable primary energy sources (PENRT)</a:t>
            </a:r>
            <a:r>
              <a:rPr lang="en-U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a:t>
            </a:r>
            <a:r>
              <a:rPr lang="en-US" sz="1200" i="1">
                <a:solidFill>
                  <a:srgbClr val="404040"/>
                </a:solidFill>
                <a:effectLst/>
                <a:latin typeface="Liberation Serif"/>
                <a:ea typeface="Noto Sans CJK SC"/>
                <a:cs typeface="Lohit Devanagari"/>
              </a:rPr>
              <a:t>Use of non-renewable primary energy</a:t>
            </a:r>
            <a:r>
              <a:rPr lang="en-US" sz="1200" i="1">
                <a:solidFill>
                  <a:srgbClr val="000000"/>
                </a:solidFill>
                <a:effectLst/>
                <a:latin typeface="Arial" panose="020B0604020202020204" pitchFamily="34" charset="0"/>
                <a:ea typeface="Noto Sans CJK SC"/>
                <a:cs typeface="Times New Roman" panose="02020603050405020304" pitchFamily="18" charset="0"/>
              </a:rPr>
              <a:t> </a:t>
            </a:r>
            <a:r>
              <a:rPr lang="en-US" sz="1200">
                <a:solidFill>
                  <a:srgbClr val="000000"/>
                </a:solidFill>
                <a:effectLst/>
                <a:latin typeface="Arial" panose="020B0604020202020204" pitchFamily="34" charset="0"/>
                <a:ea typeface="Noto Sans CJK SC"/>
                <a:cs typeface="Times New Roman" panose="02020603050405020304" pitchFamily="18" charset="0"/>
              </a:rPr>
              <a:t>(PENRE)</a:t>
            </a:r>
            <a:r>
              <a:rPr lang="sv-SE"/>
              <a:t>) </a:t>
            </a:r>
            <a:r>
              <a:rPr lang="sv-SE" err="1"/>
              <a:t>showed</a:t>
            </a:r>
            <a:r>
              <a:rPr lang="sv-SE"/>
              <a:t> the same </a:t>
            </a:r>
            <a:r>
              <a:rPr lang="sv-SE" err="1"/>
              <a:t>impact</a:t>
            </a:r>
            <a:r>
              <a:rPr lang="sv-SE"/>
              <a:t>, </a:t>
            </a:r>
            <a:r>
              <a:rPr lang="sv-SE" err="1"/>
              <a:t>meaning</a:t>
            </a:r>
            <a:r>
              <a:rPr lang="sv-SE"/>
              <a:t> </a:t>
            </a:r>
            <a:r>
              <a:rPr lang="sv-SE" err="1"/>
              <a:t>that</a:t>
            </a:r>
            <a:r>
              <a:rPr lang="sv-SE"/>
              <a:t> 5/7 </a:t>
            </a:r>
            <a:r>
              <a:rPr lang="sv-SE" err="1"/>
              <a:t>impact</a:t>
            </a:r>
            <a:r>
              <a:rPr lang="sv-SE"/>
              <a:t> </a:t>
            </a:r>
            <a:r>
              <a:rPr lang="sv-SE" err="1"/>
              <a:t>categories</a:t>
            </a:r>
            <a:r>
              <a:rPr lang="sv-SE"/>
              <a:t> </a:t>
            </a:r>
            <a:r>
              <a:rPr lang="sv-SE" err="1"/>
              <a:t>saw</a:t>
            </a:r>
            <a:r>
              <a:rPr lang="sv-SE"/>
              <a:t> a </a:t>
            </a:r>
            <a:r>
              <a:rPr lang="sv-SE" err="1"/>
              <a:t>reduction</a:t>
            </a:r>
            <a:r>
              <a:rPr lang="sv-SE"/>
              <a:t>.</a:t>
            </a:r>
          </a:p>
        </p:txBody>
      </p:sp>
      <p:sp>
        <p:nvSpPr>
          <p:cNvPr id="4" name="Slide Number Placeholder 3"/>
          <p:cNvSpPr>
            <a:spLocks noGrp="1"/>
          </p:cNvSpPr>
          <p:nvPr>
            <p:ph type="sldNum" sz="quarter" idx="5"/>
          </p:nvPr>
        </p:nvSpPr>
        <p:spPr/>
        <p:txBody>
          <a:bodyPr/>
          <a:lstStyle/>
          <a:p>
            <a:fld id="{F84DB91F-1AD8-437C-8866-3636784D0854}" type="slidenum">
              <a:rPr lang="en-GB" smtClean="0"/>
              <a:t>212</a:t>
            </a:fld>
            <a:endParaRPr lang="en-GB"/>
          </a:p>
        </p:txBody>
      </p:sp>
    </p:spTree>
    <p:extLst>
      <p:ext uri="{BB962C8B-B14F-4D97-AF65-F5344CB8AC3E}">
        <p14:creationId xmlns:p14="http://schemas.microsoft.com/office/powerpoint/2010/main" val="264741227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2400" b="1" dirty="0"/>
              <a:t>Total cost</a:t>
            </a:r>
          </a:p>
          <a:p>
            <a:pPr marL="342900" indent="-342900">
              <a:buClr>
                <a:schemeClr val="accent1"/>
              </a:buClr>
              <a:buFont typeface="Arial" panose="020B0604020202020204" pitchFamily="34" charset="0"/>
              <a:buChar char="•"/>
              <a:defRPr/>
            </a:pPr>
            <a:r>
              <a:rPr lang="en-US" sz="2400" dirty="0"/>
              <a:t>Before retrofit, externalities are the main contributor, followed by raw materials and auxiliary materials.</a:t>
            </a:r>
          </a:p>
          <a:p>
            <a:pPr marL="342900" indent="-342900">
              <a:buClr>
                <a:schemeClr val="accent1"/>
              </a:buClr>
              <a:buFont typeface="Arial" panose="020B0604020202020204" pitchFamily="34" charset="0"/>
              <a:buChar char="•"/>
              <a:defRPr/>
            </a:pPr>
            <a:r>
              <a:rPr lang="en-US" sz="2400" dirty="0"/>
              <a:t>After the retrofit actions, the externalities contribution is reduced and the major contributor to the overall cost are the raw materials and auxiliary materials.</a:t>
            </a:r>
          </a:p>
          <a:p>
            <a:pPr marL="342900" indent="-342900">
              <a:buClr>
                <a:schemeClr val="accent1"/>
              </a:buClr>
              <a:buFont typeface="Arial" panose="020B0604020202020204" pitchFamily="34" charset="0"/>
              <a:buChar char="•"/>
              <a:defRPr/>
            </a:pPr>
            <a:r>
              <a:rPr lang="en-US" sz="2400" dirty="0"/>
              <a:t>Externalities are c</a:t>
            </a:r>
            <a:r>
              <a:rPr lang="sv-SE" sz="2400" dirty="0"/>
              <a:t>osts </a:t>
            </a:r>
            <a:r>
              <a:rPr lang="sv-SE" sz="2400" dirty="0" err="1"/>
              <a:t>linked</a:t>
            </a:r>
            <a:r>
              <a:rPr lang="sv-SE" sz="2400" dirty="0"/>
              <a:t> to the </a:t>
            </a:r>
            <a:r>
              <a:rPr lang="sv-SE" sz="2400" dirty="0" err="1"/>
              <a:t>product</a:t>
            </a:r>
            <a:r>
              <a:rPr lang="sv-SE" sz="2400" dirty="0"/>
              <a:t>, service or </a:t>
            </a:r>
            <a:r>
              <a:rPr lang="sv-SE" sz="2400" dirty="0" err="1"/>
              <a:t>works</a:t>
            </a:r>
            <a:r>
              <a:rPr lang="sv-SE" sz="2400" dirty="0"/>
              <a:t> </a:t>
            </a:r>
            <a:r>
              <a:rPr lang="sv-SE" sz="2400" dirty="0" err="1"/>
              <a:t>during</a:t>
            </a:r>
            <a:r>
              <a:rPr lang="sv-SE" sz="2400" dirty="0"/>
              <a:t> </a:t>
            </a:r>
            <a:r>
              <a:rPr lang="sv-SE" sz="2400" dirty="0" err="1"/>
              <a:t>its</a:t>
            </a:r>
            <a:r>
              <a:rPr lang="sv-SE" sz="2400" dirty="0"/>
              <a:t> </a:t>
            </a:r>
            <a:r>
              <a:rPr lang="sv-SE" sz="2400" dirty="0" err="1"/>
              <a:t>life</a:t>
            </a:r>
            <a:r>
              <a:rPr lang="sv-SE" sz="2400" dirty="0"/>
              <a:t> </a:t>
            </a:r>
            <a:r>
              <a:rPr lang="sv-SE" sz="2400" dirty="0" err="1"/>
              <a:t>cycle</a:t>
            </a:r>
            <a:r>
              <a:rPr lang="sv-SE" sz="2400" dirty="0"/>
              <a:t>, </a:t>
            </a:r>
            <a:r>
              <a:rPr lang="sv-SE" sz="2400" dirty="0" err="1"/>
              <a:t>provided</a:t>
            </a:r>
            <a:r>
              <a:rPr lang="sv-SE" sz="2400" dirty="0"/>
              <a:t> </a:t>
            </a:r>
            <a:r>
              <a:rPr lang="sv-SE" sz="2400" dirty="0" err="1"/>
              <a:t>their</a:t>
            </a:r>
            <a:r>
              <a:rPr lang="sv-SE" sz="2400" dirty="0"/>
              <a:t> </a:t>
            </a:r>
            <a:r>
              <a:rPr lang="sv-SE" sz="2400" dirty="0" err="1"/>
              <a:t>monetary</a:t>
            </a:r>
            <a:r>
              <a:rPr lang="sv-SE" sz="2400" dirty="0"/>
              <a:t> </a:t>
            </a:r>
            <a:r>
              <a:rPr lang="sv-SE" sz="2400" dirty="0" err="1"/>
              <a:t>value</a:t>
            </a:r>
            <a:r>
              <a:rPr lang="sv-SE" sz="2400" dirty="0"/>
              <a:t> </a:t>
            </a:r>
            <a:r>
              <a:rPr lang="sv-SE" sz="2400" dirty="0" err="1"/>
              <a:t>can</a:t>
            </a:r>
            <a:r>
              <a:rPr lang="sv-SE" sz="2400" dirty="0"/>
              <a:t> be </a:t>
            </a:r>
            <a:r>
              <a:rPr lang="sv-SE" sz="2400" dirty="0" err="1"/>
              <a:t>determined</a:t>
            </a:r>
            <a:r>
              <a:rPr lang="sv-SE" sz="2400" dirty="0"/>
              <a:t> and </a:t>
            </a:r>
            <a:r>
              <a:rPr lang="sv-SE" sz="2400" dirty="0" err="1"/>
              <a:t>verified</a:t>
            </a:r>
            <a:r>
              <a:rPr lang="sv-SE" sz="2400" dirty="0"/>
              <a:t>; </a:t>
            </a:r>
            <a:r>
              <a:rPr lang="sv-SE" sz="2400" dirty="0" err="1"/>
              <a:t>such</a:t>
            </a:r>
            <a:r>
              <a:rPr lang="sv-SE" sz="2400" dirty="0"/>
              <a:t> </a:t>
            </a:r>
            <a:r>
              <a:rPr lang="sv-SE" sz="2400" dirty="0" err="1"/>
              <a:t>costs</a:t>
            </a:r>
            <a:r>
              <a:rPr lang="sv-SE" sz="2400" dirty="0"/>
              <a:t> </a:t>
            </a:r>
            <a:r>
              <a:rPr lang="sv-SE" sz="2400" dirty="0" err="1"/>
              <a:t>may</a:t>
            </a:r>
            <a:r>
              <a:rPr lang="sv-SE" sz="2400" dirty="0"/>
              <a:t> </a:t>
            </a:r>
            <a:r>
              <a:rPr lang="sv-SE" sz="2400" dirty="0" err="1"/>
              <a:t>include</a:t>
            </a:r>
            <a:r>
              <a:rPr lang="sv-SE" sz="2400" dirty="0"/>
              <a:t> the </a:t>
            </a:r>
            <a:r>
              <a:rPr lang="sv-SE" sz="2400" dirty="0" err="1"/>
              <a:t>cost</a:t>
            </a:r>
            <a:r>
              <a:rPr lang="sv-SE" sz="2400" dirty="0"/>
              <a:t> </a:t>
            </a:r>
            <a:r>
              <a:rPr lang="sv-SE" sz="2400" dirty="0" err="1"/>
              <a:t>of</a:t>
            </a:r>
            <a:r>
              <a:rPr lang="sv-SE" sz="2400" dirty="0"/>
              <a:t> emissions </a:t>
            </a:r>
            <a:r>
              <a:rPr lang="sv-SE" sz="2400" dirty="0" err="1"/>
              <a:t>of</a:t>
            </a:r>
            <a:r>
              <a:rPr lang="sv-SE" sz="2400" dirty="0"/>
              <a:t> greenhouse </a:t>
            </a:r>
            <a:r>
              <a:rPr lang="sv-SE" sz="2400" dirty="0" err="1"/>
              <a:t>gases</a:t>
            </a:r>
            <a:r>
              <a:rPr lang="sv-SE" sz="2400" dirty="0"/>
              <a:t> and </a:t>
            </a:r>
            <a:r>
              <a:rPr lang="sv-SE" sz="2400" dirty="0" err="1"/>
              <a:t>of</a:t>
            </a:r>
            <a:r>
              <a:rPr lang="sv-SE" sz="2400" dirty="0"/>
              <a:t> </a:t>
            </a:r>
            <a:r>
              <a:rPr lang="sv-SE" sz="2400" dirty="0" err="1"/>
              <a:t>other</a:t>
            </a:r>
            <a:r>
              <a:rPr lang="sv-SE" sz="2400" dirty="0"/>
              <a:t> </a:t>
            </a:r>
            <a:r>
              <a:rPr lang="sv-SE" sz="2400" dirty="0" err="1"/>
              <a:t>pollutant</a:t>
            </a:r>
            <a:r>
              <a:rPr lang="sv-SE" sz="2400" dirty="0"/>
              <a:t> emissions and </a:t>
            </a:r>
            <a:r>
              <a:rPr lang="sv-SE" sz="2400" dirty="0" err="1"/>
              <a:t>other</a:t>
            </a:r>
            <a:r>
              <a:rPr lang="sv-SE" sz="2400" dirty="0"/>
              <a:t> </a:t>
            </a:r>
            <a:r>
              <a:rPr lang="sv-SE" sz="2400" dirty="0" err="1"/>
              <a:t>climate</a:t>
            </a:r>
            <a:r>
              <a:rPr lang="sv-SE" sz="2400" dirty="0"/>
              <a:t> </a:t>
            </a:r>
            <a:r>
              <a:rPr lang="sv-SE" sz="2400" dirty="0" err="1"/>
              <a:t>change</a:t>
            </a:r>
            <a:r>
              <a:rPr lang="sv-SE" sz="2400" dirty="0"/>
              <a:t> </a:t>
            </a:r>
            <a:r>
              <a:rPr lang="sv-SE" sz="2400" dirty="0" err="1"/>
              <a:t>mitigation</a:t>
            </a:r>
            <a:r>
              <a:rPr lang="sv-SE" sz="2400" dirty="0"/>
              <a:t> </a:t>
            </a:r>
            <a:r>
              <a:rPr lang="sv-SE" sz="2400" dirty="0" err="1"/>
              <a:t>costs</a:t>
            </a:r>
            <a:r>
              <a:rPr lang="sv-SE" sz="2400" dirty="0"/>
              <a:t>.</a:t>
            </a:r>
          </a:p>
          <a:p>
            <a:pPr marL="342900" indent="-342900">
              <a:buClr>
                <a:schemeClr val="accent1"/>
              </a:buClr>
              <a:buFont typeface="Arial" panose="020B0604020202020204" pitchFamily="34" charset="0"/>
              <a:buChar char="•"/>
              <a:defRPr/>
            </a:pPr>
            <a:r>
              <a:rPr lang="sv-SE" sz="2400" b="1" dirty="0"/>
              <a:t>Repetition</a:t>
            </a:r>
            <a:r>
              <a:rPr lang="sv-SE" sz="2400" dirty="0"/>
              <a:t>: </a:t>
            </a:r>
            <a:r>
              <a:rPr lang="en-US" sz="2400" dirty="0">
                <a:cs typeface="Arial" panose="020B0604020202020204" pitchFamily="34" charset="0"/>
              </a:rPr>
              <a:t>Externalities are indirect costs or benefits to an uninvolved third party (example: Air pollution from motor vehicles).</a:t>
            </a:r>
            <a:endParaRPr lang="en-US" sz="2400" dirty="0"/>
          </a:p>
          <a:p>
            <a:pPr marL="0" lvl="1" indent="0">
              <a:buClr>
                <a:schemeClr val="accent1"/>
              </a:buClr>
              <a:buNone/>
              <a:defRPr/>
            </a:pPr>
            <a:endParaRPr lang="en-US" sz="2400" dirty="0"/>
          </a:p>
          <a:p>
            <a:pPr marL="0" lvl="1" indent="0">
              <a:buClr>
                <a:schemeClr val="accent1"/>
              </a:buClr>
              <a:buNone/>
              <a:defRPr/>
            </a:pPr>
            <a:r>
              <a:rPr lang="en-US" sz="2400" b="1" dirty="0"/>
              <a:t>Raw materials and auxiliary materials</a:t>
            </a:r>
          </a:p>
          <a:p>
            <a:pPr marL="342900" lvl="1" indent="-342900">
              <a:buClr>
                <a:schemeClr val="accent1"/>
              </a:buClr>
              <a:buFont typeface="Arial" panose="020B0604020202020204" pitchFamily="34" charset="0"/>
              <a:buChar char="•"/>
              <a:defRPr/>
            </a:pPr>
            <a:r>
              <a:rPr lang="en-US" sz="2400" dirty="0"/>
              <a:t>Phosphoric acid is the largest contributor of the raw materials, followed by potassium chloride and </a:t>
            </a:r>
            <a:r>
              <a:rPr lang="en-US" sz="2400" dirty="0" err="1"/>
              <a:t>ammoniuim</a:t>
            </a:r>
            <a:r>
              <a:rPr lang="en-US" sz="2400" dirty="0"/>
              <a:t> sulphate.</a:t>
            </a:r>
          </a:p>
          <a:p>
            <a:pPr marL="342900" lvl="1" indent="-342900">
              <a:buClr>
                <a:schemeClr val="accent1"/>
              </a:buClr>
              <a:buFont typeface="Arial" panose="020B0604020202020204" pitchFamily="34" charset="0"/>
              <a:buChar char="•"/>
              <a:defRPr/>
            </a:pPr>
            <a:r>
              <a:rPr lang="en-US" sz="2400" dirty="0"/>
              <a:t>10% of the phosphor (P) of the phosphoric acid was replaced with phosphor from other P-sources such as waste streams from other industries.</a:t>
            </a:r>
          </a:p>
          <a:p>
            <a:pPr marL="342900" lvl="1" indent="-342900">
              <a:buClr>
                <a:schemeClr val="accent1"/>
              </a:buClr>
              <a:buFont typeface="Arial" panose="020B0604020202020204" pitchFamily="34" charset="0"/>
              <a:buChar char="•"/>
              <a:defRPr/>
            </a:pPr>
            <a:r>
              <a:rPr lang="en-US" sz="2400" dirty="0"/>
              <a:t>Ammonium sulphate was replaced by ammonia and sulfuric acid.</a:t>
            </a:r>
          </a:p>
          <a:p>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213</a:t>
            </a:fld>
            <a:endParaRPr lang="en-GB"/>
          </a:p>
        </p:txBody>
      </p:sp>
    </p:spTree>
    <p:extLst>
      <p:ext uri="{BB962C8B-B14F-4D97-AF65-F5344CB8AC3E}">
        <p14:creationId xmlns:p14="http://schemas.microsoft.com/office/powerpoint/2010/main" val="228913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389324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sv-SE" sz="1200" b="1" err="1"/>
              <a:t>Ammomium</a:t>
            </a:r>
            <a:r>
              <a:rPr lang="sv-SE" sz="1200" b="1"/>
              <a:t> </a:t>
            </a:r>
            <a:r>
              <a:rPr lang="sv-SE" sz="1200" b="1" err="1"/>
              <a:t>sulfate</a:t>
            </a:r>
            <a:r>
              <a:rPr lang="sv-SE" sz="1200" b="1"/>
              <a:t>, </a:t>
            </a:r>
            <a:r>
              <a:rPr lang="sv-SE" sz="1200" b="1" err="1"/>
              <a:t>ammonia</a:t>
            </a:r>
            <a:r>
              <a:rPr lang="sv-SE" sz="1200" b="1"/>
              <a:t> and </a:t>
            </a:r>
            <a:r>
              <a:rPr lang="sv-SE" sz="1200" b="1" err="1"/>
              <a:t>sulfuric</a:t>
            </a:r>
            <a:r>
              <a:rPr lang="sv-SE" sz="1200" b="1"/>
              <a:t> </a:t>
            </a:r>
            <a:r>
              <a:rPr lang="sv-SE" sz="1200" b="1" err="1"/>
              <a:t>acid</a:t>
            </a:r>
            <a:endParaRPr lang="sv-SE" sz="1200"/>
          </a:p>
          <a:p>
            <a:pPr marL="171450" indent="-171450">
              <a:buFont typeface="Arial" panose="020B0604020202020204" pitchFamily="34" charset="0"/>
              <a:buChar char="•"/>
            </a:pPr>
            <a:r>
              <a:rPr lang="sv-SE" sz="1200"/>
              <a:t>A </a:t>
            </a:r>
            <a:r>
              <a:rPr lang="sv-SE" sz="1200" err="1"/>
              <a:t>large</a:t>
            </a:r>
            <a:r>
              <a:rPr lang="sv-SE" sz="1200"/>
              <a:t> </a:t>
            </a:r>
            <a:r>
              <a:rPr lang="sv-SE" sz="1200" err="1"/>
              <a:t>percental</a:t>
            </a:r>
            <a:r>
              <a:rPr lang="sv-SE" sz="1200"/>
              <a:t> </a:t>
            </a:r>
            <a:r>
              <a:rPr lang="sv-SE" sz="1200" err="1"/>
              <a:t>increase</a:t>
            </a:r>
            <a:r>
              <a:rPr lang="sv-SE" sz="1200"/>
              <a:t> </a:t>
            </a:r>
            <a:r>
              <a:rPr lang="sv-SE" sz="1200" err="1"/>
              <a:t>of</a:t>
            </a:r>
            <a:r>
              <a:rPr lang="sv-SE" sz="1200"/>
              <a:t> </a:t>
            </a:r>
            <a:r>
              <a:rPr lang="sv-SE" sz="1200" err="1"/>
              <a:t>sulphuric</a:t>
            </a:r>
            <a:r>
              <a:rPr lang="sv-SE" sz="1200"/>
              <a:t> </a:t>
            </a:r>
            <a:r>
              <a:rPr lang="sv-SE" sz="1200" err="1"/>
              <a:t>acid</a:t>
            </a:r>
            <a:r>
              <a:rPr lang="sv-SE" sz="1200"/>
              <a:t>, </a:t>
            </a:r>
            <a:r>
              <a:rPr lang="sv-SE" sz="1200" err="1"/>
              <a:t>taking</a:t>
            </a:r>
            <a:r>
              <a:rPr lang="sv-SE" sz="1200"/>
              <a:t> it from 0.07% </a:t>
            </a:r>
            <a:r>
              <a:rPr lang="sv-SE" sz="1200" err="1"/>
              <a:t>of</a:t>
            </a:r>
            <a:r>
              <a:rPr lang="sv-SE" sz="1200"/>
              <a:t> total </a:t>
            </a:r>
            <a:r>
              <a:rPr lang="sv-SE" sz="1200" err="1"/>
              <a:t>cost</a:t>
            </a:r>
            <a:r>
              <a:rPr lang="sv-SE" sz="1200"/>
              <a:t> to 3.74%</a:t>
            </a:r>
          </a:p>
          <a:p>
            <a:pPr marL="171450" indent="-171450">
              <a:buFont typeface="Arial" panose="020B0604020202020204" pitchFamily="34" charset="0"/>
              <a:buChar char="•"/>
            </a:pPr>
            <a:r>
              <a:rPr lang="sv-SE" sz="1200" err="1"/>
              <a:t>Removal</a:t>
            </a:r>
            <a:r>
              <a:rPr lang="sv-SE" sz="1200"/>
              <a:t> </a:t>
            </a:r>
            <a:r>
              <a:rPr lang="sv-SE" sz="1200" err="1"/>
              <a:t>of</a:t>
            </a:r>
            <a:r>
              <a:rPr lang="sv-SE" sz="1200"/>
              <a:t> ammonium </a:t>
            </a:r>
            <a:r>
              <a:rPr lang="sv-SE" sz="1200" err="1"/>
              <a:t>sulphate</a:t>
            </a:r>
            <a:endParaRPr lang="sv-SE" sz="1200"/>
          </a:p>
          <a:p>
            <a:pPr marL="171450" indent="-171450">
              <a:buFont typeface="Arial" panose="020B0604020202020204" pitchFamily="34" charset="0"/>
              <a:buChar char="•"/>
            </a:pPr>
            <a:r>
              <a:rPr lang="sv-SE" sz="1200"/>
              <a:t>An </a:t>
            </a:r>
            <a:r>
              <a:rPr lang="sv-SE" sz="1200" err="1"/>
              <a:t>increase</a:t>
            </a:r>
            <a:r>
              <a:rPr lang="sv-SE" sz="1200"/>
              <a:t> </a:t>
            </a:r>
            <a:r>
              <a:rPr lang="sv-SE" sz="1200" err="1"/>
              <a:t>with</a:t>
            </a:r>
            <a:r>
              <a:rPr lang="sv-SE" sz="1200"/>
              <a:t> 127% </a:t>
            </a:r>
            <a:r>
              <a:rPr lang="sv-SE" sz="1200" err="1"/>
              <a:t>of</a:t>
            </a:r>
            <a:r>
              <a:rPr lang="sv-SE" sz="1200"/>
              <a:t> the </a:t>
            </a:r>
            <a:r>
              <a:rPr lang="sv-SE" sz="1200" err="1"/>
              <a:t>ammonia</a:t>
            </a:r>
            <a:r>
              <a:rPr lang="sv-SE" sz="1200"/>
              <a:t>, </a:t>
            </a:r>
            <a:r>
              <a:rPr lang="sv-SE" sz="1200" err="1"/>
              <a:t>taking</a:t>
            </a:r>
            <a:r>
              <a:rPr lang="sv-SE" sz="1200"/>
              <a:t> it from 0.93% to 9% </a:t>
            </a:r>
            <a:r>
              <a:rPr lang="sv-SE" sz="1200" err="1"/>
              <a:t>of</a:t>
            </a:r>
            <a:r>
              <a:rPr lang="sv-SE" sz="1200"/>
              <a:t> the total </a:t>
            </a:r>
            <a:r>
              <a:rPr lang="sv-SE" sz="1200" err="1"/>
              <a:t>cost</a:t>
            </a:r>
            <a:endParaRPr lang="sv-SE" sz="1200"/>
          </a:p>
          <a:p>
            <a:pPr marL="0" indent="0">
              <a:buNone/>
            </a:pPr>
            <a:endParaRPr lang="en-GB" sz="1200"/>
          </a:p>
          <a:p>
            <a:pPr marL="0" indent="0">
              <a:buNone/>
            </a:pPr>
            <a:r>
              <a:rPr lang="en-GB" sz="1200" b="1"/>
              <a:t>Phosphoric acid</a:t>
            </a:r>
          </a:p>
          <a:p>
            <a:pPr marL="171450" indent="-171450">
              <a:buFont typeface="Arial" panose="020B0604020202020204" pitchFamily="34" charset="0"/>
              <a:buChar char="•"/>
            </a:pPr>
            <a:r>
              <a:rPr lang="sv-SE" sz="1200"/>
              <a:t>A </a:t>
            </a:r>
            <a:r>
              <a:rPr lang="sv-SE" sz="1200" err="1"/>
              <a:t>reduction</a:t>
            </a:r>
            <a:r>
              <a:rPr lang="sv-SE" sz="1200"/>
              <a:t> </a:t>
            </a:r>
            <a:r>
              <a:rPr lang="sv-SE" sz="1200" err="1"/>
              <a:t>of</a:t>
            </a:r>
            <a:r>
              <a:rPr lang="sv-SE" sz="1200"/>
              <a:t> </a:t>
            </a:r>
            <a:r>
              <a:rPr lang="sv-SE" sz="1200" err="1"/>
              <a:t>phosphoric</a:t>
            </a:r>
            <a:r>
              <a:rPr lang="sv-SE" sz="1200"/>
              <a:t> </a:t>
            </a:r>
            <a:r>
              <a:rPr lang="sv-SE" sz="1200" err="1"/>
              <a:t>acid</a:t>
            </a:r>
            <a:r>
              <a:rPr lang="sv-SE" sz="1200"/>
              <a:t> </a:t>
            </a:r>
            <a:r>
              <a:rPr lang="sv-SE" sz="1200" err="1"/>
              <a:t>with</a:t>
            </a:r>
            <a:r>
              <a:rPr lang="sv-SE" sz="1200"/>
              <a:t> 10%, </a:t>
            </a:r>
            <a:r>
              <a:rPr lang="sv-SE" sz="1200" err="1"/>
              <a:t>taking</a:t>
            </a:r>
            <a:r>
              <a:rPr lang="sv-SE" sz="1200"/>
              <a:t> it from 6% to 25% </a:t>
            </a:r>
            <a:r>
              <a:rPr lang="sv-SE" sz="1200" err="1"/>
              <a:t>of</a:t>
            </a:r>
            <a:r>
              <a:rPr lang="sv-SE" sz="1200"/>
              <a:t> the total </a:t>
            </a:r>
            <a:r>
              <a:rPr lang="sv-SE" sz="1200" err="1"/>
              <a:t>cost</a:t>
            </a:r>
            <a:endParaRPr lang="sv-SE" sz="1200"/>
          </a:p>
          <a:p>
            <a:pPr marL="171450" indent="-171450">
              <a:buFont typeface="Arial" panose="020B0604020202020204" pitchFamily="34" charset="0"/>
              <a:buChar char="•"/>
            </a:pPr>
            <a:r>
              <a:rPr lang="sv-SE" sz="1200"/>
              <a:t>Addition </a:t>
            </a:r>
            <a:r>
              <a:rPr lang="sv-SE" sz="1200" err="1"/>
              <a:t>of</a:t>
            </a:r>
            <a:r>
              <a:rPr lang="sv-SE" sz="1200"/>
              <a:t> </a:t>
            </a:r>
            <a:r>
              <a:rPr lang="sv-SE" sz="1200" err="1"/>
              <a:t>carbolita</a:t>
            </a:r>
            <a:r>
              <a:rPr lang="sv-SE" sz="1200"/>
              <a:t> from </a:t>
            </a:r>
            <a:r>
              <a:rPr lang="sv-SE" sz="1200" err="1"/>
              <a:t>waste</a:t>
            </a:r>
            <a:r>
              <a:rPr lang="sv-SE" sz="1200"/>
              <a:t> </a:t>
            </a:r>
            <a:r>
              <a:rPr lang="sv-SE" sz="1200" err="1"/>
              <a:t>water</a:t>
            </a:r>
            <a:r>
              <a:rPr lang="sv-SE" sz="1200"/>
              <a:t> </a:t>
            </a:r>
            <a:r>
              <a:rPr lang="sv-SE" sz="1200" err="1"/>
              <a:t>treatment</a:t>
            </a:r>
            <a:r>
              <a:rPr lang="sv-SE" sz="1200"/>
              <a:t> </a:t>
            </a:r>
            <a:r>
              <a:rPr lang="sv-SE" sz="1200" err="1"/>
              <a:t>residue</a:t>
            </a:r>
            <a:r>
              <a:rPr lang="sv-SE" sz="1200"/>
              <a:t>, </a:t>
            </a:r>
            <a:r>
              <a:rPr lang="sv-SE" sz="1200" err="1"/>
              <a:t>making</a:t>
            </a:r>
            <a:r>
              <a:rPr lang="sv-SE" sz="1200"/>
              <a:t> it 0.52% </a:t>
            </a:r>
            <a:r>
              <a:rPr lang="sv-SE" sz="1200" err="1"/>
              <a:t>of</a:t>
            </a:r>
            <a:r>
              <a:rPr lang="sv-SE" sz="1200"/>
              <a:t> the total </a:t>
            </a:r>
            <a:r>
              <a:rPr lang="sv-SE" sz="1200" err="1"/>
              <a:t>cost</a:t>
            </a:r>
            <a:r>
              <a:rPr lang="sv-SE" sz="1200"/>
              <a:t>.</a:t>
            </a: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214</a:t>
            </a:fld>
            <a:endParaRPr lang="en-GB"/>
          </a:p>
        </p:txBody>
      </p:sp>
    </p:spTree>
    <p:extLst>
      <p:ext uri="{BB962C8B-B14F-4D97-AF65-F5344CB8AC3E}">
        <p14:creationId xmlns:p14="http://schemas.microsoft.com/office/powerpoint/2010/main" val="3578022373"/>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215</a:t>
            </a:fld>
            <a:endParaRPr lang="en-GB"/>
          </a:p>
        </p:txBody>
      </p:sp>
    </p:spTree>
    <p:extLst>
      <p:ext uri="{BB962C8B-B14F-4D97-AF65-F5344CB8AC3E}">
        <p14:creationId xmlns:p14="http://schemas.microsoft.com/office/powerpoint/2010/main" val="328408837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err="1"/>
              <a:t>Left</a:t>
            </a:r>
            <a:r>
              <a:rPr lang="sv-SE" b="1"/>
              <a:t> </a:t>
            </a:r>
            <a:r>
              <a:rPr lang="sv-SE" b="1" err="1"/>
              <a:t>graph</a:t>
            </a:r>
            <a:endParaRPr lang="sv-SE" b="1"/>
          </a:p>
          <a:p>
            <a:r>
              <a:rPr lang="sv-SE"/>
              <a:t>The </a:t>
            </a:r>
            <a:r>
              <a:rPr lang="sv-SE" err="1"/>
              <a:t>graph</a:t>
            </a:r>
            <a:r>
              <a:rPr lang="sv-SE"/>
              <a:t> shows the </a:t>
            </a:r>
            <a:r>
              <a:rPr lang="sv-SE" err="1"/>
              <a:t>contribution</a:t>
            </a:r>
            <a:r>
              <a:rPr lang="sv-SE"/>
              <a:t> </a:t>
            </a:r>
            <a:r>
              <a:rPr lang="sv-SE" err="1"/>
              <a:t>of</a:t>
            </a:r>
            <a:r>
              <a:rPr lang="sv-SE"/>
              <a:t> </a:t>
            </a:r>
            <a:r>
              <a:rPr lang="sv-SE" err="1"/>
              <a:t>each</a:t>
            </a:r>
            <a:r>
              <a:rPr lang="sv-SE"/>
              <a:t> </a:t>
            </a:r>
            <a:r>
              <a:rPr lang="sv-SE" err="1"/>
              <a:t>activity</a:t>
            </a:r>
            <a:r>
              <a:rPr lang="sv-SE"/>
              <a:t> to the </a:t>
            </a:r>
            <a:r>
              <a:rPr lang="sv-SE" err="1"/>
              <a:t>external</a:t>
            </a:r>
            <a:r>
              <a:rPr lang="sv-SE"/>
              <a:t> </a:t>
            </a:r>
            <a:r>
              <a:rPr lang="sv-SE" err="1"/>
              <a:t>costs</a:t>
            </a:r>
            <a:r>
              <a:rPr lang="sv-SE"/>
              <a:t> </a:t>
            </a:r>
            <a:r>
              <a:rPr lang="sv-SE" err="1"/>
              <a:t>before</a:t>
            </a:r>
            <a:r>
              <a:rPr lang="sv-SE"/>
              <a:t> and </a:t>
            </a:r>
            <a:r>
              <a:rPr lang="sv-SE" err="1"/>
              <a:t>after</a:t>
            </a:r>
            <a:r>
              <a:rPr lang="sv-SE"/>
              <a:t> the </a:t>
            </a:r>
            <a:r>
              <a:rPr lang="sv-SE" err="1"/>
              <a:t>retrofit</a:t>
            </a:r>
            <a:r>
              <a:rPr lang="sv-SE"/>
              <a:t> action.</a:t>
            </a:r>
          </a:p>
          <a:p>
            <a:r>
              <a:rPr lang="sv-SE"/>
              <a:t>From the </a:t>
            </a:r>
            <a:r>
              <a:rPr lang="sv-SE" err="1"/>
              <a:t>graph</a:t>
            </a:r>
            <a:r>
              <a:rPr lang="sv-SE"/>
              <a:t> </a:t>
            </a:r>
            <a:r>
              <a:rPr lang="sv-SE" err="1"/>
              <a:t>we</a:t>
            </a:r>
            <a:r>
              <a:rPr lang="sv-SE"/>
              <a:t> </a:t>
            </a:r>
            <a:r>
              <a:rPr lang="sv-SE" err="1"/>
              <a:t>can</a:t>
            </a:r>
            <a:r>
              <a:rPr lang="sv-SE"/>
              <a:t> </a:t>
            </a:r>
            <a:r>
              <a:rPr lang="sv-SE" err="1"/>
              <a:t>see</a:t>
            </a:r>
            <a:r>
              <a:rPr lang="sv-SE"/>
              <a:t> </a:t>
            </a:r>
            <a:r>
              <a:rPr lang="sv-SE" err="1"/>
              <a:t>that</a:t>
            </a:r>
            <a:r>
              <a:rPr lang="sv-SE"/>
              <a:t> ammonium </a:t>
            </a:r>
            <a:r>
              <a:rPr lang="sv-SE" err="1"/>
              <a:t>sulfate</a:t>
            </a:r>
            <a:r>
              <a:rPr lang="sv-SE"/>
              <a:t> is the </a:t>
            </a:r>
            <a:r>
              <a:rPr lang="sv-SE" err="1"/>
              <a:t>main</a:t>
            </a:r>
            <a:r>
              <a:rPr lang="sv-SE"/>
              <a:t> </a:t>
            </a:r>
            <a:r>
              <a:rPr lang="sv-SE" err="1"/>
              <a:t>contributor</a:t>
            </a:r>
            <a:r>
              <a:rPr lang="sv-SE"/>
              <a:t> to the </a:t>
            </a:r>
            <a:r>
              <a:rPr lang="sv-SE" err="1"/>
              <a:t>externalities</a:t>
            </a:r>
            <a:r>
              <a:rPr lang="sv-SE"/>
              <a:t> </a:t>
            </a:r>
            <a:r>
              <a:rPr lang="sv-SE" err="1"/>
              <a:t>before</a:t>
            </a:r>
            <a:r>
              <a:rPr lang="sv-SE"/>
              <a:t> the </a:t>
            </a:r>
            <a:r>
              <a:rPr lang="sv-SE" err="1"/>
              <a:t>retrofit</a:t>
            </a:r>
            <a:r>
              <a:rPr lang="sv-SE"/>
              <a:t> action.</a:t>
            </a:r>
          </a:p>
          <a:p>
            <a:r>
              <a:rPr lang="sv-SE"/>
              <a:t>The </a:t>
            </a:r>
            <a:r>
              <a:rPr lang="sv-SE" err="1"/>
              <a:t>reduction</a:t>
            </a:r>
            <a:r>
              <a:rPr lang="sv-SE"/>
              <a:t> </a:t>
            </a:r>
            <a:r>
              <a:rPr lang="sv-SE" err="1"/>
              <a:t>of</a:t>
            </a:r>
            <a:r>
              <a:rPr lang="sv-SE"/>
              <a:t> ammonium </a:t>
            </a:r>
            <a:r>
              <a:rPr lang="sv-SE" err="1"/>
              <a:t>sulfate</a:t>
            </a:r>
            <a:r>
              <a:rPr lang="sv-SE"/>
              <a:t> is the </a:t>
            </a:r>
            <a:r>
              <a:rPr lang="sv-SE" err="1"/>
              <a:t>main</a:t>
            </a:r>
            <a:r>
              <a:rPr lang="sv-SE"/>
              <a:t> cause to the </a:t>
            </a:r>
            <a:r>
              <a:rPr lang="sv-SE" err="1"/>
              <a:t>reduced</a:t>
            </a:r>
            <a:r>
              <a:rPr lang="sv-SE"/>
              <a:t> </a:t>
            </a:r>
            <a:r>
              <a:rPr lang="sv-SE" err="1"/>
              <a:t>impact</a:t>
            </a:r>
            <a:r>
              <a:rPr lang="sv-SE"/>
              <a:t> </a:t>
            </a:r>
            <a:r>
              <a:rPr lang="sv-SE" err="1"/>
              <a:t>of</a:t>
            </a:r>
            <a:r>
              <a:rPr lang="sv-SE"/>
              <a:t> </a:t>
            </a:r>
            <a:r>
              <a:rPr lang="sv-SE" err="1"/>
              <a:t>externalities</a:t>
            </a:r>
            <a:r>
              <a:rPr lang="sv-SE"/>
              <a:t>.</a:t>
            </a:r>
          </a:p>
          <a:p>
            <a:endParaRPr lang="sv-SE"/>
          </a:p>
          <a:p>
            <a:r>
              <a:rPr lang="sv-SE" b="1"/>
              <a:t>Right </a:t>
            </a:r>
            <a:r>
              <a:rPr lang="sv-SE" b="1" err="1"/>
              <a:t>graph</a:t>
            </a:r>
            <a:endParaRPr lang="sv-SE" b="1"/>
          </a:p>
          <a:p>
            <a:r>
              <a:rPr lang="sv-SE"/>
              <a:t>The </a:t>
            </a:r>
            <a:r>
              <a:rPr lang="sv-SE" err="1"/>
              <a:t>graph</a:t>
            </a:r>
            <a:r>
              <a:rPr lang="sv-SE"/>
              <a:t> shows the </a:t>
            </a:r>
            <a:r>
              <a:rPr lang="sv-SE" err="1"/>
              <a:t>contribution</a:t>
            </a:r>
            <a:r>
              <a:rPr lang="sv-SE"/>
              <a:t> </a:t>
            </a:r>
            <a:r>
              <a:rPr lang="sv-SE" err="1"/>
              <a:t>of</a:t>
            </a:r>
            <a:r>
              <a:rPr lang="sv-SE"/>
              <a:t> different </a:t>
            </a:r>
            <a:r>
              <a:rPr lang="sv-SE" err="1"/>
              <a:t>categories</a:t>
            </a:r>
            <a:r>
              <a:rPr lang="sv-SE"/>
              <a:t> to the </a:t>
            </a:r>
            <a:r>
              <a:rPr lang="sv-SE" err="1"/>
              <a:t>external</a:t>
            </a:r>
            <a:r>
              <a:rPr lang="sv-SE"/>
              <a:t> </a:t>
            </a:r>
            <a:r>
              <a:rPr lang="sv-SE" err="1"/>
              <a:t>cost</a:t>
            </a:r>
            <a:r>
              <a:rPr lang="sv-SE"/>
              <a:t>.</a:t>
            </a:r>
          </a:p>
          <a:p>
            <a:r>
              <a:rPr lang="sv-SE" err="1"/>
              <a:t>We</a:t>
            </a:r>
            <a:r>
              <a:rPr lang="sv-SE"/>
              <a:t> </a:t>
            </a:r>
            <a:r>
              <a:rPr lang="sv-SE" err="1"/>
              <a:t>can</a:t>
            </a:r>
            <a:r>
              <a:rPr lang="sv-SE"/>
              <a:t> </a:t>
            </a:r>
            <a:r>
              <a:rPr lang="sv-SE" err="1"/>
              <a:t>see</a:t>
            </a:r>
            <a:r>
              <a:rPr lang="sv-SE"/>
              <a:t> </a:t>
            </a:r>
            <a:r>
              <a:rPr lang="sv-SE" err="1"/>
              <a:t>that</a:t>
            </a:r>
            <a:r>
              <a:rPr lang="sv-SE"/>
              <a:t> the major </a:t>
            </a:r>
            <a:r>
              <a:rPr lang="sv-SE" err="1"/>
              <a:t>contributor</a:t>
            </a:r>
            <a:r>
              <a:rPr lang="sv-SE"/>
              <a:t> </a:t>
            </a:r>
            <a:r>
              <a:rPr lang="sv-SE" err="1"/>
              <a:t>before</a:t>
            </a:r>
            <a:r>
              <a:rPr lang="sv-SE"/>
              <a:t> the </a:t>
            </a:r>
            <a:r>
              <a:rPr lang="sv-SE" err="1"/>
              <a:t>retrofit</a:t>
            </a:r>
            <a:r>
              <a:rPr lang="sv-SE"/>
              <a:t> action is the </a:t>
            </a:r>
            <a:r>
              <a:rPr lang="sv-SE" err="1"/>
              <a:t>resources</a:t>
            </a:r>
            <a:r>
              <a:rPr lang="sv-SE"/>
              <a:t>.</a:t>
            </a:r>
          </a:p>
          <a:p>
            <a:r>
              <a:rPr lang="sv-SE" err="1"/>
              <a:t>After</a:t>
            </a:r>
            <a:r>
              <a:rPr lang="sv-SE"/>
              <a:t> the </a:t>
            </a:r>
            <a:r>
              <a:rPr lang="sv-SE" err="1"/>
              <a:t>retrofit</a:t>
            </a:r>
            <a:r>
              <a:rPr lang="sv-SE"/>
              <a:t> </a:t>
            </a:r>
            <a:r>
              <a:rPr lang="sv-SE" err="1"/>
              <a:t>activities</a:t>
            </a:r>
            <a:r>
              <a:rPr lang="sv-SE"/>
              <a:t>, the </a:t>
            </a:r>
            <a:r>
              <a:rPr lang="sv-SE" err="1"/>
              <a:t>resources</a:t>
            </a:r>
            <a:r>
              <a:rPr lang="sv-SE"/>
              <a:t> and emissions to air </a:t>
            </a:r>
            <a:r>
              <a:rPr lang="sv-SE" err="1"/>
              <a:t>share</a:t>
            </a:r>
            <a:r>
              <a:rPr lang="sv-SE"/>
              <a:t> an </a:t>
            </a:r>
            <a:r>
              <a:rPr lang="sv-SE" err="1"/>
              <a:t>equal</a:t>
            </a:r>
            <a:r>
              <a:rPr lang="sv-SE"/>
              <a:t> </a:t>
            </a:r>
            <a:r>
              <a:rPr lang="sv-SE" err="1"/>
              <a:t>contribution</a:t>
            </a:r>
            <a:r>
              <a:rPr lang="sv-SE"/>
              <a:t> to the </a:t>
            </a:r>
            <a:r>
              <a:rPr lang="sv-SE" err="1"/>
              <a:t>impact</a:t>
            </a:r>
            <a:r>
              <a:rPr lang="sv-SE"/>
              <a:t>.</a:t>
            </a:r>
          </a:p>
          <a:p>
            <a:endParaRPr lang="sv-SE"/>
          </a:p>
          <a:p>
            <a:r>
              <a:rPr lang="sv-SE" b="1" err="1"/>
              <a:t>Conclusion</a:t>
            </a:r>
            <a:endParaRPr lang="sv-SE" b="1"/>
          </a:p>
          <a:p>
            <a:r>
              <a:rPr lang="sv-SE"/>
              <a:t>The </a:t>
            </a:r>
            <a:r>
              <a:rPr lang="sv-SE" err="1"/>
              <a:t>result</a:t>
            </a:r>
            <a:r>
              <a:rPr lang="sv-SE"/>
              <a:t> suggests </a:t>
            </a:r>
            <a:r>
              <a:rPr lang="sv-SE" err="1"/>
              <a:t>that</a:t>
            </a:r>
            <a:r>
              <a:rPr lang="sv-SE"/>
              <a:t> the </a:t>
            </a:r>
            <a:r>
              <a:rPr lang="sv-SE" err="1"/>
              <a:t>resource</a:t>
            </a:r>
            <a:r>
              <a:rPr lang="sv-SE"/>
              <a:t> </a:t>
            </a:r>
            <a:r>
              <a:rPr lang="sv-SE" err="1"/>
              <a:t>usage</a:t>
            </a:r>
            <a:r>
              <a:rPr lang="sv-SE"/>
              <a:t> </a:t>
            </a:r>
            <a:r>
              <a:rPr lang="sv-SE" err="1"/>
              <a:t>connected</a:t>
            </a:r>
            <a:r>
              <a:rPr lang="sv-SE"/>
              <a:t> to </a:t>
            </a:r>
            <a:r>
              <a:rPr lang="sv-SE" err="1"/>
              <a:t>ammonia</a:t>
            </a:r>
            <a:r>
              <a:rPr lang="sv-SE"/>
              <a:t> </a:t>
            </a:r>
            <a:r>
              <a:rPr lang="sv-SE" err="1"/>
              <a:t>production</a:t>
            </a:r>
            <a:r>
              <a:rPr lang="sv-SE"/>
              <a:t> is the </a:t>
            </a:r>
            <a:r>
              <a:rPr lang="sv-SE" err="1"/>
              <a:t>main</a:t>
            </a:r>
            <a:r>
              <a:rPr lang="sv-SE"/>
              <a:t> </a:t>
            </a:r>
            <a:r>
              <a:rPr lang="sv-SE" err="1"/>
              <a:t>contributor</a:t>
            </a:r>
            <a:r>
              <a:rPr lang="sv-SE"/>
              <a:t> to the </a:t>
            </a:r>
            <a:r>
              <a:rPr lang="sv-SE" err="1"/>
              <a:t>external</a:t>
            </a:r>
            <a:r>
              <a:rPr lang="sv-SE"/>
              <a:t> </a:t>
            </a:r>
            <a:r>
              <a:rPr lang="sv-SE" err="1"/>
              <a:t>costs</a:t>
            </a:r>
            <a:r>
              <a:rPr lang="sv-SE"/>
              <a:t> </a:t>
            </a:r>
          </a:p>
          <a:p>
            <a:r>
              <a:rPr lang="sv-SE"/>
              <a:t>and the </a:t>
            </a:r>
            <a:r>
              <a:rPr lang="sv-SE" err="1"/>
              <a:t>removal</a:t>
            </a:r>
            <a:r>
              <a:rPr lang="sv-SE"/>
              <a:t> </a:t>
            </a:r>
            <a:r>
              <a:rPr lang="sv-SE" err="1"/>
              <a:t>of</a:t>
            </a:r>
            <a:r>
              <a:rPr lang="sv-SE"/>
              <a:t> ammonium </a:t>
            </a:r>
            <a:r>
              <a:rPr lang="sv-SE" err="1"/>
              <a:t>sulfate</a:t>
            </a:r>
            <a:r>
              <a:rPr lang="sv-SE"/>
              <a:t> is </a:t>
            </a:r>
            <a:r>
              <a:rPr lang="sv-SE" err="1"/>
              <a:t>what</a:t>
            </a:r>
            <a:r>
              <a:rPr lang="sv-SE"/>
              <a:t> </a:t>
            </a:r>
            <a:r>
              <a:rPr lang="sv-SE" err="1"/>
              <a:t>causes</a:t>
            </a:r>
            <a:r>
              <a:rPr lang="sv-SE"/>
              <a:t> the </a:t>
            </a:r>
            <a:r>
              <a:rPr lang="sv-SE" err="1"/>
              <a:t>reduction</a:t>
            </a:r>
            <a:r>
              <a:rPr lang="sv-SE"/>
              <a:t> in </a:t>
            </a:r>
            <a:r>
              <a:rPr lang="sv-SE" err="1"/>
              <a:t>external</a:t>
            </a:r>
            <a:r>
              <a:rPr lang="sv-SE"/>
              <a:t> </a:t>
            </a:r>
            <a:r>
              <a:rPr lang="sv-SE" err="1"/>
              <a:t>cost</a:t>
            </a:r>
            <a:r>
              <a:rPr lang="sv-SE"/>
              <a:t>.</a:t>
            </a:r>
          </a:p>
        </p:txBody>
      </p:sp>
      <p:sp>
        <p:nvSpPr>
          <p:cNvPr id="4" name="Slide Number Placeholder 3"/>
          <p:cNvSpPr>
            <a:spLocks noGrp="1"/>
          </p:cNvSpPr>
          <p:nvPr>
            <p:ph type="sldNum" sz="quarter" idx="5"/>
          </p:nvPr>
        </p:nvSpPr>
        <p:spPr/>
        <p:txBody>
          <a:bodyPr/>
          <a:lstStyle/>
          <a:p>
            <a:fld id="{F84DB91F-1AD8-437C-8866-3636784D0854}" type="slidenum">
              <a:rPr lang="en-GB" smtClean="0"/>
              <a:t>216</a:t>
            </a:fld>
            <a:endParaRPr lang="en-GB"/>
          </a:p>
        </p:txBody>
      </p:sp>
    </p:spTree>
    <p:extLst>
      <p:ext uri="{BB962C8B-B14F-4D97-AF65-F5344CB8AC3E}">
        <p14:creationId xmlns:p14="http://schemas.microsoft.com/office/powerpoint/2010/main" val="3453982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None/>
              <a:tabLst/>
              <a:defRPr/>
            </a:pPr>
            <a:r>
              <a:rPr lang="en-GB" sz="1200" b="1"/>
              <a:t>Energy:</a:t>
            </a:r>
            <a:r>
              <a:rPr lang="en-GB" sz="1200"/>
              <a:t> </a:t>
            </a:r>
            <a:r>
              <a:rPr lang="sv-SE" sz="1200"/>
              <a:t>A total </a:t>
            </a:r>
            <a:r>
              <a:rPr lang="sv-SE" sz="1200" err="1"/>
              <a:t>decrease</a:t>
            </a:r>
            <a:r>
              <a:rPr lang="sv-SE" sz="1200"/>
              <a:t> </a:t>
            </a:r>
            <a:r>
              <a:rPr lang="sv-SE" sz="1200" err="1"/>
              <a:t>of</a:t>
            </a:r>
            <a:r>
              <a:rPr lang="sv-SE" sz="1200"/>
              <a:t> </a:t>
            </a:r>
            <a:r>
              <a:rPr lang="sv-SE" sz="1200" err="1"/>
              <a:t>cost</a:t>
            </a:r>
            <a:r>
              <a:rPr lang="sv-SE" sz="1200"/>
              <a:t> from </a:t>
            </a:r>
            <a:r>
              <a:rPr lang="sv-SE" sz="1200" err="1"/>
              <a:t>energy</a:t>
            </a:r>
            <a:r>
              <a:rPr lang="sv-SE" sz="1200"/>
              <a:t> </a:t>
            </a:r>
            <a:r>
              <a:rPr lang="sv-SE" sz="1200" err="1"/>
              <a:t>usage</a:t>
            </a:r>
            <a:r>
              <a:rPr lang="sv-SE" sz="1200"/>
              <a:t> </a:t>
            </a:r>
            <a:r>
              <a:rPr lang="sv-SE" sz="1200" err="1"/>
              <a:t>with</a:t>
            </a:r>
            <a:r>
              <a:rPr lang="sv-SE" sz="1200"/>
              <a:t> 25% - </a:t>
            </a:r>
            <a:r>
              <a:rPr lang="" sz="1200">
                <a:sym typeface="+mn-ea"/>
              </a:rPr>
              <a:t>r</a:t>
            </a:r>
            <a:r>
              <a:rPr lang="" altLang="fr-FR" sz="1200">
                <a:sym typeface="+mn-ea"/>
              </a:rPr>
              <a:t>educe energy consumption (steam from natural gas) – This is mainly due to that the reactions are more yields more energy than the old ones.</a:t>
            </a:r>
          </a:p>
          <a:p>
            <a:pPr marL="0" indent="0">
              <a:buNone/>
            </a:pPr>
            <a:endParaRPr lang="en-GB" sz="1200"/>
          </a:p>
          <a:p>
            <a:pPr marL="0" marR="0" lvl="0" indent="0" algn="l" defTabSz="914400" rtl="0" eaLnBrk="1" fontAlgn="auto" latinLnBrk="0" hangingPunct="1">
              <a:lnSpc>
                <a:spcPct val="100000"/>
              </a:lnSpc>
              <a:spcBef>
                <a:spcPts val="0"/>
              </a:spcBef>
              <a:spcAft>
                <a:spcPts val="0"/>
              </a:spcAft>
              <a:buClrTx/>
              <a:buSzTx/>
              <a:buNone/>
              <a:tabLst/>
              <a:defRPr/>
            </a:pPr>
            <a:r>
              <a:rPr lang="en-GB" sz="1200" b="1"/>
              <a:t>Raw materials: </a:t>
            </a:r>
            <a:r>
              <a:rPr lang="" altLang="fr-FR" sz="1200">
                <a:sym typeface="+mn-ea"/>
              </a:rPr>
              <a:t>A decreased impact due to raw materials and auxiliary materials, this is mainly due to the replacement of phosphoric acid with phosphor from industrial waste streams</a:t>
            </a:r>
          </a:p>
          <a:p>
            <a:pPr marL="0" indent="0">
              <a:buNone/>
            </a:pPr>
            <a:endParaRPr lang="en-GB" sz="1200" b="1"/>
          </a:p>
          <a:p>
            <a:pPr marL="0" marR="0" lvl="0" indent="0" algn="l" defTabSz="914400" rtl="0" eaLnBrk="1" fontAlgn="auto" latinLnBrk="0" hangingPunct="1">
              <a:lnSpc>
                <a:spcPct val="100000"/>
              </a:lnSpc>
              <a:spcBef>
                <a:spcPts val="0"/>
              </a:spcBef>
              <a:spcAft>
                <a:spcPts val="0"/>
              </a:spcAft>
              <a:buClrTx/>
              <a:buSzTx/>
              <a:buNone/>
              <a:tabLst/>
              <a:defRPr/>
            </a:pPr>
            <a:r>
              <a:rPr lang="en-GB" sz="1200" b="1"/>
              <a:t>Externalities </a:t>
            </a:r>
            <a:r>
              <a:rPr lang="en-US" sz="1200"/>
              <a:t>Decreased cost due to externalities. (-89%)</a:t>
            </a:r>
          </a:p>
          <a:p>
            <a:pPr marL="0" indent="0">
              <a:buNone/>
            </a:pPr>
            <a:endParaRPr lang="en-GB" sz="1200" b="1"/>
          </a:p>
          <a:p>
            <a:pPr marL="0" marR="0" lvl="0" indent="0" algn="l" defTabSz="914400" rtl="0" eaLnBrk="1" fontAlgn="auto" latinLnBrk="0" hangingPunct="1">
              <a:lnSpc>
                <a:spcPct val="100000"/>
              </a:lnSpc>
              <a:spcBef>
                <a:spcPts val="0"/>
              </a:spcBef>
              <a:spcAft>
                <a:spcPts val="0"/>
              </a:spcAft>
              <a:buClrTx/>
              <a:buSzTx/>
              <a:buNone/>
              <a:tabLst/>
              <a:defRPr/>
            </a:pPr>
            <a:r>
              <a:rPr lang="en-GB" sz="1200" b="1"/>
              <a:t>Internal cost: </a:t>
            </a:r>
            <a:r>
              <a:rPr lang="en-US" sz="1200"/>
              <a:t>Decreased total internal cost (-5%), mainly due to decreased natural gas consumption and replacement of phosphoric acid with phosphor from industrial waste streams.</a:t>
            </a:r>
          </a:p>
          <a:p>
            <a:pPr marL="0" indent="0">
              <a:buNone/>
            </a:pPr>
            <a:endParaRPr lang="" altLang="fr-FR" sz="1200">
              <a:sym typeface="+mn-ea"/>
            </a:endParaRPr>
          </a:p>
          <a:p>
            <a:pPr marL="0" indent="0">
              <a:buNone/>
            </a:pPr>
            <a:r>
              <a:rPr lang="en-GB" sz="1200" b="1"/>
              <a:t>Total cost: </a:t>
            </a:r>
            <a:r>
              <a:rPr lang="en-US" sz="1200"/>
              <a:t>Increased total cost (-77%). The decrease in total cost is due to the reduced externalities.</a:t>
            </a:r>
            <a:endParaRPr lang="sv-SE" sz="800"/>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217</a:t>
            </a:fld>
            <a:endParaRPr lang="en-GB"/>
          </a:p>
        </p:txBody>
      </p:sp>
    </p:spTree>
    <p:extLst>
      <p:ext uri="{BB962C8B-B14F-4D97-AF65-F5344CB8AC3E}">
        <p14:creationId xmlns:p14="http://schemas.microsoft.com/office/powerpoint/2010/main" val="978774161"/>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218</a:t>
            </a:fld>
            <a:endParaRPr lang="en-GB"/>
          </a:p>
        </p:txBody>
      </p:sp>
    </p:spTree>
    <p:extLst>
      <p:ext uri="{BB962C8B-B14F-4D97-AF65-F5344CB8AC3E}">
        <p14:creationId xmlns:p14="http://schemas.microsoft.com/office/powerpoint/2010/main" val="54234999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219</a:t>
            </a:fld>
            <a:endParaRPr lang="sv-SE"/>
          </a:p>
        </p:txBody>
      </p:sp>
    </p:spTree>
    <p:extLst>
      <p:ext uri="{BB962C8B-B14F-4D97-AF65-F5344CB8AC3E}">
        <p14:creationId xmlns:p14="http://schemas.microsoft.com/office/powerpoint/2010/main" val="2538779541"/>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a:defRPr/>
            </a:pPr>
            <a:fld id="{5177787B-4A66-0142-903F-970ED53E63D2}" type="slidenum">
              <a:rPr lang="sv-SE" smtClean="0"/>
              <a:pPr>
                <a:defRPr/>
              </a:pPr>
              <a:t>220</a:t>
            </a:fld>
            <a:endParaRPr lang="sv-SE"/>
          </a:p>
        </p:txBody>
      </p:sp>
    </p:spTree>
    <p:extLst>
      <p:ext uri="{BB962C8B-B14F-4D97-AF65-F5344CB8AC3E}">
        <p14:creationId xmlns:p14="http://schemas.microsoft.com/office/powerpoint/2010/main" val="376665618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73349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91382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090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a:t>
            </a:fld>
            <a:endParaRPr lang="en-GB"/>
          </a:p>
        </p:txBody>
      </p:sp>
    </p:spTree>
    <p:extLst>
      <p:ext uri="{BB962C8B-B14F-4D97-AF65-F5344CB8AC3E}">
        <p14:creationId xmlns:p14="http://schemas.microsoft.com/office/powerpoint/2010/main" val="252542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a:t>Now</a:t>
            </a:r>
            <a:r>
              <a:rPr lang="sv-SE"/>
              <a:t> </a:t>
            </a:r>
            <a:r>
              <a:rPr lang="sv-SE" err="1"/>
              <a:t>let’s</a:t>
            </a:r>
            <a:r>
              <a:rPr lang="sv-SE"/>
              <a:t> </a:t>
            </a:r>
            <a:r>
              <a:rPr lang="sv-SE" err="1"/>
              <a:t>learn</a:t>
            </a:r>
            <a:r>
              <a:rPr lang="sv-SE"/>
              <a:t> </a:t>
            </a:r>
            <a:r>
              <a:rPr lang="sv-SE" err="1"/>
              <a:t>more</a:t>
            </a:r>
            <a:r>
              <a:rPr lang="sv-SE"/>
              <a:t> </a:t>
            </a:r>
            <a:r>
              <a:rPr lang="sv-SE" err="1"/>
              <a:t>about</a:t>
            </a:r>
            <a:r>
              <a:rPr lang="sv-SE"/>
              <a:t> the EU </a:t>
            </a:r>
            <a:r>
              <a:rPr lang="sv-SE" err="1"/>
              <a:t>project</a:t>
            </a:r>
            <a:r>
              <a:rPr lang="sv-SE"/>
              <a:t> RETROFEED and </a:t>
            </a:r>
            <a:r>
              <a:rPr lang="sv-SE" err="1"/>
              <a:t>each</a:t>
            </a:r>
            <a:r>
              <a:rPr lang="sv-SE"/>
              <a:t> </a:t>
            </a:r>
            <a:r>
              <a:rPr lang="sv-SE" err="1"/>
              <a:t>of</a:t>
            </a:r>
            <a:r>
              <a:rPr lang="sv-SE"/>
              <a:t> the 6 demo-sites from the </a:t>
            </a:r>
            <a:r>
              <a:rPr lang="sv-SE" err="1"/>
              <a:t>project</a:t>
            </a:r>
            <a:r>
              <a:rPr lang="sv-SE"/>
              <a:t>.</a:t>
            </a:r>
          </a:p>
          <a:p>
            <a:endParaRPr lang="sv-SE"/>
          </a:p>
        </p:txBody>
      </p:sp>
      <p:sp>
        <p:nvSpPr>
          <p:cNvPr id="4" name="Platshållare för bildnummer 3"/>
          <p:cNvSpPr>
            <a:spLocks noGrp="1"/>
          </p:cNvSpPr>
          <p:nvPr>
            <p:ph type="sldNum" sz="quarter" idx="5"/>
          </p:nvPr>
        </p:nvSpPr>
        <p:spPr/>
        <p:txBody>
          <a:bodyPr/>
          <a:lstStyle/>
          <a:p>
            <a:fld id="{F84DB91F-1AD8-437C-8866-3636784D0854}" type="slidenum">
              <a:rPr lang="en-GB" smtClean="0"/>
              <a:t>21</a:t>
            </a:fld>
            <a:endParaRPr lang="en-GB"/>
          </a:p>
        </p:txBody>
      </p:sp>
    </p:spTree>
    <p:extLst>
      <p:ext uri="{BB962C8B-B14F-4D97-AF65-F5344CB8AC3E}">
        <p14:creationId xmlns:p14="http://schemas.microsoft.com/office/powerpoint/2010/main" val="9651007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43767">
              <a:lnSpc>
                <a:spcPct val="250000"/>
              </a:lnSpc>
              <a:defRPr/>
            </a:pPr>
            <a:r>
              <a:rPr lang="en-US" altLang="fr-FR" sz="1908" b="1" dirty="0">
                <a:solidFill>
                  <a:srgbClr val="CC0033"/>
                </a:solidFill>
                <a:highlight>
                  <a:srgbClr val="FFFF00"/>
                </a:highlight>
                <a:latin typeface="Arial" panose="020B0604020202020204" pitchFamily="34" charset="0"/>
                <a:cs typeface="Arial" panose="020B0604020202020204" pitchFamily="34" charset="0"/>
                <a:sym typeface="+mn-ea"/>
              </a:rPr>
              <a:t>Main challenges</a:t>
            </a:r>
          </a:p>
          <a:p>
            <a:pPr marL="272712" indent="-272712" defTabSz="1243767">
              <a:buFont typeface="Arial" panose="020B0604020202020204" pitchFamily="34" charset="0"/>
              <a:buChar char="•"/>
              <a:defRPr/>
            </a:pPr>
            <a:r>
              <a:rPr lang="en-US" altLang="fr-FR" sz="1908" dirty="0">
                <a:solidFill>
                  <a:prstClr val="black"/>
                </a:solidFill>
                <a:highlight>
                  <a:srgbClr val="FFFF00"/>
                </a:highlight>
                <a:latin typeface="Calibri"/>
                <a:sym typeface="+mn-ea"/>
              </a:rPr>
              <a:t>Reactor design.			</a:t>
            </a:r>
            <a:r>
              <a:rPr lang="en-US" altLang="fr-FR" sz="1908" b="1" dirty="0">
                <a:solidFill>
                  <a:srgbClr val="F79646">
                    <a:lumMod val="75000"/>
                  </a:srgbClr>
                </a:solidFill>
                <a:highlight>
                  <a:srgbClr val="FFFF00"/>
                </a:highlight>
                <a:latin typeface="Calibri"/>
                <a:sym typeface="+mn-ea"/>
              </a:rPr>
              <a:t>Material replacement </a:t>
            </a:r>
            <a:r>
              <a:rPr lang="en-US" altLang="fr-FR" sz="1908" dirty="0">
                <a:solidFill>
                  <a:srgbClr val="F79646">
                    <a:lumMod val="75000"/>
                  </a:srgbClr>
                </a:solidFill>
                <a:highlight>
                  <a:srgbClr val="FFFF00"/>
                </a:highlight>
                <a:latin typeface="Calibri"/>
                <a:sym typeface="+mn-ea"/>
              </a:rPr>
              <a:t>after pilot corrosion results.</a:t>
            </a:r>
          </a:p>
          <a:p>
            <a:pPr marL="1243767" lvl="2" defTabSz="1243767">
              <a:defRPr/>
            </a:pPr>
            <a:r>
              <a:rPr lang="en-US" altLang="fr-FR" sz="1908" dirty="0">
                <a:solidFill>
                  <a:prstClr val="black"/>
                </a:solidFill>
                <a:highlight>
                  <a:srgbClr val="FFFF00"/>
                </a:highlight>
                <a:latin typeface="Calibri"/>
                <a:sym typeface="+mn-ea"/>
              </a:rPr>
              <a:t>			</a:t>
            </a:r>
          </a:p>
          <a:p>
            <a:pPr marL="1243767" lvl="2" defTabSz="1243767">
              <a:defRPr/>
            </a:pPr>
            <a:r>
              <a:rPr lang="en-US" altLang="fr-FR" sz="1908" dirty="0">
                <a:solidFill>
                  <a:prstClr val="black"/>
                </a:solidFill>
                <a:highlight>
                  <a:srgbClr val="FFFF00"/>
                </a:highlight>
                <a:latin typeface="Calibri"/>
                <a:sym typeface="+mn-ea"/>
              </a:rPr>
              <a:t>Substitution of energy yielding reactions	</a:t>
            </a:r>
            <a:r>
              <a:rPr lang="en-US" altLang="fr-FR" sz="1908" dirty="0">
                <a:solidFill>
                  <a:srgbClr val="F79646">
                    <a:lumMod val="75000"/>
                  </a:srgbClr>
                </a:solidFill>
                <a:highlight>
                  <a:srgbClr val="FFFF00"/>
                </a:highlight>
                <a:latin typeface="Calibri"/>
                <a:sym typeface="+mn-ea"/>
              </a:rPr>
              <a:t>Energy balance, temperatures and concentrations </a:t>
            </a:r>
            <a:r>
              <a:rPr lang="en-US" altLang="fr-FR" sz="1908" b="1" dirty="0">
                <a:solidFill>
                  <a:srgbClr val="F79646">
                    <a:lumMod val="75000"/>
                  </a:srgbClr>
                </a:solidFill>
                <a:highlight>
                  <a:srgbClr val="FFFF00"/>
                </a:highlight>
                <a:latin typeface="Calibri"/>
                <a:sym typeface="+mn-ea"/>
              </a:rPr>
              <a:t>confirmed calculations</a:t>
            </a:r>
            <a:r>
              <a:rPr lang="en-US" altLang="fr-FR" sz="1908" dirty="0">
                <a:solidFill>
                  <a:srgbClr val="F79646">
                    <a:lumMod val="75000"/>
                  </a:srgbClr>
                </a:solidFill>
                <a:highlight>
                  <a:srgbClr val="FFFF00"/>
                </a:highlight>
                <a:latin typeface="Calibri"/>
                <a:sym typeface="+mn-ea"/>
              </a:rPr>
              <a:t>.</a:t>
            </a:r>
            <a:endParaRPr lang="en-US" altLang="fr-FR" sz="1908" dirty="0">
              <a:solidFill>
                <a:prstClr val="black"/>
              </a:solidFill>
              <a:highlight>
                <a:srgbClr val="FFFF00"/>
              </a:highlight>
              <a:latin typeface="Calibri"/>
              <a:sym typeface="+mn-ea"/>
            </a:endParaRPr>
          </a:p>
          <a:p>
            <a:pPr marL="272712" indent="-272712" defTabSz="1243767">
              <a:buFont typeface="Arial" panose="020B0604020202020204" pitchFamily="34" charset="0"/>
              <a:buChar char="•"/>
              <a:defRPr/>
            </a:pPr>
            <a:r>
              <a:rPr lang="en-US" sz="1908" dirty="0">
                <a:solidFill>
                  <a:prstClr val="black"/>
                </a:solidFill>
                <a:highlight>
                  <a:srgbClr val="FFFF00"/>
                </a:highlight>
                <a:latin typeface="Calibri"/>
              </a:rPr>
              <a:t>Emissions level to be kept or reduced.	</a:t>
            </a:r>
          </a:p>
          <a:p>
            <a:pPr indent="5000979" defTabSz="1243767">
              <a:defRPr/>
            </a:pPr>
            <a:r>
              <a:rPr lang="en-US" sz="1908" b="1" dirty="0">
                <a:solidFill>
                  <a:srgbClr val="F79646">
                    <a:lumMod val="75000"/>
                  </a:srgbClr>
                </a:solidFill>
                <a:highlight>
                  <a:srgbClr val="FFFF00"/>
                </a:highlight>
                <a:latin typeface="Calibri"/>
              </a:rPr>
              <a:t>N</a:t>
            </a:r>
            <a:r>
              <a:rPr lang="en-US" sz="1908" dirty="0">
                <a:solidFill>
                  <a:srgbClr val="F79646">
                    <a:lumMod val="75000"/>
                  </a:srgbClr>
                </a:solidFill>
                <a:highlight>
                  <a:srgbClr val="FFFF00"/>
                </a:highlight>
                <a:latin typeface="Calibri"/>
              </a:rPr>
              <a:t> and </a:t>
            </a:r>
            <a:r>
              <a:rPr lang="en-US" sz="1908" dirty="0">
                <a:solidFill>
                  <a:srgbClr val="F79646">
                    <a:lumMod val="75000"/>
                  </a:srgbClr>
                </a:solidFill>
                <a:effectLst>
                  <a:outerShdw blurRad="38100" dist="38100" dir="2700000" algn="tl">
                    <a:srgbClr val="000000">
                      <a:alpha val="43137"/>
                    </a:srgbClr>
                  </a:outerShdw>
                </a:effectLst>
                <a:highlight>
                  <a:srgbClr val="FFFF00"/>
                </a:highlight>
                <a:latin typeface="Calibri"/>
              </a:rPr>
              <a:t>S</a:t>
            </a:r>
            <a:r>
              <a:rPr lang="en-US" sz="1908" dirty="0">
                <a:solidFill>
                  <a:srgbClr val="F79646">
                    <a:lumMod val="75000"/>
                  </a:srgbClr>
                </a:solidFill>
                <a:highlight>
                  <a:srgbClr val="FFFF00"/>
                </a:highlight>
                <a:latin typeface="Calibri"/>
              </a:rPr>
              <a:t> emissions were </a:t>
            </a:r>
            <a:r>
              <a:rPr lang="en-US" sz="1908" b="1" dirty="0">
                <a:solidFill>
                  <a:srgbClr val="F79646">
                    <a:lumMod val="75000"/>
                  </a:srgbClr>
                </a:solidFill>
                <a:highlight>
                  <a:srgbClr val="FFFF00"/>
                </a:highlight>
                <a:latin typeface="Calibri"/>
              </a:rPr>
              <a:t>not detected</a:t>
            </a:r>
            <a:r>
              <a:rPr lang="en-US" altLang="fr-FR" sz="1908" dirty="0">
                <a:solidFill>
                  <a:prstClr val="black"/>
                </a:solidFill>
                <a:highlight>
                  <a:srgbClr val="FFFF00"/>
                </a:highlight>
                <a:latin typeface="Calibri"/>
                <a:sym typeface="+mn-ea"/>
              </a:rPr>
              <a:t>. </a:t>
            </a:r>
          </a:p>
          <a:p>
            <a:pPr indent="5000979" defTabSz="1243767">
              <a:defRPr/>
            </a:pPr>
            <a:r>
              <a:rPr lang="en-US" altLang="fr-FR" sz="1908" b="1" dirty="0">
                <a:solidFill>
                  <a:srgbClr val="F79646">
                    <a:lumMod val="75000"/>
                  </a:srgbClr>
                </a:solidFill>
                <a:highlight>
                  <a:srgbClr val="FFFF00"/>
                </a:highlight>
                <a:latin typeface="Calibri"/>
                <a:sym typeface="+mn-ea"/>
              </a:rPr>
              <a:t>F </a:t>
            </a:r>
            <a:r>
              <a:rPr lang="en-US" altLang="fr-FR" sz="1908" dirty="0">
                <a:solidFill>
                  <a:srgbClr val="F79646">
                    <a:lumMod val="75000"/>
                  </a:srgbClr>
                </a:solidFill>
                <a:highlight>
                  <a:srgbClr val="FFFF00"/>
                </a:highlight>
                <a:latin typeface="Calibri"/>
                <a:sym typeface="+mn-ea"/>
              </a:rPr>
              <a:t>emissions will be reduced as phosphoric acid consumption will be lower.</a:t>
            </a:r>
            <a:endParaRPr lang="en-US" altLang="fr-FR" sz="1908" b="1" dirty="0">
              <a:solidFill>
                <a:srgbClr val="F79646">
                  <a:lumMod val="75000"/>
                </a:srgbClr>
              </a:solidFill>
              <a:highlight>
                <a:srgbClr val="FFFF00"/>
              </a:highlight>
              <a:latin typeface="Calibri"/>
              <a:sym typeface="+mn-ea"/>
            </a:endParaRPr>
          </a:p>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17332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25000"/>
              </a:lnSpc>
              <a:spcBef>
                <a:spcPts val="600"/>
              </a:spcBef>
              <a:spcAft>
                <a:spcPts val="12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achieving a balance between the energy supplied by the burning of plastics and rubber</a:t>
            </a:r>
            <a:r>
              <a:rPr kumimoji="0" lang="en-GB" sz="1200" b="1"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 thus reducing fossil fuels consumption, and the energy consumed by the sludges and dust to recover valuable metals;</a:t>
            </a:r>
            <a:endParaRPr kumimoji="0" lang="sv-SE" sz="1200" b="1"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a:p>
            <a:pPr marL="342900" marR="0" lvl="0" indent="-342900" algn="just" defTabSz="914400" rtl="0" eaLnBrk="1" fontAlgn="auto" latinLnBrk="0" hangingPunct="1">
              <a:lnSpc>
                <a:spcPct val="125000"/>
              </a:lnSpc>
              <a:spcBef>
                <a:spcPts val="0"/>
              </a:spcBef>
              <a:spcAft>
                <a:spcPts val="12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designing an injector versatile enough to blow material with different granulometry, fine powders, sludges and grains;</a:t>
            </a:r>
            <a:endParaRPr kumimoji="0" lang="sv-SE" sz="12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a:p>
            <a:pPr marL="342900" marR="0" lvl="0" indent="-342900" algn="just" defTabSz="914400" rtl="0" eaLnBrk="1" fontAlgn="auto" latinLnBrk="0" hangingPunct="1">
              <a:lnSpc>
                <a:spcPct val="125000"/>
              </a:lnSpc>
              <a:spcBef>
                <a:spcPts val="0"/>
              </a:spcBef>
              <a:spcAft>
                <a:spcPts val="12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establishing the optimal injection spot to the electric arc furnace (EAF</a:t>
            </a:r>
            <a:r>
              <a:rPr kumimoji="0" lang="en-GB" sz="1200" b="1"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 The most promising option is to blow the materials at the steel/slag interface where mass transfer rates are the highest, thus ensuring most of the valuable compounds reach the steel bulk, lowering the chances of entrainment in the slag. Supersonic jets are typically used for this purpose, although different alternatives are currently under consideration</a:t>
            </a:r>
            <a:r>
              <a:rPr kumimoji="0" lang="en-GB" sz="12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a:t>
            </a:r>
            <a:endParaRPr kumimoji="0" lang="sv-SE" sz="12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a:p>
            <a:pPr marL="342900" marR="0" lvl="0" indent="-342900" algn="just" defTabSz="914400" rtl="0" eaLnBrk="1" fontAlgn="auto" latinLnBrk="0" hangingPunct="1">
              <a:lnSpc>
                <a:spcPct val="125000"/>
              </a:lnSpc>
              <a:spcBef>
                <a:spcPts val="0"/>
              </a:spcBef>
              <a:spcAft>
                <a:spcPts val="120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leaving quality of the final product unaffected by the substitution of traditional sources. </a:t>
            </a:r>
            <a:r>
              <a:rPr kumimoji="0" lang="en-GB" sz="1200" b="1"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The blowing of rubber can introduce undesired </a:t>
            </a:r>
            <a:r>
              <a:rPr kumimoji="0" lang="en-GB" sz="1200" b="1" i="0" u="none" strike="noStrike" kern="1200" cap="none" spc="0" normalizeH="0" baseline="0" noProof="0" dirty="0" err="1">
                <a:ln>
                  <a:noFill/>
                </a:ln>
                <a:solidFill>
                  <a:srgbClr val="404040"/>
                </a:solidFill>
                <a:effectLst/>
                <a:uLnTx/>
                <a:uFillTx/>
                <a:latin typeface="Arial" panose="020B0604020202020204" pitchFamily="34" charset="0"/>
                <a:ea typeface="Calibri" panose="020F0502020204030204" pitchFamily="34" charset="0"/>
                <a:cs typeface="Lohit Devanagari"/>
              </a:rPr>
              <a:t>sulfur</a:t>
            </a:r>
            <a:r>
              <a:rPr kumimoji="0" lang="en-GB" sz="1200" b="1"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 for instance. The acceptable ranges of the characteristics of the materials to blow will be defined during the experimentation. </a:t>
            </a:r>
            <a:endParaRPr kumimoji="0" lang="sv-SE" sz="1200" b="1"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25934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767327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65582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464622"/>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85216"/>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Accurate capture of mixing of reactants in T-shaped inlets in the gas reactor. To overcome this, a set of simulations covering the operating range with a complex and precise turbulent model (Large Eddy Simulation – LES) was used.</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endParaRPr kumimoji="0" lang="sv-SE" sz="12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Reducing computational cost by using less complex turbulent models. To beat this challenge, different RANS (Reynolds-Averaged Navier Stokes) turbulent models were compared with the LES results, and the closest solution was chosen.</a:t>
            </a:r>
          </a:p>
          <a:p>
            <a:pPr marL="0" marR="0" lvl="0" indent="0" algn="l" defTabSz="914400" rtl="0" eaLnBrk="1" fontAlgn="auto" latinLnBrk="0" hangingPunct="1">
              <a:lnSpc>
                <a:spcPct val="105000"/>
              </a:lnSpc>
              <a:spcBef>
                <a:spcPts val="0"/>
              </a:spcBef>
              <a:spcAft>
                <a:spcPts val="0"/>
              </a:spcAft>
              <a:buClrTx/>
              <a:buSzTx/>
              <a:buFontTx/>
              <a:buNone/>
              <a:tabLst/>
              <a:defRPr/>
            </a:pPr>
            <a:endParaRPr kumimoji="0" lang="sv-SE" sz="12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12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The challenge was to account for the competing kinetic rate between the three reactants in the CFD simulation. To solve this, a User Defined Function (UDF) was created and introduced into the CFD software.</a:t>
            </a:r>
            <a:endParaRPr kumimoji="0" lang="sv-SE" sz="12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784201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Characterise the RDF properties: </a:t>
            </a: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Chemical and combustion properties: performed a statistical analysis of all the supplies during 2020 and 2021 and sorted them by moisture content (most relevant value). Three statistically representative mixtures were used (1</a:t>
            </a:r>
            <a:r>
              <a:rPr kumimoji="0" lang="en-GB" sz="2400" b="0" i="0" u="none" strike="noStrike" kern="1200" cap="none" spc="0" normalizeH="0" baseline="30000" noProof="0" dirty="0">
                <a:ln>
                  <a:noFill/>
                </a:ln>
                <a:solidFill>
                  <a:srgbClr val="2F2F2F"/>
                </a:solidFill>
                <a:effectLst/>
                <a:uLnTx/>
                <a:uFillTx/>
                <a:latin typeface="Calibri" panose="020F0502020204030204" pitchFamily="34" charset="0"/>
                <a:ea typeface="Times New Roman" panose="02020603050405020304" pitchFamily="18" charset="0"/>
                <a:cs typeface="+mn-cs"/>
              </a:rPr>
              <a:t>st</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 quartile, median and 3</a:t>
            </a:r>
            <a:r>
              <a:rPr kumimoji="0" lang="en-GB" sz="2400" b="0" i="0" u="none" strike="noStrike" kern="1200" cap="none" spc="0" normalizeH="0" baseline="30000" noProof="0" dirty="0">
                <a:ln>
                  <a:noFill/>
                </a:ln>
                <a:solidFill>
                  <a:srgbClr val="2F2F2F"/>
                </a:solidFill>
                <a:effectLst/>
                <a:uLnTx/>
                <a:uFillTx/>
                <a:latin typeface="Calibri" panose="020F0502020204030204" pitchFamily="34" charset="0"/>
                <a:ea typeface="Times New Roman" panose="02020603050405020304" pitchFamily="18" charset="0"/>
                <a:cs typeface="+mn-cs"/>
              </a:rPr>
              <a:t>rd</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 quartile samples).</a:t>
            </a: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Shape, size and combustible species: performed in-house granulometry analysis for different samples of RDF sent by </a:t>
            </a:r>
            <a:r>
              <a:rPr kumimoji="0" lang="en-GB" sz="2400" b="0" i="0" u="none" strike="noStrike" kern="1200" cap="none" spc="0" normalizeH="0" baseline="0" noProof="0" dirty="0" err="1">
                <a:ln>
                  <a:noFill/>
                </a:ln>
                <a:solidFill>
                  <a:srgbClr val="2F2F2F"/>
                </a:solidFill>
                <a:effectLst/>
                <a:uLnTx/>
                <a:uFillTx/>
                <a:latin typeface="Calibri" panose="020F0502020204030204" pitchFamily="34" charset="0"/>
                <a:ea typeface="Times New Roman" panose="02020603050405020304" pitchFamily="18" charset="0"/>
                <a:cs typeface="+mn-cs"/>
              </a:rPr>
              <a:t>Secil</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 We then matched them with literature studies, and stablished a quantity of each component in a final RDF mixture.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Modelling of cyclones tower: not enough information for modelling in a discretized way, so no possible to compute conversion of raw material into clinker material within the tower. For overcoming this, we performed a historical analysis of conversion of components depending on the final Calcium Carbonate (CaCO3) content measured at the entrance of the kiln. With the analysis, a linear trend approximation was found for correlating each other chemical component.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Secondary air mass flow: since this is an input to the model, it had to be added to the optimization algorithms to find this flow for each validation point together with the empirical tuneable parameters.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Large set of empirical parameters to be tuned. To overcome this challenge, a metaheuristic algorithm was developed to find out the best combination of all the parameters for fitting to the validation points measured by </a:t>
            </a:r>
            <a:r>
              <a:rPr kumimoji="0" lang="en-GB" sz="2400" b="0" i="0" u="none" strike="noStrike" kern="1200" cap="none" spc="0" normalizeH="0" baseline="0" noProof="0" dirty="0" err="1">
                <a:ln>
                  <a:noFill/>
                </a:ln>
                <a:solidFill>
                  <a:srgbClr val="2F2F2F"/>
                </a:solidFill>
                <a:effectLst/>
                <a:uLnTx/>
                <a:uFillTx/>
                <a:latin typeface="Calibri" panose="020F0502020204030204" pitchFamily="34" charset="0"/>
                <a:ea typeface="Times New Roman" panose="02020603050405020304" pitchFamily="18" charset="0"/>
                <a:cs typeface="+mn-cs"/>
              </a:rPr>
              <a:t>Secil</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a:t>
            </a: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26959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46112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25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b="1" i="0" u="none" strike="noStrike" kern="1200" cap="none" spc="0" normalizeH="0" baseline="0" noProof="0">
                <a:ln>
                  <a:noFill/>
                </a:ln>
                <a:solidFill>
                  <a:srgbClr val="2F2F2F"/>
                </a:solidFill>
                <a:effectLst/>
                <a:uLnTx/>
                <a:uFillTx/>
                <a:latin typeface="Arial"/>
                <a:ea typeface="+mn-ea"/>
                <a:cs typeface="+mn-cs"/>
              </a:rPr>
              <a:t>In </a:t>
            </a:r>
            <a:r>
              <a:rPr kumimoji="0" lang="sv-SE" b="1" i="0" u="none" strike="noStrike" kern="1200" cap="none" spc="0" normalizeH="0" baseline="0" noProof="0" err="1">
                <a:ln>
                  <a:noFill/>
                </a:ln>
                <a:solidFill>
                  <a:srgbClr val="2F2F2F"/>
                </a:solidFill>
                <a:effectLst/>
                <a:uLnTx/>
                <a:uFillTx/>
                <a:latin typeface="Arial"/>
                <a:ea typeface="+mn-ea"/>
                <a:cs typeface="+mn-cs"/>
              </a:rPr>
              <a:t>this</a:t>
            </a:r>
            <a:r>
              <a:rPr kumimoji="0" lang="sv-SE" b="1" i="0" u="none" strike="noStrike" kern="1200" cap="none" spc="0" normalizeH="0" baseline="0" noProof="0">
                <a:ln>
                  <a:noFill/>
                </a:ln>
                <a:solidFill>
                  <a:srgbClr val="2F2F2F"/>
                </a:solidFill>
                <a:effectLst/>
                <a:uLnTx/>
                <a:uFillTx/>
                <a:latin typeface="Arial"/>
                <a:ea typeface="+mn-ea"/>
                <a:cs typeface="+mn-cs"/>
              </a:rPr>
              <a:t> </a:t>
            </a:r>
            <a:r>
              <a:rPr kumimoji="0" lang="sv-SE" b="1" i="0" u="none" strike="noStrike" kern="1200" cap="none" spc="0" normalizeH="0" baseline="0" noProof="0" err="1">
                <a:ln>
                  <a:noFill/>
                </a:ln>
                <a:solidFill>
                  <a:srgbClr val="2F2F2F"/>
                </a:solidFill>
                <a:effectLst/>
                <a:uLnTx/>
                <a:uFillTx/>
                <a:latin typeface="Arial"/>
                <a:ea typeface="+mn-ea"/>
                <a:cs typeface="+mn-cs"/>
              </a:rPr>
              <a:t>chapter</a:t>
            </a:r>
            <a:r>
              <a:rPr kumimoji="0" lang="sv-SE" b="1" i="0" u="none" strike="noStrike" kern="1200" cap="none" spc="0" normalizeH="0" baseline="0" noProof="0">
                <a:ln>
                  <a:noFill/>
                </a:ln>
                <a:solidFill>
                  <a:srgbClr val="2F2F2F"/>
                </a:solidFill>
                <a:effectLst/>
                <a:uLnTx/>
                <a:uFillTx/>
                <a:latin typeface="Arial"/>
                <a:ea typeface="+mn-ea"/>
                <a:cs typeface="+mn-cs"/>
              </a:rPr>
              <a:t>, </a:t>
            </a:r>
            <a:r>
              <a:rPr kumimoji="0" lang="sv-SE" b="1" i="0" u="none" strike="noStrike" kern="1200" cap="none" spc="0" normalizeH="0" baseline="0" noProof="0" err="1">
                <a:ln>
                  <a:noFill/>
                </a:ln>
                <a:solidFill>
                  <a:srgbClr val="2F2F2F"/>
                </a:solidFill>
                <a:effectLst/>
                <a:uLnTx/>
                <a:uFillTx/>
                <a:latin typeface="Arial"/>
                <a:ea typeface="+mn-ea"/>
                <a:cs typeface="+mn-cs"/>
              </a:rPr>
              <a:t>we</a:t>
            </a:r>
            <a:r>
              <a:rPr kumimoji="0" lang="sv-SE" b="1" i="0" u="none" strike="noStrike" kern="1200" cap="none" spc="0" normalizeH="0" baseline="0" noProof="0">
                <a:ln>
                  <a:noFill/>
                </a:ln>
                <a:solidFill>
                  <a:srgbClr val="2F2F2F"/>
                </a:solidFill>
                <a:effectLst/>
                <a:uLnTx/>
                <a:uFillTx/>
                <a:latin typeface="Arial"/>
                <a:ea typeface="+mn-ea"/>
                <a:cs typeface="+mn-cs"/>
              </a:rPr>
              <a:t> </a:t>
            </a:r>
            <a:r>
              <a:rPr kumimoji="0" lang="sv-SE" b="1" i="0" u="none" strike="noStrike" kern="1200" cap="none" spc="0" normalizeH="0" baseline="0" noProof="0" err="1">
                <a:ln>
                  <a:noFill/>
                </a:ln>
                <a:solidFill>
                  <a:srgbClr val="2F2F2F"/>
                </a:solidFill>
                <a:effectLst/>
                <a:uLnTx/>
                <a:uFillTx/>
                <a:latin typeface="Arial"/>
                <a:ea typeface="+mn-ea"/>
                <a:cs typeface="+mn-cs"/>
              </a:rPr>
              <a:t>will</a:t>
            </a:r>
            <a:r>
              <a:rPr kumimoji="0" lang="sv-SE" b="1" i="0" u="none" strike="noStrike" kern="1200" cap="none" spc="0" normalizeH="0" baseline="0" noProof="0">
                <a:ln>
                  <a:noFill/>
                </a:ln>
                <a:solidFill>
                  <a:srgbClr val="2F2F2F"/>
                </a:solidFill>
                <a:effectLst/>
                <a:uLnTx/>
                <a:uFillTx/>
                <a:latin typeface="Arial"/>
                <a:ea typeface="+mn-ea"/>
                <a:cs typeface="+mn-cs"/>
              </a:rPr>
              <a:t> </a:t>
            </a:r>
            <a:r>
              <a:rPr kumimoji="0" lang="sv-SE" b="1" i="0" u="none" strike="noStrike" kern="1200" cap="none" spc="0" normalizeH="0" baseline="0" noProof="0" err="1">
                <a:ln>
                  <a:noFill/>
                </a:ln>
                <a:solidFill>
                  <a:srgbClr val="2F2F2F"/>
                </a:solidFill>
                <a:effectLst/>
                <a:uLnTx/>
                <a:uFillTx/>
                <a:latin typeface="Arial"/>
                <a:ea typeface="+mn-ea"/>
                <a:cs typeface="+mn-cs"/>
              </a:rPr>
              <a:t>learn</a:t>
            </a:r>
            <a:r>
              <a:rPr kumimoji="0" lang="sv-SE" b="1" i="0" u="none" strike="noStrike" kern="1200" cap="none" spc="0" normalizeH="0" baseline="0" noProof="0">
                <a:ln>
                  <a:noFill/>
                </a:ln>
                <a:solidFill>
                  <a:srgbClr val="2F2F2F"/>
                </a:solidFill>
                <a:effectLst/>
                <a:uLnTx/>
                <a:uFillTx/>
                <a:latin typeface="Arial"/>
                <a:ea typeface="+mn-ea"/>
                <a:cs typeface="+mn-cs"/>
              </a:rPr>
              <a:t> </a:t>
            </a:r>
            <a:r>
              <a:rPr kumimoji="0" lang="sv-SE" b="1" i="0" u="none" strike="noStrike" kern="1200" cap="none" spc="0" normalizeH="0" baseline="0" noProof="0" err="1">
                <a:ln>
                  <a:noFill/>
                </a:ln>
                <a:solidFill>
                  <a:srgbClr val="2F2F2F"/>
                </a:solidFill>
                <a:effectLst/>
                <a:uLnTx/>
                <a:uFillTx/>
                <a:latin typeface="Arial"/>
                <a:ea typeface="+mn-ea"/>
                <a:cs typeface="+mn-cs"/>
              </a:rPr>
              <a:t>about</a:t>
            </a:r>
            <a:r>
              <a:rPr kumimoji="0" lang="sv-SE" b="1" i="0" u="none" strike="noStrike" kern="1200" cap="none" spc="0" normalizeH="0" baseline="0" noProof="0">
                <a:ln>
                  <a:noFill/>
                </a:ln>
                <a:solidFill>
                  <a:srgbClr val="2F2F2F"/>
                </a:solidFill>
                <a:effectLst/>
                <a:uLnTx/>
                <a:uFillTx/>
                <a:latin typeface="Arial"/>
                <a:ea typeface="+mn-ea"/>
                <a:cs typeface="+mn-cs"/>
              </a:rPr>
              <a:t> the RETROFEED Project and the demosites.</a:t>
            </a:r>
            <a:endParaRPr lang="sv-SE" b="1">
              <a:solidFill>
                <a:srgbClr val="2F2F2F"/>
              </a:solidFill>
              <a:latin typeface="Arial"/>
            </a:endParaRP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528013"/>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331808"/>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2967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97082"/>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2513"/>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Replicability</a:t>
            </a:r>
            <a:r>
              <a:rPr lang="sv-SE" dirty="0"/>
              <a:t> </a:t>
            </a:r>
            <a:r>
              <a:rPr lang="sv-SE" dirty="0" err="1"/>
              <a:t>of</a:t>
            </a:r>
            <a:r>
              <a:rPr lang="sv-SE" dirty="0"/>
              <a:t> </a:t>
            </a:r>
            <a:r>
              <a:rPr lang="sv-SE" dirty="0" err="1"/>
              <a:t>agrochemical</a:t>
            </a:r>
            <a:r>
              <a:rPr lang="sv-SE" dirty="0"/>
              <a:t> </a:t>
            </a:r>
            <a:r>
              <a:rPr lang="sv-SE" dirty="0" err="1"/>
              <a:t>sector</a:t>
            </a:r>
            <a:r>
              <a:rPr lang="sv-SE" dirty="0"/>
              <a:t>/</a:t>
            </a:r>
            <a:r>
              <a:rPr lang="sv-SE" dirty="0" err="1"/>
              <a:t>fertilizer</a:t>
            </a:r>
            <a:r>
              <a:rPr lang="sv-SE" dirty="0"/>
              <a:t> </a:t>
            </a:r>
            <a:r>
              <a:rPr lang="sv-SE" dirty="0" err="1"/>
              <a:t>production</a:t>
            </a:r>
            <a:endParaRPr lang="sv-SE" dirty="0"/>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873223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5660906"/>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863600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273485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941786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5273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This</a:t>
            </a:r>
            <a:r>
              <a:rPr lang="sv-SE"/>
              <a:t> </a:t>
            </a:r>
            <a:r>
              <a:rPr lang="sv-SE" err="1"/>
              <a:t>slides</a:t>
            </a:r>
            <a:r>
              <a:rPr lang="sv-SE"/>
              <a:t> gives </a:t>
            </a:r>
            <a:r>
              <a:rPr lang="sv-SE" err="1"/>
              <a:t>you</a:t>
            </a:r>
            <a:r>
              <a:rPr lang="sv-SE"/>
              <a:t> the overall </a:t>
            </a:r>
            <a:r>
              <a:rPr lang="sv-SE" err="1"/>
              <a:t>aim</a:t>
            </a:r>
            <a:r>
              <a:rPr lang="sv-SE"/>
              <a:t> </a:t>
            </a:r>
            <a:r>
              <a:rPr lang="sv-SE" err="1"/>
              <a:t>of</a:t>
            </a:r>
            <a:r>
              <a:rPr lang="sv-SE"/>
              <a:t> the </a:t>
            </a:r>
            <a:r>
              <a:rPr lang="sv-SE" err="1"/>
              <a:t>project</a:t>
            </a:r>
            <a:r>
              <a:rPr lang="sv-SE"/>
              <a:t> as </a:t>
            </a:r>
            <a:r>
              <a:rPr lang="sv-SE" err="1"/>
              <a:t>well</a:t>
            </a:r>
            <a:r>
              <a:rPr lang="sv-SE"/>
              <a:t> as </a:t>
            </a:r>
            <a:r>
              <a:rPr lang="sv-SE" err="1"/>
              <a:t>some</a:t>
            </a:r>
            <a:r>
              <a:rPr lang="sv-SE"/>
              <a:t> information </a:t>
            </a:r>
            <a:r>
              <a:rPr lang="sv-SE" err="1"/>
              <a:t>about</a:t>
            </a:r>
            <a:r>
              <a:rPr lang="sv-SE"/>
              <a:t> the </a:t>
            </a:r>
            <a:r>
              <a:rPr lang="sv-SE" err="1"/>
              <a:t>project</a:t>
            </a:r>
            <a:r>
              <a:rPr lang="sv-SE"/>
              <a:t> in </a:t>
            </a:r>
            <a:r>
              <a:rPr lang="sv-SE" err="1"/>
              <a:t>bulletpoints</a:t>
            </a:r>
            <a:r>
              <a:rPr lang="sv-SE"/>
              <a:t>. </a:t>
            </a:r>
          </a:p>
        </p:txBody>
      </p:sp>
      <p:sp>
        <p:nvSpPr>
          <p:cNvPr id="4" name="Slide Number Placeholder 3"/>
          <p:cNvSpPr>
            <a:spLocks noGrp="1"/>
          </p:cNvSpPr>
          <p:nvPr>
            <p:ph type="sldNum" sz="quarter" idx="5"/>
          </p:nvPr>
        </p:nvSpPr>
        <p:spPr/>
        <p:txBody>
          <a:bodyPr/>
          <a:lstStyle/>
          <a:p>
            <a:fld id="{F84DB91F-1AD8-437C-8866-3636784D0854}" type="slidenum">
              <a:rPr lang="en-GB" smtClean="0"/>
              <a:t>24</a:t>
            </a:fld>
            <a:endParaRPr lang="en-GB"/>
          </a:p>
        </p:txBody>
      </p:sp>
    </p:spTree>
    <p:extLst>
      <p:ext uri="{BB962C8B-B14F-4D97-AF65-F5344CB8AC3E}">
        <p14:creationId xmlns:p14="http://schemas.microsoft.com/office/powerpoint/2010/main" val="122431986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583173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are more than 600 plants in EU, EFTA, UK and Turkey, contributing to covering a demand of 9 million tons per year that is foreseen to grow up to 18 million tons per year in 2050. </a:t>
            </a:r>
          </a:p>
          <a:p>
            <a:r>
              <a:rPr lang="en-US" sz="1200" dirty="0"/>
              <a:t>The most important EU Member States in terms of aluminum production are Germany (554 thousand tons/y), France (433 thousand tons/y) and Spain (401 thousand tons/y).</a:t>
            </a:r>
          </a:p>
          <a:p>
            <a:r>
              <a:rPr lang="en-US" sz="1200" dirty="0"/>
              <a:t>On average, in the EU the production of 1 ton of aluminum is responsible of GHG emissions for 6.8 tCO2e (compared to a global average of 16.1 tCO2e/t), which means that the total GHG emissions for the EU production of aluminum are approximately of 292 million tCO2e/y.</a:t>
            </a:r>
          </a:p>
          <a:p>
            <a:endParaRPr lang="sv-SE" b="1" dirty="0"/>
          </a:p>
          <a:p>
            <a:r>
              <a:rPr lang="sv-SE" b="1" dirty="0"/>
              <a:t>Changes in </a:t>
            </a:r>
            <a:r>
              <a:rPr lang="sv-SE" b="1" dirty="0" err="1"/>
              <a:t>KRIs</a:t>
            </a:r>
            <a:r>
              <a:rPr lang="sv-SE" b="1" dirty="0"/>
              <a:t> </a:t>
            </a:r>
            <a:r>
              <a:rPr lang="sv-SE" b="1" dirty="0" err="1"/>
              <a:t>due</a:t>
            </a:r>
            <a:r>
              <a:rPr lang="sv-SE" b="1" dirty="0"/>
              <a:t> to </a:t>
            </a:r>
            <a:r>
              <a:rPr lang="sv-SE" b="1" dirty="0" err="1"/>
              <a:t>retrofit</a:t>
            </a:r>
            <a:r>
              <a:rPr lang="sv-SE" b="1" dirty="0"/>
              <a:t> actions (</a:t>
            </a:r>
            <a:r>
              <a:rPr lang="sv-SE" b="1" dirty="0" err="1"/>
              <a:t>Result</a:t>
            </a:r>
            <a:r>
              <a:rPr lang="sv-SE" b="1" dirty="0"/>
              <a:t> from </a:t>
            </a:r>
            <a:r>
              <a:rPr lang="sv-SE" b="1" dirty="0" err="1"/>
              <a:t>Retrofeed</a:t>
            </a:r>
            <a:r>
              <a:rPr lang="sv-SE" b="1" dirty="0"/>
              <a:t> </a:t>
            </a:r>
            <a:r>
              <a:rPr lang="sv-SE" b="1" dirty="0" err="1"/>
              <a:t>project</a:t>
            </a:r>
            <a:r>
              <a:rPr lang="sv-SE" b="1" dirty="0"/>
              <a:t>): </a:t>
            </a:r>
          </a:p>
          <a:p>
            <a:pPr marL="171450" indent="-171450">
              <a:buFontTx/>
              <a:buChar char="-"/>
            </a:pPr>
            <a:r>
              <a:rPr lang="sv-SE" b="0" dirty="0" err="1"/>
              <a:t>Electricity</a:t>
            </a:r>
            <a:r>
              <a:rPr lang="sv-SE" b="0" dirty="0"/>
              <a:t> </a:t>
            </a:r>
            <a:r>
              <a:rPr lang="sv-SE" b="0" dirty="0" err="1"/>
              <a:t>consumption</a:t>
            </a:r>
            <a:r>
              <a:rPr lang="sv-SE" b="0" dirty="0"/>
              <a:t> </a:t>
            </a:r>
            <a:r>
              <a:rPr lang="sv-SE" b="0" dirty="0" err="1"/>
              <a:t>increased</a:t>
            </a:r>
            <a:r>
              <a:rPr lang="sv-SE" b="0" dirty="0"/>
              <a:t> </a:t>
            </a:r>
            <a:r>
              <a:rPr lang="sv-SE" b="0" dirty="0" err="1"/>
              <a:t>with</a:t>
            </a:r>
            <a:r>
              <a:rPr lang="sv-SE" b="0" dirty="0"/>
              <a:t> 1 %.</a:t>
            </a:r>
          </a:p>
          <a:p>
            <a:pPr marL="171450" indent="-171450">
              <a:buFontTx/>
              <a:buChar char="-"/>
            </a:pPr>
            <a:r>
              <a:rPr lang="sv-SE" b="0" dirty="0" err="1"/>
              <a:t>Natural</a:t>
            </a:r>
            <a:r>
              <a:rPr lang="sv-SE" b="0" dirty="0"/>
              <a:t> gas </a:t>
            </a:r>
            <a:r>
              <a:rPr lang="sv-SE" b="0" dirty="0" err="1"/>
              <a:t>consumption</a:t>
            </a:r>
            <a:r>
              <a:rPr lang="sv-SE" b="0" dirty="0"/>
              <a:t>, </a:t>
            </a:r>
            <a:r>
              <a:rPr lang="sv-SE" b="0" dirty="0" err="1"/>
              <a:t>primary</a:t>
            </a:r>
            <a:r>
              <a:rPr lang="sv-SE" b="0" dirty="0"/>
              <a:t> </a:t>
            </a:r>
            <a:r>
              <a:rPr lang="sv-SE" b="0" dirty="0" err="1"/>
              <a:t>energy</a:t>
            </a:r>
            <a:r>
              <a:rPr lang="sv-SE" b="0" dirty="0"/>
              <a:t> </a:t>
            </a:r>
            <a:r>
              <a:rPr lang="sv-SE" b="0" dirty="0" err="1"/>
              <a:t>consumption</a:t>
            </a:r>
            <a:r>
              <a:rPr lang="sv-SE" b="0" dirty="0"/>
              <a:t> and CO2 emissions </a:t>
            </a:r>
            <a:r>
              <a:rPr lang="sv-SE" b="0" dirty="0" err="1"/>
              <a:t>decreased</a:t>
            </a:r>
            <a:r>
              <a:rPr lang="sv-SE" b="0" dirty="0"/>
              <a:t> </a:t>
            </a:r>
            <a:r>
              <a:rPr lang="sv-SE" b="0" dirty="0" err="1"/>
              <a:t>with</a:t>
            </a:r>
            <a:r>
              <a:rPr lang="sv-SE" b="0" dirty="0"/>
              <a:t> </a:t>
            </a:r>
            <a:r>
              <a:rPr lang="sv-SE" b="0" dirty="0" err="1"/>
              <a:t>around</a:t>
            </a:r>
            <a:r>
              <a:rPr lang="sv-SE" b="0" dirty="0"/>
              <a:t> 19 %.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51537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5000"/>
              </a:lnSpc>
              <a:spcAft>
                <a:spcPts val="12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steel sector is one of the most important industrial sectors in Europe, employing more than 310,000 persons, producing on average 153 million tons of steel per year and generating revenues for 125 billion € per year.</a:t>
            </a:r>
            <a:endParaRPr lang="sv-S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most important EU Member States in terms of steel production are Germany (40.1 million tons/y, i.e. 26.2% of EU total), Italy (24.4 million tons/y, i.e. 16.0% of EU total), Spain (14.2 million tons/y, i.e. 9.3% of EU total) and France (13.9 million tons/y, i.e. 9.1% of EU total).</a:t>
            </a:r>
            <a:endParaRPr lang="sv-S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Out of the total production, 56.4% is realized through Basic Oxygen Furnace and 43.6% through Electric Arc Furnaces; 77.5% is carbon steel-non alloy, 17.9% is carbon steel-other alloy and 4.6% is stainless steel.</a:t>
            </a:r>
            <a:endParaRPr lang="sv-S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25000"/>
              </a:lnSpc>
              <a:spcAft>
                <a:spcPts val="1200"/>
              </a:spcAft>
            </a:pP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 average, the production of 1 ton of steel is responsible of GHG emissions for 1.91 tCO</a:t>
            </a:r>
            <a:r>
              <a:rPr lang="en-US" sz="120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 which means that the total GHG emissions for the EU production of steel are approximately of 292 million tCO</a:t>
            </a:r>
            <a:r>
              <a:rPr lang="en-US" sz="1200" baseline="-25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r>
              <a:rPr lang="en-US"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e/y.</a:t>
            </a:r>
            <a:endParaRPr lang="sv-S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sv-SE"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188826"/>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The fertilizers sector in the EU is characterized by a total production of 17.3 million tons/y (out of a worldwide value of 259.1 million tons/y), of which 72% nitrogen-based, 12% phosphorus-based and 16% potassium-based. The sector employs 76,000 persons and generates 12.3 billion €/y of revenues.</a:t>
            </a:r>
            <a:r>
              <a:rPr lang="en-US" sz="1800" b="0" i="0" baseline="30000" dirty="0">
                <a:solidFill>
                  <a:srgbClr val="000000"/>
                </a:solidFill>
                <a:effectLst/>
                <a:latin typeface="Arial" panose="020B0604020202020204" pitchFamily="34" charset="0"/>
              </a:rPr>
              <a:t>4</a:t>
            </a:r>
            <a:r>
              <a:rPr lang="en-US" sz="1800" b="0" i="0" dirty="0">
                <a:solidFill>
                  <a:srgbClr val="000000"/>
                </a:solidFill>
                <a:effectLst/>
                <a:latin typeface="Arial" panose="020B0604020202020204" pitchFamily="34" charset="0"/>
              </a:rPr>
              <a:t> On average, the production of fertilizers is responsible of GHG emissions of 1.909 tCO</a:t>
            </a:r>
            <a:r>
              <a:rPr lang="en-US" sz="1800" b="0" i="0" baseline="-25000" dirty="0">
                <a:solidFill>
                  <a:srgbClr val="000000"/>
                </a:solidFill>
                <a:effectLst/>
                <a:latin typeface="Arial" panose="020B0604020202020204" pitchFamily="34" charset="0"/>
              </a:rPr>
              <a:t>2</a:t>
            </a:r>
            <a:r>
              <a:rPr lang="en-US" sz="1800" b="0" i="0" dirty="0">
                <a:solidFill>
                  <a:srgbClr val="000000"/>
                </a:solidFill>
                <a:effectLst/>
                <a:latin typeface="Arial" panose="020B0604020202020204" pitchFamily="34" charset="0"/>
              </a:rPr>
              <a:t>e/</a:t>
            </a:r>
            <a:r>
              <a:rPr lang="en-US" sz="1800" b="0" i="0" dirty="0" err="1">
                <a:solidFill>
                  <a:srgbClr val="000000"/>
                </a:solidFill>
                <a:effectLst/>
                <a:latin typeface="Arial" panose="020B0604020202020204" pitchFamily="34" charset="0"/>
              </a:rPr>
              <a:t>t</a:t>
            </a:r>
            <a:r>
              <a:rPr lang="en-US" sz="1800" b="0" i="0" baseline="-25000" dirty="0" err="1">
                <a:solidFill>
                  <a:srgbClr val="000000"/>
                </a:solidFill>
                <a:effectLst/>
                <a:latin typeface="Arial" panose="020B0604020202020204" pitchFamily="34" charset="0"/>
              </a:rPr>
              <a:t>N</a:t>
            </a:r>
            <a:r>
              <a:rPr lang="en-US" sz="1800" b="0" i="0" dirty="0">
                <a:solidFill>
                  <a:srgbClr val="000000"/>
                </a:solidFill>
                <a:effectLst/>
                <a:latin typeface="Arial" panose="020B0604020202020204" pitchFamily="34" charset="0"/>
              </a:rPr>
              <a:t> (value referred to urea and excluding CO</a:t>
            </a:r>
            <a:r>
              <a:rPr lang="en-US" sz="1800" b="0" i="0" baseline="-25000" dirty="0">
                <a:solidFill>
                  <a:srgbClr val="000000"/>
                </a:solidFill>
                <a:effectLst/>
                <a:latin typeface="Arial" panose="020B0604020202020204" pitchFamily="34" charset="0"/>
              </a:rPr>
              <a:t>2</a:t>
            </a:r>
            <a:r>
              <a:rPr lang="en-US" sz="1800" b="0" i="0" dirty="0">
                <a:solidFill>
                  <a:srgbClr val="000000"/>
                </a:solidFill>
                <a:effectLst/>
                <a:latin typeface="Arial" panose="020B0604020202020204" pitchFamily="34" charset="0"/>
              </a:rPr>
              <a:t> captured in the product)</a:t>
            </a:r>
            <a:r>
              <a:rPr lang="en-US" sz="1800" b="0" i="0" baseline="30000" dirty="0">
                <a:solidFill>
                  <a:srgbClr val="000000"/>
                </a:solidFill>
                <a:effectLst/>
                <a:latin typeface="Arial" panose="020B0604020202020204" pitchFamily="34" charset="0"/>
              </a:rPr>
              <a:t>5</a:t>
            </a:r>
            <a:r>
              <a:rPr lang="en-US" sz="1800" b="0" i="0" dirty="0">
                <a:solidFill>
                  <a:srgbClr val="000000"/>
                </a:solidFill>
                <a:effectLst/>
                <a:latin typeface="Arial" panose="020B0604020202020204" pitchFamily="34" charset="0"/>
              </a:rPr>
              <a:t>. Therefore, the fertilizers produced in the EU are indicatively responsible of 33 million tCO</a:t>
            </a:r>
            <a:r>
              <a:rPr lang="en-US" sz="1800" b="0" i="0" baseline="-25000" dirty="0">
                <a:solidFill>
                  <a:srgbClr val="000000"/>
                </a:solidFill>
                <a:effectLst/>
                <a:latin typeface="Arial" panose="020B0604020202020204" pitchFamily="34" charset="0"/>
              </a:rPr>
              <a:t>2</a:t>
            </a:r>
            <a:r>
              <a:rPr lang="en-US" sz="1800" b="0" i="0" dirty="0">
                <a:solidFill>
                  <a:srgbClr val="000000"/>
                </a:solidFill>
                <a:effectLst/>
                <a:latin typeface="Arial" panose="020B0604020202020204" pitchFamily="34" charset="0"/>
              </a:rPr>
              <a:t>e/y of GHG emissions. </a:t>
            </a:r>
          </a:p>
          <a:p>
            <a:endParaRPr lang="en-US" sz="1800" b="0" i="0" dirty="0">
              <a:solidFill>
                <a:srgbClr val="000000"/>
              </a:solidFill>
              <a:effectLst/>
              <a:latin typeface="Arial" panose="020B0604020202020204" pitchFamily="34" charset="0"/>
            </a:endParaRPr>
          </a:p>
          <a:p>
            <a:endParaRPr lang="sv-SE" b="1" dirty="0"/>
          </a:p>
          <a:p>
            <a:r>
              <a:rPr lang="sv-SE" b="1" dirty="0"/>
              <a:t>Changes in </a:t>
            </a:r>
            <a:r>
              <a:rPr lang="sv-SE" b="1" dirty="0" err="1"/>
              <a:t>KRIs</a:t>
            </a:r>
            <a:r>
              <a:rPr lang="sv-SE" b="1" dirty="0"/>
              <a:t> </a:t>
            </a:r>
            <a:r>
              <a:rPr lang="sv-SE" b="1" dirty="0" err="1"/>
              <a:t>due</a:t>
            </a:r>
            <a:r>
              <a:rPr lang="sv-SE" b="1" dirty="0"/>
              <a:t> to </a:t>
            </a:r>
            <a:r>
              <a:rPr lang="sv-SE" b="1" dirty="0" err="1"/>
              <a:t>retrofit</a:t>
            </a:r>
            <a:r>
              <a:rPr lang="sv-SE" b="1" dirty="0"/>
              <a:t> actions (</a:t>
            </a:r>
            <a:r>
              <a:rPr lang="sv-SE" b="1" dirty="0" err="1"/>
              <a:t>Result</a:t>
            </a:r>
            <a:r>
              <a:rPr lang="sv-SE" b="1" dirty="0"/>
              <a:t> from </a:t>
            </a:r>
            <a:r>
              <a:rPr lang="sv-SE" b="1" dirty="0" err="1"/>
              <a:t>Retrofeed</a:t>
            </a:r>
            <a:r>
              <a:rPr lang="sv-SE" b="1" dirty="0"/>
              <a:t> </a:t>
            </a:r>
            <a:r>
              <a:rPr lang="sv-SE" b="1" dirty="0" err="1"/>
              <a:t>project</a:t>
            </a:r>
            <a:r>
              <a:rPr lang="sv-SE" b="1" dirty="0"/>
              <a:t> – </a:t>
            </a:r>
            <a:r>
              <a:rPr lang="sv-SE" b="1" dirty="0" err="1"/>
              <a:t>Fertiberia</a:t>
            </a:r>
            <a:r>
              <a:rPr lang="sv-SE" b="1" dirty="0"/>
              <a:t> ):</a:t>
            </a:r>
          </a:p>
          <a:p>
            <a:endParaRPr lang="sv-SE" b="1" dirty="0"/>
          </a:p>
          <a:p>
            <a:endParaRPr lang="sv-SE" b="1" dirty="0"/>
          </a:p>
          <a:p>
            <a:endParaRPr lang="sv-SE" b="1" dirty="0"/>
          </a:p>
          <a:p>
            <a:r>
              <a:rPr lang="sv-SE" b="1" dirty="0" err="1"/>
              <a:t>Sources</a:t>
            </a:r>
            <a:r>
              <a:rPr lang="sv-SE"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baseline="30000" dirty="0">
                <a:solidFill>
                  <a:srgbClr val="000000"/>
                </a:solidFill>
                <a:effectLst/>
                <a:latin typeface="Arial" panose="020B0604020202020204" pitchFamily="34" charset="0"/>
              </a:rPr>
              <a:t>4</a:t>
            </a:r>
            <a:r>
              <a:rPr lang="en-US" sz="1200" b="0" i="0" dirty="0">
                <a:solidFill>
                  <a:srgbClr val="000000"/>
                </a:solidFill>
                <a:effectLst/>
                <a:latin typeface="Arial" panose="020B0604020202020204" pitchFamily="34" charset="0"/>
              </a:rPr>
              <a:t> .</a:t>
            </a:r>
            <a:r>
              <a:rPr lang="en-GB" sz="1200" b="0" i="0" u="sng" strike="noStrike" dirty="0">
                <a:solidFill>
                  <a:srgbClr val="0563C1"/>
                </a:solidFill>
                <a:effectLst/>
                <a:latin typeface="Liberation Serif"/>
                <a:hlinkClick r:id="rId3"/>
              </a:rPr>
              <a:t>https://www.fertilizerseurope.com/wp-content/uploads/2023/07/Industry-Facts-and-figures-2023.pdf</a:t>
            </a:r>
            <a:r>
              <a:rPr lang="en-GB" sz="1200" b="0" i="0" dirty="0">
                <a:solidFill>
                  <a:srgbClr val="404040"/>
                </a:solidFill>
                <a:effectLst/>
                <a:latin typeface="Liberation Serif"/>
              </a:rPr>
              <a:t> </a:t>
            </a:r>
            <a:endParaRPr lang="sv-SE" b="1" dirty="0"/>
          </a:p>
          <a:p>
            <a:r>
              <a:rPr lang="en-GB" sz="1800" b="0" i="0" dirty="0">
                <a:solidFill>
                  <a:srgbClr val="404040"/>
                </a:solidFill>
                <a:effectLst/>
                <a:latin typeface="Liberation Serif"/>
              </a:rPr>
              <a:t> </a:t>
            </a:r>
            <a:r>
              <a:rPr lang="en-US" sz="1800" b="0" i="0" baseline="30000" dirty="0">
                <a:solidFill>
                  <a:srgbClr val="000000"/>
                </a:solidFill>
                <a:effectLst/>
                <a:latin typeface="Arial" panose="020B0604020202020204" pitchFamily="34" charset="0"/>
              </a:rPr>
              <a:t>5</a:t>
            </a:r>
            <a:r>
              <a:rPr lang="en-GB" sz="1800" b="0" i="0" u="sng" strike="noStrike" dirty="0">
                <a:solidFill>
                  <a:srgbClr val="0563C1"/>
                </a:solidFill>
                <a:effectLst/>
                <a:latin typeface="Liberation Serif"/>
                <a:hlinkClick r:id="rId4"/>
              </a:rPr>
              <a:t>https://www.fertilizerseurope.com/wp-content/uploads/2020/01/The-carbon-footprint-of-fertilizer-production_Regional-reference-values.pdf</a:t>
            </a:r>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919705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US" sz="1800" b="0" i="0" dirty="0">
                <a:solidFill>
                  <a:srgbClr val="000000"/>
                </a:solidFill>
                <a:effectLst/>
                <a:latin typeface="Arial" panose="020B0604020202020204" pitchFamily="34" charset="0"/>
              </a:rPr>
              <a:t>Due to delay </a:t>
            </a:r>
            <a:r>
              <a:rPr lang="en-US" sz="1800" b="0" i="0" dirty="0" err="1">
                <a:solidFill>
                  <a:srgbClr val="000000"/>
                </a:solidFill>
                <a:effectLst/>
                <a:latin typeface="Arial" panose="020B0604020202020204" pitchFamily="34" charset="0"/>
              </a:rPr>
              <a:t>Secil</a:t>
            </a:r>
            <a:r>
              <a:rPr lang="en-US" sz="1800" b="0" i="0" dirty="0">
                <a:solidFill>
                  <a:srgbClr val="000000"/>
                </a:solidFill>
                <a:effectLst/>
                <a:latin typeface="Arial" panose="020B0604020202020204" pitchFamily="34" charset="0"/>
              </a:rPr>
              <a:t> does not have any results to present.</a:t>
            </a:r>
          </a:p>
          <a:p>
            <a:pPr algn="just" rtl="0" fontAlgn="base"/>
            <a:endParaRPr lang="en-US" sz="1800" b="0" i="0" dirty="0">
              <a:solidFill>
                <a:srgbClr val="000000"/>
              </a:solidFill>
              <a:effectLst/>
              <a:latin typeface="Arial" panose="020B0604020202020204" pitchFamily="34" charset="0"/>
            </a:endParaRPr>
          </a:p>
          <a:p>
            <a:pPr algn="just" rtl="0" fontAlgn="base"/>
            <a:r>
              <a:rPr lang="en-US" sz="1800" b="0" i="0" dirty="0">
                <a:solidFill>
                  <a:srgbClr val="000000"/>
                </a:solidFill>
                <a:effectLst/>
                <a:latin typeface="Arial" panose="020B0604020202020204" pitchFamily="34" charset="0"/>
              </a:rPr>
              <a:t>In 2020, the cement production in Europe was approximately 171.5 million tons, which accounts for 6.1% of the total produced worldwide. The largest producers of cement in Europe are Germany, Spain, Italy, and France. </a:t>
            </a:r>
            <a:endParaRPr lang="en-US"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Roboto-Regular"/>
              </a:rPr>
              <a:t>According to the latest data available, the European cement industry has reduced its net CO2 emissions per ton grey clinker by -21.2%, and net per ton cementitious by -23.2%.</a:t>
            </a:r>
            <a:r>
              <a:rPr lang="en-US" sz="1800" b="0" i="0" dirty="0">
                <a:solidFill>
                  <a:srgbClr val="000000"/>
                </a:solidFill>
                <a:effectLst/>
                <a:latin typeface="Arial" panose="020B0604020202020204" pitchFamily="34" charset="0"/>
              </a:rPr>
              <a:t> The Carbon Neutrality Roadmap aims for carbon neutrality along the cement and concrete value chain by 2050 and this will already require deep CO2 cuts between now and 2030. The measures include, for instance, the use of non-recyclable and biomass waste to replace fossil fuels; more energy-efficient kilns; the development of innovative low-clinker cements; etc. </a:t>
            </a:r>
            <a:endParaRPr lang="en-US" b="0" i="0" dirty="0">
              <a:solidFill>
                <a:srgbClr val="000000"/>
              </a:solidFill>
              <a:effectLst/>
              <a:latin typeface="Segoe UI" panose="020B0502040204020203" pitchFamily="34" charset="0"/>
            </a:endParaRPr>
          </a:p>
          <a:p>
            <a:pPr algn="just" rtl="0" fontAlgn="base"/>
            <a:r>
              <a:rPr lang="en-US" sz="1800" b="0" i="0" dirty="0">
                <a:solidFill>
                  <a:srgbClr val="000000"/>
                </a:solidFill>
                <a:effectLst/>
                <a:latin typeface="Roboto-Regular"/>
              </a:rPr>
              <a:t>After a strong contraction in 2020 due to COVID-19, an impulse to the economic activity has certainly been given through the EU’s Recovery and Resilience Facility (RFF), making available €723.8Bn. </a:t>
            </a:r>
            <a:r>
              <a:rPr lang="en-US" sz="1800" b="0" i="0" dirty="0">
                <a:solidFill>
                  <a:srgbClr val="000000"/>
                </a:solidFill>
                <a:effectLst/>
                <a:latin typeface="Arial" panose="020B0604020202020204" pitchFamily="34" charset="0"/>
              </a:rPr>
              <a:t>[1] </a:t>
            </a:r>
          </a:p>
          <a:p>
            <a:pPr algn="just" rtl="0" fontAlgn="base"/>
            <a:endParaRPr lang="en-US" sz="1800" b="0" i="0" dirty="0">
              <a:solidFill>
                <a:srgbClr val="000000"/>
              </a:solidFill>
              <a:effectLst/>
              <a:latin typeface="Arial" panose="020B0604020202020204" pitchFamily="34" charset="0"/>
            </a:endParaRPr>
          </a:p>
          <a:p>
            <a:pPr algn="just" rtl="0" fontAlgn="base"/>
            <a:r>
              <a:rPr lang="en-US" sz="1800" b="0" i="0" dirty="0">
                <a:solidFill>
                  <a:srgbClr val="000000"/>
                </a:solidFill>
                <a:effectLst/>
                <a:latin typeface="Arial" panose="020B0604020202020204" pitchFamily="34" charset="0"/>
              </a:rPr>
              <a:t>References:</a:t>
            </a:r>
          </a:p>
          <a:p>
            <a:pPr algn="just" rtl="0" fontAlgn="base"/>
            <a:r>
              <a:rPr lang="en-US" sz="1800" b="0" i="0" dirty="0">
                <a:solidFill>
                  <a:srgbClr val="000000"/>
                </a:solidFill>
                <a:effectLst/>
                <a:latin typeface="Arial" panose="020B0604020202020204" pitchFamily="34" charset="0"/>
              </a:rPr>
              <a:t>[1] CEMBUREAU. 2021 ACTIVITY REPORT. (</a:t>
            </a:r>
            <a:r>
              <a:rPr lang="en-US" sz="1800" b="0" i="0" dirty="0" err="1">
                <a:solidFill>
                  <a:srgbClr val="000000"/>
                </a:solidFill>
                <a:effectLst/>
                <a:latin typeface="Arial" panose="020B0604020202020204" pitchFamily="34" charset="0"/>
              </a:rPr>
              <a:t>s.f.</a:t>
            </a:r>
            <a:r>
              <a:rPr lang="en-US" sz="1800" b="0" i="0" dirty="0">
                <a:solidFill>
                  <a:srgbClr val="000000"/>
                </a:solidFill>
                <a:effectLst/>
                <a:latin typeface="Arial" panose="020B0604020202020204" pitchFamily="34" charset="0"/>
              </a:rPr>
              <a:t>). </a:t>
            </a:r>
            <a:endParaRPr lang="en-US" b="0" i="0" dirty="0">
              <a:solidFill>
                <a:srgbClr val="000000"/>
              </a:solidFill>
              <a:effectLst/>
              <a:latin typeface="Segoe UI" panose="020B0502040204020203" pitchFamily="34" charset="0"/>
            </a:endParaRPr>
          </a:p>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179920"/>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Within the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Retrofeed</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project the replicability potential has been studied. This means that a retrofit action for one site is evaluated in order to decide if the action is possible to apply to the other demo-sites. The conclusion of the evaluation was for example for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Fertiberias</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etrofit solution could not be replicated in other project demo sites, while the retrofit actions taken by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Secil</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could be applied to other demo-sites.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In the table the </a:t>
            </a:r>
            <a:r>
              <a:rPr kumimoji="0" lang="en-US" sz="12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Secil</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retrofit actions that could be replicated in other demo-sites are presented.  </a:t>
            </a:r>
          </a:p>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66417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04040"/>
                </a:solidFill>
                <a:effectLst/>
                <a:latin typeface="Liberation Serif"/>
                <a:ea typeface="Noto Sans CJK SC"/>
                <a:cs typeface="Arial" panose="020B0604020202020204" pitchFamily="34" charset="0"/>
              </a:rPr>
              <a:t>One of the key objectives of RETROFEED is to ensure the exploitation and commercialization of the knowledge and technical results obtained from the execution of the technical work packages in order to pave the way for the successful market uptake of RETROFEED in the industrial environment around Europe. </a:t>
            </a:r>
            <a:r>
              <a:rPr lang="en-US" sz="1200" dirty="0">
                <a:solidFill>
                  <a:srgbClr val="404040"/>
                </a:solidFill>
                <a:effectLst/>
                <a:latin typeface="Liberation Serif"/>
                <a:ea typeface="Noto Sans CJK SC"/>
                <a:cs typeface="Lohit Devanagari"/>
              </a:rPr>
              <a:t>These business models were developed to support the </a:t>
            </a:r>
            <a:r>
              <a:rPr lang="en-US" sz="1200" dirty="0" err="1">
                <a:solidFill>
                  <a:srgbClr val="404040"/>
                </a:solidFill>
                <a:effectLst/>
                <a:latin typeface="Liberation Serif"/>
                <a:ea typeface="Noto Sans CJK SC"/>
                <a:cs typeface="Lohit Devanagari"/>
              </a:rPr>
              <a:t>commercialisation</a:t>
            </a:r>
            <a:r>
              <a:rPr lang="en-US" sz="1200" dirty="0">
                <a:solidFill>
                  <a:srgbClr val="404040"/>
                </a:solidFill>
                <a:effectLst/>
                <a:latin typeface="Liberation Serif"/>
                <a:ea typeface="Noto Sans CJK SC"/>
                <a:cs typeface="Lohit Devanagari"/>
              </a:rPr>
              <a:t> of each individual project result. </a:t>
            </a: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deliverable focuses on Identifying the value proposition, i.e. products/services offered to the possible customer and the value they bring. The document also identifies the value proposition, cost structure and </a:t>
            </a:r>
            <a:r>
              <a:rPr lang="en-GB" sz="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GB"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 competition landscape and the characterisation of the configuration of the value creation. The Business Model Canvas method was applied to ensure the optimum exploitation of business opportunities and the associated business models for the exploitable results of RETROFEED.</a:t>
            </a:r>
            <a:endParaRPr lang="sv-SE"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754722"/>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04040"/>
                </a:solidFill>
                <a:effectLst/>
                <a:latin typeface="Liberation Serif"/>
                <a:ea typeface="Noto Sans CJK SC"/>
                <a:cs typeface="Lohit Devanagari"/>
              </a:rPr>
              <a:t>The Business Model Canvas is a structured visual map of a business comprised by nine blocks first described by Alexander Osterwalder</a:t>
            </a:r>
            <a:r>
              <a:rPr lang="en-US" sz="1800" dirty="0">
                <a:solidFill>
                  <a:srgbClr val="404040"/>
                </a:solidFill>
                <a:effectLst/>
                <a:latin typeface="Liberation Serif"/>
                <a:ea typeface="SimSun" panose="02010600030101010101" pitchFamily="2" charset="-122"/>
                <a:cs typeface="Lohit Devanagari"/>
              </a:rPr>
              <a:t> </a:t>
            </a:r>
            <a:r>
              <a:rPr lang="hu-HU" sz="1800" dirty="0">
                <a:solidFill>
                  <a:srgbClr val="404040"/>
                </a:solidFill>
                <a:effectLst/>
                <a:highlight>
                  <a:srgbClr val="FFFF00"/>
                </a:highlight>
                <a:latin typeface="Liberation Serif"/>
                <a:ea typeface="SimSun" panose="02010600030101010101" pitchFamily="2" charset="-122"/>
                <a:cs typeface="Lohit Devanagari"/>
              </a:rPr>
              <a:t>[1]</a:t>
            </a:r>
            <a:r>
              <a:rPr lang="en-US" sz="1800" dirty="0">
                <a:solidFill>
                  <a:srgbClr val="404040"/>
                </a:solidFill>
                <a:effectLst/>
                <a:latin typeface="Liberation Serif"/>
                <a:ea typeface="SimSun" panose="02010600030101010101" pitchFamily="2" charset="-122"/>
                <a:cs typeface="Lohit Devanagari"/>
              </a:rPr>
              <a:t>. It offers an insight to the business logic of why customers will buy a product or service and how cooperation with partners benefits the business. It also provides a way to understand the different elements’ connections and interrelations to deliver the products or services a business offers. The nine building blocks are: Se PP slide. </a:t>
            </a:r>
          </a:p>
          <a:p>
            <a:endParaRPr lang="en-US" sz="1800" b="1" dirty="0">
              <a:solidFill>
                <a:srgbClr val="404040"/>
              </a:solidFill>
              <a:effectLst/>
              <a:latin typeface="Liberation Serif"/>
              <a:ea typeface="SimSun" panose="02010600030101010101" pitchFamily="2" charset="-122"/>
            </a:endParaRPr>
          </a:p>
          <a:p>
            <a:endParaRPr lang="en-US" sz="1800" b="1" dirty="0">
              <a:solidFill>
                <a:srgbClr val="404040"/>
              </a:solidFill>
              <a:effectLst/>
              <a:latin typeface="Liberation Serif"/>
              <a:ea typeface="SimSun" panose="02010600030101010101" pitchFamily="2" charset="-122"/>
            </a:endParaRPr>
          </a:p>
          <a:p>
            <a:r>
              <a:rPr lang="en-US" sz="1800" dirty="0">
                <a:effectLst/>
                <a:latin typeface="Arial" panose="020B0604020202020204" pitchFamily="34" charset="0"/>
                <a:ea typeface="Noto Sans CJK SC"/>
              </a:rPr>
              <a:t>[1]  </a:t>
            </a:r>
            <a:r>
              <a:rPr lang="en-US" sz="1800" u="none" strike="noStrike" dirty="0">
                <a:solidFill>
                  <a:srgbClr val="404040"/>
                </a:solidFill>
                <a:effectLst/>
                <a:latin typeface="Arial" panose="020B0604020202020204" pitchFamily="34" charset="0"/>
                <a:ea typeface="Noto Sans CJK SC"/>
                <a:cs typeface="Lohit Devanagari"/>
                <a:hlinkClick r:id="rId3"/>
              </a:rPr>
              <a:t>https://www.decisiondatabases.com/ip/27121-ceramic-frit-market-analysis-report</a:t>
            </a:r>
            <a:endParaRPr lang="sv-SE"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05102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404040"/>
                </a:solidFill>
                <a:effectLst/>
                <a:latin typeface="Liberation Serif"/>
                <a:ea typeface="Noto Sans CJK SC"/>
                <a:cs typeface="Arial" panose="020B0604020202020204" pitchFamily="34" charset="0"/>
              </a:rPr>
              <a:t>One of the key objectives of RETROFEED is to ensure the exploitation and commercialization of the knowledge and technical results obtained from the execution of the technical work packages in order to pave the way for the successful market uptake of RETROFEED in the industrial environment around Europe. </a:t>
            </a:r>
            <a:r>
              <a:rPr lang="en-US" sz="1800" dirty="0">
                <a:solidFill>
                  <a:srgbClr val="404040"/>
                </a:solidFill>
                <a:effectLst/>
                <a:latin typeface="Liberation Serif"/>
                <a:ea typeface="Noto Sans CJK SC"/>
                <a:cs typeface="Lohit Devanagari"/>
              </a:rPr>
              <a:t>These business models were developed to support the </a:t>
            </a:r>
            <a:r>
              <a:rPr lang="en-US" sz="1800" dirty="0" err="1">
                <a:solidFill>
                  <a:srgbClr val="404040"/>
                </a:solidFill>
                <a:effectLst/>
                <a:latin typeface="Liberation Serif"/>
                <a:ea typeface="Noto Sans CJK SC"/>
                <a:cs typeface="Lohit Devanagari"/>
              </a:rPr>
              <a:t>commercialisation</a:t>
            </a:r>
            <a:r>
              <a:rPr lang="en-US" sz="1800" dirty="0">
                <a:solidFill>
                  <a:srgbClr val="404040"/>
                </a:solidFill>
                <a:effectLst/>
                <a:latin typeface="Liberation Serif"/>
                <a:ea typeface="Noto Sans CJK SC"/>
                <a:cs typeface="Lohit Devanagari"/>
              </a:rPr>
              <a:t> of each individual project result. </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deliverable focuses on Identifying the value proposition, i.e. products/services offered to the possible customer and the value they bring. The document also identifies the value proposition, cost structure and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and</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the competition landscape and the characterisation of the configuration of the value creation. The Business Model Canvas method was applied to ensure the optimum exploitation of business opportunities and the associated business models for the exploitable results of RETROFEED.</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sv-SE"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63813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b="1" dirty="0" err="1"/>
              <a:t>Analysis</a:t>
            </a:r>
            <a:r>
              <a:rPr lang="sv-SE" sz="1800" b="1" dirty="0"/>
              <a:t> </a:t>
            </a:r>
            <a:r>
              <a:rPr lang="sv-SE" sz="1800" b="1" dirty="0" err="1"/>
              <a:t>of</a:t>
            </a:r>
            <a:r>
              <a:rPr lang="sv-SE" sz="1800" b="1" dirty="0"/>
              <a:t> the business </a:t>
            </a:r>
            <a:r>
              <a:rPr lang="sv-SE" sz="1800" b="1" dirty="0" err="1"/>
              <a:t>model</a:t>
            </a:r>
            <a:r>
              <a:rPr lang="sv-SE" sz="1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business model of FERTIBERIA will include a third-party specialized company, INCRO, which is one of the leading Spanish engineering companies, providing a full range of engineering, procurement and construction services, particularly in lump sum turnkey projects. INCRO will be put in charge by FERTIBERIA of the technology transfer based on commercial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transation</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to other plants that are producing bio-based phosphorus. It should ne noted that INCRO can only engage into commercialisation activities after the approval of FERTIBERIA and once a business deal is established, FERTIBERIA will automatically receive a certain percentage of INCRO's turnover. The other restriction that was initiate by FERTIBERIA is that the whenever the DSS will be applied to a new plant, the process cannot be done online because of security reasons. This is a very important aspect of the business model as INCRO also has direct access to FERTIBERIA laboratories and agreements with third parties to conduct research and testing of different processes / applications. This way FERTIBERIA will expand its customer base from agriculture to engineers who can use the Decision Support System and DSS developers in which the Digital Twin can be integrated.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Result owners: FERTIBERIA and CIRCE</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sv-SE"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65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In </a:t>
            </a:r>
            <a:r>
              <a:rPr lang="sv-SE" err="1"/>
              <a:t>this</a:t>
            </a:r>
            <a:r>
              <a:rPr lang="sv-SE"/>
              <a:t> </a:t>
            </a:r>
            <a:r>
              <a:rPr lang="sv-SE" err="1"/>
              <a:t>slide</a:t>
            </a:r>
            <a:r>
              <a:rPr lang="sv-SE"/>
              <a:t> the </a:t>
            </a:r>
            <a:r>
              <a:rPr lang="sv-SE" err="1"/>
              <a:t>concrete</a:t>
            </a:r>
            <a:r>
              <a:rPr lang="sv-SE"/>
              <a:t> actions </a:t>
            </a:r>
            <a:r>
              <a:rPr lang="sv-SE" err="1"/>
              <a:t>that</a:t>
            </a:r>
            <a:r>
              <a:rPr lang="sv-SE"/>
              <a:t> </a:t>
            </a:r>
            <a:r>
              <a:rPr lang="sv-SE" err="1"/>
              <a:t>was</a:t>
            </a:r>
            <a:r>
              <a:rPr lang="sv-SE"/>
              <a:t> taken by the different demo-sites </a:t>
            </a:r>
            <a:r>
              <a:rPr lang="sv-SE" err="1"/>
              <a:t>are</a:t>
            </a:r>
            <a:r>
              <a:rPr lang="sv-SE"/>
              <a:t> </a:t>
            </a:r>
            <a:r>
              <a:rPr lang="sv-SE" err="1"/>
              <a:t>described</a:t>
            </a:r>
            <a:r>
              <a:rPr lang="sv-SE"/>
              <a:t>. Not all actions </a:t>
            </a:r>
            <a:r>
              <a:rPr lang="sv-SE" err="1"/>
              <a:t>were</a:t>
            </a:r>
            <a:r>
              <a:rPr lang="sv-SE"/>
              <a:t> taken for </a:t>
            </a:r>
            <a:r>
              <a:rPr lang="sv-SE" err="1"/>
              <a:t>each</a:t>
            </a:r>
            <a:r>
              <a:rPr lang="sv-SE"/>
              <a:t> demosites, </a:t>
            </a:r>
            <a:r>
              <a:rPr lang="sv-SE" err="1"/>
              <a:t>but</a:t>
            </a:r>
            <a:r>
              <a:rPr lang="sv-SE"/>
              <a:t> all </a:t>
            </a:r>
            <a:r>
              <a:rPr lang="sv-SE" err="1"/>
              <a:t>of</a:t>
            </a:r>
            <a:r>
              <a:rPr lang="sv-SE"/>
              <a:t> the demosites </a:t>
            </a:r>
            <a:r>
              <a:rPr lang="sv-SE" err="1"/>
              <a:t>have</a:t>
            </a:r>
            <a:r>
              <a:rPr lang="sv-SE"/>
              <a:t> </a:t>
            </a:r>
            <a:r>
              <a:rPr lang="sv-SE" err="1"/>
              <a:t>improved</a:t>
            </a:r>
            <a:r>
              <a:rPr lang="sv-SE"/>
              <a:t> the </a:t>
            </a:r>
            <a:r>
              <a:rPr lang="sv-SE" err="1"/>
              <a:t>control</a:t>
            </a:r>
            <a:r>
              <a:rPr lang="sv-SE"/>
              <a:t> system and a decision support system/digital </a:t>
            </a:r>
            <a:r>
              <a:rPr lang="sv-SE" err="1"/>
              <a:t>twin</a:t>
            </a:r>
            <a:r>
              <a:rPr lang="sv-SE"/>
              <a:t> has </a:t>
            </a:r>
            <a:r>
              <a:rPr lang="sv-SE" err="1"/>
              <a:t>been</a:t>
            </a:r>
            <a:r>
              <a:rPr lang="sv-SE"/>
              <a:t> </a:t>
            </a:r>
            <a:r>
              <a:rPr lang="sv-SE" err="1"/>
              <a:t>developed</a:t>
            </a:r>
            <a:r>
              <a:rPr lang="sv-SE"/>
              <a:t> </a:t>
            </a:r>
            <a:r>
              <a:rPr lang="sv-SE" err="1"/>
              <a:t>within</a:t>
            </a:r>
            <a:r>
              <a:rPr lang="sv-SE"/>
              <a:t> the </a:t>
            </a:r>
            <a:r>
              <a:rPr lang="sv-SE" err="1"/>
              <a:t>project</a:t>
            </a:r>
            <a:r>
              <a:rPr lang="sv-SE"/>
              <a:t> for </a:t>
            </a:r>
            <a:r>
              <a:rPr lang="sv-SE" err="1"/>
              <a:t>each</a:t>
            </a:r>
            <a:r>
              <a:rPr lang="sv-SE"/>
              <a:t> demo-site. To get to </a:t>
            </a:r>
            <a:r>
              <a:rPr lang="sv-SE" err="1"/>
              <a:t>know</a:t>
            </a:r>
            <a:r>
              <a:rPr lang="sv-SE"/>
              <a:t> </a:t>
            </a:r>
            <a:r>
              <a:rPr lang="sv-SE" err="1"/>
              <a:t>what</a:t>
            </a:r>
            <a:r>
              <a:rPr lang="sv-SE"/>
              <a:t> </a:t>
            </a:r>
            <a:r>
              <a:rPr lang="sv-SE" err="1"/>
              <a:t>exact</a:t>
            </a:r>
            <a:r>
              <a:rPr lang="sv-SE"/>
              <a:t> actions </a:t>
            </a:r>
            <a:r>
              <a:rPr lang="sv-SE" err="1"/>
              <a:t>one</a:t>
            </a:r>
            <a:r>
              <a:rPr lang="sv-SE"/>
              <a:t> demo-site has taken </a:t>
            </a:r>
            <a:r>
              <a:rPr lang="sv-SE" err="1"/>
              <a:t>you</a:t>
            </a:r>
            <a:r>
              <a:rPr lang="sv-SE"/>
              <a:t> </a:t>
            </a:r>
            <a:r>
              <a:rPr lang="sv-SE" err="1"/>
              <a:t>will</a:t>
            </a:r>
            <a:r>
              <a:rPr lang="sv-SE"/>
              <a:t> get to </a:t>
            </a:r>
            <a:r>
              <a:rPr lang="sv-SE" err="1"/>
              <a:t>know</a:t>
            </a:r>
            <a:r>
              <a:rPr lang="sv-SE"/>
              <a:t> </a:t>
            </a:r>
            <a:r>
              <a:rPr lang="sv-SE" err="1"/>
              <a:t>this</a:t>
            </a:r>
            <a:r>
              <a:rPr lang="sv-SE"/>
              <a:t> in the </a:t>
            </a:r>
            <a:r>
              <a:rPr lang="sv-SE" err="1"/>
              <a:t>following</a:t>
            </a:r>
            <a:r>
              <a:rPr lang="sv-SE"/>
              <a:t> </a:t>
            </a:r>
            <a:r>
              <a:rPr lang="sv-SE" err="1"/>
              <a:t>subchapters</a:t>
            </a:r>
            <a:r>
              <a:rPr lang="sv-SE"/>
              <a:t> and in the </a:t>
            </a:r>
            <a:r>
              <a:rPr lang="sv-SE" err="1"/>
              <a:t>slide</a:t>
            </a:r>
            <a:r>
              <a:rPr lang="sv-SE"/>
              <a:t> ”</a:t>
            </a:r>
            <a:r>
              <a:rPr lang="sv-SE" err="1"/>
              <a:t>Overview</a:t>
            </a:r>
            <a:r>
              <a:rPr lang="sv-SE"/>
              <a:t> </a:t>
            </a:r>
            <a:r>
              <a:rPr lang="sv-SE" err="1"/>
              <a:t>of</a:t>
            </a:r>
            <a:r>
              <a:rPr lang="sv-SE"/>
              <a:t> demo-sites </a:t>
            </a:r>
            <a:r>
              <a:rPr lang="sv-SE" err="1"/>
              <a:t>retrofitting</a:t>
            </a:r>
            <a:r>
              <a:rPr lang="sv-SE"/>
              <a:t> solutions”. </a:t>
            </a:r>
          </a:p>
          <a:p>
            <a:endParaRPr lang="sv-SE"/>
          </a:p>
          <a:p>
            <a:endParaRPr lang="sv-SE"/>
          </a:p>
          <a:p>
            <a:endParaRPr lang="sv-SE"/>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25</a:t>
            </a:fld>
            <a:endParaRPr lang="en-GB"/>
          </a:p>
        </p:txBody>
      </p:sp>
    </p:spTree>
    <p:extLst>
      <p:ext uri="{BB962C8B-B14F-4D97-AF65-F5344CB8AC3E}">
        <p14:creationId xmlns:p14="http://schemas.microsoft.com/office/powerpoint/2010/main" val="2843839393"/>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b="1" dirty="0" err="1"/>
              <a:t>Analysis</a:t>
            </a:r>
            <a:r>
              <a:rPr lang="sv-SE" sz="1800" b="1" dirty="0"/>
              <a:t> </a:t>
            </a:r>
            <a:r>
              <a:rPr lang="sv-SE" sz="1800" b="1" dirty="0" err="1"/>
              <a:t>of</a:t>
            </a:r>
            <a:r>
              <a:rPr lang="sv-SE" sz="1800" b="1" dirty="0"/>
              <a:t> the business </a:t>
            </a:r>
            <a:r>
              <a:rPr lang="sv-SE" sz="1800" b="1" dirty="0" err="1"/>
              <a:t>model</a:t>
            </a:r>
            <a:r>
              <a:rPr lang="sv-SE" sz="1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The proposed business model by CSM and FENO is based on the automation and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intergration</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service needed for the management of the material for the utilization of the burner and the injectors in the heavy industry, not necessarily exclusively in the steel sector. CSM and FENO will be electric arc furnace (EAF) service providers to other players in the steel making sectors and also in other sectors for possible customers that are in need of an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industral</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burner. The service provision business model will also cover IT engineering fees for the inclusion of cyber-security protocols in the service portfolio.</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Result owners: </a:t>
            </a:r>
            <a:r>
              <a:rPr lang="en-GB" sz="1800" kern="0" dirty="0">
                <a:effectLst/>
                <a:latin typeface="Arial" panose="020B0604020202020204" pitchFamily="34" charset="0"/>
                <a:ea typeface="Times New Roman" panose="02020603050405020304" pitchFamily="18" charset="0"/>
              </a:rPr>
              <a:t>CSM, FENO, HTT, SILCOTUB</a:t>
            </a:r>
            <a:endParaRPr lang="sv-SE"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05277"/>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800" b="1" dirty="0" err="1"/>
              <a:t>Analysis</a:t>
            </a:r>
            <a:r>
              <a:rPr lang="sv-SE" sz="1800" b="1" dirty="0"/>
              <a:t> </a:t>
            </a:r>
            <a:r>
              <a:rPr lang="sv-SE" sz="1800" b="1" dirty="0" err="1"/>
              <a:t>of</a:t>
            </a:r>
            <a:r>
              <a:rPr lang="sv-SE" sz="1800" b="1" dirty="0"/>
              <a:t> the business </a:t>
            </a:r>
            <a:r>
              <a:rPr lang="sv-SE" sz="1800" b="1" dirty="0" err="1"/>
              <a:t>model</a:t>
            </a:r>
            <a:r>
              <a:rPr lang="sv-SE" sz="1800"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Result owners:</a:t>
            </a:r>
            <a:endParaRPr lang="sv-SE" sz="1800"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36913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404040"/>
                </a:solidFill>
                <a:effectLst/>
                <a:latin typeface="Calibri" panose="020F0502020204030204" pitchFamily="34" charset="0"/>
                <a:ea typeface="Noto Sans CJK SC"/>
                <a:cs typeface="Lohit Devanagari"/>
              </a:rPr>
              <a:t>The business model canvas is a very useful template to summarize the main aspects that define the key features of any entrepreneurial activity in a very concise form. The following table shows the RETROFEED offering and business plan using this standard.  </a:t>
            </a:r>
            <a:endParaRPr lang="sv-SE" sz="1800" b="0" kern="100" dirty="0">
              <a:solidFill>
                <a:srgbClr val="404040"/>
              </a:solidFill>
              <a:effectLst/>
              <a:latin typeface="Liberation Serif"/>
              <a:ea typeface="Noto Sans CJK SC"/>
              <a:cs typeface="Lohit Devanaga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b="0" kern="100" dirty="0">
              <a:solidFill>
                <a:srgbClr val="404040"/>
              </a:solidFill>
              <a:effectLst/>
              <a:latin typeface="Liberation Serif"/>
              <a:ea typeface="Times New Roman" panose="02020603050405020304" pitchFamily="18" charset="0"/>
              <a:cs typeface="Mangal" panose="02040503050203030202"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00" dirty="0">
                <a:solidFill>
                  <a:srgbClr val="CC0033"/>
                </a:solidFill>
                <a:effectLst/>
                <a:latin typeface="Arial" panose="020B0604020202020204" pitchFamily="34" charset="0"/>
                <a:ea typeface="Times New Roman" panose="02020603050405020304" pitchFamily="18" charset="0"/>
                <a:cs typeface="Mangal" panose="02040503050203030202" pitchFamily="18" charset="0"/>
              </a:rPr>
              <a:t>General overview and RETROFEED delivery model </a:t>
            </a:r>
          </a:p>
          <a:p>
            <a:pPr>
              <a:spcAft>
                <a:spcPts val="600"/>
              </a:spcAft>
            </a:pPr>
            <a:r>
              <a:rPr lang="en-US" sz="1800" kern="100" dirty="0">
                <a:solidFill>
                  <a:srgbClr val="404040"/>
                </a:solidFill>
                <a:effectLst/>
                <a:latin typeface="Calibri" panose="020F0502020204030204" pitchFamily="34" charset="0"/>
                <a:ea typeface="Noto Sans CJK SC"/>
                <a:cs typeface="Lohit Devanagari"/>
              </a:rPr>
              <a:t>The tool is considered to have reached a general TRL 6, having been applied in relevant environments represented by the 6 use cases. </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The delivery model designed for the RETROFEED exploitation builds on a long-lasting experience of </a:t>
            </a:r>
            <a:r>
              <a:rPr lang="en-US" sz="1800" kern="100" dirty="0" err="1">
                <a:solidFill>
                  <a:srgbClr val="404040"/>
                </a:solidFill>
                <a:effectLst/>
                <a:latin typeface="Calibri" panose="020F0502020204030204" pitchFamily="34" charset="0"/>
                <a:ea typeface="Noto Sans CJK SC"/>
                <a:cs typeface="Lohit Devanagari"/>
              </a:rPr>
              <a:t>Optit</a:t>
            </a:r>
            <a:r>
              <a:rPr lang="en-US" sz="1800" kern="100" dirty="0">
                <a:solidFill>
                  <a:srgbClr val="404040"/>
                </a:solidFill>
                <a:effectLst/>
                <a:latin typeface="Calibri" panose="020F0502020204030204" pitchFamily="34" charset="0"/>
                <a:ea typeface="Noto Sans CJK SC"/>
                <a:cs typeface="Lohit Devanagari"/>
              </a:rPr>
              <a:t> in delivering cloud-based Decision Support Systems in a variety of industries and can be described as</a:t>
            </a:r>
            <a:r>
              <a:rPr lang="en-US" sz="1800" b="1" kern="100" dirty="0">
                <a:solidFill>
                  <a:srgbClr val="404040"/>
                </a:solidFill>
                <a:effectLst/>
                <a:latin typeface="Calibri" panose="020F0502020204030204" pitchFamily="34" charset="0"/>
                <a:ea typeface="Noto Sans CJK SC"/>
                <a:cs typeface="Lohit Devanagari"/>
              </a:rPr>
              <a:t> System Setup + SaaS delivery</a:t>
            </a:r>
            <a:r>
              <a:rPr lang="en-US" sz="1800" kern="100" dirty="0">
                <a:solidFill>
                  <a:srgbClr val="404040"/>
                </a:solidFill>
                <a:effectLst/>
                <a:latin typeface="Calibri" panose="020F0502020204030204" pitchFamily="34" charset="0"/>
                <a:ea typeface="Noto Sans CJK SC"/>
                <a:cs typeface="Lohit Devanagari"/>
              </a:rPr>
              <a:t>. Specialized consultants and advisors (mostly provided by </a:t>
            </a:r>
            <a:r>
              <a:rPr lang="en-US" sz="1800" kern="100" dirty="0" err="1">
                <a:solidFill>
                  <a:srgbClr val="404040"/>
                </a:solidFill>
                <a:effectLst/>
                <a:latin typeface="Calibri" panose="020F0502020204030204" pitchFamily="34" charset="0"/>
                <a:ea typeface="Noto Sans CJK SC"/>
                <a:cs typeface="Lohit Devanagari"/>
              </a:rPr>
              <a:t>Optit</a:t>
            </a:r>
            <a:r>
              <a:rPr lang="en-US" sz="1800" kern="100" dirty="0">
                <a:solidFill>
                  <a:srgbClr val="404040"/>
                </a:solidFill>
                <a:effectLst/>
                <a:latin typeface="Calibri" panose="020F0502020204030204" pitchFamily="34" charset="0"/>
                <a:ea typeface="Noto Sans CJK SC"/>
                <a:cs typeface="Lohit Devanagari"/>
              </a:rPr>
              <a:t> and the RTDs) will develop and deploy solutions to setup the system, based on a </a:t>
            </a:r>
            <a:r>
              <a:rPr lang="en-US" sz="1800" b="1" kern="100" dirty="0">
                <a:solidFill>
                  <a:srgbClr val="404040"/>
                </a:solidFill>
                <a:effectLst/>
                <a:latin typeface="Calibri" panose="020F0502020204030204" pitchFamily="34" charset="0"/>
                <a:ea typeface="Noto Sans CJK SC"/>
                <a:cs typeface="Lohit Devanagari"/>
              </a:rPr>
              <a:t>consulting</a:t>
            </a:r>
            <a:r>
              <a:rPr lang="en-US" sz="1800" kern="100" dirty="0">
                <a:solidFill>
                  <a:srgbClr val="404040"/>
                </a:solidFill>
                <a:effectLst/>
                <a:latin typeface="Calibri" panose="020F0502020204030204" pitchFamily="34" charset="0"/>
                <a:ea typeface="Noto Sans CJK SC"/>
                <a:cs typeface="Lohit Devanagari"/>
              </a:rPr>
              <a:t> approach, where the RETROFEED DSS is used as enabling platform in order to solve clients’ problems and meet their goals.</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This type of business model ensures that the very delicate early phases of, systems integrations, data collection and preparation can be managed by skilled resources capable of managing diverse starting points (for instance in terms of data availability and reliability) and ensures that customizations can be applied to the models, in case this is required to respond to the end users’ specific needs. After the initial setup, a </a:t>
            </a:r>
            <a:r>
              <a:rPr lang="en-US" sz="1800" b="1" kern="100" dirty="0">
                <a:solidFill>
                  <a:srgbClr val="404040"/>
                </a:solidFill>
                <a:effectLst/>
                <a:latin typeface="Calibri" panose="020F0502020204030204" pitchFamily="34" charset="0"/>
                <a:ea typeface="Noto Sans CJK SC"/>
                <a:cs typeface="Lohit Devanagari"/>
              </a:rPr>
              <a:t>Software as a Service (SaaS) agreement </a:t>
            </a:r>
            <a:r>
              <a:rPr lang="en-US" sz="1800" kern="100" dirty="0">
                <a:solidFill>
                  <a:srgbClr val="404040"/>
                </a:solidFill>
                <a:effectLst/>
                <a:latin typeface="Calibri" panose="020F0502020204030204" pitchFamily="34" charset="0"/>
                <a:ea typeface="Noto Sans CJK SC"/>
                <a:cs typeface="Lohit Devanagari"/>
              </a:rPr>
              <a:t>will be offered to the customers, to run simulations (single batch or production plans), review results and monitor the process. Maintenance and support will be guaranteed for the duration of the agreement. </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The actual scope, duration and functional coverage of the tool is expected to grow in time, as the value proposition expands and consolidates, providing interesting perspectives to early adopters and future up-selling opportunities.</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For clarity, we assume that hardware and sensors design, production and installation (including connectivity of field data to monitoring systems) is already in place. </a:t>
            </a:r>
            <a:r>
              <a:rPr lang="en-US" sz="1800" kern="100" dirty="0" err="1">
                <a:solidFill>
                  <a:srgbClr val="404040"/>
                </a:solidFill>
                <a:effectLst/>
                <a:latin typeface="Calibri" panose="020F0502020204030204" pitchFamily="34" charset="0"/>
                <a:ea typeface="Noto Sans CJK SC"/>
                <a:cs typeface="Lohit Devanagari"/>
              </a:rPr>
              <a:t>Optit</a:t>
            </a:r>
            <a:r>
              <a:rPr lang="en-US" sz="1800" kern="100" dirty="0">
                <a:solidFill>
                  <a:srgbClr val="404040"/>
                </a:solidFill>
                <a:effectLst/>
                <a:latin typeface="Calibri" panose="020F0502020204030204" pitchFamily="34" charset="0"/>
                <a:ea typeface="Noto Sans CJK SC"/>
                <a:cs typeface="Lohit Devanagari"/>
              </a:rPr>
              <a:t> scope may include (support to) system integration.  </a:t>
            </a:r>
            <a:endParaRPr lang="sv-SE" sz="1800" kern="100" dirty="0">
              <a:solidFill>
                <a:srgbClr val="404040"/>
              </a:solidFill>
              <a:effectLst/>
              <a:latin typeface="Liberation Serif"/>
              <a:ea typeface="Noto Sans CJK SC"/>
              <a:cs typeface="Lohit Devanaga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kern="100" dirty="0">
              <a:solidFill>
                <a:srgbClr val="404040"/>
              </a:solidFill>
              <a:effectLst/>
              <a:latin typeface="Liberation Serif"/>
              <a:ea typeface="Noto Sans CJK SC"/>
              <a:cs typeface="Lohit Devanaga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0225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404040"/>
                </a:solidFill>
                <a:effectLst/>
                <a:latin typeface="Calibri" panose="020F0502020204030204" pitchFamily="34" charset="0"/>
                <a:ea typeface="Noto Sans CJK SC"/>
                <a:cs typeface="Lohit Devanagari"/>
              </a:rPr>
              <a:t>A RETROFEED typical project can be carried following the process summarized in the following diagram. </a:t>
            </a:r>
            <a:endParaRPr lang="sv-SE" sz="1800" kern="100" dirty="0">
              <a:solidFill>
                <a:srgbClr val="404040"/>
              </a:solidFill>
              <a:effectLst/>
              <a:latin typeface="Liberation Serif"/>
              <a:ea typeface="Noto Sans CJK SC"/>
              <a:cs typeface="Lohit Devanaga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As already outlined, a core project is consulting based, with the capacity to provide direct use of the tool to the final user/customer in the final phases and, where of interest, the activation of a SaaS fee to retain ongoing capacity to access the tool, visualize solutions in detail and, in perspective, run autonomously analyses.</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In detail, we expect the project to be structured around the following phases:</a:t>
            </a:r>
          </a:p>
          <a:p>
            <a:pPr>
              <a:spcAft>
                <a:spcPts val="600"/>
              </a:spcAft>
            </a:pPr>
            <a:endParaRPr lang="sv-SE" sz="1800" kern="100" dirty="0">
              <a:solidFill>
                <a:srgbClr val="404040"/>
              </a:solidFill>
              <a:effectLst/>
              <a:latin typeface="Liberation Serif"/>
              <a:ea typeface="Noto Sans CJK SC"/>
              <a:cs typeface="Lohit Devanagari"/>
            </a:endParaRPr>
          </a:p>
          <a:p>
            <a:pPr marL="228600" indent="-228600" algn="just"/>
            <a:r>
              <a:rPr lang="en-GB" sz="1800" b="1" i="1" kern="0" dirty="0">
                <a:solidFill>
                  <a:srgbClr val="404040"/>
                </a:solidFill>
                <a:effectLst/>
                <a:latin typeface="Calibri" panose="020F0502020204030204" pitchFamily="34" charset="0"/>
                <a:ea typeface="Times New Roman" panose="02020603050405020304" pitchFamily="18" charset="0"/>
                <a:cs typeface="Lohit Devanagari"/>
              </a:rPr>
              <a:t>Initial set-up and analysis</a:t>
            </a:r>
            <a:endParaRPr lang="sv-SE" sz="1800" b="1" i="1"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Together with a kick-off meeting, where key assumptions, rules of engagement, project plan and team member presentation will be shared with the customer references, the objectives, scenarios of interests and key business issues will be discussed, based on what was already shared during the preparation of the proposal, to ensure that correct expectation are shared amongst all project participants and identify eventual elements on the critical path.</a:t>
            </a:r>
          </a:p>
          <a:p>
            <a:pPr>
              <a:spcAft>
                <a:spcPts val="600"/>
              </a:spcAft>
            </a:pPr>
            <a:r>
              <a:rPr lang="en-US" sz="1800" kern="100" dirty="0">
                <a:solidFill>
                  <a:srgbClr val="404040"/>
                </a:solidFill>
                <a:effectLst/>
                <a:latin typeface="Calibri" panose="020F0502020204030204" pitchFamily="34" charset="0"/>
                <a:ea typeface="Noto Sans CJK SC"/>
                <a:cs typeface="Lohit Devanagari"/>
              </a:rPr>
              <a:t> </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Data availability and quality is invariably a significant challenge on such projects, and each source of data and means of retrieval will be defined in specific terms, integrating data from public or open sources, datasets already available to one of the consortium partners and customer specific data to be provided to the project team, specifying data definition, informative content, exchange templates and means for sharing. This process may highlight needs for ETL (Extraction, Transformation and Loading) requirements, that will be integrated in the project </a:t>
            </a:r>
            <a:r>
              <a:rPr lang="en-US" sz="1800" kern="100" dirty="0" err="1">
                <a:solidFill>
                  <a:srgbClr val="404040"/>
                </a:solidFill>
                <a:effectLst/>
                <a:latin typeface="Calibri" panose="020F0502020204030204" pitchFamily="34" charset="0"/>
                <a:ea typeface="Noto Sans CJK SC"/>
                <a:cs typeface="Lohit Devanagari"/>
              </a:rPr>
              <a:t>plan.This</a:t>
            </a:r>
            <a:r>
              <a:rPr lang="en-US" sz="1800" kern="100" dirty="0">
                <a:solidFill>
                  <a:srgbClr val="404040"/>
                </a:solidFill>
                <a:effectLst/>
                <a:latin typeface="Calibri" panose="020F0502020204030204" pitchFamily="34" charset="0"/>
                <a:ea typeface="Noto Sans CJK SC"/>
                <a:cs typeface="Lohit Devanagari"/>
              </a:rPr>
              <a:t> project task will be usually performed by the RTDs together with </a:t>
            </a:r>
            <a:r>
              <a:rPr lang="en-US" sz="1800" kern="100" dirty="0" err="1">
                <a:solidFill>
                  <a:srgbClr val="404040"/>
                </a:solidFill>
                <a:effectLst/>
                <a:latin typeface="Calibri" panose="020F0502020204030204" pitchFamily="34" charset="0"/>
                <a:ea typeface="Noto Sans CJK SC"/>
                <a:cs typeface="Lohit Devanagari"/>
              </a:rPr>
              <a:t>Optit</a:t>
            </a:r>
            <a:r>
              <a:rPr lang="en-US" sz="1800" kern="100" dirty="0">
                <a:solidFill>
                  <a:srgbClr val="404040"/>
                </a:solidFill>
                <a:effectLst/>
                <a:latin typeface="Calibri" panose="020F0502020204030204" pitchFamily="34" charset="0"/>
                <a:ea typeface="Noto Sans CJK SC"/>
                <a:cs typeface="Lohit Devanagari"/>
              </a:rPr>
              <a:t> for the digital section. </a:t>
            </a:r>
          </a:p>
          <a:p>
            <a:pPr>
              <a:spcAft>
                <a:spcPts val="600"/>
              </a:spcAft>
            </a:pPr>
            <a:endParaRPr lang="sv-SE" sz="1800" kern="100" dirty="0">
              <a:solidFill>
                <a:srgbClr val="404040"/>
              </a:solidFill>
              <a:effectLst/>
              <a:latin typeface="Liberation Serif"/>
              <a:ea typeface="Noto Sans CJK SC"/>
              <a:cs typeface="Lohit Devanagari"/>
            </a:endParaRPr>
          </a:p>
          <a:p>
            <a:pPr marL="228600" indent="-228600" algn="just"/>
            <a:r>
              <a:rPr lang="en-GB" sz="1800" b="1" i="1" kern="0" dirty="0">
                <a:solidFill>
                  <a:srgbClr val="404040"/>
                </a:solidFill>
                <a:effectLst/>
                <a:latin typeface="Calibri" panose="020F0502020204030204" pitchFamily="34" charset="0"/>
                <a:ea typeface="Times New Roman" panose="02020603050405020304" pitchFamily="18" charset="0"/>
                <a:cs typeface="Lohit Devanagari"/>
              </a:rPr>
              <a:t>Data Collection and Analysis</a:t>
            </a:r>
            <a:endParaRPr lang="sv-SE" sz="1800" b="1" i="1"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Once data starts to be available, it will typically be object of a series of analysis to ensure its compliance with standards and requirements, triggering activities to ensure eventual gaps are overcome. Data formatting and normalization may be performed, together with the generation or elaboration of data preparation procedures that are not part of the engineered platform.</a:t>
            </a:r>
            <a:endParaRPr lang="sv-SE" sz="1800"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Model developers (RTDs and </a:t>
            </a:r>
            <a:r>
              <a:rPr lang="en-US" sz="1800" kern="100" dirty="0" err="1">
                <a:solidFill>
                  <a:srgbClr val="404040"/>
                </a:solidFill>
                <a:effectLst/>
                <a:latin typeface="Calibri" panose="020F0502020204030204" pitchFamily="34" charset="0"/>
                <a:ea typeface="Noto Sans CJK SC"/>
                <a:cs typeface="Lohit Devanagari"/>
              </a:rPr>
              <a:t>Optit</a:t>
            </a:r>
            <a:r>
              <a:rPr lang="en-US" sz="1800" kern="100" dirty="0">
                <a:solidFill>
                  <a:srgbClr val="404040"/>
                </a:solidFill>
                <a:effectLst/>
                <a:latin typeface="Calibri" panose="020F0502020204030204" pitchFamily="34" charset="0"/>
                <a:ea typeface="Noto Sans CJK SC"/>
                <a:cs typeface="Lohit Devanagari"/>
              </a:rPr>
              <a:t>) will follow this task closely together with the IT department of the industrial users. </a:t>
            </a:r>
          </a:p>
          <a:p>
            <a:pPr>
              <a:spcAft>
                <a:spcPts val="600"/>
              </a:spcAft>
            </a:pPr>
            <a:endParaRPr lang="sv-SE" sz="1800" kern="100" dirty="0">
              <a:solidFill>
                <a:srgbClr val="404040"/>
              </a:solidFill>
              <a:effectLst/>
              <a:latin typeface="Liberation Serif"/>
              <a:ea typeface="Noto Sans CJK SC"/>
              <a:cs typeface="Lohit Devanagari"/>
            </a:endParaRPr>
          </a:p>
          <a:p>
            <a:pPr marL="228600" indent="-228600" algn="just"/>
            <a:r>
              <a:rPr lang="en-GB" sz="1800" b="1" i="1" kern="0" dirty="0">
                <a:solidFill>
                  <a:srgbClr val="404040"/>
                </a:solidFill>
                <a:effectLst/>
                <a:latin typeface="Calibri" panose="020F0502020204030204" pitchFamily="34" charset="0"/>
                <a:ea typeface="Times New Roman" panose="02020603050405020304" pitchFamily="18" charset="0"/>
                <a:cs typeface="Lohit Devanagari"/>
              </a:rPr>
              <a:t>System Creation</a:t>
            </a:r>
            <a:endParaRPr lang="sv-SE" sz="1800" b="1" i="1"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A project-specific environment will be set-up, by </a:t>
            </a:r>
            <a:r>
              <a:rPr lang="en-US" sz="1800" kern="100" dirty="0" err="1">
                <a:solidFill>
                  <a:srgbClr val="404040"/>
                </a:solidFill>
                <a:effectLst/>
                <a:latin typeface="Calibri" panose="020F0502020204030204" pitchFamily="34" charset="0"/>
                <a:ea typeface="Noto Sans CJK SC"/>
                <a:cs typeface="Lohit Devanagari"/>
              </a:rPr>
              <a:t>Optit</a:t>
            </a:r>
            <a:r>
              <a:rPr lang="en-US" sz="1800" kern="100" dirty="0">
                <a:solidFill>
                  <a:srgbClr val="404040"/>
                </a:solidFill>
                <a:effectLst/>
                <a:latin typeface="Calibri" panose="020F0502020204030204" pitchFamily="34" charset="0"/>
                <a:ea typeface="Noto Sans CJK SC"/>
                <a:cs typeface="Lohit Devanagari"/>
              </a:rPr>
              <a:t>, including all resources necessary to realize the project’s activities. As soon as the previous phase generates the appropriate input datasets, the data will be uploaded in the system in order to load the internal databases creating the digital twin baseline. A series of system configurations will normally be required in this delicate phase, including setting parameters and eventual system integration with current legacy tools of the customer. In case specific models needed to be adjusted or customized to achieve the project’s objectives, this will be initiated by model specialists, ensuring the correct configuration is integrated to the platform. </a:t>
            </a:r>
          </a:p>
          <a:p>
            <a:pPr>
              <a:spcAft>
                <a:spcPts val="600"/>
              </a:spcAft>
            </a:pPr>
            <a:endParaRPr lang="sv-SE" sz="1800" kern="100" dirty="0">
              <a:solidFill>
                <a:srgbClr val="404040"/>
              </a:solidFill>
              <a:effectLst/>
              <a:latin typeface="Liberation Serif"/>
              <a:ea typeface="Noto Sans CJK SC"/>
              <a:cs typeface="Lohit Devanagari"/>
            </a:endParaRPr>
          </a:p>
          <a:p>
            <a:pPr marL="228600" indent="-228600" algn="just"/>
            <a:r>
              <a:rPr lang="en-GB" sz="1800" b="1" i="1" kern="0" dirty="0">
                <a:solidFill>
                  <a:srgbClr val="404040"/>
                </a:solidFill>
                <a:effectLst/>
                <a:latin typeface="Calibri" panose="020F0502020204030204" pitchFamily="34" charset="0"/>
                <a:ea typeface="Times New Roman" panose="02020603050405020304" pitchFamily="18" charset="0"/>
                <a:cs typeface="Lohit Devanagari"/>
              </a:rPr>
              <a:t>Model and Tool Validation</a:t>
            </a:r>
            <a:endParaRPr lang="sv-SE" sz="1800" b="1" i="1"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After the system is fully configured and the first version of the model is integrated, the team, together with the final users’ support, will run simulations and tests in order to validate the results and get feedbacks about possible deviations or errors. Iteratively, adjustments and bug fixing will be performed in this phase trying to reach an optimal level of accuracy in the analysis. During this phase, the final users will have access to the platform (Beta Testing) in order to adjust not only the model but also the automations and the procedures embedded within the solutions and reach a high enough quality to support the real production process. </a:t>
            </a:r>
          </a:p>
          <a:p>
            <a:pPr>
              <a:spcAft>
                <a:spcPts val="600"/>
              </a:spcAft>
            </a:pPr>
            <a:endParaRPr lang="sv-SE" sz="1800" kern="100" dirty="0">
              <a:solidFill>
                <a:srgbClr val="404040"/>
              </a:solidFill>
              <a:effectLst/>
              <a:latin typeface="Liberation Serif"/>
              <a:ea typeface="Noto Sans CJK SC"/>
              <a:cs typeface="Lohit Devanagari"/>
            </a:endParaRPr>
          </a:p>
          <a:p>
            <a:pPr marL="228600" indent="-228600" algn="just"/>
            <a:r>
              <a:rPr lang="en-GB" sz="1800" b="1" i="1" kern="0" dirty="0">
                <a:solidFill>
                  <a:srgbClr val="404040"/>
                </a:solidFill>
                <a:effectLst/>
                <a:latin typeface="Calibri" panose="020F0502020204030204" pitchFamily="34" charset="0"/>
                <a:ea typeface="Times New Roman" panose="02020603050405020304" pitchFamily="18" charset="0"/>
                <a:cs typeface="Lohit Devanagari"/>
              </a:rPr>
              <a:t>SaaS agreement for ongoing access to the RETROFEED platform</a:t>
            </a:r>
            <a:endParaRPr lang="sv-SE" sz="1800" b="1" i="1" kern="100" dirty="0">
              <a:solidFill>
                <a:srgbClr val="404040"/>
              </a:solidFill>
              <a:effectLst/>
              <a:latin typeface="Liberation Serif"/>
              <a:ea typeface="Noto Sans CJK SC"/>
              <a:cs typeface="Lohit Devanagari"/>
            </a:endParaRPr>
          </a:p>
          <a:p>
            <a:pPr>
              <a:spcAft>
                <a:spcPts val="600"/>
              </a:spcAft>
            </a:pPr>
            <a:r>
              <a:rPr lang="en-US" sz="1800" kern="100" dirty="0">
                <a:solidFill>
                  <a:srgbClr val="404040"/>
                </a:solidFill>
                <a:effectLst/>
                <a:latin typeface="Calibri" panose="020F0502020204030204" pitchFamily="34" charset="0"/>
                <a:ea typeface="Noto Sans CJK SC"/>
                <a:cs typeface="Lohit Devanagari"/>
              </a:rPr>
              <a:t>Upon agreement with the end-user, the solution, will be installed in a preferred production environment, with IT security requirements that will be decided before deployment, and given to the users to support their process. The agreement will cover every aspect of the service level such as: maintenance included and excluded, security layers and approach, response time, tariffs for future upgrades, costs and length of the service.</a:t>
            </a:r>
            <a:endParaRPr lang="sv-SE" sz="1800" kern="100" dirty="0">
              <a:solidFill>
                <a:srgbClr val="404040"/>
              </a:solidFill>
              <a:effectLst/>
              <a:latin typeface="Liberation Serif"/>
              <a:ea typeface="Noto Sans CJK SC"/>
              <a:cs typeface="Lohit Devanaga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kern="100" dirty="0">
              <a:solidFill>
                <a:srgbClr val="404040"/>
              </a:solidFill>
              <a:effectLst/>
              <a:latin typeface="Liberation Serif"/>
              <a:ea typeface="Noto Sans CJK SC"/>
              <a:cs typeface="Lohit Devanaga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76734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Replicability</a:t>
            </a:r>
            <a:r>
              <a:rPr lang="sv-SE" dirty="0"/>
              <a:t> </a:t>
            </a:r>
            <a:r>
              <a:rPr lang="sv-SE" dirty="0" err="1"/>
              <a:t>of</a:t>
            </a:r>
            <a:r>
              <a:rPr lang="sv-SE" dirty="0"/>
              <a:t> </a:t>
            </a:r>
            <a:r>
              <a:rPr lang="sv-SE" dirty="0" err="1"/>
              <a:t>agrochemical</a:t>
            </a:r>
            <a:r>
              <a:rPr lang="sv-SE" dirty="0"/>
              <a:t> </a:t>
            </a:r>
            <a:r>
              <a:rPr lang="sv-SE" dirty="0" err="1"/>
              <a:t>sector</a:t>
            </a:r>
            <a:r>
              <a:rPr lang="sv-SE" dirty="0"/>
              <a:t>/</a:t>
            </a:r>
            <a:r>
              <a:rPr lang="sv-SE" dirty="0" err="1"/>
              <a:t>fertilizer</a:t>
            </a:r>
            <a:r>
              <a:rPr lang="sv-SE" dirty="0"/>
              <a:t> </a:t>
            </a:r>
            <a:r>
              <a:rPr lang="sv-SE" dirty="0" err="1"/>
              <a:t>production</a:t>
            </a:r>
            <a:endParaRPr lang="sv-SE" dirty="0"/>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29307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environmental</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regulatory</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framework</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was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identified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for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each</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sector</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involved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in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project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In addition,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regulatory</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conflicts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or legislative gaps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that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may</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have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an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impact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on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selected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industries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and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development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of</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their</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activities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were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found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Once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this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information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had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been</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obtained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impact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that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standards and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barriers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have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on the </a:t>
            </a:r>
            <a:r>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development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of</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project's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technologies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was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analyzed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Finally</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ideas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and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proposals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for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improvement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are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provided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to try to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ensure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that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environmental</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regulations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have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more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positive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impact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on the progress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of</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technologies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developed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In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this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section</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you</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can</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read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more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about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the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ideas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and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proposals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for legislative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improvements</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Click</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on the demo-site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below</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that</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you</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are</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a:t>
            </a:r>
            <a:r>
              <a:rPr kumimoji="0" lang="sv-SE" sz="1200" b="0" i="0" u="none" strike="noStrike" kern="1200" cap="none" spc="0" normalizeH="0" baseline="0" noProof="0" err="1">
                <a:ln>
                  <a:noFill/>
                </a:ln>
                <a:solidFill>
                  <a:srgbClr val="000000"/>
                </a:solidFill>
                <a:effectLst/>
                <a:uLnTx/>
                <a:uFillTx/>
                <a:latin typeface="Arial" panose="020B0604020202020204" pitchFamily="34" charset="0"/>
                <a:ea typeface="+mn-ea"/>
                <a:cs typeface="Times New Roman" panose="02020603050405020304" pitchFamily="18" charset="0"/>
              </a:rPr>
              <a:t>interested</a:t>
            </a:r>
            <a:r>
              <a:rPr kumimoji="0" lang="sv-SE" sz="1200" b="0" i="0"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 in. </a:t>
            </a:r>
          </a:p>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8777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434700"/>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117697"/>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091347"/>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8192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a:t>More info on Project goals here: https://retrofeed.eu/objectives/</a:t>
            </a:r>
          </a:p>
          <a:p>
            <a:endParaRPr lang="en-GB"/>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2324110"/>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77787B-4A66-0142-903F-970ED53E63D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6562639"/>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268</a:t>
            </a:fld>
            <a:endParaRPr lang="en-GB"/>
          </a:p>
        </p:txBody>
      </p:sp>
    </p:spTree>
    <p:extLst>
      <p:ext uri="{BB962C8B-B14F-4D97-AF65-F5344CB8AC3E}">
        <p14:creationId xmlns:p14="http://schemas.microsoft.com/office/powerpoint/2010/main" val="261254972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hlinkClick r:id="rId3"/>
              </a:rPr>
              <a:t>- RETROFEED</a:t>
            </a:r>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269</a:t>
            </a:fld>
            <a:endParaRPr lang="en-GB"/>
          </a:p>
        </p:txBody>
      </p:sp>
    </p:spTree>
    <p:extLst>
      <p:ext uri="{BB962C8B-B14F-4D97-AF65-F5344CB8AC3E}">
        <p14:creationId xmlns:p14="http://schemas.microsoft.com/office/powerpoint/2010/main" val="404830403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271</a:t>
            </a:fld>
            <a:endParaRPr lang="en-GB"/>
          </a:p>
        </p:txBody>
      </p:sp>
    </p:spTree>
    <p:extLst>
      <p:ext uri="{BB962C8B-B14F-4D97-AF65-F5344CB8AC3E}">
        <p14:creationId xmlns:p14="http://schemas.microsoft.com/office/powerpoint/2010/main" val="201016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There</a:t>
            </a:r>
            <a:r>
              <a:rPr lang="sv-SE" dirty="0"/>
              <a:t> </a:t>
            </a:r>
            <a:r>
              <a:rPr lang="sv-SE" dirty="0" err="1"/>
              <a:t>are</a:t>
            </a:r>
            <a:r>
              <a:rPr lang="sv-SE" dirty="0"/>
              <a:t> </a:t>
            </a:r>
            <a:r>
              <a:rPr lang="sv-SE" dirty="0" err="1"/>
              <a:t>six</a:t>
            </a:r>
            <a:r>
              <a:rPr lang="sv-SE" dirty="0"/>
              <a:t> demo-sites in the </a:t>
            </a:r>
            <a:r>
              <a:rPr lang="sv-SE" dirty="0" err="1"/>
              <a:t>Retrofeed</a:t>
            </a:r>
            <a:r>
              <a:rPr lang="sv-SE" dirty="0"/>
              <a:t> </a:t>
            </a:r>
            <a:r>
              <a:rPr lang="sv-SE" dirty="0" err="1"/>
              <a:t>project</a:t>
            </a:r>
            <a:r>
              <a:rPr lang="sv-SE" dirty="0"/>
              <a:t>, </a:t>
            </a:r>
            <a:r>
              <a:rPr lang="sv-SE" dirty="0" err="1"/>
              <a:t>within</a:t>
            </a:r>
            <a:r>
              <a:rPr lang="sv-SE" dirty="0"/>
              <a:t> the cement, </a:t>
            </a:r>
            <a:r>
              <a:rPr lang="sv-SE" dirty="0" err="1"/>
              <a:t>ceramic</a:t>
            </a:r>
            <a:r>
              <a:rPr lang="sv-SE" dirty="0"/>
              <a:t>, </a:t>
            </a:r>
            <a:r>
              <a:rPr lang="sv-SE" dirty="0" err="1"/>
              <a:t>steel</a:t>
            </a:r>
            <a:r>
              <a:rPr lang="sv-SE" dirty="0"/>
              <a:t>, </a:t>
            </a:r>
            <a:r>
              <a:rPr lang="sv-SE" dirty="0" err="1"/>
              <a:t>agrochemical</a:t>
            </a:r>
            <a:r>
              <a:rPr lang="sv-SE" dirty="0"/>
              <a:t> and </a:t>
            </a:r>
            <a:r>
              <a:rPr lang="sv-SE" dirty="0" err="1"/>
              <a:t>aluminum</a:t>
            </a:r>
            <a:r>
              <a:rPr lang="sv-SE" dirty="0"/>
              <a:t> </a:t>
            </a:r>
            <a:r>
              <a:rPr lang="sv-SE" dirty="0" err="1"/>
              <a:t>sector</a:t>
            </a:r>
            <a:r>
              <a:rPr lang="sv-SE" dirty="0"/>
              <a:t>. </a:t>
            </a:r>
          </a:p>
          <a:p>
            <a:r>
              <a:rPr lang="sv-SE" dirty="0" err="1"/>
              <a:t>Two</a:t>
            </a:r>
            <a:r>
              <a:rPr lang="sv-SE" dirty="0"/>
              <a:t> demo-sites </a:t>
            </a:r>
            <a:r>
              <a:rPr lang="sv-SE" dirty="0" err="1"/>
              <a:t>within</a:t>
            </a:r>
            <a:r>
              <a:rPr lang="sv-SE" dirty="0"/>
              <a:t> </a:t>
            </a:r>
            <a:r>
              <a:rPr lang="sv-SE" dirty="0" err="1"/>
              <a:t>steel</a:t>
            </a:r>
            <a:r>
              <a:rPr lang="sv-SE" dirty="0"/>
              <a:t> </a:t>
            </a:r>
            <a:r>
              <a:rPr lang="sv-SE" dirty="0" err="1"/>
              <a:t>sector</a:t>
            </a:r>
            <a:r>
              <a:rPr lang="sv-SE" dirty="0"/>
              <a:t>. </a:t>
            </a:r>
            <a:r>
              <a:rPr lang="sv-SE" dirty="0" err="1"/>
              <a:t>This</a:t>
            </a:r>
            <a:r>
              <a:rPr lang="sv-SE" dirty="0"/>
              <a:t> </a:t>
            </a:r>
            <a:r>
              <a:rPr lang="sv-SE" dirty="0" err="1"/>
              <a:t>slide</a:t>
            </a:r>
            <a:r>
              <a:rPr lang="sv-SE" dirty="0"/>
              <a:t> </a:t>
            </a:r>
            <a:r>
              <a:rPr lang="sv-SE" dirty="0" err="1"/>
              <a:t>will</a:t>
            </a:r>
            <a:r>
              <a:rPr lang="sv-SE" dirty="0"/>
              <a:t> </a:t>
            </a:r>
            <a:r>
              <a:rPr lang="sv-SE" dirty="0" err="1"/>
              <a:t>give</a:t>
            </a:r>
            <a:r>
              <a:rPr lang="sv-SE" dirty="0"/>
              <a:t> </a:t>
            </a:r>
            <a:r>
              <a:rPr lang="sv-SE" dirty="0" err="1"/>
              <a:t>you</a:t>
            </a:r>
            <a:r>
              <a:rPr lang="sv-SE" dirty="0"/>
              <a:t> an </a:t>
            </a:r>
            <a:r>
              <a:rPr lang="sv-SE" dirty="0" err="1"/>
              <a:t>overview</a:t>
            </a:r>
            <a:r>
              <a:rPr lang="sv-SE" dirty="0"/>
              <a:t> </a:t>
            </a:r>
            <a:r>
              <a:rPr lang="sv-SE" dirty="0" err="1"/>
              <a:t>where</a:t>
            </a:r>
            <a:r>
              <a:rPr lang="sv-SE" dirty="0"/>
              <a:t> the demo-sites </a:t>
            </a:r>
            <a:r>
              <a:rPr lang="sv-SE" dirty="0" err="1"/>
              <a:t>are</a:t>
            </a:r>
            <a:r>
              <a:rPr lang="sv-SE" dirty="0"/>
              <a:t> </a:t>
            </a:r>
            <a:r>
              <a:rPr lang="sv-SE" dirty="0" err="1"/>
              <a:t>located</a:t>
            </a:r>
            <a:r>
              <a:rPr lang="sv-SE" dirty="0"/>
              <a:t>. </a:t>
            </a:r>
          </a:p>
          <a:p>
            <a:endParaRPr lang="sv-SE" dirty="0"/>
          </a:p>
          <a:p>
            <a:r>
              <a:rPr lang="sv-SE" dirty="0" err="1"/>
              <a:t>During</a:t>
            </a:r>
            <a:r>
              <a:rPr lang="sv-SE" dirty="0"/>
              <a:t> the RETROFEED </a:t>
            </a:r>
            <a:r>
              <a:rPr lang="sv-SE" dirty="0" err="1"/>
              <a:t>project</a:t>
            </a:r>
            <a:r>
              <a:rPr lang="sv-SE" dirty="0"/>
              <a:t> the demo-sites </a:t>
            </a:r>
            <a:r>
              <a:rPr lang="sv-SE" dirty="0" err="1"/>
              <a:t>have</a:t>
            </a:r>
            <a:r>
              <a:rPr lang="sv-SE" dirty="0"/>
              <a:t> </a:t>
            </a:r>
            <a:r>
              <a:rPr lang="sv-SE" dirty="0" err="1"/>
              <a:t>been</a:t>
            </a:r>
            <a:r>
              <a:rPr lang="sv-SE" dirty="0"/>
              <a:t> </a:t>
            </a:r>
            <a:r>
              <a:rPr lang="sv-SE" dirty="0" err="1"/>
              <a:t>open</a:t>
            </a:r>
            <a:r>
              <a:rPr lang="sv-SE" dirty="0"/>
              <a:t> for </a:t>
            </a:r>
            <a:r>
              <a:rPr lang="sv-SE" dirty="0" err="1"/>
              <a:t>study</a:t>
            </a:r>
            <a:r>
              <a:rPr lang="sv-SE" dirty="0"/>
              <a:t> visits, </a:t>
            </a:r>
            <a:r>
              <a:rPr lang="sv-SE" dirty="0" err="1"/>
              <a:t>but</a:t>
            </a:r>
            <a:r>
              <a:rPr lang="sv-SE" dirty="0"/>
              <a:t> </a:t>
            </a:r>
            <a:r>
              <a:rPr lang="sv-SE" dirty="0" err="1"/>
              <a:t>might</a:t>
            </a:r>
            <a:r>
              <a:rPr lang="sv-SE" dirty="0"/>
              <a:t> no </a:t>
            </a:r>
            <a:r>
              <a:rPr lang="sv-SE" dirty="0" err="1"/>
              <a:t>longer</a:t>
            </a:r>
            <a:r>
              <a:rPr lang="sv-SE" dirty="0"/>
              <a:t> offer </a:t>
            </a:r>
            <a:r>
              <a:rPr lang="sv-SE" dirty="0" err="1"/>
              <a:t>this</a:t>
            </a:r>
            <a:r>
              <a:rPr lang="sv-SE"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4160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This</a:t>
            </a:r>
            <a:r>
              <a:rPr lang="sv-SE" dirty="0"/>
              <a:t> </a:t>
            </a:r>
            <a:r>
              <a:rPr lang="sv-SE" dirty="0" err="1"/>
              <a:t>slide</a:t>
            </a:r>
            <a:r>
              <a:rPr lang="sv-SE" dirty="0"/>
              <a:t> </a:t>
            </a:r>
            <a:r>
              <a:rPr lang="sv-SE" dirty="0" err="1"/>
              <a:t>illustrates</a:t>
            </a:r>
            <a:r>
              <a:rPr lang="sv-SE" dirty="0"/>
              <a:t> </a:t>
            </a:r>
            <a:r>
              <a:rPr lang="sv-SE" dirty="0" err="1"/>
              <a:t>where</a:t>
            </a:r>
            <a:r>
              <a:rPr lang="sv-SE" dirty="0"/>
              <a:t> the different </a:t>
            </a:r>
            <a:r>
              <a:rPr lang="sv-SE" dirty="0" err="1"/>
              <a:t>retrofitting</a:t>
            </a:r>
            <a:r>
              <a:rPr lang="sv-SE" dirty="0"/>
              <a:t> actions </a:t>
            </a:r>
            <a:r>
              <a:rPr lang="sv-SE" dirty="0" err="1"/>
              <a:t>are</a:t>
            </a:r>
            <a:r>
              <a:rPr lang="sv-SE" dirty="0"/>
              <a:t> taken by the different demo-sites. </a:t>
            </a:r>
            <a:r>
              <a:rPr lang="sv-SE" dirty="0" err="1"/>
              <a:t>How</a:t>
            </a:r>
            <a:r>
              <a:rPr lang="sv-SE" dirty="0"/>
              <a:t> to interpret </a:t>
            </a:r>
            <a:r>
              <a:rPr lang="sv-SE" dirty="0" err="1"/>
              <a:t>this</a:t>
            </a:r>
            <a:r>
              <a:rPr lang="sv-SE" dirty="0"/>
              <a:t> illustration: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err="1"/>
              <a:t>Firstly</a:t>
            </a:r>
            <a:r>
              <a:rPr lang="sv-SE" dirty="0"/>
              <a:t>:</a:t>
            </a:r>
          </a:p>
          <a:p>
            <a:r>
              <a:rPr lang="sv-SE" dirty="0"/>
              <a:t>For all </a:t>
            </a:r>
            <a:r>
              <a:rPr lang="sv-SE" dirty="0" err="1"/>
              <a:t>of</a:t>
            </a:r>
            <a:r>
              <a:rPr lang="sv-SE" dirty="0"/>
              <a:t> the demosites the 1., 2. and 3. </a:t>
            </a:r>
            <a:r>
              <a:rPr lang="sv-SE" dirty="0" err="1"/>
              <a:t>are</a:t>
            </a:r>
            <a:r>
              <a:rPr lang="sv-SE" dirty="0"/>
              <a:t> </a:t>
            </a:r>
            <a:r>
              <a:rPr lang="sv-SE" dirty="0" err="1"/>
              <a:t>included</a:t>
            </a:r>
            <a:r>
              <a:rPr lang="sv-SE" dirty="0"/>
              <a:t>. All </a:t>
            </a:r>
            <a:r>
              <a:rPr lang="sv-SE" dirty="0" err="1"/>
              <a:t>will</a:t>
            </a:r>
            <a:r>
              <a:rPr lang="sv-SE" dirty="0"/>
              <a:t> </a:t>
            </a:r>
            <a:r>
              <a:rPr lang="sv-SE" dirty="0" err="1"/>
              <a:t>have</a:t>
            </a:r>
            <a:r>
              <a:rPr lang="sv-SE" dirty="0"/>
              <a:t> </a:t>
            </a:r>
            <a:r>
              <a:rPr lang="sv-SE" dirty="0" err="1"/>
              <a:t>retrofitted</a:t>
            </a:r>
            <a:r>
              <a:rPr lang="sv-SE" dirty="0"/>
              <a:t> </a:t>
            </a:r>
            <a:r>
              <a:rPr lang="sv-SE" dirty="0" err="1"/>
              <a:t>some</a:t>
            </a:r>
            <a:r>
              <a:rPr lang="sv-SE" dirty="0"/>
              <a:t> </a:t>
            </a:r>
            <a:r>
              <a:rPr lang="sv-SE" dirty="0" err="1"/>
              <a:t>key</a:t>
            </a:r>
            <a:r>
              <a:rPr lang="sv-SE" dirty="0"/>
              <a:t> </a:t>
            </a:r>
            <a:r>
              <a:rPr lang="sv-SE" dirty="0" err="1"/>
              <a:t>equipment</a:t>
            </a:r>
            <a:r>
              <a:rPr lang="sv-SE" dirty="0"/>
              <a:t>, </a:t>
            </a:r>
            <a:r>
              <a:rPr lang="sv-SE" dirty="0" err="1"/>
              <a:t>improved</a:t>
            </a:r>
            <a:r>
              <a:rPr lang="sv-SE" dirty="0"/>
              <a:t> the M&amp;C systems and has the </a:t>
            </a:r>
            <a:r>
              <a:rPr lang="sv-SE" dirty="0" err="1"/>
              <a:t>goal</a:t>
            </a:r>
            <a:r>
              <a:rPr lang="sv-SE" dirty="0"/>
              <a:t> to </a:t>
            </a:r>
            <a:r>
              <a:rPr lang="sv-SE" dirty="0" err="1"/>
              <a:t>incorperate</a:t>
            </a:r>
            <a:r>
              <a:rPr lang="sv-SE" dirty="0"/>
              <a:t> the </a:t>
            </a:r>
            <a:r>
              <a:rPr lang="sv-SE" dirty="0" err="1"/>
              <a:t>retrofit</a:t>
            </a:r>
            <a:r>
              <a:rPr lang="sv-SE" dirty="0"/>
              <a:t> decision support system </a:t>
            </a:r>
            <a:r>
              <a:rPr lang="sv-SE" dirty="0" err="1"/>
              <a:t>tool</a:t>
            </a:r>
            <a:r>
              <a:rPr lang="sv-SE" dirty="0"/>
              <a:t> (DSS </a:t>
            </a:r>
            <a:r>
              <a:rPr lang="sv-SE" dirty="0" err="1"/>
              <a:t>tool</a:t>
            </a:r>
            <a:r>
              <a:rPr lang="sv-SE" dirty="0"/>
              <a:t>) </a:t>
            </a:r>
            <a:r>
              <a:rPr lang="sv-SE" dirty="0" err="1"/>
              <a:t>developed</a:t>
            </a:r>
            <a:r>
              <a:rPr lang="sv-SE" dirty="0"/>
              <a:t> </a:t>
            </a:r>
            <a:r>
              <a:rPr lang="sv-SE" dirty="0" err="1"/>
              <a:t>within</a:t>
            </a:r>
            <a:r>
              <a:rPr lang="sv-SE" dirty="0"/>
              <a:t> the RETROFEED </a:t>
            </a:r>
            <a:r>
              <a:rPr lang="sv-SE" dirty="0" err="1"/>
              <a:t>project</a:t>
            </a:r>
            <a:r>
              <a:rPr lang="sv-SE" dirty="0"/>
              <a:t>. </a:t>
            </a:r>
          </a:p>
          <a:p>
            <a:r>
              <a:rPr lang="sv-SE" dirty="0"/>
              <a:t> </a:t>
            </a:r>
          </a:p>
          <a:p>
            <a:r>
              <a:rPr lang="sv-SE" dirty="0" err="1"/>
              <a:t>Secondly</a:t>
            </a:r>
            <a:r>
              <a:rPr lang="sv-SE" dirty="0"/>
              <a:t>: </a:t>
            </a:r>
          </a:p>
          <a:p>
            <a:r>
              <a:rPr lang="sv-SE" dirty="0" err="1"/>
              <a:t>Torrecid</a:t>
            </a:r>
            <a:r>
              <a:rPr lang="sv-SE" dirty="0"/>
              <a:t> – D1 – </a:t>
            </a:r>
            <a:r>
              <a:rPr lang="sv-SE" dirty="0" err="1"/>
              <a:t>retrofit</a:t>
            </a:r>
            <a:r>
              <a:rPr lang="sv-SE" dirty="0"/>
              <a:t> so </a:t>
            </a:r>
            <a:r>
              <a:rPr lang="sv-SE" dirty="0" err="1"/>
              <a:t>they</a:t>
            </a:r>
            <a:r>
              <a:rPr lang="sv-SE" dirty="0"/>
              <a:t> </a:t>
            </a:r>
            <a:r>
              <a:rPr lang="sv-SE" dirty="0" err="1"/>
              <a:t>can</a:t>
            </a:r>
            <a:r>
              <a:rPr lang="sv-SE" dirty="0"/>
              <a:t> </a:t>
            </a:r>
            <a:r>
              <a:rPr lang="sv-SE" dirty="0" err="1"/>
              <a:t>use</a:t>
            </a:r>
            <a:r>
              <a:rPr lang="sv-SE" dirty="0"/>
              <a:t> </a:t>
            </a:r>
            <a:r>
              <a:rPr lang="sv-SE" dirty="0" err="1"/>
              <a:t>waste</a:t>
            </a:r>
            <a:r>
              <a:rPr lang="sv-SE" dirty="0"/>
              <a:t>/</a:t>
            </a:r>
            <a:r>
              <a:rPr lang="sv-SE" dirty="0" err="1"/>
              <a:t>byproducts</a:t>
            </a:r>
            <a:r>
              <a:rPr lang="sv-SE" dirty="0"/>
              <a:t> as </a:t>
            </a:r>
            <a:r>
              <a:rPr lang="sv-SE" dirty="0" err="1"/>
              <a:t>raw</a:t>
            </a:r>
            <a:r>
              <a:rPr lang="sv-SE" dirty="0"/>
              <a:t> materials. </a:t>
            </a:r>
          </a:p>
          <a:p>
            <a:r>
              <a:rPr lang="sv-SE" dirty="0" err="1"/>
              <a:t>Secil</a:t>
            </a:r>
            <a:r>
              <a:rPr lang="sv-SE" dirty="0"/>
              <a:t> – D2 – </a:t>
            </a:r>
            <a:r>
              <a:rPr lang="sv-SE" dirty="0" err="1"/>
              <a:t>retrofit</a:t>
            </a:r>
            <a:r>
              <a:rPr lang="sv-SE" dirty="0"/>
              <a:t> so </a:t>
            </a:r>
            <a:r>
              <a:rPr lang="sv-SE" dirty="0" err="1"/>
              <a:t>they</a:t>
            </a:r>
            <a:r>
              <a:rPr lang="sv-SE" dirty="0"/>
              <a:t> </a:t>
            </a:r>
            <a:r>
              <a:rPr lang="sv-SE" dirty="0" err="1"/>
              <a:t>can</a:t>
            </a:r>
            <a:r>
              <a:rPr lang="sv-SE" dirty="0"/>
              <a:t> </a:t>
            </a:r>
            <a:r>
              <a:rPr lang="sv-SE" dirty="0" err="1"/>
              <a:t>use</a:t>
            </a:r>
            <a:r>
              <a:rPr lang="sv-SE" dirty="0"/>
              <a:t> alternative </a:t>
            </a:r>
            <a:r>
              <a:rPr lang="sv-SE" dirty="0" err="1"/>
              <a:t>feedstock</a:t>
            </a:r>
            <a:r>
              <a:rPr lang="sv-SE" dirty="0"/>
              <a:t> as </a:t>
            </a:r>
            <a:r>
              <a:rPr lang="sv-SE" dirty="0" err="1"/>
              <a:t>fuel</a:t>
            </a:r>
            <a:endParaRPr lang="sv-SE" dirty="0"/>
          </a:p>
          <a:p>
            <a:r>
              <a:rPr lang="sv-SE" dirty="0"/>
              <a:t>Asas – D3 – </a:t>
            </a:r>
            <a:r>
              <a:rPr lang="sv-SE" dirty="0" err="1"/>
              <a:t>retrofit</a:t>
            </a:r>
            <a:r>
              <a:rPr lang="sv-SE" dirty="0"/>
              <a:t> so </a:t>
            </a:r>
            <a:r>
              <a:rPr lang="sv-SE" dirty="0" err="1"/>
              <a:t>they</a:t>
            </a:r>
            <a:r>
              <a:rPr lang="sv-SE" dirty="0"/>
              <a:t> </a:t>
            </a:r>
            <a:r>
              <a:rPr lang="sv-SE" dirty="0" err="1"/>
              <a:t>can</a:t>
            </a:r>
            <a:r>
              <a:rPr lang="sv-SE" dirty="0"/>
              <a:t> </a:t>
            </a:r>
            <a:r>
              <a:rPr lang="sv-SE" dirty="0" err="1"/>
              <a:t>use</a:t>
            </a:r>
            <a:r>
              <a:rPr lang="sv-SE" dirty="0"/>
              <a:t> alternative </a:t>
            </a:r>
            <a:r>
              <a:rPr lang="sv-SE" dirty="0" err="1"/>
              <a:t>rawmaterial</a:t>
            </a:r>
            <a:r>
              <a:rPr lang="sv-SE" dirty="0"/>
              <a:t>, </a:t>
            </a:r>
            <a:r>
              <a:rPr lang="sv-SE" dirty="0" err="1"/>
              <a:t>increase</a:t>
            </a:r>
            <a:r>
              <a:rPr lang="sv-SE" dirty="0"/>
              <a:t> the </a:t>
            </a:r>
            <a:r>
              <a:rPr lang="sv-SE" dirty="0" err="1"/>
              <a:t>amount</a:t>
            </a:r>
            <a:r>
              <a:rPr lang="sv-SE" dirty="0"/>
              <a:t> </a:t>
            </a:r>
            <a:r>
              <a:rPr lang="sv-SE" dirty="0" err="1"/>
              <a:t>of</a:t>
            </a:r>
            <a:r>
              <a:rPr lang="sv-SE" dirty="0"/>
              <a:t> </a:t>
            </a:r>
            <a:r>
              <a:rPr lang="sv-SE" dirty="0" err="1"/>
              <a:t>scrap</a:t>
            </a:r>
            <a:endParaRPr lang="sv-SE" dirty="0"/>
          </a:p>
          <a:p>
            <a:r>
              <a:rPr lang="sv-SE" dirty="0" err="1"/>
              <a:t>Feno</a:t>
            </a:r>
            <a:r>
              <a:rPr lang="sv-SE" dirty="0"/>
              <a:t>/</a:t>
            </a:r>
            <a:r>
              <a:rPr lang="sv-SE" dirty="0" err="1"/>
              <a:t>Silcotub</a:t>
            </a:r>
            <a:r>
              <a:rPr lang="sv-SE" dirty="0"/>
              <a:t> – D4 – </a:t>
            </a:r>
            <a:r>
              <a:rPr lang="sv-SE" dirty="0" err="1"/>
              <a:t>retrofit</a:t>
            </a:r>
            <a:r>
              <a:rPr lang="sv-SE" dirty="0"/>
              <a:t> so </a:t>
            </a:r>
            <a:r>
              <a:rPr lang="sv-SE" dirty="0" err="1"/>
              <a:t>they</a:t>
            </a:r>
            <a:r>
              <a:rPr lang="sv-SE" dirty="0"/>
              <a:t> </a:t>
            </a:r>
            <a:r>
              <a:rPr lang="sv-SE" dirty="0" err="1"/>
              <a:t>can</a:t>
            </a:r>
            <a:r>
              <a:rPr lang="sv-SE" dirty="0"/>
              <a:t> </a:t>
            </a:r>
            <a:r>
              <a:rPr lang="sv-SE" dirty="0" err="1"/>
              <a:t>use</a:t>
            </a:r>
            <a:r>
              <a:rPr lang="sv-SE" dirty="0"/>
              <a:t> new </a:t>
            </a:r>
            <a:r>
              <a:rPr lang="sv-SE" dirty="0" err="1"/>
              <a:t>biobased</a:t>
            </a:r>
            <a:r>
              <a:rPr lang="sv-SE" dirty="0"/>
              <a:t> </a:t>
            </a:r>
            <a:r>
              <a:rPr lang="sv-SE" dirty="0" err="1"/>
              <a:t>feedstock</a:t>
            </a:r>
            <a:r>
              <a:rPr lang="sv-SE" dirty="0"/>
              <a:t> as </a:t>
            </a:r>
            <a:r>
              <a:rPr lang="sv-SE" dirty="0" err="1"/>
              <a:t>well</a:t>
            </a:r>
            <a:r>
              <a:rPr lang="sv-SE" dirty="0"/>
              <a:t> as </a:t>
            </a:r>
            <a:r>
              <a:rPr lang="sv-SE" dirty="0" err="1"/>
              <a:t>other</a:t>
            </a:r>
            <a:r>
              <a:rPr lang="sv-SE" dirty="0"/>
              <a:t> </a:t>
            </a:r>
            <a:r>
              <a:rPr lang="sv-SE" dirty="0" err="1"/>
              <a:t>alterantive</a:t>
            </a:r>
            <a:r>
              <a:rPr lang="sv-SE" dirty="0"/>
              <a:t> </a:t>
            </a:r>
            <a:r>
              <a:rPr lang="sv-SE" dirty="0" err="1"/>
              <a:t>feedstock</a:t>
            </a:r>
            <a:r>
              <a:rPr lang="sv-SE" dirty="0"/>
              <a:t> as </a:t>
            </a:r>
            <a:r>
              <a:rPr lang="sv-SE" dirty="0" err="1"/>
              <a:t>fuel</a:t>
            </a:r>
            <a:r>
              <a:rPr lang="sv-SE" dirty="0"/>
              <a:t>. </a:t>
            </a:r>
          </a:p>
          <a:p>
            <a:r>
              <a:rPr lang="sv-SE" dirty="0" err="1"/>
              <a:t>Fertiberia</a:t>
            </a:r>
            <a:r>
              <a:rPr lang="sv-SE" dirty="0"/>
              <a:t> – D5 – </a:t>
            </a:r>
            <a:r>
              <a:rPr lang="sv-SE" dirty="0" err="1"/>
              <a:t>retrofit</a:t>
            </a:r>
            <a:r>
              <a:rPr lang="sv-SE" dirty="0"/>
              <a:t> so </a:t>
            </a:r>
            <a:r>
              <a:rPr lang="sv-SE" dirty="0" err="1"/>
              <a:t>they</a:t>
            </a:r>
            <a:r>
              <a:rPr lang="sv-SE" dirty="0"/>
              <a:t> </a:t>
            </a:r>
            <a:r>
              <a:rPr lang="sv-SE" dirty="0" err="1"/>
              <a:t>can</a:t>
            </a:r>
            <a:r>
              <a:rPr lang="sv-SE" dirty="0"/>
              <a:t> </a:t>
            </a:r>
            <a:r>
              <a:rPr lang="sv-SE" dirty="0" err="1"/>
              <a:t>use</a:t>
            </a:r>
            <a:r>
              <a:rPr lang="sv-SE" dirty="0"/>
              <a:t> alternative </a:t>
            </a:r>
            <a:r>
              <a:rPr lang="sv-SE" dirty="0" err="1"/>
              <a:t>rawmaterial</a:t>
            </a:r>
            <a:r>
              <a:rPr lang="sv-SE" dirty="0"/>
              <a:t>.  </a:t>
            </a:r>
          </a:p>
          <a:p>
            <a:endParaRPr lang="sv-SE" dirty="0"/>
          </a:p>
          <a:p>
            <a:r>
              <a:rPr lang="sv-SE" dirty="0" err="1"/>
              <a:t>More</a:t>
            </a:r>
            <a:r>
              <a:rPr lang="sv-SE" dirty="0"/>
              <a:t> </a:t>
            </a:r>
            <a:r>
              <a:rPr lang="sv-SE" dirty="0" err="1"/>
              <a:t>about</a:t>
            </a:r>
            <a:r>
              <a:rPr lang="sv-SE" dirty="0"/>
              <a:t> the actions for </a:t>
            </a:r>
            <a:r>
              <a:rPr lang="sv-SE" dirty="0" err="1"/>
              <a:t>each</a:t>
            </a:r>
            <a:r>
              <a:rPr lang="sv-SE" dirty="0"/>
              <a:t> site in the coming </a:t>
            </a:r>
            <a:r>
              <a:rPr lang="sv-SE" dirty="0" err="1"/>
              <a:t>subchapters</a:t>
            </a:r>
            <a:r>
              <a:rPr lang="sv-SE" dirty="0"/>
              <a:t>. </a:t>
            </a:r>
          </a:p>
          <a:p>
            <a:endParaRPr lang="sv-SE" dirty="0"/>
          </a:p>
          <a:p>
            <a:r>
              <a:rPr lang="sv-SE" dirty="0"/>
              <a:t>Abbreviations: </a:t>
            </a:r>
          </a:p>
          <a:p>
            <a:r>
              <a:rPr lang="sv-SE" dirty="0" err="1"/>
              <a:t>Silcotub</a:t>
            </a:r>
            <a:r>
              <a:rPr lang="sv-SE" dirty="0"/>
              <a:t> - </a:t>
            </a:r>
            <a:r>
              <a:rPr lang="sv-SE" dirty="0" err="1"/>
              <a:t>Tenaris</a:t>
            </a:r>
            <a:r>
              <a:rPr lang="sv-SE" dirty="0"/>
              <a:t> </a:t>
            </a:r>
            <a:r>
              <a:rPr lang="sv-SE" dirty="0" err="1"/>
              <a:t>Silcotube</a:t>
            </a:r>
            <a:r>
              <a:rPr lang="sv-SE" dirty="0"/>
              <a:t> (</a:t>
            </a:r>
            <a:r>
              <a:rPr lang="sv-SE" dirty="0" err="1"/>
              <a:t>steel</a:t>
            </a:r>
            <a:r>
              <a:rPr lang="sv-SE" dirty="0"/>
              <a:t> </a:t>
            </a:r>
            <a:r>
              <a:rPr lang="sv-SE" dirty="0" err="1"/>
              <a:t>sector</a:t>
            </a:r>
            <a:r>
              <a:rPr lang="sv-SE" dirty="0"/>
              <a:t>)</a:t>
            </a:r>
          </a:p>
          <a:p>
            <a:r>
              <a:rPr lang="sv-SE" dirty="0"/>
              <a:t>FENO – </a:t>
            </a:r>
            <a:r>
              <a:rPr lang="sv-SE" dirty="0" err="1"/>
              <a:t>Pittini</a:t>
            </a:r>
            <a:r>
              <a:rPr lang="sv-SE" dirty="0"/>
              <a:t> (</a:t>
            </a:r>
            <a:r>
              <a:rPr lang="sv-SE" dirty="0" err="1"/>
              <a:t>steel</a:t>
            </a:r>
            <a:r>
              <a:rPr lang="sv-SE" dirty="0"/>
              <a:t> </a:t>
            </a:r>
            <a:r>
              <a:rPr lang="sv-SE" dirty="0" err="1"/>
              <a:t>sector</a:t>
            </a:r>
            <a:r>
              <a:rPr lang="sv-SE" dirty="0"/>
              <a:t>)</a:t>
            </a:r>
          </a:p>
          <a:p>
            <a:r>
              <a:rPr lang="sv-SE" dirty="0"/>
              <a:t>M&amp;C – </a:t>
            </a:r>
            <a:r>
              <a:rPr lang="sv-SE" dirty="0" err="1"/>
              <a:t>Monitoring</a:t>
            </a:r>
            <a:r>
              <a:rPr lang="sv-SE" dirty="0"/>
              <a:t> and </a:t>
            </a:r>
            <a:r>
              <a:rPr lang="sv-SE" dirty="0" err="1"/>
              <a:t>control</a:t>
            </a:r>
            <a:r>
              <a:rPr lang="sv-SE" dirty="0"/>
              <a:t> systems</a:t>
            </a:r>
          </a:p>
          <a:p>
            <a:r>
              <a:rPr lang="sv-SE" dirty="0"/>
              <a:t>DSS – Decision support system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705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 </a:t>
            </a:r>
            <a:r>
              <a:rPr lang="sv-SE" err="1"/>
              <a:t>this</a:t>
            </a:r>
            <a:r>
              <a:rPr lang="sv-SE"/>
              <a:t> </a:t>
            </a:r>
            <a:r>
              <a:rPr lang="sv-SE" err="1"/>
              <a:t>subchapter</a:t>
            </a:r>
            <a:r>
              <a:rPr lang="sv-SE"/>
              <a:t> </a:t>
            </a:r>
            <a:r>
              <a:rPr lang="sv-SE" err="1"/>
              <a:t>you</a:t>
            </a:r>
            <a:r>
              <a:rPr lang="sv-SE"/>
              <a:t> </a:t>
            </a:r>
            <a:r>
              <a:rPr lang="sv-SE" err="1"/>
              <a:t>will</a:t>
            </a:r>
            <a:r>
              <a:rPr lang="sv-SE"/>
              <a:t> </a:t>
            </a:r>
            <a:r>
              <a:rPr lang="sv-SE" err="1"/>
              <a:t>learn</a:t>
            </a:r>
            <a:r>
              <a:rPr lang="sv-SE"/>
              <a:t> </a:t>
            </a:r>
            <a:r>
              <a:rPr lang="sv-SE" err="1"/>
              <a:t>more</a:t>
            </a:r>
            <a:r>
              <a:rPr lang="sv-SE"/>
              <a:t> </a:t>
            </a:r>
            <a:r>
              <a:rPr lang="sv-SE" err="1"/>
              <a:t>about</a:t>
            </a:r>
            <a:r>
              <a:rPr lang="sv-SE"/>
              <a:t> the </a:t>
            </a:r>
            <a:r>
              <a:rPr lang="sv-SE" err="1"/>
              <a:t>company</a:t>
            </a:r>
            <a:r>
              <a:rPr lang="sv-SE"/>
              <a:t> and the demo-site </a:t>
            </a:r>
            <a:r>
              <a:rPr lang="sv-SE" err="1"/>
              <a:t>within</a:t>
            </a:r>
            <a:r>
              <a:rPr lang="sv-SE"/>
              <a:t> the cement </a:t>
            </a:r>
            <a:r>
              <a:rPr lang="sv-SE" err="1"/>
              <a:t>production</a:t>
            </a:r>
            <a:r>
              <a:rPr lang="sv-S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err="1"/>
              <a:t>Secil</a:t>
            </a:r>
            <a:r>
              <a:rPr lang="sv-SE"/>
              <a:t> is the </a:t>
            </a:r>
            <a:r>
              <a:rPr lang="sv-SE" err="1"/>
              <a:t>company</a:t>
            </a:r>
            <a:r>
              <a:rPr lang="sv-SE"/>
              <a:t> </a:t>
            </a:r>
            <a:r>
              <a:rPr lang="sv-SE" err="1"/>
              <a:t>with</a:t>
            </a:r>
            <a:r>
              <a:rPr lang="sv-SE"/>
              <a:t> </a:t>
            </a:r>
            <a:r>
              <a:rPr lang="sv-SE" err="1"/>
              <a:t>one</a:t>
            </a:r>
            <a:r>
              <a:rPr lang="sv-SE"/>
              <a:t> </a:t>
            </a:r>
            <a:r>
              <a:rPr lang="sv-SE" err="1"/>
              <a:t>of</a:t>
            </a:r>
            <a:r>
              <a:rPr lang="sv-SE"/>
              <a:t> the demo-sites </a:t>
            </a:r>
            <a:r>
              <a:rPr lang="sv-SE" err="1"/>
              <a:t>within</a:t>
            </a:r>
            <a:r>
              <a:rPr lang="sv-SE"/>
              <a:t> the RETROFEED </a:t>
            </a:r>
            <a:r>
              <a:rPr lang="sv-SE" err="1"/>
              <a:t>project</a:t>
            </a:r>
            <a:r>
              <a:rPr lang="sv-SE"/>
              <a:t>. </a:t>
            </a:r>
            <a:r>
              <a:rPr lang="sv-SE" err="1"/>
              <a:t>You</a:t>
            </a:r>
            <a:r>
              <a:rPr lang="sv-SE"/>
              <a:t> </a:t>
            </a:r>
            <a:r>
              <a:rPr lang="sv-SE" err="1"/>
              <a:t>will</a:t>
            </a:r>
            <a:r>
              <a:rPr lang="sv-SE"/>
              <a:t> get to </a:t>
            </a:r>
            <a:r>
              <a:rPr lang="sv-SE" err="1"/>
              <a:t>know</a:t>
            </a:r>
            <a:r>
              <a:rPr lang="sv-SE"/>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Background</a:t>
            </a:r>
            <a:r>
              <a:rPr lang="sv-SE"/>
              <a:t> information </a:t>
            </a:r>
            <a:r>
              <a:rPr lang="sv-SE" err="1"/>
              <a:t>of</a:t>
            </a:r>
            <a:r>
              <a:rPr lang="sv-SE"/>
              <a:t> the </a:t>
            </a:r>
            <a:r>
              <a:rPr lang="sv-SE" err="1"/>
              <a:t>company</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Production</a:t>
            </a:r>
            <a:r>
              <a:rPr lang="sv-SE"/>
              <a:t> process in </a:t>
            </a:r>
            <a:r>
              <a:rPr lang="sv-SE" err="1"/>
              <a:t>Secil</a:t>
            </a:r>
            <a:r>
              <a:rPr lang="sv-SE"/>
              <a:t> – all the steps </a:t>
            </a:r>
            <a:r>
              <a:rPr lang="sv-SE" err="1"/>
              <a:t>within</a:t>
            </a:r>
            <a:r>
              <a:rPr lang="sv-SE"/>
              <a:t> the </a:t>
            </a:r>
            <a:r>
              <a:rPr lang="sv-SE" err="1"/>
              <a:t>production</a:t>
            </a:r>
            <a:r>
              <a:rPr lang="sv-SE"/>
              <a:t> from </a:t>
            </a:r>
            <a:r>
              <a:rPr lang="sv-SE" err="1"/>
              <a:t>raw</a:t>
            </a:r>
            <a:r>
              <a:rPr lang="sv-SE"/>
              <a:t> material </a:t>
            </a:r>
            <a:r>
              <a:rPr lang="sv-SE" err="1"/>
              <a:t>extraction</a:t>
            </a:r>
            <a:r>
              <a:rPr lang="sv-SE"/>
              <a:t> to cement </a:t>
            </a:r>
            <a:r>
              <a:rPr lang="sv-SE" err="1"/>
              <a:t>grinding</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Secil</a:t>
            </a:r>
            <a:r>
              <a:rPr lang="sv-SE"/>
              <a:t> </a:t>
            </a:r>
            <a:r>
              <a:rPr lang="sv-SE" err="1"/>
              <a:t>characterization</a:t>
            </a:r>
            <a:r>
              <a:rPr lang="sv-SE"/>
              <a:t> in terms </a:t>
            </a:r>
            <a:r>
              <a:rPr lang="sv-SE" err="1"/>
              <a:t>of</a:t>
            </a:r>
            <a:r>
              <a:rPr lang="sv-SE"/>
              <a:t> </a:t>
            </a:r>
            <a:r>
              <a:rPr lang="sv-SE" err="1"/>
              <a:t>primary</a:t>
            </a:r>
            <a:r>
              <a:rPr lang="sv-SE"/>
              <a:t> </a:t>
            </a:r>
            <a:r>
              <a:rPr lang="sv-SE" err="1"/>
              <a:t>energy</a:t>
            </a:r>
            <a:r>
              <a:rPr lang="sv-SE"/>
              <a:t> </a:t>
            </a:r>
            <a:r>
              <a:rPr lang="sv-SE" err="1"/>
              <a:t>requirements</a:t>
            </a:r>
            <a:r>
              <a:rPr lang="sv-SE"/>
              <a:t> and GHG gas emissions </a:t>
            </a:r>
            <a:r>
              <a:rPr lang="sv-SE" err="1"/>
              <a:t>before</a:t>
            </a:r>
            <a:r>
              <a:rPr lang="sv-SE"/>
              <a:t> </a:t>
            </a:r>
            <a:r>
              <a:rPr lang="sv-SE" err="1"/>
              <a:t>retrofitting</a:t>
            </a:r>
            <a:r>
              <a:rPr lang="sv-SE"/>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Why</a:t>
            </a:r>
            <a:r>
              <a:rPr lang="sv-SE"/>
              <a:t> </a:t>
            </a:r>
            <a:r>
              <a:rPr lang="sv-SE" err="1"/>
              <a:t>retrofitting</a:t>
            </a:r>
            <a:r>
              <a:rPr lang="sv-SE"/>
              <a:t> is </a:t>
            </a:r>
            <a:r>
              <a:rPr lang="sv-SE" err="1"/>
              <a:t>needed</a:t>
            </a:r>
            <a:r>
              <a:rPr lang="sv-SE"/>
              <a:t> and </a:t>
            </a:r>
            <a:r>
              <a:rPr lang="sv-SE" err="1"/>
              <a:t>where</a:t>
            </a:r>
            <a:r>
              <a:rPr lang="sv-SE"/>
              <a:t> </a:t>
            </a:r>
            <a:r>
              <a:rPr lang="sv-SE" err="1"/>
              <a:t>retrofitting</a:t>
            </a:r>
            <a:r>
              <a:rPr lang="sv-SE"/>
              <a:t> is </a:t>
            </a:r>
            <a:r>
              <a:rPr lang="sv-SE" err="1"/>
              <a:t>needed</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Summary</a:t>
            </a:r>
            <a:r>
              <a:rPr lang="sv-SE"/>
              <a:t> </a:t>
            </a:r>
            <a:r>
              <a:rPr lang="sv-SE" err="1"/>
              <a:t>of</a:t>
            </a:r>
            <a:r>
              <a:rPr lang="sv-SE"/>
              <a:t> actions and </a:t>
            </a:r>
            <a:r>
              <a:rPr lang="sv-SE" err="1"/>
              <a:t>goals</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Discussion</a:t>
            </a:r>
            <a:r>
              <a:rPr lang="sv-SE"/>
              <a:t> </a:t>
            </a:r>
            <a:r>
              <a:rPr lang="sv-SE" err="1"/>
              <a:t>exercise</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sv-SE"/>
          </a:p>
          <a:p>
            <a:endParaRPr lang="sv-SE"/>
          </a:p>
        </p:txBody>
      </p:sp>
      <p:sp>
        <p:nvSpPr>
          <p:cNvPr id="4" name="Platshållare för bildnummer 3"/>
          <p:cNvSpPr>
            <a:spLocks noGrp="1"/>
          </p:cNvSpPr>
          <p:nvPr>
            <p:ph type="sldNum" sz="quarter" idx="5"/>
          </p:nvPr>
        </p:nvSpPr>
        <p:spPr/>
        <p:txBody>
          <a:bodyPr/>
          <a:lstStyle/>
          <a:p>
            <a:fld id="{F84DB91F-1AD8-437C-8866-3636784D0854}" type="slidenum">
              <a:rPr lang="en-GB" smtClean="0"/>
              <a:t>29</a:t>
            </a:fld>
            <a:endParaRPr lang="en-GB"/>
          </a:p>
        </p:txBody>
      </p:sp>
    </p:spTree>
    <p:extLst>
      <p:ext uri="{BB962C8B-B14F-4D97-AF65-F5344CB8AC3E}">
        <p14:creationId xmlns:p14="http://schemas.microsoft.com/office/powerpoint/2010/main" val="77289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723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Detail</a:t>
            </a:r>
            <a:r>
              <a:rPr lang="sv-SE"/>
              <a:t> process </a:t>
            </a:r>
            <a:r>
              <a:rPr lang="sv-SE" err="1"/>
              <a:t>explanation</a:t>
            </a:r>
            <a:r>
              <a:rPr lang="sv-SE"/>
              <a:t>:</a:t>
            </a:r>
          </a:p>
          <a:p>
            <a:pPr marL="342900" lvl="0" indent="-342900">
              <a:lnSpc>
                <a:spcPct val="107000"/>
              </a:lnSpc>
              <a:spcAft>
                <a:spcPts val="800"/>
              </a:spcAft>
              <a:buFont typeface="+mj-lt"/>
              <a:buAutoNum type="arabicPeriod"/>
              <a:tabLst>
                <a:tab pos="457200" algn="l"/>
              </a:tabLst>
            </a:pPr>
            <a:r>
              <a:rPr lang="en-US" sz="1200" b="1">
                <a:effectLst/>
                <a:ea typeface="Calibri" panose="020F0502020204030204" pitchFamily="34" charset="0"/>
                <a:cs typeface="Times New Roman" panose="02020603050405020304" pitchFamily="18" charset="0"/>
              </a:rPr>
              <a:t>Extraction of raw materials -&gt;</a:t>
            </a:r>
            <a:r>
              <a:rPr lang="en-US" sz="1200">
                <a:effectLst/>
                <a:ea typeface="Calibri" panose="020F0502020204030204" pitchFamily="34" charset="0"/>
                <a:cs typeface="Times New Roman" panose="02020603050405020304" pitchFamily="18" charset="0"/>
              </a:rPr>
              <a:t> The main raw materials, limestone and marl </a:t>
            </a:r>
            <a:r>
              <a:rPr lang="en-GB" sz="1200">
                <a:effectLst/>
                <a:ea typeface="Calibri" panose="020F0502020204030204" pitchFamily="34" charset="0"/>
                <a:cs typeface="Times New Roman" panose="02020603050405020304" pitchFamily="18" charset="0"/>
              </a:rPr>
              <a:t>are usually quarried by blasting at the quarries near the plant </a:t>
            </a:r>
            <a:r>
              <a:rPr lang="en-US" sz="1200">
                <a:effectLst/>
                <a:ea typeface="Calibri" panose="020F0502020204030204" pitchFamily="34" charset="0"/>
                <a:cs typeface="Times New Roman" panose="02020603050405020304" pitchFamily="18" charset="0"/>
              </a:rPr>
              <a:t>then are transported to the crushing stage by trucks. </a:t>
            </a:r>
            <a:endParaRPr lang="pt-PT" sz="12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1">
                <a:effectLst/>
                <a:ea typeface="Calibri" panose="020F0502020204030204" pitchFamily="34" charset="0"/>
                <a:cs typeface="Times New Roman" panose="02020603050405020304" pitchFamily="18" charset="0"/>
              </a:rPr>
              <a:t>Crushing -&gt;</a:t>
            </a:r>
            <a:r>
              <a:rPr lang="en-GB" sz="1200">
                <a:effectLst/>
                <a:ea typeface="Calibri" panose="020F0502020204030204" pitchFamily="34" charset="0"/>
                <a:cs typeface="Times New Roman" panose="02020603050405020304" pitchFamily="18" charset="0"/>
              </a:rPr>
              <a:t> T</a:t>
            </a:r>
            <a:r>
              <a:rPr lang="en-US" sz="1200">
                <a:effectLst/>
                <a:ea typeface="Calibri" panose="020F0502020204030204" pitchFamily="34" charset="0"/>
                <a:cs typeface="Times New Roman" panose="02020603050405020304" pitchFamily="18" charset="0"/>
              </a:rPr>
              <a:t>he extracted material is broken in a crusher with the purpose of obtaining material whose dimensions are less than 9 cm. The materials are also mixed to approach the desired chemical composition. </a:t>
            </a:r>
            <a:endParaRPr lang="pt-PT" sz="12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200" b="1">
                <a:effectLst/>
                <a:ea typeface="Calibri" panose="020F0502020204030204" pitchFamily="34" charset="0"/>
                <a:cs typeface="Times New Roman" panose="02020603050405020304" pitchFamily="18" charset="0"/>
              </a:rPr>
              <a:t>Production raw materials -&gt;</a:t>
            </a:r>
            <a:r>
              <a:rPr lang="en-US" sz="1200">
                <a:effectLst/>
                <a:ea typeface="Calibri" panose="020F0502020204030204" pitchFamily="34" charset="0"/>
                <a:cs typeface="Times New Roman" panose="02020603050405020304" pitchFamily="18" charset="0"/>
              </a:rPr>
              <a:t> After crushing, the material is transported </a:t>
            </a:r>
            <a:r>
              <a:rPr lang="en-GB" sz="1200">
                <a:effectLst/>
                <a:ea typeface="Calibri" panose="020F0502020204030204" pitchFamily="34" charset="0"/>
                <a:cs typeface="Times New Roman" panose="02020603050405020304" pitchFamily="18" charset="0"/>
              </a:rPr>
              <a:t>to vertical silos (Limestone) and horizontal storage (Marl) where the homogenization occurs. Considering the quality of the product to be obtained (clinker) the raw materials are selected proportionally. </a:t>
            </a:r>
            <a:r>
              <a:rPr lang="en-US" sz="1200">
                <a:effectLst/>
                <a:ea typeface="Calibri" panose="020F0502020204030204" pitchFamily="34" charset="0"/>
                <a:cs typeface="Times New Roman" panose="02020603050405020304" pitchFamily="18" charset="0"/>
              </a:rPr>
              <a:t>The mix is then transported to the raw mill, where a finely ground mixture is obtained in a well-defined proportion of the raw materials. It is also during this process that the chemical composition of the raw materials is finely adjusted using materials or residues (sand and iron oxide). </a:t>
            </a:r>
            <a:endParaRPr lang="pt-PT" sz="12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GB" sz="1200" b="1">
                <a:effectLst/>
                <a:ea typeface="Calibri" panose="020F0502020204030204" pitchFamily="34" charset="0"/>
                <a:cs typeface="Times New Roman" panose="02020603050405020304" pitchFamily="18" charset="0"/>
              </a:rPr>
              <a:t>Clinkering -&gt; </a:t>
            </a:r>
            <a:r>
              <a:rPr lang="en-GB" sz="1200">
                <a:effectLst/>
                <a:ea typeface="Calibri" panose="020F0502020204030204" pitchFamily="34" charset="0"/>
                <a:cs typeface="Times New Roman" panose="02020603050405020304" pitchFamily="18" charset="0"/>
              </a:rPr>
              <a:t>Before entering the kiln, the raw material passes through a cyclone tower to preheat it, this heating is done through the hot gases from the kiln that pass in counter-current and heat the raw material, achieving that by the end of the cyclone tower, its temperature is already above 800°C and all the water present has been lost. In the rotary kiln the raw material, already calcined, from the cyclone tower, is heated again, this time until a temperature of 1450°C to which a part of the material melts and the clinker is obtained. Due to the rotation movement of the kiln and its inclination of 3.5%, the raw material advances from the upper end of the kiln(coldest part) to the lower end (hottest part), where is the flame from the burner. The feedstock used in the burner could be </a:t>
            </a:r>
            <a:r>
              <a:rPr lang="en-GB" sz="1200" err="1">
                <a:effectLst/>
                <a:ea typeface="Calibri" panose="020F0502020204030204" pitchFamily="34" charset="0"/>
                <a:cs typeface="Times New Roman" panose="02020603050405020304" pitchFamily="18" charset="0"/>
              </a:rPr>
              <a:t>petcoke</a:t>
            </a:r>
            <a:r>
              <a:rPr lang="en-GB" sz="1200">
                <a:effectLst/>
                <a:ea typeface="Calibri" panose="020F0502020204030204" pitchFamily="34" charset="0"/>
                <a:cs typeface="Times New Roman" panose="02020603050405020304" pitchFamily="18" charset="0"/>
              </a:rPr>
              <a:t>, fuel or alternative fuels. </a:t>
            </a:r>
            <a:r>
              <a:rPr lang="en-US" sz="1200">
                <a:effectLst/>
                <a:ea typeface="Calibri" panose="020F0502020204030204" pitchFamily="34" charset="0"/>
                <a:cs typeface="Times New Roman" panose="02020603050405020304" pitchFamily="18" charset="0"/>
              </a:rPr>
              <a:t>The mineralogical characteristics of the clinker, as well as the properties of the final cement product, are determined by factors inherent to the clinkering of the raw material, namely its chemical and mineralogical composition, the residence time and the temperature profile in the kiln. The clinker leaves the kiln and enters the cooler at a temperature between 1200 – 1300 °C where it is cooled with air. When the clinker reaches a temperature of about 125 - 180 °C, it leaves the cooler and is stored in silos, where the cooling ends and the product is left to reach room temperature.</a:t>
            </a:r>
            <a:endParaRPr lang="pt-PT" sz="1200">
              <a:effectLst/>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en-US" sz="1200" b="1">
                <a:effectLst/>
                <a:ea typeface="Calibri" panose="020F0502020204030204" pitchFamily="34" charset="0"/>
                <a:cs typeface="Times New Roman" panose="02020603050405020304" pitchFamily="18" charset="0"/>
              </a:rPr>
              <a:t>Cement grinding -&gt; </a:t>
            </a:r>
            <a:r>
              <a:rPr lang="en-US" sz="1200">
                <a:effectLst/>
                <a:ea typeface="Calibri" panose="020F0502020204030204" pitchFamily="34" charset="0"/>
                <a:cs typeface="Times New Roman" panose="02020603050405020304" pitchFamily="18" charset="0"/>
              </a:rPr>
              <a:t>the clinker is then fed to a ball mill, where it is ground together with a previously designated amount of gypsum to increase the setting time (i.e. time it takes for cement to harden when mixed with water) among other additives with hydraulic properties, thus forming the cement. </a:t>
            </a:r>
            <a:r>
              <a:rPr lang="en-GB" sz="1200">
                <a:effectLst/>
                <a:ea typeface="Calibri" panose="020F0502020204030204" pitchFamily="34" charset="0"/>
                <a:cs typeface="Times New Roman" panose="02020603050405020304" pitchFamily="18" charset="0"/>
              </a:rPr>
              <a:t>This grinding with different materials implies that there are types of cement with various properties, so depending on the type of cement, there is an associated characteristic designation. </a:t>
            </a:r>
            <a:r>
              <a:rPr lang="en-US" sz="1200">
                <a:effectLst/>
                <a:ea typeface="Calibri" panose="020F0502020204030204" pitchFamily="34" charset="0"/>
                <a:cs typeface="Times New Roman" panose="02020603050405020304" pitchFamily="18" charset="0"/>
              </a:rPr>
              <a:t>Each type of cement produced is stored in the respective silo where it is homogenized and ready to be sent off for packing and shipping.</a:t>
            </a:r>
            <a:endParaRPr lang="en-US" sz="1200" b="0" i="0" u="none" strike="noStrike" baseline="0">
              <a:solidFill>
                <a:srgbClr val="000000"/>
              </a:solidFill>
              <a:latin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77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Textkörper (komplexe Sch"/>
                <a:ea typeface="SimSun" panose="02010600030101010101" pitchFamily="2" charset="-122"/>
                <a:cs typeface="Arial" panose="020B0604020202020204" pitchFamily="34" charset="0"/>
              </a:rPr>
              <a:t>Objective of the student materials is also to provide a tool for teachers to complement their existing materials. </a:t>
            </a:r>
          </a:p>
          <a:p>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3</a:t>
            </a:fld>
            <a:endParaRPr lang="en-GB"/>
          </a:p>
        </p:txBody>
      </p:sp>
    </p:spTree>
    <p:extLst>
      <p:ext uri="{BB962C8B-B14F-4D97-AF65-F5344CB8AC3E}">
        <p14:creationId xmlns:p14="http://schemas.microsoft.com/office/powerpoint/2010/main" val="3179221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49964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33</a:t>
            </a:fld>
            <a:endParaRPr lang="en-GB"/>
          </a:p>
        </p:txBody>
      </p:sp>
    </p:spTree>
    <p:extLst>
      <p:ext uri="{BB962C8B-B14F-4D97-AF65-F5344CB8AC3E}">
        <p14:creationId xmlns:p14="http://schemas.microsoft.com/office/powerpoint/2010/main" val="2996480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Secil</a:t>
            </a:r>
            <a:r>
              <a:rPr lang="es-ES"/>
              <a:t> </a:t>
            </a:r>
            <a:r>
              <a:rPr lang="es-ES" err="1"/>
              <a:t>is</a:t>
            </a:r>
            <a:r>
              <a:rPr lang="es-ES"/>
              <a:t> </a:t>
            </a:r>
            <a:r>
              <a:rPr lang="es-ES" err="1"/>
              <a:t>one</a:t>
            </a:r>
            <a:r>
              <a:rPr lang="es-ES"/>
              <a:t> </a:t>
            </a:r>
            <a:r>
              <a:rPr lang="es-ES" err="1"/>
              <a:t>of</a:t>
            </a:r>
            <a:r>
              <a:rPr lang="es-ES"/>
              <a:t> </a:t>
            </a:r>
            <a:r>
              <a:rPr lang="es-ES" err="1"/>
              <a:t>the</a:t>
            </a:r>
            <a:r>
              <a:rPr lang="es-ES"/>
              <a:t> </a:t>
            </a:r>
            <a:r>
              <a:rPr lang="es-ES" err="1"/>
              <a:t>Portugal’s</a:t>
            </a:r>
            <a:r>
              <a:rPr lang="es-ES"/>
              <a:t> </a:t>
            </a:r>
            <a:r>
              <a:rPr lang="es-ES" err="1"/>
              <a:t>cement</a:t>
            </a:r>
            <a:r>
              <a:rPr lang="es-ES"/>
              <a:t> </a:t>
            </a:r>
            <a:r>
              <a:rPr lang="es-ES" err="1"/>
              <a:t>producer</a:t>
            </a:r>
            <a:r>
              <a:rPr lang="es-ES"/>
              <a:t> leader. In </a:t>
            </a:r>
            <a:r>
              <a:rPr lang="es-ES" err="1"/>
              <a:t>this</a:t>
            </a:r>
            <a:r>
              <a:rPr lang="es-ES"/>
              <a:t> case, </a:t>
            </a:r>
            <a:r>
              <a:rPr lang="es-ES" err="1"/>
              <a:t>retrofitting</a:t>
            </a:r>
            <a:r>
              <a:rPr lang="es-ES"/>
              <a:t> </a:t>
            </a:r>
            <a:r>
              <a:rPr lang="es-ES" err="1"/>
              <a:t>actions</a:t>
            </a:r>
            <a:r>
              <a:rPr lang="es-ES"/>
              <a:t> Will be </a:t>
            </a:r>
            <a:r>
              <a:rPr lang="es-ES" err="1"/>
              <a:t>centered</a:t>
            </a:r>
            <a:r>
              <a:rPr lang="es-ES"/>
              <a:t> in </a:t>
            </a:r>
            <a:r>
              <a:rPr lang="es-ES" err="1"/>
              <a:t>the</a:t>
            </a:r>
            <a:r>
              <a:rPr lang="es-ES"/>
              <a:t> </a:t>
            </a:r>
            <a:r>
              <a:rPr lang="es-ES" err="1"/>
              <a:t>core</a:t>
            </a:r>
            <a:r>
              <a:rPr lang="es-ES"/>
              <a:t> </a:t>
            </a:r>
            <a:r>
              <a:rPr lang="es-ES" err="1"/>
              <a:t>equipment</a:t>
            </a:r>
            <a:r>
              <a:rPr lang="es-ES"/>
              <a:t>, </a:t>
            </a:r>
            <a:r>
              <a:rPr lang="es-ES" err="1"/>
              <a:t>the</a:t>
            </a:r>
            <a:r>
              <a:rPr lang="es-ES"/>
              <a:t> </a:t>
            </a:r>
            <a:r>
              <a:rPr lang="es-ES" err="1"/>
              <a:t>rotatory</a:t>
            </a:r>
            <a:r>
              <a:rPr lang="es-ES"/>
              <a:t> </a:t>
            </a:r>
            <a:r>
              <a:rPr lang="es-ES" err="1"/>
              <a:t>kiln</a:t>
            </a:r>
            <a:r>
              <a:rPr lang="es-ES"/>
              <a:t>. A full-</a:t>
            </a:r>
            <a:r>
              <a:rPr lang="es-ES" err="1"/>
              <a:t>scale</a:t>
            </a:r>
            <a:r>
              <a:rPr lang="es-ES"/>
              <a:t> </a:t>
            </a:r>
            <a:r>
              <a:rPr lang="es-ES" err="1"/>
              <a:t>multifuel</a:t>
            </a:r>
            <a:r>
              <a:rPr lang="es-ES"/>
              <a:t> </a:t>
            </a:r>
            <a:r>
              <a:rPr lang="es-ES" err="1"/>
              <a:t>burner</a:t>
            </a:r>
            <a:r>
              <a:rPr lang="es-ES"/>
              <a:t> Will be </a:t>
            </a:r>
            <a:r>
              <a:rPr lang="es-ES" err="1"/>
              <a:t>design</a:t>
            </a:r>
            <a:r>
              <a:rPr lang="es-ES"/>
              <a:t> </a:t>
            </a:r>
            <a:r>
              <a:rPr lang="es-ES" err="1"/>
              <a:t>to</a:t>
            </a:r>
            <a:r>
              <a:rPr lang="es-ES"/>
              <a:t> be </a:t>
            </a:r>
            <a:r>
              <a:rPr lang="es-ES" err="1"/>
              <a:t>used</a:t>
            </a:r>
            <a:r>
              <a:rPr lang="es-ES"/>
              <a:t> </a:t>
            </a:r>
            <a:r>
              <a:rPr lang="es-ES" err="1"/>
              <a:t>with</a:t>
            </a:r>
            <a:r>
              <a:rPr lang="es-ES"/>
              <a:t> alternative </a:t>
            </a:r>
            <a:r>
              <a:rPr lang="es-ES" err="1"/>
              <a:t>fuels</a:t>
            </a:r>
            <a:r>
              <a:rPr lang="es-ES"/>
              <a:t>. New innovative </a:t>
            </a:r>
            <a:r>
              <a:rPr lang="es-ES" err="1"/>
              <a:t>sensors</a:t>
            </a:r>
            <a:r>
              <a:rPr lang="es-ES"/>
              <a:t> Will be </a:t>
            </a:r>
            <a:r>
              <a:rPr lang="es-ES" err="1"/>
              <a:t>developed</a:t>
            </a:r>
            <a:r>
              <a:rPr lang="es-ES"/>
              <a:t> and </a:t>
            </a:r>
            <a:r>
              <a:rPr lang="es-ES" err="1"/>
              <a:t>installed</a:t>
            </a:r>
            <a:r>
              <a:rPr lang="es-ES"/>
              <a:t> </a:t>
            </a:r>
            <a:r>
              <a:rPr lang="es-ES" err="1"/>
              <a:t>to</a:t>
            </a:r>
            <a:r>
              <a:rPr lang="es-ES"/>
              <a:t> monitor </a:t>
            </a:r>
            <a:r>
              <a:rPr lang="es-ES" err="1"/>
              <a:t>the</a:t>
            </a:r>
            <a:r>
              <a:rPr lang="es-ES"/>
              <a:t> combustión </a:t>
            </a:r>
            <a:r>
              <a:rPr lang="es-ES" err="1"/>
              <a:t>process</a:t>
            </a:r>
            <a:r>
              <a:rPr lang="es-ES"/>
              <a:t> </a:t>
            </a:r>
            <a:r>
              <a:rPr lang="es-ES" err="1"/>
              <a:t>based</a:t>
            </a:r>
            <a:r>
              <a:rPr lang="es-ES"/>
              <a:t> </a:t>
            </a:r>
            <a:r>
              <a:rPr lang="es-ES" err="1"/>
              <a:t>on</a:t>
            </a:r>
            <a:r>
              <a:rPr lang="es-ES"/>
              <a:t> </a:t>
            </a:r>
            <a:r>
              <a:rPr lang="es-ES" err="1"/>
              <a:t>flame</a:t>
            </a:r>
            <a:r>
              <a:rPr lang="es-ES"/>
              <a:t> </a:t>
            </a:r>
            <a:r>
              <a:rPr lang="es-ES" err="1"/>
              <a:t>images</a:t>
            </a:r>
            <a:r>
              <a:rPr lang="es-ES"/>
              <a:t> and </a:t>
            </a:r>
            <a:r>
              <a:rPr lang="es-ES" err="1"/>
              <a:t>characteristics</a:t>
            </a:r>
            <a:r>
              <a:rPr lang="es-ES"/>
              <a:t> </a:t>
            </a:r>
            <a:r>
              <a:rPr lang="es-ES" err="1"/>
              <a:t>of</a:t>
            </a:r>
            <a:r>
              <a:rPr lang="es-ES"/>
              <a:t> </a:t>
            </a:r>
            <a:r>
              <a:rPr lang="es-ES" err="1"/>
              <a:t>the</a:t>
            </a:r>
            <a:r>
              <a:rPr lang="es-ES"/>
              <a:t> Clinker </a:t>
            </a:r>
            <a:r>
              <a:rPr lang="es-ES" err="1"/>
              <a:t>composition</a:t>
            </a:r>
            <a:r>
              <a:rPr lang="es-ES"/>
              <a:t> </a:t>
            </a:r>
            <a:r>
              <a:rPr lang="es-ES" err="1"/>
              <a:t>by</a:t>
            </a:r>
            <a:r>
              <a:rPr lang="es-ES"/>
              <a:t> </a:t>
            </a:r>
            <a:r>
              <a:rPr lang="es-ES" err="1"/>
              <a:t>means</a:t>
            </a:r>
            <a:r>
              <a:rPr lang="es-ES"/>
              <a:t> </a:t>
            </a:r>
            <a:r>
              <a:rPr lang="es-ES" err="1"/>
              <a:t>optical</a:t>
            </a:r>
            <a:r>
              <a:rPr lang="es-ES"/>
              <a:t> </a:t>
            </a:r>
            <a:r>
              <a:rPr lang="es-ES" err="1"/>
              <a:t>techniques</a:t>
            </a:r>
            <a:r>
              <a:rPr lang="es-ES"/>
              <a:t>. In </a:t>
            </a:r>
            <a:r>
              <a:rPr lang="es-ES" err="1"/>
              <a:t>addition</a:t>
            </a:r>
            <a:r>
              <a:rPr lang="es-ES"/>
              <a:t>, alternative fuel Will be </a:t>
            </a:r>
            <a:r>
              <a:rPr lang="es-ES" err="1"/>
              <a:t>also</a:t>
            </a:r>
            <a:r>
              <a:rPr lang="es-ES"/>
              <a:t> </a:t>
            </a:r>
            <a:r>
              <a:rPr lang="es-ES" err="1"/>
              <a:t>characterize</a:t>
            </a:r>
            <a:r>
              <a:rPr lang="es-ES"/>
              <a:t> </a:t>
            </a:r>
            <a:r>
              <a:rPr lang="es-ES" err="1"/>
              <a:t>to</a:t>
            </a:r>
            <a:r>
              <a:rPr lang="es-ES"/>
              <a:t> </a:t>
            </a:r>
            <a:r>
              <a:rPr lang="es-ES" err="1"/>
              <a:t>support</a:t>
            </a:r>
            <a:r>
              <a:rPr lang="es-ES"/>
              <a:t> </a:t>
            </a:r>
            <a:r>
              <a:rPr lang="es-ES" err="1"/>
              <a:t>the</a:t>
            </a:r>
            <a:r>
              <a:rPr lang="es-ES"/>
              <a:t> </a:t>
            </a:r>
            <a:r>
              <a:rPr lang="es-ES" err="1"/>
              <a:t>kiln</a:t>
            </a:r>
            <a:r>
              <a:rPr lang="es-ES"/>
              <a:t> performance. </a:t>
            </a:r>
            <a:r>
              <a:rPr lang="es-ES" err="1"/>
              <a:t>The</a:t>
            </a:r>
            <a:r>
              <a:rPr lang="es-ES"/>
              <a:t> </a:t>
            </a:r>
            <a:r>
              <a:rPr lang="es-ES" err="1"/>
              <a:t>implementation</a:t>
            </a:r>
            <a:r>
              <a:rPr lang="es-ES"/>
              <a:t> </a:t>
            </a:r>
            <a:r>
              <a:rPr lang="es-ES" err="1"/>
              <a:t>of</a:t>
            </a:r>
            <a:r>
              <a:rPr lang="es-ES"/>
              <a:t> </a:t>
            </a:r>
            <a:r>
              <a:rPr lang="es-ES" err="1"/>
              <a:t>these</a:t>
            </a:r>
            <a:r>
              <a:rPr lang="es-ES"/>
              <a:t> </a:t>
            </a:r>
            <a:r>
              <a:rPr lang="es-ES" err="1"/>
              <a:t>actions</a:t>
            </a:r>
            <a:r>
              <a:rPr lang="es-ES"/>
              <a:t> Will lead </a:t>
            </a:r>
            <a:r>
              <a:rPr lang="es-ES" err="1"/>
              <a:t>to</a:t>
            </a:r>
            <a:r>
              <a:rPr lang="es-ES"/>
              <a:t> </a:t>
            </a:r>
            <a:r>
              <a:rPr lang="es-ES" err="1"/>
              <a:t>expect</a:t>
            </a:r>
            <a:r>
              <a:rPr lang="es-ES"/>
              <a:t> a </a:t>
            </a:r>
            <a:r>
              <a:rPr lang="es-ES" err="1"/>
              <a:t>substitution</a:t>
            </a:r>
            <a:r>
              <a:rPr lang="es-ES"/>
              <a:t> </a:t>
            </a:r>
            <a:r>
              <a:rPr lang="es-ES" err="1"/>
              <a:t>of</a:t>
            </a:r>
            <a:r>
              <a:rPr lang="es-ES"/>
              <a:t> 60-80% </a:t>
            </a:r>
            <a:r>
              <a:rPr lang="es-ES" err="1"/>
              <a:t>of</a:t>
            </a:r>
            <a:r>
              <a:rPr lang="es-ES"/>
              <a:t> </a:t>
            </a:r>
            <a:r>
              <a:rPr lang="es-ES" err="1"/>
              <a:t>fossil</a:t>
            </a:r>
            <a:r>
              <a:rPr lang="es-ES"/>
              <a:t> fuel. </a:t>
            </a:r>
            <a:r>
              <a:rPr lang="es-ES" err="1"/>
              <a:t>Which</a:t>
            </a:r>
            <a:r>
              <a:rPr lang="es-ES"/>
              <a:t> Will </a:t>
            </a:r>
            <a:r>
              <a:rPr lang="es-ES" err="1"/>
              <a:t>contribute</a:t>
            </a:r>
            <a:r>
              <a:rPr lang="es-ES"/>
              <a:t> </a:t>
            </a:r>
            <a:r>
              <a:rPr lang="es-ES" err="1"/>
              <a:t>to</a:t>
            </a:r>
            <a:r>
              <a:rPr lang="es-ES"/>
              <a:t> a </a:t>
            </a:r>
            <a:r>
              <a:rPr lang="es-ES" err="1"/>
              <a:t>reduction</a:t>
            </a:r>
            <a:r>
              <a:rPr lang="es-ES"/>
              <a:t> </a:t>
            </a:r>
            <a:r>
              <a:rPr lang="es-ES" err="1"/>
              <a:t>of</a:t>
            </a:r>
            <a:r>
              <a:rPr lang="es-ES"/>
              <a:t> CO2 </a:t>
            </a:r>
            <a:r>
              <a:rPr lang="es-ES" err="1"/>
              <a:t>emissions</a:t>
            </a:r>
            <a:r>
              <a:rPr lang="es-ES"/>
              <a:t>. </a:t>
            </a:r>
            <a:r>
              <a:rPr lang="es-ES" err="1"/>
              <a:t>Besides</a:t>
            </a:r>
            <a:r>
              <a:rPr lang="es-ES"/>
              <a:t>, </a:t>
            </a:r>
            <a:r>
              <a:rPr lang="es-ES" err="1"/>
              <a:t>it</a:t>
            </a:r>
            <a:r>
              <a:rPr lang="es-ES"/>
              <a:t> </a:t>
            </a:r>
            <a:r>
              <a:rPr lang="es-ES" err="1"/>
              <a:t>is</a:t>
            </a:r>
            <a:r>
              <a:rPr lang="es-ES"/>
              <a:t> </a:t>
            </a:r>
            <a:r>
              <a:rPr lang="es-ES" err="1"/>
              <a:t>expected</a:t>
            </a:r>
            <a:r>
              <a:rPr lang="es-ES"/>
              <a:t> a 5% </a:t>
            </a:r>
            <a:r>
              <a:rPr lang="es-ES" err="1"/>
              <a:t>of</a:t>
            </a:r>
            <a:r>
              <a:rPr lang="es-ES"/>
              <a:t> </a:t>
            </a:r>
            <a:r>
              <a:rPr lang="es-ES" err="1"/>
              <a:t>specidifc</a:t>
            </a:r>
            <a:r>
              <a:rPr lang="es-ES"/>
              <a:t> </a:t>
            </a:r>
            <a:r>
              <a:rPr lang="es-ES" err="1"/>
              <a:t>energy</a:t>
            </a:r>
            <a:r>
              <a:rPr lang="es-ES"/>
              <a:t> </a:t>
            </a:r>
            <a:r>
              <a:rPr lang="es-ES" err="1"/>
              <a:t>consumption</a:t>
            </a:r>
            <a:r>
              <a:rPr lang="es-ES"/>
              <a:t> </a:t>
            </a:r>
            <a:r>
              <a:rPr lang="es-ES" err="1"/>
              <a:t>decreasing</a:t>
            </a:r>
            <a:r>
              <a:rPr lang="es-ES"/>
              <a:t> and so, </a:t>
            </a:r>
            <a:r>
              <a:rPr lang="es-ES" err="1"/>
              <a:t>an</a:t>
            </a:r>
            <a:r>
              <a:rPr lang="es-ES"/>
              <a:t> </a:t>
            </a:r>
            <a:r>
              <a:rPr lang="es-ES" err="1"/>
              <a:t>increment</a:t>
            </a:r>
            <a:r>
              <a:rPr lang="es-ES"/>
              <a:t> in </a:t>
            </a:r>
            <a:r>
              <a:rPr lang="es-ES" err="1"/>
              <a:t>energy</a:t>
            </a:r>
            <a:r>
              <a:rPr lang="es-ES"/>
              <a:t> </a:t>
            </a:r>
            <a:r>
              <a:rPr lang="es-ES" err="1"/>
              <a:t>efficiendy</a:t>
            </a:r>
            <a:r>
              <a:rPr lang="es-ES"/>
              <a:t>. A </a:t>
            </a:r>
            <a:r>
              <a:rPr lang="es-ES" err="1"/>
              <a:t>flue</a:t>
            </a:r>
            <a:r>
              <a:rPr lang="es-ES"/>
              <a:t> gases </a:t>
            </a:r>
            <a:r>
              <a:rPr lang="es-ES" err="1"/>
              <a:t>analyzer</a:t>
            </a:r>
            <a:r>
              <a:rPr lang="es-ES"/>
              <a:t> Will </a:t>
            </a:r>
            <a:r>
              <a:rPr lang="es-ES" err="1"/>
              <a:t>improve</a:t>
            </a:r>
            <a:r>
              <a:rPr lang="es-ES"/>
              <a:t> </a:t>
            </a:r>
            <a:r>
              <a:rPr lang="es-ES" err="1"/>
              <a:t>the</a:t>
            </a:r>
            <a:r>
              <a:rPr lang="es-ES"/>
              <a:t> M&amp;C </a:t>
            </a:r>
            <a:r>
              <a:rPr lang="es-ES" err="1"/>
              <a:t>system</a:t>
            </a:r>
            <a:r>
              <a:rPr lang="es-ES"/>
              <a:t>. </a:t>
            </a:r>
            <a:endParaRPr lang="en-GB"/>
          </a:p>
        </p:txBody>
      </p:sp>
      <p:sp>
        <p:nvSpPr>
          <p:cNvPr id="4" name="Marcador de número de diapositiva 3"/>
          <p:cNvSpPr>
            <a:spLocks noGrp="1"/>
          </p:cNvSpPr>
          <p:nvPr>
            <p:ph type="sldNum" sz="quarter" idx="5"/>
          </p:nvPr>
        </p:nvSpPr>
        <p:spPr/>
        <p:txBody>
          <a:bodyPr/>
          <a:lstStyle/>
          <a:p>
            <a:fld id="{F84DB91F-1AD8-437C-8866-3636784D0854}" type="slidenum">
              <a:rPr lang="en-GB" smtClean="0"/>
              <a:t>34</a:t>
            </a:fld>
            <a:endParaRPr lang="en-GB"/>
          </a:p>
        </p:txBody>
      </p:sp>
    </p:spTree>
    <p:extLst>
      <p:ext uri="{BB962C8B-B14F-4D97-AF65-F5344CB8AC3E}">
        <p14:creationId xmlns:p14="http://schemas.microsoft.com/office/powerpoint/2010/main" val="1854560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To read </a:t>
            </a:r>
            <a:r>
              <a:rPr lang="sv-SE" err="1"/>
              <a:t>more</a:t>
            </a:r>
            <a:r>
              <a:rPr lang="sv-SE"/>
              <a:t> </a:t>
            </a:r>
            <a:r>
              <a:rPr lang="sv-SE" err="1"/>
              <a:t>about</a:t>
            </a:r>
            <a:r>
              <a:rPr lang="sv-SE"/>
              <a:t> alternative </a:t>
            </a:r>
            <a:r>
              <a:rPr lang="sv-SE" err="1"/>
              <a:t>feedstock</a:t>
            </a:r>
            <a:r>
              <a:rPr lang="sv-SE"/>
              <a:t>:</a:t>
            </a:r>
            <a:r>
              <a:rPr lang="sv-SE" sz="1800" b="0" i="0" u="none" strike="noStrike" baseline="0">
                <a:latin typeface="Arial" panose="020B0604020202020204" pitchFamily="34" charset="0"/>
              </a:rPr>
              <a:t> </a:t>
            </a:r>
            <a:r>
              <a:rPr lang="sv-SE" sz="1800" b="1" i="0" u="none" strike="noStrike" baseline="0">
                <a:latin typeface="Arial" panose="020B0604020202020204" pitchFamily="34" charset="0"/>
              </a:rPr>
              <a:t>D2.6 </a:t>
            </a:r>
            <a:r>
              <a:rPr lang="sv-SE" sz="1800" b="0" i="0" u="none" strike="noStrike" baseline="0">
                <a:latin typeface="Arial" panose="020B0604020202020204" pitchFamily="34" charset="0"/>
              </a:rPr>
              <a:t>- ALTERNATIVE FEEDSTOCK BENCHMARKING, </a:t>
            </a:r>
            <a:r>
              <a:rPr lang="sv-SE" sz="1800" b="0" i="0" u="none" strike="noStrike" baseline="0" err="1">
                <a:latin typeface="Arial" panose="020B0604020202020204" pitchFamily="34" charset="0"/>
              </a:rPr>
              <a:t>see</a:t>
            </a:r>
            <a:r>
              <a:rPr lang="sv-SE" sz="1800" b="0" i="0" u="none" strike="noStrike" baseline="0">
                <a:latin typeface="Arial" panose="020B0604020202020204" pitchFamily="34" charset="0"/>
              </a:rPr>
              <a:t> </a:t>
            </a:r>
            <a:r>
              <a:rPr lang="sv-SE">
                <a:hlinkClick r:id="rId3"/>
              </a:rPr>
              <a:t>Public </a:t>
            </a:r>
            <a:r>
              <a:rPr lang="sv-SE" err="1">
                <a:hlinkClick r:id="rId3"/>
              </a:rPr>
              <a:t>Deliverables</a:t>
            </a:r>
            <a:r>
              <a:rPr lang="sv-SE">
                <a:hlinkClick r:id="rId3"/>
              </a:rPr>
              <a:t> – RETROFEED</a:t>
            </a:r>
            <a:r>
              <a:rPr lang="sv-SE"/>
              <a:t>. </a:t>
            </a:r>
          </a:p>
        </p:txBody>
      </p:sp>
      <p:sp>
        <p:nvSpPr>
          <p:cNvPr id="4" name="Slide Number Placeholder 3"/>
          <p:cNvSpPr>
            <a:spLocks noGrp="1"/>
          </p:cNvSpPr>
          <p:nvPr>
            <p:ph type="sldNum" sz="quarter" idx="5"/>
          </p:nvPr>
        </p:nvSpPr>
        <p:spPr/>
        <p:txBody>
          <a:bodyPr/>
          <a:lstStyle/>
          <a:p>
            <a:fld id="{F84DB91F-1AD8-437C-8866-3636784D0854}" type="slidenum">
              <a:rPr lang="en-GB" smtClean="0"/>
              <a:t>35</a:t>
            </a:fld>
            <a:endParaRPr lang="en-GB"/>
          </a:p>
        </p:txBody>
      </p:sp>
    </p:spTree>
    <p:extLst>
      <p:ext uri="{BB962C8B-B14F-4D97-AF65-F5344CB8AC3E}">
        <p14:creationId xmlns:p14="http://schemas.microsoft.com/office/powerpoint/2010/main" val="1503984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In </a:t>
            </a:r>
            <a:r>
              <a:rPr lang="sv-SE" err="1"/>
              <a:t>this</a:t>
            </a:r>
            <a:r>
              <a:rPr lang="sv-SE"/>
              <a:t> </a:t>
            </a:r>
            <a:r>
              <a:rPr lang="sv-SE" err="1"/>
              <a:t>subchapter</a:t>
            </a:r>
            <a:r>
              <a:rPr lang="sv-SE"/>
              <a:t> </a:t>
            </a:r>
            <a:r>
              <a:rPr lang="sv-SE" err="1"/>
              <a:t>you</a:t>
            </a:r>
            <a:r>
              <a:rPr lang="sv-SE"/>
              <a:t> </a:t>
            </a:r>
            <a:r>
              <a:rPr lang="sv-SE" err="1"/>
              <a:t>will</a:t>
            </a:r>
            <a:r>
              <a:rPr lang="sv-SE"/>
              <a:t> </a:t>
            </a:r>
            <a:r>
              <a:rPr lang="sv-SE" err="1"/>
              <a:t>learn</a:t>
            </a:r>
            <a:r>
              <a:rPr lang="sv-SE"/>
              <a:t> </a:t>
            </a:r>
            <a:r>
              <a:rPr lang="sv-SE" err="1"/>
              <a:t>more</a:t>
            </a:r>
            <a:r>
              <a:rPr lang="sv-SE"/>
              <a:t> </a:t>
            </a:r>
            <a:r>
              <a:rPr lang="sv-SE" err="1"/>
              <a:t>about</a:t>
            </a:r>
            <a:r>
              <a:rPr lang="sv-SE"/>
              <a:t> the </a:t>
            </a:r>
            <a:r>
              <a:rPr lang="sv-SE" err="1"/>
              <a:t>company</a:t>
            </a:r>
            <a:r>
              <a:rPr lang="sv-SE"/>
              <a:t> and the demo-site </a:t>
            </a:r>
            <a:r>
              <a:rPr lang="sv-SE" err="1"/>
              <a:t>within</a:t>
            </a:r>
            <a:r>
              <a:rPr lang="sv-SE"/>
              <a:t> the </a:t>
            </a:r>
            <a:r>
              <a:rPr lang="sv-SE" err="1"/>
              <a:t>aluminum</a:t>
            </a:r>
            <a:r>
              <a:rPr lang="sv-SE"/>
              <a:t> </a:t>
            </a:r>
            <a:r>
              <a:rPr lang="sv-SE" err="1"/>
              <a:t>production</a:t>
            </a:r>
            <a:r>
              <a:rPr lang="sv-SE"/>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ASAS is the </a:t>
            </a:r>
            <a:r>
              <a:rPr lang="sv-SE" err="1"/>
              <a:t>company</a:t>
            </a:r>
            <a:r>
              <a:rPr lang="sv-SE"/>
              <a:t> </a:t>
            </a:r>
            <a:r>
              <a:rPr lang="sv-SE" err="1"/>
              <a:t>with</a:t>
            </a:r>
            <a:r>
              <a:rPr lang="sv-SE"/>
              <a:t> </a:t>
            </a:r>
            <a:r>
              <a:rPr lang="sv-SE" err="1"/>
              <a:t>one</a:t>
            </a:r>
            <a:r>
              <a:rPr lang="sv-SE"/>
              <a:t> </a:t>
            </a:r>
            <a:r>
              <a:rPr lang="sv-SE" err="1"/>
              <a:t>of</a:t>
            </a:r>
            <a:r>
              <a:rPr lang="sv-SE"/>
              <a:t> the demo-sites </a:t>
            </a:r>
            <a:r>
              <a:rPr lang="sv-SE" err="1"/>
              <a:t>within</a:t>
            </a:r>
            <a:r>
              <a:rPr lang="sv-SE"/>
              <a:t> the RETROFEED </a:t>
            </a:r>
            <a:r>
              <a:rPr lang="sv-SE" err="1"/>
              <a:t>project</a:t>
            </a:r>
            <a:r>
              <a:rPr lang="sv-SE"/>
              <a:t>. </a:t>
            </a:r>
            <a:r>
              <a:rPr lang="sv-SE" err="1"/>
              <a:t>You</a:t>
            </a:r>
            <a:r>
              <a:rPr lang="sv-SE"/>
              <a:t> </a:t>
            </a:r>
            <a:r>
              <a:rPr lang="sv-SE" err="1"/>
              <a:t>will</a:t>
            </a:r>
            <a:r>
              <a:rPr lang="sv-SE"/>
              <a:t> get to </a:t>
            </a:r>
            <a:r>
              <a:rPr lang="sv-SE" err="1"/>
              <a:t>know</a:t>
            </a:r>
            <a:r>
              <a:rPr lang="sv-SE"/>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Background</a:t>
            </a:r>
            <a:r>
              <a:rPr lang="sv-SE"/>
              <a:t> information </a:t>
            </a:r>
            <a:r>
              <a:rPr lang="sv-SE" err="1"/>
              <a:t>of</a:t>
            </a:r>
            <a:r>
              <a:rPr lang="sv-SE"/>
              <a:t> the </a:t>
            </a:r>
            <a:r>
              <a:rPr lang="sv-SE" err="1"/>
              <a:t>company</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Production</a:t>
            </a:r>
            <a:r>
              <a:rPr lang="sv-SE"/>
              <a:t> process in ASAS– all the steps </a:t>
            </a:r>
            <a:r>
              <a:rPr lang="sv-SE" err="1"/>
              <a:t>within</a:t>
            </a:r>
            <a:r>
              <a:rPr lang="sv-SE"/>
              <a:t> the </a:t>
            </a:r>
            <a:r>
              <a:rPr lang="sv-SE" err="1"/>
              <a:t>production</a:t>
            </a:r>
            <a:r>
              <a:rPr lang="sv-SE"/>
              <a:t> from </a:t>
            </a:r>
            <a:r>
              <a:rPr lang="sv-SE" err="1"/>
              <a:t>raw</a:t>
            </a:r>
            <a:r>
              <a:rPr lang="sv-SE"/>
              <a:t> material </a:t>
            </a:r>
            <a:r>
              <a:rPr lang="sv-SE" err="1"/>
              <a:t>extraction</a:t>
            </a:r>
            <a:r>
              <a:rPr lang="sv-SE"/>
              <a:t> to cement </a:t>
            </a:r>
            <a:r>
              <a:rPr lang="sv-SE" err="1"/>
              <a:t>grinding</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Secil</a:t>
            </a:r>
            <a:r>
              <a:rPr lang="sv-SE"/>
              <a:t> </a:t>
            </a:r>
            <a:r>
              <a:rPr lang="sv-SE" err="1"/>
              <a:t>characterization</a:t>
            </a:r>
            <a:r>
              <a:rPr lang="sv-SE"/>
              <a:t> in terms </a:t>
            </a:r>
            <a:r>
              <a:rPr lang="sv-SE" err="1"/>
              <a:t>of</a:t>
            </a:r>
            <a:r>
              <a:rPr lang="sv-SE"/>
              <a:t> </a:t>
            </a:r>
            <a:r>
              <a:rPr lang="sv-SE" err="1"/>
              <a:t>primary</a:t>
            </a:r>
            <a:r>
              <a:rPr lang="sv-SE"/>
              <a:t> </a:t>
            </a:r>
            <a:r>
              <a:rPr lang="sv-SE" err="1"/>
              <a:t>energy</a:t>
            </a:r>
            <a:r>
              <a:rPr lang="sv-SE"/>
              <a:t> </a:t>
            </a:r>
            <a:r>
              <a:rPr lang="sv-SE" err="1"/>
              <a:t>requirements</a:t>
            </a:r>
            <a:r>
              <a:rPr lang="sv-SE"/>
              <a:t> and GHG gas emissions </a:t>
            </a:r>
            <a:r>
              <a:rPr lang="sv-SE" err="1"/>
              <a:t>before</a:t>
            </a:r>
            <a:r>
              <a:rPr lang="sv-SE"/>
              <a:t> </a:t>
            </a:r>
            <a:r>
              <a:rPr lang="sv-SE" err="1"/>
              <a:t>retrofitting</a:t>
            </a:r>
            <a:r>
              <a:rPr lang="sv-SE"/>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Why</a:t>
            </a:r>
            <a:r>
              <a:rPr lang="sv-SE"/>
              <a:t> </a:t>
            </a:r>
            <a:r>
              <a:rPr lang="sv-SE" err="1"/>
              <a:t>retrofitting</a:t>
            </a:r>
            <a:r>
              <a:rPr lang="sv-SE"/>
              <a:t> is </a:t>
            </a:r>
            <a:r>
              <a:rPr lang="sv-SE" err="1"/>
              <a:t>needed</a:t>
            </a:r>
            <a:r>
              <a:rPr lang="sv-SE"/>
              <a:t> and </a:t>
            </a:r>
            <a:r>
              <a:rPr lang="sv-SE" err="1"/>
              <a:t>where</a:t>
            </a:r>
            <a:r>
              <a:rPr lang="sv-SE"/>
              <a:t> </a:t>
            </a:r>
            <a:r>
              <a:rPr lang="sv-SE" err="1"/>
              <a:t>retrofitting</a:t>
            </a:r>
            <a:r>
              <a:rPr lang="sv-SE"/>
              <a:t> is </a:t>
            </a:r>
            <a:r>
              <a:rPr lang="sv-SE" err="1"/>
              <a:t>needed</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Summary</a:t>
            </a:r>
            <a:r>
              <a:rPr lang="sv-SE"/>
              <a:t> </a:t>
            </a:r>
            <a:r>
              <a:rPr lang="sv-SE" err="1"/>
              <a:t>of</a:t>
            </a:r>
            <a:r>
              <a:rPr lang="sv-SE"/>
              <a:t> actions and </a:t>
            </a:r>
            <a:r>
              <a:rPr lang="sv-SE" err="1"/>
              <a:t>goals</a:t>
            </a:r>
            <a:r>
              <a:rPr lang="sv-SE"/>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sv-SE" err="1"/>
              <a:t>Discussion</a:t>
            </a:r>
            <a:r>
              <a:rPr lang="sv-SE"/>
              <a:t> </a:t>
            </a:r>
            <a:r>
              <a:rPr lang="sv-SE" err="1"/>
              <a:t>exercise</a:t>
            </a:r>
            <a:r>
              <a:rPr lang="sv-SE"/>
              <a:t>. </a:t>
            </a:r>
          </a:p>
          <a:p>
            <a:endParaRPr lang="sv-SE"/>
          </a:p>
        </p:txBody>
      </p:sp>
      <p:sp>
        <p:nvSpPr>
          <p:cNvPr id="4" name="Platshållare för bildnummer 3"/>
          <p:cNvSpPr>
            <a:spLocks noGrp="1"/>
          </p:cNvSpPr>
          <p:nvPr>
            <p:ph type="sldNum" sz="quarter" idx="5"/>
          </p:nvPr>
        </p:nvSpPr>
        <p:spPr/>
        <p:txBody>
          <a:bodyPr/>
          <a:lstStyle/>
          <a:p>
            <a:fld id="{F84DB91F-1AD8-437C-8866-3636784D0854}" type="slidenum">
              <a:rPr lang="en-GB" smtClean="0"/>
              <a:t>36</a:t>
            </a:fld>
            <a:endParaRPr lang="en-GB"/>
          </a:p>
        </p:txBody>
      </p:sp>
    </p:spTree>
    <p:extLst>
      <p:ext uri="{BB962C8B-B14F-4D97-AF65-F5344CB8AC3E}">
        <p14:creationId xmlns:p14="http://schemas.microsoft.com/office/powerpoint/2010/main" val="2683253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Arial MT"/>
                <a:ea typeface="Arial MT"/>
                <a:cs typeface="Arial MT"/>
              </a:rPr>
              <a:t>Picture source: </a:t>
            </a:r>
            <a:r>
              <a:rPr lang="sv-SE" sz="1800">
                <a:effectLst/>
                <a:latin typeface="Segoe UI" panose="020B0502040204020203" pitchFamily="34" charset="0"/>
              </a:rPr>
              <a:t>https://www.asaspen.com.tr/corporate/about-us/asas/</a:t>
            </a:r>
            <a:endParaRPr lang="sv-SE" sz="180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a:effectLst/>
                <a:latin typeface="Arial MT"/>
                <a:ea typeface="Arial MT"/>
                <a:cs typeface="Arial MT"/>
              </a:rPr>
              <a:t> </a:t>
            </a:r>
          </a:p>
        </p:txBody>
      </p:sp>
      <p:sp>
        <p:nvSpPr>
          <p:cNvPr id="4" name="Slide Number Placeholder 3"/>
          <p:cNvSpPr>
            <a:spLocks noGrp="1"/>
          </p:cNvSpPr>
          <p:nvPr>
            <p:ph type="sldNum" sz="quarter" idx="5"/>
          </p:nvPr>
        </p:nvSpPr>
        <p:spPr/>
        <p:txBody>
          <a:bodyPr/>
          <a:lstStyle/>
          <a:p>
            <a:fld id="{F84DB91F-1AD8-437C-8866-3636784D0854}" type="slidenum">
              <a:rPr lang="en-GB" smtClean="0"/>
              <a:t>37</a:t>
            </a:fld>
            <a:endParaRPr lang="en-GB"/>
          </a:p>
        </p:txBody>
      </p:sp>
    </p:spTree>
    <p:extLst>
      <p:ext uri="{BB962C8B-B14F-4D97-AF65-F5344CB8AC3E}">
        <p14:creationId xmlns:p14="http://schemas.microsoft.com/office/powerpoint/2010/main" val="2323876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1200"/>
              </a:spcAft>
            </a:pPr>
            <a:r>
              <a:rPr lang="en-US" sz="1200">
                <a:effectLst/>
                <a:latin typeface="+mj-lt"/>
                <a:ea typeface="Georgia" panose="02040502050405020303" pitchFamily="18" charset="0"/>
                <a:cs typeface="Times New Roman" panose="02020603050405020304" pitchFamily="18" charset="0"/>
              </a:rPr>
              <a:t>The main stages involved in the manufacturing of the billed products are:</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Raw materials loading: </a:t>
            </a:r>
            <a:r>
              <a:rPr lang="en-US" sz="1200">
                <a:effectLst/>
                <a:latin typeface="+mj-lt"/>
                <a:ea typeface="Georgia" panose="02040502050405020303" pitchFamily="18" charset="0"/>
                <a:cs typeface="Times New Roman" panose="02020603050405020304" pitchFamily="18" charset="0"/>
              </a:rPr>
              <a:t>The raw material used in the process is a mixture of primary (55%) and secondary (5%) aluminum, scrap (37%) and other materials for alloying (3%) which are introduced into the melting furnace at a temperature of 25 </a:t>
            </a:r>
            <a:r>
              <a:rPr lang="en-US" sz="1200" baseline="30000" err="1">
                <a:effectLst/>
                <a:latin typeface="+mj-lt"/>
                <a:ea typeface="Georgia" panose="02040502050405020303" pitchFamily="18" charset="0"/>
                <a:cs typeface="Times New Roman" panose="02020603050405020304" pitchFamily="18" charset="0"/>
              </a:rPr>
              <a:t>o</a:t>
            </a:r>
            <a:r>
              <a:rPr lang="en-US" sz="1200" err="1">
                <a:effectLst/>
                <a:latin typeface="+mj-lt"/>
                <a:ea typeface="Georgia" panose="02040502050405020303" pitchFamily="18" charset="0"/>
                <a:cs typeface="Times New Roman" panose="02020603050405020304" pitchFamily="18" charset="0"/>
              </a:rPr>
              <a:t>C.</a:t>
            </a:r>
            <a:r>
              <a:rPr lang="en-US" sz="1200">
                <a:effectLst/>
                <a:latin typeface="+mj-lt"/>
                <a:ea typeface="Georgia" panose="02040502050405020303" pitchFamily="18" charset="0"/>
                <a:cs typeface="Times New Roman" panose="02020603050405020304" pitchFamily="18" charset="0"/>
              </a:rPr>
              <a:t> Raw materials are fed to the furnace at an average rate of 2,500 kg/h.</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Melting process: </a:t>
            </a:r>
            <a:r>
              <a:rPr lang="en-US" sz="1200">
                <a:effectLst/>
                <a:latin typeface="+mj-lt"/>
                <a:ea typeface="Georgia" panose="02040502050405020303" pitchFamily="18" charset="0"/>
                <a:cs typeface="Times New Roman" panose="02020603050405020304" pitchFamily="18" charset="0"/>
              </a:rPr>
              <a:t>The melting process lasts 4.5 h and is finalized when the aluminum’s temperature is increasing. The discharging phase then begins.</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Thinning of particle: </a:t>
            </a:r>
            <a:r>
              <a:rPr lang="en-US" sz="1200">
                <a:effectLst/>
                <a:latin typeface="+mj-lt"/>
                <a:ea typeface="Georgia" panose="02040502050405020303" pitchFamily="18" charset="0"/>
                <a:cs typeface="Times New Roman" panose="02020603050405020304" pitchFamily="18" charset="0"/>
              </a:rPr>
              <a:t>Additives are added to the aluminum to improve its mechanical properties. ASAS employs ti5b1 as a grain thinner.</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Degassing: </a:t>
            </a:r>
            <a:r>
              <a:rPr lang="en-US" sz="1200">
                <a:effectLst/>
                <a:latin typeface="+mj-lt"/>
                <a:ea typeface="Georgia" panose="02040502050405020303" pitchFamily="18" charset="0"/>
                <a:cs typeface="Times New Roman" panose="02020603050405020304" pitchFamily="18" charset="0"/>
              </a:rPr>
              <a:t>Due to the reactive nature of aluminum, any water that may come into contact with the melt will decompose and release hydrogen. The degassing operation consists mainly on removing this compound which may create inclusions (impurities on the metal structure) and thus weaken the final product, through bubbling an inert gas in the liquid. In this case, argon is used, but nitrogen is also a popular option. Any remaining slag is also separated from the bulk liquid at this point.</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Filtering with ceramic foam: </a:t>
            </a:r>
            <a:r>
              <a:rPr lang="en-US" sz="1200">
                <a:effectLst/>
                <a:latin typeface="+mj-lt"/>
                <a:ea typeface="Georgia" panose="02040502050405020303" pitchFamily="18" charset="0"/>
                <a:cs typeface="Times New Roman" panose="02020603050405020304" pitchFamily="18" charset="0"/>
              </a:rPr>
              <a:t>Ceramic foam has an excellent temperature resistance, and thus is used to remove any undesirable non-metallic inclusions in molten metals.</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Casting: </a:t>
            </a:r>
            <a:r>
              <a:rPr lang="en-US" sz="1200">
                <a:effectLst/>
                <a:latin typeface="+mj-lt"/>
                <a:ea typeface="Georgia" panose="02040502050405020303" pitchFamily="18" charset="0"/>
                <a:cs typeface="Times New Roman" panose="02020603050405020304" pitchFamily="18" charset="0"/>
              </a:rPr>
              <a:t>Liquid aluminum is casted and solidified.</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Cutting of the edges: </a:t>
            </a:r>
            <a:r>
              <a:rPr lang="en-US" sz="1200">
                <a:effectLst/>
                <a:latin typeface="+mj-lt"/>
                <a:ea typeface="Georgia" panose="02040502050405020303" pitchFamily="18" charset="0"/>
                <a:cs typeface="Times New Roman" panose="02020603050405020304" pitchFamily="18" charset="0"/>
              </a:rPr>
              <a:t>In this step, all segments are obtained in the desired length. Quality assurance is attained through the cutting of edges since the billets’ microstructure is not same with edges and remains. To obtain a homogeneous microstructure, billets are cut from top and bottom in a proportion equal to their diameter (for example, if the billet diameter is 203 mm, it is cut 203 mm from top and bottom).</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Homogenization and cooling: </a:t>
            </a:r>
            <a:r>
              <a:rPr lang="en-US" sz="1200">
                <a:effectLst/>
                <a:latin typeface="+mj-lt"/>
                <a:ea typeface="Georgia" panose="02040502050405020303" pitchFamily="18" charset="0"/>
                <a:cs typeface="Times New Roman" panose="02020603050405020304" pitchFamily="18" charset="0"/>
              </a:rPr>
              <a:t>The billets are heated-up and held at the desired temperature for a specific time (depending on the alloy type). The goal of the homogenization is to remove segregations and create adequate conditions for phase changes. The billets are then removed from the furnace and cooled down.</a:t>
            </a:r>
            <a:endParaRPr lang="sv-SE" sz="1200">
              <a:effectLst/>
              <a:latin typeface="+mj-lt"/>
              <a:ea typeface="Georgia" panose="02040502050405020303" pitchFamily="18" charset="0"/>
              <a:cs typeface="Times New Roman" panose="02020603050405020304" pitchFamily="18" charset="0"/>
            </a:endParaRPr>
          </a:p>
          <a:p>
            <a:pPr marL="342900" lvl="0" indent="-342900">
              <a:lnSpc>
                <a:spcPct val="150000"/>
              </a:lnSpc>
              <a:spcAft>
                <a:spcPts val="1200"/>
              </a:spcAft>
              <a:buFont typeface="+mj-lt"/>
              <a:buAutoNum type="arabicPeriod"/>
            </a:pPr>
            <a:r>
              <a:rPr lang="en-US" sz="1200" i="1">
                <a:effectLst/>
                <a:latin typeface="+mj-lt"/>
                <a:ea typeface="Georgia" panose="02040502050405020303" pitchFamily="18" charset="0"/>
                <a:cs typeface="Times New Roman" panose="02020603050405020304" pitchFamily="18" charset="0"/>
              </a:rPr>
              <a:t>Final product – </a:t>
            </a:r>
            <a:r>
              <a:rPr lang="en-US" sz="1200">
                <a:effectLst/>
                <a:latin typeface="+mj-lt"/>
                <a:ea typeface="Georgia" panose="02040502050405020303" pitchFamily="18" charset="0"/>
                <a:cs typeface="Times New Roman" panose="02020603050405020304" pitchFamily="18" charset="0"/>
              </a:rPr>
              <a:t>billet: In this step, billets are stored to be extruded and later on cut to the desired length in the extrusion process.</a:t>
            </a:r>
            <a:endParaRPr lang="sv-SE" sz="1200">
              <a:effectLst/>
              <a:latin typeface="+mj-lt"/>
              <a:ea typeface="Georgia" panose="02040502050405020303"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38</a:t>
            </a:fld>
            <a:endParaRPr lang="en-GB"/>
          </a:p>
        </p:txBody>
      </p:sp>
    </p:spTree>
    <p:extLst>
      <p:ext uri="{BB962C8B-B14F-4D97-AF65-F5344CB8AC3E}">
        <p14:creationId xmlns:p14="http://schemas.microsoft.com/office/powerpoint/2010/main" val="3870720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39</a:t>
            </a:fld>
            <a:endParaRPr lang="en-GB"/>
          </a:p>
        </p:txBody>
      </p:sp>
    </p:spTree>
    <p:extLst>
      <p:ext uri="{BB962C8B-B14F-4D97-AF65-F5344CB8AC3E}">
        <p14:creationId xmlns:p14="http://schemas.microsoft.com/office/powerpoint/2010/main" val="3399408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40</a:t>
            </a:fld>
            <a:endParaRPr lang="en-GB"/>
          </a:p>
        </p:txBody>
      </p:sp>
    </p:spTree>
    <p:extLst>
      <p:ext uri="{BB962C8B-B14F-4D97-AF65-F5344CB8AC3E}">
        <p14:creationId xmlns:p14="http://schemas.microsoft.com/office/powerpoint/2010/main" val="1778502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noProof="0" dirty="0"/>
              <a:t>ASAS, which is one of the leader </a:t>
            </a:r>
            <a:r>
              <a:rPr lang="en-GB" noProof="0" dirty="0" err="1"/>
              <a:t>aluminum</a:t>
            </a:r>
            <a:r>
              <a:rPr lang="en-GB" noProof="0" dirty="0"/>
              <a:t> manufactures' in Europe, </a:t>
            </a:r>
            <a:r>
              <a:rPr lang="en-GB" noProof="0" dirty="0" err="1"/>
              <a:t>persues</a:t>
            </a:r>
            <a:r>
              <a:rPr lang="en-GB" noProof="0" dirty="0"/>
              <a:t> to increase the amount of scrap in the melting process maintaining product standards. In this manner, a reduction of the primary </a:t>
            </a:r>
            <a:r>
              <a:rPr lang="en-GB" noProof="0" dirty="0" err="1"/>
              <a:t>aluminum</a:t>
            </a:r>
            <a:r>
              <a:rPr lang="en-GB" noProof="0" dirty="0"/>
              <a:t> billet use can be reduced. For this regard, a O2 injection system and head burner will be designed and installed to improve the combustion performance inside the furnace.. In addition, a </a:t>
            </a:r>
            <a:r>
              <a:rPr lang="en-GB" noProof="0" dirty="0" err="1"/>
              <a:t>delacquiring</a:t>
            </a:r>
            <a:r>
              <a:rPr lang="en-GB" noProof="0" dirty="0"/>
              <a:t> system will be installed to remove the coated layers as Paint, oil and so on to allow to increase the share of low quality scrap in the feeding line. O2 and TOC </a:t>
            </a:r>
            <a:r>
              <a:rPr lang="en-GB" noProof="0" dirty="0" err="1"/>
              <a:t>analyzers</a:t>
            </a:r>
            <a:r>
              <a:rPr lang="en-GB" noProof="0" dirty="0"/>
              <a:t> Will be installed also to support in the process management and to ensure the adequate emission level which lead to an improved M&amp;C system. The expected goals are related with the increment of the share of the scrap up 50% which Will reduce the energy consumption in 15 times. Besides, these actions Will generate a more efficient combustion and so, a reduction of the GHG emissions.</a:t>
            </a:r>
          </a:p>
          <a:p>
            <a:endParaRPr lang="es-ES" dirty="0"/>
          </a:p>
        </p:txBody>
      </p:sp>
      <p:sp>
        <p:nvSpPr>
          <p:cNvPr id="4" name="Marcador de número de diapositiva 3"/>
          <p:cNvSpPr>
            <a:spLocks noGrp="1"/>
          </p:cNvSpPr>
          <p:nvPr>
            <p:ph type="sldNum" sz="quarter" idx="5"/>
          </p:nvPr>
        </p:nvSpPr>
        <p:spPr/>
        <p:txBody>
          <a:bodyPr/>
          <a:lstStyle/>
          <a:p>
            <a:fld id="{F84DB91F-1AD8-437C-8866-3636784D0854}" type="slidenum">
              <a:rPr lang="en-GB" smtClean="0"/>
              <a:t>41</a:t>
            </a:fld>
            <a:endParaRPr lang="en-GB"/>
          </a:p>
        </p:txBody>
      </p:sp>
    </p:spTree>
    <p:extLst>
      <p:ext uri="{BB962C8B-B14F-4D97-AF65-F5344CB8AC3E}">
        <p14:creationId xmlns:p14="http://schemas.microsoft.com/office/powerpoint/2010/main" val="1178371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solidFill>
                <a:schemeClr val="tx1"/>
              </a:solidFill>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4</a:t>
            </a:fld>
            <a:endParaRPr lang="en-GB"/>
          </a:p>
        </p:txBody>
      </p:sp>
    </p:spTree>
    <p:extLst>
      <p:ext uri="{BB962C8B-B14F-4D97-AF65-F5344CB8AC3E}">
        <p14:creationId xmlns:p14="http://schemas.microsoft.com/office/powerpoint/2010/main" val="14699270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t>Simple </a:t>
            </a:r>
            <a:r>
              <a:rPr lang="sv-SE" sz="1200" err="1"/>
              <a:t>fertilizers</a:t>
            </a:r>
            <a:r>
              <a:rPr lang="sv-SE" sz="120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rPr>
              <a:t>Contain </a:t>
            </a:r>
            <a:r>
              <a:rPr lang="en-US" sz="1200" b="0" i="0" u="none" strike="noStrike" baseline="0">
                <a:solidFill>
                  <a:srgbClr val="000000"/>
                </a:solidFill>
                <a:latin typeface="Arial" panose="020B0604020202020204" pitchFamily="34" charset="0"/>
              </a:rPr>
              <a:t>urea, nitrates and compounds exclusively composed either of nitrogen (N) or phosphorous (P),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60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err="1"/>
              <a:t>Complex</a:t>
            </a:r>
            <a:r>
              <a:rPr lang="sv-SE" sz="1200"/>
              <a:t> </a:t>
            </a:r>
            <a:r>
              <a:rPr lang="sv-SE" sz="1200" err="1"/>
              <a:t>fertilizers</a:t>
            </a:r>
            <a:r>
              <a:rPr lang="sv-SE" sz="120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pitchFamily="34" charset="0"/>
              </a:rPr>
              <a:t>C</a:t>
            </a:r>
            <a:r>
              <a:rPr lang="en-US" sz="1200" b="0" i="0" u="none" strike="noStrike" baseline="0">
                <a:solidFill>
                  <a:srgbClr val="000000"/>
                </a:solidFill>
                <a:latin typeface="Arial" panose="020B0604020202020204" pitchFamily="34" charset="0"/>
              </a:rPr>
              <a:t>ontain different proportions of N, P and potassium (K), as well as other additives. NPK fertilizers compositions are expressed in terms of their N, P and K contents, measured as %N, %P2O5 and %K2O, respectively. Therefore, a 10-10-10 fertilizer for example, has 10% Nitrogen, 10% P2O5 and 10% K2O. The actual quantities of P and K may be deduced from the oxide’s contents.  </a:t>
            </a:r>
            <a:endParaRPr lang="sv-SE" sz="1200">
              <a:latin typeface="Arial M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43</a:t>
            </a:fld>
            <a:endParaRPr lang="en-GB"/>
          </a:p>
        </p:txBody>
      </p:sp>
    </p:spTree>
    <p:extLst>
      <p:ext uri="{BB962C8B-B14F-4D97-AF65-F5344CB8AC3E}">
        <p14:creationId xmlns:p14="http://schemas.microsoft.com/office/powerpoint/2010/main" val="580690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spcBef>
                <a:spcPts val="55"/>
              </a:spcBef>
            </a:pPr>
            <a:r>
              <a:rPr lang="en-US" sz="1200">
                <a:effectLst/>
                <a:latin typeface="+mj-lt"/>
                <a:ea typeface="Arial MT"/>
                <a:cs typeface="Arial MT"/>
              </a:rPr>
              <a:t>Detail of process:</a:t>
            </a:r>
          </a:p>
          <a:p>
            <a:pPr>
              <a:lnSpc>
                <a:spcPct val="170000"/>
              </a:lnSpc>
              <a:spcBef>
                <a:spcPts val="55"/>
              </a:spcBef>
            </a:pPr>
            <a:r>
              <a:rPr lang="en-US" sz="1200">
                <a:effectLst/>
                <a:latin typeface="+mj-lt"/>
                <a:ea typeface="Arial MT"/>
                <a:cs typeface="Arial MT"/>
              </a:rPr>
              <a:t>1.  </a:t>
            </a:r>
            <a:r>
              <a:rPr lang="en-US" sz="1200" b="0" i="0" u="none" strike="noStrike" baseline="0">
                <a:solidFill>
                  <a:srgbClr val="000000"/>
                </a:solidFill>
                <a:latin typeface="+mj-lt"/>
              </a:rPr>
              <a:t>The NPK production process begins with the solids transport from the warehouse. Fine grains of solid compounds are distributed along various hoppers and are sorted and mixed in adequate proportions. </a:t>
            </a:r>
          </a:p>
          <a:p>
            <a:pPr>
              <a:lnSpc>
                <a:spcPct val="170000"/>
              </a:lnSpc>
              <a:spcBef>
                <a:spcPts val="55"/>
              </a:spcBef>
            </a:pPr>
            <a:r>
              <a:rPr lang="en-US" sz="1200">
                <a:solidFill>
                  <a:srgbClr val="000000"/>
                </a:solidFill>
                <a:effectLst/>
                <a:latin typeface="+mj-lt"/>
                <a:ea typeface="Arial MT"/>
                <a:cs typeface="Arial MT"/>
              </a:rPr>
              <a:t>2: </a:t>
            </a:r>
            <a:r>
              <a:rPr lang="en-US" sz="1200" b="0" i="0" u="none" strike="noStrike" baseline="0">
                <a:solidFill>
                  <a:srgbClr val="000000"/>
                </a:solidFill>
                <a:latin typeface="+mj-lt"/>
              </a:rPr>
              <a:t>recycle transports these solid formulations to the pug mill where they are mixed with gaseous ammonia (NH3) and sulfuric acid (H2SO4) forming a slurry </a:t>
            </a:r>
          </a:p>
          <a:p>
            <a:pPr>
              <a:lnSpc>
                <a:spcPct val="170000"/>
              </a:lnSpc>
              <a:spcBef>
                <a:spcPts val="55"/>
              </a:spcBef>
            </a:pPr>
            <a:r>
              <a:rPr lang="en-US" sz="1200">
                <a:solidFill>
                  <a:srgbClr val="000000"/>
                </a:solidFill>
                <a:effectLst/>
                <a:latin typeface="+mj-lt"/>
                <a:ea typeface="Arial MT"/>
                <a:cs typeface="Arial MT"/>
              </a:rPr>
              <a:t>3: </a:t>
            </a:r>
            <a:r>
              <a:rPr lang="en-US" sz="1200" b="0" i="0" u="none" strike="noStrike" baseline="0">
                <a:solidFill>
                  <a:srgbClr val="000000"/>
                </a:solidFill>
                <a:latin typeface="+mj-lt"/>
              </a:rPr>
              <a:t>The slurry is then sent to a granulator, where heat is provided through a pipe reactor of ammonia and phosphoric acid to evaporate the water from the solution and produced granules by the rotating movement. Heat provided by the pipe reactor is the result of the exothermic reaction between phosphoric acid (H3PO4) and ammonia NH3. Depending on the formulation, mid-pressure steam is also employed to supply additional heat. </a:t>
            </a:r>
          </a:p>
          <a:p>
            <a:pPr>
              <a:lnSpc>
                <a:spcPct val="170000"/>
              </a:lnSpc>
              <a:spcBef>
                <a:spcPts val="55"/>
              </a:spcBef>
            </a:pPr>
            <a:r>
              <a:rPr lang="en-US" sz="1200">
                <a:solidFill>
                  <a:srgbClr val="000000"/>
                </a:solidFill>
                <a:effectLst/>
                <a:latin typeface="+mj-lt"/>
                <a:ea typeface="Arial MT"/>
                <a:cs typeface="Arial MT"/>
              </a:rPr>
              <a:t>4: </a:t>
            </a:r>
            <a:r>
              <a:rPr lang="en-US" sz="1200" b="0" i="0" u="none" strike="noStrike" baseline="0">
                <a:solidFill>
                  <a:srgbClr val="000000"/>
                </a:solidFill>
                <a:latin typeface="+mj-lt"/>
              </a:rPr>
              <a:t>The granulated compounds are sent to a drying stage which uses natural gas as fuel, followed by screening. The screening step allows to separate the granules according to their size and recirculate those out of specification. This involves grinding coarse granules to be screened again and recycling all fine particles resulting from the process. </a:t>
            </a:r>
          </a:p>
          <a:p>
            <a:pPr>
              <a:lnSpc>
                <a:spcPct val="170000"/>
              </a:lnSpc>
              <a:spcBef>
                <a:spcPts val="55"/>
              </a:spcBef>
            </a:pPr>
            <a:r>
              <a:rPr lang="en-US" sz="1200" b="0" i="0" u="none" strike="noStrike" baseline="0">
                <a:solidFill>
                  <a:srgbClr val="000000"/>
                </a:solidFill>
                <a:latin typeface="+mj-lt"/>
              </a:rPr>
              <a:t>5: Once the granules have been sorted out, commercial-sized particles are cooled down using air, before being sent off for final treatment and storage</a:t>
            </a:r>
          </a:p>
          <a:p>
            <a:pPr>
              <a:lnSpc>
                <a:spcPct val="170000"/>
              </a:lnSpc>
              <a:spcBef>
                <a:spcPts val="55"/>
              </a:spcBef>
            </a:pPr>
            <a:r>
              <a:rPr lang="en-US" sz="1200">
                <a:solidFill>
                  <a:srgbClr val="000000"/>
                </a:solidFill>
                <a:latin typeface="+mj-lt"/>
              </a:rPr>
              <a:t>6: </a:t>
            </a:r>
            <a:r>
              <a:rPr lang="en-US" sz="1200" b="0" i="0" u="none" strike="noStrike" baseline="0">
                <a:solidFill>
                  <a:srgbClr val="000000"/>
                </a:solidFill>
                <a:latin typeface="+mj-lt"/>
              </a:rPr>
              <a:t>Gases leaving each process unit are washed progressively in scrubbers with aqueous H3PO4 solutions, until they are released to the atmosphere. This process works under a zero-waste discharge principle</a:t>
            </a:r>
            <a:r>
              <a:rPr lang="en-US" sz="1200">
                <a:solidFill>
                  <a:srgbClr val="000000"/>
                </a:solidFill>
                <a:latin typeface="+mj-lt"/>
              </a:rPr>
              <a:t>. W</a:t>
            </a:r>
            <a:r>
              <a:rPr lang="en-US" sz="1200" b="0" i="0" u="none" strike="noStrike" baseline="0">
                <a:solidFill>
                  <a:srgbClr val="000000"/>
                </a:solidFill>
                <a:latin typeface="+mj-lt"/>
              </a:rPr>
              <a:t>ater is treated and reused, and rejected products are recycled and reutilized in the fertilizer production</a:t>
            </a:r>
            <a:r>
              <a:rPr lang="en-US" sz="1000" b="0" i="0" u="none" strike="noStrike" baseline="0">
                <a:solidFill>
                  <a:srgbClr val="000000"/>
                </a:solidFill>
                <a:latin typeface="Arial" panose="020B0604020202020204" pitchFamily="34" charset="0"/>
              </a:rPr>
              <a:t>.  </a:t>
            </a:r>
            <a:endParaRPr lang="sv-SE" sz="1100">
              <a:effectLst/>
              <a:latin typeface="Arial MT"/>
              <a:ea typeface="Arial MT"/>
              <a:cs typeface="Arial MT"/>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44</a:t>
            </a:fld>
            <a:endParaRPr lang="en-GB"/>
          </a:p>
        </p:txBody>
      </p:sp>
    </p:spTree>
    <p:extLst>
      <p:ext uri="{BB962C8B-B14F-4D97-AF65-F5344CB8AC3E}">
        <p14:creationId xmlns:p14="http://schemas.microsoft.com/office/powerpoint/2010/main" val="36210559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spcBef>
                <a:spcPts val="55"/>
              </a:spcBef>
            </a:pPr>
            <a:r>
              <a:rPr lang="en-US" sz="1200">
                <a:effectLst/>
                <a:latin typeface="+mj-lt"/>
                <a:ea typeface="Arial MT"/>
                <a:cs typeface="Arial MT"/>
              </a:rPr>
              <a:t>Detail of process:</a:t>
            </a:r>
          </a:p>
          <a:p>
            <a:pPr>
              <a:lnSpc>
                <a:spcPct val="170000"/>
              </a:lnSpc>
              <a:spcBef>
                <a:spcPts val="55"/>
              </a:spcBef>
            </a:pPr>
            <a:r>
              <a:rPr lang="en-US" sz="1200">
                <a:effectLst/>
                <a:latin typeface="+mj-lt"/>
                <a:ea typeface="Arial MT"/>
                <a:cs typeface="Arial MT"/>
              </a:rPr>
              <a:t>1.  </a:t>
            </a:r>
            <a:r>
              <a:rPr lang="en-US" sz="1200" b="0" i="0" u="none" strike="noStrike" baseline="0">
                <a:solidFill>
                  <a:srgbClr val="000000"/>
                </a:solidFill>
                <a:latin typeface="+mj-lt"/>
              </a:rPr>
              <a:t>The NPK production process begins with the solids transport from the warehouse. Fine grains of solid compounds are distributed along various hoppers and are sorted and mixed in adequate proportions. </a:t>
            </a:r>
          </a:p>
          <a:p>
            <a:pPr>
              <a:lnSpc>
                <a:spcPct val="170000"/>
              </a:lnSpc>
              <a:spcBef>
                <a:spcPts val="55"/>
              </a:spcBef>
            </a:pPr>
            <a:r>
              <a:rPr lang="en-US" sz="1200">
                <a:solidFill>
                  <a:srgbClr val="000000"/>
                </a:solidFill>
                <a:effectLst/>
                <a:latin typeface="+mj-lt"/>
                <a:ea typeface="Arial MT"/>
                <a:cs typeface="Arial MT"/>
              </a:rPr>
              <a:t>2: </a:t>
            </a:r>
            <a:r>
              <a:rPr lang="en-US" sz="1200" b="0" i="0" u="none" strike="noStrike" baseline="0">
                <a:solidFill>
                  <a:srgbClr val="000000"/>
                </a:solidFill>
                <a:latin typeface="+mj-lt"/>
              </a:rPr>
              <a:t>recycle transports these solid formulations to the pug mill where they are mixed with gaseous ammonia (NH3) and sulfuric acid (H2SO4) forming a slurry </a:t>
            </a:r>
          </a:p>
          <a:p>
            <a:pPr>
              <a:lnSpc>
                <a:spcPct val="170000"/>
              </a:lnSpc>
              <a:spcBef>
                <a:spcPts val="55"/>
              </a:spcBef>
            </a:pPr>
            <a:r>
              <a:rPr lang="en-US" sz="1200">
                <a:solidFill>
                  <a:srgbClr val="000000"/>
                </a:solidFill>
                <a:effectLst/>
                <a:latin typeface="+mj-lt"/>
                <a:ea typeface="Arial MT"/>
                <a:cs typeface="Arial MT"/>
              </a:rPr>
              <a:t>3: </a:t>
            </a:r>
            <a:r>
              <a:rPr lang="en-US" sz="1200" b="0" i="0" u="none" strike="noStrike" baseline="0">
                <a:solidFill>
                  <a:srgbClr val="000000"/>
                </a:solidFill>
                <a:latin typeface="+mj-lt"/>
              </a:rPr>
              <a:t>The slurry is then sent to a granulator, where heat is provided through a pipe reactor of ammonia and phosphoric acid to evaporate the water from the solution and produced granules by the rotating movement. Heat provided by the pipe reactor is the result of the exothermic reaction between phosphoric acid (H3PO4) and ammonia NH3. Depending on the formulation, mid-pressure steam is also employed to supply additional heat. </a:t>
            </a:r>
          </a:p>
          <a:p>
            <a:pPr>
              <a:lnSpc>
                <a:spcPct val="170000"/>
              </a:lnSpc>
              <a:spcBef>
                <a:spcPts val="55"/>
              </a:spcBef>
            </a:pPr>
            <a:r>
              <a:rPr lang="en-US" sz="1200">
                <a:solidFill>
                  <a:srgbClr val="000000"/>
                </a:solidFill>
                <a:effectLst/>
                <a:latin typeface="+mj-lt"/>
                <a:ea typeface="Arial MT"/>
                <a:cs typeface="Arial MT"/>
              </a:rPr>
              <a:t>4: </a:t>
            </a:r>
            <a:r>
              <a:rPr lang="en-US" sz="1200" b="0" i="0" u="none" strike="noStrike" baseline="0">
                <a:solidFill>
                  <a:srgbClr val="000000"/>
                </a:solidFill>
                <a:latin typeface="+mj-lt"/>
              </a:rPr>
              <a:t>The granulated compounds are sent to a drying stage which uses natural gas as fuel, followed by screening. The screening step allows to separate the granules according to their size and recirculate those out of specification. This involves grinding coarse granules to be screened again and recycling all fine particles resulting from the process. </a:t>
            </a:r>
          </a:p>
          <a:p>
            <a:pPr>
              <a:lnSpc>
                <a:spcPct val="170000"/>
              </a:lnSpc>
              <a:spcBef>
                <a:spcPts val="55"/>
              </a:spcBef>
            </a:pPr>
            <a:r>
              <a:rPr lang="en-US" sz="1200" b="0" i="0" u="none" strike="noStrike" baseline="0">
                <a:solidFill>
                  <a:srgbClr val="000000"/>
                </a:solidFill>
                <a:latin typeface="+mj-lt"/>
              </a:rPr>
              <a:t>5: Once the granules have been sorted out, commercial-sized particles are cooled down using air, before being sent off for final treatment and storage</a:t>
            </a:r>
          </a:p>
          <a:p>
            <a:pPr>
              <a:lnSpc>
                <a:spcPct val="170000"/>
              </a:lnSpc>
              <a:spcBef>
                <a:spcPts val="55"/>
              </a:spcBef>
            </a:pPr>
            <a:r>
              <a:rPr lang="en-US" sz="1200">
                <a:solidFill>
                  <a:srgbClr val="000000"/>
                </a:solidFill>
                <a:latin typeface="+mj-lt"/>
              </a:rPr>
              <a:t>6: </a:t>
            </a:r>
            <a:r>
              <a:rPr lang="en-US" sz="1200" b="0" i="0" u="none" strike="noStrike" baseline="0">
                <a:solidFill>
                  <a:srgbClr val="000000"/>
                </a:solidFill>
                <a:latin typeface="+mj-lt"/>
              </a:rPr>
              <a:t>Gases leaving each process unit are washed progressively in scrubbers with aqueous H3PO4 solutions, until they are released to the atmosphere. This process works under a zero-waste discharge principle</a:t>
            </a:r>
            <a:r>
              <a:rPr lang="en-US" sz="1200">
                <a:solidFill>
                  <a:srgbClr val="000000"/>
                </a:solidFill>
                <a:latin typeface="+mj-lt"/>
              </a:rPr>
              <a:t>. W</a:t>
            </a:r>
            <a:r>
              <a:rPr lang="en-US" sz="1200" b="0" i="0" u="none" strike="noStrike" baseline="0">
                <a:solidFill>
                  <a:srgbClr val="000000"/>
                </a:solidFill>
                <a:latin typeface="+mj-lt"/>
              </a:rPr>
              <a:t>ater is treated and reused, and rejected products are recycled and reutilized in the fertilizer production</a:t>
            </a:r>
            <a:r>
              <a:rPr lang="en-US" sz="1000" b="0" i="0" u="none" strike="noStrike" baseline="0">
                <a:solidFill>
                  <a:srgbClr val="000000"/>
                </a:solidFill>
                <a:latin typeface="Arial" panose="020B0604020202020204" pitchFamily="34" charset="0"/>
              </a:rPr>
              <a:t>.  </a:t>
            </a:r>
            <a:endParaRPr lang="sv-SE" sz="1100">
              <a:effectLst/>
              <a:latin typeface="Arial MT"/>
              <a:ea typeface="Arial MT"/>
              <a:cs typeface="Arial MT"/>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45</a:t>
            </a:fld>
            <a:endParaRPr lang="en-GB"/>
          </a:p>
        </p:txBody>
      </p:sp>
    </p:spTree>
    <p:extLst>
      <p:ext uri="{BB962C8B-B14F-4D97-AF65-F5344CB8AC3E}">
        <p14:creationId xmlns:p14="http://schemas.microsoft.com/office/powerpoint/2010/main" val="24205756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Arial MT"/>
                <a:ea typeface="Arial MT"/>
                <a:cs typeface="Arial MT"/>
              </a:rPr>
              <a:t>In the RETROFEED project, indicators are used to assess technological changes in the process</a:t>
            </a:r>
            <a:r>
              <a:rPr lang="en-US" sz="1200" spc="5">
                <a:effectLst/>
                <a:latin typeface="Arial MT"/>
                <a:ea typeface="Arial MT"/>
                <a:cs typeface="Arial MT"/>
              </a:rPr>
              <a:t> </a:t>
            </a:r>
            <a:r>
              <a:rPr lang="en-US" sz="1200">
                <a:effectLst/>
                <a:latin typeface="Arial MT"/>
                <a:ea typeface="Arial MT"/>
                <a:cs typeface="Arial MT"/>
              </a:rPr>
              <a:t>industry. A set of criteria can be useful to evaluate the indicators themselves or, at least, to validate </a:t>
            </a:r>
            <a:r>
              <a:rPr lang="en-US" sz="1200" spc="-295">
                <a:effectLst/>
                <a:latin typeface="Arial MT"/>
                <a:ea typeface="Arial MT"/>
                <a:cs typeface="Arial MT"/>
              </a:rPr>
              <a:t> </a:t>
            </a:r>
            <a:r>
              <a:rPr lang="en-US" sz="1200">
                <a:effectLst/>
                <a:latin typeface="Arial MT"/>
                <a:ea typeface="Arial MT"/>
                <a:cs typeface="Arial MT"/>
              </a:rPr>
              <a:t>the set of indicators chosen. Different sets of criteria for indicators have been presented in various</a:t>
            </a:r>
            <a:r>
              <a:rPr lang="en-US" sz="1200" spc="5">
                <a:effectLst/>
                <a:latin typeface="Arial MT"/>
                <a:ea typeface="Arial MT"/>
                <a:cs typeface="Arial MT"/>
              </a:rPr>
              <a:t> </a:t>
            </a:r>
            <a:r>
              <a:rPr lang="en-US" sz="1200">
                <a:effectLst/>
                <a:latin typeface="Arial MT"/>
                <a:ea typeface="Arial MT"/>
                <a:cs typeface="Arial MT"/>
              </a:rPr>
              <a:t>contexts. </a:t>
            </a: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46</a:t>
            </a:fld>
            <a:endParaRPr lang="en-GB"/>
          </a:p>
        </p:txBody>
      </p:sp>
    </p:spTree>
    <p:extLst>
      <p:ext uri="{BB962C8B-B14F-4D97-AF65-F5344CB8AC3E}">
        <p14:creationId xmlns:p14="http://schemas.microsoft.com/office/powerpoint/2010/main" val="4108734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47</a:t>
            </a:fld>
            <a:endParaRPr lang="en-GB"/>
          </a:p>
        </p:txBody>
      </p:sp>
    </p:spTree>
    <p:extLst>
      <p:ext uri="{BB962C8B-B14F-4D97-AF65-F5344CB8AC3E}">
        <p14:creationId xmlns:p14="http://schemas.microsoft.com/office/powerpoint/2010/main" val="1722072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Fertiberia</a:t>
            </a:r>
            <a:r>
              <a:rPr lang="en-US"/>
              <a:t>, is a Spanish fertilizer producer and one of the leading international providers of ammonia and its derivate. In this case, the retrofitting activities are centered in the phosphorous reactor. The idea is to replace the imported phosphorous designing a new reactor to incorporate biobased waste. This modification will lead to a substitution of 10% of the currently used of phosphorous sources integrating raw material from waste and reducing cost. New sensors to monitor and control the new system will improve the M&amp;C system.</a:t>
            </a:r>
          </a:p>
        </p:txBody>
      </p:sp>
      <p:sp>
        <p:nvSpPr>
          <p:cNvPr id="4" name="Slide Number Placeholder 3"/>
          <p:cNvSpPr>
            <a:spLocks noGrp="1"/>
          </p:cNvSpPr>
          <p:nvPr>
            <p:ph type="sldNum" sz="quarter" idx="5"/>
          </p:nvPr>
        </p:nvSpPr>
        <p:spPr/>
        <p:txBody>
          <a:bodyPr/>
          <a:lstStyle/>
          <a:p>
            <a:fld id="{F84DB91F-1AD8-437C-8866-3636784D0854}" type="slidenum">
              <a:rPr lang="en-GB" smtClean="0"/>
              <a:t>48</a:t>
            </a:fld>
            <a:endParaRPr lang="en-GB"/>
          </a:p>
        </p:txBody>
      </p:sp>
    </p:spTree>
    <p:extLst>
      <p:ext uri="{BB962C8B-B14F-4D97-AF65-F5344CB8AC3E}">
        <p14:creationId xmlns:p14="http://schemas.microsoft.com/office/powerpoint/2010/main" val="4055369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50</a:t>
            </a:fld>
            <a:endParaRPr lang="en-GB"/>
          </a:p>
        </p:txBody>
      </p:sp>
    </p:spTree>
    <p:extLst>
      <p:ext uri="{BB962C8B-B14F-4D97-AF65-F5344CB8AC3E}">
        <p14:creationId xmlns:p14="http://schemas.microsoft.com/office/powerpoint/2010/main" val="31197034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14020" marR="294640" indent="-342900" algn="just">
              <a:lnSpc>
                <a:spcPct val="125000"/>
              </a:lnSpc>
              <a:spcBef>
                <a:spcPts val="470"/>
              </a:spcBef>
              <a:spcAft>
                <a:spcPts val="0"/>
              </a:spcAft>
              <a:buFont typeface="+mj-lt"/>
              <a:buAutoNum type="arabicPeriod"/>
            </a:pPr>
            <a:r>
              <a:rPr lang="en-US" sz="1200">
                <a:effectLst/>
                <a:latin typeface="Arial MT"/>
                <a:ea typeface="Arial MT"/>
                <a:cs typeface="Arial MT"/>
              </a:rPr>
              <a:t>The production cycle begins with the charging of the steel scrap into dedicated scrap buckets. </a:t>
            </a:r>
          </a:p>
          <a:p>
            <a:pPr marL="414020" marR="294640" indent="-342900" algn="just">
              <a:lnSpc>
                <a:spcPct val="125000"/>
              </a:lnSpc>
              <a:spcBef>
                <a:spcPts val="470"/>
              </a:spcBef>
              <a:spcAft>
                <a:spcPts val="0"/>
              </a:spcAft>
              <a:buFont typeface="+mj-lt"/>
              <a:buAutoNum type="arabicPeriod"/>
            </a:pPr>
            <a:r>
              <a:rPr lang="en-US" sz="1200">
                <a:effectLst/>
                <a:latin typeface="Arial MT"/>
                <a:ea typeface="Arial MT"/>
                <a:cs typeface="Arial MT"/>
              </a:rPr>
              <a:t>The</a:t>
            </a:r>
            <a:r>
              <a:rPr lang="en-US" sz="1200" spc="5">
                <a:effectLst/>
                <a:latin typeface="Arial MT"/>
                <a:ea typeface="Arial MT"/>
                <a:cs typeface="Arial MT"/>
              </a:rPr>
              <a:t> </a:t>
            </a:r>
            <a:r>
              <a:rPr lang="en-US" sz="1200">
                <a:effectLst/>
                <a:latin typeface="Arial MT"/>
                <a:ea typeface="Arial MT"/>
                <a:cs typeface="Arial MT"/>
              </a:rPr>
              <a:t>scrap buckets are moved inside the melting bay to be charged in the furnace. The Electric Arc Furnace</a:t>
            </a:r>
            <a:r>
              <a:rPr lang="en-US" sz="1200" spc="5">
                <a:effectLst/>
                <a:latin typeface="Arial MT"/>
                <a:ea typeface="Arial MT"/>
                <a:cs typeface="Arial MT"/>
              </a:rPr>
              <a:t> (</a:t>
            </a:r>
            <a:r>
              <a:rPr lang="en-US" sz="1200">
                <a:effectLst/>
                <a:latin typeface="Arial MT"/>
                <a:ea typeface="Arial MT"/>
                <a:cs typeface="Arial MT"/>
              </a:rPr>
              <a:t>EAF) melts the</a:t>
            </a:r>
            <a:r>
              <a:rPr lang="en-US" sz="1200" spc="5">
                <a:effectLst/>
                <a:latin typeface="Arial MT"/>
                <a:ea typeface="Arial MT"/>
                <a:cs typeface="Arial MT"/>
              </a:rPr>
              <a:t> </a:t>
            </a:r>
            <a:r>
              <a:rPr lang="en-US" sz="1200">
                <a:effectLst/>
                <a:latin typeface="Arial MT"/>
                <a:ea typeface="Arial MT"/>
                <a:cs typeface="Arial MT"/>
              </a:rPr>
              <a:t>scrap to liquid steel and increases its temperature to the desired value, suitable for the following</a:t>
            </a:r>
            <a:r>
              <a:rPr lang="en-US" sz="1200" spc="5">
                <a:effectLst/>
                <a:latin typeface="Arial MT"/>
                <a:ea typeface="Arial MT"/>
                <a:cs typeface="Arial MT"/>
              </a:rPr>
              <a:t> </a:t>
            </a:r>
            <a:r>
              <a:rPr lang="en-US" sz="1200">
                <a:effectLst/>
                <a:latin typeface="Arial MT"/>
                <a:ea typeface="Arial MT"/>
                <a:cs typeface="Arial MT"/>
              </a:rPr>
              <a:t>refinement treatment. To melt the scrap, electrical and chemical energy are used,</a:t>
            </a:r>
            <a:r>
              <a:rPr lang="en-US" sz="1200" spc="-295">
                <a:effectLst/>
                <a:latin typeface="Arial MT"/>
                <a:ea typeface="Arial MT"/>
                <a:cs typeface="Arial MT"/>
              </a:rPr>
              <a:t> </a:t>
            </a:r>
            <a:r>
              <a:rPr lang="en-US" sz="1200">
                <a:effectLst/>
                <a:latin typeface="Arial MT"/>
                <a:ea typeface="Arial MT"/>
                <a:cs typeface="Arial MT"/>
              </a:rPr>
              <a:t>reducing time for melting and costs. </a:t>
            </a:r>
            <a:r>
              <a:rPr lang="en-US" sz="1200" spc="-5">
                <a:effectLst/>
                <a:latin typeface="Arial MT"/>
                <a:ea typeface="Arial MT"/>
                <a:cs typeface="Arial MT"/>
              </a:rPr>
              <a:t>The</a:t>
            </a:r>
            <a:r>
              <a:rPr lang="en-US" sz="1200" spc="-65">
                <a:effectLst/>
                <a:latin typeface="Arial MT"/>
                <a:ea typeface="Arial MT"/>
                <a:cs typeface="Arial MT"/>
              </a:rPr>
              <a:t> </a:t>
            </a:r>
            <a:r>
              <a:rPr lang="en-US" sz="1200" spc="-5">
                <a:effectLst/>
                <a:latin typeface="Arial MT"/>
                <a:ea typeface="Arial MT"/>
                <a:cs typeface="Arial MT"/>
              </a:rPr>
              <a:t>melting</a:t>
            </a:r>
            <a:r>
              <a:rPr lang="en-US" sz="1200" spc="-60">
                <a:effectLst/>
                <a:latin typeface="Arial MT"/>
                <a:ea typeface="Arial MT"/>
                <a:cs typeface="Arial MT"/>
              </a:rPr>
              <a:t> </a:t>
            </a:r>
            <a:r>
              <a:rPr lang="en-US" sz="1200" spc="-5">
                <a:effectLst/>
                <a:latin typeface="Arial MT"/>
                <a:ea typeface="Arial MT"/>
                <a:cs typeface="Arial MT"/>
              </a:rPr>
              <a:t>of</a:t>
            </a:r>
            <a:r>
              <a:rPr lang="en-US" sz="1200" spc="-65">
                <a:effectLst/>
                <a:latin typeface="Arial MT"/>
                <a:ea typeface="Arial MT"/>
                <a:cs typeface="Arial MT"/>
              </a:rPr>
              <a:t> </a:t>
            </a:r>
            <a:r>
              <a:rPr lang="en-US" sz="1200" spc="-5">
                <a:effectLst/>
                <a:latin typeface="Arial MT"/>
                <a:ea typeface="Arial MT"/>
                <a:cs typeface="Arial MT"/>
              </a:rPr>
              <a:t>scrap</a:t>
            </a:r>
            <a:r>
              <a:rPr lang="en-US" sz="1200" spc="-35">
                <a:effectLst/>
                <a:latin typeface="Arial MT"/>
                <a:ea typeface="Arial MT"/>
                <a:cs typeface="Arial MT"/>
              </a:rPr>
              <a:t> </a:t>
            </a:r>
            <a:r>
              <a:rPr lang="en-US" sz="1200" spc="-5">
                <a:effectLst/>
                <a:latin typeface="Arial MT"/>
                <a:ea typeface="Arial MT"/>
                <a:cs typeface="Arial MT"/>
              </a:rPr>
              <a:t>is</a:t>
            </a:r>
            <a:r>
              <a:rPr lang="en-US" sz="1200" spc="-70">
                <a:effectLst/>
                <a:latin typeface="Arial MT"/>
                <a:ea typeface="Arial MT"/>
                <a:cs typeface="Arial MT"/>
              </a:rPr>
              <a:t> </a:t>
            </a:r>
            <a:r>
              <a:rPr lang="en-US" sz="1200" spc="-5">
                <a:effectLst/>
                <a:latin typeface="Arial MT"/>
                <a:ea typeface="Arial MT"/>
                <a:cs typeface="Arial MT"/>
              </a:rPr>
              <a:t>a</a:t>
            </a:r>
            <a:r>
              <a:rPr lang="en-US" sz="1200" spc="-65">
                <a:effectLst/>
                <a:latin typeface="Arial MT"/>
                <a:ea typeface="Arial MT"/>
                <a:cs typeface="Arial MT"/>
              </a:rPr>
              <a:t> </a:t>
            </a:r>
            <a:r>
              <a:rPr lang="en-US" sz="1200" spc="-5">
                <a:effectLst/>
                <a:latin typeface="Arial MT"/>
                <a:ea typeface="Arial MT"/>
                <a:cs typeface="Arial MT"/>
              </a:rPr>
              <a:t>batch</a:t>
            </a:r>
            <a:r>
              <a:rPr lang="en-US" sz="1200" spc="-60">
                <a:effectLst/>
                <a:latin typeface="Arial MT"/>
                <a:ea typeface="Arial MT"/>
                <a:cs typeface="Arial MT"/>
              </a:rPr>
              <a:t> </a:t>
            </a:r>
            <a:r>
              <a:rPr lang="en-US" sz="1200" spc="-5">
                <a:effectLst/>
                <a:latin typeface="Arial MT"/>
                <a:ea typeface="Arial MT"/>
                <a:cs typeface="Arial MT"/>
              </a:rPr>
              <a:t>process</a:t>
            </a:r>
            <a:r>
              <a:rPr lang="en-US" sz="1200" spc="-65">
                <a:effectLst/>
                <a:latin typeface="Arial MT"/>
                <a:ea typeface="Arial MT"/>
                <a:cs typeface="Arial MT"/>
              </a:rPr>
              <a:t> </a:t>
            </a:r>
            <a:r>
              <a:rPr lang="en-US" sz="1200">
                <a:effectLst/>
                <a:latin typeface="Arial MT"/>
                <a:ea typeface="Arial MT"/>
                <a:cs typeface="Arial MT"/>
              </a:rPr>
              <a:t>where</a:t>
            </a:r>
            <a:r>
              <a:rPr lang="en-US" sz="1200" spc="-60">
                <a:effectLst/>
                <a:latin typeface="Arial MT"/>
                <a:ea typeface="Arial MT"/>
                <a:cs typeface="Arial MT"/>
              </a:rPr>
              <a:t> </a:t>
            </a:r>
            <a:r>
              <a:rPr lang="en-US" sz="1200">
                <a:effectLst/>
                <a:latin typeface="Arial MT"/>
                <a:ea typeface="Arial MT"/>
                <a:cs typeface="Arial MT"/>
              </a:rPr>
              <a:t>every</a:t>
            </a:r>
            <a:r>
              <a:rPr lang="en-US" sz="1200" spc="-45">
                <a:effectLst/>
                <a:latin typeface="Arial MT"/>
                <a:ea typeface="Arial MT"/>
                <a:cs typeface="Arial MT"/>
              </a:rPr>
              <a:t> </a:t>
            </a:r>
            <a:r>
              <a:rPr lang="en-US" sz="1200">
                <a:effectLst/>
                <a:latin typeface="Arial MT"/>
                <a:ea typeface="Arial MT"/>
                <a:cs typeface="Arial MT"/>
              </a:rPr>
              <a:t>45</a:t>
            </a:r>
            <a:r>
              <a:rPr lang="en-US" sz="1200" spc="-40">
                <a:effectLst/>
                <a:latin typeface="Arial MT"/>
                <a:ea typeface="Arial MT"/>
                <a:cs typeface="Arial MT"/>
              </a:rPr>
              <a:t> </a:t>
            </a:r>
            <a:r>
              <a:rPr lang="en-US" sz="1200">
                <a:effectLst/>
                <a:latin typeface="Arial MT"/>
                <a:ea typeface="Arial MT"/>
                <a:cs typeface="Arial MT"/>
              </a:rPr>
              <a:t>minutes</a:t>
            </a:r>
            <a:r>
              <a:rPr lang="en-US" sz="1200" spc="-70">
                <a:effectLst/>
                <a:latin typeface="Arial MT"/>
                <a:ea typeface="Arial MT"/>
                <a:cs typeface="Arial MT"/>
              </a:rPr>
              <a:t> </a:t>
            </a:r>
            <a:r>
              <a:rPr lang="en-US" sz="1200">
                <a:effectLst/>
                <a:latin typeface="Arial MT"/>
                <a:ea typeface="Arial MT"/>
                <a:cs typeface="Arial MT"/>
              </a:rPr>
              <a:t>liquid</a:t>
            </a:r>
            <a:r>
              <a:rPr lang="en-US" sz="1200" spc="-65">
                <a:effectLst/>
                <a:latin typeface="Arial MT"/>
                <a:ea typeface="Arial MT"/>
                <a:cs typeface="Arial MT"/>
              </a:rPr>
              <a:t> </a:t>
            </a:r>
            <a:r>
              <a:rPr lang="en-US" sz="1200">
                <a:effectLst/>
                <a:latin typeface="Arial MT"/>
                <a:ea typeface="Arial MT"/>
                <a:cs typeface="Arial MT"/>
              </a:rPr>
              <a:t>steel</a:t>
            </a:r>
            <a:r>
              <a:rPr lang="en-US" sz="1200" spc="-75">
                <a:effectLst/>
                <a:latin typeface="Arial MT"/>
                <a:ea typeface="Arial MT"/>
                <a:cs typeface="Arial MT"/>
              </a:rPr>
              <a:t> </a:t>
            </a:r>
            <a:r>
              <a:rPr lang="en-US" sz="1200">
                <a:effectLst/>
                <a:latin typeface="Arial MT"/>
                <a:ea typeface="Arial MT"/>
                <a:cs typeface="Arial MT"/>
              </a:rPr>
              <a:t>are</a:t>
            </a:r>
            <a:r>
              <a:rPr lang="en-US" sz="1200" spc="-55">
                <a:effectLst/>
                <a:latin typeface="Arial MT"/>
                <a:ea typeface="Arial MT"/>
                <a:cs typeface="Arial MT"/>
              </a:rPr>
              <a:t> </a:t>
            </a:r>
            <a:r>
              <a:rPr lang="en-US" sz="1200">
                <a:effectLst/>
                <a:latin typeface="Arial MT"/>
                <a:ea typeface="Arial MT"/>
                <a:cs typeface="Arial MT"/>
              </a:rPr>
              <a:t>produced</a:t>
            </a:r>
            <a:r>
              <a:rPr lang="en-US" sz="1200" spc="5">
                <a:effectLst/>
                <a:latin typeface="Arial MT"/>
                <a:ea typeface="Arial MT"/>
                <a:cs typeface="Arial MT"/>
              </a:rPr>
              <a:t> </a:t>
            </a:r>
            <a:r>
              <a:rPr lang="en-US" sz="1200">
                <a:effectLst/>
                <a:latin typeface="Arial MT"/>
                <a:ea typeface="Arial MT"/>
                <a:cs typeface="Arial MT"/>
              </a:rPr>
              <a:t>in the EAF. At the end of each melting cycle, the liquid steel at about 1580 °C is poured into a</a:t>
            </a:r>
            <a:r>
              <a:rPr lang="en-US" sz="1200" spc="5">
                <a:effectLst/>
                <a:latin typeface="Arial MT"/>
                <a:ea typeface="Arial MT"/>
                <a:cs typeface="Arial MT"/>
              </a:rPr>
              <a:t> </a:t>
            </a:r>
            <a:r>
              <a:rPr lang="en-US" sz="1200">
                <a:effectLst/>
                <a:latin typeface="Arial MT"/>
                <a:ea typeface="Arial MT"/>
                <a:cs typeface="Arial MT"/>
              </a:rPr>
              <a:t>dedicated pot, named ladle, used to carry the liquid steel to the subsequent production steps.</a:t>
            </a:r>
          </a:p>
          <a:p>
            <a:pPr marL="414020" marR="294640" indent="-342900" algn="just">
              <a:lnSpc>
                <a:spcPct val="125000"/>
              </a:lnSpc>
              <a:spcBef>
                <a:spcPts val="470"/>
              </a:spcBef>
              <a:spcAft>
                <a:spcPts val="0"/>
              </a:spcAft>
              <a:buFont typeface="+mj-lt"/>
              <a:buAutoNum type="arabicPeriod"/>
            </a:pPr>
            <a:r>
              <a:rPr lang="en-US" sz="1200">
                <a:effectLst/>
                <a:latin typeface="Arial MT"/>
                <a:ea typeface="Arial MT"/>
                <a:cs typeface="Arial MT"/>
              </a:rPr>
              <a:t> After</a:t>
            </a:r>
            <a:r>
              <a:rPr lang="en-US" sz="1200" spc="5">
                <a:effectLst/>
                <a:latin typeface="Arial MT"/>
                <a:ea typeface="Arial MT"/>
                <a:cs typeface="Arial MT"/>
              </a:rPr>
              <a:t> </a:t>
            </a:r>
            <a:r>
              <a:rPr lang="en-US" sz="1200">
                <a:effectLst/>
                <a:latin typeface="Arial MT"/>
                <a:ea typeface="Arial MT"/>
                <a:cs typeface="Arial MT"/>
              </a:rPr>
              <a:t>exiting the EAF, the liquid steel is treated in the Ladle Furnace (LF) plant, where the chemical</a:t>
            </a:r>
            <a:r>
              <a:rPr lang="en-US" sz="1200" spc="5">
                <a:effectLst/>
                <a:latin typeface="Arial MT"/>
                <a:ea typeface="Arial MT"/>
                <a:cs typeface="Arial MT"/>
              </a:rPr>
              <a:t> </a:t>
            </a:r>
            <a:r>
              <a:rPr lang="en-US" sz="1200">
                <a:effectLst/>
                <a:latin typeface="Arial MT"/>
                <a:ea typeface="Arial MT"/>
                <a:cs typeface="Arial MT"/>
              </a:rPr>
              <a:t>composition and steel temperature are adjusted. </a:t>
            </a:r>
          </a:p>
          <a:p>
            <a:pPr marL="414020" marR="294640" indent="-342900" algn="just">
              <a:lnSpc>
                <a:spcPct val="125000"/>
              </a:lnSpc>
              <a:spcBef>
                <a:spcPts val="470"/>
              </a:spcBef>
              <a:spcAft>
                <a:spcPts val="0"/>
              </a:spcAft>
              <a:buFont typeface="+mj-lt"/>
              <a:buAutoNum type="arabicPeriod"/>
            </a:pPr>
            <a:r>
              <a:rPr lang="en-US" sz="1200">
                <a:effectLst/>
                <a:latin typeface="Arial MT"/>
                <a:ea typeface="Arial MT"/>
                <a:cs typeface="Arial MT"/>
              </a:rPr>
              <a:t>The ladle is then carried to a Continuous Casting</a:t>
            </a:r>
            <a:r>
              <a:rPr lang="en-US" sz="1200" spc="5">
                <a:effectLst/>
                <a:latin typeface="Arial MT"/>
                <a:ea typeface="Arial MT"/>
                <a:cs typeface="Arial MT"/>
              </a:rPr>
              <a:t> </a:t>
            </a:r>
            <a:r>
              <a:rPr lang="en-US" sz="1200">
                <a:effectLst/>
                <a:latin typeface="Arial MT"/>
                <a:ea typeface="Arial MT"/>
                <a:cs typeface="Arial MT"/>
              </a:rPr>
              <a:t>Machine</a:t>
            </a:r>
            <a:r>
              <a:rPr lang="en-US" sz="1200" spc="-25">
                <a:effectLst/>
                <a:latin typeface="Arial MT"/>
                <a:ea typeface="Arial MT"/>
                <a:cs typeface="Arial MT"/>
              </a:rPr>
              <a:t> </a:t>
            </a:r>
            <a:r>
              <a:rPr lang="en-US" sz="1200">
                <a:effectLst/>
                <a:latin typeface="Arial MT"/>
                <a:ea typeface="Arial MT"/>
                <a:cs typeface="Arial MT"/>
              </a:rPr>
              <a:t>(CCM)</a:t>
            </a:r>
            <a:r>
              <a:rPr lang="en-US" sz="1200" spc="-45">
                <a:effectLst/>
                <a:latin typeface="Arial MT"/>
                <a:ea typeface="Arial MT"/>
                <a:cs typeface="Arial MT"/>
              </a:rPr>
              <a:t> </a:t>
            </a:r>
            <a:r>
              <a:rPr lang="en-US" sz="1200">
                <a:effectLst/>
                <a:latin typeface="Arial MT"/>
                <a:ea typeface="Arial MT"/>
                <a:cs typeface="Arial MT"/>
              </a:rPr>
              <a:t>where</a:t>
            </a:r>
            <a:r>
              <a:rPr lang="en-US" sz="1200" spc="-45">
                <a:effectLst/>
                <a:latin typeface="Arial MT"/>
                <a:ea typeface="Arial MT"/>
                <a:cs typeface="Arial MT"/>
              </a:rPr>
              <a:t> </a:t>
            </a:r>
            <a:r>
              <a:rPr lang="en-US" sz="1200">
                <a:effectLst/>
                <a:latin typeface="Arial MT"/>
                <a:ea typeface="Arial MT"/>
                <a:cs typeface="Arial MT"/>
              </a:rPr>
              <a:t>liquid</a:t>
            </a:r>
            <a:r>
              <a:rPr lang="en-US" sz="1200" spc="-50">
                <a:effectLst/>
                <a:latin typeface="Arial MT"/>
                <a:ea typeface="Arial MT"/>
                <a:cs typeface="Arial MT"/>
              </a:rPr>
              <a:t> </a:t>
            </a:r>
            <a:r>
              <a:rPr lang="en-US" sz="1200">
                <a:effectLst/>
                <a:latin typeface="Arial MT"/>
                <a:ea typeface="Arial MT"/>
                <a:cs typeface="Arial MT"/>
              </a:rPr>
              <a:t>steel</a:t>
            </a:r>
            <a:r>
              <a:rPr lang="en-US" sz="1200" spc="-60">
                <a:effectLst/>
                <a:latin typeface="Arial MT"/>
                <a:ea typeface="Arial MT"/>
                <a:cs typeface="Arial MT"/>
              </a:rPr>
              <a:t> </a:t>
            </a:r>
            <a:r>
              <a:rPr lang="en-US" sz="1200">
                <a:effectLst/>
                <a:latin typeface="Arial MT"/>
                <a:ea typeface="Arial MT"/>
                <a:cs typeface="Arial MT"/>
              </a:rPr>
              <a:t>becomes</a:t>
            </a:r>
            <a:r>
              <a:rPr lang="en-US" sz="1200" spc="-60">
                <a:effectLst/>
                <a:latin typeface="Arial MT"/>
                <a:ea typeface="Arial MT"/>
                <a:cs typeface="Arial MT"/>
              </a:rPr>
              <a:t> </a:t>
            </a:r>
            <a:r>
              <a:rPr lang="en-US" sz="1200">
                <a:effectLst/>
                <a:latin typeface="Arial MT"/>
                <a:ea typeface="Arial MT"/>
                <a:cs typeface="Arial MT"/>
              </a:rPr>
              <a:t>solid</a:t>
            </a:r>
            <a:r>
              <a:rPr lang="en-US" sz="1200" spc="-25">
                <a:effectLst/>
                <a:latin typeface="Arial MT"/>
                <a:ea typeface="Arial MT"/>
                <a:cs typeface="Arial MT"/>
              </a:rPr>
              <a:t> </a:t>
            </a:r>
            <a:r>
              <a:rPr lang="en-US" sz="1200">
                <a:effectLst/>
                <a:latin typeface="Arial MT"/>
                <a:ea typeface="Arial MT"/>
                <a:cs typeface="Arial MT"/>
              </a:rPr>
              <a:t>in</a:t>
            </a:r>
            <a:r>
              <a:rPr lang="en-US" sz="1200" spc="-25">
                <a:effectLst/>
                <a:latin typeface="Arial MT"/>
                <a:ea typeface="Arial MT"/>
                <a:cs typeface="Arial MT"/>
              </a:rPr>
              <a:t> </a:t>
            </a:r>
            <a:r>
              <a:rPr lang="en-US" sz="1200">
                <a:effectLst/>
                <a:latin typeface="Arial MT"/>
                <a:ea typeface="Arial MT"/>
                <a:cs typeface="Arial MT"/>
              </a:rPr>
              <a:t>the</a:t>
            </a:r>
            <a:r>
              <a:rPr lang="en-US" sz="1200" spc="-45">
                <a:effectLst/>
                <a:latin typeface="Arial MT"/>
                <a:ea typeface="Arial MT"/>
                <a:cs typeface="Arial MT"/>
              </a:rPr>
              <a:t> </a:t>
            </a:r>
            <a:r>
              <a:rPr lang="en-US" sz="1200">
                <a:effectLst/>
                <a:latin typeface="Arial MT"/>
                <a:ea typeface="Arial MT"/>
                <a:cs typeface="Arial MT"/>
              </a:rPr>
              <a:t>shape</a:t>
            </a:r>
            <a:r>
              <a:rPr lang="en-US" sz="1200" spc="-50">
                <a:effectLst/>
                <a:latin typeface="Arial MT"/>
                <a:ea typeface="Arial MT"/>
                <a:cs typeface="Arial MT"/>
              </a:rPr>
              <a:t> </a:t>
            </a:r>
            <a:r>
              <a:rPr lang="en-US" sz="1200">
                <a:effectLst/>
                <a:latin typeface="Arial MT"/>
                <a:ea typeface="Arial MT"/>
                <a:cs typeface="Arial MT"/>
              </a:rPr>
              <a:t>of</a:t>
            </a:r>
            <a:r>
              <a:rPr lang="en-US" sz="1200" spc="-50">
                <a:effectLst/>
                <a:latin typeface="Arial MT"/>
                <a:ea typeface="Arial MT"/>
                <a:cs typeface="Arial MT"/>
              </a:rPr>
              <a:t> </a:t>
            </a:r>
            <a:r>
              <a:rPr lang="en-US" sz="1200">
                <a:effectLst/>
                <a:latin typeface="Arial MT"/>
                <a:ea typeface="Arial MT"/>
                <a:cs typeface="Arial MT"/>
              </a:rPr>
              <a:t>square</a:t>
            </a:r>
            <a:r>
              <a:rPr lang="en-US" sz="1200" spc="-50">
                <a:effectLst/>
                <a:latin typeface="Arial MT"/>
                <a:ea typeface="Arial MT"/>
                <a:cs typeface="Arial MT"/>
              </a:rPr>
              <a:t> </a:t>
            </a:r>
            <a:r>
              <a:rPr lang="en-US" sz="1200">
                <a:effectLst/>
                <a:latin typeface="Arial MT"/>
                <a:ea typeface="Arial MT"/>
                <a:cs typeface="Arial MT"/>
              </a:rPr>
              <a:t>billets</a:t>
            </a:r>
            <a:r>
              <a:rPr lang="en-US" sz="1200" spc="-55">
                <a:effectLst/>
                <a:latin typeface="Arial MT"/>
                <a:ea typeface="Arial MT"/>
                <a:cs typeface="Arial MT"/>
              </a:rPr>
              <a:t> </a:t>
            </a:r>
            <a:r>
              <a:rPr lang="en-US" sz="1200">
                <a:effectLst/>
                <a:latin typeface="Arial MT"/>
                <a:ea typeface="Arial MT"/>
                <a:cs typeface="Arial MT"/>
              </a:rPr>
              <a:t>(160</a:t>
            </a:r>
            <a:r>
              <a:rPr lang="en-US" sz="1200" spc="-50">
                <a:effectLst/>
                <a:latin typeface="Arial MT"/>
                <a:ea typeface="Arial MT"/>
                <a:cs typeface="Arial MT"/>
              </a:rPr>
              <a:t> </a:t>
            </a:r>
            <a:r>
              <a:rPr lang="en-US" sz="1200">
                <a:effectLst/>
                <a:latin typeface="Arial MT"/>
                <a:ea typeface="Arial MT"/>
                <a:cs typeface="Arial MT"/>
              </a:rPr>
              <a:t>x</a:t>
            </a:r>
            <a:r>
              <a:rPr lang="en-US" sz="1200" spc="-55">
                <a:effectLst/>
                <a:latin typeface="Arial MT"/>
                <a:ea typeface="Arial MT"/>
                <a:cs typeface="Arial MT"/>
              </a:rPr>
              <a:t> </a:t>
            </a:r>
            <a:r>
              <a:rPr lang="en-US" sz="1200">
                <a:effectLst/>
                <a:latin typeface="Arial MT"/>
                <a:ea typeface="Arial MT"/>
                <a:cs typeface="Arial MT"/>
              </a:rPr>
              <a:t>160</a:t>
            </a:r>
            <a:r>
              <a:rPr lang="en-US" sz="1200" spc="-50">
                <a:effectLst/>
                <a:latin typeface="Arial MT"/>
                <a:ea typeface="Arial MT"/>
                <a:cs typeface="Arial MT"/>
              </a:rPr>
              <a:t> </a:t>
            </a:r>
            <a:r>
              <a:rPr lang="en-US" sz="1200">
                <a:effectLst/>
                <a:latin typeface="Arial MT"/>
                <a:ea typeface="Arial MT"/>
                <a:cs typeface="Arial MT"/>
              </a:rPr>
              <a:t>mm),</a:t>
            </a:r>
            <a:r>
              <a:rPr lang="en-US" sz="1200" spc="-30">
                <a:effectLst/>
                <a:latin typeface="Arial MT"/>
                <a:ea typeface="Arial MT"/>
                <a:cs typeface="Arial MT"/>
              </a:rPr>
              <a:t> </a:t>
            </a:r>
            <a:r>
              <a:rPr lang="en-US" sz="1200">
                <a:effectLst/>
                <a:latin typeface="Arial MT"/>
                <a:ea typeface="Arial MT"/>
                <a:cs typeface="Arial MT"/>
              </a:rPr>
              <a:t>with</a:t>
            </a:r>
            <a:r>
              <a:rPr lang="en-US" sz="1200" spc="5">
                <a:effectLst/>
                <a:latin typeface="Arial MT"/>
                <a:ea typeface="Arial MT"/>
                <a:cs typeface="Arial MT"/>
              </a:rPr>
              <a:t> </a:t>
            </a:r>
            <a:r>
              <a:rPr lang="en-US" sz="1200">
                <a:effectLst/>
                <a:latin typeface="Arial MT"/>
                <a:ea typeface="Arial MT"/>
                <a:cs typeface="Arial MT"/>
              </a:rPr>
              <a:t>a</a:t>
            </a:r>
            <a:r>
              <a:rPr lang="en-US" sz="1200" spc="5">
                <a:effectLst/>
                <a:latin typeface="Arial MT"/>
                <a:ea typeface="Arial MT"/>
                <a:cs typeface="Arial MT"/>
              </a:rPr>
              <a:t> </a:t>
            </a:r>
            <a:r>
              <a:rPr lang="en-US" sz="1200">
                <a:effectLst/>
                <a:latin typeface="Arial MT"/>
                <a:ea typeface="Arial MT"/>
                <a:cs typeface="Arial MT"/>
              </a:rPr>
              <a:t>length</a:t>
            </a:r>
            <a:r>
              <a:rPr lang="en-US" sz="1200" spc="10">
                <a:effectLst/>
                <a:latin typeface="Arial MT"/>
                <a:ea typeface="Arial MT"/>
                <a:cs typeface="Arial MT"/>
              </a:rPr>
              <a:t> </a:t>
            </a:r>
            <a:r>
              <a:rPr lang="en-US" sz="1200">
                <a:effectLst/>
                <a:latin typeface="Arial MT"/>
                <a:ea typeface="Arial MT"/>
                <a:cs typeface="Arial MT"/>
              </a:rPr>
              <a:t>that</a:t>
            </a:r>
            <a:r>
              <a:rPr lang="en-US" sz="1200" spc="5">
                <a:effectLst/>
                <a:latin typeface="Arial MT"/>
                <a:ea typeface="Arial MT"/>
                <a:cs typeface="Arial MT"/>
              </a:rPr>
              <a:t> </a:t>
            </a:r>
            <a:r>
              <a:rPr lang="en-US" sz="1200">
                <a:effectLst/>
                <a:latin typeface="Arial MT"/>
                <a:ea typeface="Arial MT"/>
                <a:cs typeface="Arial MT"/>
              </a:rPr>
              <a:t>ranges</a:t>
            </a:r>
            <a:r>
              <a:rPr lang="en-US" sz="1200" spc="-20">
                <a:effectLst/>
                <a:latin typeface="Arial MT"/>
                <a:ea typeface="Arial MT"/>
                <a:cs typeface="Arial MT"/>
              </a:rPr>
              <a:t> </a:t>
            </a:r>
            <a:r>
              <a:rPr lang="en-US" sz="1200">
                <a:effectLst/>
                <a:latin typeface="Arial MT"/>
                <a:ea typeface="Arial MT"/>
                <a:cs typeface="Arial MT"/>
              </a:rPr>
              <a:t>between</a:t>
            </a:r>
            <a:r>
              <a:rPr lang="en-US" sz="1200" spc="-15">
                <a:effectLst/>
                <a:latin typeface="Arial MT"/>
                <a:ea typeface="Arial MT"/>
                <a:cs typeface="Arial MT"/>
              </a:rPr>
              <a:t> </a:t>
            </a:r>
            <a:r>
              <a:rPr lang="en-US" sz="1200">
                <a:effectLst/>
                <a:latin typeface="Arial MT"/>
                <a:ea typeface="Arial MT"/>
                <a:cs typeface="Arial MT"/>
              </a:rPr>
              <a:t>12</a:t>
            </a:r>
            <a:r>
              <a:rPr lang="en-US" sz="1200" spc="10">
                <a:effectLst/>
                <a:latin typeface="Arial MT"/>
                <a:ea typeface="Arial MT"/>
                <a:cs typeface="Arial MT"/>
              </a:rPr>
              <a:t> </a:t>
            </a:r>
            <a:r>
              <a:rPr lang="en-US" sz="1200">
                <a:effectLst/>
                <a:latin typeface="Arial MT"/>
                <a:ea typeface="Arial MT"/>
                <a:cs typeface="Arial MT"/>
              </a:rPr>
              <a:t>m</a:t>
            </a:r>
            <a:r>
              <a:rPr lang="en-US" sz="1200" spc="-30">
                <a:effectLst/>
                <a:latin typeface="Arial MT"/>
                <a:ea typeface="Arial MT"/>
                <a:cs typeface="Arial MT"/>
              </a:rPr>
              <a:t> </a:t>
            </a:r>
            <a:r>
              <a:rPr lang="en-US" sz="1200">
                <a:effectLst/>
                <a:latin typeface="Arial MT"/>
                <a:ea typeface="Arial MT"/>
                <a:cs typeface="Arial MT"/>
              </a:rPr>
              <a:t>and</a:t>
            </a:r>
            <a:r>
              <a:rPr lang="en-US" sz="1200" spc="-15">
                <a:effectLst/>
                <a:latin typeface="Arial MT"/>
                <a:ea typeface="Arial MT"/>
                <a:cs typeface="Arial MT"/>
              </a:rPr>
              <a:t> </a:t>
            </a:r>
            <a:r>
              <a:rPr lang="en-US" sz="1200">
                <a:effectLst/>
                <a:latin typeface="Arial MT"/>
                <a:ea typeface="Arial MT"/>
                <a:cs typeface="Arial MT"/>
              </a:rPr>
              <a:t>13</a:t>
            </a:r>
            <a:r>
              <a:rPr lang="en-US" sz="1200" spc="-15">
                <a:effectLst/>
                <a:latin typeface="Arial MT"/>
                <a:ea typeface="Arial MT"/>
                <a:cs typeface="Arial MT"/>
              </a:rPr>
              <a:t> </a:t>
            </a:r>
            <a:r>
              <a:rPr lang="en-US" sz="1200">
                <a:effectLst/>
                <a:latin typeface="Arial MT"/>
                <a:ea typeface="Arial MT"/>
                <a:cs typeface="Arial MT"/>
              </a:rPr>
              <a:t>m</a:t>
            </a:r>
            <a:r>
              <a:rPr lang="en-US" sz="1200" spc="-10">
                <a:effectLst/>
                <a:latin typeface="Arial MT"/>
                <a:ea typeface="Arial MT"/>
                <a:cs typeface="Arial MT"/>
              </a:rPr>
              <a:t> </a:t>
            </a:r>
            <a:r>
              <a:rPr lang="en-US" sz="1200">
                <a:effectLst/>
                <a:latin typeface="Arial MT"/>
                <a:ea typeface="Arial MT"/>
                <a:cs typeface="Arial MT"/>
              </a:rPr>
              <a:t>and</a:t>
            </a:r>
            <a:r>
              <a:rPr lang="en-US" sz="1200" spc="-40">
                <a:effectLst/>
                <a:latin typeface="Arial MT"/>
                <a:ea typeface="Arial MT"/>
                <a:cs typeface="Arial MT"/>
              </a:rPr>
              <a:t> </a:t>
            </a:r>
            <a:r>
              <a:rPr lang="en-US" sz="1200">
                <a:effectLst/>
                <a:latin typeface="Arial MT"/>
                <a:ea typeface="Arial MT"/>
                <a:cs typeface="Arial MT"/>
              </a:rPr>
              <a:t>then</a:t>
            </a:r>
            <a:r>
              <a:rPr lang="en-US" sz="1200" spc="10">
                <a:effectLst/>
                <a:latin typeface="Arial MT"/>
                <a:ea typeface="Arial MT"/>
                <a:cs typeface="Arial MT"/>
              </a:rPr>
              <a:t> </a:t>
            </a:r>
            <a:r>
              <a:rPr lang="en-US" sz="1200">
                <a:effectLst/>
                <a:latin typeface="Arial MT"/>
                <a:ea typeface="Arial MT"/>
                <a:cs typeface="Arial MT"/>
              </a:rPr>
              <a:t>cooled</a:t>
            </a:r>
            <a:r>
              <a:rPr lang="en-US" sz="1200" spc="-15">
                <a:effectLst/>
                <a:latin typeface="Arial MT"/>
                <a:ea typeface="Arial MT"/>
                <a:cs typeface="Arial MT"/>
              </a:rPr>
              <a:t> </a:t>
            </a:r>
            <a:r>
              <a:rPr lang="en-US" sz="1200">
                <a:effectLst/>
                <a:latin typeface="Arial MT"/>
                <a:ea typeface="Arial MT"/>
                <a:cs typeface="Arial MT"/>
              </a:rPr>
              <a:t>down</a:t>
            </a:r>
            <a:r>
              <a:rPr lang="en-US" sz="1200" spc="10">
                <a:effectLst/>
                <a:latin typeface="Arial MT"/>
                <a:ea typeface="Arial MT"/>
                <a:cs typeface="Arial MT"/>
              </a:rPr>
              <a:t> </a:t>
            </a:r>
            <a:r>
              <a:rPr lang="en-US" sz="1200">
                <a:effectLst/>
                <a:latin typeface="Arial MT"/>
                <a:ea typeface="Arial MT"/>
                <a:cs typeface="Arial MT"/>
              </a:rPr>
              <a:t>to</a:t>
            </a:r>
            <a:r>
              <a:rPr lang="en-US" sz="1200" spc="10">
                <a:effectLst/>
                <a:latin typeface="Arial MT"/>
                <a:ea typeface="Arial MT"/>
                <a:cs typeface="Arial MT"/>
              </a:rPr>
              <a:t> </a:t>
            </a:r>
            <a:r>
              <a:rPr lang="en-US" sz="1200">
                <a:effectLst/>
                <a:latin typeface="Arial MT"/>
                <a:ea typeface="Arial MT"/>
                <a:cs typeface="Arial MT"/>
              </a:rPr>
              <a:t>room</a:t>
            </a:r>
            <a:r>
              <a:rPr lang="en-US" sz="1200" spc="-10">
                <a:effectLst/>
                <a:latin typeface="Arial MT"/>
                <a:ea typeface="Arial MT"/>
                <a:cs typeface="Arial MT"/>
              </a:rPr>
              <a:t> </a:t>
            </a:r>
            <a:r>
              <a:rPr lang="en-US" sz="1200">
                <a:effectLst/>
                <a:latin typeface="Arial MT"/>
                <a:ea typeface="Arial MT"/>
                <a:cs typeface="Arial MT"/>
              </a:rPr>
              <a:t>temperature.</a:t>
            </a:r>
          </a:p>
          <a:p>
            <a:pPr marL="414020" marR="294640" indent="-342900" algn="just">
              <a:lnSpc>
                <a:spcPct val="125000"/>
              </a:lnSpc>
              <a:spcBef>
                <a:spcPts val="470"/>
              </a:spcBef>
              <a:spcAft>
                <a:spcPts val="0"/>
              </a:spcAft>
              <a:buFont typeface="+mj-lt"/>
              <a:buAutoNum type="arabicPeriod"/>
            </a:pPr>
            <a:r>
              <a:rPr lang="en-US" sz="1200">
                <a:effectLst/>
                <a:latin typeface="Arial MT"/>
                <a:ea typeface="Arial MT"/>
                <a:cs typeface="Arial MT"/>
              </a:rPr>
              <a:t>The</a:t>
            </a:r>
            <a:r>
              <a:rPr lang="en-US" sz="1200" spc="-5">
                <a:effectLst/>
                <a:latin typeface="Arial MT"/>
                <a:ea typeface="Arial MT"/>
                <a:cs typeface="Arial MT"/>
              </a:rPr>
              <a:t> </a:t>
            </a:r>
            <a:r>
              <a:rPr lang="en-US" sz="1200">
                <a:effectLst/>
                <a:latin typeface="Arial MT"/>
                <a:ea typeface="Arial MT"/>
                <a:cs typeface="Arial MT"/>
              </a:rPr>
              <a:t>solidified</a:t>
            </a:r>
            <a:r>
              <a:rPr lang="en-US" sz="1200" spc="-25">
                <a:effectLst/>
                <a:latin typeface="Arial MT"/>
                <a:ea typeface="Arial MT"/>
                <a:cs typeface="Arial MT"/>
              </a:rPr>
              <a:t> </a:t>
            </a:r>
            <a:r>
              <a:rPr lang="en-US" sz="1200">
                <a:effectLst/>
                <a:latin typeface="Arial MT"/>
                <a:ea typeface="Arial MT"/>
                <a:cs typeface="Arial MT"/>
              </a:rPr>
              <a:t>billets</a:t>
            </a:r>
            <a:r>
              <a:rPr lang="en-US" sz="1200" spc="-30">
                <a:effectLst/>
                <a:latin typeface="Arial MT"/>
                <a:ea typeface="Arial MT"/>
                <a:cs typeface="Arial MT"/>
              </a:rPr>
              <a:t> </a:t>
            </a:r>
            <a:r>
              <a:rPr lang="en-US" sz="1200">
                <a:effectLst/>
                <a:latin typeface="Arial MT"/>
                <a:ea typeface="Arial MT"/>
                <a:cs typeface="Arial MT"/>
              </a:rPr>
              <a:t>are</a:t>
            </a:r>
            <a:r>
              <a:rPr lang="en-US" sz="1200" spc="-25">
                <a:effectLst/>
                <a:latin typeface="Arial MT"/>
                <a:ea typeface="Arial MT"/>
                <a:cs typeface="Arial MT"/>
              </a:rPr>
              <a:t> </a:t>
            </a:r>
            <a:r>
              <a:rPr lang="en-US" sz="1200">
                <a:effectLst/>
                <a:latin typeface="Arial MT"/>
                <a:ea typeface="Arial MT"/>
                <a:cs typeface="Arial MT"/>
              </a:rPr>
              <a:t>heated</a:t>
            </a:r>
            <a:r>
              <a:rPr lang="en-US" sz="1200" spc="-25">
                <a:effectLst/>
                <a:latin typeface="Arial MT"/>
                <a:ea typeface="Arial MT"/>
                <a:cs typeface="Arial MT"/>
              </a:rPr>
              <a:t> </a:t>
            </a:r>
            <a:r>
              <a:rPr lang="en-US" sz="1200">
                <a:effectLst/>
                <a:latin typeface="Arial MT"/>
                <a:ea typeface="Arial MT"/>
                <a:cs typeface="Arial MT"/>
              </a:rPr>
              <a:t>up</a:t>
            </a:r>
            <a:r>
              <a:rPr lang="en-US" sz="1200" spc="-25">
                <a:effectLst/>
                <a:latin typeface="Arial MT"/>
                <a:ea typeface="Arial MT"/>
                <a:cs typeface="Arial MT"/>
              </a:rPr>
              <a:t> </a:t>
            </a:r>
            <a:r>
              <a:rPr lang="en-US" sz="1200">
                <a:effectLst/>
                <a:latin typeface="Arial MT"/>
                <a:ea typeface="Arial MT"/>
                <a:cs typeface="Arial MT"/>
              </a:rPr>
              <a:t>again to around</a:t>
            </a:r>
            <a:r>
              <a:rPr lang="en-US" sz="1200" spc="-5">
                <a:effectLst/>
                <a:latin typeface="Arial MT"/>
                <a:ea typeface="Arial MT"/>
                <a:cs typeface="Arial MT"/>
              </a:rPr>
              <a:t> </a:t>
            </a:r>
            <a:r>
              <a:rPr lang="en-US" sz="1200">
                <a:effectLst/>
                <a:latin typeface="Arial MT"/>
                <a:ea typeface="Arial MT"/>
                <a:cs typeface="Arial MT"/>
              </a:rPr>
              <a:t>1150 °C</a:t>
            </a:r>
            <a:r>
              <a:rPr lang="en-US" sz="1200" spc="-40">
                <a:effectLst/>
                <a:latin typeface="Arial MT"/>
                <a:ea typeface="Arial MT"/>
                <a:cs typeface="Arial MT"/>
              </a:rPr>
              <a:t> </a:t>
            </a:r>
            <a:r>
              <a:rPr lang="en-US" sz="1200">
                <a:effectLst/>
                <a:latin typeface="Arial MT"/>
                <a:ea typeface="Arial MT"/>
                <a:cs typeface="Arial MT"/>
              </a:rPr>
              <a:t>to</a:t>
            </a:r>
            <a:r>
              <a:rPr lang="en-US" sz="1200" spc="-20">
                <a:effectLst/>
                <a:latin typeface="Arial MT"/>
                <a:ea typeface="Arial MT"/>
                <a:cs typeface="Arial MT"/>
              </a:rPr>
              <a:t> </a:t>
            </a:r>
            <a:r>
              <a:rPr lang="en-US" sz="1200">
                <a:effectLst/>
                <a:latin typeface="Arial MT"/>
                <a:ea typeface="Arial MT"/>
                <a:cs typeface="Arial MT"/>
              </a:rPr>
              <a:t>be</a:t>
            </a:r>
            <a:r>
              <a:rPr lang="en-US" sz="1200" spc="-25">
                <a:effectLst/>
                <a:latin typeface="Arial MT"/>
                <a:ea typeface="Arial MT"/>
                <a:cs typeface="Arial MT"/>
              </a:rPr>
              <a:t> </a:t>
            </a:r>
            <a:r>
              <a:rPr lang="en-US" sz="1200">
                <a:effectLst/>
                <a:latin typeface="Arial MT"/>
                <a:ea typeface="Arial MT"/>
                <a:cs typeface="Arial MT"/>
              </a:rPr>
              <a:t>rolled</a:t>
            </a:r>
            <a:r>
              <a:rPr lang="en-US" sz="1200" spc="-25">
                <a:effectLst/>
                <a:latin typeface="Arial MT"/>
                <a:ea typeface="Arial MT"/>
                <a:cs typeface="Arial MT"/>
              </a:rPr>
              <a:t> </a:t>
            </a:r>
            <a:r>
              <a:rPr lang="en-US" sz="1200">
                <a:effectLst/>
                <a:latin typeface="Arial MT"/>
                <a:ea typeface="Arial MT"/>
                <a:cs typeface="Arial MT"/>
              </a:rPr>
              <a:t>in shape</a:t>
            </a:r>
            <a:r>
              <a:rPr lang="en-US" sz="1200" spc="-25">
                <a:effectLst/>
                <a:latin typeface="Arial MT"/>
                <a:ea typeface="Arial MT"/>
                <a:cs typeface="Arial MT"/>
              </a:rPr>
              <a:t> </a:t>
            </a:r>
            <a:r>
              <a:rPr lang="en-US" sz="1200">
                <a:effectLst/>
                <a:latin typeface="Arial MT"/>
                <a:ea typeface="Arial MT"/>
                <a:cs typeface="Arial MT"/>
              </a:rPr>
              <a:t>of</a:t>
            </a:r>
            <a:r>
              <a:rPr lang="en-US" sz="1200" spc="-30">
                <a:effectLst/>
                <a:latin typeface="Arial MT"/>
                <a:ea typeface="Arial MT"/>
                <a:cs typeface="Arial MT"/>
              </a:rPr>
              <a:t> </a:t>
            </a:r>
            <a:r>
              <a:rPr lang="en-US" sz="1200">
                <a:effectLst/>
                <a:latin typeface="Arial MT"/>
                <a:ea typeface="Arial MT"/>
                <a:cs typeface="Arial MT"/>
              </a:rPr>
              <a:t>round wire</a:t>
            </a:r>
            <a:r>
              <a:rPr lang="en-US" sz="1200" spc="-5">
                <a:effectLst/>
                <a:latin typeface="Arial MT"/>
                <a:ea typeface="Arial MT"/>
                <a:cs typeface="Arial MT"/>
              </a:rPr>
              <a:t> </a:t>
            </a:r>
            <a:r>
              <a:rPr lang="en-US" sz="1200">
                <a:effectLst/>
                <a:latin typeface="Arial MT"/>
                <a:ea typeface="Arial MT"/>
                <a:cs typeface="Arial MT"/>
              </a:rPr>
              <a:t>rods</a:t>
            </a:r>
            <a:r>
              <a:rPr lang="en-US" sz="1200" spc="-290">
                <a:effectLst/>
                <a:latin typeface="Arial MT"/>
                <a:ea typeface="Arial MT"/>
                <a:cs typeface="Arial MT"/>
              </a:rPr>
              <a:t> </a:t>
            </a:r>
            <a:r>
              <a:rPr lang="en-GB" sz="1200">
                <a:effectLst/>
                <a:latin typeface="Palatino Linotype" panose="02040502050505030304" pitchFamily="18" charset="0"/>
                <a:ea typeface="Georgia" panose="02040502050405020303" pitchFamily="18" charset="0"/>
                <a:cs typeface="Times New Roman" panose="02020603050405020304" pitchFamily="18" charset="0"/>
              </a:rPr>
              <a:t> </a:t>
            </a:r>
            <a:endParaRPr lang="sv-SE" sz="1200">
              <a:effectLst/>
              <a:latin typeface="Palatino Linotype" panose="02040502050505030304" pitchFamily="18" charset="0"/>
              <a:ea typeface="Georgia" panose="02040502050405020303" pitchFamily="18" charset="0"/>
              <a:cs typeface="Times New Roman" panose="02020603050405020304" pitchFamily="18" charset="0"/>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51</a:t>
            </a:fld>
            <a:endParaRPr lang="en-GB"/>
          </a:p>
        </p:txBody>
      </p:sp>
    </p:spTree>
    <p:extLst>
      <p:ext uri="{BB962C8B-B14F-4D97-AF65-F5344CB8AC3E}">
        <p14:creationId xmlns:p14="http://schemas.microsoft.com/office/powerpoint/2010/main" val="16878844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52</a:t>
            </a:fld>
            <a:endParaRPr lang="en-GB"/>
          </a:p>
        </p:txBody>
      </p:sp>
    </p:spTree>
    <p:extLst>
      <p:ext uri="{BB962C8B-B14F-4D97-AF65-F5344CB8AC3E}">
        <p14:creationId xmlns:p14="http://schemas.microsoft.com/office/powerpoint/2010/main" val="23750445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53</a:t>
            </a:fld>
            <a:endParaRPr lang="en-GB"/>
          </a:p>
        </p:txBody>
      </p:sp>
    </p:spTree>
    <p:extLst>
      <p:ext uri="{BB962C8B-B14F-4D97-AF65-F5344CB8AC3E}">
        <p14:creationId xmlns:p14="http://schemas.microsoft.com/office/powerpoint/2010/main" val="219403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solidFill>
                <a:schemeClr val="tx1"/>
              </a:solidFill>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5</a:t>
            </a:fld>
            <a:endParaRPr lang="en-GB"/>
          </a:p>
        </p:txBody>
      </p:sp>
    </p:spTree>
    <p:extLst>
      <p:ext uri="{BB962C8B-B14F-4D97-AF65-F5344CB8AC3E}">
        <p14:creationId xmlns:p14="http://schemas.microsoft.com/office/powerpoint/2010/main" val="3129174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u="none">
                <a:solidFill>
                  <a:srgbClr val="008080"/>
                </a:solidFill>
                <a:effectLst/>
                <a:latin typeface="Times New Roman" panose="02020603050405020304" pitchFamily="18" charset="0"/>
                <a:ea typeface="Times New Roman" panose="02020603050405020304" pitchFamily="18" charset="0"/>
              </a:rPr>
              <a:t>In the steel sector, two end users are involved: FENO and SILCOTUB. In both cases the activities will be </a:t>
            </a:r>
            <a:r>
              <a:rPr lang="en-GB" sz="1800" u="none" err="1">
                <a:solidFill>
                  <a:srgbClr val="008080"/>
                </a:solidFill>
                <a:effectLst/>
                <a:latin typeface="Times New Roman" panose="02020603050405020304" pitchFamily="18" charset="0"/>
                <a:ea typeface="Times New Roman" panose="02020603050405020304" pitchFamily="18" charset="0"/>
              </a:rPr>
              <a:t>centered</a:t>
            </a:r>
            <a:r>
              <a:rPr lang="en-GB" sz="1800" u="none">
                <a:solidFill>
                  <a:srgbClr val="008080"/>
                </a:solidFill>
                <a:effectLst/>
                <a:latin typeface="Times New Roman" panose="02020603050405020304" pitchFamily="18" charset="0"/>
                <a:ea typeface="Times New Roman" panose="02020603050405020304" pitchFamily="18" charset="0"/>
              </a:rPr>
              <a:t> in the Electrical Arc furnace where circular economy concepts will be applied. In the case of FENO, biochar and plastic grains will substitute the use of fossil fuel for combustion. At the same time, anthracite will be replaced by biochar as Carbon source. so that, the injection system and burner are required to be modified. Whereas in </a:t>
            </a:r>
            <a:r>
              <a:rPr lang="en-GB" sz="1800" u="none" err="1">
                <a:solidFill>
                  <a:srgbClr val="008080"/>
                </a:solidFill>
                <a:effectLst/>
                <a:latin typeface="Times New Roman" panose="02020603050405020304" pitchFamily="18" charset="0"/>
                <a:ea typeface="Times New Roman" panose="02020603050405020304" pitchFamily="18" charset="0"/>
              </a:rPr>
              <a:t>Silcotub</a:t>
            </a:r>
            <a:r>
              <a:rPr lang="en-GB" sz="1800" u="none">
                <a:solidFill>
                  <a:srgbClr val="008080"/>
                </a:solidFill>
                <a:effectLst/>
                <a:latin typeface="Times New Roman" panose="02020603050405020304" pitchFamily="18" charset="0"/>
                <a:ea typeface="Times New Roman" panose="02020603050405020304" pitchFamily="18" charset="0"/>
              </a:rPr>
              <a:t>, rubber and plastic injection will be used as energy provider in the melting process. In addition, SILCOTUB will intend to replace raw materials incorporating sludges and dust in the furnace. In both cases a reduction of GHG are expected and as I mentioned previously the implementation of circular economy concepts will support the reduction of feedstock. </a:t>
            </a:r>
            <a:endParaRPr lang="en-GB"/>
          </a:p>
        </p:txBody>
      </p:sp>
      <p:sp>
        <p:nvSpPr>
          <p:cNvPr id="4" name="Marcador de número de diapositiva 3"/>
          <p:cNvSpPr>
            <a:spLocks noGrp="1"/>
          </p:cNvSpPr>
          <p:nvPr>
            <p:ph type="sldNum" sz="quarter" idx="5"/>
          </p:nvPr>
        </p:nvSpPr>
        <p:spPr/>
        <p:txBody>
          <a:bodyPr/>
          <a:lstStyle/>
          <a:p>
            <a:fld id="{F84DB91F-1AD8-437C-8866-3636784D0854}" type="slidenum">
              <a:rPr lang="en-GB" smtClean="0"/>
              <a:t>54</a:t>
            </a:fld>
            <a:endParaRPr lang="en-GB"/>
          </a:p>
        </p:txBody>
      </p:sp>
    </p:spTree>
    <p:extLst>
      <p:ext uri="{BB962C8B-B14F-4D97-AF65-F5344CB8AC3E}">
        <p14:creationId xmlns:p14="http://schemas.microsoft.com/office/powerpoint/2010/main" val="3782627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80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55</a:t>
            </a:fld>
            <a:endParaRPr lang="en-GB"/>
          </a:p>
        </p:txBody>
      </p:sp>
    </p:spTree>
    <p:extLst>
      <p:ext uri="{BB962C8B-B14F-4D97-AF65-F5344CB8AC3E}">
        <p14:creationId xmlns:p14="http://schemas.microsoft.com/office/powerpoint/2010/main" val="5090999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120" marR="294640" algn="just">
              <a:lnSpc>
                <a:spcPct val="125000"/>
              </a:lnSpc>
              <a:spcBef>
                <a:spcPts val="470"/>
              </a:spcBef>
              <a:spcAft>
                <a:spcPts val="0"/>
              </a:spcAft>
            </a:pPr>
            <a:r>
              <a:rPr lang="en-US" sz="1200">
                <a:effectLst/>
                <a:latin typeface="Arial MT"/>
                <a:ea typeface="Arial MT"/>
                <a:cs typeface="Arial MT"/>
              </a:rPr>
              <a:t>Liquid steel production is centered around the Electric Arc Furnace</a:t>
            </a:r>
            <a:r>
              <a:rPr lang="en-US" sz="1200" spc="5">
                <a:effectLst/>
                <a:latin typeface="Arial MT"/>
                <a:ea typeface="Arial MT"/>
                <a:cs typeface="Arial MT"/>
              </a:rPr>
              <a:t> (</a:t>
            </a:r>
            <a:r>
              <a:rPr lang="en-US" sz="1200">
                <a:effectLst/>
                <a:latin typeface="Arial MT"/>
                <a:ea typeface="Arial MT"/>
                <a:cs typeface="Arial MT"/>
              </a:rPr>
              <a:t>EAF) operation.</a:t>
            </a:r>
          </a:p>
          <a:p>
            <a:pPr marL="414020" marR="294640" indent="-342900" algn="just">
              <a:lnSpc>
                <a:spcPct val="125000"/>
              </a:lnSpc>
              <a:spcBef>
                <a:spcPts val="470"/>
              </a:spcBef>
              <a:buFont typeface="+mj-lt"/>
              <a:buAutoNum type="arabicPeriod"/>
            </a:pPr>
            <a:r>
              <a:rPr lang="en-US">
                <a:latin typeface="Arial MT"/>
                <a:ea typeface="Arial MT"/>
                <a:cs typeface="Arial MT"/>
              </a:rPr>
              <a:t>T</a:t>
            </a:r>
            <a:r>
              <a:rPr lang="en-US" sz="1200">
                <a:effectLst/>
                <a:latin typeface="Arial MT"/>
                <a:ea typeface="Arial MT"/>
                <a:cs typeface="Arial MT"/>
              </a:rPr>
              <a:t>he steel scrap is first sorted and charged into</a:t>
            </a:r>
            <a:r>
              <a:rPr lang="en-US" sz="1200" spc="5">
                <a:effectLst/>
                <a:latin typeface="Arial MT"/>
                <a:ea typeface="Arial MT"/>
                <a:cs typeface="Arial MT"/>
              </a:rPr>
              <a:t> </a:t>
            </a:r>
            <a:r>
              <a:rPr lang="en-US" sz="1200" spc="-5">
                <a:effectLst/>
                <a:latin typeface="Arial MT"/>
                <a:ea typeface="Arial MT"/>
                <a:cs typeface="Arial MT"/>
              </a:rPr>
              <a:t>dedicated</a:t>
            </a:r>
            <a:r>
              <a:rPr lang="en-US" sz="1200" spc="-55">
                <a:effectLst/>
                <a:latin typeface="Arial MT"/>
                <a:ea typeface="Arial MT"/>
                <a:cs typeface="Arial MT"/>
              </a:rPr>
              <a:t> </a:t>
            </a:r>
            <a:r>
              <a:rPr lang="en-US" sz="1200">
                <a:effectLst/>
                <a:latin typeface="Arial MT"/>
                <a:ea typeface="Arial MT"/>
                <a:cs typeface="Arial MT"/>
              </a:rPr>
              <a:t>scrap</a:t>
            </a:r>
            <a:r>
              <a:rPr lang="en-US" sz="1200" spc="-75">
                <a:effectLst/>
                <a:latin typeface="Arial MT"/>
                <a:ea typeface="Arial MT"/>
                <a:cs typeface="Arial MT"/>
              </a:rPr>
              <a:t> </a:t>
            </a:r>
            <a:r>
              <a:rPr lang="en-US" sz="1200">
                <a:effectLst/>
                <a:latin typeface="Arial MT"/>
                <a:ea typeface="Arial MT"/>
                <a:cs typeface="Arial MT"/>
              </a:rPr>
              <a:t>buckets</a:t>
            </a:r>
          </a:p>
          <a:p>
            <a:pPr marL="414020" marR="294640" indent="-342900" algn="just">
              <a:lnSpc>
                <a:spcPct val="125000"/>
              </a:lnSpc>
              <a:spcBef>
                <a:spcPts val="470"/>
              </a:spcBef>
              <a:buFont typeface="+mj-lt"/>
              <a:buAutoNum type="arabicPeriod"/>
            </a:pPr>
            <a:r>
              <a:rPr lang="en-US" sz="1200" spc="-75">
                <a:effectLst/>
                <a:latin typeface="Arial MT"/>
                <a:ea typeface="Arial MT"/>
                <a:cs typeface="Arial MT"/>
              </a:rPr>
              <a:t> </a:t>
            </a:r>
            <a:r>
              <a:rPr lang="en-US" sz="1200">
                <a:effectLst/>
                <a:latin typeface="Arial MT"/>
                <a:ea typeface="Arial MT"/>
                <a:cs typeface="Arial MT"/>
              </a:rPr>
              <a:t>Scrap</a:t>
            </a:r>
            <a:r>
              <a:rPr lang="en-US" sz="1200" spc="-75">
                <a:effectLst/>
                <a:latin typeface="Arial MT"/>
                <a:ea typeface="Arial MT"/>
                <a:cs typeface="Arial MT"/>
              </a:rPr>
              <a:t> </a:t>
            </a:r>
            <a:r>
              <a:rPr lang="en-US" sz="1200">
                <a:effectLst/>
                <a:latin typeface="Arial MT"/>
                <a:ea typeface="Arial MT"/>
                <a:cs typeface="Arial MT"/>
              </a:rPr>
              <a:t>buckets are</a:t>
            </a:r>
            <a:r>
              <a:rPr lang="en-US" sz="1200" spc="-50">
                <a:effectLst/>
                <a:latin typeface="Arial MT"/>
                <a:ea typeface="Arial MT"/>
                <a:cs typeface="Arial MT"/>
              </a:rPr>
              <a:t> </a:t>
            </a:r>
            <a:r>
              <a:rPr lang="en-US" sz="1200">
                <a:effectLst/>
                <a:latin typeface="Arial MT"/>
                <a:ea typeface="Arial MT"/>
                <a:cs typeface="Arial MT"/>
              </a:rPr>
              <a:t>conveyed</a:t>
            </a:r>
            <a:r>
              <a:rPr lang="en-US" sz="1200" spc="-55">
                <a:effectLst/>
                <a:latin typeface="Arial MT"/>
                <a:ea typeface="Arial MT"/>
                <a:cs typeface="Arial MT"/>
              </a:rPr>
              <a:t> </a:t>
            </a:r>
            <a:r>
              <a:rPr lang="en-US" sz="1200">
                <a:effectLst/>
                <a:latin typeface="Arial MT"/>
                <a:ea typeface="Arial MT"/>
                <a:cs typeface="Arial MT"/>
              </a:rPr>
              <a:t>to</a:t>
            </a:r>
            <a:r>
              <a:rPr lang="en-US" sz="1200" spc="-75">
                <a:effectLst/>
                <a:latin typeface="Arial MT"/>
                <a:ea typeface="Arial MT"/>
                <a:cs typeface="Arial MT"/>
              </a:rPr>
              <a:t> </a:t>
            </a:r>
            <a:r>
              <a:rPr lang="en-US" sz="1200">
                <a:effectLst/>
                <a:latin typeface="Arial MT"/>
                <a:ea typeface="Arial MT"/>
                <a:cs typeface="Arial MT"/>
              </a:rPr>
              <a:t>the</a:t>
            </a:r>
            <a:r>
              <a:rPr lang="en-US" sz="1200" spc="-50">
                <a:effectLst/>
                <a:latin typeface="Arial MT"/>
                <a:ea typeface="Arial MT"/>
                <a:cs typeface="Arial MT"/>
              </a:rPr>
              <a:t> </a:t>
            </a:r>
            <a:r>
              <a:rPr lang="en-US" sz="1200">
                <a:effectLst/>
                <a:latin typeface="Arial MT"/>
                <a:ea typeface="Arial MT"/>
                <a:cs typeface="Arial MT"/>
              </a:rPr>
              <a:t>melting</a:t>
            </a:r>
            <a:r>
              <a:rPr lang="en-US" sz="1200" spc="-50">
                <a:effectLst/>
                <a:latin typeface="Arial MT"/>
                <a:ea typeface="Arial MT"/>
                <a:cs typeface="Arial MT"/>
              </a:rPr>
              <a:t> </a:t>
            </a:r>
            <a:r>
              <a:rPr lang="en-US" sz="1200">
                <a:effectLst/>
                <a:latin typeface="Arial MT"/>
                <a:ea typeface="Arial MT"/>
                <a:cs typeface="Arial MT"/>
              </a:rPr>
              <a:t>bay</a:t>
            </a:r>
            <a:r>
              <a:rPr lang="en-US" sz="1200" spc="-65">
                <a:effectLst/>
                <a:latin typeface="Arial MT"/>
                <a:ea typeface="Arial MT"/>
                <a:cs typeface="Arial MT"/>
              </a:rPr>
              <a:t> </a:t>
            </a:r>
            <a:r>
              <a:rPr lang="en-US" sz="1200">
                <a:effectLst/>
                <a:latin typeface="Arial MT"/>
                <a:ea typeface="Arial MT"/>
                <a:cs typeface="Arial MT"/>
              </a:rPr>
              <a:t>for</a:t>
            </a:r>
            <a:r>
              <a:rPr lang="en-US" sz="1200" spc="-65">
                <a:effectLst/>
                <a:latin typeface="Arial MT"/>
                <a:ea typeface="Arial MT"/>
                <a:cs typeface="Arial MT"/>
              </a:rPr>
              <a:t> </a:t>
            </a:r>
            <a:r>
              <a:rPr lang="en-US" sz="1200">
                <a:effectLst/>
                <a:latin typeface="Arial MT"/>
                <a:ea typeface="Arial MT"/>
                <a:cs typeface="Arial MT"/>
              </a:rPr>
              <a:t>further</a:t>
            </a:r>
            <a:r>
              <a:rPr lang="en-US" sz="1200" spc="-65">
                <a:effectLst/>
                <a:latin typeface="Arial MT"/>
                <a:ea typeface="Arial MT"/>
                <a:cs typeface="Arial MT"/>
              </a:rPr>
              <a:t> </a:t>
            </a:r>
            <a:r>
              <a:rPr lang="en-US" sz="1200">
                <a:effectLst/>
                <a:latin typeface="Arial MT"/>
                <a:ea typeface="Arial MT"/>
                <a:cs typeface="Arial MT"/>
              </a:rPr>
              <a:t>introduction</a:t>
            </a:r>
            <a:r>
              <a:rPr lang="en-US" sz="1200" spc="-50">
                <a:effectLst/>
                <a:latin typeface="Arial MT"/>
                <a:ea typeface="Arial MT"/>
                <a:cs typeface="Arial MT"/>
              </a:rPr>
              <a:t> </a:t>
            </a:r>
            <a:r>
              <a:rPr lang="en-US" sz="1200">
                <a:effectLst/>
                <a:latin typeface="Arial MT"/>
                <a:ea typeface="Arial MT"/>
                <a:cs typeface="Arial MT"/>
              </a:rPr>
              <a:t>into</a:t>
            </a:r>
            <a:r>
              <a:rPr lang="en-US" sz="1200" spc="-50">
                <a:effectLst/>
                <a:latin typeface="Arial MT"/>
                <a:ea typeface="Arial MT"/>
                <a:cs typeface="Arial MT"/>
              </a:rPr>
              <a:t> </a:t>
            </a:r>
            <a:r>
              <a:rPr lang="en-US" sz="1200">
                <a:effectLst/>
                <a:latin typeface="Arial MT"/>
                <a:ea typeface="Arial MT"/>
                <a:cs typeface="Arial MT"/>
              </a:rPr>
              <a:t>the</a:t>
            </a:r>
            <a:r>
              <a:rPr lang="en-US" sz="1200" spc="-55">
                <a:effectLst/>
                <a:latin typeface="Arial MT"/>
                <a:ea typeface="Arial MT"/>
                <a:cs typeface="Arial MT"/>
              </a:rPr>
              <a:t> </a:t>
            </a:r>
            <a:r>
              <a:rPr lang="en-US" sz="1200">
                <a:effectLst/>
                <a:latin typeface="Arial MT"/>
                <a:ea typeface="Arial MT"/>
                <a:cs typeface="Arial MT"/>
              </a:rPr>
              <a:t>EAF,</a:t>
            </a:r>
            <a:r>
              <a:rPr lang="en-US" sz="1200" spc="-295">
                <a:effectLst/>
                <a:latin typeface="Arial MT"/>
                <a:ea typeface="Arial MT"/>
                <a:cs typeface="Arial MT"/>
              </a:rPr>
              <a:t> </a:t>
            </a:r>
            <a:r>
              <a:rPr lang="en-US" sz="1200">
                <a:effectLst/>
                <a:latin typeface="Arial MT"/>
                <a:ea typeface="Arial MT"/>
                <a:cs typeface="Arial MT"/>
              </a:rPr>
              <a:t>where</a:t>
            </a:r>
            <a:r>
              <a:rPr lang="en-US" sz="1200" spc="-50">
                <a:effectLst/>
                <a:latin typeface="Arial MT"/>
                <a:ea typeface="Arial MT"/>
                <a:cs typeface="Arial MT"/>
              </a:rPr>
              <a:t> </a:t>
            </a:r>
            <a:r>
              <a:rPr lang="en-US" sz="1200">
                <a:effectLst/>
                <a:latin typeface="Arial MT"/>
                <a:ea typeface="Arial MT"/>
                <a:cs typeface="Arial MT"/>
              </a:rPr>
              <a:t>the</a:t>
            </a:r>
            <a:r>
              <a:rPr lang="en-US" sz="1200" spc="-25">
                <a:effectLst/>
                <a:latin typeface="Arial MT"/>
                <a:ea typeface="Arial MT"/>
                <a:cs typeface="Arial MT"/>
              </a:rPr>
              <a:t> </a:t>
            </a:r>
            <a:r>
              <a:rPr lang="en-US" sz="1200">
                <a:effectLst/>
                <a:latin typeface="Arial MT"/>
                <a:ea typeface="Arial MT"/>
                <a:cs typeface="Arial MT"/>
              </a:rPr>
              <a:t>main</a:t>
            </a:r>
            <a:r>
              <a:rPr lang="en-US" sz="1200" spc="-25">
                <a:effectLst/>
                <a:latin typeface="Arial MT"/>
                <a:ea typeface="Arial MT"/>
                <a:cs typeface="Arial MT"/>
              </a:rPr>
              <a:t> </a:t>
            </a:r>
            <a:r>
              <a:rPr lang="en-US" sz="1200">
                <a:effectLst/>
                <a:latin typeface="Arial MT"/>
                <a:ea typeface="Arial MT"/>
                <a:cs typeface="Arial MT"/>
              </a:rPr>
              <a:t>chemical</a:t>
            </a:r>
            <a:r>
              <a:rPr lang="en-US" sz="1200" spc="-40">
                <a:effectLst/>
                <a:latin typeface="Arial MT"/>
                <a:ea typeface="Arial MT"/>
                <a:cs typeface="Arial MT"/>
              </a:rPr>
              <a:t> </a:t>
            </a:r>
            <a:r>
              <a:rPr lang="en-US" sz="1200">
                <a:effectLst/>
                <a:latin typeface="Arial MT"/>
                <a:ea typeface="Arial MT"/>
                <a:cs typeface="Arial MT"/>
              </a:rPr>
              <a:t>reactions</a:t>
            </a:r>
            <a:r>
              <a:rPr lang="en-US" sz="1200" spc="-60">
                <a:effectLst/>
                <a:latin typeface="Arial MT"/>
                <a:ea typeface="Arial MT"/>
                <a:cs typeface="Arial MT"/>
              </a:rPr>
              <a:t> </a:t>
            </a:r>
            <a:r>
              <a:rPr lang="en-US" sz="1200">
                <a:effectLst/>
                <a:latin typeface="Arial MT"/>
                <a:ea typeface="Arial MT"/>
                <a:cs typeface="Arial MT"/>
              </a:rPr>
              <a:t>will</a:t>
            </a:r>
            <a:r>
              <a:rPr lang="en-US" sz="1200" spc="-40">
                <a:effectLst/>
                <a:latin typeface="Arial MT"/>
                <a:ea typeface="Arial MT"/>
                <a:cs typeface="Arial MT"/>
              </a:rPr>
              <a:t> </a:t>
            </a:r>
            <a:r>
              <a:rPr lang="en-US" sz="1200">
                <a:effectLst/>
                <a:latin typeface="Arial MT"/>
                <a:ea typeface="Arial MT"/>
                <a:cs typeface="Arial MT"/>
              </a:rPr>
              <a:t>occur.</a:t>
            </a:r>
            <a:r>
              <a:rPr lang="en-US" sz="1200" spc="-30">
                <a:effectLst/>
                <a:latin typeface="Arial MT"/>
                <a:ea typeface="Arial MT"/>
                <a:cs typeface="Arial MT"/>
              </a:rPr>
              <a:t> </a:t>
            </a:r>
          </a:p>
          <a:p>
            <a:pPr marL="414020" marR="294640" indent="-342900" algn="just">
              <a:lnSpc>
                <a:spcPct val="125000"/>
              </a:lnSpc>
              <a:spcBef>
                <a:spcPts val="470"/>
              </a:spcBef>
              <a:buFont typeface="+mj-lt"/>
              <a:buAutoNum type="arabicPeriod"/>
            </a:pPr>
            <a:r>
              <a:rPr lang="en-US" sz="1200">
                <a:effectLst/>
                <a:latin typeface="Arial MT"/>
                <a:ea typeface="Arial MT"/>
                <a:cs typeface="Arial MT"/>
              </a:rPr>
              <a:t>At the end of each melt, the liquid steel is processed in the Ladle Furnace plant, where the final</a:t>
            </a:r>
            <a:r>
              <a:rPr lang="en-US" sz="1200" spc="5">
                <a:effectLst/>
                <a:latin typeface="Arial MT"/>
                <a:ea typeface="Arial MT"/>
                <a:cs typeface="Arial MT"/>
              </a:rPr>
              <a:t> </a:t>
            </a:r>
            <a:r>
              <a:rPr lang="en-US" sz="1200">
                <a:effectLst/>
                <a:latin typeface="Arial MT"/>
                <a:ea typeface="Arial MT"/>
                <a:cs typeface="Arial MT"/>
              </a:rPr>
              <a:t>chemical and thermal adjustments are made.</a:t>
            </a:r>
          </a:p>
          <a:p>
            <a:pPr marL="414020" marR="294640" indent="-342900" algn="just">
              <a:lnSpc>
                <a:spcPct val="125000"/>
              </a:lnSpc>
              <a:spcBef>
                <a:spcPts val="470"/>
              </a:spcBef>
              <a:buFont typeface="+mj-lt"/>
              <a:buAutoNum type="arabicPeriod"/>
            </a:pPr>
            <a:r>
              <a:rPr lang="en-US" sz="1200">
                <a:effectLst/>
                <a:latin typeface="Arial MT"/>
                <a:ea typeface="Arial MT"/>
                <a:cs typeface="Arial MT"/>
              </a:rPr>
              <a:t> The ladle is then carried to the Continuous Casting</a:t>
            </a:r>
            <a:r>
              <a:rPr lang="en-US" sz="1200" spc="5">
                <a:effectLst/>
                <a:latin typeface="Arial MT"/>
                <a:ea typeface="Arial MT"/>
                <a:cs typeface="Arial MT"/>
              </a:rPr>
              <a:t> </a:t>
            </a:r>
            <a:r>
              <a:rPr lang="en-US" sz="1200">
                <a:effectLst/>
                <a:latin typeface="Arial MT"/>
                <a:ea typeface="Arial MT"/>
                <a:cs typeface="Arial MT"/>
              </a:rPr>
              <a:t>machine where the liquid steel becomes solid in the shape of round blooms (140 – 270 mm) and</a:t>
            </a:r>
            <a:r>
              <a:rPr lang="en-US" sz="1200" spc="5">
                <a:effectLst/>
                <a:latin typeface="Arial MT"/>
                <a:ea typeface="Arial MT"/>
                <a:cs typeface="Arial MT"/>
              </a:rPr>
              <a:t> </a:t>
            </a:r>
            <a:r>
              <a:rPr lang="en-US" sz="1200">
                <a:effectLst/>
                <a:latin typeface="Arial MT"/>
                <a:ea typeface="Arial MT"/>
                <a:cs typeface="Arial MT"/>
              </a:rPr>
              <a:t>then</a:t>
            </a:r>
            <a:r>
              <a:rPr lang="en-US" sz="1200" spc="10">
                <a:effectLst/>
                <a:latin typeface="Arial MT"/>
                <a:ea typeface="Arial MT"/>
                <a:cs typeface="Arial MT"/>
              </a:rPr>
              <a:t> </a:t>
            </a:r>
            <a:r>
              <a:rPr lang="en-US" sz="1200">
                <a:effectLst/>
                <a:latin typeface="Arial MT"/>
                <a:ea typeface="Arial MT"/>
                <a:cs typeface="Arial MT"/>
              </a:rPr>
              <a:t>cooled</a:t>
            </a:r>
            <a:r>
              <a:rPr lang="en-US" sz="1200" spc="-10">
                <a:effectLst/>
                <a:latin typeface="Arial MT"/>
                <a:ea typeface="Arial MT"/>
                <a:cs typeface="Arial MT"/>
              </a:rPr>
              <a:t> </a:t>
            </a:r>
            <a:r>
              <a:rPr lang="en-US" sz="1200">
                <a:effectLst/>
                <a:latin typeface="Arial MT"/>
                <a:ea typeface="Arial MT"/>
                <a:cs typeface="Arial MT"/>
              </a:rPr>
              <a:t>down</a:t>
            </a:r>
            <a:r>
              <a:rPr lang="en-US" sz="1200" spc="15">
                <a:effectLst/>
                <a:latin typeface="Arial MT"/>
                <a:ea typeface="Arial MT"/>
                <a:cs typeface="Arial MT"/>
              </a:rPr>
              <a:t> </a:t>
            </a:r>
            <a:r>
              <a:rPr lang="en-US" sz="1200">
                <a:effectLst/>
                <a:latin typeface="Arial MT"/>
                <a:ea typeface="Arial MT"/>
                <a:cs typeface="Arial MT"/>
              </a:rPr>
              <a:t>to</a:t>
            </a:r>
            <a:r>
              <a:rPr lang="en-US" sz="1200" spc="15">
                <a:effectLst/>
                <a:latin typeface="Arial MT"/>
                <a:ea typeface="Arial MT"/>
                <a:cs typeface="Arial MT"/>
              </a:rPr>
              <a:t> </a:t>
            </a:r>
            <a:r>
              <a:rPr lang="en-US" sz="1200">
                <a:effectLst/>
                <a:latin typeface="Arial MT"/>
                <a:ea typeface="Arial MT"/>
                <a:cs typeface="Arial MT"/>
              </a:rPr>
              <a:t>room</a:t>
            </a:r>
            <a:r>
              <a:rPr lang="en-US" sz="1200" spc="-5">
                <a:effectLst/>
                <a:latin typeface="Arial MT"/>
                <a:ea typeface="Arial MT"/>
                <a:cs typeface="Arial MT"/>
              </a:rPr>
              <a:t> </a:t>
            </a:r>
            <a:r>
              <a:rPr lang="en-US" sz="1200">
                <a:effectLst/>
                <a:latin typeface="Arial MT"/>
                <a:ea typeface="Arial MT"/>
                <a:cs typeface="Arial MT"/>
              </a:rPr>
              <a:t>temperature.</a:t>
            </a:r>
            <a:endParaRPr lang="sv-SE" sz="1200">
              <a:effectLst/>
              <a:latin typeface="Arial MT"/>
              <a:ea typeface="Arial MT"/>
              <a:cs typeface="Arial MT"/>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56</a:t>
            </a:fld>
            <a:endParaRPr lang="en-GB"/>
          </a:p>
        </p:txBody>
      </p:sp>
    </p:spTree>
    <p:extLst>
      <p:ext uri="{BB962C8B-B14F-4D97-AF65-F5344CB8AC3E}">
        <p14:creationId xmlns:p14="http://schemas.microsoft.com/office/powerpoint/2010/main" val="3421165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57</a:t>
            </a:fld>
            <a:endParaRPr lang="en-GB"/>
          </a:p>
        </p:txBody>
      </p:sp>
    </p:spTree>
    <p:extLst>
      <p:ext uri="{BB962C8B-B14F-4D97-AF65-F5344CB8AC3E}">
        <p14:creationId xmlns:p14="http://schemas.microsoft.com/office/powerpoint/2010/main" val="7120873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58</a:t>
            </a:fld>
            <a:endParaRPr lang="en-GB"/>
          </a:p>
        </p:txBody>
      </p:sp>
    </p:spTree>
    <p:extLst>
      <p:ext uri="{BB962C8B-B14F-4D97-AF65-F5344CB8AC3E}">
        <p14:creationId xmlns:p14="http://schemas.microsoft.com/office/powerpoint/2010/main" val="2480160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800" u="none">
                <a:solidFill>
                  <a:srgbClr val="008080"/>
                </a:solidFill>
                <a:effectLst/>
                <a:latin typeface="Times New Roman" panose="02020603050405020304" pitchFamily="18" charset="0"/>
                <a:ea typeface="Times New Roman" panose="02020603050405020304" pitchFamily="18" charset="0"/>
              </a:rPr>
              <a:t>In the steel sector, two end users are involved: FENO and SILCOTUB. In both cases the activities will be </a:t>
            </a:r>
            <a:r>
              <a:rPr lang="en-GB" sz="1800" u="none" err="1">
                <a:solidFill>
                  <a:srgbClr val="008080"/>
                </a:solidFill>
                <a:effectLst/>
                <a:latin typeface="Times New Roman" panose="02020603050405020304" pitchFamily="18" charset="0"/>
                <a:ea typeface="Times New Roman" panose="02020603050405020304" pitchFamily="18" charset="0"/>
              </a:rPr>
              <a:t>centered</a:t>
            </a:r>
            <a:r>
              <a:rPr lang="en-GB" sz="1800" u="none">
                <a:solidFill>
                  <a:srgbClr val="008080"/>
                </a:solidFill>
                <a:effectLst/>
                <a:latin typeface="Times New Roman" panose="02020603050405020304" pitchFamily="18" charset="0"/>
                <a:ea typeface="Times New Roman" panose="02020603050405020304" pitchFamily="18" charset="0"/>
              </a:rPr>
              <a:t> in the Electrical Arc furnace where circular economy concepts will be applied. In the case of FENO, biochar and plastic grains will substitute the use of fossil fuel for combustion. At the same time, anthracite will be replaced by biochar as Carbon source. so that, the injection system and burner are required to be modified. Whereas in </a:t>
            </a:r>
            <a:r>
              <a:rPr lang="en-GB" sz="1800" u="none" err="1">
                <a:solidFill>
                  <a:srgbClr val="008080"/>
                </a:solidFill>
                <a:effectLst/>
                <a:latin typeface="Times New Roman" panose="02020603050405020304" pitchFamily="18" charset="0"/>
                <a:ea typeface="Times New Roman" panose="02020603050405020304" pitchFamily="18" charset="0"/>
              </a:rPr>
              <a:t>Silcotub</a:t>
            </a:r>
            <a:r>
              <a:rPr lang="en-GB" sz="1800" u="none">
                <a:solidFill>
                  <a:srgbClr val="008080"/>
                </a:solidFill>
                <a:effectLst/>
                <a:latin typeface="Times New Roman" panose="02020603050405020304" pitchFamily="18" charset="0"/>
                <a:ea typeface="Times New Roman" panose="02020603050405020304" pitchFamily="18" charset="0"/>
              </a:rPr>
              <a:t>, rubber and plastic injection will be used as energy provider in the melting process. In addition, SILCOTUB will intend to replace raw materials incorporating sludges and dust in the furnace. In both cases a reduction of GHG are expected and as I mentioned previously the implementation of circular economy concepts will support the reduction of feedstock. </a:t>
            </a:r>
            <a:endParaRPr lang="en-GB"/>
          </a:p>
        </p:txBody>
      </p:sp>
      <p:sp>
        <p:nvSpPr>
          <p:cNvPr id="4" name="Marcador de número de diapositiva 3"/>
          <p:cNvSpPr>
            <a:spLocks noGrp="1"/>
          </p:cNvSpPr>
          <p:nvPr>
            <p:ph type="sldNum" sz="quarter" idx="5"/>
          </p:nvPr>
        </p:nvSpPr>
        <p:spPr/>
        <p:txBody>
          <a:bodyPr/>
          <a:lstStyle/>
          <a:p>
            <a:fld id="{F84DB91F-1AD8-437C-8866-3636784D0854}" type="slidenum">
              <a:rPr lang="en-GB" smtClean="0"/>
              <a:t>59</a:t>
            </a:fld>
            <a:endParaRPr lang="en-GB"/>
          </a:p>
        </p:txBody>
      </p:sp>
    </p:spTree>
    <p:extLst>
      <p:ext uri="{BB962C8B-B14F-4D97-AF65-F5344CB8AC3E}">
        <p14:creationId xmlns:p14="http://schemas.microsoft.com/office/powerpoint/2010/main" val="3782627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a:t>Now</a:t>
            </a:r>
            <a:r>
              <a:rPr lang="sv-SE"/>
              <a:t> </a:t>
            </a:r>
            <a:r>
              <a:rPr lang="sv-SE" err="1"/>
              <a:t>let’s</a:t>
            </a:r>
            <a:r>
              <a:rPr lang="sv-SE"/>
              <a:t> </a:t>
            </a:r>
            <a:r>
              <a:rPr lang="sv-SE" err="1"/>
              <a:t>learn</a:t>
            </a:r>
            <a:r>
              <a:rPr lang="sv-SE"/>
              <a:t> </a:t>
            </a:r>
            <a:r>
              <a:rPr lang="sv-SE" err="1"/>
              <a:t>more</a:t>
            </a:r>
            <a:r>
              <a:rPr lang="sv-SE"/>
              <a:t> </a:t>
            </a:r>
            <a:r>
              <a:rPr lang="sv-SE" err="1"/>
              <a:t>about</a:t>
            </a:r>
            <a:r>
              <a:rPr lang="sv-SE"/>
              <a:t> the EU </a:t>
            </a:r>
            <a:r>
              <a:rPr lang="sv-SE" err="1"/>
              <a:t>project</a:t>
            </a:r>
            <a:r>
              <a:rPr lang="sv-SE"/>
              <a:t> RETROFEED and </a:t>
            </a:r>
            <a:r>
              <a:rPr lang="sv-SE" err="1"/>
              <a:t>each</a:t>
            </a:r>
            <a:r>
              <a:rPr lang="sv-SE"/>
              <a:t> </a:t>
            </a:r>
            <a:r>
              <a:rPr lang="sv-SE" err="1"/>
              <a:t>of</a:t>
            </a:r>
            <a:r>
              <a:rPr lang="sv-SE"/>
              <a:t> the 6 demo-sites from the </a:t>
            </a:r>
            <a:r>
              <a:rPr lang="sv-SE" err="1"/>
              <a:t>project</a:t>
            </a:r>
            <a:r>
              <a:rPr lang="sv-SE"/>
              <a:t>.</a:t>
            </a:r>
          </a:p>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79554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725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kern="1200">
                <a:solidFill>
                  <a:srgbClr val="FFFFFF"/>
                </a:solidFill>
                <a:latin typeface="+mj-lt"/>
                <a:ea typeface="+mj-ea"/>
                <a:cs typeface="+mj-cs"/>
              </a:rPr>
              <a:t>Expected Impacts in RETROFEED in terms of some of the selected KRIs and KPA. </a:t>
            </a:r>
            <a:endParaRPr lang="sv-SE" b="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90080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19455" algn="just">
              <a:lnSpc>
                <a:spcPct val="125000"/>
              </a:lnSpc>
              <a:spcBef>
                <a:spcPts val="705"/>
              </a:spcBef>
              <a:spcAft>
                <a:spcPts val="0"/>
              </a:spcAft>
            </a:pPr>
            <a:endParaRPr lang="sv-SE" sz="110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64</a:t>
            </a:fld>
            <a:endParaRPr lang="en-GB"/>
          </a:p>
        </p:txBody>
      </p:sp>
    </p:spTree>
    <p:extLst>
      <p:ext uri="{BB962C8B-B14F-4D97-AF65-F5344CB8AC3E}">
        <p14:creationId xmlns:p14="http://schemas.microsoft.com/office/powerpoint/2010/main" val="3959850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4DB91F-1AD8-437C-8866-3636784D0854}" type="slidenum">
              <a:rPr lang="en-GB" smtClean="0"/>
              <a:t>6</a:t>
            </a:fld>
            <a:endParaRPr lang="en-GB"/>
          </a:p>
        </p:txBody>
      </p:sp>
    </p:spTree>
    <p:extLst>
      <p:ext uri="{BB962C8B-B14F-4D97-AF65-F5344CB8AC3E}">
        <p14:creationId xmlns:p14="http://schemas.microsoft.com/office/powerpoint/2010/main" val="289729674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18820" algn="just">
              <a:lnSpc>
                <a:spcPct val="125000"/>
              </a:lnSpc>
              <a:spcBef>
                <a:spcPts val="1205"/>
              </a:spcBef>
              <a:spcAft>
                <a:spcPts val="0"/>
              </a:spcAft>
            </a:pPr>
            <a:r>
              <a:rPr lang="en-US" sz="1100" dirty="0">
                <a:effectLst/>
                <a:latin typeface="Arial MT"/>
                <a:ea typeface="Arial MT"/>
                <a:cs typeface="Arial MT"/>
              </a:rPr>
              <a:t>In the RETROFEED project, indicators are used to assess technological changes in the process</a:t>
            </a:r>
            <a:r>
              <a:rPr lang="en-US" sz="1100" spc="5" dirty="0">
                <a:effectLst/>
                <a:latin typeface="Arial MT"/>
                <a:ea typeface="Arial MT"/>
                <a:cs typeface="Arial MT"/>
              </a:rPr>
              <a:t> </a:t>
            </a:r>
            <a:r>
              <a:rPr lang="en-US" sz="1100" dirty="0">
                <a:effectLst/>
                <a:latin typeface="Arial MT"/>
                <a:ea typeface="Arial MT"/>
                <a:cs typeface="Arial MT"/>
              </a:rPr>
              <a:t>industry. A set of criteria can be useful to evaluate the indicators themselves or, at least, to validate</a:t>
            </a:r>
            <a:r>
              <a:rPr lang="en-US" sz="1100" spc="-295" dirty="0">
                <a:effectLst/>
                <a:latin typeface="Arial MT"/>
                <a:ea typeface="Arial MT"/>
                <a:cs typeface="Arial MT"/>
              </a:rPr>
              <a:t> </a:t>
            </a:r>
            <a:r>
              <a:rPr lang="en-US" sz="1100" dirty="0">
                <a:effectLst/>
                <a:latin typeface="Arial MT"/>
                <a:ea typeface="Arial MT"/>
                <a:cs typeface="Arial MT"/>
              </a:rPr>
              <a:t>the set of indicators chosen. Different sets of criteria for indicators have been presented in various</a:t>
            </a:r>
            <a:r>
              <a:rPr lang="en-US" sz="1100" spc="5" dirty="0">
                <a:effectLst/>
                <a:latin typeface="Arial MT"/>
                <a:ea typeface="Arial MT"/>
                <a:cs typeface="Arial MT"/>
              </a:rPr>
              <a:t> </a:t>
            </a:r>
            <a:r>
              <a:rPr lang="en-US" sz="1100" dirty="0">
                <a:effectLst/>
                <a:latin typeface="Arial MT"/>
                <a:ea typeface="Arial MT"/>
                <a:cs typeface="Arial MT"/>
              </a:rPr>
              <a:t>contexts, which have been identified during a literature review. The most relevant findings from this</a:t>
            </a:r>
            <a:r>
              <a:rPr lang="en-US" sz="1100" spc="-295" dirty="0">
                <a:effectLst/>
                <a:latin typeface="Arial MT"/>
                <a:ea typeface="Arial MT"/>
                <a:cs typeface="Arial MT"/>
              </a:rPr>
              <a:t> </a:t>
            </a:r>
            <a:r>
              <a:rPr lang="en-US" sz="1100" dirty="0">
                <a:effectLst/>
                <a:latin typeface="Arial MT"/>
                <a:ea typeface="Arial MT"/>
                <a:cs typeface="Arial MT"/>
              </a:rPr>
              <a:t>review</a:t>
            </a:r>
            <a:r>
              <a:rPr lang="en-US" sz="1100" spc="-30" dirty="0">
                <a:effectLst/>
                <a:latin typeface="Arial MT"/>
                <a:ea typeface="Arial MT"/>
                <a:cs typeface="Arial MT"/>
              </a:rPr>
              <a:t> </a:t>
            </a:r>
            <a:r>
              <a:rPr lang="en-US" sz="1100" dirty="0">
                <a:effectLst/>
                <a:latin typeface="Arial MT"/>
                <a:ea typeface="Arial MT"/>
                <a:cs typeface="Arial MT"/>
              </a:rPr>
              <a:t>are</a:t>
            </a:r>
            <a:r>
              <a:rPr lang="en-US" sz="1100" spc="-30" dirty="0">
                <a:effectLst/>
                <a:latin typeface="Arial MT"/>
                <a:ea typeface="Arial MT"/>
                <a:cs typeface="Arial MT"/>
              </a:rPr>
              <a:t> </a:t>
            </a:r>
            <a:r>
              <a:rPr lang="en-US" sz="1100" dirty="0">
                <a:effectLst/>
                <a:latin typeface="Arial MT"/>
                <a:ea typeface="Arial MT"/>
                <a:cs typeface="Arial MT"/>
              </a:rPr>
              <a:t>presented</a:t>
            </a:r>
            <a:r>
              <a:rPr lang="en-US" sz="1100" spc="-30" dirty="0">
                <a:effectLst/>
                <a:latin typeface="Arial MT"/>
                <a:ea typeface="Arial MT"/>
                <a:cs typeface="Arial MT"/>
              </a:rPr>
              <a:t> </a:t>
            </a:r>
            <a:r>
              <a:rPr lang="en-US" sz="1100" dirty="0">
                <a:effectLst/>
                <a:latin typeface="Arial MT"/>
                <a:ea typeface="Arial MT"/>
                <a:cs typeface="Arial MT"/>
              </a:rPr>
              <a:t>in</a:t>
            </a:r>
            <a:r>
              <a:rPr lang="en-US" sz="1100" spc="-30" dirty="0">
                <a:effectLst/>
                <a:latin typeface="Arial MT"/>
                <a:ea typeface="Arial MT"/>
                <a:cs typeface="Arial MT"/>
              </a:rPr>
              <a:t> </a:t>
            </a:r>
            <a:r>
              <a:rPr lang="en-US" sz="1100" dirty="0">
                <a:effectLst/>
                <a:latin typeface="Arial MT"/>
                <a:ea typeface="Arial MT"/>
                <a:cs typeface="Arial MT"/>
              </a:rPr>
              <a:t>this</a:t>
            </a:r>
            <a:r>
              <a:rPr lang="en-US" sz="1100" spc="-20" dirty="0">
                <a:effectLst/>
                <a:latin typeface="Arial MT"/>
                <a:ea typeface="Arial MT"/>
                <a:cs typeface="Arial MT"/>
              </a:rPr>
              <a:t> </a:t>
            </a:r>
            <a:r>
              <a:rPr lang="en-US" sz="1100" dirty="0">
                <a:effectLst/>
                <a:latin typeface="Arial MT"/>
                <a:ea typeface="Arial MT"/>
                <a:cs typeface="Arial MT"/>
              </a:rPr>
              <a:t>section,</a:t>
            </a:r>
            <a:r>
              <a:rPr lang="en-US" sz="1100" spc="-35" dirty="0">
                <a:effectLst/>
                <a:latin typeface="Arial MT"/>
                <a:ea typeface="Arial MT"/>
                <a:cs typeface="Arial MT"/>
              </a:rPr>
              <a:t> </a:t>
            </a:r>
            <a:r>
              <a:rPr lang="en-US" sz="1100" dirty="0">
                <a:effectLst/>
                <a:latin typeface="Arial MT"/>
                <a:ea typeface="Arial MT"/>
                <a:cs typeface="Arial MT"/>
              </a:rPr>
              <a:t>where</a:t>
            </a:r>
            <a:r>
              <a:rPr lang="en-US" sz="1100" spc="-30" dirty="0">
                <a:effectLst/>
                <a:latin typeface="Arial MT"/>
                <a:ea typeface="Arial MT"/>
                <a:cs typeface="Arial MT"/>
              </a:rPr>
              <a:t> </a:t>
            </a:r>
            <a:r>
              <a:rPr lang="en-US" sz="1100" dirty="0">
                <a:effectLst/>
                <a:latin typeface="Arial MT"/>
                <a:ea typeface="Arial MT"/>
                <a:cs typeface="Arial MT"/>
              </a:rPr>
              <a:t>three</a:t>
            </a:r>
            <a:r>
              <a:rPr lang="en-US" sz="1100" spc="-25" dirty="0">
                <a:effectLst/>
                <a:latin typeface="Arial MT"/>
                <a:ea typeface="Arial MT"/>
                <a:cs typeface="Arial MT"/>
              </a:rPr>
              <a:t> </a:t>
            </a:r>
            <a:r>
              <a:rPr lang="en-US" sz="1100" dirty="0">
                <a:effectLst/>
                <a:latin typeface="Arial MT"/>
                <a:ea typeface="Arial MT"/>
                <a:cs typeface="Arial MT"/>
              </a:rPr>
              <a:t>frameworks</a:t>
            </a:r>
            <a:r>
              <a:rPr lang="en-US" sz="1100" spc="-20" dirty="0">
                <a:effectLst/>
                <a:latin typeface="Arial MT"/>
                <a:ea typeface="Arial MT"/>
                <a:cs typeface="Arial MT"/>
              </a:rPr>
              <a:t> </a:t>
            </a:r>
            <a:r>
              <a:rPr lang="en-US" sz="1100" dirty="0">
                <a:effectLst/>
                <a:latin typeface="Arial MT"/>
                <a:ea typeface="Arial MT"/>
                <a:cs typeface="Arial MT"/>
              </a:rPr>
              <a:t>for</a:t>
            </a:r>
            <a:r>
              <a:rPr lang="en-US" sz="1100" spc="-30" dirty="0">
                <a:effectLst/>
                <a:latin typeface="Arial MT"/>
                <a:ea typeface="Arial MT"/>
                <a:cs typeface="Arial MT"/>
              </a:rPr>
              <a:t> </a:t>
            </a:r>
            <a:r>
              <a:rPr lang="en-US" sz="1100" dirty="0">
                <a:effectLst/>
                <a:latin typeface="Arial MT"/>
                <a:ea typeface="Arial MT"/>
                <a:cs typeface="Arial MT"/>
              </a:rPr>
              <a:t>criteria</a:t>
            </a:r>
            <a:r>
              <a:rPr lang="en-US" sz="1100" spc="-25" dirty="0">
                <a:effectLst/>
                <a:latin typeface="Arial MT"/>
                <a:ea typeface="Arial MT"/>
                <a:cs typeface="Arial MT"/>
              </a:rPr>
              <a:t> </a:t>
            </a:r>
            <a:r>
              <a:rPr lang="en-US" sz="1100" dirty="0">
                <a:effectLst/>
                <a:latin typeface="Arial MT"/>
                <a:ea typeface="Arial MT"/>
                <a:cs typeface="Arial MT"/>
              </a:rPr>
              <a:t>of</a:t>
            </a:r>
            <a:r>
              <a:rPr lang="en-US" sz="1100" spc="-35" dirty="0">
                <a:effectLst/>
                <a:latin typeface="Arial MT"/>
                <a:ea typeface="Arial MT"/>
                <a:cs typeface="Arial MT"/>
              </a:rPr>
              <a:t> </a:t>
            </a:r>
            <a:r>
              <a:rPr lang="en-US" sz="1100" dirty="0">
                <a:effectLst/>
                <a:latin typeface="Arial MT"/>
                <a:ea typeface="Arial MT"/>
                <a:cs typeface="Arial MT"/>
              </a:rPr>
              <a:t>indicators</a:t>
            </a:r>
            <a:r>
              <a:rPr lang="en-US" sz="1100" spc="-25" dirty="0">
                <a:effectLst/>
                <a:latin typeface="Arial MT"/>
                <a:ea typeface="Arial MT"/>
                <a:cs typeface="Arial MT"/>
              </a:rPr>
              <a:t> </a:t>
            </a:r>
            <a:r>
              <a:rPr lang="en-US" sz="1100" dirty="0">
                <a:effectLst/>
                <a:latin typeface="Arial MT"/>
                <a:ea typeface="Arial MT"/>
                <a:cs typeface="Arial MT"/>
              </a:rPr>
              <a:t>are</a:t>
            </a:r>
            <a:r>
              <a:rPr lang="en-US" sz="1100" spc="-30" dirty="0">
                <a:effectLst/>
                <a:latin typeface="Arial MT"/>
                <a:ea typeface="Arial MT"/>
                <a:cs typeface="Arial MT"/>
              </a:rPr>
              <a:t> </a:t>
            </a:r>
            <a:r>
              <a:rPr lang="en-US" sz="1100" dirty="0">
                <a:effectLst/>
                <a:latin typeface="Arial MT"/>
                <a:ea typeface="Arial MT"/>
                <a:cs typeface="Arial MT"/>
              </a:rPr>
              <a:t>introduced</a:t>
            </a:r>
            <a:r>
              <a:rPr lang="en-US" sz="1100" spc="-290" dirty="0">
                <a:effectLst/>
                <a:latin typeface="Arial MT"/>
                <a:ea typeface="Arial MT"/>
                <a:cs typeface="Arial MT"/>
              </a:rPr>
              <a:t> </a:t>
            </a:r>
            <a:r>
              <a:rPr lang="en-US" sz="1100" dirty="0">
                <a:effectLst/>
                <a:latin typeface="Arial MT"/>
                <a:ea typeface="Arial MT"/>
                <a:cs typeface="Arial MT"/>
              </a:rPr>
              <a:t>briefly. These frameworks are used as input in the next step, where the relevant documents from</a:t>
            </a:r>
            <a:r>
              <a:rPr lang="en-US" sz="1100" spc="5" dirty="0">
                <a:effectLst/>
                <a:latin typeface="Arial MT"/>
                <a:ea typeface="Arial MT"/>
                <a:cs typeface="Arial MT"/>
              </a:rPr>
              <a:t> </a:t>
            </a:r>
            <a:r>
              <a:rPr lang="en-US" sz="1100" dirty="0">
                <a:effectLst/>
                <a:latin typeface="Arial MT"/>
                <a:ea typeface="Arial MT"/>
                <a:cs typeface="Arial MT"/>
              </a:rPr>
              <a:t>each</a:t>
            </a:r>
            <a:r>
              <a:rPr lang="en-US" sz="1100" spc="-5" dirty="0">
                <a:effectLst/>
                <a:latin typeface="Arial MT"/>
                <a:ea typeface="Arial MT"/>
                <a:cs typeface="Arial MT"/>
              </a:rPr>
              <a:t> </a:t>
            </a:r>
            <a:r>
              <a:rPr lang="en-US" sz="1100" dirty="0">
                <a:effectLst/>
                <a:latin typeface="Arial MT"/>
                <a:ea typeface="Arial MT"/>
                <a:cs typeface="Arial MT"/>
              </a:rPr>
              <a:t>industrial</a:t>
            </a:r>
            <a:r>
              <a:rPr lang="en-US" sz="1100" spc="-5" dirty="0">
                <a:effectLst/>
                <a:latin typeface="Arial MT"/>
                <a:ea typeface="Arial MT"/>
                <a:cs typeface="Arial MT"/>
              </a:rPr>
              <a:t> </a:t>
            </a:r>
            <a:r>
              <a:rPr lang="en-US" sz="1100" dirty="0">
                <a:effectLst/>
                <a:latin typeface="Arial MT"/>
                <a:ea typeface="Arial MT"/>
                <a:cs typeface="Arial MT"/>
              </a:rPr>
              <a:t>sector</a:t>
            </a:r>
            <a:r>
              <a:rPr lang="en-US" sz="1100" spc="-5" dirty="0">
                <a:effectLst/>
                <a:latin typeface="Arial MT"/>
                <a:ea typeface="Arial MT"/>
                <a:cs typeface="Arial MT"/>
              </a:rPr>
              <a:t> </a:t>
            </a:r>
            <a:r>
              <a:rPr lang="en-US" sz="1100" dirty="0">
                <a:effectLst/>
                <a:latin typeface="Arial MT"/>
                <a:ea typeface="Arial MT"/>
                <a:cs typeface="Arial MT"/>
              </a:rPr>
              <a:t>were</a:t>
            </a:r>
            <a:r>
              <a:rPr lang="en-US" sz="1100" spc="-5" dirty="0">
                <a:effectLst/>
                <a:latin typeface="Arial MT"/>
                <a:ea typeface="Arial MT"/>
                <a:cs typeface="Arial MT"/>
              </a:rPr>
              <a:t> </a:t>
            </a:r>
            <a:r>
              <a:rPr lang="en-US" sz="1100" dirty="0">
                <a:effectLst/>
                <a:latin typeface="Arial MT"/>
                <a:ea typeface="Arial MT"/>
                <a:cs typeface="Arial MT"/>
              </a:rPr>
              <a:t>reviewed, before</a:t>
            </a:r>
            <a:r>
              <a:rPr lang="en-US" sz="1100" spc="-5" dirty="0">
                <a:effectLst/>
                <a:latin typeface="Arial MT"/>
                <a:ea typeface="Arial MT"/>
                <a:cs typeface="Arial MT"/>
              </a:rPr>
              <a:t> </a:t>
            </a:r>
            <a:r>
              <a:rPr lang="en-US" sz="1100" dirty="0">
                <a:effectLst/>
                <a:latin typeface="Arial MT"/>
                <a:ea typeface="Arial MT"/>
                <a:cs typeface="Arial MT"/>
              </a:rPr>
              <a:t>a</a:t>
            </a:r>
            <a:r>
              <a:rPr lang="en-US" sz="1100" spc="-5" dirty="0">
                <a:effectLst/>
                <a:latin typeface="Arial MT"/>
                <a:ea typeface="Arial MT"/>
                <a:cs typeface="Arial MT"/>
              </a:rPr>
              <a:t> </a:t>
            </a:r>
            <a:r>
              <a:rPr lang="en-US" sz="1100" dirty="0">
                <a:effectLst/>
                <a:latin typeface="Arial MT"/>
                <a:ea typeface="Arial MT"/>
                <a:cs typeface="Arial MT"/>
              </a:rPr>
              <a:t>final</a:t>
            </a:r>
            <a:r>
              <a:rPr lang="en-US" sz="1100" spc="-5" dirty="0">
                <a:effectLst/>
                <a:latin typeface="Arial MT"/>
                <a:ea typeface="Arial MT"/>
                <a:cs typeface="Arial MT"/>
              </a:rPr>
              <a:t> </a:t>
            </a:r>
            <a:r>
              <a:rPr lang="en-US" sz="1100" dirty="0">
                <a:effectLst/>
                <a:latin typeface="Arial MT"/>
                <a:ea typeface="Arial MT"/>
                <a:cs typeface="Arial MT"/>
              </a:rPr>
              <a:t>selection</a:t>
            </a:r>
            <a:r>
              <a:rPr lang="en-US" sz="1100" spc="-5" dirty="0">
                <a:effectLst/>
                <a:latin typeface="Arial MT"/>
                <a:ea typeface="Arial MT"/>
                <a:cs typeface="Arial MT"/>
              </a:rPr>
              <a:t> </a:t>
            </a:r>
            <a:r>
              <a:rPr lang="en-US" sz="1100" dirty="0">
                <a:effectLst/>
                <a:latin typeface="Arial MT"/>
                <a:ea typeface="Arial MT"/>
                <a:cs typeface="Arial MT"/>
              </a:rPr>
              <a:t>of</a:t>
            </a:r>
            <a:r>
              <a:rPr lang="en-US" sz="1100" spc="-5" dirty="0">
                <a:effectLst/>
                <a:latin typeface="Arial MT"/>
                <a:ea typeface="Arial MT"/>
                <a:cs typeface="Arial MT"/>
              </a:rPr>
              <a:t> </a:t>
            </a:r>
            <a:r>
              <a:rPr lang="en-US" sz="1100" dirty="0">
                <a:effectLst/>
                <a:latin typeface="Arial MT"/>
                <a:ea typeface="Arial MT"/>
                <a:cs typeface="Arial MT"/>
              </a:rPr>
              <a:t>indicators</a:t>
            </a:r>
            <a:r>
              <a:rPr lang="en-US" sz="1100" spc="-10" dirty="0">
                <a:effectLst/>
                <a:latin typeface="Arial MT"/>
                <a:ea typeface="Arial MT"/>
                <a:cs typeface="Arial MT"/>
              </a:rPr>
              <a:t> </a:t>
            </a:r>
            <a:r>
              <a:rPr lang="en-US" sz="1100" dirty="0">
                <a:effectLst/>
                <a:latin typeface="Arial MT"/>
                <a:ea typeface="Arial MT"/>
                <a:cs typeface="Arial MT"/>
              </a:rPr>
              <a:t>was</a:t>
            </a:r>
            <a:r>
              <a:rPr lang="en-US" sz="1100" spc="-5" dirty="0">
                <a:effectLst/>
                <a:latin typeface="Arial MT"/>
                <a:ea typeface="Arial MT"/>
                <a:cs typeface="Arial MT"/>
              </a:rPr>
              <a:t> </a:t>
            </a:r>
            <a:r>
              <a:rPr lang="en-US" sz="1100" dirty="0">
                <a:effectLst/>
                <a:latin typeface="Arial MT"/>
                <a:ea typeface="Arial MT"/>
                <a:cs typeface="Arial MT"/>
              </a:rPr>
              <a:t>made.</a:t>
            </a:r>
            <a:endParaRPr lang="sv-SE" sz="1100" dirty="0">
              <a:effectLst/>
              <a:latin typeface="Arial MT"/>
              <a:ea typeface="Arial MT"/>
              <a:cs typeface="Arial MT"/>
            </a:endParaRPr>
          </a:p>
          <a:p>
            <a:pPr>
              <a:spcBef>
                <a:spcPts val="50"/>
              </a:spcBef>
            </a:pPr>
            <a:r>
              <a:rPr lang="en-US" sz="1000" dirty="0">
                <a:effectLst/>
                <a:latin typeface="Arial MT"/>
                <a:ea typeface="Arial MT"/>
                <a:cs typeface="Arial MT"/>
              </a:rPr>
              <a:t> </a:t>
            </a:r>
            <a:endParaRPr lang="sv-SE" sz="1100" dirty="0">
              <a:effectLst/>
              <a:latin typeface="Arial MT"/>
              <a:ea typeface="Arial MT"/>
              <a:cs typeface="Arial MT"/>
            </a:endParaRPr>
          </a:p>
          <a:p>
            <a:pPr marL="0" marR="0" lvl="0" indent="0" algn="just" defTabSz="914400" rtl="0" eaLnBrk="1" fontAlgn="auto" latinLnBrk="0" hangingPunct="1">
              <a:lnSpc>
                <a:spcPct val="125000"/>
              </a:lnSpc>
              <a:spcBef>
                <a:spcPts val="0"/>
              </a:spcBef>
              <a:spcAft>
                <a:spcPts val="0"/>
              </a:spcAft>
              <a:buClrTx/>
              <a:buSzTx/>
              <a:buFontTx/>
              <a:buNone/>
              <a:tabLst/>
              <a:defRPr/>
            </a:pPr>
            <a:r>
              <a:rPr lang="en-US" sz="1100" dirty="0">
                <a:effectLst/>
                <a:latin typeface="Arial MT"/>
                <a:ea typeface="Arial MT"/>
                <a:cs typeface="Arial MT"/>
              </a:rPr>
              <a:t>As a starting point, Statistics New Zealand published the following criteria for indicators for use in</a:t>
            </a:r>
            <a:r>
              <a:rPr lang="en-US" sz="1100" spc="5" dirty="0">
                <a:effectLst/>
                <a:latin typeface="Arial MT"/>
                <a:ea typeface="Arial MT"/>
                <a:cs typeface="Arial MT"/>
              </a:rPr>
              <a:t> </a:t>
            </a:r>
            <a:r>
              <a:rPr lang="en-US" sz="1100" dirty="0">
                <a:effectLst/>
                <a:latin typeface="Arial MT"/>
                <a:ea typeface="Arial MT"/>
                <a:cs typeface="Arial MT"/>
              </a:rPr>
              <a:t>statistics</a:t>
            </a:r>
            <a:r>
              <a:rPr lang="en-US" sz="1100" spc="-5" dirty="0">
                <a:effectLst/>
                <a:latin typeface="Arial MT"/>
                <a:ea typeface="Arial MT"/>
                <a:cs typeface="Arial MT"/>
              </a:rPr>
              <a:t> </a:t>
            </a:r>
            <a:r>
              <a:rPr lang="en-US" sz="1100" dirty="0">
                <a:effectLst/>
                <a:latin typeface="Arial MT"/>
                <a:ea typeface="Arial MT"/>
                <a:cs typeface="Arial MT"/>
              </a:rPr>
              <a:t>[</a:t>
            </a:r>
            <a:r>
              <a:rPr lang="en-US" sz="1800" dirty="0">
                <a:solidFill>
                  <a:srgbClr val="3E3E3E"/>
                </a:solidFill>
                <a:effectLst/>
                <a:latin typeface="Arial MT"/>
                <a:ea typeface="Arial MT"/>
                <a:cs typeface="Arial MT"/>
              </a:rPr>
              <a:t>Advisory Committee on Official Statistics. (2009). Good practice guidelines for the development</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and</a:t>
            </a:r>
            <a:r>
              <a:rPr lang="en-US" sz="1800" spc="-6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reporting</a:t>
            </a:r>
            <a:r>
              <a:rPr lang="en-US" sz="1800" spc="-6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of</a:t>
            </a:r>
            <a:r>
              <a:rPr lang="en-US" sz="1800" spc="-6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indicators.</a:t>
            </a:r>
            <a:r>
              <a:rPr lang="en-US" sz="1800" spc="-65" dirty="0">
                <a:solidFill>
                  <a:srgbClr val="3E3E3E"/>
                </a:solidFill>
                <a:effectLst/>
                <a:latin typeface="Arial MT"/>
                <a:ea typeface="Arial MT"/>
                <a:cs typeface="Arial MT"/>
              </a:rPr>
              <a:t> </a:t>
            </a:r>
            <a:r>
              <a:rPr lang="en-US" sz="1800" dirty="0" err="1">
                <a:solidFill>
                  <a:srgbClr val="3E3E3E"/>
                </a:solidFill>
                <a:effectLst/>
                <a:latin typeface="Arial MT"/>
                <a:ea typeface="Arial MT"/>
                <a:cs typeface="Arial MT"/>
              </a:rPr>
              <a:t>Wellingtong</a:t>
            </a:r>
            <a:r>
              <a:rPr lang="en-US" sz="1800" dirty="0">
                <a:solidFill>
                  <a:srgbClr val="3E3E3E"/>
                </a:solidFill>
                <a:effectLst/>
                <a:latin typeface="Arial MT"/>
                <a:ea typeface="Arial MT"/>
                <a:cs typeface="Arial MT"/>
              </a:rPr>
              <a:t>:</a:t>
            </a:r>
            <a:r>
              <a:rPr lang="en-US" sz="1800" spc="-6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Statistics</a:t>
            </a:r>
            <a:r>
              <a:rPr lang="en-US" sz="1800" spc="-5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New</a:t>
            </a:r>
            <a:r>
              <a:rPr lang="en-US" sz="1800" spc="-6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Zealand.</a:t>
            </a:r>
            <a:r>
              <a:rPr lang="en-US" sz="1800" spc="-6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Cited</a:t>
            </a:r>
            <a:r>
              <a:rPr lang="en-US" sz="1800" spc="-6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by</a:t>
            </a:r>
            <a:r>
              <a:rPr lang="en-US" sz="1800" spc="-65" dirty="0">
                <a:solidFill>
                  <a:srgbClr val="3E3E3E"/>
                </a:solidFill>
                <a:effectLst/>
                <a:latin typeface="Arial MT"/>
                <a:ea typeface="Arial MT"/>
                <a:cs typeface="Arial MT"/>
              </a:rPr>
              <a:t> </a:t>
            </a:r>
            <a:r>
              <a:rPr lang="en-US" sz="1800" dirty="0" err="1">
                <a:solidFill>
                  <a:srgbClr val="3E3E3E"/>
                </a:solidFill>
                <a:effectLst/>
                <a:latin typeface="Arial MT"/>
                <a:ea typeface="Arial MT"/>
                <a:cs typeface="Arial MT"/>
              </a:rPr>
              <a:t>Ekvall</a:t>
            </a:r>
            <a:r>
              <a:rPr lang="en-US" sz="1800" spc="-6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et</a:t>
            </a:r>
            <a:r>
              <a:rPr lang="en-US" sz="1800" spc="-6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al.</a:t>
            </a:r>
            <a:r>
              <a:rPr lang="en-US" sz="1800" spc="-6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(2019),</a:t>
            </a:r>
            <a:r>
              <a:rPr lang="en-US" sz="1800" spc="-29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p.14.</a:t>
            </a:r>
            <a:r>
              <a:rPr lang="en-US" sz="1100" dirty="0">
                <a:effectLst/>
                <a:latin typeface="Arial MT"/>
                <a:ea typeface="Arial MT"/>
                <a:cs typeface="Arial MT"/>
              </a:rPr>
              <a:t>]:</a:t>
            </a:r>
            <a:endParaRPr lang="sv-SE" sz="1100" dirty="0">
              <a:effectLst/>
              <a:latin typeface="Arial MT"/>
              <a:ea typeface="Arial MT"/>
              <a:cs typeface="Arial MT"/>
            </a:endParaRPr>
          </a:p>
          <a:p>
            <a:pPr>
              <a:spcBef>
                <a:spcPts val="50"/>
              </a:spcBef>
            </a:pPr>
            <a:r>
              <a:rPr lang="en-US" sz="1000" dirty="0">
                <a:effectLst/>
                <a:latin typeface="Arial MT"/>
                <a:ea typeface="Arial MT"/>
                <a:cs typeface="Arial MT"/>
              </a:rPr>
              <a:t> </a:t>
            </a:r>
            <a:endParaRPr lang="sv-SE" sz="1100" dirty="0">
              <a:effectLst/>
              <a:latin typeface="Arial MT"/>
              <a:ea typeface="Arial MT"/>
              <a:cs typeface="Arial MT"/>
            </a:endParaRPr>
          </a:p>
          <a:p>
            <a:pPr marL="1143000" marR="900430" lvl="2" indent="-228600">
              <a:lnSpc>
                <a:spcPct val="113000"/>
              </a:lnSpc>
              <a:spcAft>
                <a:spcPts val="0"/>
              </a:spcAft>
              <a:buSzPts val="1100"/>
              <a:buFont typeface="Symbol" panose="05050102010706020507" pitchFamily="18" charset="2"/>
              <a:buChar char=""/>
              <a:tabLst>
                <a:tab pos="1176655" algn="l"/>
                <a:tab pos="1177290" algn="l"/>
              </a:tabLst>
            </a:pPr>
            <a:r>
              <a:rPr lang="en-US" sz="1100" i="1" dirty="0">
                <a:effectLst/>
                <a:latin typeface="Arial" panose="020B0604020202020204" pitchFamily="34" charset="0"/>
                <a:ea typeface="Symbol" panose="05050102010706020507" pitchFamily="18" charset="2"/>
                <a:cs typeface="Arial MT"/>
              </a:rPr>
              <a:t>Valid</a:t>
            </a:r>
            <a:r>
              <a:rPr lang="en-US" sz="1100" i="1" spc="23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and</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meaningful</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indicator</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should</a:t>
            </a:r>
            <a:r>
              <a:rPr lang="en-US" sz="1100" i="1" spc="23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adequately</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reflect</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23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phenomenon</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it</a:t>
            </a:r>
            <a:r>
              <a:rPr lang="en-US" sz="1100" i="1" spc="23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is</a:t>
            </a:r>
            <a:r>
              <a:rPr lang="en-US" sz="1100" i="1" spc="-29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intended</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measure and</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should be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appropriate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 the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needs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of</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user.</a:t>
            </a:r>
            <a:endParaRPr lang="sv-SE" sz="1100" dirty="0">
              <a:effectLst/>
              <a:latin typeface="Arial MT"/>
              <a:ea typeface="Symbol" panose="05050102010706020507" pitchFamily="18" charset="2"/>
              <a:cs typeface="Symbol" panose="05050102010706020507" pitchFamily="18" charset="2"/>
            </a:endParaRPr>
          </a:p>
          <a:p>
            <a:pPr marL="1143000" marR="898525" lvl="2" indent="-228600">
              <a:lnSpc>
                <a:spcPct val="113000"/>
              </a:lnSpc>
              <a:spcBef>
                <a:spcPts val="705"/>
              </a:spcBef>
              <a:spcAft>
                <a:spcPts val="0"/>
              </a:spcAft>
              <a:buSzPts val="1100"/>
              <a:buFont typeface="Symbol" panose="05050102010706020507" pitchFamily="18" charset="2"/>
              <a:buChar char=""/>
              <a:tabLst>
                <a:tab pos="1177290" algn="l"/>
                <a:tab pos="1177925" algn="l"/>
              </a:tabLst>
            </a:pPr>
            <a:r>
              <a:rPr lang="en-US" sz="1100" i="1" dirty="0">
                <a:effectLst/>
                <a:latin typeface="Arial" panose="020B0604020202020204" pitchFamily="34" charset="0"/>
                <a:ea typeface="Symbol" panose="05050102010706020507" pitchFamily="18" charset="2"/>
                <a:cs typeface="Arial MT"/>
              </a:rPr>
              <a:t>Sensitive</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and</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specific</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underlying</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phenomenon</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t>
            </a:r>
            <a:r>
              <a:rPr lang="en-US" sz="1100" i="1" spc="8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sensitivity</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relates</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how</a:t>
            </a:r>
            <a:r>
              <a:rPr lang="en-US" sz="1100" i="1" spc="-29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significantly</a:t>
            </a:r>
            <a:r>
              <a:rPr lang="en-US" sz="1100" i="1" spc="-1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indicator</a:t>
            </a:r>
            <a:r>
              <a:rPr lang="en-US" sz="1100" i="1" spc="-2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varies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according</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changes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underlying</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phenomenon.</a:t>
            </a:r>
            <a:endParaRPr lang="sv-SE" sz="1100" dirty="0">
              <a:effectLst/>
              <a:latin typeface="Arial MT"/>
              <a:ea typeface="Symbol" panose="05050102010706020507" pitchFamily="18" charset="2"/>
              <a:cs typeface="Symbol" panose="05050102010706020507" pitchFamily="18" charset="2"/>
            </a:endParaRPr>
          </a:p>
          <a:p>
            <a:pPr marL="1143000" lvl="2" indent="-228600">
              <a:spcBef>
                <a:spcPts val="705"/>
              </a:spcBef>
              <a:spcAft>
                <a:spcPts val="0"/>
              </a:spcAft>
              <a:buSzPts val="1100"/>
              <a:buFont typeface="Symbol" panose="05050102010706020507" pitchFamily="18" charset="2"/>
              <a:buChar char=""/>
              <a:tabLst>
                <a:tab pos="1177290" algn="l"/>
                <a:tab pos="1177925" algn="l"/>
              </a:tabLst>
            </a:pPr>
            <a:r>
              <a:rPr lang="en-US" sz="1100" i="1" dirty="0">
                <a:effectLst/>
                <a:latin typeface="Arial" panose="020B0604020202020204" pitchFamily="34" charset="0"/>
                <a:ea typeface="Symbol" panose="05050102010706020507" pitchFamily="18" charset="2"/>
                <a:cs typeface="Arial MT"/>
              </a:rPr>
              <a:t>Grounded</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research</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t>
            </a:r>
            <a:r>
              <a:rPr lang="en-US" sz="1100" i="1" spc="-1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awareness</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of</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key</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influences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and</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factors</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affecting</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outcomes.</a:t>
            </a:r>
            <a:endParaRPr lang="sv-SE" sz="1100" dirty="0">
              <a:effectLst/>
              <a:latin typeface="Arial MT"/>
              <a:ea typeface="Arial MT"/>
              <a:cs typeface="Arial MT"/>
            </a:endParaRPr>
          </a:p>
          <a:p>
            <a:pPr marL="1143000" marR="899795" lvl="2" indent="-228600" algn="just">
              <a:lnSpc>
                <a:spcPct val="113000"/>
              </a:lnSpc>
              <a:spcAft>
                <a:spcPts val="0"/>
              </a:spcAft>
              <a:buSzPts val="1100"/>
              <a:buFont typeface="Symbol" panose="05050102010706020507" pitchFamily="18" charset="2"/>
              <a:buChar char=""/>
              <a:tabLst>
                <a:tab pos="1177925" algn="l"/>
              </a:tabLst>
            </a:pPr>
            <a:r>
              <a:rPr lang="en-US" sz="1100" i="1" dirty="0">
                <a:effectLst/>
                <a:latin typeface="Arial" panose="020B0604020202020204" pitchFamily="34" charset="0"/>
                <a:ea typeface="Symbol" panose="05050102010706020507" pitchFamily="18" charset="2"/>
                <a:cs typeface="Arial MT"/>
              </a:rPr>
              <a:t>Statistically sound – indicator measurement needs to be methodologically sound and fit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for</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purpose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 which it is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being applied.</a:t>
            </a:r>
            <a:endParaRPr lang="sv-SE" sz="1100" dirty="0">
              <a:effectLst/>
              <a:latin typeface="Arial MT"/>
              <a:ea typeface="Symbol" panose="05050102010706020507" pitchFamily="18" charset="2"/>
              <a:cs typeface="Symbol" panose="05050102010706020507" pitchFamily="18" charset="2"/>
            </a:endParaRPr>
          </a:p>
          <a:p>
            <a:pPr marL="1143000" marR="899795" lvl="2" indent="-228600" algn="just">
              <a:lnSpc>
                <a:spcPct val="113000"/>
              </a:lnSpc>
              <a:spcBef>
                <a:spcPts val="705"/>
              </a:spcBef>
              <a:spcAft>
                <a:spcPts val="0"/>
              </a:spcAft>
              <a:buSzPts val="1100"/>
              <a:buFont typeface="Symbol" panose="05050102010706020507" pitchFamily="18" charset="2"/>
              <a:buChar char=""/>
              <a:tabLst>
                <a:tab pos="1177290" algn="l"/>
              </a:tabLst>
            </a:pPr>
            <a:r>
              <a:rPr lang="en-US" sz="1100" i="1" spc="-5" dirty="0">
                <a:effectLst/>
                <a:latin typeface="Arial" panose="020B0604020202020204" pitchFamily="34" charset="0"/>
                <a:ea typeface="Symbol" panose="05050102010706020507" pitchFamily="18" charset="2"/>
                <a:cs typeface="Arial MT"/>
              </a:rPr>
              <a:t>Intelligible</a:t>
            </a:r>
            <a:r>
              <a:rPr lang="en-US" sz="1100" i="1" spc="-65" dirty="0">
                <a:effectLst/>
                <a:latin typeface="Arial" panose="020B0604020202020204" pitchFamily="34" charset="0"/>
                <a:ea typeface="Symbol" panose="05050102010706020507" pitchFamily="18" charset="2"/>
                <a:cs typeface="Arial MT"/>
              </a:rPr>
              <a:t> </a:t>
            </a:r>
            <a:r>
              <a:rPr lang="en-US" sz="1100" i="1" spc="-5" dirty="0">
                <a:effectLst/>
                <a:latin typeface="Arial" panose="020B0604020202020204" pitchFamily="34" charset="0"/>
                <a:ea typeface="Symbol" panose="05050102010706020507" pitchFamily="18" charset="2"/>
                <a:cs typeface="Arial MT"/>
              </a:rPr>
              <a:t>and</a:t>
            </a:r>
            <a:r>
              <a:rPr lang="en-US" sz="1100" i="1" spc="-65" dirty="0">
                <a:effectLst/>
                <a:latin typeface="Arial" panose="020B0604020202020204" pitchFamily="34" charset="0"/>
                <a:ea typeface="Symbol" panose="05050102010706020507" pitchFamily="18" charset="2"/>
                <a:cs typeface="Arial MT"/>
              </a:rPr>
              <a:t> </a:t>
            </a:r>
            <a:r>
              <a:rPr lang="en-US" sz="1100" i="1" spc="-5" dirty="0">
                <a:effectLst/>
                <a:latin typeface="Arial" panose="020B0604020202020204" pitchFamily="34" charset="0"/>
                <a:ea typeface="Symbol" panose="05050102010706020507" pitchFamily="18" charset="2"/>
                <a:cs typeface="Arial MT"/>
              </a:rPr>
              <a:t>easily</a:t>
            </a:r>
            <a:r>
              <a:rPr lang="en-US" sz="1100" i="1" spc="-65" dirty="0">
                <a:effectLst/>
                <a:latin typeface="Arial" panose="020B0604020202020204" pitchFamily="34" charset="0"/>
                <a:ea typeface="Symbol" panose="05050102010706020507" pitchFamily="18" charset="2"/>
                <a:cs typeface="Arial MT"/>
              </a:rPr>
              <a:t> </a:t>
            </a:r>
            <a:r>
              <a:rPr lang="en-US" sz="1100" i="1" spc="-5" dirty="0">
                <a:effectLst/>
                <a:latin typeface="Arial" panose="020B0604020202020204" pitchFamily="34" charset="0"/>
                <a:ea typeface="Symbol" panose="05050102010706020507" pitchFamily="18" charset="2"/>
                <a:cs typeface="Arial MT"/>
              </a:rPr>
              <a:t>interpreted</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indicators</a:t>
            </a:r>
            <a:r>
              <a:rPr lang="en-US" sz="1100" i="1" spc="-6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should</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a:t>
            </a:r>
            <a:r>
              <a:rPr lang="en-US" sz="1100" i="1" spc="-6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sufficiently</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simple</a:t>
            </a:r>
            <a:r>
              <a:rPr lang="en-US" sz="1100" i="1" spc="-7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a:t>
            </a:r>
            <a:r>
              <a:rPr lang="en-US" sz="1100" i="1" spc="-6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interpreted</a:t>
            </a:r>
            <a:r>
              <a:rPr lang="en-US" sz="1100" i="1" spc="-29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practice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and</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intuitive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sense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that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obvious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what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indicator</a:t>
            </a:r>
            <a:r>
              <a:rPr lang="en-US" sz="1100" i="1" spc="-1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measuring.</a:t>
            </a:r>
            <a:endParaRPr lang="sv-SE" sz="1100" dirty="0">
              <a:effectLst/>
              <a:latin typeface="Arial MT"/>
              <a:ea typeface="Symbol" panose="05050102010706020507" pitchFamily="18" charset="2"/>
              <a:cs typeface="Symbol" panose="05050102010706020507" pitchFamily="18" charset="2"/>
            </a:endParaRPr>
          </a:p>
          <a:p>
            <a:pPr marL="1143000" marR="899795" lvl="2" indent="-228600" algn="just">
              <a:lnSpc>
                <a:spcPct val="113000"/>
              </a:lnSpc>
              <a:spcBef>
                <a:spcPts val="705"/>
              </a:spcBef>
              <a:spcAft>
                <a:spcPts val="0"/>
              </a:spcAft>
              <a:buSzPts val="1100"/>
              <a:buFont typeface="Symbol" panose="05050102010706020507" pitchFamily="18" charset="2"/>
              <a:buChar char=""/>
              <a:tabLst>
                <a:tab pos="1177290" algn="l"/>
              </a:tabLst>
            </a:pPr>
            <a:r>
              <a:rPr lang="en-US" sz="1100" i="1" dirty="0">
                <a:effectLst/>
                <a:latin typeface="Arial" panose="020B0604020202020204" pitchFamily="34" charset="0"/>
                <a:ea typeface="Symbol" panose="05050102010706020507" pitchFamily="18" charset="2"/>
                <a:cs typeface="Arial MT"/>
              </a:rPr>
              <a:t>Relate where appropriate to other indicators – a single indicator often tends to show part</a:t>
            </a:r>
            <a:r>
              <a:rPr lang="en-US" sz="1100" i="1" spc="-29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of</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phenomenon and</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best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interpreted</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alongside other</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similar indicators.</a:t>
            </a:r>
            <a:endParaRPr lang="sv-SE" sz="1100" dirty="0">
              <a:effectLst/>
              <a:latin typeface="Arial MT"/>
              <a:ea typeface="Symbol" panose="05050102010706020507" pitchFamily="18" charset="2"/>
              <a:cs typeface="Symbol" panose="05050102010706020507" pitchFamily="18" charset="2"/>
            </a:endParaRPr>
          </a:p>
          <a:p>
            <a:pPr marL="1143000" marR="899160" lvl="2" indent="-228600" algn="just">
              <a:lnSpc>
                <a:spcPct val="113000"/>
              </a:lnSpc>
              <a:spcBef>
                <a:spcPts val="710"/>
              </a:spcBef>
              <a:spcAft>
                <a:spcPts val="0"/>
              </a:spcAft>
              <a:buSzPts val="1100"/>
              <a:buFont typeface="Symbol" panose="05050102010706020507" pitchFamily="18" charset="2"/>
              <a:buChar char=""/>
              <a:tabLst>
                <a:tab pos="1177290" algn="l"/>
              </a:tabLst>
            </a:pPr>
            <a:r>
              <a:rPr lang="en-US" sz="1100" i="1" dirty="0">
                <a:effectLst/>
                <a:latin typeface="Arial" panose="020B0604020202020204" pitchFamily="34" charset="0"/>
                <a:ea typeface="Symbol" panose="05050102010706020507" pitchFamily="18" charset="2"/>
                <a:cs typeface="Arial MT"/>
              </a:rPr>
              <a:t>Allow international comparison – indicators need to reflect goals specific for the country</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or region of the study, but where possible they should also be consistent with those used</a:t>
            </a:r>
            <a:r>
              <a:rPr lang="en-US" sz="1100" i="1" spc="-29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international indicator </a:t>
            </a:r>
            <a:r>
              <a:rPr lang="en-US" sz="1100" i="1" dirty="0" err="1">
                <a:effectLst/>
                <a:latin typeface="Arial" panose="020B0604020202020204" pitchFamily="34" charset="0"/>
                <a:ea typeface="Symbol" panose="05050102010706020507" pitchFamily="18" charset="2"/>
                <a:cs typeface="Arial MT"/>
              </a:rPr>
              <a:t>programmes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enabling</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comparison.</a:t>
            </a:r>
            <a:endParaRPr lang="sv-SE" sz="1100" dirty="0">
              <a:effectLst/>
              <a:latin typeface="Arial MT"/>
              <a:ea typeface="Symbol" panose="05050102010706020507" pitchFamily="18" charset="2"/>
              <a:cs typeface="Symbol" panose="05050102010706020507" pitchFamily="18" charset="2"/>
            </a:endParaRPr>
          </a:p>
          <a:p>
            <a:pPr marL="1143000" marR="899160" lvl="2" indent="-228600" algn="just">
              <a:lnSpc>
                <a:spcPct val="113000"/>
              </a:lnSpc>
              <a:spcBef>
                <a:spcPts val="715"/>
              </a:spcBef>
              <a:spcAft>
                <a:spcPts val="0"/>
              </a:spcAft>
              <a:buSzPts val="1100"/>
              <a:buFont typeface="Symbol" panose="05050102010706020507" pitchFamily="18" charset="2"/>
              <a:buChar char=""/>
              <a:tabLst>
                <a:tab pos="1177290" algn="l"/>
              </a:tabLst>
            </a:pPr>
            <a:r>
              <a:rPr lang="en-US" sz="1100" i="1" dirty="0">
                <a:effectLst/>
                <a:latin typeface="Arial" panose="020B0604020202020204" pitchFamily="34" charset="0"/>
                <a:ea typeface="Symbol" panose="05050102010706020507" pitchFamily="18" charset="2"/>
                <a:cs typeface="Arial MT"/>
              </a:rPr>
              <a:t>Ability to be disaggregated over time and geography – indicators should be able to be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broken down into population sub-groups or areas of particular interest, such as ethnic</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groups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or regional areas.</a:t>
            </a:r>
            <a:endParaRPr lang="sv-SE" sz="1100" dirty="0">
              <a:effectLst/>
              <a:latin typeface="Arial MT"/>
              <a:ea typeface="Symbol" panose="05050102010706020507" pitchFamily="18" charset="2"/>
              <a:cs typeface="Symbol" panose="05050102010706020507" pitchFamily="18" charset="2"/>
            </a:endParaRPr>
          </a:p>
          <a:p>
            <a:pPr marL="1143000" marR="897890" lvl="2" indent="-228600" algn="just">
              <a:lnSpc>
                <a:spcPct val="113000"/>
              </a:lnSpc>
              <a:spcBef>
                <a:spcPts val="715"/>
              </a:spcBef>
              <a:spcAft>
                <a:spcPts val="0"/>
              </a:spcAft>
              <a:buSzPts val="1100"/>
              <a:buFont typeface="Symbol" panose="05050102010706020507" pitchFamily="18" charset="2"/>
              <a:buChar char=""/>
              <a:tabLst>
                <a:tab pos="1177290" algn="l"/>
              </a:tabLst>
            </a:pPr>
            <a:r>
              <a:rPr lang="en-US" sz="1100" i="1" dirty="0">
                <a:effectLst/>
                <a:latin typeface="Arial" panose="020B0604020202020204" pitchFamily="34" charset="0"/>
                <a:ea typeface="Symbol" panose="05050102010706020507" pitchFamily="18" charset="2"/>
                <a:cs typeface="Arial MT"/>
              </a:rPr>
              <a:t>Consistency over time – the usefulness of the indicators is directly related to the ability to</a:t>
            </a:r>
            <a:r>
              <a:rPr lang="en-US" sz="1100" i="1" spc="-29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track</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trends</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over time,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so as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far as</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possible</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indicators should</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 consistent.</a:t>
            </a:r>
            <a:endParaRPr lang="sv-SE" sz="1100" dirty="0">
              <a:effectLst/>
              <a:latin typeface="Arial MT"/>
              <a:ea typeface="Arial MT"/>
              <a:cs typeface="Arial MT"/>
            </a:endParaRPr>
          </a:p>
          <a:p>
            <a:pPr marL="1143000" marR="899795" lvl="2" indent="-228600">
              <a:lnSpc>
                <a:spcPct val="113000"/>
              </a:lnSpc>
              <a:spcBef>
                <a:spcPts val="500"/>
              </a:spcBef>
              <a:spcAft>
                <a:spcPts val="0"/>
              </a:spcAft>
              <a:buSzPts val="1100"/>
              <a:buFont typeface="Symbol" panose="05050102010706020507" pitchFamily="18" charset="2"/>
              <a:buChar char=""/>
              <a:tabLst>
                <a:tab pos="1176655" algn="l"/>
                <a:tab pos="1177290" algn="l"/>
              </a:tabLst>
            </a:pPr>
            <a:r>
              <a:rPr lang="en-US" sz="1100" i="1" dirty="0">
                <a:effectLst/>
                <a:latin typeface="Arial" panose="020B0604020202020204" pitchFamily="34" charset="0"/>
                <a:ea typeface="Symbol" panose="05050102010706020507" pitchFamily="18" charset="2"/>
                <a:cs typeface="Arial MT"/>
              </a:rPr>
              <a:t>Timeliness</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there</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should</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minimal</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time</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lag</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between</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the</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collection</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and</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reporting</a:t>
            </a:r>
            <a:r>
              <a:rPr lang="en-US" sz="1100" i="1" spc="-7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of</a:t>
            </a:r>
            <a:r>
              <a:rPr lang="en-US" sz="1100" i="1" spc="-6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data </a:t>
            </a:r>
            <a:r>
              <a:rPr lang="en-US" sz="1100" i="1" spc="-29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to</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ensure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that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indicators</a:t>
            </a:r>
            <a:r>
              <a:rPr lang="en-US" sz="1100" i="1" spc="-10"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are</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reporting</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current</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rather</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than</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historical</a:t>
            </a:r>
            <a:r>
              <a:rPr lang="en-US" sz="1100" i="1" spc="-5" dirty="0">
                <a:effectLst/>
                <a:latin typeface="Arial" panose="020B0604020202020204" pitchFamily="34" charset="0"/>
                <a:ea typeface="Symbol" panose="05050102010706020507" pitchFamily="18" charset="2"/>
                <a:cs typeface="Arial MT"/>
              </a:rPr>
              <a:t> </a:t>
            </a:r>
            <a:r>
              <a:rPr lang="en-US" sz="1100" i="1" dirty="0">
                <a:effectLst/>
                <a:latin typeface="Arial" panose="020B0604020202020204" pitchFamily="34" charset="0"/>
                <a:ea typeface="Symbol" panose="05050102010706020507" pitchFamily="18" charset="2"/>
                <a:cs typeface="Arial MT"/>
              </a:rPr>
              <a:t>information.</a:t>
            </a:r>
          </a:p>
          <a:p>
            <a:pPr marL="914400" marR="899795" lvl="2" indent="0">
              <a:lnSpc>
                <a:spcPct val="113000"/>
              </a:lnSpc>
              <a:spcBef>
                <a:spcPts val="500"/>
              </a:spcBef>
              <a:spcAft>
                <a:spcPts val="0"/>
              </a:spcAft>
              <a:buSzPts val="1100"/>
              <a:buFont typeface="Symbol" panose="05050102010706020507" pitchFamily="18" charset="2"/>
              <a:buNone/>
              <a:tabLst>
                <a:tab pos="1176655" algn="l"/>
                <a:tab pos="1177290" algn="l"/>
              </a:tabLst>
            </a:pPr>
            <a:endParaRPr lang="en-US" sz="1100" i="1" dirty="0">
              <a:effectLst/>
              <a:latin typeface="Arial" panose="020B0604020202020204" pitchFamily="34" charset="0"/>
              <a:ea typeface="Symbol" panose="05050102010706020507" pitchFamily="18" charset="2"/>
              <a:cs typeface="Symbol" panose="05050102010706020507" pitchFamily="18" charset="2"/>
            </a:endParaRPr>
          </a:p>
          <a:p>
            <a:pPr marL="914400" marR="899795" lvl="2" indent="0">
              <a:lnSpc>
                <a:spcPct val="113000"/>
              </a:lnSpc>
              <a:spcBef>
                <a:spcPts val="500"/>
              </a:spcBef>
              <a:spcAft>
                <a:spcPts val="0"/>
              </a:spcAft>
              <a:buSzPts val="1100"/>
              <a:buFont typeface="Symbol" panose="05050102010706020507" pitchFamily="18" charset="2"/>
              <a:buNone/>
              <a:tabLst>
                <a:tab pos="1176655" algn="l"/>
                <a:tab pos="1177290" algn="l"/>
              </a:tabLst>
            </a:pPr>
            <a:r>
              <a:rPr lang="sv-SE" sz="1800" dirty="0">
                <a:effectLst/>
                <a:latin typeface="Segoe UI" panose="020B0502040204020203" pitchFamily="34" charset="0"/>
              </a:rPr>
              <a:t>https://waytobi.com/ua/blog/kpi.html</a:t>
            </a:r>
            <a:r>
              <a:rPr lang="en-US" sz="1100" i="1" dirty="0">
                <a:effectLst/>
                <a:latin typeface="Arial" panose="020B0604020202020204" pitchFamily="34" charset="0"/>
              </a:rPr>
              <a:t> - link to the picture</a:t>
            </a:r>
            <a:endParaRPr lang="sv-SE" sz="1100" dirty="0">
              <a:effectLst/>
              <a:latin typeface="Arial MT"/>
              <a:ea typeface="Symbol" panose="05050102010706020507" pitchFamily="18" charset="2"/>
              <a:cs typeface="Symbol" panose="05050102010706020507" pitchFamily="18" charset="2"/>
            </a:endParaRPr>
          </a:p>
          <a:p>
            <a:pPr marR="719455" algn="just">
              <a:lnSpc>
                <a:spcPct val="125000"/>
              </a:lnSpc>
              <a:spcBef>
                <a:spcPts val="705"/>
              </a:spcBef>
              <a:spcAft>
                <a:spcPts val="0"/>
              </a:spcAft>
            </a:pPr>
            <a:endParaRPr lang="sv-SE" sz="11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65</a:t>
            </a:fld>
            <a:endParaRPr lang="en-GB"/>
          </a:p>
        </p:txBody>
      </p:sp>
    </p:spTree>
    <p:extLst>
      <p:ext uri="{BB962C8B-B14F-4D97-AF65-F5344CB8AC3E}">
        <p14:creationId xmlns:p14="http://schemas.microsoft.com/office/powerpoint/2010/main" val="30358800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719455" algn="just">
              <a:lnSpc>
                <a:spcPct val="125000"/>
              </a:lnSpc>
              <a:spcBef>
                <a:spcPts val="705"/>
              </a:spcBef>
              <a:spcAft>
                <a:spcPts val="0"/>
              </a:spcAft>
            </a:pPr>
            <a:r>
              <a:rPr lang="en-US" sz="1100" dirty="0">
                <a:effectLst/>
                <a:latin typeface="Arial MT"/>
                <a:ea typeface="Arial MT"/>
                <a:cs typeface="Arial MT"/>
              </a:rPr>
              <a:t>Another set of criteria identified was proposed by Castro (2011) [</a:t>
            </a:r>
            <a:r>
              <a:rPr lang="en-US" sz="1800" spc="-10" dirty="0">
                <a:solidFill>
                  <a:srgbClr val="3E3E3E"/>
                </a:solidFill>
                <a:effectLst/>
                <a:latin typeface="Arial MT"/>
                <a:ea typeface="Arial MT"/>
                <a:cs typeface="Arial MT"/>
              </a:rPr>
              <a:t>Castro,</a:t>
            </a:r>
            <a:r>
              <a:rPr lang="en-US" sz="1800" spc="-60" dirty="0">
                <a:solidFill>
                  <a:srgbClr val="3E3E3E"/>
                </a:solidFill>
                <a:effectLst/>
                <a:latin typeface="Arial MT"/>
                <a:ea typeface="Arial MT"/>
                <a:cs typeface="Arial MT"/>
              </a:rPr>
              <a:t> </a:t>
            </a:r>
            <a:r>
              <a:rPr lang="en-US" sz="1800" spc="-10" dirty="0">
                <a:solidFill>
                  <a:srgbClr val="3E3E3E"/>
                </a:solidFill>
                <a:effectLst/>
                <a:latin typeface="Arial MT"/>
                <a:ea typeface="Arial MT"/>
                <a:cs typeface="Arial MT"/>
              </a:rPr>
              <a:t>M.</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F.</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(2011).</a:t>
            </a:r>
            <a:r>
              <a:rPr lang="en-US" sz="1800" spc="-55"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Defining</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and</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Using</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Performance</a:t>
            </a:r>
            <a:r>
              <a:rPr lang="en-US" sz="1800" spc="-55"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Indicators</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and</a:t>
            </a:r>
            <a:r>
              <a:rPr lang="en-US" sz="1800" spc="-8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Targets</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in</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Government</a:t>
            </a:r>
            <a:r>
              <a:rPr lang="en-US" sz="1800" spc="-60" dirty="0">
                <a:solidFill>
                  <a:srgbClr val="3E3E3E"/>
                </a:solidFill>
                <a:effectLst/>
                <a:latin typeface="Arial MT"/>
                <a:ea typeface="Arial MT"/>
                <a:cs typeface="Arial MT"/>
              </a:rPr>
              <a:t> </a:t>
            </a:r>
            <a:r>
              <a:rPr lang="en-US" sz="1800" spc="-5" dirty="0">
                <a:solidFill>
                  <a:srgbClr val="3E3E3E"/>
                </a:solidFill>
                <a:effectLst/>
                <a:latin typeface="Arial MT"/>
                <a:ea typeface="Arial MT"/>
                <a:cs typeface="Arial MT"/>
              </a:rPr>
              <a:t>M&amp;E</a:t>
            </a:r>
            <a:r>
              <a:rPr lang="en-US" sz="1800" spc="-29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Systems.</a:t>
            </a:r>
            <a:r>
              <a:rPr lang="en-US" sz="1800" spc="-3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The</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World</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Bank,</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Washington,</a:t>
            </a:r>
            <a:r>
              <a:rPr lang="en-US" sz="1800" spc="-1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DC.</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Cited</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by</a:t>
            </a:r>
            <a:r>
              <a:rPr lang="en-US" sz="1800" spc="-5" dirty="0">
                <a:solidFill>
                  <a:srgbClr val="3E3E3E"/>
                </a:solidFill>
                <a:effectLst/>
                <a:latin typeface="Arial MT"/>
                <a:ea typeface="Arial MT"/>
                <a:cs typeface="Arial MT"/>
              </a:rPr>
              <a:t> </a:t>
            </a:r>
            <a:r>
              <a:rPr lang="en-US" sz="1800" dirty="0" err="1">
                <a:solidFill>
                  <a:srgbClr val="3E3E3E"/>
                </a:solidFill>
                <a:effectLst/>
                <a:latin typeface="Arial MT"/>
                <a:ea typeface="Arial MT"/>
                <a:cs typeface="Arial MT"/>
              </a:rPr>
              <a:t>Ekvall</a:t>
            </a:r>
            <a:r>
              <a:rPr lang="en-US" sz="1800" spc="-1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et</a:t>
            </a:r>
            <a:r>
              <a:rPr lang="en-US" sz="1800" spc="-1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al.</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(2019),</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p.15</a:t>
            </a:r>
            <a:r>
              <a:rPr lang="en-US" sz="1100" dirty="0">
                <a:effectLst/>
                <a:latin typeface="Arial MT"/>
                <a:ea typeface="Arial MT"/>
                <a:cs typeface="Arial MT"/>
              </a:rPr>
              <a:t>], who highlights two established</a:t>
            </a:r>
            <a:r>
              <a:rPr lang="en-US" sz="1100" spc="5" dirty="0">
                <a:effectLst/>
                <a:latin typeface="Arial MT"/>
                <a:ea typeface="Arial MT"/>
                <a:cs typeface="Arial MT"/>
              </a:rPr>
              <a:t> </a:t>
            </a:r>
            <a:r>
              <a:rPr lang="en-US" sz="1100" dirty="0">
                <a:effectLst/>
                <a:latin typeface="Arial MT"/>
                <a:ea typeface="Arial MT"/>
                <a:cs typeface="Arial MT"/>
              </a:rPr>
              <a:t>principles for the development of</a:t>
            </a:r>
            <a:r>
              <a:rPr lang="en-US" sz="1100" spc="-5" dirty="0">
                <a:effectLst/>
                <a:latin typeface="Arial MT"/>
                <a:ea typeface="Arial MT"/>
                <a:cs typeface="Arial MT"/>
              </a:rPr>
              <a:t> </a:t>
            </a:r>
            <a:r>
              <a:rPr lang="en-US" sz="1100" dirty="0">
                <a:effectLst/>
                <a:latin typeface="Arial MT"/>
                <a:ea typeface="Arial MT"/>
                <a:cs typeface="Arial MT"/>
              </a:rPr>
              <a:t>performance indicators:</a:t>
            </a:r>
            <a:endParaRPr lang="sv-SE" sz="1100" dirty="0">
              <a:effectLst/>
              <a:latin typeface="Arial MT"/>
              <a:ea typeface="Arial MT"/>
              <a:cs typeface="Arial MT"/>
            </a:endParaRPr>
          </a:p>
          <a:p>
            <a:pPr>
              <a:spcBef>
                <a:spcPts val="50"/>
              </a:spcBef>
            </a:pPr>
            <a:r>
              <a:rPr lang="en-US" sz="10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1176655" algn="l"/>
                <a:tab pos="1177290" algn="l"/>
              </a:tabLst>
            </a:pPr>
            <a:r>
              <a:rPr lang="en-US" sz="1100" dirty="0">
                <a:effectLst/>
                <a:latin typeface="Arial MT"/>
                <a:ea typeface="Symbol" panose="05050102010706020507" pitchFamily="18" charset="2"/>
                <a:cs typeface="Symbol" panose="05050102010706020507" pitchFamily="18" charset="2"/>
              </a:rPr>
              <a:t>SMART</a:t>
            </a:r>
            <a:r>
              <a:rPr lang="en-US" sz="1100" spc="-3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is</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framework</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for</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management</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by</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objectives,</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presented</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by</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Drucker</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(1954)</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t>
            </a:r>
            <a:r>
              <a:rPr lang="en-US" sz="1800" dirty="0">
                <a:solidFill>
                  <a:srgbClr val="3E3E3E"/>
                </a:solidFill>
                <a:effectLst/>
                <a:latin typeface="Arial MT"/>
                <a:ea typeface="Arial MT"/>
                <a:cs typeface="Arial MT"/>
              </a:rPr>
              <a:t>Drucker,</a:t>
            </a:r>
            <a:r>
              <a:rPr lang="en-US" sz="1800" spc="-3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P.</a:t>
            </a:r>
            <a:r>
              <a:rPr lang="en-US" sz="1800" spc="-2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F.</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(1954).</a:t>
            </a:r>
            <a:r>
              <a:rPr lang="en-US" sz="1800" spc="-3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The</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practice</a:t>
            </a:r>
            <a:r>
              <a:rPr lang="en-US" sz="1800" spc="-2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of</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management.</a:t>
            </a:r>
            <a:r>
              <a:rPr lang="en-US" sz="1800" spc="-2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Harper</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&amp;</a:t>
            </a:r>
            <a:r>
              <a:rPr lang="en-US" sz="1800" spc="-2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Row,</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New</a:t>
            </a:r>
            <a:r>
              <a:rPr lang="en-US" sz="1800" spc="-4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York.</a:t>
            </a:r>
            <a:r>
              <a:rPr lang="en-US" sz="1800" spc="-2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Cited</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by</a:t>
            </a:r>
            <a:r>
              <a:rPr lang="en-US" sz="1800" spc="-20" dirty="0">
                <a:solidFill>
                  <a:srgbClr val="3E3E3E"/>
                </a:solidFill>
                <a:effectLst/>
                <a:latin typeface="Arial MT"/>
                <a:ea typeface="Arial MT"/>
                <a:cs typeface="Arial MT"/>
              </a:rPr>
              <a:t> </a:t>
            </a:r>
            <a:r>
              <a:rPr lang="en-US" sz="1800" dirty="0" err="1">
                <a:solidFill>
                  <a:srgbClr val="3E3E3E"/>
                </a:solidFill>
                <a:effectLst/>
                <a:latin typeface="Arial MT"/>
                <a:ea typeface="Arial MT"/>
                <a:cs typeface="Arial MT"/>
              </a:rPr>
              <a:t>Ekvall</a:t>
            </a:r>
            <a:r>
              <a:rPr lang="en-US" sz="1800" spc="-2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et</a:t>
            </a:r>
            <a:r>
              <a:rPr lang="en-US" sz="1800" spc="-29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al.</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(2019), p.15</a:t>
            </a:r>
            <a:r>
              <a:rPr lang="en-US" sz="1100" dirty="0">
                <a:effectLst/>
                <a:latin typeface="Arial MT"/>
                <a:ea typeface="Symbol" panose="05050102010706020507" pitchFamily="18" charset="2"/>
                <a:cs typeface="Symbol" panose="05050102010706020507" pitchFamily="18" charset="2"/>
              </a:rPr>
              <a:t>]</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t>
            </a:r>
            <a:endParaRPr lang="sv-SE" sz="1100" dirty="0">
              <a:effectLst/>
              <a:latin typeface="Arial MT"/>
              <a:ea typeface="Symbol" panose="05050102010706020507" pitchFamily="18" charset="2"/>
              <a:cs typeface="Symbol" panose="05050102010706020507" pitchFamily="18" charset="2"/>
            </a:endParaRPr>
          </a:p>
          <a:p>
            <a:pPr marL="1600200" lvl="3" indent="-228600">
              <a:spcBef>
                <a:spcPts val="880"/>
              </a:spcBef>
              <a:spcAft>
                <a:spcPts val="0"/>
              </a:spcAft>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Specific</a:t>
            </a:r>
            <a:r>
              <a:rPr lang="en-US" sz="1100" i="1" spc="-2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(precise</a:t>
            </a:r>
            <a:r>
              <a:rPr lang="en-US" sz="1100" i="1" spc="-2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and</a:t>
            </a:r>
            <a:r>
              <a:rPr lang="en-US" sz="1100" i="1" spc="-15"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unambiguous)</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spcBef>
                <a:spcPts val="5"/>
              </a:spcBef>
              <a:spcAft>
                <a:spcPts val="0"/>
              </a:spcAft>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Measurable</a:t>
            </a:r>
            <a:r>
              <a:rPr lang="en-US" sz="1100" i="1" spc="-15"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(appropriate</a:t>
            </a:r>
            <a:r>
              <a:rPr lang="en-US" sz="1100" i="1" spc="-15"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to</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subject)</a:t>
            </a:r>
            <a:endParaRPr lang="sv-SE" sz="1100" dirty="0">
              <a:effectLst/>
              <a:latin typeface="Arial MT"/>
              <a:ea typeface="Courier New" panose="02070309020205020404" pitchFamily="49" charset="0"/>
              <a:cs typeface="Arial MT"/>
            </a:endParaRPr>
          </a:p>
          <a:p>
            <a:pPr>
              <a:spcBef>
                <a:spcPts val="35"/>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Achievable</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(of</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a</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reasonable</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cost)</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Relevant</a:t>
            </a:r>
            <a:r>
              <a:rPr lang="en-US" sz="1100" i="1" spc="-15"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(serve</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to</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assess</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performance)</a:t>
            </a:r>
            <a:endParaRPr lang="sv-SE" sz="1100" dirty="0">
              <a:effectLst/>
              <a:latin typeface="Arial MT"/>
              <a:ea typeface="Courier New" panose="02070309020205020404" pitchFamily="49" charset="0"/>
              <a:cs typeface="Arial MT"/>
            </a:endParaRPr>
          </a:p>
          <a:p>
            <a:pPr>
              <a:spcBef>
                <a:spcPts val="35"/>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Trackable</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(easy</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to</a:t>
            </a:r>
            <a:r>
              <a:rPr lang="en-US" sz="1100" i="1" spc="-5"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validate</a:t>
            </a:r>
            <a:r>
              <a:rPr lang="en-US" sz="1100" i="1" spc="-10"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or</a:t>
            </a:r>
            <a:r>
              <a:rPr lang="en-US" sz="1100" i="1" spc="-5" dirty="0">
                <a:effectLst/>
                <a:latin typeface="Arial" panose="020B0604020202020204" pitchFamily="34" charset="0"/>
                <a:ea typeface="Courier New" panose="02070309020205020404" pitchFamily="49" charset="0"/>
                <a:cs typeface="Arial MT"/>
              </a:rPr>
              <a:t> </a:t>
            </a:r>
            <a:r>
              <a:rPr lang="en-US" sz="1100" i="1" dirty="0">
                <a:effectLst/>
                <a:latin typeface="Arial" panose="020B0604020202020204" pitchFamily="34" charset="0"/>
                <a:ea typeface="Courier New" panose="02070309020205020404" pitchFamily="49" charset="0"/>
                <a:cs typeface="Arial MT"/>
              </a:rPr>
              <a:t>verify)</a:t>
            </a:r>
          </a:p>
          <a:p>
            <a:pPr marL="1600200" lvl="3" indent="-228600">
              <a:buSzPts val="1100"/>
              <a:buFont typeface="Courier New" panose="02070309020205020404" pitchFamily="49" charset="0"/>
              <a:buChar char="o"/>
              <a:tabLst>
                <a:tab pos="1634490" algn="l"/>
              </a:tabLst>
            </a:pPr>
            <a:endParaRPr lang="en-US" sz="1100" i="1" dirty="0">
              <a:effectLst/>
              <a:latin typeface="Arial" panose="020B0604020202020204" pitchFamily="34" charset="0"/>
              <a:ea typeface="Courier New" panose="02070309020205020404" pitchFamily="49" charset="0"/>
              <a:cs typeface="Arial MT"/>
            </a:endParaRPr>
          </a:p>
          <a:p>
            <a:pPr marL="1600200" lvl="3" indent="-228600">
              <a:buSzPts val="1100"/>
              <a:buFont typeface="Courier New" panose="02070309020205020404" pitchFamily="49" charset="0"/>
              <a:buChar char="o"/>
              <a:tabLst>
                <a:tab pos="1634490" algn="l"/>
              </a:tabLst>
            </a:pPr>
            <a:endParaRPr lang="en-US" sz="1100" i="1" dirty="0">
              <a:effectLst/>
              <a:latin typeface="Arial" panose="020B0604020202020204" pitchFamily="34" charset="0"/>
              <a:ea typeface="Courier New" panose="02070309020205020404" pitchFamily="49" charset="0"/>
              <a:cs typeface="Arial MT"/>
            </a:endParaRPr>
          </a:p>
          <a:p>
            <a:pPr marL="1371600" lvl="3" indent="0">
              <a:buSzPts val="1100"/>
              <a:buFont typeface="Courier New" panose="02070309020205020404" pitchFamily="49" charset="0"/>
              <a:buNone/>
              <a:tabLst>
                <a:tab pos="1634490" algn="l"/>
              </a:tabLst>
            </a:pPr>
            <a:r>
              <a:rPr lang="sv-SE" sz="1800" dirty="0">
                <a:effectLst/>
                <a:latin typeface="Segoe UI" panose="020B0502040204020203" pitchFamily="34" charset="0"/>
              </a:rPr>
              <a:t>https://www.hydratemarketing.com/blog/the-importance-of-setting-smart-goals</a:t>
            </a:r>
            <a:r>
              <a:rPr lang="en-US" sz="1100" i="1" dirty="0">
                <a:effectLst/>
                <a:latin typeface="Arial" panose="020B0604020202020204" pitchFamily="34" charset="0"/>
              </a:rPr>
              <a:t> , link to the picture</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p:txBody>
      </p:sp>
      <p:sp>
        <p:nvSpPr>
          <p:cNvPr id="4" name="Slide Number Placeholder 3"/>
          <p:cNvSpPr>
            <a:spLocks noGrp="1"/>
          </p:cNvSpPr>
          <p:nvPr>
            <p:ph type="sldNum" sz="quarter" idx="5"/>
          </p:nvPr>
        </p:nvSpPr>
        <p:spPr/>
        <p:txBody>
          <a:bodyPr/>
          <a:lstStyle/>
          <a:p>
            <a:fld id="{F84DB91F-1AD8-437C-8866-3636784D0854}" type="slidenum">
              <a:rPr lang="en-GB" smtClean="0"/>
              <a:t>66</a:t>
            </a:fld>
            <a:endParaRPr lang="en-GB"/>
          </a:p>
        </p:txBody>
      </p:sp>
    </p:spTree>
    <p:extLst>
      <p:ext uri="{BB962C8B-B14F-4D97-AF65-F5344CB8AC3E}">
        <p14:creationId xmlns:p14="http://schemas.microsoft.com/office/powerpoint/2010/main" val="13085083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marR="718820" lvl="2" indent="0">
              <a:lnSpc>
                <a:spcPct val="113000"/>
              </a:lnSpc>
              <a:spcAft>
                <a:spcPts val="0"/>
              </a:spcAft>
              <a:buSzPts val="1100"/>
              <a:buFont typeface="Symbol" panose="05050102010706020507" pitchFamily="18" charset="2"/>
              <a:buNone/>
              <a:tabLst>
                <a:tab pos="1176655" algn="l"/>
                <a:tab pos="1177290" algn="l"/>
              </a:tabLst>
            </a:pPr>
            <a:r>
              <a:rPr lang="en-US" sz="1100" dirty="0">
                <a:effectLst/>
                <a:latin typeface="Arial MT"/>
                <a:ea typeface="Symbol" panose="05050102010706020507" pitchFamily="18" charset="2"/>
                <a:cs typeface="Symbol" panose="05050102010706020507" pitchFamily="18" charset="2"/>
              </a:rPr>
              <a:t>CREAM</a:t>
            </a:r>
            <a:r>
              <a:rPr lang="en-US" sz="1100" spc="-2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summarizes</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the</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requirements</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on</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performance</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indicators</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for</a:t>
            </a:r>
            <a:r>
              <a:rPr lang="en-US" sz="1100" spc="-2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use</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in</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the</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assessment</a:t>
            </a:r>
            <a:r>
              <a:rPr lang="en-US" sz="1100" spc="-29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of</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governmental [</a:t>
            </a:r>
            <a:r>
              <a:rPr lang="en-US" sz="1800" dirty="0">
                <a:solidFill>
                  <a:srgbClr val="3E3E3E"/>
                </a:solidFill>
                <a:effectLst/>
                <a:latin typeface="Arial MT"/>
                <a:ea typeface="Arial MT"/>
                <a:cs typeface="Arial MT"/>
              </a:rPr>
              <a:t>Schiavo-Campo, S., &amp; </a:t>
            </a:r>
            <a:r>
              <a:rPr lang="en-US" sz="1800" dirty="0" err="1">
                <a:solidFill>
                  <a:srgbClr val="3E3E3E"/>
                </a:solidFill>
                <a:effectLst/>
                <a:latin typeface="Arial MT"/>
                <a:ea typeface="Arial MT"/>
                <a:cs typeface="Arial MT"/>
              </a:rPr>
              <a:t>Tommasi</a:t>
            </a:r>
            <a:r>
              <a:rPr lang="en-US" sz="1800" dirty="0">
                <a:solidFill>
                  <a:srgbClr val="3E3E3E"/>
                </a:solidFill>
                <a:effectLst/>
                <a:latin typeface="Arial MT"/>
                <a:ea typeface="Arial MT"/>
                <a:cs typeface="Arial MT"/>
              </a:rPr>
              <a:t>, D. (1999). Managing Government Expenditure. Manila: Asian</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Development</a:t>
            </a:r>
            <a:r>
              <a:rPr lang="en-US" sz="1800" spc="-5"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Bank. Cited by </a:t>
            </a:r>
            <a:r>
              <a:rPr lang="en-US" sz="1800" dirty="0" err="1">
                <a:solidFill>
                  <a:srgbClr val="3E3E3E"/>
                </a:solidFill>
                <a:effectLst/>
                <a:latin typeface="Arial MT"/>
                <a:ea typeface="Arial MT"/>
                <a:cs typeface="Arial MT"/>
              </a:rPr>
              <a:t>Ekvall</a:t>
            </a:r>
            <a:r>
              <a:rPr lang="en-US" sz="1800" spc="-10" dirty="0">
                <a:solidFill>
                  <a:srgbClr val="3E3E3E"/>
                </a:solidFill>
                <a:effectLst/>
                <a:latin typeface="Arial MT"/>
                <a:ea typeface="Arial MT"/>
                <a:cs typeface="Arial MT"/>
              </a:rPr>
              <a:t> </a:t>
            </a:r>
            <a:r>
              <a:rPr lang="en-US" sz="1800" dirty="0">
                <a:solidFill>
                  <a:srgbClr val="3E3E3E"/>
                </a:solidFill>
                <a:effectLst/>
                <a:latin typeface="Arial MT"/>
                <a:ea typeface="Arial MT"/>
                <a:cs typeface="Arial MT"/>
              </a:rPr>
              <a:t>et al. (2019), p.15</a:t>
            </a:r>
            <a:r>
              <a:rPr lang="en-US" sz="1100" dirty="0">
                <a:effectLst/>
                <a:latin typeface="Arial MT"/>
                <a:ea typeface="Symbol" panose="05050102010706020507" pitchFamily="18" charset="2"/>
                <a:cs typeface="Symbol" panose="05050102010706020507" pitchFamily="18" charset="2"/>
              </a:rPr>
              <a:t>]):</a:t>
            </a:r>
            <a:endParaRPr lang="sv-SE" sz="1100" dirty="0">
              <a:effectLst/>
              <a:latin typeface="Arial MT"/>
              <a:ea typeface="Symbol" panose="05050102010706020507" pitchFamily="18" charset="2"/>
              <a:cs typeface="Symbol" panose="05050102010706020507" pitchFamily="18" charset="2"/>
            </a:endParaRPr>
          </a:p>
          <a:p>
            <a:pPr marL="1600200" lvl="3" indent="-228600">
              <a:spcBef>
                <a:spcPts val="710"/>
              </a:spcBef>
              <a:spcAft>
                <a:spcPts val="0"/>
              </a:spcAft>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Clear</a:t>
            </a:r>
            <a:endParaRPr lang="sv-SE" sz="1100" dirty="0">
              <a:effectLst/>
              <a:latin typeface="Arial MT"/>
              <a:ea typeface="Courier New" panose="02070309020205020404" pitchFamily="49" charset="0"/>
              <a:cs typeface="Arial MT"/>
            </a:endParaRPr>
          </a:p>
          <a:p>
            <a:pPr>
              <a:spcBef>
                <a:spcPts val="35"/>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Relevant</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Economic</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Adequate</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1100" i="1" dirty="0">
                <a:effectLst/>
                <a:latin typeface="Arial" panose="020B0604020202020204" pitchFamily="34" charset="0"/>
                <a:ea typeface="Courier New" panose="02070309020205020404" pitchFamily="49" charset="0"/>
                <a:cs typeface="Arial MT"/>
              </a:rPr>
              <a:t>Monitorable</a:t>
            </a:r>
            <a:endParaRPr lang="sv-SE" sz="1100" dirty="0">
              <a:effectLst/>
              <a:latin typeface="Arial MT"/>
              <a:ea typeface="Courier New" panose="02070309020205020404" pitchFamily="49" charset="0"/>
              <a:cs typeface="Arial MT"/>
            </a:endParaRPr>
          </a:p>
          <a:p>
            <a:pPr>
              <a:spcBef>
                <a:spcPts val="40"/>
              </a:spcBef>
            </a:pPr>
            <a:r>
              <a:rPr lang="en-US" sz="1200" i="1" dirty="0">
                <a:effectLst/>
                <a:latin typeface="Arial" panose="020B0604020202020204" pitchFamily="34" charset="0"/>
                <a:ea typeface="Arial MT"/>
                <a:cs typeface="Arial MT"/>
              </a:rPr>
              <a:t> </a:t>
            </a:r>
            <a:endParaRPr lang="sv-SE" sz="1100" dirty="0">
              <a:effectLst/>
              <a:latin typeface="Arial MT"/>
              <a:ea typeface="Arial MT"/>
              <a:cs typeface="Arial MT"/>
            </a:endParaRPr>
          </a:p>
          <a:p>
            <a:pPr marR="718820" algn="just">
              <a:lnSpc>
                <a:spcPct val="125000"/>
              </a:lnSpc>
              <a:spcBef>
                <a:spcPts val="5"/>
              </a:spcBef>
              <a:spcAft>
                <a:spcPts val="0"/>
              </a:spcAft>
            </a:pPr>
            <a:r>
              <a:rPr lang="en-US" sz="1100" dirty="0">
                <a:effectLst/>
                <a:latin typeface="Arial MT"/>
                <a:ea typeface="Arial MT"/>
                <a:cs typeface="Arial MT"/>
              </a:rPr>
              <a:t>In summary, the frameworks identified and described above point out at similar criteria; indicators</a:t>
            </a:r>
            <a:r>
              <a:rPr lang="en-US" sz="1100" spc="5" dirty="0">
                <a:effectLst/>
                <a:latin typeface="Arial MT"/>
                <a:ea typeface="Arial MT"/>
                <a:cs typeface="Arial MT"/>
              </a:rPr>
              <a:t> </a:t>
            </a:r>
            <a:r>
              <a:rPr lang="en-US" sz="1100" dirty="0">
                <a:effectLst/>
                <a:latin typeface="Arial MT"/>
                <a:ea typeface="Arial MT"/>
                <a:cs typeface="Arial MT"/>
              </a:rPr>
              <a:t>must</a:t>
            </a:r>
            <a:r>
              <a:rPr lang="en-US" sz="1100" spc="-30" dirty="0">
                <a:effectLst/>
                <a:latin typeface="Arial MT"/>
                <a:ea typeface="Arial MT"/>
                <a:cs typeface="Arial MT"/>
              </a:rPr>
              <a:t> </a:t>
            </a:r>
            <a:r>
              <a:rPr lang="en-US" sz="1100" dirty="0">
                <a:effectLst/>
                <a:latin typeface="Arial MT"/>
                <a:ea typeface="Arial MT"/>
                <a:cs typeface="Arial MT"/>
              </a:rPr>
              <a:t>be</a:t>
            </a:r>
            <a:r>
              <a:rPr lang="en-US" sz="1100" spc="-25" dirty="0">
                <a:effectLst/>
                <a:latin typeface="Arial MT"/>
                <a:ea typeface="Arial MT"/>
                <a:cs typeface="Arial MT"/>
              </a:rPr>
              <a:t> </a:t>
            </a:r>
            <a:r>
              <a:rPr lang="en-US" sz="1100" dirty="0">
                <a:effectLst/>
                <a:latin typeface="Arial MT"/>
                <a:ea typeface="Arial MT"/>
                <a:cs typeface="Arial MT"/>
              </a:rPr>
              <a:t>monitorable,</a:t>
            </a:r>
            <a:r>
              <a:rPr lang="en-US" sz="1100" spc="-30" dirty="0">
                <a:effectLst/>
                <a:latin typeface="Arial MT"/>
                <a:ea typeface="Arial MT"/>
                <a:cs typeface="Arial MT"/>
              </a:rPr>
              <a:t> </a:t>
            </a:r>
            <a:r>
              <a:rPr lang="en-US" sz="1100" dirty="0">
                <a:effectLst/>
                <a:latin typeface="Arial MT"/>
                <a:ea typeface="Arial MT"/>
                <a:cs typeface="Arial MT"/>
              </a:rPr>
              <a:t>economically</a:t>
            </a:r>
            <a:r>
              <a:rPr lang="en-US" sz="1100" spc="-20" dirty="0">
                <a:effectLst/>
                <a:latin typeface="Arial MT"/>
                <a:ea typeface="Arial MT"/>
                <a:cs typeface="Arial MT"/>
              </a:rPr>
              <a:t> </a:t>
            </a:r>
            <a:r>
              <a:rPr lang="en-US" sz="1100" dirty="0">
                <a:effectLst/>
                <a:latin typeface="Arial MT"/>
                <a:ea typeface="Arial MT"/>
                <a:cs typeface="Arial MT"/>
              </a:rPr>
              <a:t>feasible,</a:t>
            </a:r>
            <a:r>
              <a:rPr lang="en-US" sz="1100" spc="-30" dirty="0">
                <a:effectLst/>
                <a:latin typeface="Arial MT"/>
                <a:ea typeface="Arial MT"/>
                <a:cs typeface="Arial MT"/>
              </a:rPr>
              <a:t> </a:t>
            </a:r>
            <a:r>
              <a:rPr lang="en-US" sz="1100" dirty="0">
                <a:effectLst/>
                <a:latin typeface="Arial MT"/>
                <a:ea typeface="Arial MT"/>
                <a:cs typeface="Arial MT"/>
              </a:rPr>
              <a:t>technically</a:t>
            </a:r>
            <a:r>
              <a:rPr lang="en-US" sz="1100" spc="-20" dirty="0">
                <a:effectLst/>
                <a:latin typeface="Arial MT"/>
                <a:ea typeface="Arial MT"/>
                <a:cs typeface="Arial MT"/>
              </a:rPr>
              <a:t> </a:t>
            </a:r>
            <a:r>
              <a:rPr lang="en-US" sz="1100" dirty="0">
                <a:effectLst/>
                <a:latin typeface="Arial MT"/>
                <a:ea typeface="Arial MT"/>
                <a:cs typeface="Arial MT"/>
              </a:rPr>
              <a:t>feasible,</a:t>
            </a:r>
            <a:r>
              <a:rPr lang="en-US" sz="1100" spc="-30" dirty="0">
                <a:effectLst/>
                <a:latin typeface="Arial MT"/>
                <a:ea typeface="Arial MT"/>
                <a:cs typeface="Arial MT"/>
              </a:rPr>
              <a:t> </a:t>
            </a:r>
            <a:r>
              <a:rPr lang="en-US" sz="1100" dirty="0">
                <a:effectLst/>
                <a:latin typeface="Arial MT"/>
                <a:ea typeface="Arial MT"/>
                <a:cs typeface="Arial MT"/>
              </a:rPr>
              <a:t>relevant</a:t>
            </a:r>
            <a:r>
              <a:rPr lang="en-US" sz="1100" spc="-25" dirty="0">
                <a:effectLst/>
                <a:latin typeface="Arial MT"/>
                <a:ea typeface="Arial MT"/>
                <a:cs typeface="Arial MT"/>
              </a:rPr>
              <a:t> </a:t>
            </a:r>
            <a:r>
              <a:rPr lang="en-US" sz="1100" dirty="0">
                <a:effectLst/>
                <a:latin typeface="Arial MT"/>
                <a:ea typeface="Arial MT"/>
                <a:cs typeface="Arial MT"/>
              </a:rPr>
              <a:t>for</a:t>
            </a:r>
            <a:r>
              <a:rPr lang="en-US" sz="1100" spc="-30" dirty="0">
                <a:effectLst/>
                <a:latin typeface="Arial MT"/>
                <a:ea typeface="Arial MT"/>
                <a:cs typeface="Arial MT"/>
              </a:rPr>
              <a:t> </a:t>
            </a:r>
            <a:r>
              <a:rPr lang="en-US" sz="1100" dirty="0">
                <a:effectLst/>
                <a:latin typeface="Arial MT"/>
                <a:ea typeface="Arial MT"/>
                <a:cs typeface="Arial MT"/>
              </a:rPr>
              <a:t>the</a:t>
            </a:r>
            <a:r>
              <a:rPr lang="en-US" sz="1100" spc="-25" dirty="0">
                <a:effectLst/>
                <a:latin typeface="Arial MT"/>
                <a:ea typeface="Arial MT"/>
                <a:cs typeface="Arial MT"/>
              </a:rPr>
              <a:t> </a:t>
            </a:r>
            <a:r>
              <a:rPr lang="en-US" sz="1100" dirty="0">
                <a:effectLst/>
                <a:latin typeface="Arial MT"/>
                <a:ea typeface="Arial MT"/>
                <a:cs typeface="Arial MT"/>
              </a:rPr>
              <a:t>project</a:t>
            </a:r>
            <a:r>
              <a:rPr lang="en-US" sz="1100" spc="-25" dirty="0">
                <a:effectLst/>
                <a:latin typeface="Arial MT"/>
                <a:ea typeface="Arial MT"/>
                <a:cs typeface="Arial MT"/>
              </a:rPr>
              <a:t> </a:t>
            </a:r>
            <a:r>
              <a:rPr lang="en-US" sz="1100" dirty="0">
                <a:effectLst/>
                <a:latin typeface="Arial MT"/>
                <a:ea typeface="Arial MT"/>
                <a:cs typeface="Arial MT"/>
              </a:rPr>
              <a:t>and</a:t>
            </a:r>
            <a:r>
              <a:rPr lang="en-US" sz="1100" spc="-30" dirty="0">
                <a:effectLst/>
                <a:latin typeface="Arial MT"/>
                <a:ea typeface="Arial MT"/>
                <a:cs typeface="Arial MT"/>
              </a:rPr>
              <a:t> </a:t>
            </a:r>
            <a:r>
              <a:rPr lang="en-US" sz="1100" dirty="0">
                <a:effectLst/>
                <a:latin typeface="Arial MT"/>
                <a:ea typeface="Arial MT"/>
                <a:cs typeface="Arial MT"/>
              </a:rPr>
              <a:t>its</a:t>
            </a:r>
            <a:r>
              <a:rPr lang="en-US" sz="1100" spc="-20" dirty="0">
                <a:effectLst/>
                <a:latin typeface="Arial MT"/>
                <a:ea typeface="Arial MT"/>
                <a:cs typeface="Arial MT"/>
              </a:rPr>
              <a:t> </a:t>
            </a:r>
            <a:r>
              <a:rPr lang="en-US" sz="1100" dirty="0">
                <a:effectLst/>
                <a:latin typeface="Arial MT"/>
                <a:ea typeface="Arial MT"/>
                <a:cs typeface="Arial MT"/>
              </a:rPr>
              <a:t>goal </a:t>
            </a:r>
            <a:r>
              <a:rPr lang="en-US" sz="1100" spc="-295" dirty="0">
                <a:effectLst/>
                <a:latin typeface="Arial MT"/>
                <a:ea typeface="Arial MT"/>
                <a:cs typeface="Arial MT"/>
              </a:rPr>
              <a:t>  </a:t>
            </a:r>
            <a:r>
              <a:rPr lang="en-US" sz="1100" dirty="0">
                <a:effectLst/>
                <a:latin typeface="Arial MT"/>
                <a:ea typeface="Arial MT"/>
                <a:cs typeface="Arial MT"/>
              </a:rPr>
              <a:t>and</a:t>
            </a:r>
            <a:r>
              <a:rPr lang="en-US" sz="1100" spc="-5" dirty="0">
                <a:effectLst/>
                <a:latin typeface="Arial MT"/>
                <a:ea typeface="Arial MT"/>
                <a:cs typeface="Arial MT"/>
              </a:rPr>
              <a:t> </a:t>
            </a:r>
            <a:r>
              <a:rPr lang="en-US" sz="1100" dirty="0">
                <a:effectLst/>
                <a:latin typeface="Arial MT"/>
                <a:ea typeface="Arial MT"/>
                <a:cs typeface="Arial MT"/>
              </a:rPr>
              <a:t>relevant</a:t>
            </a:r>
            <a:r>
              <a:rPr lang="en-US" sz="1100" spc="-5" dirty="0">
                <a:effectLst/>
                <a:latin typeface="Arial MT"/>
                <a:ea typeface="Arial MT"/>
                <a:cs typeface="Arial MT"/>
              </a:rPr>
              <a:t> </a:t>
            </a:r>
            <a:r>
              <a:rPr lang="en-US" sz="1100" dirty="0">
                <a:effectLst/>
                <a:latin typeface="Arial MT"/>
                <a:ea typeface="Arial MT"/>
                <a:cs typeface="Arial MT"/>
              </a:rPr>
              <a:t>for the industrial sector.</a:t>
            </a:r>
          </a:p>
          <a:p>
            <a:pPr marR="718820" algn="just">
              <a:lnSpc>
                <a:spcPct val="125000"/>
              </a:lnSpc>
              <a:spcBef>
                <a:spcPts val="5"/>
              </a:spcBef>
              <a:spcAft>
                <a:spcPts val="0"/>
              </a:spcAft>
            </a:pPr>
            <a:endParaRPr lang="en-US" sz="1100" dirty="0">
              <a:effectLst/>
              <a:latin typeface="Arial MT"/>
            </a:endParaRPr>
          </a:p>
          <a:p>
            <a:pPr marR="718820" algn="just">
              <a:lnSpc>
                <a:spcPct val="125000"/>
              </a:lnSpc>
              <a:spcBef>
                <a:spcPts val="5"/>
              </a:spcBef>
              <a:spcAft>
                <a:spcPts val="0"/>
              </a:spcAft>
            </a:pPr>
            <a:endParaRPr lang="en-US" sz="1100" dirty="0">
              <a:effectLst/>
              <a:latin typeface="Arial MT"/>
            </a:endParaRPr>
          </a:p>
          <a:p>
            <a:pPr marL="0" marR="718820" lvl="0" indent="0" algn="just" defTabSz="914400" rtl="0" eaLnBrk="1" fontAlgn="auto" latinLnBrk="0" hangingPunct="1">
              <a:lnSpc>
                <a:spcPct val="125000"/>
              </a:lnSpc>
              <a:spcBef>
                <a:spcPts val="5"/>
              </a:spcBef>
              <a:spcAft>
                <a:spcPts val="0"/>
              </a:spcAft>
              <a:buClrTx/>
              <a:buSzTx/>
              <a:buFontTx/>
              <a:buNone/>
              <a:tabLst/>
              <a:defRPr/>
            </a:pPr>
            <a:r>
              <a:rPr lang="sv-SE" sz="1800" dirty="0">
                <a:effectLst/>
                <a:latin typeface="Segoe UI" panose="020B0502040204020203" pitchFamily="34" charset="0"/>
              </a:rPr>
              <a:t>https://www.goodhousekeeping.com/food-recipes/dessert/a22577539/easiest-ever-fruit-and-coconut-ice-cream-recipe/</a:t>
            </a:r>
            <a:r>
              <a:rPr lang="sv-SE" sz="1800" dirty="0">
                <a:effectLst/>
                <a:latin typeface="Arial" panose="020B0604020202020204" pitchFamily="34" charset="0"/>
              </a:rPr>
              <a:t> , </a:t>
            </a:r>
            <a:r>
              <a:rPr lang="sv-SE" sz="1800" dirty="0" err="1">
                <a:effectLst/>
                <a:latin typeface="Arial" panose="020B0604020202020204" pitchFamily="34" charset="0"/>
              </a:rPr>
              <a:t>link</a:t>
            </a:r>
            <a:r>
              <a:rPr lang="sv-SE" sz="1800" dirty="0">
                <a:effectLst/>
                <a:latin typeface="Arial" panose="020B0604020202020204" pitchFamily="34" charset="0"/>
              </a:rPr>
              <a:t> to the </a:t>
            </a:r>
            <a:r>
              <a:rPr lang="sv-SE" sz="1800" dirty="0" err="1">
                <a:effectLst/>
                <a:latin typeface="Arial" panose="020B0604020202020204" pitchFamily="34" charset="0"/>
              </a:rPr>
              <a:t>picture</a:t>
            </a:r>
            <a:endParaRPr lang="sv-SE" dirty="0"/>
          </a:p>
          <a:p>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67</a:t>
            </a:fld>
            <a:endParaRPr lang="en-GB"/>
          </a:p>
        </p:txBody>
      </p:sp>
    </p:spTree>
    <p:extLst>
      <p:ext uri="{BB962C8B-B14F-4D97-AF65-F5344CB8AC3E}">
        <p14:creationId xmlns:p14="http://schemas.microsoft.com/office/powerpoint/2010/main" val="7481606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800">
                <a:effectLst/>
                <a:latin typeface="Arial MT"/>
                <a:ea typeface="Arial MT"/>
                <a:cs typeface="Arial MT"/>
              </a:rPr>
              <a:t>The</a:t>
            </a:r>
            <a:r>
              <a:rPr lang="en-US" sz="1800" spc="5">
                <a:effectLst/>
                <a:latin typeface="Arial MT"/>
                <a:ea typeface="Arial MT"/>
                <a:cs typeface="Arial MT"/>
              </a:rPr>
              <a:t> </a:t>
            </a:r>
            <a:r>
              <a:rPr lang="en-US" sz="1800" kern="1200">
                <a:solidFill>
                  <a:schemeClr val="tx1"/>
                </a:solidFill>
                <a:effectLst/>
                <a:latin typeface="Arial MT"/>
                <a:cs typeface="Arial" panose="020B0604020202020204" pitchFamily="34" charset="0"/>
              </a:rPr>
              <a:t>Key Resource Indicators (KRI) </a:t>
            </a:r>
            <a:r>
              <a:rPr lang="en-US" sz="1800" kern="1200">
                <a:solidFill>
                  <a:schemeClr val="tx1"/>
                </a:solidFill>
                <a:effectLst/>
                <a:latin typeface="Arial MT"/>
                <a:ea typeface="+mn-ea"/>
                <a:cs typeface="Arial" panose="020B0604020202020204" pitchFamily="34" charset="0"/>
              </a:rPr>
              <a:t>are </a:t>
            </a:r>
            <a:r>
              <a:rPr lang="en-US" sz="1800">
                <a:effectLst/>
                <a:latin typeface="Arial MT"/>
                <a:ea typeface="Arial MT"/>
                <a:cs typeface="Arial MT"/>
              </a:rPr>
              <a:t>grouped into the following themes: </a:t>
            </a:r>
          </a:p>
          <a:p>
            <a:pPr marL="342900" indent="-342900" algn="just">
              <a:buAutoNum type="arabicPeriod"/>
            </a:pPr>
            <a:r>
              <a:rPr lang="en-US" sz="1800">
                <a:effectLst/>
                <a:latin typeface="Arial MT"/>
                <a:ea typeface="Arial MT"/>
                <a:cs typeface="Arial MT"/>
              </a:rPr>
              <a:t>energy use </a:t>
            </a:r>
          </a:p>
          <a:p>
            <a:pPr marL="342900" indent="-342900" algn="just">
              <a:buAutoNum type="arabicPeriod"/>
            </a:pPr>
            <a:r>
              <a:rPr lang="en-US" sz="1800">
                <a:effectLst/>
                <a:latin typeface="Arial MT"/>
                <a:ea typeface="Arial MT"/>
                <a:cs typeface="Arial MT"/>
              </a:rPr>
              <a:t>material flows</a:t>
            </a:r>
          </a:p>
          <a:p>
            <a:pPr marL="342900" indent="-342900" algn="just">
              <a:buAutoNum type="arabicPeriod"/>
            </a:pPr>
            <a:r>
              <a:rPr lang="en-US" sz="1800">
                <a:effectLst/>
                <a:latin typeface="Arial MT"/>
                <a:ea typeface="Arial MT"/>
                <a:cs typeface="Arial MT"/>
              </a:rPr>
              <a:t>water use</a:t>
            </a:r>
          </a:p>
          <a:p>
            <a:pPr marL="342900" indent="-342900" algn="just">
              <a:buAutoNum type="arabicPeriod"/>
            </a:pPr>
            <a:r>
              <a:rPr lang="en-US" sz="1800">
                <a:effectLst/>
                <a:latin typeface="Arial MT"/>
                <a:ea typeface="Arial MT"/>
                <a:cs typeface="Arial MT"/>
              </a:rPr>
              <a:t>waste generation</a:t>
            </a:r>
          </a:p>
          <a:p>
            <a:pPr marL="342900" indent="-342900" algn="just">
              <a:buAutoNum type="arabicPeriod"/>
            </a:pPr>
            <a:r>
              <a:rPr lang="en-US" sz="1800">
                <a:effectLst/>
                <a:latin typeface="Arial MT"/>
                <a:ea typeface="Arial MT"/>
                <a:cs typeface="Arial MT"/>
              </a:rPr>
              <a:t>GHG generation </a:t>
            </a:r>
          </a:p>
          <a:p>
            <a:pPr marL="342900" indent="-342900" algn="just">
              <a:buAutoNum type="arabicPeriod"/>
            </a:pPr>
            <a:r>
              <a:rPr lang="en-US" sz="1800">
                <a:effectLst/>
                <a:latin typeface="Arial MT"/>
                <a:ea typeface="Arial MT"/>
                <a:cs typeface="Arial MT"/>
              </a:rPr>
              <a:t>other emissions </a:t>
            </a:r>
          </a:p>
          <a:p>
            <a:pPr marL="0" indent="0" algn="just">
              <a:buNone/>
            </a:pPr>
            <a:endParaRPr lang="en-US" sz="1800">
              <a:effectLst/>
              <a:latin typeface="Arial MT"/>
              <a:ea typeface="Arial MT"/>
              <a:cs typeface="Arial MT"/>
            </a:endParaRPr>
          </a:p>
          <a:p>
            <a:pPr marL="0" indent="0" algn="just">
              <a:buNone/>
            </a:pPr>
            <a:r>
              <a:rPr lang="en-US" sz="1800">
                <a:effectLst/>
                <a:latin typeface="Arial MT"/>
                <a:ea typeface="Arial MT"/>
                <a:cs typeface="Arial MT"/>
              </a:rPr>
              <a:t>Table shows:</a:t>
            </a:r>
          </a:p>
          <a:p>
            <a:pPr marL="285750" indent="-285750" algn="just">
              <a:buFont typeface="Arial" panose="020B0604020202020204" pitchFamily="34" charset="0"/>
              <a:buChar char="•"/>
            </a:pPr>
            <a:r>
              <a:rPr lang="en-US" sz="1800">
                <a:effectLst/>
                <a:latin typeface="Arial MT"/>
                <a:ea typeface="Arial MT"/>
                <a:cs typeface="Arial MT"/>
              </a:rPr>
              <a:t>First column shows the name of the indicator. </a:t>
            </a:r>
          </a:p>
          <a:p>
            <a:pPr marL="285750" indent="-285750" algn="just">
              <a:buFont typeface="Arial" panose="020B0604020202020204" pitchFamily="34" charset="0"/>
              <a:buChar char="•"/>
            </a:pPr>
            <a:r>
              <a:rPr lang="en-US" sz="1800">
                <a:effectLst/>
                <a:latin typeface="Arial MT"/>
                <a:ea typeface="Arial MT"/>
                <a:cs typeface="Arial MT"/>
              </a:rPr>
              <a:t>Second column shows in which unit the indicators is given. </a:t>
            </a:r>
          </a:p>
          <a:p>
            <a:pPr marL="285750" indent="-285750" algn="just">
              <a:buFont typeface="Arial" panose="020B0604020202020204" pitchFamily="34" charset="0"/>
              <a:buChar char="•"/>
            </a:pPr>
            <a:r>
              <a:rPr lang="en-US" sz="1800">
                <a:effectLst/>
                <a:latin typeface="Arial MT"/>
                <a:ea typeface="Arial MT"/>
                <a:cs typeface="Arial MT"/>
              </a:rPr>
              <a:t>Third column shows the relevance for the RETROFEEDs different demo-sites/pilot cases. </a:t>
            </a:r>
          </a:p>
          <a:p>
            <a:pPr marL="0" indent="0" algn="just">
              <a:buNone/>
            </a:pPr>
            <a:endParaRPr lang="en-US" sz="1800">
              <a:effectLst/>
              <a:latin typeface="Arial MT"/>
              <a:ea typeface="Arial MT"/>
              <a:cs typeface="Arial MT"/>
            </a:endParaRPr>
          </a:p>
          <a:p>
            <a:pPr marL="0" indent="0" algn="just">
              <a:buNone/>
            </a:pPr>
            <a:r>
              <a:rPr lang="en-US" sz="1800">
                <a:effectLst/>
                <a:latin typeface="Arial MT"/>
                <a:ea typeface="Arial MT"/>
                <a:cs typeface="Arial MT"/>
              </a:rPr>
              <a:t>All the indicators selected are considered to be monitorable as part of</a:t>
            </a:r>
            <a:r>
              <a:rPr lang="en-US" sz="1800" spc="5">
                <a:effectLst/>
                <a:latin typeface="Arial MT"/>
                <a:ea typeface="Arial MT"/>
                <a:cs typeface="Arial MT"/>
              </a:rPr>
              <a:t> </a:t>
            </a:r>
            <a:r>
              <a:rPr lang="en-US" sz="1800">
                <a:effectLst/>
                <a:latin typeface="Arial MT"/>
                <a:ea typeface="Arial MT"/>
                <a:cs typeface="Arial MT"/>
              </a:rPr>
              <a:t>the</a:t>
            </a:r>
            <a:r>
              <a:rPr lang="en-US" sz="1800" spc="-15">
                <a:effectLst/>
                <a:latin typeface="Arial MT"/>
                <a:ea typeface="Arial MT"/>
                <a:cs typeface="Arial MT"/>
              </a:rPr>
              <a:t> </a:t>
            </a:r>
            <a:r>
              <a:rPr lang="en-US" sz="1800">
                <a:effectLst/>
                <a:latin typeface="Arial MT"/>
                <a:ea typeface="Arial MT"/>
                <a:cs typeface="Arial MT"/>
              </a:rPr>
              <a:t>measurements</a:t>
            </a:r>
            <a:r>
              <a:rPr lang="en-US" sz="1800" spc="-10">
                <a:effectLst/>
                <a:latin typeface="Arial MT"/>
                <a:ea typeface="Arial MT"/>
                <a:cs typeface="Arial MT"/>
              </a:rPr>
              <a:t> </a:t>
            </a:r>
            <a:r>
              <a:rPr lang="en-US" sz="1800">
                <a:effectLst/>
                <a:latin typeface="Arial MT"/>
                <a:ea typeface="Arial MT"/>
                <a:cs typeface="Arial MT"/>
              </a:rPr>
              <a:t>planned</a:t>
            </a:r>
            <a:r>
              <a:rPr lang="en-US" sz="1800" spc="-10">
                <a:effectLst/>
                <a:latin typeface="Arial MT"/>
                <a:ea typeface="Arial MT"/>
                <a:cs typeface="Arial MT"/>
              </a:rPr>
              <a:t> </a:t>
            </a:r>
            <a:r>
              <a:rPr lang="en-US" sz="1800">
                <a:effectLst/>
                <a:latin typeface="Arial MT"/>
                <a:ea typeface="Arial MT"/>
                <a:cs typeface="Arial MT"/>
              </a:rPr>
              <a:t>for</a:t>
            </a:r>
            <a:r>
              <a:rPr lang="en-US" sz="1800" spc="-15">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pilot</a:t>
            </a:r>
            <a:r>
              <a:rPr lang="en-US" sz="1800" spc="-10">
                <a:effectLst/>
                <a:latin typeface="Arial MT"/>
                <a:ea typeface="Arial MT"/>
                <a:cs typeface="Arial MT"/>
              </a:rPr>
              <a:t> </a:t>
            </a:r>
            <a:r>
              <a:rPr lang="en-US" sz="1800">
                <a:effectLst/>
                <a:latin typeface="Arial MT"/>
                <a:ea typeface="Arial MT"/>
                <a:cs typeface="Arial MT"/>
              </a:rPr>
              <a:t>cases</a:t>
            </a:r>
            <a:r>
              <a:rPr lang="en-US" sz="1800" spc="-10">
                <a:effectLst/>
                <a:latin typeface="Arial MT"/>
                <a:ea typeface="Arial MT"/>
                <a:cs typeface="Arial MT"/>
              </a:rPr>
              <a:t> </a:t>
            </a:r>
            <a:r>
              <a:rPr lang="en-US" sz="1800">
                <a:effectLst/>
                <a:latin typeface="Arial MT"/>
                <a:ea typeface="Arial MT"/>
                <a:cs typeface="Arial MT"/>
              </a:rPr>
              <a:t>in</a:t>
            </a:r>
            <a:r>
              <a:rPr lang="en-US" sz="1800" spc="-15">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project.</a:t>
            </a:r>
            <a:r>
              <a:rPr lang="en-US" sz="1800" spc="-10">
                <a:effectLst/>
                <a:latin typeface="Arial MT"/>
                <a:ea typeface="Arial MT"/>
                <a:cs typeface="Arial MT"/>
              </a:rPr>
              <a:t> </a:t>
            </a:r>
            <a:r>
              <a:rPr lang="en-US" sz="1800">
                <a:effectLst/>
                <a:latin typeface="Arial MT"/>
                <a:ea typeface="Arial MT"/>
                <a:cs typeface="Arial MT"/>
              </a:rPr>
              <a:t>By</a:t>
            </a:r>
            <a:r>
              <a:rPr lang="en-US" sz="1800" spc="-10">
                <a:effectLst/>
                <a:latin typeface="Arial MT"/>
                <a:ea typeface="Arial MT"/>
                <a:cs typeface="Arial MT"/>
              </a:rPr>
              <a:t> </a:t>
            </a:r>
            <a:r>
              <a:rPr lang="en-US" sz="1800">
                <a:effectLst/>
                <a:latin typeface="Arial MT"/>
                <a:ea typeface="Arial MT"/>
                <a:cs typeface="Arial MT"/>
              </a:rPr>
              <a:t>being</a:t>
            </a:r>
            <a:r>
              <a:rPr lang="en-US" sz="1800" spc="-10">
                <a:effectLst/>
                <a:latin typeface="Arial MT"/>
                <a:ea typeface="Arial MT"/>
                <a:cs typeface="Arial MT"/>
              </a:rPr>
              <a:t> </a:t>
            </a:r>
            <a:r>
              <a:rPr lang="en-US" sz="1800">
                <a:effectLst/>
                <a:latin typeface="Arial MT"/>
                <a:ea typeface="Arial MT"/>
                <a:cs typeface="Arial MT"/>
              </a:rPr>
              <a:t>part</a:t>
            </a:r>
            <a:r>
              <a:rPr lang="en-US" sz="1800" spc="-10">
                <a:effectLst/>
                <a:latin typeface="Arial MT"/>
                <a:ea typeface="Arial MT"/>
                <a:cs typeface="Arial MT"/>
              </a:rPr>
              <a:t> </a:t>
            </a:r>
            <a:r>
              <a:rPr lang="en-US" sz="1800">
                <a:effectLst/>
                <a:latin typeface="Arial MT"/>
                <a:ea typeface="Arial MT"/>
                <a:cs typeface="Arial MT"/>
              </a:rPr>
              <a:t>of</a:t>
            </a:r>
            <a:r>
              <a:rPr lang="en-US" sz="1800" spc="-10">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monitoring</a:t>
            </a:r>
            <a:r>
              <a:rPr lang="en-US" sz="1800" spc="-10">
                <a:effectLst/>
                <a:latin typeface="Arial MT"/>
                <a:ea typeface="Arial MT"/>
                <a:cs typeface="Arial MT"/>
              </a:rPr>
              <a:t> </a:t>
            </a:r>
            <a:r>
              <a:rPr lang="en-US" sz="1800">
                <a:effectLst/>
                <a:latin typeface="Arial MT"/>
                <a:ea typeface="Arial MT"/>
                <a:cs typeface="Arial MT"/>
              </a:rPr>
              <a:t>work</a:t>
            </a:r>
            <a:r>
              <a:rPr lang="en-US" sz="1800" spc="-10">
                <a:effectLst/>
                <a:latin typeface="Arial MT"/>
                <a:ea typeface="Arial MT"/>
                <a:cs typeface="Arial MT"/>
              </a:rPr>
              <a:t> </a:t>
            </a:r>
            <a:r>
              <a:rPr lang="en-US" sz="1800">
                <a:effectLst/>
                <a:latin typeface="Arial MT"/>
                <a:ea typeface="Arial MT"/>
                <a:cs typeface="Arial MT"/>
              </a:rPr>
              <a:t>in</a:t>
            </a:r>
            <a:r>
              <a:rPr lang="en-US" sz="1800" spc="-295">
                <a:effectLst/>
                <a:latin typeface="Arial MT"/>
                <a:ea typeface="Arial MT"/>
                <a:cs typeface="Arial MT"/>
              </a:rPr>
              <a:t> </a:t>
            </a:r>
            <a:r>
              <a:rPr lang="en-US" sz="1800">
                <a:effectLst/>
                <a:latin typeface="Arial MT"/>
                <a:ea typeface="Arial MT"/>
                <a:cs typeface="Arial MT"/>
              </a:rPr>
              <a:t>RETROFEED, the economic feasibility of their measurement is also secured. Therefore, the main</a:t>
            </a:r>
            <a:r>
              <a:rPr lang="en-US" sz="1800" spc="5">
                <a:effectLst/>
                <a:latin typeface="Arial MT"/>
                <a:ea typeface="Arial MT"/>
                <a:cs typeface="Arial MT"/>
              </a:rPr>
              <a:t> </a:t>
            </a:r>
            <a:r>
              <a:rPr lang="en-US" sz="1800">
                <a:effectLst/>
                <a:latin typeface="Arial MT"/>
                <a:ea typeface="Arial MT"/>
                <a:cs typeface="Arial MT"/>
              </a:rPr>
              <a:t>criteria</a:t>
            </a:r>
            <a:r>
              <a:rPr lang="en-US" sz="1800" spc="-70">
                <a:effectLst/>
                <a:latin typeface="Arial MT"/>
                <a:ea typeface="Arial MT"/>
                <a:cs typeface="Arial MT"/>
              </a:rPr>
              <a:t> </a:t>
            </a:r>
            <a:r>
              <a:rPr lang="en-US" sz="1800">
                <a:effectLst/>
                <a:latin typeface="Arial MT"/>
                <a:ea typeface="Arial MT"/>
                <a:cs typeface="Arial MT"/>
              </a:rPr>
              <a:t>used</a:t>
            </a:r>
            <a:r>
              <a:rPr lang="en-US" sz="1800" spc="-75">
                <a:effectLst/>
                <a:latin typeface="Arial MT"/>
                <a:ea typeface="Arial MT"/>
                <a:cs typeface="Arial MT"/>
              </a:rPr>
              <a:t> </a:t>
            </a:r>
            <a:r>
              <a:rPr lang="en-US" sz="1800">
                <a:effectLst/>
                <a:latin typeface="Arial MT"/>
                <a:ea typeface="Arial MT"/>
                <a:cs typeface="Arial MT"/>
              </a:rPr>
              <a:t>for</a:t>
            </a:r>
            <a:r>
              <a:rPr lang="en-US" sz="1800" spc="-70">
                <a:effectLst/>
                <a:latin typeface="Arial MT"/>
                <a:ea typeface="Arial MT"/>
                <a:cs typeface="Arial MT"/>
              </a:rPr>
              <a:t> </a:t>
            </a:r>
            <a:r>
              <a:rPr lang="en-US" sz="1800">
                <a:effectLst/>
                <a:latin typeface="Arial MT"/>
                <a:ea typeface="Arial MT"/>
                <a:cs typeface="Arial MT"/>
              </a:rPr>
              <a:t>the</a:t>
            </a:r>
            <a:r>
              <a:rPr lang="en-US" sz="1800" spc="-65">
                <a:effectLst/>
                <a:latin typeface="Arial MT"/>
                <a:ea typeface="Arial MT"/>
                <a:cs typeface="Arial MT"/>
              </a:rPr>
              <a:t> </a:t>
            </a:r>
            <a:r>
              <a:rPr lang="en-US" sz="1800">
                <a:effectLst/>
                <a:latin typeface="Arial MT"/>
                <a:ea typeface="Arial MT"/>
                <a:cs typeface="Arial MT"/>
              </a:rPr>
              <a:t>selection</a:t>
            </a:r>
            <a:r>
              <a:rPr lang="en-US" sz="1800" spc="-70">
                <a:effectLst/>
                <a:latin typeface="Arial MT"/>
                <a:ea typeface="Arial MT"/>
                <a:cs typeface="Arial MT"/>
              </a:rPr>
              <a:t> </a:t>
            </a:r>
            <a:r>
              <a:rPr lang="en-US" sz="1800">
                <a:effectLst/>
                <a:latin typeface="Arial MT"/>
                <a:ea typeface="Arial MT"/>
                <a:cs typeface="Arial MT"/>
              </a:rPr>
              <a:t>is</a:t>
            </a:r>
            <a:r>
              <a:rPr lang="en-US" sz="1800" spc="-70">
                <a:effectLst/>
                <a:latin typeface="Arial MT"/>
                <a:ea typeface="Arial MT"/>
                <a:cs typeface="Arial MT"/>
              </a:rPr>
              <a:t> </a:t>
            </a:r>
            <a:r>
              <a:rPr lang="en-US" sz="1800">
                <a:effectLst/>
                <a:latin typeface="Arial MT"/>
                <a:ea typeface="Arial MT"/>
                <a:cs typeface="Arial MT"/>
              </a:rPr>
              <a:t>the</a:t>
            </a:r>
            <a:r>
              <a:rPr lang="en-US" sz="1800" spc="-70">
                <a:effectLst/>
                <a:latin typeface="Arial MT"/>
                <a:ea typeface="Arial MT"/>
                <a:cs typeface="Arial MT"/>
              </a:rPr>
              <a:t> </a:t>
            </a:r>
            <a:r>
              <a:rPr lang="en-US" sz="1800">
                <a:effectLst/>
                <a:latin typeface="Arial MT"/>
                <a:ea typeface="Arial MT"/>
                <a:cs typeface="Arial MT"/>
              </a:rPr>
              <a:t>relevance</a:t>
            </a:r>
            <a:r>
              <a:rPr lang="en-US" sz="1800" spc="-70">
                <a:effectLst/>
                <a:latin typeface="Arial MT"/>
                <a:ea typeface="Arial MT"/>
                <a:cs typeface="Arial MT"/>
              </a:rPr>
              <a:t> </a:t>
            </a:r>
            <a:r>
              <a:rPr lang="en-US" sz="1800">
                <a:effectLst/>
                <a:latin typeface="Arial MT"/>
                <a:ea typeface="Arial MT"/>
                <a:cs typeface="Arial MT"/>
              </a:rPr>
              <a:t>of</a:t>
            </a:r>
            <a:r>
              <a:rPr lang="en-US" sz="1800" spc="-70">
                <a:effectLst/>
                <a:latin typeface="Arial MT"/>
                <a:ea typeface="Arial MT"/>
                <a:cs typeface="Arial MT"/>
              </a:rPr>
              <a:t> </a:t>
            </a:r>
            <a:r>
              <a:rPr lang="en-US" sz="1800">
                <a:effectLst/>
                <a:latin typeface="Arial MT"/>
                <a:ea typeface="Arial MT"/>
                <a:cs typeface="Arial MT"/>
              </a:rPr>
              <a:t>the</a:t>
            </a:r>
            <a:r>
              <a:rPr lang="en-US" sz="1800" spc="-65">
                <a:effectLst/>
                <a:latin typeface="Arial MT"/>
                <a:ea typeface="Arial MT"/>
                <a:cs typeface="Arial MT"/>
              </a:rPr>
              <a:t> </a:t>
            </a:r>
            <a:r>
              <a:rPr lang="en-US" sz="1800">
                <a:effectLst/>
                <a:latin typeface="Arial MT"/>
                <a:ea typeface="Arial MT"/>
                <a:cs typeface="Arial MT"/>
              </a:rPr>
              <a:t>indicators,</a:t>
            </a:r>
            <a:r>
              <a:rPr lang="en-US" sz="1800" spc="-75">
                <a:effectLst/>
                <a:latin typeface="Arial MT"/>
                <a:ea typeface="Arial MT"/>
                <a:cs typeface="Arial MT"/>
              </a:rPr>
              <a:t> </a:t>
            </a:r>
            <a:r>
              <a:rPr lang="en-US" sz="1800">
                <a:effectLst/>
                <a:latin typeface="Arial MT"/>
                <a:ea typeface="Arial MT"/>
                <a:cs typeface="Arial MT"/>
              </a:rPr>
              <a:t>as</a:t>
            </a:r>
            <a:r>
              <a:rPr lang="en-US" sz="1800" spc="-70">
                <a:effectLst/>
                <a:latin typeface="Arial MT"/>
                <a:ea typeface="Arial MT"/>
                <a:cs typeface="Arial MT"/>
              </a:rPr>
              <a:t> </a:t>
            </a:r>
            <a:r>
              <a:rPr lang="en-US" sz="1800">
                <a:effectLst/>
                <a:latin typeface="Arial MT"/>
                <a:ea typeface="Arial MT"/>
                <a:cs typeface="Arial MT"/>
              </a:rPr>
              <a:t>an</a:t>
            </a:r>
            <a:r>
              <a:rPr lang="en-US" sz="1800" spc="-65">
                <a:effectLst/>
                <a:latin typeface="Arial MT"/>
                <a:ea typeface="Arial MT"/>
                <a:cs typeface="Arial MT"/>
              </a:rPr>
              <a:t> </a:t>
            </a:r>
            <a:r>
              <a:rPr lang="en-US" sz="1800">
                <a:effectLst/>
                <a:latin typeface="Arial MT"/>
                <a:ea typeface="Arial MT"/>
                <a:cs typeface="Arial MT"/>
              </a:rPr>
              <a:t>assessment</a:t>
            </a:r>
            <a:r>
              <a:rPr lang="en-US" sz="1800" spc="-70">
                <a:effectLst/>
                <a:latin typeface="Arial MT"/>
                <a:ea typeface="Arial MT"/>
                <a:cs typeface="Arial MT"/>
              </a:rPr>
              <a:t> </a:t>
            </a:r>
            <a:r>
              <a:rPr lang="en-US" sz="1800">
                <a:effectLst/>
                <a:latin typeface="Arial MT"/>
                <a:ea typeface="Arial MT"/>
                <a:cs typeface="Arial MT"/>
              </a:rPr>
              <a:t>of</a:t>
            </a:r>
            <a:r>
              <a:rPr lang="en-US" sz="1800" spc="-70">
                <a:effectLst/>
                <a:latin typeface="Arial MT"/>
                <a:ea typeface="Arial MT"/>
                <a:cs typeface="Arial MT"/>
              </a:rPr>
              <a:t> </a:t>
            </a:r>
            <a:r>
              <a:rPr lang="en-US" sz="1800">
                <a:effectLst/>
                <a:latin typeface="Arial MT"/>
                <a:ea typeface="Arial MT"/>
                <a:cs typeface="Arial MT"/>
              </a:rPr>
              <a:t>the</a:t>
            </a:r>
            <a:r>
              <a:rPr lang="en-US" sz="1800" spc="-70">
                <a:effectLst/>
                <a:latin typeface="Arial MT"/>
                <a:ea typeface="Arial MT"/>
                <a:cs typeface="Arial MT"/>
              </a:rPr>
              <a:t> </a:t>
            </a:r>
            <a:r>
              <a:rPr lang="en-US" sz="1800">
                <a:effectLst/>
                <a:latin typeface="Arial MT"/>
                <a:ea typeface="Arial MT"/>
                <a:cs typeface="Arial MT"/>
              </a:rPr>
              <a:t>performance </a:t>
            </a:r>
            <a:r>
              <a:rPr lang="en-US" sz="1800" spc="-290">
                <a:effectLst/>
                <a:latin typeface="Arial MT"/>
                <a:ea typeface="Arial MT"/>
                <a:cs typeface="Arial MT"/>
              </a:rPr>
              <a:t> </a:t>
            </a:r>
            <a:r>
              <a:rPr lang="en-US" sz="1800">
                <a:effectLst/>
                <a:latin typeface="Arial MT"/>
                <a:ea typeface="Arial MT"/>
                <a:cs typeface="Arial MT"/>
              </a:rPr>
              <a:t>of the specific actions planned within the project and as an indicator that is widely measured within</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relevant</a:t>
            </a:r>
            <a:r>
              <a:rPr lang="en-US" sz="1800" spc="-5">
                <a:effectLst/>
                <a:latin typeface="Arial MT"/>
                <a:ea typeface="Arial MT"/>
                <a:cs typeface="Arial MT"/>
              </a:rPr>
              <a:t> </a:t>
            </a:r>
            <a:r>
              <a:rPr lang="en-US" sz="1800">
                <a:effectLst/>
                <a:latin typeface="Arial MT"/>
                <a:ea typeface="Arial MT"/>
                <a:cs typeface="Arial MT"/>
              </a:rPr>
              <a:t>sectors.</a:t>
            </a:r>
            <a:endParaRPr lang="sv-SE" sz="1800">
              <a:effectLst/>
              <a:latin typeface="Arial MT"/>
              <a:ea typeface="Arial MT"/>
              <a:cs typeface="Arial MT"/>
            </a:endParaRPr>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68</a:t>
            </a:fld>
            <a:endParaRPr lang="en-GB"/>
          </a:p>
        </p:txBody>
      </p:sp>
    </p:spTree>
    <p:extLst>
      <p:ext uri="{BB962C8B-B14F-4D97-AF65-F5344CB8AC3E}">
        <p14:creationId xmlns:p14="http://schemas.microsoft.com/office/powerpoint/2010/main" val="241691627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69</a:t>
            </a:fld>
            <a:endParaRPr lang="en-GB"/>
          </a:p>
        </p:txBody>
      </p:sp>
    </p:spTree>
    <p:extLst>
      <p:ext uri="{BB962C8B-B14F-4D97-AF65-F5344CB8AC3E}">
        <p14:creationId xmlns:p14="http://schemas.microsoft.com/office/powerpoint/2010/main" val="25715379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2390" marR="210820" algn="just">
              <a:lnSpc>
                <a:spcPct val="125000"/>
              </a:lnSpc>
              <a:spcBef>
                <a:spcPts val="1200"/>
              </a:spcBef>
              <a:spcAft>
                <a:spcPts val="0"/>
              </a:spcAft>
            </a:pPr>
            <a:r>
              <a:rPr lang="en-US" sz="1800" dirty="0">
                <a:effectLst/>
                <a:latin typeface="Arial MT"/>
                <a:ea typeface="Arial MT"/>
                <a:cs typeface="Arial MT"/>
              </a:rPr>
              <a:t>The selection of indicators, KRIs and KPAs, and system boundaries are presented for each demo-</a:t>
            </a:r>
            <a:r>
              <a:rPr lang="en-US" sz="1800" spc="5" dirty="0">
                <a:effectLst/>
                <a:latin typeface="Arial MT"/>
                <a:ea typeface="Arial MT"/>
                <a:cs typeface="Arial MT"/>
              </a:rPr>
              <a:t> </a:t>
            </a:r>
            <a:r>
              <a:rPr lang="en-US" sz="1800" spc="-5" dirty="0">
                <a:effectLst/>
                <a:latin typeface="Arial MT"/>
                <a:ea typeface="Arial MT"/>
                <a:cs typeface="Arial MT"/>
              </a:rPr>
              <a:t>site.</a:t>
            </a:r>
            <a:r>
              <a:rPr lang="en-US" sz="1800" spc="-75" dirty="0">
                <a:effectLst/>
                <a:latin typeface="Arial MT"/>
                <a:ea typeface="Arial MT"/>
                <a:cs typeface="Arial MT"/>
              </a:rPr>
              <a:t> </a:t>
            </a:r>
            <a:r>
              <a:rPr lang="en-US" sz="1800" dirty="0">
                <a:effectLst/>
                <a:latin typeface="Arial MT"/>
                <a:ea typeface="Arial MT"/>
                <a:cs typeface="Arial MT"/>
              </a:rPr>
              <a:t>The</a:t>
            </a:r>
            <a:r>
              <a:rPr lang="en-US" sz="1800" spc="-70" dirty="0">
                <a:effectLst/>
                <a:latin typeface="Arial MT"/>
                <a:ea typeface="Arial MT"/>
                <a:cs typeface="Arial MT"/>
              </a:rPr>
              <a:t> </a:t>
            </a:r>
            <a:r>
              <a:rPr lang="en-US" sz="1800" dirty="0">
                <a:effectLst/>
                <a:latin typeface="Arial MT"/>
                <a:ea typeface="Arial MT"/>
                <a:cs typeface="Arial MT"/>
              </a:rPr>
              <a:t>selection</a:t>
            </a:r>
            <a:r>
              <a:rPr lang="en-US" sz="1800" spc="-70" dirty="0">
                <a:effectLst/>
                <a:latin typeface="Arial MT"/>
                <a:ea typeface="Arial MT"/>
                <a:cs typeface="Arial MT"/>
              </a:rPr>
              <a:t> </a:t>
            </a:r>
            <a:r>
              <a:rPr lang="en-US" sz="1800" dirty="0">
                <a:effectLst/>
                <a:latin typeface="Arial MT"/>
                <a:ea typeface="Arial MT"/>
                <a:cs typeface="Arial MT"/>
              </a:rPr>
              <a:t>is</a:t>
            </a:r>
            <a:r>
              <a:rPr lang="en-US" sz="1800" spc="-70" dirty="0">
                <a:effectLst/>
                <a:latin typeface="Arial MT"/>
                <a:ea typeface="Arial MT"/>
                <a:cs typeface="Arial MT"/>
              </a:rPr>
              <a:t> </a:t>
            </a:r>
            <a:r>
              <a:rPr lang="en-US" sz="1800" dirty="0">
                <a:effectLst/>
                <a:latin typeface="Arial MT"/>
                <a:ea typeface="Arial MT"/>
                <a:cs typeface="Arial MT"/>
              </a:rPr>
              <a:t>based</a:t>
            </a:r>
            <a:r>
              <a:rPr lang="en-US" sz="1800" spc="-70" dirty="0">
                <a:effectLst/>
                <a:latin typeface="Arial MT"/>
                <a:ea typeface="Arial MT"/>
                <a:cs typeface="Arial MT"/>
              </a:rPr>
              <a:t> </a:t>
            </a:r>
            <a:r>
              <a:rPr lang="en-US" sz="1800" dirty="0">
                <a:effectLst/>
                <a:latin typeface="Arial MT"/>
                <a:ea typeface="Arial MT"/>
                <a:cs typeface="Arial MT"/>
              </a:rPr>
              <a:t>on</a:t>
            </a:r>
            <a:r>
              <a:rPr lang="en-US" sz="1800" spc="-70" dirty="0">
                <a:effectLst/>
                <a:latin typeface="Arial MT"/>
                <a:ea typeface="Arial MT"/>
                <a:cs typeface="Arial MT"/>
              </a:rPr>
              <a:t> </a:t>
            </a:r>
            <a:r>
              <a:rPr lang="en-US" sz="1800" dirty="0">
                <a:effectLst/>
                <a:latin typeface="Arial MT"/>
                <a:ea typeface="Arial MT"/>
                <a:cs typeface="Arial MT"/>
              </a:rPr>
              <a:t>the</a:t>
            </a:r>
            <a:r>
              <a:rPr lang="en-US" sz="1800" spc="-75" dirty="0">
                <a:effectLst/>
                <a:latin typeface="Arial MT"/>
                <a:ea typeface="Arial MT"/>
                <a:cs typeface="Arial MT"/>
              </a:rPr>
              <a:t> </a:t>
            </a:r>
            <a:r>
              <a:rPr lang="en-US" sz="1800" dirty="0">
                <a:effectLst/>
                <a:latin typeface="Arial MT"/>
                <a:ea typeface="Arial MT"/>
                <a:cs typeface="Arial MT"/>
              </a:rPr>
              <a:t>objectives</a:t>
            </a:r>
            <a:r>
              <a:rPr lang="en-US" sz="1800" spc="-70" dirty="0">
                <a:effectLst/>
                <a:latin typeface="Arial MT"/>
                <a:ea typeface="Arial MT"/>
                <a:cs typeface="Arial MT"/>
              </a:rPr>
              <a:t> </a:t>
            </a:r>
            <a:r>
              <a:rPr lang="en-US" sz="1800" dirty="0">
                <a:effectLst/>
                <a:latin typeface="Arial MT"/>
                <a:ea typeface="Arial MT"/>
                <a:cs typeface="Arial MT"/>
              </a:rPr>
              <a:t>of</a:t>
            </a:r>
            <a:r>
              <a:rPr lang="en-US" sz="1800" spc="-70" dirty="0">
                <a:effectLst/>
                <a:latin typeface="Arial MT"/>
                <a:ea typeface="Arial MT"/>
                <a:cs typeface="Arial MT"/>
              </a:rPr>
              <a:t> </a:t>
            </a:r>
            <a:r>
              <a:rPr lang="en-US" sz="1800" dirty="0">
                <a:effectLst/>
                <a:latin typeface="Arial MT"/>
                <a:ea typeface="Arial MT"/>
                <a:cs typeface="Arial MT"/>
              </a:rPr>
              <a:t>the</a:t>
            </a:r>
            <a:r>
              <a:rPr lang="en-US" sz="1800" spc="-70" dirty="0">
                <a:effectLst/>
                <a:latin typeface="Arial MT"/>
                <a:ea typeface="Arial MT"/>
                <a:cs typeface="Arial MT"/>
              </a:rPr>
              <a:t> </a:t>
            </a:r>
            <a:r>
              <a:rPr lang="en-US" sz="1800" dirty="0">
                <a:effectLst/>
                <a:latin typeface="Arial MT"/>
                <a:ea typeface="Arial MT"/>
                <a:cs typeface="Arial MT"/>
              </a:rPr>
              <a:t>RETROFEED</a:t>
            </a:r>
            <a:r>
              <a:rPr lang="en-US" sz="1800" spc="-75" dirty="0">
                <a:effectLst/>
                <a:latin typeface="Arial MT"/>
                <a:ea typeface="Arial MT"/>
                <a:cs typeface="Arial MT"/>
              </a:rPr>
              <a:t> </a:t>
            </a:r>
            <a:r>
              <a:rPr lang="en-US" sz="1800" dirty="0">
                <a:effectLst/>
                <a:latin typeface="Arial MT"/>
                <a:ea typeface="Arial MT"/>
                <a:cs typeface="Arial MT"/>
              </a:rPr>
              <a:t>project</a:t>
            </a:r>
            <a:r>
              <a:rPr lang="en-US" sz="1800" spc="-70" dirty="0">
                <a:effectLst/>
                <a:latin typeface="Arial MT"/>
                <a:ea typeface="Arial MT"/>
                <a:cs typeface="Arial MT"/>
              </a:rPr>
              <a:t> </a:t>
            </a:r>
            <a:r>
              <a:rPr lang="en-US" sz="1800" dirty="0">
                <a:effectLst/>
                <a:latin typeface="Arial MT"/>
                <a:ea typeface="Arial MT"/>
                <a:cs typeface="Arial MT"/>
              </a:rPr>
              <a:t>at</a:t>
            </a:r>
            <a:r>
              <a:rPr lang="en-US" sz="1800" spc="-70" dirty="0">
                <a:effectLst/>
                <a:latin typeface="Arial MT"/>
                <a:ea typeface="Arial MT"/>
                <a:cs typeface="Arial MT"/>
              </a:rPr>
              <a:t> </a:t>
            </a:r>
            <a:r>
              <a:rPr lang="en-US" sz="1800" dirty="0">
                <a:effectLst/>
                <a:latin typeface="Arial MT"/>
                <a:ea typeface="Arial MT"/>
                <a:cs typeface="Arial MT"/>
              </a:rPr>
              <a:t>each</a:t>
            </a:r>
            <a:r>
              <a:rPr lang="en-US" sz="1800" spc="-75" dirty="0">
                <a:effectLst/>
                <a:latin typeface="Arial MT"/>
                <a:ea typeface="Arial MT"/>
                <a:cs typeface="Arial MT"/>
              </a:rPr>
              <a:t> </a:t>
            </a:r>
            <a:r>
              <a:rPr lang="en-US" sz="1800" dirty="0">
                <a:effectLst/>
                <a:latin typeface="Arial MT"/>
                <a:ea typeface="Arial MT"/>
                <a:cs typeface="Arial MT"/>
              </a:rPr>
              <a:t>site,</a:t>
            </a:r>
            <a:r>
              <a:rPr lang="en-US" sz="1800" spc="-70" dirty="0">
                <a:effectLst/>
                <a:latin typeface="Arial MT"/>
                <a:ea typeface="Arial MT"/>
                <a:cs typeface="Arial MT"/>
              </a:rPr>
              <a:t> </a:t>
            </a:r>
            <a:r>
              <a:rPr lang="en-US" sz="1800" dirty="0">
                <a:effectLst/>
                <a:latin typeface="Arial MT"/>
                <a:ea typeface="Arial MT"/>
                <a:cs typeface="Arial MT"/>
              </a:rPr>
              <a:t>in</a:t>
            </a:r>
            <a:r>
              <a:rPr lang="en-US" sz="1800" spc="-70" dirty="0">
                <a:effectLst/>
                <a:latin typeface="Arial MT"/>
                <a:ea typeface="Arial MT"/>
                <a:cs typeface="Arial MT"/>
              </a:rPr>
              <a:t> </a:t>
            </a:r>
            <a:r>
              <a:rPr lang="en-US" sz="1800" dirty="0">
                <a:effectLst/>
                <a:latin typeface="Arial MT"/>
                <a:ea typeface="Arial MT"/>
                <a:cs typeface="Arial MT"/>
              </a:rPr>
              <a:t>combination</a:t>
            </a:r>
            <a:r>
              <a:rPr lang="en-US" sz="1800" spc="-295" dirty="0">
                <a:effectLst/>
                <a:latin typeface="Arial MT"/>
                <a:ea typeface="Arial MT"/>
                <a:cs typeface="Arial MT"/>
              </a:rPr>
              <a:t> </a:t>
            </a:r>
            <a:r>
              <a:rPr lang="en-US" sz="1800" spc="-5" dirty="0">
                <a:effectLst/>
                <a:latin typeface="Arial MT"/>
                <a:ea typeface="Arial MT"/>
                <a:cs typeface="Arial MT"/>
              </a:rPr>
              <a:t>with</a:t>
            </a:r>
            <a:r>
              <a:rPr lang="en-US" sz="1800" spc="-70" dirty="0">
                <a:effectLst/>
                <a:latin typeface="Arial MT"/>
                <a:ea typeface="Arial MT"/>
                <a:cs typeface="Arial MT"/>
              </a:rPr>
              <a:t> </a:t>
            </a:r>
            <a:r>
              <a:rPr lang="en-US" sz="1800" spc="-5" dirty="0">
                <a:effectLst/>
                <a:latin typeface="Arial MT"/>
                <a:ea typeface="Arial MT"/>
                <a:cs typeface="Arial MT"/>
              </a:rPr>
              <a:t>the</a:t>
            </a:r>
            <a:r>
              <a:rPr lang="en-US" sz="1800" spc="-65" dirty="0">
                <a:effectLst/>
                <a:latin typeface="Arial MT"/>
                <a:ea typeface="Arial MT"/>
                <a:cs typeface="Arial MT"/>
              </a:rPr>
              <a:t> </a:t>
            </a:r>
            <a:r>
              <a:rPr lang="en-US" sz="1800" spc="-5" dirty="0">
                <a:effectLst/>
                <a:latin typeface="Arial MT"/>
                <a:ea typeface="Arial MT"/>
                <a:cs typeface="Arial MT"/>
              </a:rPr>
              <a:t>result</a:t>
            </a:r>
            <a:r>
              <a:rPr lang="en-US" sz="1800" spc="-65" dirty="0">
                <a:effectLst/>
                <a:latin typeface="Arial MT"/>
                <a:ea typeface="Arial MT"/>
                <a:cs typeface="Arial MT"/>
              </a:rPr>
              <a:t> </a:t>
            </a:r>
            <a:r>
              <a:rPr lang="en-US" sz="1800" spc="-5" dirty="0">
                <a:effectLst/>
                <a:latin typeface="Arial MT"/>
                <a:ea typeface="Arial MT"/>
                <a:cs typeface="Arial MT"/>
              </a:rPr>
              <a:t>from</a:t>
            </a:r>
            <a:r>
              <a:rPr lang="en-US" sz="1800" spc="-70" dirty="0">
                <a:effectLst/>
                <a:latin typeface="Arial MT"/>
                <a:ea typeface="Arial MT"/>
                <a:cs typeface="Arial MT"/>
              </a:rPr>
              <a:t> </a:t>
            </a:r>
            <a:r>
              <a:rPr lang="en-US" sz="1800" spc="-5" dirty="0">
                <a:effectLst/>
                <a:latin typeface="Arial MT"/>
                <a:ea typeface="Arial MT"/>
                <a:cs typeface="Arial MT"/>
              </a:rPr>
              <a:t>the</a:t>
            </a:r>
            <a:r>
              <a:rPr lang="en-US" sz="1800" spc="-65" dirty="0">
                <a:effectLst/>
                <a:latin typeface="Arial MT"/>
                <a:ea typeface="Arial MT"/>
                <a:cs typeface="Arial MT"/>
              </a:rPr>
              <a:t> </a:t>
            </a:r>
            <a:r>
              <a:rPr lang="en-US" sz="1800" spc="-5" dirty="0">
                <a:effectLst/>
                <a:latin typeface="Arial MT"/>
                <a:ea typeface="Arial MT"/>
                <a:cs typeface="Arial MT"/>
              </a:rPr>
              <a:t>literature</a:t>
            </a:r>
            <a:r>
              <a:rPr lang="en-US" sz="1800" spc="-65" dirty="0">
                <a:effectLst/>
                <a:latin typeface="Arial MT"/>
                <a:ea typeface="Arial MT"/>
                <a:cs typeface="Arial MT"/>
              </a:rPr>
              <a:t> </a:t>
            </a:r>
            <a:r>
              <a:rPr lang="en-US" sz="1800" dirty="0">
                <a:effectLst/>
                <a:latin typeface="Arial MT"/>
                <a:ea typeface="Arial MT"/>
                <a:cs typeface="Arial MT"/>
              </a:rPr>
              <a:t>study</a:t>
            </a:r>
            <a:r>
              <a:rPr lang="en-US" sz="1800" spc="-65" dirty="0">
                <a:effectLst/>
                <a:latin typeface="Arial MT"/>
                <a:ea typeface="Arial MT"/>
                <a:cs typeface="Arial MT"/>
              </a:rPr>
              <a:t> </a:t>
            </a:r>
            <a:r>
              <a:rPr lang="en-US" sz="1800" dirty="0">
                <a:effectLst/>
                <a:latin typeface="Arial MT"/>
                <a:ea typeface="Arial MT"/>
                <a:cs typeface="Arial MT"/>
              </a:rPr>
              <a:t>of</a:t>
            </a:r>
            <a:r>
              <a:rPr lang="en-US" sz="1800" spc="-65" dirty="0">
                <a:effectLst/>
                <a:latin typeface="Arial MT"/>
                <a:ea typeface="Arial MT"/>
                <a:cs typeface="Arial MT"/>
              </a:rPr>
              <a:t> </a:t>
            </a:r>
            <a:r>
              <a:rPr lang="en-US" sz="1800" dirty="0">
                <a:effectLst/>
                <a:latin typeface="Arial MT"/>
                <a:ea typeface="Arial MT"/>
                <a:cs typeface="Arial MT"/>
              </a:rPr>
              <a:t>relevant</a:t>
            </a:r>
            <a:r>
              <a:rPr lang="en-US" sz="1800" spc="-75" dirty="0">
                <a:effectLst/>
                <a:latin typeface="Arial MT"/>
                <a:ea typeface="Arial MT"/>
                <a:cs typeface="Arial MT"/>
              </a:rPr>
              <a:t> </a:t>
            </a:r>
            <a:r>
              <a:rPr lang="en-US" sz="1800" dirty="0">
                <a:effectLst/>
                <a:latin typeface="Arial MT"/>
                <a:ea typeface="Arial MT"/>
                <a:cs typeface="Arial MT"/>
              </a:rPr>
              <a:t>indicators</a:t>
            </a:r>
            <a:r>
              <a:rPr lang="en-US" sz="1800" spc="-70" dirty="0">
                <a:effectLst/>
                <a:latin typeface="Arial MT"/>
                <a:ea typeface="Arial MT"/>
                <a:cs typeface="Arial MT"/>
              </a:rPr>
              <a:t> </a:t>
            </a:r>
            <a:r>
              <a:rPr lang="en-US" sz="1800" dirty="0">
                <a:effectLst/>
                <a:latin typeface="Arial MT"/>
                <a:ea typeface="Arial MT"/>
                <a:cs typeface="Arial MT"/>
              </a:rPr>
              <a:t>for</a:t>
            </a:r>
            <a:r>
              <a:rPr lang="en-US" sz="1800" spc="-65" dirty="0">
                <a:effectLst/>
                <a:latin typeface="Arial MT"/>
                <a:ea typeface="Arial MT"/>
                <a:cs typeface="Arial MT"/>
              </a:rPr>
              <a:t> </a:t>
            </a:r>
            <a:r>
              <a:rPr lang="en-US" sz="1800" dirty="0">
                <a:effectLst/>
                <a:latin typeface="Arial MT"/>
                <a:ea typeface="Arial MT"/>
                <a:cs typeface="Arial MT"/>
              </a:rPr>
              <a:t>the</a:t>
            </a:r>
            <a:r>
              <a:rPr lang="en-US" sz="1800" spc="-65" dirty="0">
                <a:effectLst/>
                <a:latin typeface="Arial MT"/>
                <a:ea typeface="Arial MT"/>
                <a:cs typeface="Arial MT"/>
              </a:rPr>
              <a:t> </a:t>
            </a:r>
            <a:r>
              <a:rPr lang="en-US" sz="1800" dirty="0">
                <a:effectLst/>
                <a:latin typeface="Arial MT"/>
                <a:ea typeface="Arial MT"/>
                <a:cs typeface="Arial MT"/>
              </a:rPr>
              <a:t>industrial</a:t>
            </a:r>
            <a:r>
              <a:rPr lang="en-US" sz="1800" spc="-70" dirty="0">
                <a:effectLst/>
                <a:latin typeface="Arial MT"/>
                <a:ea typeface="Arial MT"/>
                <a:cs typeface="Arial MT"/>
              </a:rPr>
              <a:t> </a:t>
            </a:r>
            <a:r>
              <a:rPr lang="en-US" sz="1800" dirty="0">
                <a:effectLst/>
                <a:latin typeface="Arial MT"/>
                <a:ea typeface="Arial MT"/>
                <a:cs typeface="Arial MT"/>
              </a:rPr>
              <a:t>sectors</a:t>
            </a:r>
            <a:r>
              <a:rPr lang="en-US" sz="1800" spc="-65" dirty="0">
                <a:effectLst/>
                <a:latin typeface="Arial MT"/>
                <a:ea typeface="Arial MT"/>
                <a:cs typeface="Arial MT"/>
              </a:rPr>
              <a:t> </a:t>
            </a:r>
            <a:r>
              <a:rPr lang="en-US" sz="1800" dirty="0">
                <a:effectLst/>
                <a:latin typeface="Arial MT"/>
                <a:ea typeface="Arial MT"/>
                <a:cs typeface="Arial MT"/>
              </a:rPr>
              <a:t>within</a:t>
            </a:r>
            <a:r>
              <a:rPr lang="en-US" sz="1800" spc="-65" dirty="0">
                <a:effectLst/>
                <a:latin typeface="Arial MT"/>
                <a:ea typeface="Arial MT"/>
                <a:cs typeface="Arial MT"/>
              </a:rPr>
              <a:t> </a:t>
            </a:r>
            <a:r>
              <a:rPr lang="en-US" sz="1800" dirty="0">
                <a:effectLst/>
                <a:latin typeface="Arial MT"/>
                <a:ea typeface="Arial MT"/>
                <a:cs typeface="Arial MT"/>
              </a:rPr>
              <a:t>the</a:t>
            </a:r>
            <a:r>
              <a:rPr lang="en-US" sz="1800" spc="-70" dirty="0">
                <a:effectLst/>
                <a:latin typeface="Arial MT"/>
                <a:ea typeface="Arial MT"/>
                <a:cs typeface="Arial MT"/>
              </a:rPr>
              <a:t> </a:t>
            </a:r>
            <a:r>
              <a:rPr lang="en-US" sz="1800" dirty="0">
                <a:effectLst/>
                <a:latin typeface="Arial MT"/>
                <a:ea typeface="Arial MT"/>
                <a:cs typeface="Arial MT"/>
              </a:rPr>
              <a:t>scope </a:t>
            </a:r>
            <a:r>
              <a:rPr lang="en-US" sz="1800" spc="-290" dirty="0">
                <a:effectLst/>
                <a:latin typeface="Arial MT"/>
                <a:ea typeface="Arial MT"/>
                <a:cs typeface="Arial MT"/>
              </a:rPr>
              <a:t> </a:t>
            </a:r>
            <a:r>
              <a:rPr lang="en-US" sz="1800" dirty="0">
                <a:effectLst/>
                <a:latin typeface="Arial MT"/>
                <a:ea typeface="Arial MT"/>
                <a:cs typeface="Arial MT"/>
              </a:rPr>
              <a:t>of</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25" dirty="0">
                <a:effectLst/>
                <a:latin typeface="Arial MT"/>
                <a:ea typeface="Arial MT"/>
                <a:cs typeface="Arial MT"/>
              </a:rPr>
              <a:t> </a:t>
            </a:r>
            <a:r>
              <a:rPr lang="en-US" sz="1800" dirty="0">
                <a:effectLst/>
                <a:latin typeface="Arial MT"/>
                <a:ea typeface="Arial MT"/>
                <a:cs typeface="Arial MT"/>
              </a:rPr>
              <a:t>project.</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objective</a:t>
            </a:r>
            <a:r>
              <a:rPr lang="en-US" sz="1800" spc="-20" dirty="0">
                <a:effectLst/>
                <a:latin typeface="Arial MT"/>
                <a:ea typeface="Arial MT"/>
                <a:cs typeface="Arial MT"/>
              </a:rPr>
              <a:t> </a:t>
            </a:r>
            <a:r>
              <a:rPr lang="en-US" sz="1800" dirty="0">
                <a:effectLst/>
                <a:latin typeface="Arial MT"/>
                <a:ea typeface="Arial MT"/>
                <a:cs typeface="Arial MT"/>
              </a:rPr>
              <a:t>that</a:t>
            </a:r>
            <a:r>
              <a:rPr lang="en-US" sz="1800" spc="-20" dirty="0">
                <a:effectLst/>
                <a:latin typeface="Arial MT"/>
                <a:ea typeface="Arial MT"/>
                <a:cs typeface="Arial MT"/>
              </a:rPr>
              <a:t> </a:t>
            </a:r>
            <a:r>
              <a:rPr lang="en-US" sz="1800" dirty="0">
                <a:effectLst/>
                <a:latin typeface="Arial MT"/>
                <a:ea typeface="Arial MT"/>
                <a:cs typeface="Arial MT"/>
              </a:rPr>
              <a:t>is</a:t>
            </a:r>
            <a:r>
              <a:rPr lang="en-US" sz="1800" spc="-15" dirty="0">
                <a:effectLst/>
                <a:latin typeface="Arial MT"/>
                <a:ea typeface="Arial MT"/>
                <a:cs typeface="Arial MT"/>
              </a:rPr>
              <a:t> </a:t>
            </a:r>
            <a:r>
              <a:rPr lang="en-US" sz="1800" dirty="0">
                <a:effectLst/>
                <a:latin typeface="Arial MT"/>
                <a:ea typeface="Arial MT"/>
                <a:cs typeface="Arial MT"/>
              </a:rPr>
              <a:t>related</a:t>
            </a:r>
            <a:r>
              <a:rPr lang="en-US" sz="1800" spc="-20" dirty="0">
                <a:effectLst/>
                <a:latin typeface="Arial MT"/>
                <a:ea typeface="Arial MT"/>
                <a:cs typeface="Arial MT"/>
              </a:rPr>
              <a:t> </a:t>
            </a:r>
            <a:r>
              <a:rPr lang="en-US" sz="1800" dirty="0">
                <a:effectLst/>
                <a:latin typeface="Arial MT"/>
                <a:ea typeface="Arial MT"/>
                <a:cs typeface="Arial MT"/>
              </a:rPr>
              <a:t>to</a:t>
            </a:r>
            <a:r>
              <a:rPr lang="en-US" sz="1800" spc="-20" dirty="0">
                <a:effectLst/>
                <a:latin typeface="Arial MT"/>
                <a:ea typeface="Arial MT"/>
                <a:cs typeface="Arial MT"/>
              </a:rPr>
              <a:t> </a:t>
            </a:r>
            <a:r>
              <a:rPr lang="en-US" sz="1800" dirty="0">
                <a:effectLst/>
                <a:latin typeface="Arial MT"/>
                <a:ea typeface="Arial MT"/>
                <a:cs typeface="Arial MT"/>
              </a:rPr>
              <a:t>each</a:t>
            </a:r>
            <a:r>
              <a:rPr lang="en-US" sz="1800" spc="-20" dirty="0">
                <a:effectLst/>
                <a:latin typeface="Arial MT"/>
                <a:ea typeface="Arial MT"/>
                <a:cs typeface="Arial MT"/>
              </a:rPr>
              <a:t> </a:t>
            </a:r>
            <a:r>
              <a:rPr lang="en-US" sz="1800" dirty="0">
                <a:effectLst/>
                <a:latin typeface="Arial MT"/>
                <a:ea typeface="Arial MT"/>
                <a:cs typeface="Arial MT"/>
              </a:rPr>
              <a:t>indicator</a:t>
            </a:r>
            <a:r>
              <a:rPr lang="en-US" sz="1800" spc="-20" dirty="0">
                <a:effectLst/>
                <a:latin typeface="Arial MT"/>
                <a:ea typeface="Arial MT"/>
                <a:cs typeface="Arial MT"/>
              </a:rPr>
              <a:t> </a:t>
            </a:r>
            <a:r>
              <a:rPr lang="en-US" sz="1800" dirty="0">
                <a:effectLst/>
                <a:latin typeface="Arial MT"/>
                <a:ea typeface="Arial MT"/>
                <a:cs typeface="Arial MT"/>
              </a:rPr>
              <a:t>is</a:t>
            </a:r>
            <a:r>
              <a:rPr lang="en-US" sz="1800" spc="-15" dirty="0">
                <a:effectLst/>
                <a:latin typeface="Arial MT"/>
                <a:ea typeface="Arial MT"/>
                <a:cs typeface="Arial MT"/>
              </a:rPr>
              <a:t> </a:t>
            </a:r>
            <a:r>
              <a:rPr lang="en-US" sz="1800" dirty="0">
                <a:effectLst/>
                <a:latin typeface="Arial MT"/>
                <a:ea typeface="Arial MT"/>
                <a:cs typeface="Arial MT"/>
              </a:rPr>
              <a:t>described</a:t>
            </a:r>
            <a:r>
              <a:rPr lang="en-US" sz="1800" spc="-25" dirty="0">
                <a:effectLst/>
                <a:latin typeface="Arial MT"/>
                <a:ea typeface="Arial MT"/>
                <a:cs typeface="Arial MT"/>
              </a:rPr>
              <a:t> </a:t>
            </a:r>
            <a:r>
              <a:rPr lang="en-US" sz="1800" dirty="0">
                <a:effectLst/>
                <a:latin typeface="Arial MT"/>
                <a:ea typeface="Arial MT"/>
                <a:cs typeface="Arial MT"/>
              </a:rPr>
              <a:t>in</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table</a:t>
            </a:r>
            <a:r>
              <a:rPr lang="en-US" sz="1800" spc="-20" dirty="0">
                <a:effectLst/>
                <a:latin typeface="Arial MT"/>
                <a:ea typeface="Arial MT"/>
                <a:cs typeface="Arial MT"/>
              </a:rPr>
              <a:t> </a:t>
            </a:r>
            <a:r>
              <a:rPr lang="en-US" sz="1800" dirty="0">
                <a:effectLst/>
                <a:latin typeface="Arial MT"/>
                <a:ea typeface="Arial MT"/>
                <a:cs typeface="Arial MT"/>
              </a:rPr>
              <a:t>for</a:t>
            </a:r>
            <a:r>
              <a:rPr lang="en-US" sz="1800" spc="-20" dirty="0">
                <a:effectLst/>
                <a:latin typeface="Arial MT"/>
                <a:ea typeface="Arial MT"/>
                <a:cs typeface="Arial MT"/>
              </a:rPr>
              <a:t> </a:t>
            </a:r>
            <a:r>
              <a:rPr lang="en-US" sz="1800" dirty="0">
                <a:effectLst/>
                <a:latin typeface="Arial MT"/>
                <a:ea typeface="Arial MT"/>
                <a:cs typeface="Arial MT"/>
              </a:rPr>
              <a:t>each</a:t>
            </a:r>
            <a:r>
              <a:rPr lang="en-US" sz="1800" spc="-20" dirty="0">
                <a:effectLst/>
                <a:latin typeface="Arial MT"/>
                <a:ea typeface="Arial MT"/>
                <a:cs typeface="Arial MT"/>
              </a:rPr>
              <a:t> </a:t>
            </a:r>
            <a:r>
              <a:rPr lang="en-US" sz="1800" dirty="0">
                <a:effectLst/>
                <a:latin typeface="Arial MT"/>
                <a:ea typeface="Arial MT"/>
                <a:cs typeface="Arial MT"/>
              </a:rPr>
              <a:t>demo-</a:t>
            </a:r>
            <a:r>
              <a:rPr lang="en-US" sz="1800" spc="-290" dirty="0">
                <a:effectLst/>
                <a:latin typeface="Arial MT"/>
                <a:ea typeface="Arial MT"/>
                <a:cs typeface="Arial MT"/>
              </a:rPr>
              <a:t> </a:t>
            </a:r>
            <a:r>
              <a:rPr lang="en-US" sz="1800" dirty="0">
                <a:effectLst/>
                <a:latin typeface="Arial MT"/>
                <a:ea typeface="Arial MT"/>
                <a:cs typeface="Arial MT"/>
              </a:rPr>
              <a:t>site.</a:t>
            </a:r>
            <a:r>
              <a:rPr lang="en-US" sz="1800" spc="-5" dirty="0">
                <a:effectLst/>
                <a:latin typeface="Arial MT"/>
                <a:ea typeface="Arial MT"/>
                <a:cs typeface="Arial MT"/>
              </a:rPr>
              <a:t> </a:t>
            </a:r>
          </a:p>
          <a:p>
            <a:pPr marL="72390" marR="210820" algn="just">
              <a:lnSpc>
                <a:spcPct val="125000"/>
              </a:lnSpc>
              <a:spcBef>
                <a:spcPts val="1200"/>
              </a:spcBef>
              <a:spcAft>
                <a:spcPts val="0"/>
              </a:spcAft>
            </a:pPr>
            <a:endParaRPr lang="en-US" sz="1800" spc="-5" dirty="0">
              <a:effectLst/>
              <a:latin typeface="Arial MT"/>
              <a:ea typeface="Arial MT"/>
              <a:cs typeface="Arial MT"/>
            </a:endParaRPr>
          </a:p>
          <a:p>
            <a:pPr marL="72390" marR="210820" algn="just">
              <a:lnSpc>
                <a:spcPct val="125000"/>
              </a:lnSpc>
              <a:spcBef>
                <a:spcPts val="1200"/>
              </a:spcBef>
              <a:spcAft>
                <a:spcPts val="0"/>
              </a:spcAft>
            </a:pPr>
            <a:r>
              <a:rPr lang="en-US" sz="1800" dirty="0">
                <a:effectLst/>
                <a:latin typeface="Arial MT"/>
                <a:ea typeface="Arial MT"/>
                <a:cs typeface="Arial MT"/>
              </a:rPr>
              <a:t>The objectives</a:t>
            </a:r>
            <a:r>
              <a:rPr lang="en-US" sz="1800" spc="-5" dirty="0">
                <a:effectLst/>
                <a:latin typeface="Arial MT"/>
                <a:ea typeface="Arial MT"/>
                <a:cs typeface="Arial MT"/>
              </a:rPr>
              <a:t> </a:t>
            </a:r>
            <a:r>
              <a:rPr lang="en-US" sz="1800" dirty="0">
                <a:effectLst/>
                <a:latin typeface="Arial MT"/>
                <a:ea typeface="Arial MT"/>
                <a:cs typeface="Arial MT"/>
              </a:rPr>
              <a:t>are</a:t>
            </a:r>
            <a:r>
              <a:rPr lang="en-US" sz="1800" spc="-5" dirty="0">
                <a:effectLst/>
                <a:latin typeface="Arial MT"/>
                <a:ea typeface="Arial MT"/>
                <a:cs typeface="Arial MT"/>
              </a:rPr>
              <a:t> </a:t>
            </a:r>
            <a:r>
              <a:rPr lang="en-US" sz="1800" dirty="0">
                <a:effectLst/>
                <a:latin typeface="Arial MT"/>
                <a:ea typeface="Arial MT"/>
                <a:cs typeface="Arial MT"/>
              </a:rPr>
              <a:t>divided into</a:t>
            </a:r>
            <a:r>
              <a:rPr lang="en-US" sz="1800" spc="-5" dirty="0">
                <a:effectLst/>
                <a:latin typeface="Arial MT"/>
                <a:ea typeface="Arial MT"/>
                <a:cs typeface="Arial MT"/>
              </a:rPr>
              <a:t> </a:t>
            </a:r>
            <a:r>
              <a:rPr lang="en-US" sz="1800" dirty="0">
                <a:effectLst/>
                <a:latin typeface="Arial MT"/>
                <a:ea typeface="Arial MT"/>
                <a:cs typeface="Arial MT"/>
              </a:rPr>
              <a:t>three</a:t>
            </a:r>
            <a:r>
              <a:rPr lang="en-US" sz="1800" spc="-5" dirty="0">
                <a:effectLst/>
                <a:latin typeface="Arial MT"/>
                <a:ea typeface="Arial MT"/>
                <a:cs typeface="Arial MT"/>
              </a:rPr>
              <a:t> </a:t>
            </a:r>
            <a:r>
              <a:rPr lang="en-US" sz="1800" dirty="0">
                <a:effectLst/>
                <a:latin typeface="Arial MT"/>
                <a:ea typeface="Arial MT"/>
                <a:cs typeface="Arial MT"/>
              </a:rPr>
              <a:t>categories:</a:t>
            </a:r>
            <a:endParaRPr lang="sv-SE" sz="1800" dirty="0">
              <a:effectLst/>
              <a:latin typeface="Arial MT"/>
              <a:ea typeface="Arial MT"/>
              <a:cs typeface="Arial MT"/>
            </a:endParaRPr>
          </a:p>
          <a:p>
            <a:pPr>
              <a:spcBef>
                <a:spcPts val="55"/>
              </a:spcBef>
            </a:pPr>
            <a:r>
              <a:rPr lang="en-US" sz="1800" dirty="0">
                <a:effectLst/>
                <a:latin typeface="Arial MT"/>
                <a:ea typeface="Arial MT"/>
                <a:cs typeface="Arial MT"/>
              </a:rPr>
              <a:t> R – Reduce, </a:t>
            </a:r>
            <a:r>
              <a:rPr lang="en-US" sz="1800" spc="-295" dirty="0">
                <a:effectLst/>
                <a:latin typeface="Arial MT"/>
                <a:ea typeface="Arial MT"/>
                <a:cs typeface="Arial MT"/>
              </a:rPr>
              <a:t> </a:t>
            </a:r>
            <a:r>
              <a:rPr lang="en-US" sz="1800" dirty="0">
                <a:effectLst/>
                <a:latin typeface="Arial MT"/>
                <a:ea typeface="Arial MT"/>
                <a:cs typeface="Arial MT"/>
              </a:rPr>
              <a:t>I</a:t>
            </a:r>
            <a:r>
              <a:rPr lang="en-US" sz="1800" spc="-5" dirty="0">
                <a:effectLst/>
                <a:latin typeface="Arial MT"/>
                <a:ea typeface="Arial MT"/>
                <a:cs typeface="Arial MT"/>
              </a:rPr>
              <a:t> </a:t>
            </a:r>
            <a:r>
              <a:rPr lang="en-US" sz="1800" dirty="0">
                <a:effectLst/>
                <a:latin typeface="Arial MT"/>
                <a:ea typeface="Arial MT"/>
                <a:cs typeface="Arial MT"/>
              </a:rPr>
              <a:t>–</a:t>
            </a:r>
            <a:r>
              <a:rPr lang="en-US" sz="1800" spc="-5" dirty="0">
                <a:effectLst/>
                <a:latin typeface="Arial MT"/>
                <a:ea typeface="Arial MT"/>
                <a:cs typeface="Arial MT"/>
              </a:rPr>
              <a:t> </a:t>
            </a:r>
            <a:r>
              <a:rPr lang="en-US" sz="1800" dirty="0">
                <a:effectLst/>
                <a:latin typeface="Arial MT"/>
                <a:ea typeface="Arial MT"/>
                <a:cs typeface="Arial MT"/>
              </a:rPr>
              <a:t>Increase, O</a:t>
            </a:r>
            <a:r>
              <a:rPr lang="en-US" sz="1800" spc="-10" dirty="0">
                <a:effectLst/>
                <a:latin typeface="Arial MT"/>
                <a:ea typeface="Arial MT"/>
                <a:cs typeface="Arial MT"/>
              </a:rPr>
              <a:t> </a:t>
            </a:r>
            <a:r>
              <a:rPr lang="en-US" sz="1800" dirty="0">
                <a:effectLst/>
                <a:latin typeface="Arial MT"/>
                <a:ea typeface="Arial MT"/>
                <a:cs typeface="Arial MT"/>
              </a:rPr>
              <a:t>–</a:t>
            </a:r>
            <a:r>
              <a:rPr lang="en-US" sz="1800" spc="-5" dirty="0">
                <a:effectLst/>
                <a:latin typeface="Arial MT"/>
                <a:ea typeface="Arial MT"/>
                <a:cs typeface="Arial MT"/>
              </a:rPr>
              <a:t> </a:t>
            </a:r>
            <a:r>
              <a:rPr lang="en-US" sz="1800" dirty="0" err="1">
                <a:effectLst/>
                <a:latin typeface="Arial MT"/>
                <a:ea typeface="Arial MT"/>
                <a:cs typeface="Arial MT"/>
              </a:rPr>
              <a:t>Optimise</a:t>
            </a:r>
            <a:endParaRPr lang="en-US" sz="1800" dirty="0">
              <a:effectLst/>
              <a:latin typeface="Arial MT"/>
              <a:ea typeface="Arial MT"/>
              <a:cs typeface="Arial MT"/>
            </a:endParaRPr>
          </a:p>
          <a:p>
            <a:pPr marL="72390" marR="211455" algn="just">
              <a:lnSpc>
                <a:spcPct val="125000"/>
              </a:lnSpc>
              <a:spcBef>
                <a:spcPts val="5"/>
              </a:spcBef>
              <a:spcAft>
                <a:spcPts val="0"/>
              </a:spcAft>
            </a:pPr>
            <a:r>
              <a:rPr lang="en-US" sz="1100" dirty="0">
                <a:effectLst/>
                <a:latin typeface="Arial MT"/>
                <a:ea typeface="Arial MT"/>
                <a:cs typeface="Arial MT"/>
              </a:rPr>
              <a:t>In</a:t>
            </a:r>
            <a:r>
              <a:rPr lang="en-US" sz="1100" spc="-20" dirty="0">
                <a:effectLst/>
                <a:latin typeface="Arial MT"/>
                <a:ea typeface="Arial MT"/>
                <a:cs typeface="Arial MT"/>
              </a:rPr>
              <a:t> </a:t>
            </a:r>
            <a:r>
              <a:rPr lang="en-US" sz="1100" dirty="0">
                <a:effectLst/>
                <a:latin typeface="Arial MT"/>
                <a:ea typeface="Arial MT"/>
                <a:cs typeface="Arial MT"/>
              </a:rPr>
              <a:t>the</a:t>
            </a:r>
            <a:r>
              <a:rPr lang="en-US" sz="1100" spc="-15" dirty="0">
                <a:effectLst/>
                <a:latin typeface="Arial MT"/>
                <a:ea typeface="Arial MT"/>
                <a:cs typeface="Arial MT"/>
              </a:rPr>
              <a:t> </a:t>
            </a:r>
            <a:r>
              <a:rPr lang="en-US" sz="1100" dirty="0">
                <a:effectLst/>
                <a:latin typeface="Arial MT"/>
                <a:ea typeface="Arial MT"/>
                <a:cs typeface="Arial MT"/>
              </a:rPr>
              <a:t>following</a:t>
            </a:r>
            <a:r>
              <a:rPr lang="en-US" sz="1100" spc="-15" dirty="0">
                <a:effectLst/>
                <a:latin typeface="Arial MT"/>
                <a:ea typeface="Arial MT"/>
                <a:cs typeface="Arial MT"/>
              </a:rPr>
              <a:t> </a:t>
            </a:r>
            <a:r>
              <a:rPr lang="en-US" sz="1100" dirty="0">
                <a:effectLst/>
                <a:latin typeface="Arial MT"/>
                <a:ea typeface="Arial MT"/>
                <a:cs typeface="Arial MT"/>
              </a:rPr>
              <a:t>sub-chapters,</a:t>
            </a:r>
            <a:r>
              <a:rPr lang="en-US" sz="1100" spc="-20" dirty="0">
                <a:effectLst/>
                <a:latin typeface="Arial MT"/>
                <a:ea typeface="Arial MT"/>
                <a:cs typeface="Arial MT"/>
              </a:rPr>
              <a:t> </a:t>
            </a:r>
            <a:r>
              <a:rPr lang="en-US" sz="1100" dirty="0">
                <a:effectLst/>
                <a:latin typeface="Arial MT"/>
                <a:ea typeface="Arial MT"/>
                <a:cs typeface="Arial MT"/>
              </a:rPr>
              <a:t>the</a:t>
            </a:r>
            <a:r>
              <a:rPr lang="en-US" sz="1100" spc="-25" dirty="0">
                <a:effectLst/>
                <a:latin typeface="Arial MT"/>
                <a:ea typeface="Arial MT"/>
                <a:cs typeface="Arial MT"/>
              </a:rPr>
              <a:t> </a:t>
            </a:r>
            <a:r>
              <a:rPr lang="en-US" sz="1100" dirty="0">
                <a:effectLst/>
                <a:latin typeface="Arial MT"/>
                <a:ea typeface="Arial MT"/>
                <a:cs typeface="Arial MT"/>
              </a:rPr>
              <a:t>system</a:t>
            </a:r>
            <a:r>
              <a:rPr lang="en-US" sz="1100" spc="-20" dirty="0">
                <a:effectLst/>
                <a:latin typeface="Arial MT"/>
                <a:ea typeface="Arial MT"/>
                <a:cs typeface="Arial MT"/>
              </a:rPr>
              <a:t> </a:t>
            </a:r>
            <a:r>
              <a:rPr lang="en-US" sz="1100" dirty="0">
                <a:effectLst/>
                <a:latin typeface="Arial MT"/>
                <a:ea typeface="Arial MT"/>
                <a:cs typeface="Arial MT"/>
              </a:rPr>
              <a:t>boundaries</a:t>
            </a:r>
            <a:r>
              <a:rPr lang="en-US" sz="1100" spc="-15" dirty="0">
                <a:effectLst/>
                <a:latin typeface="Arial MT"/>
                <a:ea typeface="Arial MT"/>
                <a:cs typeface="Arial MT"/>
              </a:rPr>
              <a:t> </a:t>
            </a:r>
            <a:r>
              <a:rPr lang="en-US" sz="1100" dirty="0">
                <a:effectLst/>
                <a:latin typeface="Arial MT"/>
                <a:ea typeface="Arial MT"/>
                <a:cs typeface="Arial MT"/>
              </a:rPr>
              <a:t>are</a:t>
            </a:r>
            <a:r>
              <a:rPr lang="en-US" sz="1100" spc="-25" dirty="0">
                <a:effectLst/>
                <a:latin typeface="Arial MT"/>
                <a:ea typeface="Arial MT"/>
                <a:cs typeface="Arial MT"/>
              </a:rPr>
              <a:t> </a:t>
            </a:r>
            <a:r>
              <a:rPr lang="en-US" sz="1100" dirty="0">
                <a:effectLst/>
                <a:latin typeface="Arial MT"/>
                <a:ea typeface="Arial MT"/>
                <a:cs typeface="Arial MT"/>
              </a:rPr>
              <a:t>illustrated</a:t>
            </a:r>
            <a:r>
              <a:rPr lang="en-US" sz="1100" spc="-20" dirty="0">
                <a:effectLst/>
                <a:latin typeface="Arial MT"/>
                <a:ea typeface="Arial MT"/>
                <a:cs typeface="Arial MT"/>
              </a:rPr>
              <a:t> </a:t>
            </a:r>
            <a:r>
              <a:rPr lang="en-US" sz="1100" dirty="0">
                <a:effectLst/>
                <a:latin typeface="Arial MT"/>
                <a:ea typeface="Arial MT"/>
                <a:cs typeface="Arial MT"/>
              </a:rPr>
              <a:t>for</a:t>
            </a:r>
            <a:r>
              <a:rPr lang="en-US" sz="1100" spc="-20" dirty="0">
                <a:effectLst/>
                <a:latin typeface="Arial MT"/>
                <a:ea typeface="Arial MT"/>
                <a:cs typeface="Arial MT"/>
              </a:rPr>
              <a:t> </a:t>
            </a:r>
            <a:r>
              <a:rPr lang="en-US" sz="1100" dirty="0">
                <a:effectLst/>
                <a:latin typeface="Arial MT"/>
                <a:ea typeface="Arial MT"/>
                <a:cs typeface="Arial MT"/>
              </a:rPr>
              <a:t>each</a:t>
            </a:r>
            <a:r>
              <a:rPr lang="en-US" sz="1100" spc="-15" dirty="0">
                <a:effectLst/>
                <a:latin typeface="Arial MT"/>
                <a:ea typeface="Arial MT"/>
                <a:cs typeface="Arial MT"/>
              </a:rPr>
              <a:t> </a:t>
            </a:r>
            <a:r>
              <a:rPr lang="en-US" sz="1100" dirty="0">
                <a:effectLst/>
                <a:latin typeface="Arial MT"/>
                <a:ea typeface="Arial MT"/>
                <a:cs typeface="Arial MT"/>
              </a:rPr>
              <a:t>demo-site.</a:t>
            </a:r>
            <a:r>
              <a:rPr lang="en-US" sz="1100" spc="-15" dirty="0">
                <a:effectLst/>
                <a:latin typeface="Arial MT"/>
                <a:ea typeface="Arial MT"/>
                <a:cs typeface="Arial MT"/>
              </a:rPr>
              <a:t> </a:t>
            </a:r>
            <a:r>
              <a:rPr lang="en-US" sz="1100" dirty="0">
                <a:effectLst/>
                <a:latin typeface="Arial MT"/>
                <a:ea typeface="Arial MT"/>
                <a:cs typeface="Arial MT"/>
              </a:rPr>
              <a:t>The</a:t>
            </a:r>
            <a:r>
              <a:rPr lang="en-US" sz="1100" spc="-30" dirty="0">
                <a:effectLst/>
                <a:latin typeface="Arial MT"/>
                <a:ea typeface="Arial MT"/>
                <a:cs typeface="Arial MT"/>
              </a:rPr>
              <a:t> </a:t>
            </a:r>
            <a:r>
              <a:rPr lang="en-US" sz="1100" dirty="0">
                <a:effectLst/>
                <a:latin typeface="Arial MT"/>
                <a:ea typeface="Arial MT"/>
                <a:cs typeface="Arial MT"/>
              </a:rPr>
              <a:t>system</a:t>
            </a:r>
            <a:r>
              <a:rPr lang="en-US" sz="1100" spc="-290" dirty="0">
                <a:effectLst/>
                <a:latin typeface="Arial MT"/>
                <a:ea typeface="Arial MT"/>
                <a:cs typeface="Arial MT"/>
              </a:rPr>
              <a:t> </a:t>
            </a:r>
            <a:r>
              <a:rPr lang="en-US" sz="1100" dirty="0">
                <a:effectLst/>
                <a:latin typeface="Arial MT"/>
                <a:ea typeface="Arial MT"/>
                <a:cs typeface="Arial MT"/>
              </a:rPr>
              <a:t>boundary for the KRIs is the specific industrial process that is in focus in the RETROFEED project,</a:t>
            </a:r>
            <a:r>
              <a:rPr lang="en-US" sz="1100" spc="5" dirty="0">
                <a:effectLst/>
                <a:latin typeface="Arial MT"/>
                <a:ea typeface="Arial MT"/>
                <a:cs typeface="Arial MT"/>
              </a:rPr>
              <a:t> </a:t>
            </a:r>
            <a:r>
              <a:rPr lang="en-US" sz="1100" dirty="0">
                <a:effectLst/>
                <a:latin typeface="Arial MT"/>
                <a:ea typeface="Arial MT"/>
                <a:cs typeface="Arial MT"/>
              </a:rPr>
              <a:t>in most cases the core production process. The KPAs use a wider system boundary which include</a:t>
            </a:r>
            <a:r>
              <a:rPr lang="en-US" sz="1100" spc="5" dirty="0">
                <a:effectLst/>
                <a:latin typeface="Arial MT"/>
                <a:ea typeface="Arial MT"/>
                <a:cs typeface="Arial MT"/>
              </a:rPr>
              <a:t> </a:t>
            </a:r>
            <a:r>
              <a:rPr lang="en-US" sz="1100" dirty="0">
                <a:effectLst/>
                <a:latin typeface="Arial MT"/>
                <a:ea typeface="Arial MT"/>
                <a:cs typeface="Arial MT"/>
              </a:rPr>
              <a:t>all</a:t>
            </a:r>
            <a:r>
              <a:rPr lang="en-US" sz="1100" spc="-5" dirty="0">
                <a:effectLst/>
                <a:latin typeface="Arial MT"/>
                <a:ea typeface="Arial MT"/>
                <a:cs typeface="Arial MT"/>
              </a:rPr>
              <a:t> </a:t>
            </a:r>
            <a:r>
              <a:rPr lang="en-US" sz="1100" dirty="0">
                <a:effectLst/>
                <a:latin typeface="Arial MT"/>
                <a:ea typeface="Arial MT"/>
                <a:cs typeface="Arial MT"/>
              </a:rPr>
              <a:t>or a larger part of the</a:t>
            </a:r>
            <a:r>
              <a:rPr lang="en-US" sz="1100" spc="-5" dirty="0">
                <a:effectLst/>
                <a:latin typeface="Arial MT"/>
                <a:ea typeface="Arial MT"/>
                <a:cs typeface="Arial MT"/>
              </a:rPr>
              <a:t> </a:t>
            </a:r>
            <a:r>
              <a:rPr lang="en-US" sz="1100" dirty="0">
                <a:effectLst/>
                <a:latin typeface="Arial MT"/>
                <a:ea typeface="Arial MT"/>
                <a:cs typeface="Arial MT"/>
              </a:rPr>
              <a:t>industrial plant.</a:t>
            </a:r>
            <a:endParaRPr lang="sv-SE" sz="1100" dirty="0">
              <a:effectLst/>
              <a:latin typeface="Arial MT"/>
              <a:ea typeface="Arial MT"/>
              <a:cs typeface="Arial MT"/>
            </a:endParaRPr>
          </a:p>
          <a:p>
            <a:pPr>
              <a:spcBef>
                <a:spcPts val="45"/>
              </a:spcBef>
            </a:pPr>
            <a:r>
              <a:rPr lang="en-US" sz="1000" dirty="0">
                <a:effectLst/>
                <a:latin typeface="Arial MT"/>
                <a:ea typeface="Arial MT"/>
                <a:cs typeface="Arial MT"/>
              </a:rPr>
              <a:t> </a:t>
            </a:r>
            <a:endParaRPr lang="sv-SE" sz="1100" dirty="0">
              <a:effectLst/>
              <a:latin typeface="Arial MT"/>
              <a:ea typeface="Arial MT"/>
              <a:cs typeface="Arial MT"/>
            </a:endParaRPr>
          </a:p>
          <a:p>
            <a:pPr marL="72390" algn="just"/>
            <a:r>
              <a:rPr lang="en-US" sz="1100" dirty="0">
                <a:effectLst/>
                <a:latin typeface="Arial MT"/>
                <a:ea typeface="Arial MT"/>
                <a:cs typeface="Arial MT"/>
              </a:rPr>
              <a:t>The</a:t>
            </a:r>
            <a:r>
              <a:rPr lang="en-US" sz="1100" spc="-10" dirty="0">
                <a:effectLst/>
                <a:latin typeface="Arial MT"/>
                <a:ea typeface="Arial MT"/>
                <a:cs typeface="Arial MT"/>
              </a:rPr>
              <a:t> </a:t>
            </a:r>
            <a:r>
              <a:rPr lang="en-US" sz="1100" dirty="0">
                <a:effectLst/>
                <a:latin typeface="Arial MT"/>
                <a:ea typeface="Arial MT"/>
                <a:cs typeface="Arial MT"/>
              </a:rPr>
              <a:t>KRIs</a:t>
            </a:r>
            <a:r>
              <a:rPr lang="en-US" sz="1100" spc="-10" dirty="0">
                <a:effectLst/>
                <a:latin typeface="Arial MT"/>
                <a:ea typeface="Arial MT"/>
                <a:cs typeface="Arial MT"/>
              </a:rPr>
              <a:t> </a:t>
            </a:r>
            <a:r>
              <a:rPr lang="en-US" sz="1100" dirty="0">
                <a:effectLst/>
                <a:latin typeface="Arial MT"/>
                <a:ea typeface="Arial MT"/>
                <a:cs typeface="Arial MT"/>
              </a:rPr>
              <a:t>which</a:t>
            </a:r>
            <a:r>
              <a:rPr lang="en-US" sz="1100" spc="-10" dirty="0">
                <a:effectLst/>
                <a:latin typeface="Arial MT"/>
                <a:ea typeface="Arial MT"/>
                <a:cs typeface="Arial MT"/>
              </a:rPr>
              <a:t> </a:t>
            </a:r>
            <a:r>
              <a:rPr lang="en-US" sz="1100" dirty="0">
                <a:effectLst/>
                <a:latin typeface="Arial MT"/>
                <a:ea typeface="Arial MT"/>
                <a:cs typeface="Arial MT"/>
              </a:rPr>
              <a:t>have</a:t>
            </a:r>
            <a:r>
              <a:rPr lang="en-US" sz="1100" spc="-5" dirty="0">
                <a:effectLst/>
                <a:latin typeface="Arial MT"/>
                <a:ea typeface="Arial MT"/>
                <a:cs typeface="Arial MT"/>
              </a:rPr>
              <a:t> </a:t>
            </a:r>
            <a:r>
              <a:rPr lang="en-US" sz="1100" dirty="0">
                <a:effectLst/>
                <a:latin typeface="Arial MT"/>
                <a:ea typeface="Arial MT"/>
                <a:cs typeface="Arial MT"/>
              </a:rPr>
              <a:t>been</a:t>
            </a:r>
            <a:r>
              <a:rPr lang="en-US" sz="1100" spc="-10" dirty="0">
                <a:effectLst/>
                <a:latin typeface="Arial MT"/>
                <a:ea typeface="Arial MT"/>
                <a:cs typeface="Arial MT"/>
              </a:rPr>
              <a:t> </a:t>
            </a:r>
            <a:r>
              <a:rPr lang="en-US" sz="1100" dirty="0">
                <a:effectLst/>
                <a:latin typeface="Arial MT"/>
                <a:ea typeface="Arial MT"/>
                <a:cs typeface="Arial MT"/>
              </a:rPr>
              <a:t>selected</a:t>
            </a:r>
            <a:r>
              <a:rPr lang="en-US" sz="1100" spc="-10" dirty="0">
                <a:effectLst/>
                <a:latin typeface="Arial MT"/>
                <a:ea typeface="Arial MT"/>
                <a:cs typeface="Arial MT"/>
              </a:rPr>
              <a:t> </a:t>
            </a:r>
            <a:r>
              <a:rPr lang="en-US" sz="1100" dirty="0">
                <a:effectLst/>
                <a:latin typeface="Arial MT"/>
                <a:ea typeface="Arial MT"/>
                <a:cs typeface="Arial MT"/>
              </a:rPr>
              <a:t>for</a:t>
            </a:r>
            <a:r>
              <a:rPr lang="en-US" sz="1100" spc="-10" dirty="0">
                <a:effectLst/>
                <a:latin typeface="Arial MT"/>
                <a:ea typeface="Arial MT"/>
                <a:cs typeface="Arial MT"/>
              </a:rPr>
              <a:t> </a:t>
            </a:r>
            <a:r>
              <a:rPr lang="en-US" sz="1100" dirty="0">
                <a:effectLst/>
                <a:latin typeface="Arial MT"/>
                <a:ea typeface="Arial MT"/>
                <a:cs typeface="Arial MT"/>
              </a:rPr>
              <a:t>the</a:t>
            </a:r>
            <a:r>
              <a:rPr lang="en-US" sz="1100" spc="-5" dirty="0">
                <a:effectLst/>
                <a:latin typeface="Arial MT"/>
                <a:ea typeface="Arial MT"/>
                <a:cs typeface="Arial MT"/>
              </a:rPr>
              <a:t> </a:t>
            </a:r>
            <a:r>
              <a:rPr lang="en-US" sz="1100" dirty="0">
                <a:effectLst/>
                <a:latin typeface="Arial MT"/>
                <a:ea typeface="Arial MT"/>
                <a:cs typeface="Arial MT"/>
              </a:rPr>
              <a:t>demo-sites</a:t>
            </a:r>
            <a:r>
              <a:rPr lang="en-US" sz="1100" spc="-10" dirty="0">
                <a:effectLst/>
                <a:latin typeface="Arial MT"/>
                <a:ea typeface="Arial MT"/>
                <a:cs typeface="Arial MT"/>
              </a:rPr>
              <a:t> </a:t>
            </a:r>
            <a:r>
              <a:rPr lang="en-US" sz="1100" dirty="0">
                <a:effectLst/>
                <a:latin typeface="Arial MT"/>
                <a:ea typeface="Arial MT"/>
                <a:cs typeface="Arial MT"/>
              </a:rPr>
              <a:t>belong</a:t>
            </a:r>
            <a:r>
              <a:rPr lang="en-US" sz="1100" spc="-10" dirty="0">
                <a:effectLst/>
                <a:latin typeface="Arial MT"/>
                <a:ea typeface="Arial MT"/>
                <a:cs typeface="Arial MT"/>
              </a:rPr>
              <a:t> </a:t>
            </a:r>
            <a:r>
              <a:rPr lang="en-US" sz="1100" dirty="0">
                <a:effectLst/>
                <a:latin typeface="Arial MT"/>
                <a:ea typeface="Arial MT"/>
                <a:cs typeface="Arial MT"/>
              </a:rPr>
              <a:t>to</a:t>
            </a:r>
            <a:r>
              <a:rPr lang="en-US" sz="1100" spc="-10" dirty="0">
                <a:effectLst/>
                <a:latin typeface="Arial MT"/>
                <a:ea typeface="Arial MT"/>
                <a:cs typeface="Arial MT"/>
              </a:rPr>
              <a:t> </a:t>
            </a:r>
            <a:r>
              <a:rPr lang="en-US" sz="1100" dirty="0">
                <a:effectLst/>
                <a:latin typeface="Arial MT"/>
                <a:ea typeface="Arial MT"/>
                <a:cs typeface="Arial MT"/>
              </a:rPr>
              <a:t>the</a:t>
            </a:r>
            <a:r>
              <a:rPr lang="en-US" sz="1100" spc="-5" dirty="0">
                <a:effectLst/>
                <a:latin typeface="Arial MT"/>
                <a:ea typeface="Arial MT"/>
                <a:cs typeface="Arial MT"/>
              </a:rPr>
              <a:t> </a:t>
            </a:r>
            <a:r>
              <a:rPr lang="en-US" sz="1100" dirty="0">
                <a:effectLst/>
                <a:latin typeface="Arial MT"/>
                <a:ea typeface="Arial MT"/>
                <a:cs typeface="Arial MT"/>
              </a:rPr>
              <a:t>categories:</a:t>
            </a:r>
            <a:endParaRPr lang="sv-SE" sz="1100" dirty="0">
              <a:effectLst/>
              <a:latin typeface="Arial MT"/>
              <a:ea typeface="Arial MT"/>
              <a:cs typeface="Arial MT"/>
            </a:endParaRPr>
          </a:p>
          <a:p>
            <a:br>
              <a:rPr lang="en-US" sz="1100" dirty="0">
                <a:effectLst/>
                <a:latin typeface="Arial MT"/>
                <a:ea typeface="Arial MT"/>
                <a:cs typeface="Arial MT"/>
              </a:rPr>
            </a:br>
            <a:r>
              <a:rPr lang="en-US" sz="1450" dirty="0">
                <a:effectLst/>
                <a:latin typeface="Arial MT"/>
                <a:ea typeface="Arial MT"/>
                <a:cs typeface="Arial MT"/>
              </a:rPr>
              <a:t> </a:t>
            </a:r>
            <a:endParaRPr lang="sv-SE" sz="1100" dirty="0">
              <a:effectLst/>
              <a:latin typeface="Arial MT"/>
              <a:ea typeface="Arial MT"/>
              <a:cs typeface="Arial MT"/>
            </a:endParaRPr>
          </a:p>
          <a:p>
            <a:pPr marL="1143000" lvl="2" indent="-228600">
              <a:spcBef>
                <a:spcPts val="500"/>
              </a:spcBef>
              <a:spcAft>
                <a:spcPts val="0"/>
              </a:spcAft>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Energy</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use</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(for</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each</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energy</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carrier).</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spcBef>
                <a:spcPts val="5"/>
              </a:spcBef>
              <a:spcAft>
                <a:spcPts val="0"/>
              </a:spcAft>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Use</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of</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raw</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materials</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(for</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each</a:t>
            </a:r>
            <a:r>
              <a:rPr lang="en-US" sz="1100" spc="-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raw</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material).</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Waste</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disposal.</a:t>
            </a:r>
            <a:endParaRPr lang="sv-SE" sz="1100" dirty="0">
              <a:effectLst/>
              <a:latin typeface="Arial MT"/>
              <a:ea typeface="Symbol" panose="05050102010706020507" pitchFamily="18" charset="2"/>
              <a:cs typeface="Symbol" panose="05050102010706020507" pitchFamily="18" charset="2"/>
            </a:endParaRPr>
          </a:p>
          <a:p>
            <a:pPr>
              <a:spcBef>
                <a:spcPts val="15"/>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Water</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consumption.</a:t>
            </a:r>
            <a:endParaRPr lang="sv-SE" sz="1100" dirty="0">
              <a:effectLst/>
              <a:latin typeface="Arial MT"/>
              <a:ea typeface="Symbol" panose="05050102010706020507" pitchFamily="18" charset="2"/>
              <a:cs typeface="Symbol" panose="05050102010706020507" pitchFamily="18" charset="2"/>
            </a:endParaRPr>
          </a:p>
          <a:p>
            <a:pPr>
              <a:spcBef>
                <a:spcPts val="5"/>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spcBef>
                <a:spcPts val="5"/>
              </a:spcBef>
              <a:spcAft>
                <a:spcPts val="0"/>
              </a:spcAft>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Water</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discharge.</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Emissions</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to</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water.</a:t>
            </a:r>
            <a:endParaRPr lang="sv-SE" sz="1100" dirty="0">
              <a:effectLst/>
              <a:latin typeface="Arial MT"/>
              <a:ea typeface="Symbol" panose="05050102010706020507" pitchFamily="18" charset="2"/>
              <a:cs typeface="Symbol" panose="05050102010706020507" pitchFamily="18" charset="2"/>
            </a:endParaRPr>
          </a:p>
          <a:p>
            <a:pPr>
              <a:spcBef>
                <a:spcPts val="15"/>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CO</a:t>
            </a:r>
            <a:r>
              <a:rPr lang="en-US" sz="1100" baseline="-25000" dirty="0">
                <a:effectLst/>
                <a:latin typeface="Arial MT"/>
                <a:ea typeface="Symbol" panose="05050102010706020507" pitchFamily="18" charset="2"/>
                <a:cs typeface="Symbol" panose="05050102010706020507" pitchFamily="18" charset="2"/>
              </a:rPr>
              <a:t>2</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emissions.</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spcBef>
                <a:spcPts val="5"/>
              </a:spcBef>
              <a:spcAft>
                <a:spcPts val="0"/>
              </a:spcAft>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Other</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GHG</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emissions.</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Other</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emissions</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to</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air.</a:t>
            </a:r>
            <a:endParaRPr lang="sv-SE" sz="1100" dirty="0">
              <a:effectLst/>
              <a:latin typeface="Arial MT"/>
              <a:ea typeface="Symbol" panose="05050102010706020507" pitchFamily="18" charset="2"/>
              <a:cs typeface="Symbol" panose="05050102010706020507" pitchFamily="18" charset="2"/>
            </a:endParaRPr>
          </a:p>
          <a:p>
            <a:pPr>
              <a:spcBef>
                <a:spcPts val="15"/>
              </a:spcBef>
            </a:pPr>
            <a:r>
              <a:rPr lang="en-US" sz="1300" dirty="0">
                <a:effectLst/>
                <a:latin typeface="Arial MT"/>
                <a:ea typeface="Arial MT"/>
                <a:cs typeface="Arial MT"/>
              </a:rPr>
              <a:t> </a:t>
            </a:r>
            <a:endParaRPr lang="sv-SE" sz="1100" dirty="0">
              <a:effectLst/>
              <a:latin typeface="Arial MT"/>
              <a:ea typeface="Arial MT"/>
              <a:cs typeface="Arial MT"/>
            </a:endParaRPr>
          </a:p>
          <a:p>
            <a:pPr marL="72390" algn="just"/>
            <a:r>
              <a:rPr lang="en-US" sz="1100" dirty="0">
                <a:effectLst/>
                <a:latin typeface="Arial MT"/>
                <a:ea typeface="Arial MT"/>
                <a:cs typeface="Arial MT"/>
              </a:rPr>
              <a:t>The</a:t>
            </a:r>
            <a:r>
              <a:rPr lang="en-US" sz="1100" spc="-10" dirty="0">
                <a:effectLst/>
                <a:latin typeface="Arial MT"/>
                <a:ea typeface="Arial MT"/>
                <a:cs typeface="Arial MT"/>
              </a:rPr>
              <a:t> </a:t>
            </a:r>
            <a:r>
              <a:rPr lang="en-US" sz="1100" dirty="0">
                <a:effectLst/>
                <a:latin typeface="Arial MT"/>
                <a:ea typeface="Arial MT"/>
                <a:cs typeface="Arial MT"/>
              </a:rPr>
              <a:t>KPAs</a:t>
            </a:r>
            <a:r>
              <a:rPr lang="en-US" sz="1100" spc="-10" dirty="0">
                <a:effectLst/>
                <a:latin typeface="Arial MT"/>
                <a:ea typeface="Arial MT"/>
                <a:cs typeface="Arial MT"/>
              </a:rPr>
              <a:t> </a:t>
            </a:r>
            <a:r>
              <a:rPr lang="en-US" sz="1100" dirty="0">
                <a:effectLst/>
                <a:latin typeface="Arial MT"/>
                <a:ea typeface="Arial MT"/>
                <a:cs typeface="Arial MT"/>
              </a:rPr>
              <a:t>which</a:t>
            </a:r>
            <a:r>
              <a:rPr lang="en-US" sz="1100" spc="-5" dirty="0">
                <a:effectLst/>
                <a:latin typeface="Arial MT"/>
                <a:ea typeface="Arial MT"/>
                <a:cs typeface="Arial MT"/>
              </a:rPr>
              <a:t> </a:t>
            </a:r>
            <a:r>
              <a:rPr lang="en-US" sz="1100" dirty="0">
                <a:effectLst/>
                <a:latin typeface="Arial MT"/>
                <a:ea typeface="Arial MT"/>
                <a:cs typeface="Arial MT"/>
              </a:rPr>
              <a:t>have</a:t>
            </a:r>
            <a:r>
              <a:rPr lang="en-US" sz="1100" spc="-10" dirty="0">
                <a:effectLst/>
                <a:latin typeface="Arial MT"/>
                <a:ea typeface="Arial MT"/>
                <a:cs typeface="Arial MT"/>
              </a:rPr>
              <a:t> </a:t>
            </a:r>
            <a:r>
              <a:rPr lang="en-US" sz="1100" dirty="0">
                <a:effectLst/>
                <a:latin typeface="Arial MT"/>
                <a:ea typeface="Arial MT"/>
                <a:cs typeface="Arial MT"/>
              </a:rPr>
              <a:t>been</a:t>
            </a:r>
            <a:r>
              <a:rPr lang="en-US" sz="1100" spc="-10" dirty="0">
                <a:effectLst/>
                <a:latin typeface="Arial MT"/>
                <a:ea typeface="Arial MT"/>
                <a:cs typeface="Arial MT"/>
              </a:rPr>
              <a:t> </a:t>
            </a:r>
            <a:r>
              <a:rPr lang="en-US" sz="1100" dirty="0">
                <a:effectLst/>
                <a:latin typeface="Arial MT"/>
                <a:ea typeface="Arial MT"/>
                <a:cs typeface="Arial MT"/>
              </a:rPr>
              <a:t>selected</a:t>
            </a:r>
            <a:r>
              <a:rPr lang="en-US" sz="1100" spc="-5" dirty="0">
                <a:effectLst/>
                <a:latin typeface="Arial MT"/>
                <a:ea typeface="Arial MT"/>
                <a:cs typeface="Arial MT"/>
              </a:rPr>
              <a:t> </a:t>
            </a:r>
            <a:r>
              <a:rPr lang="en-US" sz="1100" dirty="0">
                <a:effectLst/>
                <a:latin typeface="Arial MT"/>
                <a:ea typeface="Arial MT"/>
                <a:cs typeface="Arial MT"/>
              </a:rPr>
              <a:t>are</a:t>
            </a:r>
            <a:r>
              <a:rPr lang="en-US" sz="1100" spc="-10" dirty="0">
                <a:effectLst/>
                <a:latin typeface="Arial MT"/>
                <a:ea typeface="Arial MT"/>
                <a:cs typeface="Arial MT"/>
              </a:rPr>
              <a:t> </a:t>
            </a:r>
            <a:r>
              <a:rPr lang="en-US" sz="1100" dirty="0">
                <a:effectLst/>
                <a:latin typeface="Arial MT"/>
                <a:ea typeface="Arial MT"/>
                <a:cs typeface="Arial MT"/>
              </a:rPr>
              <a:t>within</a:t>
            </a:r>
            <a:r>
              <a:rPr lang="en-US" sz="1100" spc="-15" dirty="0">
                <a:effectLst/>
                <a:latin typeface="Arial MT"/>
                <a:ea typeface="Arial MT"/>
                <a:cs typeface="Arial MT"/>
              </a:rPr>
              <a:t> </a:t>
            </a:r>
            <a:r>
              <a:rPr lang="en-US" sz="1100" dirty="0">
                <a:effectLst/>
                <a:latin typeface="Arial MT"/>
                <a:ea typeface="Arial MT"/>
                <a:cs typeface="Arial MT"/>
              </a:rPr>
              <a:t>the</a:t>
            </a:r>
            <a:r>
              <a:rPr lang="en-US" sz="1100" spc="-5" dirty="0">
                <a:effectLst/>
                <a:latin typeface="Arial MT"/>
                <a:ea typeface="Arial MT"/>
                <a:cs typeface="Arial MT"/>
              </a:rPr>
              <a:t> </a:t>
            </a:r>
            <a:r>
              <a:rPr lang="en-US" sz="1100" dirty="0">
                <a:effectLst/>
                <a:latin typeface="Arial MT"/>
                <a:ea typeface="Arial MT"/>
                <a:cs typeface="Arial MT"/>
              </a:rPr>
              <a:t>categories:</a:t>
            </a:r>
            <a:endParaRPr lang="sv-SE" sz="1100" dirty="0">
              <a:effectLst/>
              <a:latin typeface="Arial MT"/>
              <a:ea typeface="Arial MT"/>
              <a:cs typeface="Arial MT"/>
            </a:endParaRPr>
          </a:p>
          <a:p>
            <a:pPr>
              <a:spcBef>
                <a:spcPts val="2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Productivity.</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Quality.</a:t>
            </a:r>
            <a:endParaRPr lang="sv-SE" sz="1100" dirty="0">
              <a:effectLst/>
              <a:latin typeface="Arial MT"/>
              <a:ea typeface="Symbol" panose="05050102010706020507" pitchFamily="18" charset="2"/>
              <a:cs typeface="Symbol" panose="05050102010706020507" pitchFamily="18" charset="2"/>
            </a:endParaRPr>
          </a:p>
          <a:p>
            <a:pPr>
              <a:spcBef>
                <a:spcPts val="15"/>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Safety.</a:t>
            </a:r>
            <a:endParaRPr lang="sv-SE" sz="1100" dirty="0">
              <a:effectLst/>
              <a:latin typeface="Arial MT"/>
              <a:ea typeface="Symbol" panose="05050102010706020507" pitchFamily="18" charset="2"/>
              <a:cs typeface="Symbol" panose="05050102010706020507" pitchFamily="18" charset="2"/>
            </a:endParaRPr>
          </a:p>
          <a:p>
            <a:pPr>
              <a:spcBef>
                <a:spcPts val="15"/>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Costs.</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spcBef>
                <a:spcPts val="5"/>
              </a:spcBef>
              <a:spcAft>
                <a:spcPts val="0"/>
              </a:spcAft>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Reject</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ratio.</a:t>
            </a:r>
            <a:endParaRPr lang="sv-SE" sz="1100" dirty="0">
              <a:effectLst/>
              <a:latin typeface="Arial MT"/>
              <a:ea typeface="Symbol" panose="05050102010706020507" pitchFamily="18" charset="2"/>
              <a:cs typeface="Symbol" panose="05050102010706020507" pitchFamily="18" charset="2"/>
            </a:endParaRPr>
          </a:p>
          <a:p>
            <a:pPr>
              <a:spcBef>
                <a:spcPts val="10"/>
              </a:spcBef>
            </a:pPr>
            <a:r>
              <a:rPr lang="en-US" sz="1300" dirty="0">
                <a:effectLst/>
                <a:latin typeface="Arial MT"/>
                <a:ea typeface="Arial MT"/>
                <a:cs typeface="Arial MT"/>
              </a:rPr>
              <a:t> </a:t>
            </a:r>
            <a:endParaRPr lang="sv-SE" sz="1100" dirty="0">
              <a:effectLst/>
              <a:latin typeface="Arial MT"/>
              <a:ea typeface="Arial MT"/>
              <a:cs typeface="Arial MT"/>
            </a:endParaRPr>
          </a:p>
          <a:p>
            <a:pPr marL="1143000" lvl="2" indent="-228600">
              <a:buSzPts val="1100"/>
              <a:buFont typeface="Symbol" panose="05050102010706020507" pitchFamily="18" charset="2"/>
              <a:buChar char=""/>
              <a:tabLst>
                <a:tab pos="528955" algn="l"/>
                <a:tab pos="529590" algn="l"/>
              </a:tabLst>
            </a:pPr>
            <a:r>
              <a:rPr lang="en-US" sz="1100" dirty="0">
                <a:effectLst/>
                <a:latin typeface="Arial MT"/>
                <a:ea typeface="Symbol" panose="05050102010706020507" pitchFamily="18" charset="2"/>
                <a:cs typeface="Symbol" panose="05050102010706020507" pitchFamily="18" charset="2"/>
              </a:rPr>
              <a:t>Downtime,</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planned</a:t>
            </a:r>
            <a:r>
              <a:rPr lang="en-US" sz="1100" spc="-1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and</a:t>
            </a:r>
            <a:r>
              <a:rPr lang="en-US" sz="1100" spc="-1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unplanned.</a:t>
            </a:r>
            <a:endParaRPr lang="sv-SE" sz="1100" dirty="0">
              <a:effectLst/>
              <a:latin typeface="Arial MT"/>
              <a:ea typeface="Symbol" panose="05050102010706020507" pitchFamily="18" charset="2"/>
              <a:cs typeface="Symbol" panose="05050102010706020507" pitchFamily="18" charset="2"/>
            </a:endParaRPr>
          </a:p>
          <a:p>
            <a:pPr>
              <a:spcBef>
                <a:spcPts val="15"/>
              </a:spcBef>
            </a:pPr>
            <a:r>
              <a:rPr lang="en-US" sz="1300" dirty="0">
                <a:effectLst/>
                <a:latin typeface="Arial MT"/>
                <a:ea typeface="Arial MT"/>
                <a:cs typeface="Arial MT"/>
              </a:rPr>
              <a:t> </a:t>
            </a:r>
            <a:endParaRPr lang="sv-SE" sz="1100" dirty="0">
              <a:effectLst/>
              <a:latin typeface="Arial MT"/>
              <a:ea typeface="Arial MT"/>
              <a:cs typeface="Arial MT"/>
            </a:endParaRPr>
          </a:p>
          <a:p>
            <a:pPr marL="72390" marR="210185" algn="just">
              <a:lnSpc>
                <a:spcPct val="125000"/>
              </a:lnSpc>
              <a:spcAft>
                <a:spcPts val="0"/>
              </a:spcAft>
            </a:pPr>
            <a:r>
              <a:rPr lang="en-US" sz="1100" dirty="0">
                <a:effectLst/>
                <a:latin typeface="Arial MT"/>
                <a:ea typeface="Arial MT"/>
                <a:cs typeface="Arial MT"/>
              </a:rPr>
              <a:t>Safety, quality, reject ratio and downtime are not expected to be affected by the RETROFEED</a:t>
            </a:r>
            <a:r>
              <a:rPr lang="en-US" sz="1100" spc="5" dirty="0">
                <a:effectLst/>
                <a:latin typeface="Arial MT"/>
                <a:ea typeface="Arial MT"/>
                <a:cs typeface="Arial MT"/>
              </a:rPr>
              <a:t> </a:t>
            </a:r>
            <a:r>
              <a:rPr lang="en-US" sz="1100" dirty="0">
                <a:effectLst/>
                <a:latin typeface="Arial MT"/>
                <a:ea typeface="Arial MT"/>
                <a:cs typeface="Arial MT"/>
              </a:rPr>
              <a:t>project. Nevertheless, it is important to make sure that deviations do not occur as a result of</a:t>
            </a:r>
            <a:r>
              <a:rPr lang="en-US" sz="1100" spc="5" dirty="0">
                <a:effectLst/>
                <a:latin typeface="Arial MT"/>
                <a:ea typeface="Arial MT"/>
                <a:cs typeface="Arial MT"/>
              </a:rPr>
              <a:t> </a:t>
            </a:r>
            <a:r>
              <a:rPr lang="en-US" sz="1100" dirty="0">
                <a:effectLst/>
                <a:latin typeface="Arial MT"/>
                <a:ea typeface="Arial MT"/>
                <a:cs typeface="Arial MT"/>
              </a:rPr>
              <a:t>RETROFEED</a:t>
            </a:r>
            <a:r>
              <a:rPr lang="en-US" sz="1100" spc="-5" dirty="0">
                <a:effectLst/>
                <a:latin typeface="Arial MT"/>
                <a:ea typeface="Arial MT"/>
                <a:cs typeface="Arial MT"/>
              </a:rPr>
              <a:t> </a:t>
            </a:r>
            <a:r>
              <a:rPr lang="en-US" sz="1100" dirty="0">
                <a:effectLst/>
                <a:latin typeface="Arial MT"/>
                <a:ea typeface="Arial MT"/>
                <a:cs typeface="Arial MT"/>
              </a:rPr>
              <a:t>modifications.</a:t>
            </a:r>
            <a:endParaRPr lang="sv-SE" sz="1100" dirty="0">
              <a:effectLst/>
              <a:latin typeface="Arial MT"/>
              <a:ea typeface="Arial MT"/>
              <a:cs typeface="Arial MT"/>
            </a:endParaRPr>
          </a:p>
          <a:p>
            <a:pPr>
              <a:spcBef>
                <a:spcPts val="55"/>
              </a:spcBef>
            </a:pPr>
            <a:endParaRPr lang="sv-SE" sz="1800" dirty="0">
              <a:effectLst/>
              <a:latin typeface="Arial MT"/>
              <a:ea typeface="Arial MT"/>
              <a:cs typeface="Arial MT"/>
            </a:endParaRPr>
          </a:p>
          <a:p>
            <a:endParaRPr lang="sv-SE" dirty="0"/>
          </a:p>
        </p:txBody>
      </p:sp>
      <p:sp>
        <p:nvSpPr>
          <p:cNvPr id="4" name="Slide Number Placeholder 3"/>
          <p:cNvSpPr>
            <a:spLocks noGrp="1"/>
          </p:cNvSpPr>
          <p:nvPr>
            <p:ph type="sldNum" sz="quarter" idx="5"/>
          </p:nvPr>
        </p:nvSpPr>
        <p:spPr/>
        <p:txBody>
          <a:bodyPr/>
          <a:lstStyle/>
          <a:p>
            <a:fld id="{F84DB91F-1AD8-437C-8866-3636784D0854}" type="slidenum">
              <a:rPr lang="en-GB" smtClean="0"/>
              <a:t>72</a:t>
            </a:fld>
            <a:endParaRPr lang="en-GB"/>
          </a:p>
        </p:txBody>
      </p:sp>
    </p:spTree>
    <p:extLst>
      <p:ext uri="{BB962C8B-B14F-4D97-AF65-F5344CB8AC3E}">
        <p14:creationId xmlns:p14="http://schemas.microsoft.com/office/powerpoint/2010/main" val="30744187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kern="1200">
                <a:solidFill>
                  <a:srgbClr val="FFFFFF"/>
                </a:solidFill>
                <a:latin typeface="+mj-lt"/>
                <a:ea typeface="+mj-ea"/>
                <a:cs typeface="+mj-cs"/>
              </a:rPr>
              <a:t>Expected Impacts in RETROFEED in terms of some of the selected KRIs and KPA. </a:t>
            </a:r>
            <a:endParaRPr lang="sv-SE" b="0"/>
          </a:p>
        </p:txBody>
      </p:sp>
      <p:sp>
        <p:nvSpPr>
          <p:cNvPr id="4" name="Platshållare för bildnummer 3"/>
          <p:cNvSpPr>
            <a:spLocks noGrp="1"/>
          </p:cNvSpPr>
          <p:nvPr>
            <p:ph type="sldNum" sz="quarter" idx="5"/>
          </p:nvPr>
        </p:nvSpPr>
        <p:spPr/>
        <p:txBody>
          <a:bodyPr/>
          <a:lstStyle/>
          <a:p>
            <a:fld id="{F84DB91F-1AD8-437C-8866-3636784D0854}" type="slidenum">
              <a:rPr lang="en-GB" smtClean="0"/>
              <a:t>73</a:t>
            </a:fld>
            <a:endParaRPr lang="en-GB"/>
          </a:p>
        </p:txBody>
      </p:sp>
    </p:spTree>
    <p:extLst>
      <p:ext uri="{BB962C8B-B14F-4D97-AF65-F5344CB8AC3E}">
        <p14:creationId xmlns:p14="http://schemas.microsoft.com/office/powerpoint/2010/main" val="31692207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4DB91F-1AD8-437C-8866-3636784D0854}" type="slidenum">
              <a:rPr lang="en-GB" smtClean="0"/>
              <a:t>74</a:t>
            </a:fld>
            <a:endParaRPr lang="en-GB"/>
          </a:p>
        </p:txBody>
      </p:sp>
    </p:spTree>
    <p:extLst>
      <p:ext uri="{BB962C8B-B14F-4D97-AF65-F5344CB8AC3E}">
        <p14:creationId xmlns:p14="http://schemas.microsoft.com/office/powerpoint/2010/main" val="38781384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@GEO feel free to change the graphics of this slide</a:t>
            </a:r>
          </a:p>
        </p:txBody>
      </p:sp>
      <p:sp>
        <p:nvSpPr>
          <p:cNvPr id="4" name="Slide Number Placeholder 3"/>
          <p:cNvSpPr>
            <a:spLocks noGrp="1"/>
          </p:cNvSpPr>
          <p:nvPr>
            <p:ph type="sldNum" sz="quarter" idx="5"/>
          </p:nvPr>
        </p:nvSpPr>
        <p:spPr/>
        <p:txBody>
          <a:bodyPr/>
          <a:lstStyle/>
          <a:p>
            <a:fld id="{F84DB91F-1AD8-437C-8866-3636784D0854}" type="slidenum">
              <a:rPr lang="en-GB" smtClean="0"/>
              <a:t>75</a:t>
            </a:fld>
            <a:endParaRPr lang="en-GB"/>
          </a:p>
        </p:txBody>
      </p:sp>
    </p:spTree>
    <p:extLst>
      <p:ext uri="{BB962C8B-B14F-4D97-AF65-F5344CB8AC3E}">
        <p14:creationId xmlns:p14="http://schemas.microsoft.com/office/powerpoint/2010/main" val="14894951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F84DB91F-1AD8-437C-8866-3636784D0854}" type="slidenum">
              <a:rPr lang="en-GB" smtClean="0"/>
              <a:t>76</a:t>
            </a:fld>
            <a:endParaRPr lang="en-GB"/>
          </a:p>
        </p:txBody>
      </p:sp>
    </p:spTree>
    <p:extLst>
      <p:ext uri="{BB962C8B-B14F-4D97-AF65-F5344CB8AC3E}">
        <p14:creationId xmlns:p14="http://schemas.microsoft.com/office/powerpoint/2010/main" val="1672706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Arial" panose="020B0604020202020204" pitchFamily="34" charset="0"/>
              </a:rPr>
              <a:t>ETS: https://climate.ec.europa.eu/eu-action/eu-emissions-trading-system-eu-ets_en</a:t>
            </a:r>
          </a:p>
          <a:p>
            <a:endParaRPr lang="en-US" sz="1800" b="0" i="0" u="none" strike="noStrike" baseline="0">
              <a:solidFill>
                <a:srgbClr val="000000"/>
              </a:solidFill>
              <a:latin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0682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chapter</a:t>
            </a:r>
            <a:r>
              <a:rPr lang="sv-SE" dirty="0"/>
              <a:t> 4.1. </a:t>
            </a:r>
            <a:r>
              <a:rPr lang="sv-SE" dirty="0" err="1"/>
              <a:t>we</a:t>
            </a:r>
            <a:r>
              <a:rPr lang="sv-SE" dirty="0"/>
              <a:t> </a:t>
            </a:r>
            <a:r>
              <a:rPr lang="sv-SE" dirty="0" err="1"/>
              <a:t>will</a:t>
            </a:r>
            <a:r>
              <a:rPr lang="sv-SE" dirty="0"/>
              <a:t> go </a:t>
            </a:r>
            <a:r>
              <a:rPr lang="sv-SE" dirty="0" err="1"/>
              <a:t>through</a:t>
            </a:r>
            <a:r>
              <a:rPr lang="sv-SE" dirty="0"/>
              <a:t> </a:t>
            </a:r>
            <a:r>
              <a:rPr lang="sv-SE" dirty="0" err="1"/>
              <a:t>what</a:t>
            </a:r>
            <a:r>
              <a:rPr lang="sv-SE" dirty="0"/>
              <a:t> digital </a:t>
            </a:r>
            <a:r>
              <a:rPr lang="sv-SE" dirty="0" err="1"/>
              <a:t>readiness</a:t>
            </a:r>
            <a:r>
              <a:rPr lang="sv-SE" dirty="0"/>
              <a:t> </a:t>
            </a:r>
            <a:r>
              <a:rPr lang="sv-SE" dirty="0" err="1"/>
              <a:t>level</a:t>
            </a:r>
            <a:r>
              <a:rPr lang="sv-SE" dirty="0"/>
              <a:t> </a:t>
            </a:r>
            <a:r>
              <a:rPr lang="sv-SE" dirty="0" err="1"/>
              <a:t>means</a:t>
            </a:r>
            <a:r>
              <a:rPr lang="sv-SE" dirty="0"/>
              <a:t>, and </a:t>
            </a:r>
            <a:r>
              <a:rPr lang="sv-SE" dirty="0" err="1"/>
              <a:t>why</a:t>
            </a:r>
            <a:r>
              <a:rPr lang="sv-SE" dirty="0"/>
              <a:t> it is </a:t>
            </a:r>
            <a:r>
              <a:rPr lang="sv-SE" dirty="0" err="1"/>
              <a:t>done</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chapter</a:t>
            </a:r>
            <a:r>
              <a:rPr lang="sv-SE" dirty="0"/>
              <a:t> 4.2 </a:t>
            </a:r>
            <a:r>
              <a:rPr lang="sv-SE" dirty="0" err="1"/>
              <a:t>you</a:t>
            </a:r>
            <a:r>
              <a:rPr lang="sv-SE" dirty="0"/>
              <a:t> </a:t>
            </a:r>
            <a:r>
              <a:rPr lang="sv-SE" dirty="0" err="1"/>
              <a:t>will</a:t>
            </a:r>
            <a:r>
              <a:rPr lang="sv-SE" dirty="0"/>
              <a:t> </a:t>
            </a:r>
            <a:r>
              <a:rPr lang="sv-SE" dirty="0" err="1"/>
              <a:t>learn</a:t>
            </a:r>
            <a:r>
              <a:rPr lang="sv-SE" dirty="0"/>
              <a:t> </a:t>
            </a:r>
            <a:r>
              <a:rPr lang="sv-SE" dirty="0" err="1"/>
              <a:t>about</a:t>
            </a:r>
            <a:r>
              <a:rPr lang="sv-SE" dirty="0"/>
              <a:t> digital </a:t>
            </a:r>
            <a:r>
              <a:rPr lang="sv-SE" dirty="0" err="1"/>
              <a:t>twins</a:t>
            </a:r>
            <a:r>
              <a:rPr lang="sv-SE" dirty="0"/>
              <a:t> and the </a:t>
            </a:r>
            <a:r>
              <a:rPr lang="sv-SE" dirty="0" err="1"/>
              <a:t>basics</a:t>
            </a:r>
            <a:r>
              <a:rPr lang="sv-SE" dirty="0"/>
              <a:t> to </a:t>
            </a:r>
            <a:r>
              <a:rPr lang="sv-SE" dirty="0" err="1"/>
              <a:t>create</a:t>
            </a:r>
            <a:r>
              <a:rPr lang="sv-SE" dirty="0"/>
              <a:t> </a:t>
            </a:r>
            <a:r>
              <a:rPr lang="sv-SE" dirty="0" err="1"/>
              <a:t>one</a:t>
            </a:r>
            <a:r>
              <a:rPr lang="sv-SE" dirty="0"/>
              <a:t>. Digital </a:t>
            </a:r>
            <a:r>
              <a:rPr lang="sv-SE" dirty="0" err="1"/>
              <a:t>twins</a:t>
            </a:r>
            <a:r>
              <a:rPr lang="sv-SE" dirty="0"/>
              <a:t> </a:t>
            </a:r>
            <a:r>
              <a:rPr lang="sv-SE" dirty="0" err="1"/>
              <a:t>are</a:t>
            </a:r>
            <a:r>
              <a:rPr lang="sv-SE" dirty="0"/>
              <a:t> </a:t>
            </a:r>
            <a:r>
              <a:rPr lang="sv-SE" dirty="0" err="1"/>
              <a:t>integrated</a:t>
            </a:r>
            <a:r>
              <a:rPr lang="sv-SE" dirty="0"/>
              <a:t> </a:t>
            </a:r>
            <a:r>
              <a:rPr lang="sv-SE" dirty="0" err="1"/>
              <a:t>into</a:t>
            </a:r>
            <a:r>
              <a:rPr lang="sv-SE" dirty="0"/>
              <a:t> a decision support system </a:t>
            </a:r>
            <a:r>
              <a:rPr lang="sv-SE" dirty="0" err="1"/>
              <a:t>when</a:t>
            </a:r>
            <a:r>
              <a:rPr lang="sv-SE" dirty="0"/>
              <a:t> </a:t>
            </a:r>
            <a:r>
              <a:rPr lang="sv-SE" dirty="0" err="1"/>
              <a:t>implementing</a:t>
            </a:r>
            <a:r>
              <a:rPr lang="sv-SE" dirty="0"/>
              <a:t> the </a:t>
            </a:r>
            <a:r>
              <a:rPr lang="sv-SE" dirty="0" err="1"/>
              <a:t>retrofeed</a:t>
            </a:r>
            <a:r>
              <a:rPr lang="sv-SE" dirty="0"/>
              <a:t> 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chapter</a:t>
            </a:r>
            <a:r>
              <a:rPr lang="sv-SE" dirty="0"/>
              <a:t> 4.3 an </a:t>
            </a:r>
            <a:r>
              <a:rPr lang="sv-SE" dirty="0" err="1"/>
              <a:t>example</a:t>
            </a:r>
            <a:r>
              <a:rPr lang="sv-SE" dirty="0"/>
              <a:t> </a:t>
            </a:r>
            <a:r>
              <a:rPr lang="sv-SE" dirty="0" err="1"/>
              <a:t>of</a:t>
            </a:r>
            <a:r>
              <a:rPr lang="sv-SE" dirty="0"/>
              <a:t> digital </a:t>
            </a:r>
            <a:r>
              <a:rPr lang="sv-SE" dirty="0" err="1"/>
              <a:t>twin</a:t>
            </a:r>
            <a:r>
              <a:rPr lang="sv-SE" dirty="0"/>
              <a:t> for the </a:t>
            </a:r>
            <a:r>
              <a:rPr lang="sv-SE" dirty="0" err="1"/>
              <a:t>agrochemical</a:t>
            </a:r>
            <a:r>
              <a:rPr lang="sv-SE" dirty="0"/>
              <a:t> </a:t>
            </a:r>
            <a:r>
              <a:rPr lang="sv-SE" dirty="0" err="1"/>
              <a:t>sector</a:t>
            </a:r>
            <a:r>
              <a:rPr lang="sv-SE" dirty="0"/>
              <a:t> is </a:t>
            </a:r>
            <a:r>
              <a:rPr lang="sv-SE" dirty="0" err="1"/>
              <a:t>presented</a:t>
            </a:r>
            <a:r>
              <a:rPr lang="sv-SE"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dirty="0">
              <a:solidFill>
                <a:srgbClr val="333333"/>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333333"/>
                </a:solidFill>
                <a:effectLst/>
                <a:latin typeface="Arial" panose="020B0604020202020204" pitchFamily="34" charset="0"/>
              </a:rPr>
              <a:t>Nina notes, erase later: </a:t>
            </a:r>
          </a:p>
          <a:p>
            <a:pPr marL="0" indent="0">
              <a:buFont typeface="Arial" panose="020B0604020202020204" pitchFamily="34" charset="0"/>
              <a:buNone/>
            </a:pPr>
            <a:endParaRPr lang="en-US" sz="1200" b="0" i="0" dirty="0">
              <a:solidFill>
                <a:srgbClr val="333333"/>
              </a:solidFill>
              <a:effectLst/>
              <a:latin typeface="Arial" panose="020B0604020202020204" pitchFamily="34" charset="0"/>
            </a:endParaRPr>
          </a:p>
          <a:p>
            <a:pPr marL="0" indent="0">
              <a:buFont typeface="Arial" panose="020B0604020202020204" pitchFamily="34" charset="0"/>
              <a:buNone/>
            </a:pPr>
            <a:r>
              <a:rPr lang="en-US" sz="1200" b="0" i="0" dirty="0">
                <a:solidFill>
                  <a:srgbClr val="333333"/>
                </a:solidFill>
                <a:effectLst/>
                <a:latin typeface="Arial" panose="020B0604020202020204" pitchFamily="34" charset="0"/>
              </a:rPr>
              <a:t>Concrete actions.. </a:t>
            </a:r>
          </a:p>
          <a:p>
            <a:pPr marL="1028700" lvl="1" indent="-571500">
              <a:lnSpc>
                <a:spcPct val="150000"/>
              </a:lnSpc>
              <a:buFont typeface="Arial" panose="020B0604020202020204" pitchFamily="34" charset="0"/>
              <a:buChar char="•"/>
            </a:pPr>
            <a:r>
              <a:rPr lang="en-AU" sz="1200" kern="100" dirty="0">
                <a:solidFill>
                  <a:srgbClr val="404040"/>
                </a:solidFill>
                <a:effectLst/>
                <a:latin typeface="Arial (body)"/>
                <a:ea typeface="Noto Sans CJK SC"/>
                <a:cs typeface="Lohit Devanagari"/>
              </a:rPr>
              <a:t>Development</a:t>
            </a:r>
            <a:r>
              <a:rPr lang="sv-SE" sz="1200" kern="100" dirty="0">
                <a:solidFill>
                  <a:srgbClr val="404040"/>
                </a:solidFill>
                <a:effectLst/>
                <a:latin typeface="Arial (body)"/>
                <a:ea typeface="Noto Sans CJK SC"/>
                <a:cs typeface="Lohit Devanagari"/>
              </a:rPr>
              <a:t> </a:t>
            </a:r>
            <a:r>
              <a:rPr lang="sv-SE" sz="1200" kern="100" dirty="0" err="1">
                <a:solidFill>
                  <a:srgbClr val="404040"/>
                </a:solidFill>
                <a:effectLst/>
                <a:latin typeface="Arial (body)"/>
                <a:ea typeface="Noto Sans CJK SC"/>
                <a:cs typeface="Lohit Devanagari"/>
              </a:rPr>
              <a:t>of</a:t>
            </a:r>
            <a:r>
              <a:rPr lang="sv-SE" sz="1200" kern="100" dirty="0">
                <a:solidFill>
                  <a:srgbClr val="404040"/>
                </a:solidFill>
                <a:effectLst/>
                <a:latin typeface="Arial (body)"/>
                <a:ea typeface="Noto Sans CJK SC"/>
                <a:cs typeface="Lohit Devanagari"/>
              </a:rPr>
              <a:t> </a:t>
            </a:r>
            <a:r>
              <a:rPr lang="sv-SE" sz="1200" b="1" kern="100" dirty="0">
                <a:solidFill>
                  <a:srgbClr val="404040"/>
                </a:solidFill>
                <a:effectLst/>
                <a:latin typeface="Arial (body)"/>
                <a:ea typeface="Noto Sans CJK SC"/>
                <a:cs typeface="Lohit Devanagari"/>
              </a:rPr>
              <a:t>digital </a:t>
            </a:r>
            <a:r>
              <a:rPr lang="sv-SE" sz="1200" b="1" kern="100" dirty="0" err="1">
                <a:solidFill>
                  <a:srgbClr val="404040"/>
                </a:solidFill>
                <a:effectLst/>
                <a:latin typeface="Arial (body)"/>
                <a:ea typeface="Noto Sans CJK SC"/>
                <a:cs typeface="Lohit Devanagari"/>
              </a:rPr>
              <a:t>twins</a:t>
            </a:r>
            <a:r>
              <a:rPr lang="sv-SE" sz="1200" b="1" kern="100" dirty="0">
                <a:solidFill>
                  <a:srgbClr val="404040"/>
                </a:solidFill>
                <a:effectLst/>
                <a:latin typeface="Arial (body)"/>
                <a:ea typeface="Noto Sans CJK SC"/>
                <a:cs typeface="Lohit Devanagari"/>
              </a:rPr>
              <a:t> </a:t>
            </a:r>
            <a:r>
              <a:rPr lang="sv-SE" sz="1200" kern="100" dirty="0" err="1">
                <a:solidFill>
                  <a:srgbClr val="404040"/>
                </a:solidFill>
                <a:effectLst/>
                <a:latin typeface="Arial (body)"/>
                <a:ea typeface="Noto Sans CJK SC"/>
                <a:cs typeface="Lohit Devanagari"/>
              </a:rPr>
              <a:t>of</a:t>
            </a:r>
            <a:r>
              <a:rPr lang="sv-SE" sz="1200" kern="100" dirty="0">
                <a:solidFill>
                  <a:srgbClr val="404040"/>
                </a:solidFill>
                <a:effectLst/>
                <a:latin typeface="Arial (body)"/>
                <a:ea typeface="Noto Sans CJK SC"/>
                <a:cs typeface="Lohit Devanagari"/>
              </a:rPr>
              <a:t> the </a:t>
            </a:r>
            <a:r>
              <a:rPr lang="sv-SE" sz="1200" kern="100" dirty="0" err="1">
                <a:solidFill>
                  <a:srgbClr val="404040"/>
                </a:solidFill>
                <a:effectLst/>
                <a:latin typeface="Arial (body)"/>
                <a:ea typeface="Noto Sans CJK SC"/>
                <a:cs typeface="Lohit Devanagari"/>
              </a:rPr>
              <a:t>core</a:t>
            </a:r>
            <a:r>
              <a:rPr lang="sv-SE" sz="1200" kern="100" dirty="0">
                <a:solidFill>
                  <a:srgbClr val="404040"/>
                </a:solidFill>
                <a:effectLst/>
                <a:latin typeface="Arial (body)"/>
                <a:ea typeface="Noto Sans CJK SC"/>
                <a:cs typeface="Lohit Devanagari"/>
              </a:rPr>
              <a:t> process to be </a:t>
            </a:r>
            <a:r>
              <a:rPr lang="en-GB" sz="1200" kern="100" dirty="0">
                <a:solidFill>
                  <a:srgbClr val="404040"/>
                </a:solidFill>
                <a:effectLst/>
                <a:latin typeface="Arial (body)"/>
                <a:ea typeface="Noto Sans CJK SC"/>
                <a:cs typeface="Lohit Devanagari"/>
              </a:rPr>
              <a:t>retrofitted.</a:t>
            </a:r>
          </a:p>
          <a:p>
            <a:pPr marL="1028700" lvl="1" indent="-571500">
              <a:lnSpc>
                <a:spcPct val="150000"/>
              </a:lnSpc>
              <a:buFont typeface="Arial" panose="020B0604020202020204" pitchFamily="34" charset="0"/>
              <a:buChar char="•"/>
            </a:pPr>
            <a:r>
              <a:rPr lang="en-GB" sz="1200" kern="100" dirty="0">
                <a:solidFill>
                  <a:srgbClr val="404040"/>
                </a:solidFill>
                <a:latin typeface="Arial (body)"/>
                <a:ea typeface="Noto Sans CJK SC"/>
                <a:cs typeface="Lohit Devanagari"/>
              </a:rPr>
              <a:t>Implement circular economy by introducing by-products and waste streams as </a:t>
            </a:r>
            <a:r>
              <a:rPr lang="en-GB" sz="1200" b="1" kern="100" dirty="0">
                <a:solidFill>
                  <a:srgbClr val="404040"/>
                </a:solidFill>
                <a:latin typeface="Arial (body)"/>
                <a:ea typeface="Noto Sans CJK SC"/>
                <a:cs typeface="Lohit Devanagari"/>
              </a:rPr>
              <a:t>alternative feedstock.</a:t>
            </a:r>
          </a:p>
          <a:p>
            <a:pPr marL="1028700" lvl="1" indent="-571500">
              <a:lnSpc>
                <a:spcPct val="150000"/>
              </a:lnSpc>
              <a:buFont typeface="Arial" panose="020B0604020202020204" pitchFamily="34" charset="0"/>
              <a:buChar char="•"/>
            </a:pPr>
            <a:r>
              <a:rPr lang="en-US" sz="1200" b="1" kern="100" dirty="0">
                <a:solidFill>
                  <a:srgbClr val="404040"/>
                </a:solidFill>
                <a:latin typeface="Arial (body)"/>
                <a:ea typeface="Noto Sans CJK SC"/>
                <a:cs typeface="Lohit Devanagari"/>
              </a:rPr>
              <a:t>A</a:t>
            </a:r>
            <a:r>
              <a:rPr lang="en-US" sz="1200" b="1" kern="100" dirty="0">
                <a:solidFill>
                  <a:srgbClr val="404040"/>
                </a:solidFill>
                <a:effectLst/>
                <a:latin typeface="Arial (body)"/>
                <a:ea typeface="Noto Sans CJK SC"/>
                <a:cs typeface="Lohit Devanagari"/>
              </a:rPr>
              <a:t>dapt equipment </a:t>
            </a:r>
            <a:r>
              <a:rPr lang="en-US" sz="1200" kern="100" dirty="0">
                <a:solidFill>
                  <a:srgbClr val="404040"/>
                </a:solidFill>
                <a:effectLst/>
                <a:latin typeface="Arial (body)"/>
                <a:ea typeface="Noto Sans CJK SC"/>
                <a:cs typeface="Lohit Devanagari"/>
              </a:rPr>
              <a:t>for the provision and use of bio-based and recycled feedstock whether as fuel or raw material, thus replacing traditional feedstock</a:t>
            </a:r>
            <a:r>
              <a:rPr lang="sv-SE" sz="1200" kern="100" dirty="0">
                <a:solidFill>
                  <a:srgbClr val="404040"/>
                </a:solidFill>
                <a:effectLst/>
                <a:latin typeface="Arial (body)"/>
                <a:ea typeface="Noto Sans CJK SC"/>
                <a:cs typeface="Lohit Devanagari"/>
              </a:rPr>
              <a:t>.</a:t>
            </a:r>
          </a:p>
          <a:p>
            <a:pPr marL="1028700" lvl="1" indent="-571500">
              <a:lnSpc>
                <a:spcPct val="150000"/>
              </a:lnSpc>
              <a:buFont typeface="Arial" panose="020B0604020202020204" pitchFamily="34" charset="0"/>
              <a:buChar char="•"/>
            </a:pPr>
            <a:r>
              <a:rPr lang="sv-SE" sz="1200" kern="100" dirty="0" err="1">
                <a:solidFill>
                  <a:srgbClr val="404040"/>
                </a:solidFill>
                <a:latin typeface="Arial (body)"/>
                <a:ea typeface="Noto Sans CJK SC"/>
                <a:cs typeface="Lohit Devanagari"/>
              </a:rPr>
              <a:t>Improve</a:t>
            </a:r>
            <a:r>
              <a:rPr lang="sv-SE" sz="1200" kern="100" dirty="0">
                <a:solidFill>
                  <a:srgbClr val="404040"/>
                </a:solidFill>
                <a:latin typeface="Arial (body)"/>
                <a:ea typeface="Noto Sans CJK SC"/>
                <a:cs typeface="Lohit Devanagari"/>
              </a:rPr>
              <a:t> the</a:t>
            </a:r>
            <a:r>
              <a:rPr lang="sv-SE" sz="1200" b="1" kern="100" dirty="0">
                <a:solidFill>
                  <a:srgbClr val="404040"/>
                </a:solidFill>
                <a:latin typeface="Arial (body)"/>
                <a:ea typeface="Noto Sans CJK SC"/>
                <a:cs typeface="Lohit Devanagari"/>
              </a:rPr>
              <a:t> </a:t>
            </a:r>
            <a:r>
              <a:rPr lang="sv-SE" sz="1200" b="1" kern="100" dirty="0" err="1">
                <a:solidFill>
                  <a:srgbClr val="404040"/>
                </a:solidFill>
                <a:latin typeface="Arial (body)"/>
                <a:ea typeface="Noto Sans CJK SC"/>
                <a:cs typeface="Lohit Devanagari"/>
              </a:rPr>
              <a:t>control</a:t>
            </a:r>
            <a:r>
              <a:rPr lang="sv-SE" sz="1200" b="1" kern="100" dirty="0">
                <a:solidFill>
                  <a:srgbClr val="404040"/>
                </a:solidFill>
                <a:latin typeface="Arial (body)"/>
                <a:ea typeface="Noto Sans CJK SC"/>
                <a:cs typeface="Lohit Devanagari"/>
              </a:rPr>
              <a:t> system </a:t>
            </a:r>
            <a:r>
              <a:rPr lang="sv-SE" sz="1200" kern="100" dirty="0" err="1">
                <a:solidFill>
                  <a:srgbClr val="404040"/>
                </a:solidFill>
                <a:latin typeface="Arial (body)"/>
                <a:ea typeface="Noto Sans CJK SC"/>
                <a:cs typeface="Lohit Devanagari"/>
              </a:rPr>
              <a:t>of</a:t>
            </a:r>
            <a:r>
              <a:rPr lang="sv-SE" sz="1200" kern="100" dirty="0">
                <a:solidFill>
                  <a:srgbClr val="404040"/>
                </a:solidFill>
                <a:latin typeface="Arial (body)"/>
                <a:ea typeface="Noto Sans CJK SC"/>
                <a:cs typeface="Lohit Devanagari"/>
              </a:rPr>
              <a:t> the </a:t>
            </a:r>
            <a:r>
              <a:rPr lang="sv-SE" sz="1200" kern="100" dirty="0" err="1">
                <a:solidFill>
                  <a:srgbClr val="404040"/>
                </a:solidFill>
                <a:latin typeface="Arial (body)"/>
                <a:ea typeface="Noto Sans CJK SC"/>
                <a:cs typeface="Lohit Devanagari"/>
              </a:rPr>
              <a:t>retrofitted</a:t>
            </a:r>
            <a:r>
              <a:rPr lang="sv-SE" sz="1200" kern="100" dirty="0">
                <a:solidFill>
                  <a:srgbClr val="404040"/>
                </a:solidFill>
                <a:latin typeface="Arial (body)"/>
                <a:ea typeface="Noto Sans CJK SC"/>
                <a:cs typeface="Lohit Devanagari"/>
              </a:rPr>
              <a:t> </a:t>
            </a:r>
            <a:r>
              <a:rPr lang="sv-SE" sz="1200" kern="100" dirty="0" err="1">
                <a:solidFill>
                  <a:srgbClr val="404040"/>
                </a:solidFill>
                <a:latin typeface="Arial (body)"/>
                <a:ea typeface="Noto Sans CJK SC"/>
                <a:cs typeface="Lohit Devanagari"/>
              </a:rPr>
              <a:t>processess</a:t>
            </a:r>
            <a:r>
              <a:rPr lang="sv-SE" sz="1200" kern="100" dirty="0">
                <a:solidFill>
                  <a:srgbClr val="404040"/>
                </a:solidFill>
                <a:latin typeface="Arial (body)"/>
                <a:ea typeface="Noto Sans CJK SC"/>
                <a:cs typeface="Lohit Devanagari"/>
              </a:rPr>
              <a:t>.</a:t>
            </a:r>
          </a:p>
          <a:p>
            <a:pPr marL="1028700" lvl="1" indent="-571500">
              <a:lnSpc>
                <a:spcPct val="150000"/>
              </a:lnSpc>
              <a:buFont typeface="Arial" panose="020B0604020202020204" pitchFamily="34" charset="0"/>
              <a:buChar char="•"/>
            </a:pPr>
            <a:r>
              <a:rPr lang="en-US" sz="1200" kern="100" dirty="0">
                <a:solidFill>
                  <a:srgbClr val="404040"/>
                </a:solidFill>
                <a:latin typeface="Arial (body)"/>
                <a:ea typeface="Noto Sans CJK SC"/>
                <a:cs typeface="Lohit Devanagari"/>
              </a:rPr>
              <a:t>Develop a </a:t>
            </a:r>
            <a:r>
              <a:rPr lang="en-US" sz="1200" b="1" kern="100" dirty="0">
                <a:solidFill>
                  <a:srgbClr val="404040"/>
                </a:solidFill>
                <a:latin typeface="Arial (body)"/>
                <a:ea typeface="Noto Sans CJK SC"/>
                <a:cs typeface="Lohit Devanagari"/>
              </a:rPr>
              <a:t>Decision Support System</a:t>
            </a:r>
            <a:r>
              <a:rPr lang="en-US" sz="1200" kern="100" dirty="0">
                <a:solidFill>
                  <a:srgbClr val="404040"/>
                </a:solidFill>
                <a:latin typeface="Arial (body)"/>
                <a:ea typeface="Noto Sans CJK SC"/>
                <a:cs typeface="Lohit Devanagari"/>
              </a:rPr>
              <a:t> for assessing the best retrofitting options and operation plan of the improved processes. </a:t>
            </a:r>
          </a:p>
          <a:p>
            <a:pPr marL="0" indent="0">
              <a:buFont typeface="Arial" panose="020B0604020202020204" pitchFamily="34" charset="0"/>
              <a:buNone/>
            </a:pPr>
            <a:endParaRPr lang="en-US" sz="1200" b="0" i="0" dirty="0">
              <a:solidFill>
                <a:srgbClr val="333333"/>
              </a:solidFill>
              <a:effectLst/>
              <a:latin typeface="Arial" panose="020B0604020202020204" pitchFamily="34" charset="0"/>
            </a:endParaRPr>
          </a:p>
          <a:p>
            <a:pPr marL="0" indent="0">
              <a:buFont typeface="Arial" panose="020B0604020202020204" pitchFamily="34" charset="0"/>
              <a:buNone/>
            </a:pPr>
            <a:r>
              <a:rPr lang="en-US" sz="1200" b="1" i="0" dirty="0">
                <a:solidFill>
                  <a:srgbClr val="333333"/>
                </a:solidFill>
                <a:effectLst/>
                <a:latin typeface="Arial" panose="020B0604020202020204" pitchFamily="34" charset="0"/>
              </a:rPr>
              <a:t>Is it possible to draw a flowchart of the steps to do the retrofitting/</a:t>
            </a:r>
            <a:r>
              <a:rPr lang="en-US" sz="1200" b="1" i="0" dirty="0" err="1">
                <a:solidFill>
                  <a:srgbClr val="333333"/>
                </a:solidFill>
                <a:effectLst/>
                <a:latin typeface="Arial" panose="020B0604020202020204" pitchFamily="34" charset="0"/>
              </a:rPr>
              <a:t>retrofeed</a:t>
            </a:r>
            <a:r>
              <a:rPr lang="en-US" sz="1200" b="1" i="0" dirty="0">
                <a:solidFill>
                  <a:srgbClr val="333333"/>
                </a:solidFill>
                <a:effectLst/>
                <a:latin typeface="Arial" panose="020B0604020202020204" pitchFamily="34" charset="0"/>
              </a:rPr>
              <a:t>? /Nina</a:t>
            </a:r>
          </a:p>
          <a:p>
            <a:pPr marL="0" indent="0">
              <a:buFont typeface="Arial" panose="020B0604020202020204" pitchFamily="34" charset="0"/>
              <a:buNone/>
            </a:pPr>
            <a:endParaRPr lang="en-US" sz="1200" b="0" i="0" dirty="0">
              <a:solidFill>
                <a:srgbClr val="333333"/>
              </a:solidFill>
              <a:effectLst/>
              <a:latin typeface="Arial" panose="020B0604020202020204" pitchFamily="34" charset="0"/>
            </a:endParaRPr>
          </a:p>
          <a:p>
            <a:pPr marL="457200" indent="-457200">
              <a:buFont typeface="Arial" panose="020B0604020202020204" pitchFamily="34" charset="0"/>
              <a:buChar char="•"/>
            </a:pPr>
            <a:r>
              <a:rPr lang="en-US" sz="1200" b="0" i="0" dirty="0">
                <a:solidFill>
                  <a:srgbClr val="333333"/>
                </a:solidFill>
                <a:effectLst/>
                <a:latin typeface="Arial" panose="020B0604020202020204" pitchFamily="34" charset="0"/>
              </a:rPr>
              <a:t>What are the latest developments in digital twins for industrial processes?</a:t>
            </a:r>
          </a:p>
          <a:p>
            <a:pPr marL="457200" indent="-457200">
              <a:buFont typeface="Arial" panose="020B0604020202020204" pitchFamily="34" charset="0"/>
              <a:buChar char="•"/>
            </a:pPr>
            <a:r>
              <a:rPr lang="en-US" sz="1200" dirty="0">
                <a:solidFill>
                  <a:srgbClr val="333333"/>
                </a:solidFill>
                <a:latin typeface="Arial" panose="020B0604020202020204" pitchFamily="34" charset="0"/>
              </a:rPr>
              <a:t>How can a digital Decision Support System be used to </a:t>
            </a:r>
            <a:r>
              <a:rPr lang="sv-SE" sz="1200" dirty="0">
                <a:solidFill>
                  <a:srgbClr val="333333"/>
                </a:solidFill>
                <a:latin typeface="Arial" panose="020B0604020202020204" pitchFamily="34" charset="0"/>
              </a:rPr>
              <a:t>monitor, </a:t>
            </a:r>
            <a:r>
              <a:rPr lang="sv-SE" sz="1200" dirty="0" err="1">
                <a:solidFill>
                  <a:srgbClr val="333333"/>
                </a:solidFill>
                <a:latin typeface="Arial" panose="020B0604020202020204" pitchFamily="34" charset="0"/>
              </a:rPr>
              <a:t>analyze</a:t>
            </a:r>
            <a:r>
              <a:rPr lang="sv-SE" sz="1200" dirty="0">
                <a:solidFill>
                  <a:srgbClr val="333333"/>
                </a:solidFill>
                <a:latin typeface="Arial" panose="020B0604020202020204" pitchFamily="34" charset="0"/>
              </a:rPr>
              <a:t> and </a:t>
            </a:r>
            <a:r>
              <a:rPr lang="sv-SE" sz="1200" dirty="0" err="1">
                <a:solidFill>
                  <a:srgbClr val="333333"/>
                </a:solidFill>
                <a:latin typeface="Arial" panose="020B0604020202020204" pitchFamily="34" charset="0"/>
              </a:rPr>
              <a:t>simulate</a:t>
            </a:r>
            <a:r>
              <a:rPr lang="sv-SE" sz="1200" dirty="0">
                <a:solidFill>
                  <a:srgbClr val="333333"/>
                </a:solidFill>
                <a:latin typeface="Arial" panose="020B0604020202020204" pitchFamily="34" charset="0"/>
              </a:rPr>
              <a:t> </a:t>
            </a:r>
            <a:r>
              <a:rPr lang="en-US" sz="1200" dirty="0">
                <a:solidFill>
                  <a:srgbClr val="333333"/>
                </a:solidFill>
                <a:latin typeface="Arial" panose="020B0604020202020204" pitchFamily="34" charset="0"/>
              </a:rPr>
              <a:t>the potential impact of retrofitting solutions?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dirty="0">
                <a:effectLst/>
                <a:latin typeface="Arial (Textkörper (komplexe Sch"/>
                <a:ea typeface="SimSun" panose="02010600030101010101" pitchFamily="2" charset="-122"/>
                <a:cs typeface="Arial" panose="020B0604020202020204" pitchFamily="34" charset="0"/>
              </a:rPr>
              <a:t>To provide knowledge on methods for </a:t>
            </a:r>
            <a:r>
              <a:rPr lang="en-US" sz="1200" b="0" i="0" dirty="0">
                <a:solidFill>
                  <a:srgbClr val="000000"/>
                </a:solidFill>
                <a:effectLst/>
                <a:latin typeface="Arial" panose="020B0604020202020204" pitchFamily="34" charset="0"/>
              </a:rPr>
              <a:t>assessing the best retrofitting options to achieve a high impact over the whole production chain, for example Decision Support System and Life Cycle Analysis.</a:t>
            </a:r>
            <a:endParaRPr lang="en-US" sz="1200" dirty="0">
              <a:solidFill>
                <a:srgbClr val="333333"/>
              </a:solidFill>
              <a:latin typeface="Arial" panose="020B0604020202020204" pitchFamily="34" charset="0"/>
            </a:endParaRPr>
          </a:p>
          <a:p>
            <a:endParaRPr lang="sv-SE" dirty="0"/>
          </a:p>
          <a:p>
            <a:endParaRPr lang="sv-SE" dirty="0"/>
          </a:p>
          <a:p>
            <a:r>
              <a:rPr lang="sv-SE" dirty="0"/>
              <a:t>Introtext: </a:t>
            </a:r>
          </a:p>
        </p:txBody>
      </p:sp>
      <p:sp>
        <p:nvSpPr>
          <p:cNvPr id="4" name="Platshållare för bildnummer 3"/>
          <p:cNvSpPr>
            <a:spLocks noGrp="1"/>
          </p:cNvSpPr>
          <p:nvPr>
            <p:ph type="sldNum" sz="quarter" idx="5"/>
          </p:nvPr>
        </p:nvSpPr>
        <p:spPr/>
        <p:txBody>
          <a:bodyPr/>
          <a:lstStyle/>
          <a:p>
            <a:fld id="{F84DB91F-1AD8-437C-8866-3636784D0854}" type="slidenum">
              <a:rPr lang="en-GB" smtClean="0"/>
              <a:t>78</a:t>
            </a:fld>
            <a:endParaRPr lang="en-GB"/>
          </a:p>
        </p:txBody>
      </p:sp>
    </p:spTree>
    <p:extLst>
      <p:ext uri="{BB962C8B-B14F-4D97-AF65-F5344CB8AC3E}">
        <p14:creationId xmlns:p14="http://schemas.microsoft.com/office/powerpoint/2010/main" val="14329977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chapter</a:t>
            </a:r>
            <a:r>
              <a:rPr lang="sv-SE" dirty="0"/>
              <a:t> 4.1. </a:t>
            </a:r>
            <a:r>
              <a:rPr lang="sv-SE" dirty="0" err="1"/>
              <a:t>we</a:t>
            </a:r>
            <a:r>
              <a:rPr lang="sv-SE" dirty="0"/>
              <a:t> </a:t>
            </a:r>
            <a:r>
              <a:rPr lang="sv-SE" dirty="0" err="1"/>
              <a:t>will</a:t>
            </a:r>
            <a:r>
              <a:rPr lang="sv-SE" dirty="0"/>
              <a:t> go </a:t>
            </a:r>
            <a:r>
              <a:rPr lang="sv-SE" dirty="0" err="1"/>
              <a:t>through</a:t>
            </a:r>
            <a:r>
              <a:rPr lang="sv-SE" dirty="0"/>
              <a:t> </a:t>
            </a:r>
            <a:r>
              <a:rPr lang="sv-SE" dirty="0" err="1"/>
              <a:t>what</a:t>
            </a:r>
            <a:r>
              <a:rPr lang="sv-SE" dirty="0"/>
              <a:t> digital </a:t>
            </a:r>
            <a:r>
              <a:rPr lang="sv-SE" dirty="0" err="1"/>
              <a:t>readiness</a:t>
            </a:r>
            <a:r>
              <a:rPr lang="sv-SE" dirty="0"/>
              <a:t> </a:t>
            </a:r>
            <a:r>
              <a:rPr lang="sv-SE" dirty="0" err="1"/>
              <a:t>level</a:t>
            </a:r>
            <a:r>
              <a:rPr lang="sv-SE" dirty="0"/>
              <a:t> </a:t>
            </a:r>
            <a:r>
              <a:rPr lang="sv-SE" dirty="0" err="1"/>
              <a:t>means</a:t>
            </a:r>
            <a:r>
              <a:rPr lang="sv-SE" dirty="0"/>
              <a:t>, and </a:t>
            </a:r>
            <a:r>
              <a:rPr lang="sv-SE" dirty="0" err="1"/>
              <a:t>why</a:t>
            </a:r>
            <a:r>
              <a:rPr lang="sv-SE" dirty="0"/>
              <a:t> it is </a:t>
            </a:r>
            <a:r>
              <a:rPr lang="sv-SE" dirty="0" err="1"/>
              <a:t>done</a:t>
            </a:r>
            <a:r>
              <a:rPr lang="sv-SE"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chapter</a:t>
            </a:r>
            <a:r>
              <a:rPr lang="sv-SE" dirty="0"/>
              <a:t> 4.2 </a:t>
            </a:r>
            <a:r>
              <a:rPr lang="sv-SE" dirty="0" err="1"/>
              <a:t>you</a:t>
            </a:r>
            <a:r>
              <a:rPr lang="sv-SE" dirty="0"/>
              <a:t> </a:t>
            </a:r>
            <a:r>
              <a:rPr lang="sv-SE" dirty="0" err="1"/>
              <a:t>will</a:t>
            </a:r>
            <a:r>
              <a:rPr lang="sv-SE" dirty="0"/>
              <a:t> </a:t>
            </a:r>
            <a:r>
              <a:rPr lang="sv-SE" dirty="0" err="1"/>
              <a:t>learn</a:t>
            </a:r>
            <a:r>
              <a:rPr lang="sv-SE" dirty="0"/>
              <a:t> </a:t>
            </a:r>
            <a:r>
              <a:rPr lang="sv-SE" dirty="0" err="1"/>
              <a:t>about</a:t>
            </a:r>
            <a:r>
              <a:rPr lang="sv-SE" dirty="0"/>
              <a:t> digital </a:t>
            </a:r>
            <a:r>
              <a:rPr lang="sv-SE" dirty="0" err="1"/>
              <a:t>twins</a:t>
            </a:r>
            <a:r>
              <a:rPr lang="sv-SE" dirty="0"/>
              <a:t> and the </a:t>
            </a:r>
            <a:r>
              <a:rPr lang="sv-SE" dirty="0" err="1"/>
              <a:t>basics</a:t>
            </a:r>
            <a:r>
              <a:rPr lang="sv-SE" dirty="0"/>
              <a:t> to </a:t>
            </a:r>
            <a:r>
              <a:rPr lang="sv-SE" dirty="0" err="1"/>
              <a:t>create</a:t>
            </a:r>
            <a:r>
              <a:rPr lang="sv-SE" dirty="0"/>
              <a:t> </a:t>
            </a:r>
            <a:r>
              <a:rPr lang="sv-SE" dirty="0" err="1"/>
              <a:t>one</a:t>
            </a:r>
            <a:r>
              <a:rPr lang="sv-SE" dirty="0"/>
              <a:t>. Digital </a:t>
            </a:r>
            <a:r>
              <a:rPr lang="sv-SE" dirty="0" err="1"/>
              <a:t>twins</a:t>
            </a:r>
            <a:r>
              <a:rPr lang="sv-SE" dirty="0"/>
              <a:t> </a:t>
            </a:r>
            <a:r>
              <a:rPr lang="sv-SE" dirty="0" err="1"/>
              <a:t>are</a:t>
            </a:r>
            <a:r>
              <a:rPr lang="sv-SE" dirty="0"/>
              <a:t> </a:t>
            </a:r>
            <a:r>
              <a:rPr lang="sv-SE" dirty="0" err="1"/>
              <a:t>integrated</a:t>
            </a:r>
            <a:r>
              <a:rPr lang="sv-SE" dirty="0"/>
              <a:t> </a:t>
            </a:r>
            <a:r>
              <a:rPr lang="sv-SE" dirty="0" err="1"/>
              <a:t>into</a:t>
            </a:r>
            <a:r>
              <a:rPr lang="sv-SE" dirty="0"/>
              <a:t> a decision support system </a:t>
            </a:r>
            <a:r>
              <a:rPr lang="sv-SE" dirty="0" err="1"/>
              <a:t>when</a:t>
            </a:r>
            <a:r>
              <a:rPr lang="sv-SE" dirty="0"/>
              <a:t> </a:t>
            </a:r>
            <a:r>
              <a:rPr lang="sv-SE" dirty="0" err="1"/>
              <a:t>implementing</a:t>
            </a:r>
            <a:r>
              <a:rPr lang="sv-SE" dirty="0"/>
              <a:t> the </a:t>
            </a:r>
            <a:r>
              <a:rPr lang="sv-SE" dirty="0" err="1"/>
              <a:t>retrofeed</a:t>
            </a:r>
            <a:r>
              <a:rPr lang="sv-SE" dirty="0"/>
              <a:t> 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In </a:t>
            </a:r>
            <a:r>
              <a:rPr lang="sv-SE" dirty="0" err="1"/>
              <a:t>chapter</a:t>
            </a:r>
            <a:r>
              <a:rPr lang="sv-SE" dirty="0"/>
              <a:t> 4.3 an </a:t>
            </a:r>
            <a:r>
              <a:rPr lang="sv-SE" dirty="0" err="1"/>
              <a:t>example</a:t>
            </a:r>
            <a:r>
              <a:rPr lang="sv-SE" dirty="0"/>
              <a:t> </a:t>
            </a:r>
            <a:r>
              <a:rPr lang="sv-SE" dirty="0" err="1"/>
              <a:t>of</a:t>
            </a:r>
            <a:r>
              <a:rPr lang="sv-SE" dirty="0"/>
              <a:t> digital </a:t>
            </a:r>
            <a:r>
              <a:rPr lang="sv-SE" dirty="0" err="1"/>
              <a:t>twin</a:t>
            </a:r>
            <a:r>
              <a:rPr lang="sv-SE" dirty="0"/>
              <a:t> for the </a:t>
            </a:r>
            <a:r>
              <a:rPr lang="sv-SE" dirty="0" err="1"/>
              <a:t>agrochemical</a:t>
            </a:r>
            <a:r>
              <a:rPr lang="sv-SE" dirty="0"/>
              <a:t> </a:t>
            </a:r>
            <a:r>
              <a:rPr lang="sv-SE" dirty="0" err="1"/>
              <a:t>sector</a:t>
            </a:r>
            <a:r>
              <a:rPr lang="sv-SE" dirty="0"/>
              <a:t> is </a:t>
            </a:r>
            <a:r>
              <a:rPr lang="sv-SE" dirty="0" err="1"/>
              <a:t>presented</a:t>
            </a:r>
            <a:r>
              <a:rPr lang="sv-SE" dirty="0"/>
              <a:t>.  </a:t>
            </a: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39168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The </a:t>
            </a:r>
            <a:r>
              <a:rPr lang="sv-SE" err="1"/>
              <a:t>first</a:t>
            </a:r>
            <a:r>
              <a:rPr lang="sv-SE"/>
              <a:t> step to check </a:t>
            </a:r>
            <a:r>
              <a:rPr lang="sv-SE" err="1"/>
              <a:t>whether</a:t>
            </a:r>
            <a:r>
              <a:rPr lang="sv-SE"/>
              <a:t> the plant is </a:t>
            </a:r>
            <a:r>
              <a:rPr lang="sv-SE" err="1"/>
              <a:t>able</a:t>
            </a:r>
            <a:r>
              <a:rPr lang="sv-SE"/>
              <a:t> to </a:t>
            </a:r>
            <a:r>
              <a:rPr lang="sv-SE" err="1"/>
              <a:t>implement</a:t>
            </a:r>
            <a:r>
              <a:rPr lang="sv-SE"/>
              <a:t> </a:t>
            </a:r>
            <a:r>
              <a:rPr lang="sv-SE" err="1"/>
              <a:t>retrofeed</a:t>
            </a:r>
            <a:r>
              <a:rPr lang="sv-SE"/>
              <a:t> solutions is to check the digital </a:t>
            </a:r>
            <a:r>
              <a:rPr lang="sv-SE" err="1"/>
              <a:t>readiness</a:t>
            </a:r>
            <a:r>
              <a:rPr lang="sv-SE"/>
              <a:t> </a:t>
            </a:r>
            <a:r>
              <a:rPr lang="sv-SE" err="1"/>
              <a:t>level</a:t>
            </a:r>
            <a:r>
              <a:rPr lang="sv-SE"/>
              <a:t> </a:t>
            </a:r>
            <a:r>
              <a:rPr lang="sv-SE" err="1"/>
              <a:t>which</a:t>
            </a:r>
            <a:r>
              <a:rPr lang="sv-SE"/>
              <a:t> is </a:t>
            </a:r>
            <a:r>
              <a:rPr lang="sv-SE" err="1"/>
              <a:t>defined</a:t>
            </a:r>
            <a:r>
              <a:rPr lang="sv-SE"/>
              <a:t> and </a:t>
            </a:r>
            <a:r>
              <a:rPr lang="sv-SE" err="1"/>
              <a:t>described</a:t>
            </a:r>
            <a:r>
              <a:rPr lang="sv-SE"/>
              <a:t> in </a:t>
            </a:r>
            <a:r>
              <a:rPr lang="sv-SE" err="1"/>
              <a:t>this</a:t>
            </a:r>
            <a:r>
              <a:rPr lang="sv-SE"/>
              <a:t> </a:t>
            </a:r>
            <a:r>
              <a:rPr lang="sv-SE" err="1"/>
              <a:t>chapter</a:t>
            </a:r>
            <a:r>
              <a:rPr lang="sv-SE"/>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474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Arial" panose="020B0604020202020204" pitchFamily="34" charset="0"/>
              </a:rPr>
              <a:t>European resource- and energy-intensive industries aiming to replicate RETROFEED solutions need to be “RETROFEED-Ready” to avoid process disruptions or unplanned product quality variations. This requires the use of an advanced monitoring and control system and a Decision </a:t>
            </a:r>
            <a:r>
              <a:rPr lang="en-US" sz="1800" b="0" i="0" u="none" strike="noStrike" baseline="0" dirty="0" err="1">
                <a:solidFill>
                  <a:srgbClr val="000000"/>
                </a:solidFill>
                <a:latin typeface="Arial" panose="020B0604020202020204" pitchFamily="34" charset="0"/>
              </a:rPr>
              <a:t>Suport</a:t>
            </a:r>
            <a:r>
              <a:rPr lang="en-US" sz="1800" b="0" i="0" u="none" strike="noStrike" baseline="0" dirty="0">
                <a:solidFill>
                  <a:srgbClr val="000000"/>
                </a:solidFill>
                <a:latin typeface="Arial" panose="020B0604020202020204" pitchFamily="34" charset="0"/>
              </a:rPr>
              <a:t> System (DSS) which also includes the ability to collect certain information (data capture, ….) as well as skilled staff to use such systems.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digital maturity level shows great variations not only between sectors but also within ranging from industry 1.0 to industry 4.0 with the latter using advanced optimization and analytical tools as required for RETROFEED solutions. </a:t>
            </a:r>
          </a:p>
          <a:p>
            <a:endParaRPr lang="en-US" sz="1800" b="0" i="0" u="none" strike="noStrike" baseline="0" dirty="0">
              <a:solidFill>
                <a:srgbClr val="000000"/>
              </a:solidFill>
              <a:latin typeface="Arial" panose="020B0604020202020204" pitchFamily="34" charset="0"/>
            </a:endParaRPr>
          </a:p>
          <a:p>
            <a:r>
              <a:rPr lang="en-US" sz="1800" b="0" i="0" u="none" strike="noStrike" baseline="0" dirty="0">
                <a:solidFill>
                  <a:srgbClr val="000000"/>
                </a:solidFill>
                <a:latin typeface="Arial" panose="020B0604020202020204" pitchFamily="34" charset="0"/>
              </a:rPr>
              <a:t>The intention behind outlining a RETROFEED Digital Readiness Level (hereinafter RF-DRL) is to leverage the well-known and accepted readiness level concept for the RETROFEED replication methodology and for engagement activities with stakeholders being able to: </a:t>
            </a:r>
          </a:p>
          <a:p>
            <a:r>
              <a:rPr lang="en-US" sz="1800" b="0" i="0" u="none" strike="noStrike" baseline="0" dirty="0">
                <a:solidFill>
                  <a:srgbClr val="000000"/>
                </a:solidFill>
                <a:latin typeface="Arial" panose="020B0604020202020204" pitchFamily="34" charset="0"/>
              </a:rPr>
              <a:t>a) deliver a first quick indication of possible gaps between the current state-of-play of a company and the requirements for implementing retrofitting solutions as proposed and tested by RETROFEED project, and </a:t>
            </a:r>
          </a:p>
          <a:p>
            <a:r>
              <a:rPr lang="en-US" sz="1800" b="0" i="0" u="none" strike="noStrike" baseline="0" dirty="0">
                <a:solidFill>
                  <a:srgbClr val="000000"/>
                </a:solidFill>
                <a:latin typeface="Arial" panose="020B0604020202020204" pitchFamily="34" charset="0"/>
              </a:rPr>
              <a:t>b) at the same time highlight the steps to be taken to be ready to replicate RETROFEED solutions. </a:t>
            </a: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endParaRPr lang="en-US" sz="1800" b="0" i="0" u="none" strike="noStrike" baseline="0" dirty="0">
              <a:solidFill>
                <a:srgbClr val="000000"/>
              </a:solidFill>
              <a:latin typeface="Arial" panose="020B0604020202020204" pitchFamily="34" charset="0"/>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7656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Digital </a:t>
            </a:r>
            <a:r>
              <a:rPr lang="sv-SE" dirty="0" err="1"/>
              <a:t>readiness</a:t>
            </a:r>
            <a:r>
              <a:rPr lang="sv-SE" dirty="0"/>
              <a:t> </a:t>
            </a:r>
            <a:r>
              <a:rPr lang="sv-SE" dirty="0" err="1"/>
              <a:t>level</a:t>
            </a:r>
            <a:r>
              <a:rPr lang="sv-SE" dirty="0"/>
              <a:t> – DRL 3 is </a:t>
            </a:r>
            <a:r>
              <a:rPr lang="sv-SE" dirty="0" err="1"/>
              <a:t>needed</a:t>
            </a:r>
            <a:r>
              <a:rPr lang="sv-SE" dirty="0"/>
              <a:t> for </a:t>
            </a:r>
            <a:r>
              <a:rPr lang="sv-SE" dirty="0" err="1"/>
              <a:t>retrofit</a:t>
            </a:r>
            <a:r>
              <a:rPr lang="sv-SE" dirty="0"/>
              <a:t> solutions. </a:t>
            </a:r>
          </a:p>
          <a:p>
            <a:r>
              <a:rPr lang="sv-SE" dirty="0"/>
              <a:t>If the plant for </a:t>
            </a:r>
            <a:r>
              <a:rPr lang="sv-SE" dirty="0" err="1"/>
              <a:t>example</a:t>
            </a:r>
            <a:r>
              <a:rPr lang="sv-SE" dirty="0"/>
              <a:t> is </a:t>
            </a:r>
            <a:r>
              <a:rPr lang="sv-SE" dirty="0" err="1"/>
              <a:t>assessed</a:t>
            </a:r>
            <a:r>
              <a:rPr lang="sv-SE" dirty="0"/>
              <a:t> to be </a:t>
            </a:r>
            <a:r>
              <a:rPr lang="sv-SE" dirty="0" err="1"/>
              <a:t>experienced</a:t>
            </a:r>
            <a:r>
              <a:rPr lang="sv-SE" dirty="0"/>
              <a:t> a step by step digital </a:t>
            </a:r>
            <a:r>
              <a:rPr lang="sv-SE" dirty="0" err="1"/>
              <a:t>readiness</a:t>
            </a:r>
            <a:r>
              <a:rPr lang="sv-SE" dirty="0"/>
              <a:t> </a:t>
            </a:r>
            <a:r>
              <a:rPr lang="sv-SE" dirty="0" err="1"/>
              <a:t>development</a:t>
            </a:r>
            <a:r>
              <a:rPr lang="sv-SE" dirty="0"/>
              <a:t> plan is </a:t>
            </a:r>
            <a:r>
              <a:rPr lang="sv-SE" dirty="0" err="1"/>
              <a:t>needed</a:t>
            </a:r>
            <a:r>
              <a:rPr lang="sv-SE" dirty="0"/>
              <a:t>. </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The RF-DRL is a deviation from the known concept of a DRL which in itself is a deviation from the TRL concept. Using the RF-DRL should give you enough clarity what steps would be needed to be able to replicate a RF solution. In case the gap is big, that has a direct impact on cost (high investment needed = negative impact on business case) and risk (system failure due to lack of skills and experience). </a:t>
            </a:r>
            <a:endParaRPr lang="sv-SE" sz="1800" dirty="0">
              <a:effectLst/>
              <a:latin typeface="Calibri" panose="020F0502020204030204" pitchFamily="34" charset="0"/>
              <a:ea typeface="Calibri" panose="020F0502020204030204" pitchFamily="34" charset="0"/>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9660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800" b="0" i="0" u="none" strike="noStrike" baseline="0">
                <a:solidFill>
                  <a:srgbClr val="000000"/>
                </a:solidFill>
                <a:latin typeface="Arial" panose="020B0604020202020204" pitchFamily="34" charset="0"/>
              </a:rPr>
              <a:t>Interpretation of the levels:</a:t>
            </a:r>
          </a:p>
          <a:p>
            <a:pPr marL="342900" indent="-342900">
              <a:buAutoNum type="arabicParenR"/>
            </a:pPr>
            <a:r>
              <a:rPr lang="en-US" sz="1800" b="0" i="0" u="none" strike="noStrike" baseline="0">
                <a:solidFill>
                  <a:srgbClr val="000000"/>
                </a:solidFill>
                <a:latin typeface="Arial" panose="020B0604020202020204" pitchFamily="34" charset="0"/>
              </a:rPr>
              <a:t>Major digital enhancements are needed on all dimensions. That does not only require high investments in digital infrastructure, but likely also in skill development of staff as well as a review and redesign of entire operations. The investment need to move from RF-DRL 1 to 3 is likely so high, that the RETROFEED business case appears economically unattractive. However, a company could decide on replicating a RETROFEED solution using its implementation as a driver and supporting use-case for the implementation of an overall digital development strategy </a:t>
            </a:r>
          </a:p>
          <a:p>
            <a:pPr marL="228600" indent="-228600">
              <a:buAutoNum type="arabicParenR"/>
            </a:pPr>
            <a:endParaRPr lang="en-US" sz="1800" b="0" i="0" u="none" strike="noStrike" baseline="0">
              <a:solidFill>
                <a:srgbClr val="000000"/>
              </a:solidFill>
              <a:latin typeface="Arial" panose="020B0604020202020204" pitchFamily="34" charset="0"/>
            </a:endParaRPr>
          </a:p>
          <a:p>
            <a:pPr marL="228600" indent="-228600">
              <a:buAutoNum type="arabicParenR"/>
            </a:pPr>
            <a:r>
              <a:rPr lang="en-US" sz="1800" b="0" i="0" u="none" strike="noStrike" baseline="0">
                <a:solidFill>
                  <a:srgbClr val="000000"/>
                </a:solidFill>
                <a:latin typeface="Arial" panose="020B0604020202020204" pitchFamily="34" charset="0"/>
              </a:rPr>
              <a:t>Digital enhancements are needed. However, a RF-DRL 2 means that progress has been made on all dimensions already, not only on the digital infrastructure side, but also on processes and skill level. Learnings generated through the use of tools and data should have reassured the </a:t>
            </a:r>
            <a:r>
              <a:rPr lang="en-US" sz="1800" b="0" i="0" u="none" strike="noStrike" baseline="0" err="1">
                <a:solidFill>
                  <a:srgbClr val="000000"/>
                </a:solidFill>
                <a:latin typeface="Arial" panose="020B0604020202020204" pitchFamily="34" charset="0"/>
              </a:rPr>
              <a:t>organisation</a:t>
            </a:r>
            <a:r>
              <a:rPr lang="en-US" sz="1800" b="0" i="0" u="none" strike="noStrike" baseline="0">
                <a:solidFill>
                  <a:srgbClr val="000000"/>
                </a:solidFill>
                <a:latin typeface="Arial" panose="020B0604020202020204" pitchFamily="34" charset="0"/>
              </a:rPr>
              <a:t> of the benefits of moving towards a digital factory and built trust in the benefits and capability to further progress on digital development. Replication of RETROFEED solutions could act as a lighthouse project within the </a:t>
            </a:r>
            <a:r>
              <a:rPr lang="en-US" sz="1800" b="0" i="0" u="none" strike="noStrike" baseline="0" err="1">
                <a:solidFill>
                  <a:srgbClr val="000000"/>
                </a:solidFill>
                <a:latin typeface="Arial" panose="020B0604020202020204" pitchFamily="34" charset="0"/>
              </a:rPr>
              <a:t>organisation</a:t>
            </a:r>
            <a:r>
              <a:rPr lang="en-US" sz="1800" b="0" i="0" u="none" strike="noStrike" baseline="0">
                <a:solidFill>
                  <a:srgbClr val="000000"/>
                </a:solidFill>
                <a:latin typeface="Arial" panose="020B0604020202020204" pitchFamily="34" charset="0"/>
              </a:rPr>
              <a:t>. Investment needs might differ on individual dimensions and a positive business case is possible even for a RETROFEED solution alone. </a:t>
            </a: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1505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3) </a:t>
            </a:r>
            <a:r>
              <a:rPr lang="en-US" sz="1800" b="0" i="0" u="none" strike="noStrike" baseline="0">
                <a:solidFill>
                  <a:srgbClr val="000000"/>
                </a:solidFill>
                <a:latin typeface="Arial" panose="020B0604020202020204" pitchFamily="34" charset="0"/>
              </a:rPr>
              <a:t>In principle, the company or plant is digitally mature enough on all dimensions to replicate a RETROFEED solution. Investment needs should be limited and ideally a RETROFEED solution should be implementable as another use-case leveraging an already existing digital foundation with a high likelihood of a positive business case. Time to implement should be short. </a:t>
            </a:r>
          </a:p>
          <a:p>
            <a:endParaRPr lang="en-US" sz="1800" b="0" i="0" u="none" strike="noStrike" baseline="0">
              <a:solidFill>
                <a:srgbClr val="000000"/>
              </a:solidFill>
              <a:latin typeface="Arial" panose="020B0604020202020204" pitchFamily="34" charset="0"/>
            </a:endParaRPr>
          </a:p>
          <a:p>
            <a:r>
              <a:rPr lang="en-US" sz="1800" b="0" i="0" u="none" strike="noStrike" baseline="0">
                <a:solidFill>
                  <a:srgbClr val="000000"/>
                </a:solidFill>
                <a:latin typeface="Arial" panose="020B0604020202020204" pitchFamily="34" charset="0"/>
              </a:rPr>
              <a:t>The outcome of the RF-DRL assessment can be used in two ways: as a starting point providing guidance for the steps to be taken towards becoming “RETROFEED Ready” and as an input to the RETROFEED decision matrix as a tool of the RETROFEED replication methodology to assess the tactical and strategic relevance of a RETROFEED solution towards increasing the competitiveness of an REII factory.</a:t>
            </a:r>
            <a:endParaRPr lang="en-US" sz="1800" b="0" i="0" u="none" strike="noStrike" baseline="0">
              <a:solidFill>
                <a:srgbClr val="000000"/>
              </a:solidFill>
              <a:highlight>
                <a:srgbClr val="FFFF00"/>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3602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740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86</a:t>
            </a:fld>
            <a:endParaRPr lang="en-GB"/>
          </a:p>
        </p:txBody>
      </p:sp>
    </p:spTree>
    <p:extLst>
      <p:ext uri="{BB962C8B-B14F-4D97-AF65-F5344CB8AC3E}">
        <p14:creationId xmlns:p14="http://schemas.microsoft.com/office/powerpoint/2010/main" val="42623035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 DSS </a:t>
            </a:r>
            <a:r>
              <a:rPr lang="sv-SE" dirty="0" err="1"/>
              <a:t>based</a:t>
            </a:r>
            <a:r>
              <a:rPr lang="sv-SE" dirty="0"/>
              <a:t> on digital </a:t>
            </a:r>
            <a:r>
              <a:rPr lang="sv-SE" dirty="0" err="1"/>
              <a:t>twins</a:t>
            </a:r>
            <a:r>
              <a:rPr lang="sv-SE" dirty="0"/>
              <a:t> </a:t>
            </a:r>
            <a:r>
              <a:rPr lang="sv-SE" dirty="0" err="1"/>
              <a:t>are</a:t>
            </a:r>
            <a:r>
              <a:rPr lang="sv-SE" dirty="0"/>
              <a:t> </a:t>
            </a:r>
            <a:r>
              <a:rPr lang="sv-SE" dirty="0" err="1"/>
              <a:t>used</a:t>
            </a:r>
            <a:r>
              <a:rPr lang="sv-SE" dirty="0"/>
              <a:t> to </a:t>
            </a:r>
          </a:p>
          <a:p>
            <a:endParaRPr lang="sv-SE" dirty="0"/>
          </a:p>
          <a:p>
            <a:r>
              <a:rPr lang="sv-SE" dirty="0"/>
              <a:t>Digital </a:t>
            </a:r>
            <a:r>
              <a:rPr lang="sv-SE" dirty="0" err="1"/>
              <a:t>twins</a:t>
            </a:r>
            <a:r>
              <a:rPr lang="sv-SE" dirty="0"/>
              <a:t>: </a:t>
            </a:r>
            <a:r>
              <a:rPr lang="en-US" sz="1200" dirty="0" err="1">
                <a:solidFill>
                  <a:srgbClr val="404040"/>
                </a:solidFill>
                <a:effectLst/>
                <a:latin typeface="Liberation Serif"/>
                <a:ea typeface="Noto Sans CJK SC"/>
                <a:cs typeface="Arial" panose="020B0604020202020204" pitchFamily="34" charset="0"/>
              </a:rPr>
              <a:t>characterise</a:t>
            </a:r>
            <a:r>
              <a:rPr lang="en-US" sz="1200" dirty="0">
                <a:solidFill>
                  <a:srgbClr val="404040"/>
                </a:solidFill>
                <a:effectLst/>
                <a:latin typeface="Liberation Serif"/>
                <a:ea typeface="Noto Sans CJK SC"/>
                <a:cs typeface="Arial" panose="020B0604020202020204" pitchFamily="34" charset="0"/>
              </a:rPr>
              <a:t> the </a:t>
            </a:r>
            <a:r>
              <a:rPr lang="en-US" sz="1200" dirty="0" err="1">
                <a:solidFill>
                  <a:srgbClr val="404040"/>
                </a:solidFill>
                <a:effectLst/>
                <a:latin typeface="Liberation Serif"/>
                <a:ea typeface="Noto Sans CJK SC"/>
                <a:cs typeface="Arial" panose="020B0604020202020204" pitchFamily="34" charset="0"/>
              </a:rPr>
              <a:t>behaviour</a:t>
            </a:r>
            <a:r>
              <a:rPr lang="en-US" sz="1200" dirty="0">
                <a:solidFill>
                  <a:srgbClr val="404040"/>
                </a:solidFill>
                <a:effectLst/>
                <a:latin typeface="Liberation Serif"/>
                <a:ea typeface="Noto Sans CJK SC"/>
                <a:cs typeface="Arial" panose="020B0604020202020204" pitchFamily="34" charset="0"/>
              </a:rPr>
              <a:t> of this equipment and their interaction with upstream and downstream processes, as well as to analyze the impact of several retrofitting scenarios and the modification of the process conditions without affecting the product quality. This is complemented by installing monitoring sensors that provide information to the digital twin</a:t>
            </a:r>
          </a:p>
          <a:p>
            <a:r>
              <a:rPr lang="en-US" sz="1200" dirty="0">
                <a:solidFill>
                  <a:srgbClr val="404040"/>
                </a:solidFill>
                <a:effectLst/>
                <a:latin typeface="Liberation Serif"/>
                <a:cs typeface="Arial" panose="020B0604020202020204" pitchFamily="34" charset="0"/>
              </a:rPr>
              <a:t>DSS: </a:t>
            </a:r>
          </a:p>
          <a:p>
            <a:endParaRPr lang="en-US" sz="1200" dirty="0">
              <a:solidFill>
                <a:srgbClr val="404040"/>
              </a:solidFill>
              <a:effectLst/>
              <a:latin typeface="Liberation Serif"/>
              <a:cs typeface="Arial" panose="020B0604020202020204" pitchFamily="34" charset="0"/>
            </a:endParaRPr>
          </a:p>
          <a:p>
            <a:pPr marL="228600" indent="-228600">
              <a:buAutoNum type="arabicParenR"/>
            </a:pPr>
            <a:r>
              <a:rPr lang="en-US" sz="1200" dirty="0">
                <a:solidFill>
                  <a:srgbClr val="404040"/>
                </a:solidFill>
                <a:effectLst/>
                <a:latin typeface="Liberation Serif"/>
                <a:ea typeface="Noto Sans CJK SC"/>
                <a:cs typeface="Arial" panose="020B0604020202020204" pitchFamily="34" charset="0"/>
              </a:rPr>
              <a:t>pre-diagnose inefficiencies and bottlenecks in terms of resource and energy efficiency and to simulate several retrofitting scenarios in order to select the most suitable investment from a technical and economic perspective; and </a:t>
            </a:r>
          </a:p>
          <a:p>
            <a:pPr marL="228600" indent="-228600">
              <a:buAutoNum type="arabicParenR"/>
            </a:pPr>
            <a:r>
              <a:rPr lang="en-US" sz="1200" dirty="0">
                <a:solidFill>
                  <a:srgbClr val="404040"/>
                </a:solidFill>
                <a:effectLst/>
                <a:latin typeface="Liberation Serif"/>
                <a:ea typeface="Noto Sans CJK SC"/>
                <a:cs typeface="Arial" panose="020B0604020202020204" pitchFamily="34" charset="0"/>
              </a:rPr>
              <a:t>support to plant operation once the retrofitting actions have implemented, facilitating the decision-making for alternative raw materials purchasing and utilization and the modification of the process conditions accordingly. </a:t>
            </a:r>
            <a:endParaRPr lang="sv-SE" dirty="0"/>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36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Arial" panose="020B0604020202020204" pitchFamily="34" charset="0"/>
              </a:rPr>
              <a:t>ETS: https://climate.ec.europa.eu/eu-action/eu-emissions-trading-system-eu-ets_en</a:t>
            </a:r>
          </a:p>
          <a:p>
            <a:endParaRPr lang="en-US" sz="1800" b="0" i="0" u="none" strike="noStrike" baseline="0">
              <a:solidFill>
                <a:srgbClr val="000000"/>
              </a:solidFill>
              <a:latin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535139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482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8820" marR="713105" lvl="0" indent="0" algn="just" defTabSz="914400" rtl="0" eaLnBrk="1" fontAlgn="auto" latinLnBrk="0" hangingPunct="1">
              <a:lnSpc>
                <a:spcPct val="125000"/>
              </a:lnSpc>
              <a:spcBef>
                <a:spcPts val="0"/>
              </a:spcBef>
              <a:spcAft>
                <a:spcPts val="0"/>
              </a:spcAft>
              <a:buClrTx/>
              <a:buSzTx/>
              <a:buFontTx/>
              <a:buNone/>
              <a:tabLst/>
              <a:defRPr/>
            </a:pPr>
            <a:r>
              <a:rPr lang="en-US" sz="1200">
                <a:effectLst/>
                <a:latin typeface="Arial MT"/>
                <a:ea typeface="Arial MT"/>
                <a:cs typeface="Arial MT"/>
              </a:rPr>
              <a:t>In this context, a simulation model is intended as a digital representation of a real system by means</a:t>
            </a:r>
            <a:r>
              <a:rPr lang="en-US" sz="1200" spc="-295">
                <a:effectLst/>
                <a:latin typeface="Arial MT"/>
                <a:ea typeface="Arial MT"/>
                <a:cs typeface="Arial MT"/>
              </a:rPr>
              <a:t> </a:t>
            </a:r>
            <a:r>
              <a:rPr lang="en-US" sz="1200">
                <a:effectLst/>
                <a:latin typeface="Arial MT"/>
                <a:ea typeface="Arial MT"/>
                <a:cs typeface="Arial MT"/>
              </a:rPr>
              <a:t>of</a:t>
            </a:r>
            <a:r>
              <a:rPr lang="en-US" sz="1200" spc="5">
                <a:effectLst/>
                <a:latin typeface="Arial MT"/>
                <a:ea typeface="Arial MT"/>
                <a:cs typeface="Arial MT"/>
              </a:rPr>
              <a:t> </a:t>
            </a:r>
            <a:r>
              <a:rPr lang="en-US" sz="1200">
                <a:effectLst/>
                <a:latin typeface="Arial MT"/>
                <a:ea typeface="Arial MT"/>
                <a:cs typeface="Arial MT"/>
              </a:rPr>
              <a:t>appropriate</a:t>
            </a:r>
            <a:r>
              <a:rPr lang="en-US" sz="1200" spc="5">
                <a:effectLst/>
                <a:latin typeface="Arial MT"/>
                <a:ea typeface="Arial MT"/>
                <a:cs typeface="Arial MT"/>
              </a:rPr>
              <a:t> </a:t>
            </a:r>
            <a:r>
              <a:rPr lang="en-US" sz="1200">
                <a:effectLst/>
                <a:latin typeface="Arial MT"/>
                <a:ea typeface="Arial MT"/>
                <a:cs typeface="Arial MT"/>
              </a:rPr>
              <a:t>algorithms</a:t>
            </a:r>
            <a:r>
              <a:rPr lang="en-US" sz="1200" spc="5">
                <a:effectLst/>
                <a:latin typeface="Arial MT"/>
                <a:ea typeface="Arial MT"/>
                <a:cs typeface="Arial MT"/>
              </a:rPr>
              <a:t> </a:t>
            </a:r>
            <a:r>
              <a:rPr lang="en-US" sz="1200">
                <a:effectLst/>
                <a:latin typeface="Arial MT"/>
                <a:ea typeface="Arial MT"/>
                <a:cs typeface="Arial MT"/>
              </a:rPr>
              <a:t>or</a:t>
            </a:r>
            <a:r>
              <a:rPr lang="en-US" sz="1200" spc="5">
                <a:effectLst/>
                <a:latin typeface="Arial MT"/>
                <a:ea typeface="Arial MT"/>
                <a:cs typeface="Arial MT"/>
              </a:rPr>
              <a:t> </a:t>
            </a:r>
            <a:r>
              <a:rPr lang="en-US" sz="1200">
                <a:effectLst/>
                <a:latin typeface="Arial MT"/>
                <a:ea typeface="Arial MT"/>
                <a:cs typeface="Arial MT"/>
              </a:rPr>
              <a:t>equations</a:t>
            </a:r>
            <a:r>
              <a:rPr lang="en-US" sz="1200" spc="5">
                <a:effectLst/>
                <a:latin typeface="Arial MT"/>
                <a:ea typeface="Arial MT"/>
                <a:cs typeface="Arial MT"/>
              </a:rPr>
              <a:t> </a:t>
            </a:r>
            <a:r>
              <a:rPr lang="en-US" sz="1200">
                <a:effectLst/>
                <a:latin typeface="Arial MT"/>
                <a:ea typeface="Arial MT"/>
                <a:cs typeface="Arial MT"/>
              </a:rPr>
              <a:t>aimed</a:t>
            </a:r>
            <a:r>
              <a:rPr lang="en-US" sz="1200" spc="5">
                <a:effectLst/>
                <a:latin typeface="Arial MT"/>
                <a:ea typeface="Arial MT"/>
                <a:cs typeface="Arial MT"/>
              </a:rPr>
              <a:t> </a:t>
            </a:r>
            <a:r>
              <a:rPr lang="en-US" sz="1200">
                <a:effectLst/>
                <a:latin typeface="Arial MT"/>
                <a:ea typeface="Arial MT"/>
                <a:cs typeface="Arial MT"/>
              </a:rPr>
              <a:t>at</a:t>
            </a:r>
            <a:r>
              <a:rPr lang="en-US" sz="1200" spc="5">
                <a:effectLst/>
                <a:latin typeface="Arial MT"/>
                <a:ea typeface="Arial MT"/>
                <a:cs typeface="Arial MT"/>
              </a:rPr>
              <a:t> </a:t>
            </a:r>
            <a:r>
              <a:rPr lang="en-US" sz="1200">
                <a:effectLst/>
                <a:latin typeface="Arial MT"/>
                <a:ea typeface="Arial MT"/>
                <a:cs typeface="Arial MT"/>
              </a:rPr>
              <a:t>characterizing</a:t>
            </a:r>
            <a:r>
              <a:rPr lang="en-US" sz="1200" spc="5">
                <a:effectLst/>
                <a:latin typeface="Arial MT"/>
                <a:ea typeface="Arial MT"/>
                <a:cs typeface="Arial MT"/>
              </a:rPr>
              <a:t> </a:t>
            </a:r>
            <a:r>
              <a:rPr lang="en-US" sz="1200">
                <a:effectLst/>
                <a:latin typeface="Arial MT"/>
                <a:ea typeface="Arial MT"/>
                <a:cs typeface="Arial MT"/>
              </a:rPr>
              <a:t>some</a:t>
            </a:r>
            <a:r>
              <a:rPr lang="en-US" sz="1200" spc="5">
                <a:effectLst/>
                <a:latin typeface="Arial MT"/>
                <a:ea typeface="Arial MT"/>
                <a:cs typeface="Arial MT"/>
              </a:rPr>
              <a:t> </a:t>
            </a:r>
            <a:r>
              <a:rPr lang="en-US" sz="1200">
                <a:effectLst/>
                <a:latin typeface="Arial MT"/>
                <a:ea typeface="Arial MT"/>
                <a:cs typeface="Arial MT"/>
              </a:rPr>
              <a:t>specific</a:t>
            </a:r>
            <a:r>
              <a:rPr lang="en-US" sz="1200" spc="5">
                <a:effectLst/>
                <a:latin typeface="Arial MT"/>
                <a:ea typeface="Arial MT"/>
                <a:cs typeface="Arial MT"/>
              </a:rPr>
              <a:t> </a:t>
            </a:r>
            <a:r>
              <a:rPr lang="en-US" sz="1200">
                <a:effectLst/>
                <a:latin typeface="Arial MT"/>
                <a:ea typeface="Arial MT"/>
                <a:cs typeface="Arial MT"/>
              </a:rPr>
              <a:t>features</a:t>
            </a:r>
            <a:r>
              <a:rPr lang="en-US" sz="1200" spc="5">
                <a:effectLst/>
                <a:latin typeface="Arial MT"/>
                <a:ea typeface="Arial MT"/>
                <a:cs typeface="Arial MT"/>
              </a:rPr>
              <a:t> </a:t>
            </a:r>
            <a:r>
              <a:rPr lang="en-US" sz="1200">
                <a:effectLst/>
                <a:latin typeface="Arial MT"/>
                <a:ea typeface="Arial MT"/>
                <a:cs typeface="Arial MT"/>
              </a:rPr>
              <a:t>of</a:t>
            </a:r>
            <a:r>
              <a:rPr lang="en-US" sz="1200" spc="5">
                <a:effectLst/>
                <a:latin typeface="Arial MT"/>
                <a:ea typeface="Arial MT"/>
                <a:cs typeface="Arial MT"/>
              </a:rPr>
              <a:t> </a:t>
            </a:r>
            <a:r>
              <a:rPr lang="en-US" sz="1200">
                <a:effectLst/>
                <a:latin typeface="Arial MT"/>
                <a:ea typeface="Arial MT"/>
                <a:cs typeface="Arial MT"/>
              </a:rPr>
              <a:t>its</a:t>
            </a:r>
            <a:r>
              <a:rPr lang="en-US" sz="1200" spc="5">
                <a:effectLst/>
                <a:latin typeface="Arial MT"/>
                <a:ea typeface="Arial MT"/>
                <a:cs typeface="Arial MT"/>
              </a:rPr>
              <a:t> </a:t>
            </a:r>
            <a:r>
              <a:rPr lang="en-US" sz="1200">
                <a:effectLst/>
                <a:latin typeface="Arial MT"/>
                <a:ea typeface="Arial MT"/>
                <a:cs typeface="Arial MT"/>
              </a:rPr>
              <a:t>functioning</a:t>
            </a:r>
            <a:r>
              <a:rPr lang="en-US" sz="1200" spc="-45">
                <a:effectLst/>
                <a:latin typeface="Arial MT"/>
                <a:ea typeface="Arial MT"/>
                <a:cs typeface="Arial MT"/>
              </a:rPr>
              <a:t> (</a:t>
            </a:r>
            <a:r>
              <a:rPr lang="en-US" sz="1200">
                <a:effectLst/>
                <a:latin typeface="Arial MT"/>
                <a:ea typeface="Arial MT"/>
                <a:cs typeface="Arial MT"/>
              </a:rPr>
              <a:t>G.</a:t>
            </a:r>
            <a:r>
              <a:rPr lang="en-US" sz="1200" spc="-20">
                <a:effectLst/>
                <a:latin typeface="Arial MT"/>
                <a:ea typeface="Arial MT"/>
                <a:cs typeface="Arial MT"/>
              </a:rPr>
              <a:t> </a:t>
            </a:r>
            <a:r>
              <a:rPr lang="en-US" sz="1200">
                <a:effectLst/>
                <a:latin typeface="Arial MT"/>
                <a:ea typeface="Arial MT"/>
                <a:cs typeface="Arial MT"/>
              </a:rPr>
              <a:t>Dubois,</a:t>
            </a:r>
            <a:r>
              <a:rPr lang="en-US" sz="1200" spc="-15">
                <a:effectLst/>
                <a:latin typeface="Arial MT"/>
                <a:ea typeface="Arial MT"/>
                <a:cs typeface="Arial MT"/>
              </a:rPr>
              <a:t> </a:t>
            </a:r>
            <a:r>
              <a:rPr lang="en-US" sz="1200">
                <a:effectLst/>
                <a:latin typeface="Arial MT"/>
                <a:ea typeface="Arial MT"/>
                <a:cs typeface="Arial MT"/>
              </a:rPr>
              <a:t>Modelling</a:t>
            </a:r>
            <a:r>
              <a:rPr lang="en-US" sz="1200" spc="-10">
                <a:effectLst/>
                <a:latin typeface="Arial MT"/>
                <a:ea typeface="Arial MT"/>
                <a:cs typeface="Arial MT"/>
              </a:rPr>
              <a:t> </a:t>
            </a:r>
            <a:r>
              <a:rPr lang="en-US" sz="1200">
                <a:effectLst/>
                <a:latin typeface="Arial MT"/>
                <a:ea typeface="Arial MT"/>
                <a:cs typeface="Arial MT"/>
              </a:rPr>
              <a:t>and</a:t>
            </a:r>
            <a:r>
              <a:rPr lang="en-US" sz="1200" spc="-30">
                <a:effectLst/>
                <a:latin typeface="Arial MT"/>
                <a:ea typeface="Arial MT"/>
                <a:cs typeface="Arial MT"/>
              </a:rPr>
              <a:t> </a:t>
            </a:r>
            <a:r>
              <a:rPr lang="en-US" sz="1200">
                <a:effectLst/>
                <a:latin typeface="Arial MT"/>
                <a:ea typeface="Arial MT"/>
                <a:cs typeface="Arial MT"/>
              </a:rPr>
              <a:t>Simulation:</a:t>
            </a:r>
            <a:r>
              <a:rPr lang="en-US" sz="1200" spc="-15">
                <a:effectLst/>
                <a:latin typeface="Arial MT"/>
                <a:ea typeface="Arial MT"/>
                <a:cs typeface="Arial MT"/>
              </a:rPr>
              <a:t> </a:t>
            </a:r>
            <a:r>
              <a:rPr lang="en-US" sz="1200">
                <a:effectLst/>
                <a:latin typeface="Arial MT"/>
                <a:ea typeface="Arial MT"/>
                <a:cs typeface="Arial MT"/>
              </a:rPr>
              <a:t>Challenges</a:t>
            </a:r>
            <a:r>
              <a:rPr lang="en-US" sz="1200" spc="-45">
                <a:effectLst/>
                <a:latin typeface="Arial MT"/>
                <a:ea typeface="Arial MT"/>
                <a:cs typeface="Arial MT"/>
              </a:rPr>
              <a:t> </a:t>
            </a:r>
            <a:r>
              <a:rPr lang="en-US" sz="1200">
                <a:effectLst/>
                <a:latin typeface="Arial MT"/>
                <a:ea typeface="Arial MT"/>
                <a:cs typeface="Arial MT"/>
              </a:rPr>
              <a:t>and</a:t>
            </a:r>
            <a:r>
              <a:rPr lang="en-US" sz="1200" spc="-10">
                <a:effectLst/>
                <a:latin typeface="Arial MT"/>
                <a:ea typeface="Arial MT"/>
                <a:cs typeface="Arial MT"/>
              </a:rPr>
              <a:t> </a:t>
            </a:r>
            <a:r>
              <a:rPr lang="en-US" sz="1200">
                <a:effectLst/>
                <a:latin typeface="Arial MT"/>
                <a:ea typeface="Arial MT"/>
                <a:cs typeface="Arial MT"/>
              </a:rPr>
              <a:t>Best</a:t>
            </a:r>
            <a:r>
              <a:rPr lang="en-US" sz="1200" spc="-40">
                <a:effectLst/>
                <a:latin typeface="Arial MT"/>
                <a:ea typeface="Arial MT"/>
                <a:cs typeface="Arial MT"/>
              </a:rPr>
              <a:t> </a:t>
            </a:r>
            <a:r>
              <a:rPr lang="en-US" sz="1200">
                <a:effectLst/>
                <a:latin typeface="Arial MT"/>
                <a:ea typeface="Arial MT"/>
                <a:cs typeface="Arial MT"/>
              </a:rPr>
              <a:t>Practices</a:t>
            </a:r>
            <a:r>
              <a:rPr lang="en-US" sz="1200" spc="-20">
                <a:effectLst/>
                <a:latin typeface="Arial MT"/>
                <a:ea typeface="Arial MT"/>
                <a:cs typeface="Arial MT"/>
              </a:rPr>
              <a:t> </a:t>
            </a:r>
            <a:r>
              <a:rPr lang="en-US" sz="1200">
                <a:effectLst/>
                <a:latin typeface="Arial MT"/>
                <a:ea typeface="Arial MT"/>
                <a:cs typeface="Arial MT"/>
              </a:rPr>
              <a:t>for</a:t>
            </a:r>
            <a:r>
              <a:rPr lang="en-US" sz="1200" spc="-25">
                <a:effectLst/>
                <a:latin typeface="Arial MT"/>
                <a:ea typeface="Arial MT"/>
                <a:cs typeface="Arial MT"/>
              </a:rPr>
              <a:t> </a:t>
            </a:r>
            <a:r>
              <a:rPr lang="en-US" sz="1200">
                <a:effectLst/>
                <a:latin typeface="Arial MT"/>
                <a:ea typeface="Arial MT"/>
                <a:cs typeface="Arial MT"/>
              </a:rPr>
              <a:t>Industry,</a:t>
            </a:r>
            <a:r>
              <a:rPr lang="en-US" sz="1200" spc="-15">
                <a:effectLst/>
                <a:latin typeface="Arial MT"/>
                <a:ea typeface="Arial MT"/>
                <a:cs typeface="Arial MT"/>
              </a:rPr>
              <a:t> </a:t>
            </a:r>
            <a:r>
              <a:rPr lang="en-US" sz="1200">
                <a:effectLst/>
                <a:latin typeface="Arial MT"/>
                <a:ea typeface="Arial MT"/>
                <a:cs typeface="Arial MT"/>
              </a:rPr>
              <a:t>CRC</a:t>
            </a:r>
            <a:r>
              <a:rPr lang="en-US" sz="1200" spc="-25">
                <a:effectLst/>
                <a:latin typeface="Arial MT"/>
                <a:ea typeface="Arial MT"/>
                <a:cs typeface="Arial MT"/>
              </a:rPr>
              <a:t> </a:t>
            </a:r>
            <a:r>
              <a:rPr lang="en-US" sz="1200">
                <a:effectLst/>
                <a:latin typeface="Arial MT"/>
                <a:ea typeface="Arial MT"/>
                <a:cs typeface="Arial MT"/>
              </a:rPr>
              <a:t>Press,</a:t>
            </a:r>
            <a:r>
              <a:rPr lang="en-US" sz="1200" spc="-290">
                <a:effectLst/>
                <a:latin typeface="Arial MT"/>
                <a:ea typeface="Arial MT"/>
                <a:cs typeface="Arial MT"/>
              </a:rPr>
              <a:t> </a:t>
            </a:r>
            <a:r>
              <a:rPr lang="en-US" sz="1200">
                <a:effectLst/>
                <a:latin typeface="Arial MT"/>
                <a:ea typeface="Arial MT"/>
                <a:cs typeface="Arial MT"/>
              </a:rPr>
              <a:t>2018.</a:t>
            </a:r>
            <a:r>
              <a:rPr lang="en-US" sz="1200" spc="-45">
                <a:effectLst/>
                <a:latin typeface="Arial MT"/>
                <a:ea typeface="Arial MT"/>
                <a:cs typeface="Arial MT"/>
              </a:rPr>
              <a:t>)</a:t>
            </a:r>
            <a:r>
              <a:rPr lang="en-US" sz="1200">
                <a:effectLst/>
                <a:latin typeface="Arial MT"/>
                <a:ea typeface="Arial MT"/>
                <a:cs typeface="Arial MT"/>
              </a:rPr>
              <a:t>.</a:t>
            </a:r>
            <a:r>
              <a:rPr lang="en-US" sz="1200" spc="-20">
                <a:effectLst/>
                <a:latin typeface="Arial MT"/>
                <a:ea typeface="Arial MT"/>
                <a:cs typeface="Arial MT"/>
              </a:rPr>
              <a:t> </a:t>
            </a:r>
            <a:r>
              <a:rPr lang="en-US" sz="1200">
                <a:effectLst/>
                <a:latin typeface="Arial MT"/>
                <a:ea typeface="Arial MT"/>
                <a:cs typeface="Arial MT"/>
              </a:rPr>
              <a:t>Specifically,</a:t>
            </a:r>
            <a:r>
              <a:rPr lang="en-US" sz="1200" spc="-25">
                <a:effectLst/>
                <a:latin typeface="Arial MT"/>
                <a:ea typeface="Arial MT"/>
                <a:cs typeface="Arial MT"/>
              </a:rPr>
              <a:t> </a:t>
            </a:r>
            <a:r>
              <a:rPr lang="en-US" sz="1200">
                <a:effectLst/>
                <a:latin typeface="Arial MT"/>
                <a:ea typeface="Arial MT"/>
                <a:cs typeface="Arial MT"/>
              </a:rPr>
              <a:t>a</a:t>
            </a:r>
            <a:r>
              <a:rPr lang="en-US" sz="1200" spc="-40">
                <a:effectLst/>
                <a:latin typeface="Arial MT"/>
                <a:ea typeface="Arial MT"/>
                <a:cs typeface="Arial MT"/>
              </a:rPr>
              <a:t> </a:t>
            </a:r>
            <a:r>
              <a:rPr lang="en-US" sz="1200">
                <a:effectLst/>
                <a:latin typeface="Arial MT"/>
                <a:ea typeface="Arial MT"/>
                <a:cs typeface="Arial MT"/>
              </a:rPr>
              <a:t>model</a:t>
            </a:r>
            <a:r>
              <a:rPr lang="en-US" sz="1200" spc="-30">
                <a:effectLst/>
                <a:latin typeface="Arial MT"/>
                <a:ea typeface="Arial MT"/>
                <a:cs typeface="Arial MT"/>
              </a:rPr>
              <a:t> </a:t>
            </a:r>
            <a:r>
              <a:rPr lang="en-US" sz="1200">
                <a:effectLst/>
                <a:latin typeface="Arial MT"/>
                <a:ea typeface="Arial MT"/>
                <a:cs typeface="Arial MT"/>
              </a:rPr>
              <a:t>is</a:t>
            </a:r>
            <a:r>
              <a:rPr lang="en-US" sz="1200" spc="-55">
                <a:effectLst/>
                <a:latin typeface="Arial MT"/>
                <a:ea typeface="Arial MT"/>
                <a:cs typeface="Arial MT"/>
              </a:rPr>
              <a:t> </a:t>
            </a:r>
            <a:r>
              <a:rPr lang="en-US" sz="1200">
                <a:effectLst/>
                <a:latin typeface="Arial MT"/>
                <a:ea typeface="Arial MT"/>
                <a:cs typeface="Arial MT"/>
              </a:rPr>
              <a:t>meant</a:t>
            </a:r>
            <a:r>
              <a:rPr lang="en-US" sz="1200" spc="-20">
                <a:effectLst/>
                <a:latin typeface="Arial MT"/>
                <a:ea typeface="Arial MT"/>
                <a:cs typeface="Arial MT"/>
              </a:rPr>
              <a:t> </a:t>
            </a:r>
            <a:r>
              <a:rPr lang="en-US" sz="1200">
                <a:effectLst/>
                <a:latin typeface="Arial MT"/>
                <a:ea typeface="Arial MT"/>
                <a:cs typeface="Arial MT"/>
              </a:rPr>
              <a:t>to</a:t>
            </a:r>
            <a:r>
              <a:rPr lang="en-US" sz="1200" spc="-45">
                <a:effectLst/>
                <a:latin typeface="Arial MT"/>
                <a:ea typeface="Arial MT"/>
                <a:cs typeface="Arial MT"/>
              </a:rPr>
              <a:t> </a:t>
            </a:r>
            <a:r>
              <a:rPr lang="en-US" sz="1200">
                <a:effectLst/>
                <a:latin typeface="Arial MT"/>
                <a:ea typeface="Arial MT"/>
                <a:cs typeface="Arial MT"/>
              </a:rPr>
              <a:t>establish</a:t>
            </a:r>
            <a:r>
              <a:rPr lang="en-US" sz="1200" spc="-15">
                <a:effectLst/>
                <a:latin typeface="Arial MT"/>
                <a:ea typeface="Arial MT"/>
                <a:cs typeface="Arial MT"/>
              </a:rPr>
              <a:t> </a:t>
            </a:r>
            <a:r>
              <a:rPr lang="en-US" sz="1200">
                <a:effectLst/>
                <a:latin typeface="Arial MT"/>
                <a:ea typeface="Arial MT"/>
                <a:cs typeface="Arial MT"/>
              </a:rPr>
              <a:t>a</a:t>
            </a:r>
            <a:r>
              <a:rPr lang="en-US" sz="1200" spc="-40">
                <a:effectLst/>
                <a:latin typeface="Arial MT"/>
                <a:ea typeface="Arial MT"/>
                <a:cs typeface="Arial MT"/>
              </a:rPr>
              <a:t> </a:t>
            </a:r>
            <a:r>
              <a:rPr lang="en-US" sz="1200">
                <a:effectLst/>
                <a:latin typeface="Arial MT"/>
                <a:ea typeface="Arial MT"/>
                <a:cs typeface="Arial MT"/>
              </a:rPr>
              <a:t>meaningful</a:t>
            </a:r>
            <a:r>
              <a:rPr lang="en-US" sz="1200" spc="-35">
                <a:effectLst/>
                <a:latin typeface="Arial MT"/>
                <a:ea typeface="Arial MT"/>
                <a:cs typeface="Arial MT"/>
              </a:rPr>
              <a:t> </a:t>
            </a:r>
            <a:r>
              <a:rPr lang="en-US" sz="1200">
                <a:effectLst/>
                <a:latin typeface="Arial MT"/>
                <a:ea typeface="Arial MT"/>
                <a:cs typeface="Arial MT"/>
              </a:rPr>
              <a:t>relation</a:t>
            </a:r>
            <a:r>
              <a:rPr lang="en-US" sz="1200" spc="-40">
                <a:effectLst/>
                <a:latin typeface="Arial MT"/>
                <a:ea typeface="Arial MT"/>
                <a:cs typeface="Arial MT"/>
              </a:rPr>
              <a:t> </a:t>
            </a:r>
            <a:r>
              <a:rPr lang="en-US" sz="1200">
                <a:effectLst/>
                <a:latin typeface="Arial MT"/>
                <a:ea typeface="Arial MT"/>
                <a:cs typeface="Arial MT"/>
              </a:rPr>
              <a:t>between</a:t>
            </a:r>
            <a:r>
              <a:rPr lang="en-US" sz="1200" spc="-20">
                <a:effectLst/>
                <a:latin typeface="Arial MT"/>
                <a:ea typeface="Arial MT"/>
                <a:cs typeface="Arial MT"/>
              </a:rPr>
              <a:t> </a:t>
            </a:r>
            <a:r>
              <a:rPr lang="en-US" sz="1200">
                <a:effectLst/>
                <a:latin typeface="Arial MT"/>
                <a:ea typeface="Arial MT"/>
                <a:cs typeface="Arial MT"/>
              </a:rPr>
              <a:t>a</a:t>
            </a:r>
            <a:r>
              <a:rPr lang="en-US" sz="1200" spc="-40">
                <a:effectLst/>
                <a:latin typeface="Arial MT"/>
                <a:ea typeface="Arial MT"/>
                <a:cs typeface="Arial MT"/>
              </a:rPr>
              <a:t> </a:t>
            </a:r>
            <a:r>
              <a:rPr lang="en-US" sz="1200">
                <a:effectLst/>
                <a:latin typeface="Arial MT"/>
                <a:ea typeface="Arial MT"/>
                <a:cs typeface="Arial MT"/>
              </a:rPr>
              <a:t>given</a:t>
            </a:r>
            <a:r>
              <a:rPr lang="en-US" sz="1200" spc="-15">
                <a:effectLst/>
                <a:latin typeface="Arial MT"/>
                <a:ea typeface="Arial MT"/>
                <a:cs typeface="Arial MT"/>
              </a:rPr>
              <a:t> </a:t>
            </a:r>
            <a:r>
              <a:rPr lang="en-US" sz="1200">
                <a:effectLst/>
                <a:latin typeface="Arial MT"/>
                <a:ea typeface="Arial MT"/>
                <a:cs typeface="Arial MT"/>
              </a:rPr>
              <a:t>set</a:t>
            </a:r>
            <a:r>
              <a:rPr lang="en-US" sz="1200" spc="5">
                <a:effectLst/>
                <a:latin typeface="Arial MT"/>
                <a:ea typeface="Arial MT"/>
                <a:cs typeface="Arial MT"/>
              </a:rPr>
              <a:t> </a:t>
            </a:r>
            <a:r>
              <a:rPr lang="en-US" sz="1200">
                <a:effectLst/>
                <a:latin typeface="Arial MT"/>
                <a:ea typeface="Arial MT"/>
                <a:cs typeface="Arial MT"/>
              </a:rPr>
              <a:t>of</a:t>
            </a:r>
            <a:r>
              <a:rPr lang="en-US" sz="1200" spc="45">
                <a:effectLst/>
                <a:latin typeface="Arial MT"/>
                <a:ea typeface="Arial MT"/>
                <a:cs typeface="Arial MT"/>
              </a:rPr>
              <a:t> </a:t>
            </a:r>
            <a:r>
              <a:rPr lang="en-US" sz="1200">
                <a:effectLst/>
                <a:latin typeface="Arial MT"/>
                <a:ea typeface="Arial MT"/>
                <a:cs typeface="Arial MT"/>
              </a:rPr>
              <a:t>input</a:t>
            </a:r>
            <a:r>
              <a:rPr lang="en-US" sz="1200" spc="30">
                <a:effectLst/>
                <a:latin typeface="Arial MT"/>
                <a:ea typeface="Arial MT"/>
                <a:cs typeface="Arial MT"/>
              </a:rPr>
              <a:t> </a:t>
            </a:r>
            <a:r>
              <a:rPr lang="en-US" sz="1200">
                <a:effectLst/>
                <a:latin typeface="Arial MT"/>
                <a:ea typeface="Arial MT"/>
                <a:cs typeface="Arial MT"/>
              </a:rPr>
              <a:t>and</a:t>
            </a:r>
            <a:r>
              <a:rPr lang="en-US" sz="1200" spc="35">
                <a:effectLst/>
                <a:latin typeface="Arial MT"/>
                <a:ea typeface="Arial MT"/>
                <a:cs typeface="Arial MT"/>
              </a:rPr>
              <a:t> </a:t>
            </a:r>
            <a:r>
              <a:rPr lang="en-US" sz="1200">
                <a:effectLst/>
                <a:latin typeface="Arial MT"/>
                <a:ea typeface="Arial MT"/>
                <a:cs typeface="Arial MT"/>
              </a:rPr>
              <a:t>output</a:t>
            </a:r>
            <a:r>
              <a:rPr lang="en-US" sz="1200" spc="25">
                <a:effectLst/>
                <a:latin typeface="Arial MT"/>
                <a:ea typeface="Arial MT"/>
                <a:cs typeface="Arial MT"/>
              </a:rPr>
              <a:t> </a:t>
            </a:r>
            <a:r>
              <a:rPr lang="en-US" sz="1200">
                <a:effectLst/>
                <a:latin typeface="Arial MT"/>
                <a:ea typeface="Arial MT"/>
                <a:cs typeface="Arial MT"/>
              </a:rPr>
              <a:t>signals.</a:t>
            </a:r>
            <a:r>
              <a:rPr lang="en-US" sz="1200" spc="30">
                <a:effectLst/>
                <a:latin typeface="Arial MT"/>
                <a:ea typeface="Arial MT"/>
                <a:cs typeface="Arial MT"/>
              </a:rPr>
              <a:t> </a:t>
            </a:r>
            <a:r>
              <a:rPr lang="en-US" sz="1200">
                <a:effectLst/>
                <a:latin typeface="Arial MT"/>
                <a:ea typeface="Arial MT"/>
                <a:cs typeface="Arial MT"/>
              </a:rPr>
              <a:t>With</a:t>
            </a:r>
            <a:r>
              <a:rPr lang="en-US" sz="1200" spc="30">
                <a:effectLst/>
                <a:latin typeface="Arial MT"/>
                <a:ea typeface="Arial MT"/>
                <a:cs typeface="Arial MT"/>
              </a:rPr>
              <a:t> </a:t>
            </a:r>
            <a:r>
              <a:rPr lang="en-US" sz="1200">
                <a:effectLst/>
                <a:latin typeface="Arial MT"/>
                <a:ea typeface="Arial MT"/>
                <a:cs typeface="Arial MT"/>
              </a:rPr>
              <a:t>reference</a:t>
            </a:r>
            <a:r>
              <a:rPr lang="en-US" sz="1200" spc="30">
                <a:effectLst/>
                <a:latin typeface="Arial MT"/>
                <a:ea typeface="Arial MT"/>
                <a:cs typeface="Arial MT"/>
              </a:rPr>
              <a:t> </a:t>
            </a:r>
            <a:r>
              <a:rPr lang="en-US" sz="1200">
                <a:effectLst/>
                <a:latin typeface="Arial MT"/>
                <a:ea typeface="Arial MT"/>
                <a:cs typeface="Arial MT"/>
              </a:rPr>
              <a:t>to</a:t>
            </a:r>
            <a:r>
              <a:rPr lang="en-US" sz="1200" spc="35">
                <a:effectLst/>
                <a:latin typeface="Arial MT"/>
                <a:ea typeface="Arial MT"/>
                <a:cs typeface="Arial MT"/>
              </a:rPr>
              <a:t> </a:t>
            </a:r>
            <a:r>
              <a:rPr lang="en-US" sz="1200" u="none" strike="noStrike">
                <a:effectLst/>
                <a:latin typeface="Arial MT"/>
                <a:ea typeface="Arial MT"/>
                <a:cs typeface="Arial MT"/>
                <a:hlinkClick r:id="rId3"/>
              </a:rPr>
              <a:t>Figure</a:t>
            </a:r>
            <a:r>
              <a:rPr lang="en-US" sz="1200">
                <a:effectLst/>
                <a:latin typeface="Arial MT"/>
                <a:ea typeface="Arial MT"/>
                <a:cs typeface="Arial MT"/>
              </a:rPr>
              <a:t>,</a:t>
            </a:r>
            <a:r>
              <a:rPr lang="en-US" sz="1200" spc="30">
                <a:effectLst/>
                <a:latin typeface="Arial MT"/>
                <a:ea typeface="Arial MT"/>
                <a:cs typeface="Arial MT"/>
              </a:rPr>
              <a:t> </a:t>
            </a:r>
            <a:r>
              <a:rPr lang="en-US" sz="1200">
                <a:effectLst/>
                <a:latin typeface="Arial MT"/>
                <a:ea typeface="Arial MT"/>
                <a:cs typeface="Arial MT"/>
              </a:rPr>
              <a:t>given</a:t>
            </a:r>
            <a:r>
              <a:rPr lang="en-US" sz="1200" spc="35">
                <a:effectLst/>
                <a:latin typeface="Arial MT"/>
                <a:ea typeface="Arial MT"/>
                <a:cs typeface="Arial MT"/>
              </a:rPr>
              <a:t> </a:t>
            </a:r>
            <a:r>
              <a:rPr lang="en-US" sz="1200">
                <a:effectLst/>
                <a:latin typeface="Arial MT"/>
                <a:ea typeface="Arial MT"/>
                <a:cs typeface="Arial MT"/>
              </a:rPr>
              <a:t>a</a:t>
            </a:r>
            <a:r>
              <a:rPr lang="en-US" sz="1200" spc="30">
                <a:effectLst/>
                <a:latin typeface="Arial MT"/>
                <a:ea typeface="Arial MT"/>
                <a:cs typeface="Arial MT"/>
              </a:rPr>
              <a:t> </a:t>
            </a:r>
            <a:r>
              <a:rPr lang="en-US" sz="1200">
                <a:effectLst/>
                <a:latin typeface="Arial MT"/>
                <a:ea typeface="Arial MT"/>
                <a:cs typeface="Arial MT"/>
              </a:rPr>
              <a:t>set</a:t>
            </a:r>
            <a:r>
              <a:rPr lang="en-US" sz="1200" spc="5">
                <a:effectLst/>
                <a:latin typeface="Arial MT"/>
                <a:ea typeface="Arial MT"/>
                <a:cs typeface="Arial MT"/>
              </a:rPr>
              <a:t> </a:t>
            </a:r>
            <a:r>
              <a:rPr lang="en-US" sz="1200">
                <a:effectLst/>
                <a:latin typeface="Arial MT"/>
                <a:ea typeface="Arial MT"/>
                <a:cs typeface="Arial MT"/>
              </a:rPr>
              <a:t>of</a:t>
            </a:r>
            <a:r>
              <a:rPr lang="en-US" sz="1200" spc="50">
                <a:effectLst/>
                <a:latin typeface="Arial MT"/>
                <a:ea typeface="Arial MT"/>
                <a:cs typeface="Arial MT"/>
              </a:rPr>
              <a:t> </a:t>
            </a:r>
            <a:r>
              <a:rPr lang="en-US" sz="1200">
                <a:effectLst/>
                <a:latin typeface="Arial MT"/>
                <a:ea typeface="Arial MT"/>
                <a:cs typeface="Arial MT"/>
              </a:rPr>
              <a:t>input</a:t>
            </a:r>
            <a:r>
              <a:rPr lang="en-US" sz="1200" spc="30">
                <a:effectLst/>
                <a:latin typeface="Arial MT"/>
                <a:ea typeface="Arial MT"/>
                <a:cs typeface="Arial MT"/>
              </a:rPr>
              <a:t> </a:t>
            </a:r>
            <a:r>
              <a:rPr lang="en-US" sz="1200">
                <a:effectLst/>
                <a:latin typeface="Arial MT"/>
                <a:ea typeface="Arial MT"/>
                <a:cs typeface="Arial MT"/>
              </a:rPr>
              <a:t>data</a:t>
            </a:r>
            <a:r>
              <a:rPr lang="en-US" sz="1200" spc="10">
                <a:effectLst/>
                <a:latin typeface="Arial MT"/>
                <a:ea typeface="Arial MT"/>
                <a:cs typeface="Arial MT"/>
              </a:rPr>
              <a:t> </a:t>
            </a:r>
            <a:r>
              <a:rPr lang="en-US" sz="1200">
                <a:effectLst/>
                <a:latin typeface="Cambria Math" panose="02040503050406030204" pitchFamily="18" charset="0"/>
                <a:ea typeface="Cambria Math" panose="02040503050406030204" pitchFamily="18" charset="0"/>
                <a:cs typeface="Arial MT"/>
              </a:rPr>
              <a:t>𝑢</a:t>
            </a:r>
            <a:r>
              <a:rPr lang="en-US" sz="1200" spc="125">
                <a:effectLst/>
                <a:latin typeface="Cambria Math" panose="02040503050406030204" pitchFamily="18" charset="0"/>
                <a:ea typeface="Cambria Math" panose="02040503050406030204" pitchFamily="18" charset="0"/>
                <a:cs typeface="Arial MT"/>
              </a:rPr>
              <a:t> </a:t>
            </a:r>
            <a:r>
              <a:rPr lang="en-US" sz="1200">
                <a:effectLst/>
                <a:latin typeface="Arial MT"/>
                <a:ea typeface="Arial MT"/>
                <a:cs typeface="Arial MT"/>
              </a:rPr>
              <a:t>and</a:t>
            </a:r>
            <a:r>
              <a:rPr lang="en-US" sz="1200" spc="30">
                <a:effectLst/>
                <a:latin typeface="Arial MT"/>
                <a:ea typeface="Arial MT"/>
                <a:cs typeface="Arial MT"/>
              </a:rPr>
              <a:t> </a:t>
            </a:r>
            <a:r>
              <a:rPr lang="en-US" sz="1200">
                <a:effectLst/>
                <a:latin typeface="Arial MT"/>
                <a:ea typeface="Arial MT"/>
                <a:cs typeface="Arial MT"/>
              </a:rPr>
              <a:t>parameters </a:t>
            </a:r>
            <a:r>
              <a:rPr lang="en-US" sz="1200">
                <a:effectLst/>
                <a:latin typeface="Cambria Math" panose="02040503050406030204" pitchFamily="18" charset="0"/>
                <a:ea typeface="Cambria Math" panose="02040503050406030204" pitchFamily="18" charset="0"/>
                <a:cs typeface="Arial MT"/>
              </a:rPr>
              <a:t>𝑝</a:t>
            </a:r>
            <a:r>
              <a:rPr lang="en-US" sz="1200">
                <a:effectLst/>
                <a:latin typeface="Arial MT"/>
                <a:ea typeface="Arial MT"/>
                <a:cs typeface="Arial MT"/>
              </a:rPr>
              <a:t>, a model outputs a set of data </a:t>
            </a:r>
            <a:r>
              <a:rPr lang="en-US" sz="1200">
                <a:effectLst/>
                <a:latin typeface="Cambria Math" panose="02040503050406030204" pitchFamily="18" charset="0"/>
                <a:ea typeface="Cambria Math" panose="02040503050406030204" pitchFamily="18" charset="0"/>
                <a:cs typeface="Arial MT"/>
              </a:rPr>
              <a:t>𝑦</a:t>
            </a:r>
            <a:r>
              <a:rPr lang="en-US" sz="1200">
                <a:effectLst/>
                <a:latin typeface="Arial MT"/>
                <a:ea typeface="Arial MT"/>
                <a:cs typeface="Arial MT"/>
              </a:rPr>
              <a:t>. The output values </a:t>
            </a:r>
            <a:r>
              <a:rPr lang="en-US" sz="1200">
                <a:effectLst/>
                <a:latin typeface="Cambria Math" panose="02040503050406030204" pitchFamily="18" charset="0"/>
                <a:ea typeface="Cambria Math" panose="02040503050406030204" pitchFamily="18" charset="0"/>
                <a:cs typeface="Arial MT"/>
              </a:rPr>
              <a:t>𝑦 </a:t>
            </a:r>
            <a:r>
              <a:rPr lang="en-US" sz="1200">
                <a:effectLst/>
                <a:latin typeface="Arial MT"/>
                <a:ea typeface="Arial MT"/>
                <a:cs typeface="Arial MT"/>
              </a:rPr>
              <a:t>computed by the model should resemble as</a:t>
            </a:r>
            <a:r>
              <a:rPr lang="en-US" sz="1200" spc="-295">
                <a:effectLst/>
                <a:latin typeface="Arial MT"/>
                <a:ea typeface="Arial MT"/>
                <a:cs typeface="Arial MT"/>
              </a:rPr>
              <a:t> </a:t>
            </a:r>
            <a:r>
              <a:rPr lang="en-US" sz="1200">
                <a:effectLst/>
                <a:latin typeface="Arial MT"/>
                <a:ea typeface="Arial MT"/>
                <a:cs typeface="Arial MT"/>
              </a:rPr>
              <a:t>closely as possible the values that the corresponding physical quantities assume when the real</a:t>
            </a:r>
            <a:r>
              <a:rPr lang="en-US" sz="1200" spc="5">
                <a:effectLst/>
                <a:latin typeface="Arial MT"/>
                <a:ea typeface="Arial MT"/>
                <a:cs typeface="Arial MT"/>
              </a:rPr>
              <a:t> </a:t>
            </a:r>
            <a:r>
              <a:rPr lang="en-US" sz="1200">
                <a:effectLst/>
                <a:latin typeface="Arial MT"/>
                <a:ea typeface="Arial MT"/>
                <a:cs typeface="Arial MT"/>
              </a:rPr>
              <a:t>system</a:t>
            </a:r>
            <a:r>
              <a:rPr lang="en-US" sz="1200" spc="-10">
                <a:effectLst/>
                <a:latin typeface="Arial MT"/>
                <a:ea typeface="Arial MT"/>
                <a:cs typeface="Arial MT"/>
              </a:rPr>
              <a:t> </a:t>
            </a:r>
            <a:r>
              <a:rPr lang="en-US" sz="1200">
                <a:effectLst/>
                <a:latin typeface="Arial MT"/>
                <a:ea typeface="Arial MT"/>
                <a:cs typeface="Arial MT"/>
              </a:rPr>
              <a:t>undergoes</a:t>
            </a:r>
            <a:r>
              <a:rPr lang="en-US" sz="1200" spc="5">
                <a:effectLst/>
                <a:latin typeface="Arial MT"/>
                <a:ea typeface="Arial MT"/>
                <a:cs typeface="Arial MT"/>
              </a:rPr>
              <a:t> </a:t>
            </a:r>
            <a:r>
              <a:rPr lang="en-US" sz="1200">
                <a:effectLst/>
                <a:latin typeface="Arial MT"/>
                <a:ea typeface="Arial MT"/>
                <a:cs typeface="Arial MT"/>
              </a:rPr>
              <a:t>the</a:t>
            </a:r>
            <a:r>
              <a:rPr lang="en-US" sz="1200" spc="15">
                <a:effectLst/>
                <a:latin typeface="Arial MT"/>
                <a:ea typeface="Arial MT"/>
                <a:cs typeface="Arial MT"/>
              </a:rPr>
              <a:t> </a:t>
            </a:r>
            <a:r>
              <a:rPr lang="en-US" sz="1200">
                <a:effectLst/>
                <a:latin typeface="Arial MT"/>
                <a:ea typeface="Arial MT"/>
                <a:cs typeface="Arial MT"/>
              </a:rPr>
              <a:t>same</a:t>
            </a:r>
            <a:r>
              <a:rPr lang="en-US" sz="1200" spc="-10">
                <a:effectLst/>
                <a:latin typeface="Arial MT"/>
                <a:ea typeface="Arial MT"/>
                <a:cs typeface="Arial MT"/>
              </a:rPr>
              <a:t> </a:t>
            </a:r>
            <a:r>
              <a:rPr lang="en-US" sz="1200">
                <a:effectLst/>
                <a:latin typeface="Arial MT"/>
                <a:ea typeface="Arial MT"/>
                <a:cs typeface="Arial MT"/>
              </a:rPr>
              <a:t>conditions</a:t>
            </a:r>
            <a:r>
              <a:rPr lang="en-US" sz="1200" spc="-20">
                <a:effectLst/>
                <a:latin typeface="Arial MT"/>
                <a:ea typeface="Arial MT"/>
                <a:cs typeface="Arial MT"/>
              </a:rPr>
              <a:t>. </a:t>
            </a:r>
            <a:r>
              <a:rPr lang="en-US" sz="1200">
                <a:effectLst/>
                <a:latin typeface="Arial MT"/>
                <a:ea typeface="Arial MT"/>
                <a:cs typeface="Arial MT"/>
              </a:rPr>
              <a:t>The development of a digital model consists therefore in implementing computationally a set of</a:t>
            </a:r>
            <a:r>
              <a:rPr lang="en-US" sz="1200" spc="5">
                <a:effectLst/>
                <a:latin typeface="Arial MT"/>
                <a:ea typeface="Arial MT"/>
                <a:cs typeface="Arial MT"/>
              </a:rPr>
              <a:t> </a:t>
            </a:r>
            <a:r>
              <a:rPr lang="en-US" sz="1200">
                <a:effectLst/>
                <a:latin typeface="Arial MT"/>
                <a:ea typeface="Arial MT"/>
                <a:cs typeface="Arial MT"/>
              </a:rPr>
              <a:t>equations of the form </a:t>
            </a:r>
            <a:r>
              <a:rPr lang="en-US" sz="1200">
                <a:effectLst/>
                <a:latin typeface="Cambria Math" panose="02040503050406030204" pitchFamily="18" charset="0"/>
                <a:ea typeface="Cambria Math" panose="02040503050406030204" pitchFamily="18" charset="0"/>
                <a:cs typeface="Arial MT"/>
              </a:rPr>
              <a:t>𝑦 = 𝑓𝑓(𝑢, 𝑝) </a:t>
            </a:r>
            <a:r>
              <a:rPr lang="en-US" sz="1200">
                <a:effectLst/>
                <a:latin typeface="Arial MT"/>
                <a:ea typeface="Arial MT"/>
                <a:cs typeface="Arial MT"/>
              </a:rPr>
              <a:t>that mimic the </a:t>
            </a:r>
            <a:r>
              <a:rPr lang="en-US" sz="1200" err="1">
                <a:effectLst/>
                <a:latin typeface="Arial MT"/>
                <a:ea typeface="Arial MT"/>
                <a:cs typeface="Arial MT"/>
              </a:rPr>
              <a:t>behaviour</a:t>
            </a:r>
            <a:r>
              <a:rPr lang="en-US" sz="1200">
                <a:effectLst/>
                <a:latin typeface="Arial MT"/>
                <a:ea typeface="Arial MT"/>
                <a:cs typeface="Arial MT"/>
              </a:rPr>
              <a:t> of the real system. </a:t>
            </a:r>
            <a:endParaRPr lang="sv-SE"/>
          </a:p>
          <a:p>
            <a:pPr marL="718820" marR="713105" algn="just">
              <a:lnSpc>
                <a:spcPct val="125000"/>
              </a:lnSpc>
              <a:spcAft>
                <a:spcPts val="0"/>
              </a:spcAft>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339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8820" marR="713105" algn="just">
              <a:lnSpc>
                <a:spcPct val="125000"/>
              </a:lnSpc>
              <a:spcAft>
                <a:spcPts val="0"/>
              </a:spcAft>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1567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8820" marR="713105" lvl="0" indent="0" algn="just" defTabSz="914400" rtl="0" eaLnBrk="1" fontAlgn="auto" latinLnBrk="0" hangingPunct="1">
              <a:lnSpc>
                <a:spcPct val="125000"/>
              </a:lnSpc>
              <a:spcBef>
                <a:spcPts val="0"/>
              </a:spcBef>
              <a:spcAft>
                <a:spcPts val="0"/>
              </a:spcAft>
              <a:buClrTx/>
              <a:buSzTx/>
              <a:buFontTx/>
              <a:buNone/>
              <a:tabLst/>
              <a:defRPr/>
            </a:pPr>
            <a:r>
              <a:rPr lang="en-US" sz="1800">
                <a:effectLst/>
                <a:latin typeface="Arial MT"/>
                <a:ea typeface="Arial MT"/>
                <a:cs typeface="Arial MT"/>
              </a:rPr>
              <a:t>The boundaries of such analysis, and hence the processes to be represented (up to a</a:t>
            </a:r>
            <a:r>
              <a:rPr lang="en-US" sz="1800" spc="5">
                <a:effectLst/>
                <a:latin typeface="Arial MT"/>
                <a:ea typeface="Arial MT"/>
                <a:cs typeface="Arial MT"/>
              </a:rPr>
              <a:t> </a:t>
            </a:r>
            <a:r>
              <a:rPr lang="en-US" sz="1800">
                <a:effectLst/>
                <a:latin typeface="Arial MT"/>
                <a:ea typeface="Arial MT"/>
                <a:cs typeface="Arial MT"/>
              </a:rPr>
              <a:t>given level of accuracy) in a digital form, depend on the decisions that the DSS (</a:t>
            </a:r>
            <a:r>
              <a:rPr lang="en-US" sz="1800">
                <a:solidFill>
                  <a:srgbClr val="3E3E3E"/>
                </a:solidFill>
                <a:effectLst/>
                <a:latin typeface="Arial MT"/>
                <a:ea typeface="Arial MT"/>
                <a:cs typeface="Arial MT"/>
              </a:rPr>
              <a:t>Decision</a:t>
            </a:r>
            <a:r>
              <a:rPr lang="en-US" sz="1800" spc="-15">
                <a:solidFill>
                  <a:srgbClr val="3E3E3E"/>
                </a:solidFill>
                <a:effectLst/>
                <a:latin typeface="Arial MT"/>
                <a:ea typeface="Arial MT"/>
                <a:cs typeface="Arial MT"/>
              </a:rPr>
              <a:t> </a:t>
            </a:r>
            <a:r>
              <a:rPr lang="en-US" sz="1800">
                <a:solidFill>
                  <a:srgbClr val="3E3E3E"/>
                </a:solidFill>
                <a:effectLst/>
                <a:latin typeface="Arial MT"/>
                <a:ea typeface="Arial MT"/>
                <a:cs typeface="Arial MT"/>
              </a:rPr>
              <a:t>Support</a:t>
            </a:r>
            <a:r>
              <a:rPr lang="en-US" sz="1800" spc="-15">
                <a:solidFill>
                  <a:srgbClr val="3E3E3E"/>
                </a:solidFill>
                <a:effectLst/>
                <a:latin typeface="Arial MT"/>
                <a:ea typeface="Arial MT"/>
                <a:cs typeface="Arial MT"/>
              </a:rPr>
              <a:t> </a:t>
            </a:r>
            <a:r>
              <a:rPr lang="en-US" sz="1800">
                <a:solidFill>
                  <a:srgbClr val="3E3E3E"/>
                </a:solidFill>
                <a:effectLst/>
                <a:latin typeface="Arial MT"/>
                <a:ea typeface="Arial MT"/>
                <a:cs typeface="Arial MT"/>
              </a:rPr>
              <a:t>System</a:t>
            </a:r>
            <a:r>
              <a:rPr lang="en-US" sz="1800">
                <a:effectLst/>
                <a:latin typeface="Arial MT"/>
                <a:ea typeface="Arial MT"/>
                <a:cs typeface="Arial MT"/>
              </a:rPr>
              <a:t>) is supposed to aid</a:t>
            </a:r>
            <a:r>
              <a:rPr lang="en-US" sz="1800" spc="5">
                <a:effectLst/>
                <a:latin typeface="Arial MT"/>
                <a:ea typeface="Arial MT"/>
                <a:cs typeface="Arial MT"/>
              </a:rPr>
              <a:t> </a:t>
            </a:r>
            <a:r>
              <a:rPr lang="en-US" sz="1800">
                <a:effectLst/>
                <a:latin typeface="Arial MT"/>
                <a:ea typeface="Arial MT"/>
                <a:cs typeface="Arial MT"/>
              </a:rPr>
              <a:t>the end-users in making. Indeed, to the aim of supporting decisions, the DSS will need to elaborate</a:t>
            </a:r>
            <a:r>
              <a:rPr lang="en-US" sz="1800" spc="-295">
                <a:effectLst/>
                <a:latin typeface="Arial MT"/>
                <a:ea typeface="Arial MT"/>
                <a:cs typeface="Arial MT"/>
              </a:rPr>
              <a:t> </a:t>
            </a:r>
            <a:r>
              <a:rPr lang="en-US" sz="1800">
                <a:effectLst/>
                <a:latin typeface="Arial MT"/>
                <a:ea typeface="Arial MT"/>
                <a:cs typeface="Arial MT"/>
              </a:rPr>
              <a:t>a certain amount of information, among which that related to the functioning of processes will be</a:t>
            </a:r>
            <a:r>
              <a:rPr lang="en-US" sz="1800" spc="5">
                <a:effectLst/>
                <a:latin typeface="Arial MT"/>
                <a:ea typeface="Arial MT"/>
                <a:cs typeface="Arial MT"/>
              </a:rPr>
              <a:t> </a:t>
            </a:r>
            <a:r>
              <a:rPr lang="en-US" sz="1800">
                <a:effectLst/>
                <a:latin typeface="Arial MT"/>
                <a:ea typeface="Arial MT"/>
                <a:cs typeface="Arial MT"/>
              </a:rPr>
              <a:t>supplied</a:t>
            </a:r>
            <a:r>
              <a:rPr lang="en-US" sz="1800" spc="-15">
                <a:effectLst/>
                <a:latin typeface="Arial MT"/>
                <a:ea typeface="Arial MT"/>
                <a:cs typeface="Arial MT"/>
              </a:rPr>
              <a:t> </a:t>
            </a:r>
            <a:r>
              <a:rPr lang="en-US" sz="1800">
                <a:effectLst/>
                <a:latin typeface="Arial MT"/>
                <a:ea typeface="Arial MT"/>
                <a:cs typeface="Arial MT"/>
              </a:rPr>
              <a:t>by</a:t>
            </a:r>
            <a:r>
              <a:rPr lang="en-US" sz="1800" spc="-20">
                <a:effectLst/>
                <a:latin typeface="Arial MT"/>
                <a:ea typeface="Arial MT"/>
                <a:cs typeface="Arial MT"/>
              </a:rPr>
              <a:t> </a:t>
            </a:r>
            <a:r>
              <a:rPr lang="en-US" sz="1800">
                <a:effectLst/>
                <a:latin typeface="Arial MT"/>
                <a:ea typeface="Arial MT"/>
                <a:cs typeface="Arial MT"/>
              </a:rPr>
              <a:t>the</a:t>
            </a:r>
            <a:r>
              <a:rPr lang="en-US" sz="1800" spc="15">
                <a:effectLst/>
                <a:latin typeface="Arial MT"/>
                <a:ea typeface="Arial MT"/>
                <a:cs typeface="Arial MT"/>
              </a:rPr>
              <a:t> </a:t>
            </a:r>
            <a:r>
              <a:rPr lang="en-US" sz="1800">
                <a:effectLst/>
                <a:latin typeface="Arial MT"/>
                <a:ea typeface="Arial MT"/>
                <a:cs typeface="Arial MT"/>
              </a:rPr>
              <a:t>corresponding</a:t>
            </a:r>
            <a:r>
              <a:rPr lang="en-US" sz="1800" spc="15">
                <a:effectLst/>
                <a:latin typeface="Arial MT"/>
                <a:ea typeface="Arial MT"/>
                <a:cs typeface="Arial MT"/>
              </a:rPr>
              <a:t> </a:t>
            </a:r>
            <a:r>
              <a:rPr lang="en-US" sz="1800">
                <a:effectLst/>
                <a:latin typeface="Arial MT"/>
                <a:ea typeface="Arial MT"/>
                <a:cs typeface="Arial MT"/>
              </a:rPr>
              <a:t>digital</a:t>
            </a:r>
            <a:r>
              <a:rPr lang="en-US" sz="1800" spc="-25">
                <a:effectLst/>
                <a:latin typeface="Arial MT"/>
                <a:ea typeface="Arial MT"/>
                <a:cs typeface="Arial MT"/>
              </a:rPr>
              <a:t> </a:t>
            </a:r>
            <a:r>
              <a:rPr lang="en-US" sz="1800">
                <a:effectLst/>
                <a:latin typeface="Arial MT"/>
                <a:ea typeface="Arial MT"/>
                <a:cs typeface="Arial MT"/>
              </a:rPr>
              <a:t>models. The</a:t>
            </a:r>
            <a:r>
              <a:rPr lang="en-US" sz="1800" spc="-70">
                <a:effectLst/>
                <a:latin typeface="Arial MT"/>
                <a:ea typeface="Arial MT"/>
                <a:cs typeface="Arial MT"/>
              </a:rPr>
              <a:t> </a:t>
            </a:r>
            <a:r>
              <a:rPr lang="en-US" sz="1800">
                <a:effectLst/>
                <a:latin typeface="Arial MT"/>
                <a:ea typeface="Arial MT"/>
                <a:cs typeface="Arial MT"/>
              </a:rPr>
              <a:t>processes</a:t>
            </a:r>
            <a:r>
              <a:rPr lang="en-US" sz="1800" spc="-295">
                <a:effectLst/>
                <a:latin typeface="Arial MT"/>
                <a:ea typeface="Arial MT"/>
                <a:cs typeface="Arial MT"/>
              </a:rPr>
              <a:t> </a:t>
            </a:r>
            <a:r>
              <a:rPr lang="en-US" sz="1800">
                <a:effectLst/>
                <a:latin typeface="Arial MT"/>
                <a:ea typeface="Arial MT"/>
                <a:cs typeface="Arial MT"/>
              </a:rPr>
              <a:t>that need to be modelled are those that have an impact: on the key resource indicators (KRI) and </a:t>
            </a:r>
            <a:r>
              <a:rPr lang="en-US" sz="1800">
                <a:latin typeface="Arial MT"/>
                <a:ea typeface="Arial MT"/>
                <a:cs typeface="Arial MT"/>
              </a:rPr>
              <a:t>on the </a:t>
            </a:r>
            <a:r>
              <a:rPr lang="en-US" sz="1800">
                <a:effectLst/>
                <a:latin typeface="Arial MT"/>
                <a:ea typeface="Arial MT"/>
                <a:cs typeface="Arial MT"/>
              </a:rPr>
              <a:t>key performance attributes (KPA)</a:t>
            </a:r>
          </a:p>
          <a:p>
            <a:pPr marL="718820" marR="713105" lvl="0" indent="0" algn="just" defTabSz="914400" rtl="0" eaLnBrk="1" fontAlgn="auto" latinLnBrk="0" hangingPunct="1">
              <a:lnSpc>
                <a:spcPct val="125000"/>
              </a:lnSpc>
              <a:spcBef>
                <a:spcPts val="0"/>
              </a:spcBef>
              <a:spcAft>
                <a:spcPts val="0"/>
              </a:spcAft>
              <a:buClrTx/>
              <a:buSzTx/>
              <a:buFontTx/>
              <a:buNone/>
              <a:tabLst/>
              <a:defRPr/>
            </a:pPr>
            <a:endParaRPr lang="en-US" sz="1800">
              <a:effectLst/>
              <a:latin typeface="Arial MT"/>
              <a:ea typeface="Symbol" panose="05050102010706020507" pitchFamily="18" charset="2"/>
              <a:cs typeface="Symbol" panose="05050102010706020507" pitchFamily="18" charset="2"/>
            </a:endParaRPr>
          </a:p>
          <a:p>
            <a:pPr marL="718820" marR="713105" lvl="0" indent="0" algn="just" defTabSz="914400" rtl="0" eaLnBrk="1" fontAlgn="auto" latinLnBrk="0" hangingPunct="1">
              <a:lnSpc>
                <a:spcPct val="125000"/>
              </a:lnSpc>
              <a:spcBef>
                <a:spcPts val="0"/>
              </a:spcBef>
              <a:spcAft>
                <a:spcPts val="0"/>
              </a:spcAft>
              <a:buClrTx/>
              <a:buSzTx/>
              <a:buFontTx/>
              <a:buNone/>
              <a:tabLst/>
              <a:defRPr/>
            </a:pPr>
            <a:endParaRPr lang="sv-SE" sz="1800">
              <a:effectLst/>
              <a:latin typeface="Arial MT"/>
              <a:ea typeface="Arial MT"/>
              <a:cs typeface="Arial MT"/>
            </a:endParaRPr>
          </a:p>
          <a:p>
            <a:pPr marL="718820" marR="713105" algn="just">
              <a:lnSpc>
                <a:spcPct val="125000"/>
              </a:lnSpc>
              <a:spcAft>
                <a:spcPts val="0"/>
              </a:spcAft>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2273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@geo: </a:t>
            </a:r>
            <a:r>
              <a:rPr lang="sv-SE" err="1"/>
              <a:t>Notice</a:t>
            </a:r>
            <a:r>
              <a:rPr lang="sv-SE"/>
              <a:t> the </a:t>
            </a:r>
            <a:r>
              <a:rPr lang="sv-SE" err="1"/>
              <a:t>hyperlinks</a:t>
            </a:r>
            <a:r>
              <a:rPr lang="sv-SE"/>
              <a:t> on the logos</a:t>
            </a:r>
          </a:p>
        </p:txBody>
      </p:sp>
      <p:sp>
        <p:nvSpPr>
          <p:cNvPr id="4" name="Slide Number Placeholder 3"/>
          <p:cNvSpPr>
            <a:spLocks noGrp="1"/>
          </p:cNvSpPr>
          <p:nvPr>
            <p:ph type="sldNum" sz="quarter" idx="5"/>
          </p:nvPr>
        </p:nvSpPr>
        <p:spPr/>
        <p:txBody>
          <a:bodyPr/>
          <a:lstStyle/>
          <a:p>
            <a:fld id="{F84DB91F-1AD8-437C-8866-3636784D0854}" type="slidenum">
              <a:rPr lang="en-GB" smtClean="0"/>
              <a:t>92</a:t>
            </a:fld>
            <a:endParaRPr lang="en-GB"/>
          </a:p>
        </p:txBody>
      </p:sp>
    </p:spTree>
    <p:extLst>
      <p:ext uri="{BB962C8B-B14F-4D97-AF65-F5344CB8AC3E}">
        <p14:creationId xmlns:p14="http://schemas.microsoft.com/office/powerpoint/2010/main" val="20024160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5645" lvl="2" indent="457200" algn="just">
              <a:lnSpc>
                <a:spcPct val="100000"/>
              </a:lnSpc>
              <a:spcAft>
                <a:spcPts val="0"/>
              </a:spcAft>
              <a:buSzPts val="1100"/>
              <a:buFont typeface="Symbol" panose="05050102010706020507" pitchFamily="18" charset="2"/>
              <a:buNone/>
              <a:tabLst>
                <a:tab pos="1173480" algn="l"/>
              </a:tabLst>
            </a:pPr>
            <a:r>
              <a:rPr lang="en-US" sz="1100" dirty="0">
                <a:effectLst/>
                <a:latin typeface="Arial MT"/>
                <a:ea typeface="Symbol" panose="05050102010706020507" pitchFamily="18" charset="2"/>
                <a:cs typeface="Symbol" panose="05050102010706020507" pitchFamily="18" charset="2"/>
              </a:rPr>
              <a:t>The RETROFEED project at SECIL demo-site will focus on the clinkering</a:t>
            </a:r>
            <a:r>
              <a:rPr lang="en-US" sz="1100" spc="5"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process,</a:t>
            </a:r>
            <a:r>
              <a:rPr lang="en-US" sz="1100" spc="-40"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sketched</a:t>
            </a:r>
            <a:r>
              <a:rPr lang="en-US" sz="1100" spc="-35"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in</a:t>
            </a:r>
            <a:r>
              <a:rPr lang="en-US" sz="1100" spc="-35" dirty="0">
                <a:effectLst/>
                <a:latin typeface="Arial MT"/>
                <a:ea typeface="Symbol" panose="05050102010706020507" pitchFamily="18" charset="2"/>
                <a:cs typeface="Symbol" panose="05050102010706020507" pitchFamily="18" charset="2"/>
              </a:rPr>
              <a:t> </a:t>
            </a:r>
            <a:r>
              <a:rPr lang="en-US" sz="1100" u="none" strike="noStrike" spc="-5" dirty="0">
                <a:effectLst/>
                <a:latin typeface="Arial MT"/>
                <a:ea typeface="Symbol" panose="05050102010706020507" pitchFamily="18" charset="2"/>
                <a:cs typeface="Symbol" panose="05050102010706020507" pitchFamily="18" charset="2"/>
                <a:hlinkClick r:id="rId3"/>
              </a:rPr>
              <a:t>Figure</a:t>
            </a:r>
            <a:r>
              <a:rPr lang="en-US" sz="1100" spc="-5" dirty="0">
                <a:effectLst/>
                <a:latin typeface="Arial MT"/>
                <a:ea typeface="Symbol" panose="05050102010706020507" pitchFamily="18" charset="2"/>
                <a:cs typeface="Symbol" panose="05050102010706020507" pitchFamily="18" charset="2"/>
              </a:rPr>
              <a:t>,</a:t>
            </a:r>
            <a:r>
              <a:rPr lang="en-US" sz="1100" spc="-60"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and</a:t>
            </a:r>
            <a:r>
              <a:rPr lang="en-US" sz="1100" spc="-60"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will</a:t>
            </a:r>
            <a:r>
              <a:rPr lang="en-US" sz="1100" spc="-50"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be</a:t>
            </a:r>
            <a:r>
              <a:rPr lang="en-US" sz="1100" spc="-60" dirty="0">
                <a:effectLst/>
                <a:latin typeface="Arial MT"/>
                <a:ea typeface="Symbol" panose="05050102010706020507" pitchFamily="18" charset="2"/>
                <a:cs typeface="Symbol" panose="05050102010706020507" pitchFamily="18" charset="2"/>
              </a:rPr>
              <a:t> </a:t>
            </a:r>
            <a:r>
              <a:rPr lang="en-US" sz="1100" spc="-5" dirty="0">
                <a:effectLst/>
                <a:latin typeface="Arial MT"/>
                <a:ea typeface="Symbol" panose="05050102010706020507" pitchFamily="18" charset="2"/>
                <a:cs typeface="Symbol" panose="05050102010706020507" pitchFamily="18" charset="2"/>
              </a:rPr>
              <a:t>aimed</a:t>
            </a:r>
            <a:r>
              <a:rPr lang="en-US" sz="1100" spc="-6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at</a:t>
            </a:r>
            <a:r>
              <a:rPr lang="en-US" sz="1100" spc="-8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reducing</a:t>
            </a:r>
            <a:r>
              <a:rPr lang="en-US" sz="1100" spc="-6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the</a:t>
            </a:r>
            <a:r>
              <a:rPr lang="en-US" sz="1100" spc="-3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CO</a:t>
            </a:r>
            <a:r>
              <a:rPr lang="en-US" sz="700" dirty="0">
                <a:effectLst/>
                <a:latin typeface="Arial MT"/>
                <a:ea typeface="Symbol" panose="05050102010706020507" pitchFamily="18" charset="2"/>
                <a:cs typeface="Symbol" panose="05050102010706020507" pitchFamily="18" charset="2"/>
              </a:rPr>
              <a:t>2</a:t>
            </a:r>
            <a:r>
              <a:rPr lang="en-US" sz="700" spc="65"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emissions</a:t>
            </a:r>
            <a:r>
              <a:rPr lang="en-US" sz="1100" spc="-7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by</a:t>
            </a:r>
            <a:r>
              <a:rPr lang="en-US" sz="1100" spc="-40" dirty="0">
                <a:effectLst/>
                <a:latin typeface="Arial MT"/>
                <a:ea typeface="Symbol" panose="05050102010706020507" pitchFamily="18" charset="2"/>
                <a:cs typeface="Symbol" panose="05050102010706020507" pitchFamily="18" charset="2"/>
              </a:rPr>
              <a:t> </a:t>
            </a:r>
            <a:r>
              <a:rPr lang="en-US" sz="1100" dirty="0">
                <a:effectLst/>
                <a:latin typeface="Arial MT"/>
                <a:ea typeface="Symbol" panose="05050102010706020507" pitchFamily="18" charset="2"/>
                <a:cs typeface="Symbol" panose="05050102010706020507" pitchFamily="18" charset="2"/>
              </a:rPr>
              <a:t>increasing </a:t>
            </a:r>
            <a:r>
              <a:rPr lang="en-US" sz="1100" dirty="0">
                <a:effectLst/>
                <a:latin typeface="Arial MT"/>
                <a:ea typeface="Arial MT"/>
                <a:cs typeface="Arial MT"/>
              </a:rPr>
              <a:t>the percentage of bio-based feedstock (such as RDF) in the fuel mix consumed by the main</a:t>
            </a:r>
            <a:r>
              <a:rPr lang="en-US" sz="1100" spc="-295" dirty="0">
                <a:effectLst/>
                <a:latin typeface="Arial MT"/>
                <a:ea typeface="Arial MT"/>
                <a:cs typeface="Arial MT"/>
              </a:rPr>
              <a:t> </a:t>
            </a:r>
            <a:r>
              <a:rPr lang="en-US" sz="1100" dirty="0">
                <a:effectLst/>
                <a:latin typeface="Arial MT"/>
                <a:ea typeface="Arial MT"/>
                <a:cs typeface="Arial MT"/>
              </a:rPr>
              <a:t>burner</a:t>
            </a:r>
            <a:r>
              <a:rPr lang="en-US" sz="1100" spc="-10" dirty="0">
                <a:effectLst/>
                <a:latin typeface="Arial MT"/>
                <a:ea typeface="Arial MT"/>
                <a:cs typeface="Arial MT"/>
              </a:rPr>
              <a:t> </a:t>
            </a:r>
            <a:r>
              <a:rPr lang="en-US" sz="1100" dirty="0">
                <a:effectLst/>
                <a:latin typeface="Arial MT"/>
                <a:ea typeface="Arial MT"/>
                <a:cs typeface="Arial MT"/>
              </a:rPr>
              <a:t>of</a:t>
            </a:r>
            <a:r>
              <a:rPr lang="en-US" sz="1100" spc="10" dirty="0">
                <a:effectLst/>
                <a:latin typeface="Arial MT"/>
                <a:ea typeface="Arial MT"/>
                <a:cs typeface="Arial MT"/>
              </a:rPr>
              <a:t> </a:t>
            </a:r>
            <a:r>
              <a:rPr lang="en-US" sz="1100" dirty="0">
                <a:effectLst/>
                <a:latin typeface="Arial MT"/>
                <a:ea typeface="Arial MT"/>
                <a:cs typeface="Arial MT"/>
              </a:rPr>
              <a:t>the</a:t>
            </a:r>
            <a:r>
              <a:rPr lang="en-US" sz="1100" spc="15" dirty="0">
                <a:effectLst/>
                <a:latin typeface="Arial MT"/>
                <a:ea typeface="Arial MT"/>
                <a:cs typeface="Arial MT"/>
              </a:rPr>
              <a:t> </a:t>
            </a:r>
            <a:r>
              <a:rPr lang="en-US" sz="1100" dirty="0">
                <a:effectLst/>
                <a:latin typeface="Arial MT"/>
                <a:ea typeface="Arial MT"/>
                <a:cs typeface="Arial MT"/>
              </a:rPr>
              <a:t>rotary</a:t>
            </a:r>
            <a:r>
              <a:rPr lang="en-US" sz="1100" spc="-20" dirty="0">
                <a:effectLst/>
                <a:latin typeface="Arial MT"/>
                <a:ea typeface="Arial MT"/>
                <a:cs typeface="Arial MT"/>
              </a:rPr>
              <a:t> </a:t>
            </a:r>
            <a:r>
              <a:rPr lang="en-US" sz="1100" dirty="0">
                <a:effectLst/>
                <a:latin typeface="Arial MT"/>
                <a:ea typeface="Arial MT"/>
                <a:cs typeface="Arial MT"/>
              </a:rPr>
              <a:t>kiln. </a:t>
            </a:r>
          </a:p>
          <a:p>
            <a:pPr marL="0" marR="715645" lvl="2" indent="457200" algn="just">
              <a:lnSpc>
                <a:spcPct val="100000"/>
              </a:lnSpc>
              <a:spcAft>
                <a:spcPts val="0"/>
              </a:spcAft>
              <a:buSzPts val="1100"/>
              <a:buFont typeface="Symbol" panose="05050102010706020507" pitchFamily="18" charset="2"/>
              <a:buNone/>
              <a:tabLst>
                <a:tab pos="1173480" algn="l"/>
              </a:tabLst>
            </a:pPr>
            <a:r>
              <a:rPr lang="en-US" sz="1800" dirty="0">
                <a:effectLst/>
                <a:latin typeface="Arial MT"/>
                <a:ea typeface="Arial MT"/>
                <a:cs typeface="Arial MT"/>
              </a:rPr>
              <a:t>In this case, the DSS should provide indications on the best fuel mix to be employed and on</a:t>
            </a:r>
            <a:r>
              <a:rPr lang="en-US" sz="1800" spc="-295" dirty="0">
                <a:effectLst/>
                <a:latin typeface="Arial MT"/>
                <a:ea typeface="Arial MT"/>
                <a:cs typeface="Arial MT"/>
              </a:rPr>
              <a:t> </a:t>
            </a:r>
            <a:r>
              <a:rPr lang="en-US" sz="1800" dirty="0">
                <a:effectLst/>
                <a:latin typeface="Arial MT"/>
                <a:ea typeface="Arial MT"/>
                <a:cs typeface="Arial MT"/>
              </a:rPr>
              <a:t>the regulation of some process parameters, such as the Brown gas and cooling air injection</a:t>
            </a:r>
            <a:r>
              <a:rPr lang="en-US" sz="1800" spc="-295" dirty="0">
                <a:effectLst/>
                <a:latin typeface="Arial MT"/>
                <a:ea typeface="Arial MT"/>
                <a:cs typeface="Arial MT"/>
              </a:rPr>
              <a:t> </a:t>
            </a:r>
            <a:r>
              <a:rPr lang="en-US" sz="1800" dirty="0">
                <a:effectLst/>
                <a:latin typeface="Arial MT"/>
                <a:ea typeface="Arial MT"/>
                <a:cs typeface="Arial MT"/>
              </a:rPr>
              <a:t>rate, to </a:t>
            </a:r>
            <a:r>
              <a:rPr lang="en-US" sz="1800" dirty="0" err="1">
                <a:effectLst/>
                <a:latin typeface="Arial MT"/>
                <a:ea typeface="Arial MT"/>
                <a:cs typeface="Arial MT"/>
              </a:rPr>
              <a:t>favour</a:t>
            </a:r>
            <a:r>
              <a:rPr lang="en-US" sz="1800" dirty="0">
                <a:effectLst/>
                <a:latin typeface="Arial MT"/>
                <a:ea typeface="Arial MT"/>
                <a:cs typeface="Arial MT"/>
              </a:rPr>
              <a:t> the increase of bio-based feedstock, without compromising the quality of the</a:t>
            </a:r>
            <a:r>
              <a:rPr lang="en-US" sz="1800" spc="5" dirty="0">
                <a:effectLst/>
                <a:latin typeface="Arial MT"/>
                <a:ea typeface="Arial MT"/>
                <a:cs typeface="Arial MT"/>
              </a:rPr>
              <a:t> </a:t>
            </a:r>
            <a:r>
              <a:rPr lang="en-US" sz="1800" dirty="0">
                <a:effectLst/>
                <a:latin typeface="Arial MT"/>
                <a:ea typeface="Arial MT"/>
                <a:cs typeface="Arial MT"/>
              </a:rPr>
              <a:t>final</a:t>
            </a:r>
            <a:r>
              <a:rPr lang="en-US" sz="1800" spc="-25" dirty="0">
                <a:effectLst/>
                <a:latin typeface="Arial MT"/>
                <a:ea typeface="Arial MT"/>
                <a:cs typeface="Arial MT"/>
              </a:rPr>
              <a:t> </a:t>
            </a:r>
            <a:r>
              <a:rPr lang="en-US" sz="1800" dirty="0">
                <a:effectLst/>
                <a:latin typeface="Arial MT"/>
                <a:ea typeface="Arial MT"/>
                <a:cs typeface="Arial MT"/>
              </a:rPr>
              <a:t>product.</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800" dirty="0">
              <a:effectLst/>
              <a:latin typeface="Arial MT"/>
              <a:ea typeface="Arial MT"/>
              <a:cs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r>
              <a:rPr lang="en-US" sz="1800" dirty="0">
                <a:effectLst/>
                <a:latin typeface="Arial MT"/>
                <a:ea typeface="Arial MT"/>
                <a:cs typeface="Arial MT"/>
              </a:rPr>
              <a:t>The core process, i.e. the rotary kiln, will be modelled by the DT, consisting in a CFD model</a:t>
            </a:r>
            <a:r>
              <a:rPr lang="en-US" sz="1800" spc="-295" dirty="0">
                <a:effectLst/>
                <a:latin typeface="Arial MT"/>
                <a:ea typeface="Arial MT"/>
                <a:cs typeface="Arial MT"/>
              </a:rPr>
              <a:t> </a:t>
            </a:r>
            <a:r>
              <a:rPr lang="en-US" sz="1800" dirty="0">
                <a:effectLst/>
                <a:latin typeface="Arial MT"/>
                <a:ea typeface="Arial MT"/>
                <a:cs typeface="Arial MT"/>
              </a:rPr>
              <a:t>of the combustion, including the effects of the multi-fuel burner. Upstream of the core</a:t>
            </a:r>
            <a:r>
              <a:rPr lang="en-US" sz="1800" spc="5" dirty="0">
                <a:effectLst/>
                <a:latin typeface="Arial MT"/>
                <a:ea typeface="Arial MT"/>
                <a:cs typeface="Arial MT"/>
              </a:rPr>
              <a:t> </a:t>
            </a:r>
            <a:r>
              <a:rPr lang="en-US" sz="1800" dirty="0">
                <a:effectLst/>
                <a:latin typeface="Arial MT"/>
                <a:ea typeface="Arial MT"/>
                <a:cs typeface="Arial MT"/>
              </a:rPr>
              <a:t>process, the cyclone pre-heaters, where the raw material is heated up before entering the</a:t>
            </a:r>
            <a:r>
              <a:rPr lang="en-US" sz="1800" spc="5" dirty="0">
                <a:effectLst/>
                <a:latin typeface="Arial MT"/>
                <a:ea typeface="Arial MT"/>
                <a:cs typeface="Arial MT"/>
              </a:rPr>
              <a:t> </a:t>
            </a:r>
            <a:r>
              <a:rPr lang="en-US" sz="1800" dirty="0">
                <a:effectLst/>
                <a:latin typeface="Arial MT"/>
                <a:ea typeface="Arial MT"/>
                <a:cs typeface="Arial MT"/>
              </a:rPr>
              <a:t>kiln, affect the emission of pollutants, whereas downstream, the cooling process has an</a:t>
            </a:r>
            <a:r>
              <a:rPr lang="en-US" sz="1800" spc="5" dirty="0">
                <a:effectLst/>
                <a:latin typeface="Arial MT"/>
                <a:ea typeface="Arial MT"/>
                <a:cs typeface="Arial MT"/>
              </a:rPr>
              <a:t> </a:t>
            </a:r>
            <a:r>
              <a:rPr lang="en-US" sz="1800" dirty="0">
                <a:effectLst/>
                <a:latin typeface="Arial MT"/>
                <a:ea typeface="Arial MT"/>
                <a:cs typeface="Arial MT"/>
              </a:rPr>
              <a:t>impact</a:t>
            </a:r>
            <a:r>
              <a:rPr lang="en-US" sz="1800" spc="-25" dirty="0">
                <a:effectLst/>
                <a:latin typeface="Arial MT"/>
                <a:ea typeface="Arial MT"/>
                <a:cs typeface="Arial MT"/>
              </a:rPr>
              <a:t> </a:t>
            </a:r>
            <a:r>
              <a:rPr lang="en-US" sz="1800" dirty="0">
                <a:effectLst/>
                <a:latin typeface="Arial MT"/>
                <a:ea typeface="Arial MT"/>
                <a:cs typeface="Arial MT"/>
              </a:rPr>
              <a:t>on</a:t>
            </a:r>
            <a:r>
              <a:rPr lang="en-US" sz="1800" spc="-15"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quality of the</a:t>
            </a:r>
            <a:r>
              <a:rPr lang="en-US" sz="1800" spc="5" dirty="0">
                <a:effectLst/>
                <a:latin typeface="Arial MT"/>
                <a:ea typeface="Arial MT"/>
                <a:cs typeface="Arial MT"/>
              </a:rPr>
              <a:t> </a:t>
            </a:r>
            <a:r>
              <a:rPr lang="en-US" sz="1800" dirty="0">
                <a:effectLst/>
                <a:latin typeface="Arial MT"/>
                <a:ea typeface="Arial MT"/>
                <a:cs typeface="Arial MT"/>
              </a:rPr>
              <a:t>clinker</a:t>
            </a:r>
            <a:r>
              <a:rPr lang="en-US" sz="1800" spc="-35" dirty="0">
                <a:effectLst/>
                <a:latin typeface="Arial MT"/>
                <a:ea typeface="Arial MT"/>
                <a:cs typeface="Arial MT"/>
              </a:rPr>
              <a:t> </a:t>
            </a:r>
            <a:r>
              <a:rPr lang="en-US" sz="1800" dirty="0">
                <a:effectLst/>
                <a:latin typeface="Arial MT"/>
                <a:ea typeface="Arial MT"/>
                <a:cs typeface="Arial MT"/>
              </a:rPr>
              <a:t>produced.</a:t>
            </a:r>
            <a:r>
              <a:rPr lang="en-US" sz="1800" spc="-25" dirty="0">
                <a:effectLst/>
                <a:latin typeface="Arial MT"/>
                <a:ea typeface="Arial MT"/>
                <a:cs typeface="Arial MT"/>
              </a:rPr>
              <a:t> </a:t>
            </a:r>
            <a:r>
              <a:rPr lang="en-US" sz="1800" dirty="0">
                <a:effectLst/>
                <a:latin typeface="Arial MT"/>
                <a:ea typeface="Arial MT"/>
                <a:cs typeface="Arial MT"/>
              </a:rPr>
              <a:t>The</a:t>
            </a:r>
            <a:r>
              <a:rPr lang="en-US" sz="1800" spc="-15" dirty="0">
                <a:effectLst/>
                <a:latin typeface="Arial MT"/>
                <a:ea typeface="Arial MT"/>
                <a:cs typeface="Arial MT"/>
              </a:rPr>
              <a:t> </a:t>
            </a:r>
            <a:r>
              <a:rPr lang="en-US" sz="1800" dirty="0">
                <a:effectLst/>
                <a:latin typeface="Arial MT"/>
                <a:ea typeface="Arial MT"/>
                <a:cs typeface="Arial MT"/>
              </a:rPr>
              <a:t>quality</a:t>
            </a:r>
            <a:r>
              <a:rPr lang="en-US" sz="1800" spc="-5" dirty="0">
                <a:effectLst/>
                <a:latin typeface="Arial MT"/>
                <a:ea typeface="Arial MT"/>
                <a:cs typeface="Arial MT"/>
              </a:rPr>
              <a:t> </a:t>
            </a:r>
            <a:r>
              <a:rPr lang="en-US" sz="1800" dirty="0">
                <a:effectLst/>
                <a:latin typeface="Arial MT"/>
                <a:ea typeface="Arial MT"/>
                <a:cs typeface="Arial MT"/>
              </a:rPr>
              <a:t>of</a:t>
            </a:r>
            <a:r>
              <a:rPr lang="en-US" sz="1800" spc="5"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product</a:t>
            </a:r>
            <a:r>
              <a:rPr lang="en-US" sz="1800" spc="-20" dirty="0">
                <a:effectLst/>
                <a:latin typeface="Arial MT"/>
                <a:ea typeface="Arial MT"/>
                <a:cs typeface="Arial MT"/>
              </a:rPr>
              <a:t> </a:t>
            </a:r>
            <a:r>
              <a:rPr lang="en-US" sz="1800" dirty="0">
                <a:effectLst/>
                <a:latin typeface="Arial MT"/>
                <a:ea typeface="Arial MT"/>
                <a:cs typeface="Arial MT"/>
              </a:rPr>
              <a:t>is</a:t>
            </a:r>
            <a:r>
              <a:rPr lang="en-US" sz="1800" spc="-5" dirty="0">
                <a:effectLst/>
                <a:latin typeface="Arial MT"/>
                <a:ea typeface="Arial MT"/>
                <a:cs typeface="Arial MT"/>
              </a:rPr>
              <a:t> </a:t>
            </a:r>
            <a:r>
              <a:rPr lang="en-US" sz="1800" dirty="0">
                <a:effectLst/>
                <a:latin typeface="Arial MT"/>
                <a:ea typeface="Arial MT"/>
                <a:cs typeface="Arial MT"/>
              </a:rPr>
              <a:t>currently checked </a:t>
            </a:r>
            <a:r>
              <a:rPr lang="en-US" sz="1800" spc="-5" dirty="0">
                <a:effectLst/>
                <a:latin typeface="Arial MT"/>
                <a:ea typeface="Arial MT"/>
                <a:cs typeface="Arial MT"/>
              </a:rPr>
              <a:t>by</a:t>
            </a:r>
            <a:r>
              <a:rPr lang="en-US" sz="1800" spc="-45" dirty="0">
                <a:effectLst/>
                <a:latin typeface="Arial MT"/>
                <a:ea typeface="Arial MT"/>
                <a:cs typeface="Arial MT"/>
              </a:rPr>
              <a:t> </a:t>
            </a:r>
            <a:r>
              <a:rPr lang="en-US" sz="1800" spc="-5" dirty="0">
                <a:effectLst/>
                <a:latin typeface="Arial MT"/>
                <a:ea typeface="Arial MT"/>
                <a:cs typeface="Arial MT"/>
              </a:rPr>
              <a:t>laboratory</a:t>
            </a:r>
            <a:r>
              <a:rPr lang="en-US" sz="1800" spc="-70" dirty="0">
                <a:effectLst/>
                <a:latin typeface="Arial MT"/>
                <a:ea typeface="Arial MT"/>
                <a:cs typeface="Arial MT"/>
              </a:rPr>
              <a:t> </a:t>
            </a:r>
            <a:r>
              <a:rPr lang="en-US" sz="1800" spc="-5" dirty="0">
                <a:effectLst/>
                <a:latin typeface="Arial MT"/>
                <a:ea typeface="Arial MT"/>
                <a:cs typeface="Arial MT"/>
              </a:rPr>
              <a:t>analysis</a:t>
            </a:r>
            <a:r>
              <a:rPr lang="en-US" sz="1800" spc="-45" dirty="0">
                <a:effectLst/>
                <a:latin typeface="Arial MT"/>
                <a:ea typeface="Arial MT"/>
                <a:cs typeface="Arial MT"/>
              </a:rPr>
              <a:t> </a:t>
            </a:r>
            <a:r>
              <a:rPr lang="en-US" sz="1800" spc="-5" dirty="0">
                <a:effectLst/>
                <a:latin typeface="Arial MT"/>
                <a:ea typeface="Arial MT"/>
                <a:cs typeface="Arial MT"/>
              </a:rPr>
              <a:t>(XRD,</a:t>
            </a:r>
            <a:r>
              <a:rPr lang="en-US" sz="1800" spc="-65" dirty="0">
                <a:effectLst/>
                <a:latin typeface="Arial MT"/>
                <a:ea typeface="Arial MT"/>
                <a:cs typeface="Arial MT"/>
              </a:rPr>
              <a:t> </a:t>
            </a:r>
            <a:r>
              <a:rPr lang="en-US" sz="1800" dirty="0">
                <a:effectLst/>
                <a:latin typeface="Arial MT"/>
                <a:ea typeface="Arial MT"/>
                <a:cs typeface="Arial MT"/>
              </a:rPr>
              <a:t>XRF)</a:t>
            </a:r>
            <a:r>
              <a:rPr lang="en-US" sz="1800" spc="-50" dirty="0">
                <a:effectLst/>
                <a:latin typeface="Arial MT"/>
                <a:ea typeface="Arial MT"/>
                <a:cs typeface="Arial MT"/>
              </a:rPr>
              <a:t> </a:t>
            </a:r>
            <a:r>
              <a:rPr lang="en-US" sz="1800" dirty="0">
                <a:effectLst/>
                <a:latin typeface="Arial MT"/>
                <a:ea typeface="Arial MT"/>
                <a:cs typeface="Arial MT"/>
              </a:rPr>
              <a:t>carried</a:t>
            </a:r>
            <a:r>
              <a:rPr lang="en-US" sz="1800" spc="-60" dirty="0">
                <a:effectLst/>
                <a:latin typeface="Arial MT"/>
                <a:ea typeface="Arial MT"/>
                <a:cs typeface="Arial MT"/>
              </a:rPr>
              <a:t> </a:t>
            </a:r>
            <a:r>
              <a:rPr lang="en-US" sz="1800" dirty="0">
                <a:effectLst/>
                <a:latin typeface="Arial MT"/>
                <a:ea typeface="Arial MT"/>
                <a:cs typeface="Arial MT"/>
              </a:rPr>
              <a:t>out</a:t>
            </a:r>
            <a:r>
              <a:rPr lang="en-US" sz="1800" spc="-40" dirty="0">
                <a:effectLst/>
                <a:latin typeface="Arial MT"/>
                <a:ea typeface="Arial MT"/>
                <a:cs typeface="Arial MT"/>
              </a:rPr>
              <a:t> </a:t>
            </a:r>
            <a:r>
              <a:rPr lang="en-US" sz="1800" dirty="0">
                <a:effectLst/>
                <a:latin typeface="Arial MT"/>
                <a:ea typeface="Arial MT"/>
                <a:cs typeface="Arial MT"/>
              </a:rPr>
              <a:t>on</a:t>
            </a:r>
            <a:r>
              <a:rPr lang="en-US" sz="1800" spc="-35" dirty="0">
                <a:effectLst/>
                <a:latin typeface="Arial MT"/>
                <a:ea typeface="Arial MT"/>
                <a:cs typeface="Arial MT"/>
              </a:rPr>
              <a:t> </a:t>
            </a:r>
            <a:r>
              <a:rPr lang="en-US" sz="1800" dirty="0">
                <a:effectLst/>
                <a:latin typeface="Arial MT"/>
                <a:ea typeface="Arial MT"/>
                <a:cs typeface="Arial MT"/>
              </a:rPr>
              <a:t>samples</a:t>
            </a:r>
            <a:r>
              <a:rPr lang="en-US" sz="1800" spc="-70" dirty="0">
                <a:effectLst/>
                <a:latin typeface="Arial MT"/>
                <a:ea typeface="Arial MT"/>
                <a:cs typeface="Arial MT"/>
              </a:rPr>
              <a:t> </a:t>
            </a:r>
            <a:r>
              <a:rPr lang="en-US" sz="1800" dirty="0">
                <a:effectLst/>
                <a:latin typeface="Arial MT"/>
                <a:ea typeface="Arial MT"/>
                <a:cs typeface="Arial MT"/>
              </a:rPr>
              <a:t>collected</a:t>
            </a:r>
            <a:r>
              <a:rPr lang="en-US" sz="1800" spc="-35" dirty="0">
                <a:effectLst/>
                <a:latin typeface="Arial MT"/>
                <a:ea typeface="Arial MT"/>
                <a:cs typeface="Arial MT"/>
              </a:rPr>
              <a:t> </a:t>
            </a:r>
            <a:r>
              <a:rPr lang="en-US" sz="1800" dirty="0">
                <a:effectLst/>
                <a:latin typeface="Arial MT"/>
                <a:ea typeface="Arial MT"/>
                <a:cs typeface="Arial MT"/>
              </a:rPr>
              <a:t>after</a:t>
            </a:r>
            <a:r>
              <a:rPr lang="en-US" sz="1800" spc="-50" dirty="0">
                <a:effectLst/>
                <a:latin typeface="Arial MT"/>
                <a:ea typeface="Arial MT"/>
                <a:cs typeface="Arial MT"/>
              </a:rPr>
              <a:t> </a:t>
            </a:r>
            <a:r>
              <a:rPr lang="en-US" sz="1800" dirty="0">
                <a:effectLst/>
                <a:latin typeface="Arial MT"/>
                <a:ea typeface="Arial MT"/>
                <a:cs typeface="Arial MT"/>
              </a:rPr>
              <a:t>the</a:t>
            </a:r>
            <a:r>
              <a:rPr lang="en-US" sz="1800" spc="-60" dirty="0">
                <a:effectLst/>
                <a:latin typeface="Arial MT"/>
                <a:ea typeface="Arial MT"/>
                <a:cs typeface="Arial MT"/>
              </a:rPr>
              <a:t> </a:t>
            </a:r>
            <a:r>
              <a:rPr lang="en-US" sz="1800" dirty="0">
                <a:effectLst/>
                <a:latin typeface="Arial MT"/>
                <a:ea typeface="Arial MT"/>
                <a:cs typeface="Arial MT"/>
              </a:rPr>
              <a:t>cooling</a:t>
            </a:r>
            <a:r>
              <a:rPr lang="en-US" sz="1800" spc="-60" dirty="0">
                <a:effectLst/>
                <a:latin typeface="Arial MT"/>
                <a:ea typeface="Arial MT"/>
                <a:cs typeface="Arial MT"/>
              </a:rPr>
              <a:t> </a:t>
            </a:r>
            <a:r>
              <a:rPr lang="en-US" sz="1800" dirty="0">
                <a:effectLst/>
                <a:latin typeface="Arial MT"/>
                <a:ea typeface="Arial MT"/>
                <a:cs typeface="Arial MT"/>
              </a:rPr>
              <a:t>process</a:t>
            </a:r>
            <a:r>
              <a:rPr lang="en-US" sz="1800" spc="-295" dirty="0">
                <a:effectLst/>
                <a:latin typeface="Arial MT"/>
                <a:ea typeface="Arial MT"/>
                <a:cs typeface="Arial MT"/>
              </a:rPr>
              <a:t> </a:t>
            </a:r>
            <a:r>
              <a:rPr lang="en-US" sz="1800" dirty="0">
                <a:effectLst/>
                <a:latin typeface="Arial MT"/>
                <a:ea typeface="Arial MT"/>
                <a:cs typeface="Arial MT"/>
              </a:rPr>
              <a:t>for</a:t>
            </a:r>
            <a:r>
              <a:rPr lang="en-US" sz="1800" spc="-65" dirty="0">
                <a:effectLst/>
                <a:latin typeface="Arial MT"/>
                <a:ea typeface="Arial MT"/>
                <a:cs typeface="Arial MT"/>
              </a:rPr>
              <a:t> </a:t>
            </a:r>
            <a:r>
              <a:rPr lang="en-US" sz="1800" dirty="0">
                <a:effectLst/>
                <a:latin typeface="Arial MT"/>
                <a:ea typeface="Arial MT"/>
                <a:cs typeface="Arial MT"/>
              </a:rPr>
              <a:t>each</a:t>
            </a:r>
            <a:r>
              <a:rPr lang="en-US" sz="1800" spc="-45" dirty="0">
                <a:effectLst/>
                <a:latin typeface="Arial MT"/>
                <a:ea typeface="Arial MT"/>
                <a:cs typeface="Arial MT"/>
              </a:rPr>
              <a:t> </a:t>
            </a:r>
            <a:r>
              <a:rPr lang="en-US" sz="1800" dirty="0">
                <a:effectLst/>
                <a:latin typeface="Arial MT"/>
                <a:ea typeface="Arial MT"/>
                <a:cs typeface="Arial MT"/>
              </a:rPr>
              <a:t>batch</a:t>
            </a:r>
            <a:r>
              <a:rPr lang="en-US" sz="1800" spc="-40" dirty="0">
                <a:effectLst/>
                <a:latin typeface="Arial MT"/>
                <a:ea typeface="Arial MT"/>
                <a:cs typeface="Arial MT"/>
              </a:rPr>
              <a:t> </a:t>
            </a:r>
            <a:r>
              <a:rPr lang="en-US" sz="1800" dirty="0">
                <a:effectLst/>
                <a:latin typeface="Arial MT"/>
                <a:ea typeface="Arial MT"/>
                <a:cs typeface="Arial MT"/>
              </a:rPr>
              <a:t>every</a:t>
            </a:r>
            <a:r>
              <a:rPr lang="en-US" sz="1800" spc="-55" dirty="0">
                <a:effectLst/>
                <a:latin typeface="Arial MT"/>
                <a:ea typeface="Arial MT"/>
                <a:cs typeface="Arial MT"/>
              </a:rPr>
              <a:t> </a:t>
            </a:r>
            <a:r>
              <a:rPr lang="en-US" sz="1800" dirty="0">
                <a:effectLst/>
                <a:latin typeface="Arial MT"/>
                <a:ea typeface="Arial MT"/>
                <a:cs typeface="Arial MT"/>
              </a:rPr>
              <a:t>two</a:t>
            </a:r>
            <a:r>
              <a:rPr lang="en-US" sz="1800" spc="-45" dirty="0">
                <a:effectLst/>
                <a:latin typeface="Arial MT"/>
                <a:ea typeface="Arial MT"/>
                <a:cs typeface="Arial MT"/>
              </a:rPr>
              <a:t> </a:t>
            </a:r>
            <a:r>
              <a:rPr lang="en-US" sz="1800" dirty="0">
                <a:effectLst/>
                <a:latin typeface="Arial MT"/>
                <a:ea typeface="Arial MT"/>
                <a:cs typeface="Arial MT"/>
              </a:rPr>
              <a:t>hours.</a:t>
            </a:r>
            <a:r>
              <a:rPr lang="en-US" sz="1800" spc="-55" dirty="0">
                <a:effectLst/>
                <a:latin typeface="Arial MT"/>
                <a:ea typeface="Arial MT"/>
                <a:cs typeface="Arial MT"/>
              </a:rPr>
              <a:t> </a:t>
            </a:r>
            <a:r>
              <a:rPr lang="en-US" sz="1800" dirty="0">
                <a:effectLst/>
                <a:latin typeface="Arial MT"/>
                <a:ea typeface="Arial MT"/>
                <a:cs typeface="Arial MT"/>
              </a:rPr>
              <a:t>Within the RETROFEED project, a new monitoring system based on multispectral image</a:t>
            </a:r>
            <a:r>
              <a:rPr lang="en-US" sz="1800" spc="5" dirty="0">
                <a:effectLst/>
                <a:latin typeface="Arial MT"/>
                <a:ea typeface="Arial MT"/>
                <a:cs typeface="Arial MT"/>
              </a:rPr>
              <a:t> </a:t>
            </a:r>
            <a:r>
              <a:rPr lang="en-US" sz="1800" dirty="0">
                <a:effectLst/>
                <a:latin typeface="Arial MT"/>
                <a:ea typeface="Arial MT"/>
                <a:cs typeface="Arial MT"/>
              </a:rPr>
              <a:t>analysis will also be deployed, to estimate clinker composition, phase distribution and grain</a:t>
            </a:r>
            <a:r>
              <a:rPr lang="en-US" sz="1800" spc="5" dirty="0">
                <a:effectLst/>
                <a:latin typeface="Arial MT"/>
                <a:ea typeface="Arial MT"/>
                <a:cs typeface="Arial MT"/>
              </a:rPr>
              <a:t> </a:t>
            </a:r>
            <a:r>
              <a:rPr lang="en-US" sz="1800" dirty="0">
                <a:effectLst/>
                <a:latin typeface="Arial MT"/>
                <a:ea typeface="Arial MT"/>
                <a:cs typeface="Arial MT"/>
              </a:rPr>
              <a:t>size.</a:t>
            </a:r>
            <a:r>
              <a:rPr lang="en-US" sz="1800" spc="-50" dirty="0">
                <a:effectLst/>
                <a:latin typeface="Arial MT"/>
                <a:ea typeface="Arial MT"/>
                <a:cs typeface="Arial MT"/>
              </a:rPr>
              <a:t> </a:t>
            </a:r>
            <a:r>
              <a:rPr lang="en-US" sz="1800" dirty="0">
                <a:effectLst/>
                <a:latin typeface="Arial MT"/>
                <a:ea typeface="Arial MT"/>
                <a:cs typeface="Arial MT"/>
              </a:rPr>
              <a:t>Since</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40" dirty="0">
                <a:effectLst/>
                <a:latin typeface="Arial MT"/>
                <a:ea typeface="Arial MT"/>
                <a:cs typeface="Arial MT"/>
              </a:rPr>
              <a:t> </a:t>
            </a:r>
            <a:r>
              <a:rPr lang="en-US" sz="1800" dirty="0">
                <a:effectLst/>
                <a:latin typeface="Arial MT"/>
                <a:ea typeface="Arial MT"/>
                <a:cs typeface="Arial MT"/>
              </a:rPr>
              <a:t>aforementioned</a:t>
            </a:r>
            <a:r>
              <a:rPr lang="en-US" sz="1800" spc="-45" dirty="0">
                <a:effectLst/>
                <a:latin typeface="Arial MT"/>
                <a:ea typeface="Arial MT"/>
                <a:cs typeface="Arial MT"/>
              </a:rPr>
              <a:t> </a:t>
            </a:r>
            <a:r>
              <a:rPr lang="en-US" sz="1800" dirty="0">
                <a:effectLst/>
                <a:latin typeface="Arial MT"/>
                <a:ea typeface="Arial MT"/>
                <a:cs typeface="Arial MT"/>
              </a:rPr>
              <a:t>effects</a:t>
            </a:r>
            <a:r>
              <a:rPr lang="en-US" sz="1800" spc="-50" dirty="0">
                <a:effectLst/>
                <a:latin typeface="Arial MT"/>
                <a:ea typeface="Arial MT"/>
                <a:cs typeface="Arial MT"/>
              </a:rPr>
              <a:t> </a:t>
            </a:r>
            <a:r>
              <a:rPr lang="en-US" sz="1800" dirty="0">
                <a:effectLst/>
                <a:latin typeface="Arial MT"/>
                <a:ea typeface="Arial MT"/>
                <a:cs typeface="Arial MT"/>
              </a:rPr>
              <a:t>are</a:t>
            </a:r>
            <a:r>
              <a:rPr lang="en-US" sz="1800" spc="-20" dirty="0">
                <a:effectLst/>
                <a:latin typeface="Arial MT"/>
                <a:ea typeface="Arial MT"/>
                <a:cs typeface="Arial MT"/>
              </a:rPr>
              <a:t> </a:t>
            </a:r>
            <a:r>
              <a:rPr lang="en-US" sz="1800" dirty="0">
                <a:effectLst/>
                <a:latin typeface="Arial MT"/>
                <a:ea typeface="Arial MT"/>
                <a:cs typeface="Arial MT"/>
              </a:rPr>
              <a:t>relevant</a:t>
            </a:r>
            <a:r>
              <a:rPr lang="en-US" sz="1800" spc="-25" dirty="0">
                <a:effectLst/>
                <a:latin typeface="Arial MT"/>
                <a:ea typeface="Arial MT"/>
                <a:cs typeface="Arial MT"/>
              </a:rPr>
              <a:t> </a:t>
            </a:r>
            <a:r>
              <a:rPr lang="en-US" sz="1800" dirty="0">
                <a:effectLst/>
                <a:latin typeface="Arial MT"/>
                <a:ea typeface="Arial MT"/>
                <a:cs typeface="Arial MT"/>
              </a:rPr>
              <a:t>to</a:t>
            </a:r>
            <a:r>
              <a:rPr lang="en-US" sz="1800" spc="-40" dirty="0">
                <a:effectLst/>
                <a:latin typeface="Arial MT"/>
                <a:ea typeface="Arial MT"/>
                <a:cs typeface="Arial MT"/>
              </a:rPr>
              <a:t> </a:t>
            </a:r>
            <a:r>
              <a:rPr lang="en-US" sz="1800" dirty="0">
                <a:effectLst/>
                <a:latin typeface="Arial MT"/>
                <a:ea typeface="Arial MT"/>
                <a:cs typeface="Arial MT"/>
              </a:rPr>
              <a:t>the</a:t>
            </a:r>
            <a:r>
              <a:rPr lang="en-US" sz="1800" spc="-45" dirty="0">
                <a:effectLst/>
                <a:latin typeface="Arial MT"/>
                <a:ea typeface="Arial MT"/>
                <a:cs typeface="Arial MT"/>
              </a:rPr>
              <a:t> </a:t>
            </a:r>
            <a:r>
              <a:rPr lang="en-US" sz="1800" dirty="0">
                <a:effectLst/>
                <a:latin typeface="Arial MT"/>
                <a:ea typeface="Arial MT"/>
                <a:cs typeface="Arial MT"/>
              </a:rPr>
              <a:t>analysis</a:t>
            </a:r>
            <a:r>
              <a:rPr lang="en-US" sz="1800" spc="-55" dirty="0">
                <a:effectLst/>
                <a:latin typeface="Arial MT"/>
                <a:ea typeface="Arial MT"/>
                <a:cs typeface="Arial MT"/>
              </a:rPr>
              <a:t> </a:t>
            </a:r>
            <a:r>
              <a:rPr lang="en-US" sz="1800" dirty="0">
                <a:effectLst/>
                <a:latin typeface="Arial MT"/>
                <a:ea typeface="Arial MT"/>
                <a:cs typeface="Arial MT"/>
              </a:rPr>
              <a:t>of</a:t>
            </a:r>
            <a:r>
              <a:rPr lang="en-US" sz="1800" spc="-45"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DSS,</a:t>
            </a:r>
            <a:r>
              <a:rPr lang="en-US" sz="1800" spc="-45" dirty="0">
                <a:effectLst/>
                <a:latin typeface="Arial MT"/>
                <a:ea typeface="Arial MT"/>
                <a:cs typeface="Arial MT"/>
              </a:rPr>
              <a:t> </a:t>
            </a:r>
            <a:r>
              <a:rPr lang="en-US" sz="1800" dirty="0">
                <a:effectLst/>
                <a:latin typeface="Arial MT"/>
                <a:ea typeface="Arial MT"/>
                <a:cs typeface="Arial MT"/>
              </a:rPr>
              <a:t>those</a:t>
            </a:r>
            <a:r>
              <a:rPr lang="en-US" sz="1800" spc="-45" dirty="0">
                <a:effectLst/>
                <a:latin typeface="Arial MT"/>
                <a:ea typeface="Arial MT"/>
                <a:cs typeface="Arial MT"/>
              </a:rPr>
              <a:t> </a:t>
            </a:r>
            <a:r>
              <a:rPr lang="en-US" sz="1800" dirty="0">
                <a:effectLst/>
                <a:latin typeface="Arial MT"/>
                <a:ea typeface="Arial MT"/>
                <a:cs typeface="Arial MT"/>
              </a:rPr>
              <a:t>need</a:t>
            </a:r>
            <a:r>
              <a:rPr lang="en-US" sz="1800" spc="-45" dirty="0">
                <a:effectLst/>
                <a:latin typeface="Arial MT"/>
                <a:ea typeface="Arial MT"/>
                <a:cs typeface="Arial MT"/>
              </a:rPr>
              <a:t> </a:t>
            </a:r>
            <a:r>
              <a:rPr lang="en-US" sz="1800" dirty="0">
                <a:effectLst/>
                <a:latin typeface="Arial MT"/>
                <a:ea typeface="Arial MT"/>
                <a:cs typeface="Arial MT"/>
              </a:rPr>
              <a:t>to</a:t>
            </a:r>
            <a:r>
              <a:rPr lang="en-US" sz="1800" spc="-290" dirty="0">
                <a:effectLst/>
                <a:latin typeface="Arial MT"/>
                <a:ea typeface="Arial MT"/>
                <a:cs typeface="Arial MT"/>
              </a:rPr>
              <a:t> </a:t>
            </a:r>
            <a:r>
              <a:rPr lang="en-US" sz="1800" dirty="0">
                <a:effectLst/>
                <a:latin typeface="Arial MT"/>
                <a:ea typeface="Arial MT"/>
                <a:cs typeface="Arial MT"/>
              </a:rPr>
              <a:t>be modelled, even if in a simplified form. The resulting list of PC models is reported in </a:t>
            </a:r>
            <a:r>
              <a:rPr lang="en-US" sz="1800" u="none" strike="noStrike" dirty="0">
                <a:effectLst/>
                <a:latin typeface="Arial MT"/>
                <a:ea typeface="Arial MT"/>
                <a:cs typeface="Arial MT"/>
                <a:hlinkClick r:id="rId4"/>
              </a:rPr>
              <a:t>Table</a:t>
            </a:r>
            <a:r>
              <a:rPr lang="en-US" sz="1800" spc="-295" dirty="0">
                <a:effectLst/>
                <a:latin typeface="Arial MT"/>
                <a:ea typeface="Arial MT"/>
                <a:cs typeface="Arial MT"/>
              </a:rPr>
              <a:t> </a:t>
            </a:r>
            <a:r>
              <a:rPr lang="en-US" sz="1800" dirty="0">
                <a:effectLst/>
                <a:latin typeface="Arial MT"/>
                <a:ea typeface="Arial MT"/>
                <a:cs typeface="Arial MT"/>
              </a:rPr>
              <a:t>.</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800" dirty="0">
              <a:effectLst/>
              <a:latin typeface="Arial MT"/>
              <a:ea typeface="Arial MT"/>
              <a:cs typeface="Arial MT"/>
            </a:endParaRPr>
          </a:p>
          <a:p>
            <a:pPr marL="0" marR="715645" lvl="2">
              <a:lnSpc>
                <a:spcPct val="100000"/>
              </a:lnSpc>
              <a:spcAft>
                <a:spcPts val="0"/>
              </a:spcAft>
              <a:buSzPts val="1100"/>
              <a:buFont typeface="Symbol" panose="05050102010706020507" pitchFamily="18" charset="2"/>
              <a:buNone/>
              <a:tabLst>
                <a:tab pos="1173480" algn="l"/>
              </a:tabLst>
            </a:pPr>
            <a:r>
              <a:rPr lang="en-US" sz="1800" b="1" dirty="0">
                <a:effectLst/>
                <a:latin typeface="Arial MT"/>
                <a:ea typeface="Arial MT"/>
                <a:cs typeface="Arial MT"/>
              </a:rPr>
              <a:t>1.</a:t>
            </a:r>
            <a:r>
              <a:rPr lang="en-US" sz="1800" dirty="0">
                <a:effectLst/>
                <a:latin typeface="Arial MT"/>
                <a:ea typeface="Arial MT"/>
                <a:cs typeface="Arial MT"/>
              </a:rPr>
              <a:t>The </a:t>
            </a:r>
            <a:r>
              <a:rPr lang="en-US" sz="1800" dirty="0">
                <a:latin typeface="Arial MT"/>
                <a:ea typeface="Arial MT"/>
                <a:cs typeface="Arial MT"/>
              </a:rPr>
              <a:t>digital twin </a:t>
            </a:r>
            <a:r>
              <a:rPr lang="en-US" sz="1800" dirty="0">
                <a:latin typeface="Arial MT"/>
              </a:rPr>
              <a:t>of rotary kiln consists of a one-dimensional balances-based model, fed with accurate combustion information from Computational Fluid Dynamics (CFD) simulations. Cyclone pre-heaters are also modelled to correlate inputs to DSS to inputs to DT. Upstream of the core process, the cyclone pre-heaters, where the raw material is heated up before entering the kiln, affect the emission of pollutants, whereas downstream the clinker outlet composition and temperature are predicted.</a:t>
            </a:r>
          </a:p>
          <a:p>
            <a:pPr marL="0" marR="715645" lvl="2">
              <a:buSzPts val="1100"/>
              <a:tabLst>
                <a:tab pos="1173480" algn="l"/>
              </a:tabLst>
            </a:pPr>
            <a:endParaRPr lang="en-US" sz="1800" dirty="0">
              <a:latin typeface="Arial MT"/>
            </a:endParaRPr>
          </a:p>
          <a:p>
            <a:pPr marL="0" marR="715645" lvl="2">
              <a:buSzPts val="1100"/>
              <a:tabLst>
                <a:tab pos="1173480" algn="l"/>
              </a:tabLst>
            </a:pPr>
            <a:r>
              <a:rPr lang="en-US" sz="1800" b="1" dirty="0">
                <a:latin typeface="Arial MT"/>
                <a:ea typeface="Arial MT"/>
                <a:cs typeface="Arial MT"/>
              </a:rPr>
              <a:t>2</a:t>
            </a:r>
            <a:r>
              <a:rPr lang="en-US" sz="1800" dirty="0">
                <a:latin typeface="Arial MT"/>
                <a:ea typeface="Arial MT"/>
                <a:cs typeface="Arial MT"/>
              </a:rPr>
              <a:t>. </a:t>
            </a:r>
            <a:r>
              <a:rPr lang="en-US" sz="1800" dirty="0">
                <a:effectLst/>
                <a:latin typeface="Arial MT"/>
                <a:ea typeface="Arial MT"/>
                <a:cs typeface="Arial MT"/>
              </a:rPr>
              <a:t>The cooling process has an</a:t>
            </a:r>
            <a:r>
              <a:rPr lang="en-US" sz="1800" spc="5" dirty="0">
                <a:effectLst/>
                <a:latin typeface="Arial MT"/>
                <a:ea typeface="Arial MT"/>
                <a:cs typeface="Arial MT"/>
              </a:rPr>
              <a:t> </a:t>
            </a:r>
            <a:r>
              <a:rPr lang="en-US" sz="1800" dirty="0">
                <a:effectLst/>
                <a:latin typeface="Arial MT"/>
                <a:ea typeface="Arial MT"/>
                <a:cs typeface="Arial MT"/>
              </a:rPr>
              <a:t>impact</a:t>
            </a:r>
            <a:r>
              <a:rPr lang="en-US" sz="1800" spc="-25" dirty="0">
                <a:effectLst/>
                <a:latin typeface="Arial MT"/>
                <a:ea typeface="Arial MT"/>
                <a:cs typeface="Arial MT"/>
              </a:rPr>
              <a:t> </a:t>
            </a:r>
            <a:r>
              <a:rPr lang="en-US" sz="1800" dirty="0">
                <a:effectLst/>
                <a:latin typeface="Arial MT"/>
                <a:ea typeface="Arial MT"/>
                <a:cs typeface="Arial MT"/>
              </a:rPr>
              <a:t>on</a:t>
            </a:r>
            <a:r>
              <a:rPr lang="en-US" sz="1800" spc="-15"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quality of the</a:t>
            </a:r>
            <a:r>
              <a:rPr lang="en-US" sz="1800" spc="5" dirty="0">
                <a:effectLst/>
                <a:latin typeface="Arial MT"/>
                <a:ea typeface="Arial MT"/>
                <a:cs typeface="Arial MT"/>
              </a:rPr>
              <a:t> </a:t>
            </a:r>
            <a:r>
              <a:rPr lang="en-US" sz="1800" dirty="0">
                <a:effectLst/>
                <a:latin typeface="Arial MT"/>
                <a:ea typeface="Arial MT"/>
                <a:cs typeface="Arial MT"/>
              </a:rPr>
              <a:t>clinker</a:t>
            </a:r>
            <a:r>
              <a:rPr lang="en-US" sz="1800" spc="-35" dirty="0">
                <a:effectLst/>
                <a:latin typeface="Arial MT"/>
                <a:ea typeface="Arial MT"/>
                <a:cs typeface="Arial MT"/>
              </a:rPr>
              <a:t> </a:t>
            </a:r>
            <a:r>
              <a:rPr lang="en-US" sz="1800" dirty="0">
                <a:effectLst/>
                <a:latin typeface="Arial MT"/>
                <a:ea typeface="Arial MT"/>
                <a:cs typeface="Arial MT"/>
              </a:rPr>
              <a:t>produced.</a:t>
            </a:r>
          </a:p>
          <a:p>
            <a:pPr marL="0" marR="715645" lvl="2">
              <a:lnSpc>
                <a:spcPct val="100000"/>
              </a:lnSpc>
              <a:spcAft>
                <a:spcPts val="0"/>
              </a:spcAft>
              <a:buSzPts val="1100"/>
              <a:buFont typeface="Symbol" panose="05050102010706020507" pitchFamily="18" charset="2"/>
              <a:buNone/>
              <a:tabLst>
                <a:tab pos="1173480" algn="l"/>
              </a:tabLst>
            </a:pPr>
            <a:endParaRPr lang="en-US" sz="1800" dirty="0">
              <a:effectLst/>
              <a:latin typeface="Arial MT"/>
              <a:ea typeface="Arial MT"/>
              <a:cs typeface="Arial MT"/>
            </a:endParaRPr>
          </a:p>
          <a:p>
            <a:pPr marL="0" marR="715645" lvl="2">
              <a:lnSpc>
                <a:spcPct val="100000"/>
              </a:lnSpc>
              <a:spcAft>
                <a:spcPts val="0"/>
              </a:spcAft>
              <a:buSzPts val="1100"/>
              <a:buFont typeface="Symbol" panose="05050102010706020507" pitchFamily="18" charset="2"/>
              <a:buNone/>
              <a:tabLst>
                <a:tab pos="1173480" algn="l"/>
              </a:tabLst>
            </a:pPr>
            <a:r>
              <a:rPr lang="en-US" sz="1800" b="1" spc="-25" dirty="0">
                <a:latin typeface="Arial MT"/>
                <a:ea typeface="Arial MT"/>
                <a:cs typeface="Arial MT"/>
              </a:rPr>
              <a:t>3.</a:t>
            </a:r>
            <a:r>
              <a:rPr lang="en-US" sz="1800" dirty="0">
                <a:effectLst/>
                <a:latin typeface="Arial MT"/>
                <a:ea typeface="Arial MT"/>
                <a:cs typeface="Arial MT"/>
              </a:rPr>
              <a:t>The</a:t>
            </a:r>
            <a:r>
              <a:rPr lang="en-US" sz="1800" spc="-15" dirty="0">
                <a:effectLst/>
                <a:latin typeface="Arial MT"/>
                <a:ea typeface="Arial MT"/>
                <a:cs typeface="Arial MT"/>
              </a:rPr>
              <a:t> </a:t>
            </a:r>
            <a:r>
              <a:rPr lang="en-US" sz="1800" dirty="0">
                <a:effectLst/>
                <a:latin typeface="Arial MT"/>
                <a:ea typeface="Arial MT"/>
                <a:cs typeface="Arial MT"/>
              </a:rPr>
              <a:t>quality</a:t>
            </a:r>
            <a:r>
              <a:rPr lang="en-US" sz="1800" spc="-5" dirty="0">
                <a:effectLst/>
                <a:latin typeface="Arial MT"/>
                <a:ea typeface="Arial MT"/>
                <a:cs typeface="Arial MT"/>
              </a:rPr>
              <a:t> </a:t>
            </a:r>
            <a:r>
              <a:rPr lang="en-US" sz="1800" dirty="0">
                <a:effectLst/>
                <a:latin typeface="Arial MT"/>
                <a:ea typeface="Arial MT"/>
                <a:cs typeface="Arial MT"/>
              </a:rPr>
              <a:t>of</a:t>
            </a:r>
            <a:r>
              <a:rPr lang="en-US" sz="1800" spc="5"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product</a:t>
            </a:r>
            <a:r>
              <a:rPr lang="en-US" sz="1800" spc="-20" dirty="0">
                <a:effectLst/>
                <a:latin typeface="Arial MT"/>
                <a:ea typeface="Arial MT"/>
                <a:cs typeface="Arial MT"/>
              </a:rPr>
              <a:t> </a:t>
            </a:r>
            <a:r>
              <a:rPr lang="en-US" sz="1800" dirty="0">
                <a:effectLst/>
                <a:latin typeface="Arial MT"/>
                <a:ea typeface="Arial MT"/>
                <a:cs typeface="Arial MT"/>
              </a:rPr>
              <a:t>is</a:t>
            </a:r>
            <a:r>
              <a:rPr lang="en-US" sz="1800" spc="-5" dirty="0">
                <a:effectLst/>
                <a:latin typeface="Arial MT"/>
                <a:ea typeface="Arial MT"/>
                <a:cs typeface="Arial MT"/>
              </a:rPr>
              <a:t> </a:t>
            </a:r>
            <a:r>
              <a:rPr lang="en-US" sz="1800" dirty="0">
                <a:effectLst/>
                <a:latin typeface="Arial MT"/>
                <a:ea typeface="Arial MT"/>
                <a:cs typeface="Arial MT"/>
              </a:rPr>
              <a:t>currently checked </a:t>
            </a:r>
            <a:r>
              <a:rPr lang="en-US" sz="1800" spc="-5" dirty="0">
                <a:effectLst/>
                <a:latin typeface="Arial MT"/>
                <a:ea typeface="Arial MT"/>
                <a:cs typeface="Arial MT"/>
              </a:rPr>
              <a:t>by</a:t>
            </a:r>
            <a:r>
              <a:rPr lang="en-US" sz="1800" spc="-45" dirty="0">
                <a:effectLst/>
                <a:latin typeface="Arial MT"/>
                <a:ea typeface="Arial MT"/>
                <a:cs typeface="Arial MT"/>
              </a:rPr>
              <a:t> </a:t>
            </a:r>
            <a:r>
              <a:rPr lang="en-US" sz="1800" spc="-5" dirty="0">
                <a:effectLst/>
                <a:latin typeface="Arial MT"/>
                <a:ea typeface="Arial MT"/>
                <a:cs typeface="Arial MT"/>
              </a:rPr>
              <a:t>laboratory</a:t>
            </a:r>
            <a:r>
              <a:rPr lang="en-US" sz="1800" spc="-70" dirty="0">
                <a:effectLst/>
                <a:latin typeface="Arial MT"/>
                <a:ea typeface="Arial MT"/>
                <a:cs typeface="Arial MT"/>
              </a:rPr>
              <a:t> </a:t>
            </a:r>
            <a:r>
              <a:rPr lang="en-US" sz="1800" spc="-5" dirty="0">
                <a:effectLst/>
                <a:latin typeface="Arial MT"/>
                <a:ea typeface="Arial MT"/>
                <a:cs typeface="Arial MT"/>
              </a:rPr>
              <a:t>analysis</a:t>
            </a:r>
            <a:r>
              <a:rPr lang="en-US" sz="1800" spc="-50" dirty="0">
                <a:effectLst/>
                <a:latin typeface="Arial MT"/>
                <a:ea typeface="Arial MT"/>
                <a:cs typeface="Arial MT"/>
              </a:rPr>
              <a:t> </a:t>
            </a:r>
            <a:r>
              <a:rPr lang="en-US" sz="1800" dirty="0">
                <a:effectLst/>
                <a:latin typeface="Arial MT"/>
                <a:ea typeface="Arial MT"/>
                <a:cs typeface="Arial MT"/>
              </a:rPr>
              <a:t>carried</a:t>
            </a:r>
            <a:r>
              <a:rPr lang="en-US" sz="1800" spc="-60" dirty="0">
                <a:effectLst/>
                <a:latin typeface="Arial MT"/>
                <a:ea typeface="Arial MT"/>
                <a:cs typeface="Arial MT"/>
              </a:rPr>
              <a:t> </a:t>
            </a:r>
            <a:r>
              <a:rPr lang="en-US" sz="1800" dirty="0">
                <a:effectLst/>
                <a:latin typeface="Arial MT"/>
                <a:ea typeface="Arial MT"/>
                <a:cs typeface="Arial MT"/>
              </a:rPr>
              <a:t>out</a:t>
            </a:r>
            <a:r>
              <a:rPr lang="en-US" sz="1800" spc="-40" dirty="0">
                <a:effectLst/>
                <a:latin typeface="Arial MT"/>
                <a:ea typeface="Arial MT"/>
                <a:cs typeface="Arial MT"/>
              </a:rPr>
              <a:t> </a:t>
            </a:r>
            <a:r>
              <a:rPr lang="en-US" sz="1800" dirty="0">
                <a:effectLst/>
                <a:latin typeface="Arial MT"/>
                <a:ea typeface="Arial MT"/>
                <a:cs typeface="Arial MT"/>
              </a:rPr>
              <a:t>on</a:t>
            </a:r>
            <a:r>
              <a:rPr lang="en-US" sz="1800" spc="-35" dirty="0">
                <a:effectLst/>
                <a:latin typeface="Arial MT"/>
                <a:ea typeface="Arial MT"/>
                <a:cs typeface="Arial MT"/>
              </a:rPr>
              <a:t> </a:t>
            </a:r>
            <a:r>
              <a:rPr lang="en-US" sz="1800" dirty="0">
                <a:effectLst/>
                <a:latin typeface="Arial MT"/>
                <a:ea typeface="Arial MT"/>
                <a:cs typeface="Arial MT"/>
              </a:rPr>
              <a:t>samples</a:t>
            </a:r>
            <a:r>
              <a:rPr lang="en-US" sz="1800" spc="-70" dirty="0">
                <a:effectLst/>
                <a:latin typeface="Arial MT"/>
                <a:ea typeface="Arial MT"/>
                <a:cs typeface="Arial MT"/>
              </a:rPr>
              <a:t> </a:t>
            </a:r>
            <a:r>
              <a:rPr lang="en-US" sz="1800" dirty="0">
                <a:effectLst/>
                <a:latin typeface="Arial MT"/>
                <a:ea typeface="Arial MT"/>
                <a:cs typeface="Arial MT"/>
              </a:rPr>
              <a:t>collected</a:t>
            </a:r>
            <a:r>
              <a:rPr lang="en-US" sz="1800" spc="-35" dirty="0">
                <a:effectLst/>
                <a:latin typeface="Arial MT"/>
                <a:ea typeface="Arial MT"/>
                <a:cs typeface="Arial MT"/>
              </a:rPr>
              <a:t> </a:t>
            </a:r>
            <a:r>
              <a:rPr lang="en-US" sz="1800" dirty="0">
                <a:effectLst/>
                <a:latin typeface="Arial MT"/>
                <a:ea typeface="Arial MT"/>
                <a:cs typeface="Arial MT"/>
              </a:rPr>
              <a:t>after</a:t>
            </a:r>
            <a:r>
              <a:rPr lang="en-US" sz="1800" spc="-50" dirty="0">
                <a:effectLst/>
                <a:latin typeface="Arial MT"/>
                <a:ea typeface="Arial MT"/>
                <a:cs typeface="Arial MT"/>
              </a:rPr>
              <a:t> </a:t>
            </a:r>
            <a:r>
              <a:rPr lang="en-US" sz="1800" dirty="0">
                <a:effectLst/>
                <a:latin typeface="Arial MT"/>
                <a:ea typeface="Arial MT"/>
                <a:cs typeface="Arial MT"/>
              </a:rPr>
              <a:t>the</a:t>
            </a:r>
            <a:r>
              <a:rPr lang="en-US" sz="1800" spc="-60" dirty="0">
                <a:effectLst/>
                <a:latin typeface="Arial MT"/>
                <a:ea typeface="Arial MT"/>
                <a:cs typeface="Arial MT"/>
              </a:rPr>
              <a:t> </a:t>
            </a:r>
            <a:r>
              <a:rPr lang="en-US" sz="1800" dirty="0">
                <a:effectLst/>
                <a:latin typeface="Arial MT"/>
                <a:ea typeface="Arial MT"/>
                <a:cs typeface="Arial MT"/>
              </a:rPr>
              <a:t>cooling</a:t>
            </a:r>
            <a:r>
              <a:rPr lang="en-US" sz="1800" spc="-60" dirty="0">
                <a:effectLst/>
                <a:latin typeface="Arial MT"/>
                <a:ea typeface="Arial MT"/>
                <a:cs typeface="Arial MT"/>
              </a:rPr>
              <a:t> </a:t>
            </a:r>
            <a:r>
              <a:rPr lang="en-US" sz="1800" dirty="0">
                <a:effectLst/>
                <a:latin typeface="Arial MT"/>
                <a:ea typeface="Arial MT"/>
                <a:cs typeface="Arial MT"/>
              </a:rPr>
              <a:t>process</a:t>
            </a:r>
            <a:r>
              <a:rPr lang="en-US" sz="1800" spc="-295" dirty="0">
                <a:effectLst/>
                <a:latin typeface="Arial MT"/>
                <a:ea typeface="Arial MT"/>
                <a:cs typeface="Arial MT"/>
              </a:rPr>
              <a:t> </a:t>
            </a:r>
            <a:r>
              <a:rPr lang="en-US" sz="1800" dirty="0">
                <a:effectLst/>
                <a:latin typeface="Arial MT"/>
                <a:ea typeface="Arial MT"/>
                <a:cs typeface="Arial MT"/>
              </a:rPr>
              <a:t>for</a:t>
            </a:r>
            <a:r>
              <a:rPr lang="en-US" sz="1800" spc="-65" dirty="0">
                <a:effectLst/>
                <a:latin typeface="Arial MT"/>
                <a:ea typeface="Arial MT"/>
                <a:cs typeface="Arial MT"/>
              </a:rPr>
              <a:t> </a:t>
            </a:r>
            <a:r>
              <a:rPr lang="en-US" sz="1800" dirty="0">
                <a:effectLst/>
                <a:latin typeface="Arial MT"/>
                <a:ea typeface="Arial MT"/>
                <a:cs typeface="Arial MT"/>
              </a:rPr>
              <a:t>each</a:t>
            </a:r>
            <a:r>
              <a:rPr lang="en-US" sz="1800" spc="-45" dirty="0">
                <a:effectLst/>
                <a:latin typeface="Arial MT"/>
                <a:ea typeface="Arial MT"/>
                <a:cs typeface="Arial MT"/>
              </a:rPr>
              <a:t> </a:t>
            </a:r>
            <a:r>
              <a:rPr lang="en-US" sz="1800" dirty="0">
                <a:effectLst/>
                <a:latin typeface="Arial MT"/>
                <a:ea typeface="Arial MT"/>
                <a:cs typeface="Arial MT"/>
              </a:rPr>
              <a:t>batch</a:t>
            </a:r>
            <a:r>
              <a:rPr lang="en-US" sz="1800" spc="-40" dirty="0">
                <a:effectLst/>
                <a:latin typeface="Arial MT"/>
                <a:ea typeface="Arial MT"/>
                <a:cs typeface="Arial MT"/>
              </a:rPr>
              <a:t> </a:t>
            </a:r>
            <a:r>
              <a:rPr lang="en-US" sz="1800" dirty="0">
                <a:effectLst/>
                <a:latin typeface="Arial MT"/>
                <a:ea typeface="Arial MT"/>
                <a:cs typeface="Arial MT"/>
              </a:rPr>
              <a:t>every</a:t>
            </a:r>
            <a:r>
              <a:rPr lang="en-US" sz="1800" spc="-55" dirty="0">
                <a:effectLst/>
                <a:latin typeface="Arial MT"/>
                <a:ea typeface="Arial MT"/>
                <a:cs typeface="Arial MT"/>
              </a:rPr>
              <a:t> </a:t>
            </a:r>
            <a:r>
              <a:rPr lang="en-US" sz="1800" dirty="0">
                <a:effectLst/>
                <a:latin typeface="Arial MT"/>
                <a:ea typeface="Arial MT"/>
                <a:cs typeface="Arial MT"/>
              </a:rPr>
              <a:t>two</a:t>
            </a:r>
            <a:r>
              <a:rPr lang="en-US" sz="1800" spc="-45" dirty="0">
                <a:effectLst/>
                <a:latin typeface="Arial MT"/>
                <a:ea typeface="Arial MT"/>
                <a:cs typeface="Arial MT"/>
              </a:rPr>
              <a:t> </a:t>
            </a:r>
            <a:r>
              <a:rPr lang="en-US" sz="1800" dirty="0">
                <a:effectLst/>
                <a:latin typeface="Arial MT"/>
                <a:ea typeface="Arial MT"/>
                <a:cs typeface="Arial MT"/>
              </a:rPr>
              <a:t>hours.</a:t>
            </a:r>
            <a:r>
              <a:rPr lang="en-US" sz="1800" spc="-55" dirty="0">
                <a:effectLst/>
                <a:latin typeface="Arial MT"/>
                <a:ea typeface="Arial MT"/>
                <a:cs typeface="Arial MT"/>
              </a:rPr>
              <a:t> </a:t>
            </a:r>
            <a:r>
              <a:rPr lang="en-US" sz="1800" dirty="0">
                <a:effectLst/>
                <a:latin typeface="Arial MT"/>
                <a:ea typeface="Arial MT"/>
                <a:cs typeface="Arial MT"/>
              </a:rPr>
              <a:t>Within the RETROFEED project, a new monitoring system based on multispectral image</a:t>
            </a:r>
            <a:r>
              <a:rPr lang="en-US" sz="1800" spc="5" dirty="0">
                <a:effectLst/>
                <a:latin typeface="Arial MT"/>
                <a:ea typeface="Arial MT"/>
                <a:cs typeface="Arial MT"/>
              </a:rPr>
              <a:t> </a:t>
            </a:r>
            <a:r>
              <a:rPr lang="en-US" sz="1800" dirty="0">
                <a:effectLst/>
                <a:latin typeface="Arial MT"/>
                <a:ea typeface="Arial MT"/>
                <a:cs typeface="Arial MT"/>
              </a:rPr>
              <a:t>analysis will also be deployed, to estimate clinker composition, phase distribution and grain</a:t>
            </a:r>
            <a:r>
              <a:rPr lang="en-US" sz="1800" spc="5" dirty="0">
                <a:effectLst/>
                <a:latin typeface="Arial MT"/>
                <a:ea typeface="Arial MT"/>
                <a:cs typeface="Arial MT"/>
              </a:rPr>
              <a:t> </a:t>
            </a:r>
            <a:r>
              <a:rPr lang="en-US" sz="1800" dirty="0">
                <a:effectLst/>
                <a:latin typeface="Arial MT"/>
                <a:ea typeface="Arial MT"/>
                <a:cs typeface="Arial MT"/>
              </a:rPr>
              <a:t>size.</a:t>
            </a:r>
            <a:r>
              <a:rPr lang="en-US" sz="1800" spc="-50" dirty="0">
                <a:effectLst/>
                <a:latin typeface="Arial MT"/>
                <a:ea typeface="Arial MT"/>
                <a:cs typeface="Arial MT"/>
              </a:rPr>
              <a:t> </a:t>
            </a:r>
          </a:p>
          <a:p>
            <a:pPr marL="0" marR="715645" lvl="2">
              <a:lnSpc>
                <a:spcPct val="100000"/>
              </a:lnSpc>
              <a:spcAft>
                <a:spcPts val="0"/>
              </a:spcAft>
              <a:buSzPts val="1100"/>
              <a:buFont typeface="Symbol" panose="05050102010706020507" pitchFamily="18" charset="2"/>
              <a:buNone/>
              <a:tabLst>
                <a:tab pos="1173480" algn="l"/>
              </a:tabLst>
            </a:pPr>
            <a:endParaRPr lang="en-US" sz="1800" spc="-50" dirty="0">
              <a:effectLst/>
              <a:latin typeface="Arial MT"/>
              <a:ea typeface="Arial MT"/>
              <a:cs typeface="Arial MT"/>
            </a:endParaRPr>
          </a:p>
          <a:p>
            <a:pPr marL="0" marR="715645" lvl="2">
              <a:buSzPts val="1100"/>
              <a:tabLst>
                <a:tab pos="1173480" algn="l"/>
              </a:tabLst>
            </a:pPr>
            <a:r>
              <a:rPr lang="en-US" sz="1800" b="1" dirty="0">
                <a:latin typeface="Arial MT"/>
              </a:rPr>
              <a:t>Production Chain (PC): </a:t>
            </a:r>
            <a:r>
              <a:rPr lang="en-US" sz="1800" dirty="0">
                <a:latin typeface="Arial MT"/>
              </a:rPr>
              <a:t>Models that represent processes that are upstream or downstream of the core processes are referred to as “production chain” (PC) models.</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800" dirty="0">
              <a:effectLst/>
              <a:latin typeface="Arial MT"/>
              <a:ea typeface="Arial MT"/>
              <a:cs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800" dirty="0">
              <a:effectLst/>
              <a:latin typeface="Arial MT"/>
              <a:ea typeface="Arial MT"/>
              <a:cs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800" dirty="0">
              <a:effectLst/>
              <a:latin typeface="Arial MT"/>
              <a:ea typeface="Arial MT"/>
              <a:cs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endParaRPr lang="sv-SE" sz="1800" dirty="0">
              <a:effectLst/>
              <a:latin typeface="Arial MT"/>
              <a:ea typeface="Arial MT"/>
              <a:cs typeface="Arial MT"/>
            </a:endParaRPr>
          </a:p>
          <a:p>
            <a:pPr marL="914400" marR="715645" lvl="2" indent="0" algn="just">
              <a:lnSpc>
                <a:spcPct val="123000"/>
              </a:lnSpc>
              <a:spcAft>
                <a:spcPts val="0"/>
              </a:spcAft>
              <a:buSzPts val="1100"/>
              <a:buFont typeface="Symbol" panose="05050102010706020507" pitchFamily="18" charset="2"/>
              <a:buNone/>
              <a:tabLst>
                <a:tab pos="1173480" algn="l"/>
              </a:tabLst>
            </a:pPr>
            <a:endParaRPr lang="sv-SE" sz="1100" dirty="0">
              <a:effectLst/>
              <a:latin typeface="Arial MT"/>
              <a:ea typeface="Arial MT"/>
              <a:cs typeface="Arial MT"/>
            </a:endParaRPr>
          </a:p>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8980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5645" lvl="2" indent="457200" algn="just">
              <a:lnSpc>
                <a:spcPct val="100000"/>
              </a:lnSpc>
              <a:spcAft>
                <a:spcPts val="0"/>
              </a:spcAft>
              <a:buSzPts val="1100"/>
              <a:buFont typeface="Symbol" panose="05050102010706020507" pitchFamily="18" charset="2"/>
              <a:buNone/>
              <a:tabLst>
                <a:tab pos="1173480" algn="l"/>
              </a:tabLst>
            </a:pPr>
            <a:r>
              <a:rPr lang="en-US" sz="1100">
                <a:effectLst/>
                <a:latin typeface="Arial MT"/>
                <a:ea typeface="Symbol" panose="05050102010706020507" pitchFamily="18" charset="2"/>
                <a:cs typeface="Symbol" panose="05050102010706020507" pitchFamily="18" charset="2"/>
              </a:rPr>
              <a:t>The RETROFEED project at ASAS demo-site will focus on </a:t>
            </a:r>
            <a:r>
              <a:rPr lang="en-US" sz="1800">
                <a:effectLst/>
                <a:latin typeface="Arial MT"/>
                <a:ea typeface="Arial MT"/>
                <a:cs typeface="Arial MT"/>
              </a:rPr>
              <a:t>the</a:t>
            </a:r>
            <a:r>
              <a:rPr lang="en-US" sz="1800" spc="-80">
                <a:effectLst/>
                <a:latin typeface="Arial MT"/>
                <a:ea typeface="Arial MT"/>
                <a:cs typeface="Arial MT"/>
              </a:rPr>
              <a:t> </a:t>
            </a:r>
            <a:r>
              <a:rPr lang="en-US" sz="1800">
                <a:effectLst/>
                <a:latin typeface="Arial MT"/>
                <a:ea typeface="Arial MT"/>
                <a:cs typeface="Arial MT"/>
              </a:rPr>
              <a:t>melting</a:t>
            </a:r>
            <a:r>
              <a:rPr lang="en-US" sz="1800" spc="-60">
                <a:effectLst/>
                <a:latin typeface="Arial MT"/>
                <a:ea typeface="Arial MT"/>
                <a:cs typeface="Arial MT"/>
              </a:rPr>
              <a:t> </a:t>
            </a:r>
            <a:r>
              <a:rPr lang="en-US" sz="1800">
                <a:effectLst/>
                <a:latin typeface="Arial MT"/>
                <a:ea typeface="Arial MT"/>
                <a:cs typeface="Arial MT"/>
              </a:rPr>
              <a:t>process,</a:t>
            </a:r>
            <a:r>
              <a:rPr lang="en-US" sz="1800" spc="-65">
                <a:effectLst/>
                <a:latin typeface="Arial MT"/>
                <a:ea typeface="Arial MT"/>
                <a:cs typeface="Arial MT"/>
              </a:rPr>
              <a:t> </a:t>
            </a:r>
            <a:r>
              <a:rPr lang="en-US" sz="1800">
                <a:effectLst/>
                <a:latin typeface="Arial MT"/>
                <a:ea typeface="Arial MT"/>
                <a:cs typeface="Arial MT"/>
              </a:rPr>
              <a:t>the</a:t>
            </a:r>
            <a:r>
              <a:rPr lang="en-US" sz="1800" spc="-75">
                <a:effectLst/>
                <a:latin typeface="Arial MT"/>
                <a:ea typeface="Arial MT"/>
                <a:cs typeface="Arial MT"/>
              </a:rPr>
              <a:t> </a:t>
            </a:r>
            <a:r>
              <a:rPr lang="en-US" sz="1800">
                <a:effectLst/>
                <a:latin typeface="Arial MT"/>
                <a:ea typeface="Arial MT"/>
                <a:cs typeface="Arial MT"/>
              </a:rPr>
              <a:t>main</a:t>
            </a:r>
            <a:r>
              <a:rPr lang="en-US" sz="1800" spc="-295">
                <a:effectLst/>
                <a:latin typeface="Arial MT"/>
                <a:ea typeface="Arial MT"/>
                <a:cs typeface="Arial MT"/>
              </a:rPr>
              <a:t> </a:t>
            </a:r>
            <a:r>
              <a:rPr lang="en-US" sz="1800">
                <a:effectLst/>
                <a:latin typeface="Arial MT"/>
                <a:ea typeface="Arial MT"/>
                <a:cs typeface="Arial MT"/>
              </a:rPr>
              <a:t>goal being to increase the amount of scrap used as raw material in the melting furnace. To</a:t>
            </a:r>
            <a:r>
              <a:rPr lang="en-US" sz="1800" spc="5">
                <a:effectLst/>
                <a:latin typeface="Arial MT"/>
                <a:ea typeface="Arial MT"/>
                <a:cs typeface="Arial MT"/>
              </a:rPr>
              <a:t> </a:t>
            </a:r>
            <a:r>
              <a:rPr lang="en-US" sz="1800">
                <a:effectLst/>
                <a:latin typeface="Arial MT"/>
                <a:ea typeface="Arial MT"/>
                <a:cs typeface="Arial MT"/>
              </a:rPr>
              <a:t>this</a:t>
            </a:r>
            <a:r>
              <a:rPr lang="en-US" sz="1800" spc="-30">
                <a:effectLst/>
                <a:latin typeface="Arial MT"/>
                <a:ea typeface="Arial MT"/>
                <a:cs typeface="Arial MT"/>
              </a:rPr>
              <a:t> </a:t>
            </a:r>
            <a:r>
              <a:rPr lang="en-US" sz="1800">
                <a:effectLst/>
                <a:latin typeface="Arial MT"/>
                <a:ea typeface="Arial MT"/>
                <a:cs typeface="Arial MT"/>
              </a:rPr>
              <a:t>aim,</a:t>
            </a:r>
            <a:r>
              <a:rPr lang="en-US" sz="1800" spc="-2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smelter</a:t>
            </a:r>
            <a:r>
              <a:rPr lang="en-US" sz="1800" spc="-35">
                <a:effectLst/>
                <a:latin typeface="Arial MT"/>
                <a:ea typeface="Arial MT"/>
                <a:cs typeface="Arial MT"/>
              </a:rPr>
              <a:t> </a:t>
            </a:r>
            <a:r>
              <a:rPr lang="en-US" sz="1800">
                <a:effectLst/>
                <a:latin typeface="Arial MT"/>
                <a:ea typeface="Arial MT"/>
                <a:cs typeface="Arial MT"/>
              </a:rPr>
              <a:t>will</a:t>
            </a:r>
            <a:r>
              <a:rPr lang="en-US" sz="1800" spc="-10">
                <a:effectLst/>
                <a:latin typeface="Arial MT"/>
                <a:ea typeface="Arial MT"/>
                <a:cs typeface="Arial MT"/>
              </a:rPr>
              <a:t> </a:t>
            </a:r>
            <a:r>
              <a:rPr lang="en-US" sz="1800">
                <a:effectLst/>
                <a:latin typeface="Arial MT"/>
                <a:ea typeface="Arial MT"/>
                <a:cs typeface="Arial MT"/>
              </a:rPr>
              <a:t>be</a:t>
            </a:r>
            <a:r>
              <a:rPr lang="en-US" sz="1800" spc="-15">
                <a:effectLst/>
                <a:latin typeface="Arial MT"/>
                <a:ea typeface="Arial MT"/>
                <a:cs typeface="Arial MT"/>
              </a:rPr>
              <a:t> </a:t>
            </a:r>
            <a:r>
              <a:rPr lang="en-US" sz="1800">
                <a:effectLst/>
                <a:latin typeface="Arial MT"/>
                <a:ea typeface="Arial MT"/>
                <a:cs typeface="Arial MT"/>
              </a:rPr>
              <a:t>retrofitted,</a:t>
            </a:r>
            <a:r>
              <a:rPr lang="en-US" sz="1800" spc="-25">
                <a:effectLst/>
                <a:latin typeface="Arial MT"/>
                <a:ea typeface="Arial MT"/>
                <a:cs typeface="Arial MT"/>
              </a:rPr>
              <a:t> </a:t>
            </a:r>
            <a:r>
              <a:rPr lang="en-US" sz="1800">
                <a:effectLst/>
                <a:latin typeface="Arial MT"/>
                <a:ea typeface="Arial MT"/>
                <a:cs typeface="Arial MT"/>
              </a:rPr>
              <a:t>through</a:t>
            </a:r>
            <a:r>
              <a:rPr lang="en-US" sz="1800" spc="-20">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modification</a:t>
            </a:r>
            <a:r>
              <a:rPr lang="en-US" sz="1800" spc="-45">
                <a:effectLst/>
                <a:latin typeface="Arial MT"/>
                <a:ea typeface="Arial MT"/>
                <a:cs typeface="Arial MT"/>
              </a:rPr>
              <a:t> </a:t>
            </a:r>
            <a:r>
              <a:rPr lang="en-US" sz="1800">
                <a:effectLst/>
                <a:latin typeface="Arial MT"/>
                <a:ea typeface="Arial MT"/>
                <a:cs typeface="Arial MT"/>
              </a:rPr>
              <a:t>of</a:t>
            </a:r>
            <a:r>
              <a:rPr lang="en-US" sz="1800" spc="-20">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burner</a:t>
            </a:r>
            <a:r>
              <a:rPr lang="en-US" sz="1800" spc="-35">
                <a:effectLst/>
                <a:latin typeface="Arial MT"/>
                <a:ea typeface="Arial MT"/>
                <a:cs typeface="Arial MT"/>
              </a:rPr>
              <a:t> </a:t>
            </a:r>
            <a:r>
              <a:rPr lang="en-US" sz="1800">
                <a:effectLst/>
                <a:latin typeface="Arial MT"/>
                <a:ea typeface="Arial MT"/>
                <a:cs typeface="Arial MT"/>
              </a:rPr>
              <a:t>head,</a:t>
            </a:r>
            <a:r>
              <a:rPr lang="en-US" sz="1800" spc="-25">
                <a:effectLst/>
                <a:latin typeface="Arial MT"/>
                <a:ea typeface="Arial MT"/>
                <a:cs typeface="Arial MT"/>
              </a:rPr>
              <a:t> </a:t>
            </a:r>
            <a:r>
              <a:rPr lang="en-US" sz="1800">
                <a:effectLst/>
                <a:latin typeface="Arial MT"/>
                <a:ea typeface="Arial MT"/>
                <a:cs typeface="Arial MT"/>
              </a:rPr>
              <a:t>including</a:t>
            </a:r>
            <a:r>
              <a:rPr lang="en-US" sz="1800" spc="-290">
                <a:effectLst/>
                <a:latin typeface="Arial MT"/>
                <a:ea typeface="Arial MT"/>
                <a:cs typeface="Arial MT"/>
              </a:rPr>
              <a:t> </a:t>
            </a:r>
            <a:r>
              <a:rPr lang="en-US" sz="1800">
                <a:effectLst/>
                <a:latin typeface="Arial MT"/>
                <a:ea typeface="Arial MT"/>
                <a:cs typeface="Arial MT"/>
              </a:rPr>
              <a:t>the installation of a new oxygen injector. Furthermore, a new </a:t>
            </a:r>
            <a:r>
              <a:rPr lang="en-US" sz="1800" err="1">
                <a:effectLst/>
                <a:latin typeface="Arial MT"/>
                <a:ea typeface="Arial MT"/>
                <a:cs typeface="Arial MT"/>
              </a:rPr>
              <a:t>delacquering</a:t>
            </a:r>
            <a:r>
              <a:rPr lang="en-US" sz="1800">
                <a:effectLst/>
                <a:latin typeface="Arial MT"/>
                <a:ea typeface="Arial MT"/>
                <a:cs typeface="Arial MT"/>
              </a:rPr>
              <a:t> system will be</a:t>
            </a:r>
            <a:r>
              <a:rPr lang="en-US" sz="1800" spc="5">
                <a:effectLst/>
                <a:latin typeface="Arial MT"/>
                <a:ea typeface="Arial MT"/>
                <a:cs typeface="Arial MT"/>
              </a:rPr>
              <a:t> </a:t>
            </a:r>
            <a:r>
              <a:rPr lang="en-US" sz="1800">
                <a:effectLst/>
                <a:latin typeface="Arial MT"/>
                <a:ea typeface="Arial MT"/>
                <a:cs typeface="Arial MT"/>
              </a:rPr>
              <a:t>designed and installed. An overview of the resulting smelting process is provided in </a:t>
            </a:r>
            <a:r>
              <a:rPr lang="en-US" sz="1800" u="none" strike="noStrike">
                <a:effectLst/>
                <a:latin typeface="Arial MT"/>
                <a:ea typeface="Arial MT"/>
                <a:cs typeface="Arial MT"/>
                <a:hlinkClick r:id="rId3"/>
              </a:rPr>
              <a:t>Figure</a:t>
            </a:r>
            <a:r>
              <a:rPr lang="en-US" sz="1800" u="none" strike="noStrike">
                <a:effectLst/>
                <a:latin typeface="Arial MT"/>
                <a:ea typeface="Arial MT"/>
                <a:cs typeface="Arial MT"/>
              </a:rPr>
              <a:t>. </a:t>
            </a:r>
            <a:r>
              <a:rPr kumimoji="0" lang="en-US" sz="1800" b="0" i="0" u="none" strike="noStrike" kern="1200" cap="none" spc="0" normalizeH="0" baseline="0" noProof="0">
                <a:ln>
                  <a:noFill/>
                </a:ln>
                <a:solidFill>
                  <a:srgbClr val="3E3E3E"/>
                </a:solidFill>
                <a:effectLst/>
                <a:uLnTx/>
                <a:uFillTx/>
                <a:latin typeface="Arial MT"/>
                <a:ea typeface="Arial MT"/>
                <a:cs typeface="Arial MT"/>
              </a:rPr>
              <a:t>The main processes and variables to be considered in the DSS are shown in red.</a:t>
            </a:r>
          </a:p>
          <a:p>
            <a:pPr marL="0" marR="715645" lvl="2" indent="457200" algn="just">
              <a:lnSpc>
                <a:spcPct val="100000"/>
              </a:lnSpc>
              <a:spcAft>
                <a:spcPts val="0"/>
              </a:spcAft>
              <a:buSzPts val="1100"/>
              <a:buFont typeface="Symbol" panose="05050102010706020507" pitchFamily="18" charset="2"/>
              <a:buNone/>
              <a:tabLst>
                <a:tab pos="1173480" algn="l"/>
              </a:tabLst>
            </a:pPr>
            <a:r>
              <a:rPr lang="en-US" sz="1800" spc="5">
                <a:effectLst/>
                <a:latin typeface="Arial MT"/>
                <a:ea typeface="Arial MT"/>
                <a:cs typeface="Arial MT"/>
              </a:rPr>
              <a:t> </a:t>
            </a:r>
            <a:endParaRPr lang="en-US" sz="1100" b="0">
              <a:effectLst/>
              <a:latin typeface="Arial MT"/>
              <a:ea typeface="+mn-ea"/>
              <a:cs typeface="+mn-cs"/>
            </a:endParaRPr>
          </a:p>
          <a:p>
            <a:pPr marL="228600" marR="715645" lvl="2" indent="-228600" algn="just">
              <a:lnSpc>
                <a:spcPct val="100000"/>
              </a:lnSpc>
              <a:spcAft>
                <a:spcPts val="0"/>
              </a:spcAft>
              <a:buSzPts val="1100"/>
              <a:buFont typeface="Symbol" panose="05050102010706020507" pitchFamily="18" charset="2"/>
              <a:buAutoNum type="arabicPeriod"/>
              <a:tabLst>
                <a:tab pos="1173480" algn="l"/>
              </a:tabLst>
            </a:pPr>
            <a:r>
              <a:rPr lang="en-US" sz="1100">
                <a:effectLst/>
                <a:latin typeface="Arial MT"/>
                <a:ea typeface="Arial MT"/>
                <a:cs typeface="Arial MT"/>
              </a:rPr>
              <a:t>The Decision Support System (DSS) is expected to support the best mixture</a:t>
            </a:r>
            <a:r>
              <a:rPr lang="en-US" sz="1100" spc="5">
                <a:effectLst/>
                <a:latin typeface="Arial MT"/>
                <a:ea typeface="Arial MT"/>
                <a:cs typeface="Arial MT"/>
              </a:rPr>
              <a:t> </a:t>
            </a:r>
            <a:r>
              <a:rPr lang="en-US" sz="1100">
                <a:effectLst/>
                <a:latin typeface="Arial MT"/>
                <a:ea typeface="Arial MT"/>
                <a:cs typeface="Arial MT"/>
              </a:rPr>
              <a:t>of raw materials to be fed to the melting furnace. Raw material management is currently not</a:t>
            </a:r>
            <a:r>
              <a:rPr lang="en-US" sz="1100" spc="-295">
                <a:effectLst/>
                <a:latin typeface="Arial MT"/>
                <a:ea typeface="Arial MT"/>
                <a:cs typeface="Arial MT"/>
              </a:rPr>
              <a:t> </a:t>
            </a:r>
            <a:r>
              <a:rPr lang="en-US" sz="1100">
                <a:effectLst/>
                <a:latin typeface="Arial MT"/>
                <a:ea typeface="Arial MT"/>
                <a:cs typeface="Arial MT"/>
              </a:rPr>
              <a:t>automatized. The</a:t>
            </a:r>
            <a:r>
              <a:rPr lang="en-US" sz="1100" spc="-35">
                <a:effectLst/>
                <a:latin typeface="Arial MT"/>
                <a:ea typeface="Arial MT"/>
                <a:cs typeface="Arial MT"/>
              </a:rPr>
              <a:t> </a:t>
            </a:r>
            <a:r>
              <a:rPr lang="en-US" sz="1100">
                <a:effectLst/>
                <a:latin typeface="Arial MT"/>
                <a:ea typeface="Arial MT"/>
                <a:cs typeface="Arial MT"/>
              </a:rPr>
              <a:t>increased</a:t>
            </a:r>
            <a:r>
              <a:rPr lang="en-US" sz="1100" spc="-60">
                <a:effectLst/>
                <a:latin typeface="Arial MT"/>
                <a:ea typeface="Arial MT"/>
                <a:cs typeface="Arial MT"/>
              </a:rPr>
              <a:t> </a:t>
            </a:r>
            <a:r>
              <a:rPr lang="en-US" sz="1100">
                <a:effectLst/>
                <a:latin typeface="Arial MT"/>
                <a:ea typeface="Arial MT"/>
                <a:cs typeface="Arial MT"/>
              </a:rPr>
              <a:t>amount</a:t>
            </a:r>
            <a:r>
              <a:rPr lang="en-US" sz="1100" spc="-40">
                <a:effectLst/>
                <a:latin typeface="Arial MT"/>
                <a:ea typeface="Arial MT"/>
                <a:cs typeface="Arial MT"/>
              </a:rPr>
              <a:t> </a:t>
            </a:r>
            <a:r>
              <a:rPr lang="en-US" sz="1100">
                <a:effectLst/>
                <a:latin typeface="Arial MT"/>
                <a:ea typeface="Arial MT"/>
                <a:cs typeface="Arial MT"/>
              </a:rPr>
              <a:t>of</a:t>
            </a:r>
            <a:r>
              <a:rPr lang="en-US" sz="1100" spc="-45">
                <a:effectLst/>
                <a:latin typeface="Arial MT"/>
                <a:ea typeface="Arial MT"/>
                <a:cs typeface="Arial MT"/>
              </a:rPr>
              <a:t> </a:t>
            </a:r>
            <a:r>
              <a:rPr lang="en-US" sz="1100">
                <a:effectLst/>
                <a:latin typeface="Arial MT"/>
                <a:ea typeface="Arial MT"/>
                <a:cs typeface="Arial MT"/>
              </a:rPr>
              <a:t>scrap</a:t>
            </a:r>
            <a:r>
              <a:rPr lang="en-US" sz="1100" spc="-60">
                <a:effectLst/>
                <a:latin typeface="Arial MT"/>
                <a:ea typeface="Arial MT"/>
                <a:cs typeface="Arial MT"/>
              </a:rPr>
              <a:t> </a:t>
            </a:r>
            <a:r>
              <a:rPr lang="en-US" sz="1100">
                <a:effectLst/>
                <a:latin typeface="Arial MT"/>
                <a:ea typeface="Arial MT"/>
                <a:cs typeface="Arial MT"/>
              </a:rPr>
              <a:t>used</a:t>
            </a:r>
            <a:r>
              <a:rPr lang="en-US" sz="1100" spc="-35">
                <a:effectLst/>
                <a:latin typeface="Arial MT"/>
                <a:ea typeface="Arial MT"/>
                <a:cs typeface="Arial MT"/>
              </a:rPr>
              <a:t> </a:t>
            </a:r>
            <a:r>
              <a:rPr lang="en-US" sz="1100">
                <a:effectLst/>
                <a:latin typeface="Arial MT"/>
                <a:ea typeface="Arial MT"/>
                <a:cs typeface="Arial MT"/>
              </a:rPr>
              <a:t>as</a:t>
            </a:r>
            <a:r>
              <a:rPr lang="en-US" sz="1100" spc="-70">
                <a:effectLst/>
                <a:latin typeface="Arial MT"/>
                <a:ea typeface="Arial MT"/>
                <a:cs typeface="Arial MT"/>
              </a:rPr>
              <a:t> </a:t>
            </a:r>
            <a:r>
              <a:rPr lang="en-US" sz="1100">
                <a:effectLst/>
                <a:latin typeface="Arial MT"/>
                <a:ea typeface="Arial MT"/>
                <a:cs typeface="Arial MT"/>
              </a:rPr>
              <a:t>raw</a:t>
            </a:r>
            <a:r>
              <a:rPr lang="en-US" sz="1100" spc="-75">
                <a:effectLst/>
                <a:latin typeface="Arial MT"/>
                <a:ea typeface="Arial MT"/>
                <a:cs typeface="Arial MT"/>
              </a:rPr>
              <a:t> </a:t>
            </a:r>
            <a:r>
              <a:rPr lang="en-US" sz="1100">
                <a:effectLst/>
                <a:latin typeface="Arial MT"/>
                <a:ea typeface="Arial MT"/>
                <a:cs typeface="Arial MT"/>
              </a:rPr>
              <a:t>material</a:t>
            </a:r>
            <a:r>
              <a:rPr lang="en-US" sz="1100" spc="-295">
                <a:effectLst/>
                <a:latin typeface="Arial MT"/>
                <a:ea typeface="Arial MT"/>
                <a:cs typeface="Arial MT"/>
              </a:rPr>
              <a:t> </a:t>
            </a:r>
            <a:r>
              <a:rPr lang="en-US" sz="1100">
                <a:effectLst/>
                <a:latin typeface="Arial MT"/>
                <a:ea typeface="Arial MT"/>
                <a:cs typeface="Arial MT"/>
              </a:rPr>
              <a:t>should not determine a decrease in quality of the molten aluminum.</a:t>
            </a:r>
            <a:r>
              <a:rPr lang="en-US" sz="1100" spc="5">
                <a:effectLst/>
                <a:latin typeface="Arial MT"/>
                <a:ea typeface="Arial MT"/>
                <a:cs typeface="Arial MT"/>
              </a:rPr>
              <a:t> </a:t>
            </a:r>
            <a:r>
              <a:rPr lang="en-US" sz="1100">
                <a:latin typeface="Arial MT"/>
                <a:ea typeface="Arial MT"/>
                <a:cs typeface="Arial MT"/>
              </a:rPr>
              <a:t>The Digital Twin (DT) will consist in a Computational Fluid Dynamics (CFD) model of</a:t>
            </a:r>
            <a:r>
              <a:rPr lang="en-US" sz="1100" spc="5">
                <a:latin typeface="Arial MT"/>
                <a:ea typeface="Arial MT"/>
                <a:cs typeface="Arial MT"/>
              </a:rPr>
              <a:t> </a:t>
            </a:r>
            <a:r>
              <a:rPr lang="en-US" sz="1100">
                <a:latin typeface="Arial MT"/>
                <a:ea typeface="Arial MT"/>
                <a:cs typeface="Arial MT"/>
              </a:rPr>
              <a:t>the core process, i.e. the combustion occurring in the melting furnace, and will include the</a:t>
            </a:r>
            <a:r>
              <a:rPr lang="en-US" sz="1100" spc="5">
                <a:latin typeface="Arial MT"/>
                <a:ea typeface="Arial MT"/>
                <a:cs typeface="Arial MT"/>
              </a:rPr>
              <a:t> </a:t>
            </a:r>
            <a:r>
              <a:rPr lang="en-US" sz="1100">
                <a:latin typeface="Arial MT"/>
                <a:ea typeface="Arial MT"/>
                <a:cs typeface="Arial MT"/>
              </a:rPr>
              <a:t>effects of the new oxygen injector.</a:t>
            </a:r>
          </a:p>
          <a:p>
            <a:pPr marL="228600" marR="715645" lvl="2" indent="-228600" algn="just">
              <a:lnSpc>
                <a:spcPct val="100000"/>
              </a:lnSpc>
              <a:spcAft>
                <a:spcPts val="0"/>
              </a:spcAft>
              <a:buSzPts val="1100"/>
              <a:buFont typeface="Symbol" panose="05050102010706020507" pitchFamily="18" charset="2"/>
              <a:buAutoNum type="arabicPeriod"/>
              <a:tabLst>
                <a:tab pos="1173480" algn="l"/>
              </a:tabLst>
            </a:pPr>
            <a:endParaRPr lang="en-US" sz="1100">
              <a:latin typeface="Arial MT"/>
              <a:ea typeface="Arial MT"/>
              <a:cs typeface="Arial MT"/>
            </a:endParaRPr>
          </a:p>
          <a:p>
            <a:pPr marL="228600" marR="715645" lvl="2" indent="-228600" algn="just">
              <a:lnSpc>
                <a:spcPct val="100000"/>
              </a:lnSpc>
              <a:spcAft>
                <a:spcPts val="0"/>
              </a:spcAft>
              <a:buSzPts val="1100"/>
              <a:buFont typeface="Symbol" panose="05050102010706020507" pitchFamily="18" charset="2"/>
              <a:buAutoNum type="arabicPeriod"/>
              <a:tabLst>
                <a:tab pos="1173480" algn="l"/>
              </a:tabLst>
            </a:pPr>
            <a:r>
              <a:rPr lang="en-US" sz="1100">
                <a:effectLst/>
                <a:latin typeface="Arial MT"/>
                <a:ea typeface="Arial MT"/>
                <a:cs typeface="Arial MT"/>
              </a:rPr>
              <a:t>In order to provide the Decision Support System (DSS) with information concerning</a:t>
            </a:r>
            <a:r>
              <a:rPr lang="en-US" sz="1100" spc="5">
                <a:effectLst/>
                <a:latin typeface="Arial MT"/>
                <a:ea typeface="Arial MT"/>
                <a:cs typeface="Arial MT"/>
              </a:rPr>
              <a:t> </a:t>
            </a:r>
            <a:r>
              <a:rPr lang="en-US" sz="1100">
                <a:effectLst/>
                <a:latin typeface="Arial MT"/>
                <a:ea typeface="Arial MT"/>
                <a:cs typeface="Arial MT"/>
              </a:rPr>
              <a:t>the functioning of the </a:t>
            </a:r>
            <a:r>
              <a:rPr lang="en-US" sz="1100" err="1">
                <a:effectLst/>
                <a:latin typeface="Arial MT"/>
                <a:ea typeface="Arial MT"/>
                <a:cs typeface="Arial MT"/>
              </a:rPr>
              <a:t>delacquering</a:t>
            </a:r>
            <a:r>
              <a:rPr lang="en-US" sz="1100">
                <a:effectLst/>
                <a:latin typeface="Arial MT"/>
                <a:ea typeface="Arial MT"/>
                <a:cs typeface="Arial MT"/>
              </a:rPr>
              <a:t> system, the constraints on the selection of raw material,</a:t>
            </a:r>
            <a:r>
              <a:rPr lang="en-US" sz="1100" spc="5">
                <a:effectLst/>
                <a:latin typeface="Arial MT"/>
                <a:ea typeface="Arial MT"/>
                <a:cs typeface="Arial MT"/>
              </a:rPr>
              <a:t> </a:t>
            </a:r>
            <a:r>
              <a:rPr lang="en-US" sz="1100">
                <a:effectLst/>
                <a:latin typeface="Arial MT"/>
                <a:ea typeface="Arial MT"/>
                <a:cs typeface="Arial MT"/>
              </a:rPr>
              <a:t>the level of emissions and the quality of the resulting product, additional Production Chain (PC) models will be</a:t>
            </a:r>
            <a:r>
              <a:rPr lang="en-US" sz="1100" spc="5">
                <a:effectLst/>
                <a:latin typeface="Arial MT"/>
                <a:ea typeface="Arial MT"/>
                <a:cs typeface="Arial MT"/>
              </a:rPr>
              <a:t> </a:t>
            </a:r>
            <a:r>
              <a:rPr lang="en-US" sz="1100">
                <a:effectLst/>
                <a:latin typeface="Arial MT"/>
                <a:ea typeface="Arial MT"/>
                <a:cs typeface="Arial MT"/>
              </a:rPr>
              <a:t>developed.</a:t>
            </a:r>
          </a:p>
          <a:p>
            <a:pPr marL="0" marR="715645" lvl="2" indent="0" algn="just">
              <a:lnSpc>
                <a:spcPct val="100000"/>
              </a:lnSpc>
              <a:spcAft>
                <a:spcPts val="0"/>
              </a:spcAft>
              <a:buSzPts val="1100"/>
              <a:buFont typeface="Symbol" panose="05050102010706020507" pitchFamily="18" charset="2"/>
              <a:buNone/>
              <a:tabLst>
                <a:tab pos="1173480" algn="l"/>
              </a:tabLst>
            </a:pPr>
            <a:endParaRPr lang="en-US" sz="1100" b="1">
              <a:effectLst/>
              <a:latin typeface="Arial MT"/>
              <a:ea typeface="Arial MT"/>
              <a:cs typeface="Arial MT"/>
            </a:endParaRPr>
          </a:p>
          <a:p>
            <a:pPr marL="0" marR="715645" lvl="2" indent="0" algn="just">
              <a:lnSpc>
                <a:spcPct val="100000"/>
              </a:lnSpc>
              <a:spcAft>
                <a:spcPts val="0"/>
              </a:spcAft>
              <a:buSzPts val="1100"/>
              <a:buFont typeface="Symbol" panose="05050102010706020507" pitchFamily="18" charset="2"/>
              <a:buNone/>
              <a:tabLst>
                <a:tab pos="1173480" algn="l"/>
              </a:tabLst>
            </a:pPr>
            <a:r>
              <a:rPr lang="en-US" sz="1100">
                <a:latin typeface="Arial MT"/>
              </a:rPr>
              <a:t>3. The quality of the product is measured in terms of chemical composition and hydrogen level, and it is also significantly influenced by temperature.</a:t>
            </a:r>
          </a:p>
          <a:p>
            <a:pPr marL="0" marR="715645" lvl="2" indent="0" algn="just">
              <a:lnSpc>
                <a:spcPct val="100000"/>
              </a:lnSpc>
              <a:spcAft>
                <a:spcPts val="0"/>
              </a:spcAft>
              <a:buSzPts val="1100"/>
              <a:buFont typeface="Symbol" panose="05050102010706020507" pitchFamily="18" charset="2"/>
              <a:buNone/>
              <a:tabLst>
                <a:tab pos="1173480" algn="l"/>
              </a:tabLst>
            </a:pPr>
            <a:endParaRPr lang="en-US" sz="1100">
              <a:latin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r>
              <a:rPr lang="en-US" sz="1100" b="1">
                <a:latin typeface="Arial MT"/>
              </a:rPr>
              <a:t>Production Chain (PC): </a:t>
            </a:r>
            <a:r>
              <a:rPr lang="en-US" sz="1100">
                <a:latin typeface="Arial MT"/>
              </a:rPr>
              <a:t>Models that represent processes that are upstream or downstream of the core processes are referred to as “production chain” (PC) models</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100">
              <a:latin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100">
              <a:latin typeface="Arial MT"/>
            </a:endParaRPr>
          </a:p>
          <a:p>
            <a:pPr marL="0" marR="715645" lvl="2" indent="457200" algn="just" defTabSz="914400" rtl="0" eaLnBrk="1" fontAlgn="auto" latinLnBrk="0" hangingPunct="1">
              <a:lnSpc>
                <a:spcPct val="100000"/>
              </a:lnSpc>
              <a:spcBef>
                <a:spcPts val="0"/>
              </a:spcBef>
              <a:spcAft>
                <a:spcPts val="0"/>
              </a:spcAft>
              <a:buClrTx/>
              <a:buSzPts val="1100"/>
              <a:buFont typeface="Symbol" panose="05050102010706020507" pitchFamily="18" charset="2"/>
              <a:buNone/>
              <a:tabLst>
                <a:tab pos="1173480" algn="l"/>
              </a:tabLst>
              <a:defRPr/>
            </a:pPr>
            <a:r>
              <a:rPr lang="en-US" sz="1100">
                <a:effectLst/>
                <a:latin typeface="Arial MT"/>
                <a:ea typeface="Arial MT"/>
                <a:cs typeface="Arial MT"/>
              </a:rPr>
              <a:t>In this context, the main decision the DSS is expected to support concerns the best mixture</a:t>
            </a:r>
            <a:r>
              <a:rPr lang="en-US" sz="1100" spc="5">
                <a:effectLst/>
                <a:latin typeface="Arial MT"/>
                <a:ea typeface="Arial MT"/>
                <a:cs typeface="Arial MT"/>
              </a:rPr>
              <a:t> </a:t>
            </a:r>
            <a:r>
              <a:rPr lang="en-US" sz="1100">
                <a:effectLst/>
                <a:latin typeface="Arial MT"/>
                <a:ea typeface="Arial MT"/>
                <a:cs typeface="Arial MT"/>
              </a:rPr>
              <a:t>of raw materials to be fed to the melting furnace. Raw material management is currently not</a:t>
            </a:r>
            <a:r>
              <a:rPr lang="en-US" sz="1100" spc="-295">
                <a:effectLst/>
                <a:latin typeface="Arial MT"/>
                <a:ea typeface="Arial MT"/>
                <a:cs typeface="Arial MT"/>
              </a:rPr>
              <a:t> </a:t>
            </a:r>
            <a:r>
              <a:rPr lang="en-US" sz="1100">
                <a:effectLst/>
                <a:latin typeface="Arial MT"/>
                <a:ea typeface="Arial MT"/>
                <a:cs typeface="Arial MT"/>
              </a:rPr>
              <a:t>automatized. At</a:t>
            </a:r>
            <a:r>
              <a:rPr lang="en-US" sz="1100" spc="-40">
                <a:effectLst/>
                <a:latin typeface="Arial MT"/>
                <a:ea typeface="Arial MT"/>
                <a:cs typeface="Arial MT"/>
              </a:rPr>
              <a:t> </a:t>
            </a:r>
            <a:r>
              <a:rPr lang="en-US" sz="1100">
                <a:effectLst/>
                <a:latin typeface="Arial MT"/>
                <a:ea typeface="Arial MT"/>
                <a:cs typeface="Arial MT"/>
              </a:rPr>
              <a:t>the</a:t>
            </a:r>
            <a:r>
              <a:rPr lang="en-US" sz="1100" spc="-35">
                <a:effectLst/>
                <a:latin typeface="Arial MT"/>
                <a:ea typeface="Arial MT"/>
                <a:cs typeface="Arial MT"/>
              </a:rPr>
              <a:t> </a:t>
            </a:r>
            <a:r>
              <a:rPr lang="en-US" sz="1100">
                <a:effectLst/>
                <a:latin typeface="Arial MT"/>
                <a:ea typeface="Arial MT"/>
                <a:cs typeface="Arial MT"/>
              </a:rPr>
              <a:t>same</a:t>
            </a:r>
            <a:r>
              <a:rPr lang="en-US" sz="1100" spc="-60">
                <a:effectLst/>
                <a:latin typeface="Arial MT"/>
                <a:ea typeface="Arial MT"/>
                <a:cs typeface="Arial MT"/>
              </a:rPr>
              <a:t> </a:t>
            </a:r>
            <a:r>
              <a:rPr lang="en-US" sz="1100">
                <a:effectLst/>
                <a:latin typeface="Arial MT"/>
                <a:ea typeface="Arial MT"/>
                <a:cs typeface="Arial MT"/>
              </a:rPr>
              <a:t>time,</a:t>
            </a:r>
            <a:r>
              <a:rPr lang="en-US" sz="1100" spc="-65">
                <a:effectLst/>
                <a:latin typeface="Arial MT"/>
                <a:ea typeface="Arial MT"/>
                <a:cs typeface="Arial MT"/>
              </a:rPr>
              <a:t> </a:t>
            </a:r>
            <a:r>
              <a:rPr lang="en-US" sz="1100">
                <a:effectLst/>
                <a:latin typeface="Arial MT"/>
                <a:ea typeface="Arial MT"/>
                <a:cs typeface="Arial MT"/>
              </a:rPr>
              <a:t>the</a:t>
            </a:r>
            <a:r>
              <a:rPr lang="en-US" sz="1100" spc="-35">
                <a:effectLst/>
                <a:latin typeface="Arial MT"/>
                <a:ea typeface="Arial MT"/>
                <a:cs typeface="Arial MT"/>
              </a:rPr>
              <a:t> </a:t>
            </a:r>
            <a:r>
              <a:rPr lang="en-US" sz="1100">
                <a:effectLst/>
                <a:latin typeface="Arial MT"/>
                <a:ea typeface="Arial MT"/>
                <a:cs typeface="Arial MT"/>
              </a:rPr>
              <a:t>increased</a:t>
            </a:r>
            <a:r>
              <a:rPr lang="en-US" sz="1100" spc="-60">
                <a:effectLst/>
                <a:latin typeface="Arial MT"/>
                <a:ea typeface="Arial MT"/>
                <a:cs typeface="Arial MT"/>
              </a:rPr>
              <a:t> </a:t>
            </a:r>
            <a:r>
              <a:rPr lang="en-US" sz="1100">
                <a:effectLst/>
                <a:latin typeface="Arial MT"/>
                <a:ea typeface="Arial MT"/>
                <a:cs typeface="Arial MT"/>
              </a:rPr>
              <a:t>amount</a:t>
            </a:r>
            <a:r>
              <a:rPr lang="en-US" sz="1100" spc="-40">
                <a:effectLst/>
                <a:latin typeface="Arial MT"/>
                <a:ea typeface="Arial MT"/>
                <a:cs typeface="Arial MT"/>
              </a:rPr>
              <a:t> </a:t>
            </a:r>
            <a:r>
              <a:rPr lang="en-US" sz="1100">
                <a:effectLst/>
                <a:latin typeface="Arial MT"/>
                <a:ea typeface="Arial MT"/>
                <a:cs typeface="Arial MT"/>
              </a:rPr>
              <a:t>of</a:t>
            </a:r>
            <a:r>
              <a:rPr lang="en-US" sz="1100" spc="-45">
                <a:effectLst/>
                <a:latin typeface="Arial MT"/>
                <a:ea typeface="Arial MT"/>
                <a:cs typeface="Arial MT"/>
              </a:rPr>
              <a:t> </a:t>
            </a:r>
            <a:r>
              <a:rPr lang="en-US" sz="1100">
                <a:effectLst/>
                <a:latin typeface="Arial MT"/>
                <a:ea typeface="Arial MT"/>
                <a:cs typeface="Arial MT"/>
              </a:rPr>
              <a:t>scrap</a:t>
            </a:r>
            <a:r>
              <a:rPr lang="en-US" sz="1100" spc="-60">
                <a:effectLst/>
                <a:latin typeface="Arial MT"/>
                <a:ea typeface="Arial MT"/>
                <a:cs typeface="Arial MT"/>
              </a:rPr>
              <a:t> </a:t>
            </a:r>
            <a:r>
              <a:rPr lang="en-US" sz="1100">
                <a:effectLst/>
                <a:latin typeface="Arial MT"/>
                <a:ea typeface="Arial MT"/>
                <a:cs typeface="Arial MT"/>
              </a:rPr>
              <a:t>used</a:t>
            </a:r>
            <a:r>
              <a:rPr lang="en-US" sz="1100" spc="-35">
                <a:effectLst/>
                <a:latin typeface="Arial MT"/>
                <a:ea typeface="Arial MT"/>
                <a:cs typeface="Arial MT"/>
              </a:rPr>
              <a:t> </a:t>
            </a:r>
            <a:r>
              <a:rPr lang="en-US" sz="1100">
                <a:effectLst/>
                <a:latin typeface="Arial MT"/>
                <a:ea typeface="Arial MT"/>
                <a:cs typeface="Arial MT"/>
              </a:rPr>
              <a:t>as</a:t>
            </a:r>
            <a:r>
              <a:rPr lang="en-US" sz="1100" spc="-70">
                <a:effectLst/>
                <a:latin typeface="Arial MT"/>
                <a:ea typeface="Arial MT"/>
                <a:cs typeface="Arial MT"/>
              </a:rPr>
              <a:t> </a:t>
            </a:r>
            <a:r>
              <a:rPr lang="en-US" sz="1100">
                <a:effectLst/>
                <a:latin typeface="Arial MT"/>
                <a:ea typeface="Arial MT"/>
                <a:cs typeface="Arial MT"/>
              </a:rPr>
              <a:t>raw</a:t>
            </a:r>
            <a:r>
              <a:rPr lang="en-US" sz="1100" spc="-75">
                <a:effectLst/>
                <a:latin typeface="Arial MT"/>
                <a:ea typeface="Arial MT"/>
                <a:cs typeface="Arial MT"/>
              </a:rPr>
              <a:t> </a:t>
            </a:r>
            <a:r>
              <a:rPr lang="en-US" sz="1100">
                <a:effectLst/>
                <a:latin typeface="Arial MT"/>
                <a:ea typeface="Arial MT"/>
                <a:cs typeface="Arial MT"/>
              </a:rPr>
              <a:t>material</a:t>
            </a:r>
            <a:r>
              <a:rPr lang="en-US" sz="1100" spc="-295">
                <a:effectLst/>
                <a:latin typeface="Arial MT"/>
                <a:ea typeface="Arial MT"/>
                <a:cs typeface="Arial MT"/>
              </a:rPr>
              <a:t> </a:t>
            </a:r>
            <a:r>
              <a:rPr lang="en-US" sz="1100">
                <a:effectLst/>
                <a:latin typeface="Arial MT"/>
                <a:ea typeface="Arial MT"/>
                <a:cs typeface="Arial MT"/>
              </a:rPr>
              <a:t>should not determine a decrease in quality of the molten aluminum, which is assessed by</a:t>
            </a:r>
            <a:r>
              <a:rPr lang="en-US" sz="1100" spc="5">
                <a:effectLst/>
                <a:latin typeface="Arial MT"/>
                <a:ea typeface="Arial MT"/>
                <a:cs typeface="Arial MT"/>
              </a:rPr>
              <a:t> </a:t>
            </a:r>
            <a:r>
              <a:rPr lang="en-US" sz="1100" spc="-5">
                <a:effectLst/>
                <a:latin typeface="Arial MT"/>
                <a:ea typeface="Arial MT"/>
                <a:cs typeface="Arial MT"/>
              </a:rPr>
              <a:t>means</a:t>
            </a:r>
            <a:r>
              <a:rPr lang="en-US" sz="1100" spc="-70">
                <a:effectLst/>
                <a:latin typeface="Arial MT"/>
                <a:ea typeface="Arial MT"/>
                <a:cs typeface="Arial MT"/>
              </a:rPr>
              <a:t> </a:t>
            </a:r>
            <a:r>
              <a:rPr lang="en-US" sz="1100" spc="-5">
                <a:effectLst/>
                <a:latin typeface="Arial MT"/>
                <a:ea typeface="Arial MT"/>
                <a:cs typeface="Arial MT"/>
              </a:rPr>
              <a:t>of</a:t>
            </a:r>
            <a:r>
              <a:rPr lang="en-US" sz="1100" spc="-15">
                <a:effectLst/>
                <a:latin typeface="Arial MT"/>
                <a:ea typeface="Arial MT"/>
                <a:cs typeface="Arial MT"/>
              </a:rPr>
              <a:t> </a:t>
            </a:r>
            <a:r>
              <a:rPr lang="en-US" sz="1100" spc="-5">
                <a:effectLst/>
                <a:latin typeface="Arial MT"/>
                <a:ea typeface="Arial MT"/>
                <a:cs typeface="Arial MT"/>
              </a:rPr>
              <a:t>laboratory</a:t>
            </a:r>
            <a:r>
              <a:rPr lang="en-US" sz="1100" spc="-45">
                <a:effectLst/>
                <a:latin typeface="Arial MT"/>
                <a:ea typeface="Arial MT"/>
                <a:cs typeface="Arial MT"/>
              </a:rPr>
              <a:t> </a:t>
            </a:r>
            <a:r>
              <a:rPr lang="en-US" sz="1100" spc="-5">
                <a:effectLst/>
                <a:latin typeface="Arial MT"/>
                <a:ea typeface="Arial MT"/>
                <a:cs typeface="Arial MT"/>
              </a:rPr>
              <a:t>analyses</a:t>
            </a:r>
            <a:r>
              <a:rPr lang="en-US" sz="1100" spc="-45">
                <a:effectLst/>
                <a:latin typeface="Arial MT"/>
                <a:ea typeface="Arial MT"/>
                <a:cs typeface="Arial MT"/>
              </a:rPr>
              <a:t> </a:t>
            </a:r>
            <a:r>
              <a:rPr lang="en-US" sz="1100" spc="-5">
                <a:effectLst/>
                <a:latin typeface="Arial MT"/>
                <a:ea typeface="Arial MT"/>
                <a:cs typeface="Arial MT"/>
              </a:rPr>
              <a:t>carried</a:t>
            </a:r>
            <a:r>
              <a:rPr lang="en-US" sz="1100" spc="-35">
                <a:effectLst/>
                <a:latin typeface="Arial MT"/>
                <a:ea typeface="Arial MT"/>
                <a:cs typeface="Arial MT"/>
              </a:rPr>
              <a:t> </a:t>
            </a:r>
            <a:r>
              <a:rPr lang="en-US" sz="1100">
                <a:effectLst/>
                <a:latin typeface="Arial MT"/>
                <a:ea typeface="Arial MT"/>
                <a:cs typeface="Arial MT"/>
              </a:rPr>
              <a:t>out</a:t>
            </a:r>
            <a:r>
              <a:rPr lang="en-US" sz="1100" spc="-40">
                <a:effectLst/>
                <a:latin typeface="Arial MT"/>
                <a:ea typeface="Arial MT"/>
                <a:cs typeface="Arial MT"/>
              </a:rPr>
              <a:t> </a:t>
            </a:r>
            <a:r>
              <a:rPr lang="en-US" sz="1100">
                <a:effectLst/>
                <a:latin typeface="Arial MT"/>
                <a:ea typeface="Arial MT"/>
                <a:cs typeface="Arial MT"/>
              </a:rPr>
              <a:t>on</a:t>
            </a:r>
            <a:r>
              <a:rPr lang="en-US" sz="1100" spc="-35">
                <a:effectLst/>
                <a:latin typeface="Arial MT"/>
                <a:ea typeface="Arial MT"/>
                <a:cs typeface="Arial MT"/>
              </a:rPr>
              <a:t> </a:t>
            </a:r>
            <a:r>
              <a:rPr lang="en-US" sz="1100">
                <a:effectLst/>
                <a:latin typeface="Arial MT"/>
                <a:ea typeface="Arial MT"/>
                <a:cs typeface="Arial MT"/>
              </a:rPr>
              <a:t>samples</a:t>
            </a:r>
            <a:r>
              <a:rPr lang="en-US" sz="1100" spc="-20">
                <a:effectLst/>
                <a:latin typeface="Arial MT"/>
                <a:ea typeface="Arial MT"/>
                <a:cs typeface="Arial MT"/>
              </a:rPr>
              <a:t> </a:t>
            </a:r>
            <a:r>
              <a:rPr lang="en-US" sz="1100">
                <a:effectLst/>
                <a:latin typeface="Arial MT"/>
                <a:ea typeface="Arial MT"/>
                <a:cs typeface="Arial MT"/>
              </a:rPr>
              <a:t>taken</a:t>
            </a:r>
            <a:r>
              <a:rPr lang="en-US" sz="1100" spc="-35">
                <a:effectLst/>
                <a:latin typeface="Arial MT"/>
                <a:ea typeface="Arial MT"/>
                <a:cs typeface="Arial MT"/>
              </a:rPr>
              <a:t> </a:t>
            </a:r>
            <a:r>
              <a:rPr lang="en-US" sz="1100">
                <a:effectLst/>
                <a:latin typeface="Arial MT"/>
                <a:ea typeface="Arial MT"/>
                <a:cs typeface="Arial MT"/>
              </a:rPr>
              <a:t>at</a:t>
            </a:r>
            <a:r>
              <a:rPr lang="en-US" sz="1100" spc="-40">
                <a:effectLst/>
                <a:latin typeface="Arial MT"/>
                <a:ea typeface="Arial MT"/>
                <a:cs typeface="Arial MT"/>
              </a:rPr>
              <a:t> </a:t>
            </a:r>
            <a:r>
              <a:rPr lang="en-US" sz="1100">
                <a:effectLst/>
                <a:latin typeface="Arial MT"/>
                <a:ea typeface="Arial MT"/>
                <a:cs typeface="Arial MT"/>
              </a:rPr>
              <a:t>the</a:t>
            </a:r>
            <a:r>
              <a:rPr lang="en-US" sz="1100" spc="-35">
                <a:effectLst/>
                <a:latin typeface="Arial MT"/>
                <a:ea typeface="Arial MT"/>
                <a:cs typeface="Arial MT"/>
              </a:rPr>
              <a:t> </a:t>
            </a:r>
            <a:r>
              <a:rPr lang="en-US" sz="1100">
                <a:effectLst/>
                <a:latin typeface="Arial MT"/>
                <a:ea typeface="Arial MT"/>
                <a:cs typeface="Arial MT"/>
              </a:rPr>
              <a:t>exit</a:t>
            </a:r>
            <a:r>
              <a:rPr lang="en-US" sz="1100" spc="-40">
                <a:effectLst/>
                <a:latin typeface="Arial MT"/>
                <a:ea typeface="Arial MT"/>
                <a:cs typeface="Arial MT"/>
              </a:rPr>
              <a:t> </a:t>
            </a:r>
            <a:r>
              <a:rPr lang="en-US" sz="1100">
                <a:effectLst/>
                <a:latin typeface="Arial MT"/>
                <a:ea typeface="Arial MT"/>
                <a:cs typeface="Arial MT"/>
              </a:rPr>
              <a:t>of</a:t>
            </a:r>
            <a:r>
              <a:rPr lang="en-US" sz="1100" spc="-40">
                <a:effectLst/>
                <a:latin typeface="Arial MT"/>
                <a:ea typeface="Arial MT"/>
                <a:cs typeface="Arial MT"/>
              </a:rPr>
              <a:t> </a:t>
            </a:r>
            <a:r>
              <a:rPr lang="en-US" sz="1100">
                <a:effectLst/>
                <a:latin typeface="Arial MT"/>
                <a:ea typeface="Arial MT"/>
                <a:cs typeface="Arial MT"/>
              </a:rPr>
              <a:t>the</a:t>
            </a:r>
            <a:r>
              <a:rPr lang="en-US" sz="1100" spc="-30">
                <a:effectLst/>
                <a:latin typeface="Arial MT"/>
                <a:ea typeface="Arial MT"/>
                <a:cs typeface="Arial MT"/>
              </a:rPr>
              <a:t> </a:t>
            </a:r>
            <a:r>
              <a:rPr lang="en-US" sz="1100">
                <a:effectLst/>
                <a:latin typeface="Arial MT"/>
                <a:ea typeface="Arial MT"/>
                <a:cs typeface="Arial MT"/>
              </a:rPr>
              <a:t>melting</a:t>
            </a:r>
            <a:r>
              <a:rPr lang="en-US" sz="1100" spc="-35">
                <a:effectLst/>
                <a:latin typeface="Arial MT"/>
                <a:ea typeface="Arial MT"/>
                <a:cs typeface="Arial MT"/>
              </a:rPr>
              <a:t> </a:t>
            </a:r>
            <a:r>
              <a:rPr lang="en-US" sz="1100">
                <a:effectLst/>
                <a:latin typeface="Arial MT"/>
                <a:ea typeface="Arial MT"/>
                <a:cs typeface="Arial MT"/>
              </a:rPr>
              <a:t>furnace.</a:t>
            </a:r>
            <a:r>
              <a:rPr lang="en-US" sz="1100" spc="5">
                <a:effectLst/>
                <a:latin typeface="Arial MT"/>
                <a:ea typeface="Arial MT"/>
                <a:cs typeface="Arial MT"/>
              </a:rPr>
              <a:t> </a:t>
            </a:r>
            <a:r>
              <a:rPr lang="en-US" sz="1100">
                <a:effectLst/>
                <a:latin typeface="Arial MT"/>
                <a:ea typeface="Arial MT"/>
                <a:cs typeface="Arial MT"/>
              </a:rPr>
              <a:t>The</a:t>
            </a:r>
            <a:r>
              <a:rPr lang="en-US" sz="1100" spc="-45">
                <a:effectLst/>
                <a:latin typeface="Arial MT"/>
                <a:ea typeface="Arial MT"/>
                <a:cs typeface="Arial MT"/>
              </a:rPr>
              <a:t> </a:t>
            </a:r>
            <a:r>
              <a:rPr lang="en-US" sz="1100">
                <a:effectLst/>
                <a:latin typeface="Arial MT"/>
                <a:ea typeface="Arial MT"/>
                <a:cs typeface="Arial MT"/>
              </a:rPr>
              <a:t>quality</a:t>
            </a:r>
            <a:r>
              <a:rPr lang="en-US" sz="1100" spc="-30">
                <a:effectLst/>
                <a:latin typeface="Arial MT"/>
                <a:ea typeface="Arial MT"/>
                <a:cs typeface="Arial MT"/>
              </a:rPr>
              <a:t> </a:t>
            </a:r>
            <a:r>
              <a:rPr lang="en-US" sz="1100">
                <a:effectLst/>
                <a:latin typeface="Arial MT"/>
                <a:ea typeface="Arial MT"/>
                <a:cs typeface="Arial MT"/>
              </a:rPr>
              <a:t>of</a:t>
            </a:r>
            <a:r>
              <a:rPr lang="en-US" sz="1100" spc="-25">
                <a:effectLst/>
                <a:latin typeface="Arial MT"/>
                <a:ea typeface="Arial MT"/>
                <a:cs typeface="Arial MT"/>
              </a:rPr>
              <a:t> </a:t>
            </a:r>
            <a:r>
              <a:rPr lang="en-US" sz="1100">
                <a:effectLst/>
                <a:latin typeface="Arial MT"/>
                <a:ea typeface="Arial MT"/>
                <a:cs typeface="Arial MT"/>
              </a:rPr>
              <a:t>the</a:t>
            </a:r>
            <a:r>
              <a:rPr lang="en-US" sz="1100" spc="-45">
                <a:effectLst/>
                <a:latin typeface="Arial MT"/>
                <a:ea typeface="Arial MT"/>
                <a:cs typeface="Arial MT"/>
              </a:rPr>
              <a:t> </a:t>
            </a:r>
            <a:r>
              <a:rPr lang="en-US" sz="1100">
                <a:effectLst/>
                <a:latin typeface="Arial MT"/>
                <a:ea typeface="Arial MT"/>
                <a:cs typeface="Arial MT"/>
              </a:rPr>
              <a:t>product</a:t>
            </a:r>
            <a:r>
              <a:rPr lang="en-US" sz="1100" spc="-25">
                <a:effectLst/>
                <a:latin typeface="Arial MT"/>
                <a:ea typeface="Arial MT"/>
                <a:cs typeface="Arial MT"/>
              </a:rPr>
              <a:t> </a:t>
            </a:r>
            <a:r>
              <a:rPr lang="en-US" sz="1100">
                <a:effectLst/>
                <a:latin typeface="Arial MT"/>
                <a:ea typeface="Arial MT"/>
                <a:cs typeface="Arial MT"/>
              </a:rPr>
              <a:t>is</a:t>
            </a:r>
            <a:r>
              <a:rPr lang="en-US" sz="1100" spc="-55">
                <a:effectLst/>
                <a:latin typeface="Arial MT"/>
                <a:ea typeface="Arial MT"/>
                <a:cs typeface="Arial MT"/>
              </a:rPr>
              <a:t> </a:t>
            </a:r>
            <a:r>
              <a:rPr lang="en-US" sz="1100">
                <a:effectLst/>
                <a:latin typeface="Arial MT"/>
                <a:ea typeface="Arial MT"/>
                <a:cs typeface="Arial MT"/>
              </a:rPr>
              <a:t>measured</a:t>
            </a:r>
            <a:r>
              <a:rPr lang="en-US" sz="1100" spc="-20">
                <a:effectLst/>
                <a:latin typeface="Arial MT"/>
                <a:ea typeface="Arial MT"/>
                <a:cs typeface="Arial MT"/>
              </a:rPr>
              <a:t> </a:t>
            </a:r>
            <a:r>
              <a:rPr lang="en-US" sz="1100">
                <a:effectLst/>
                <a:latin typeface="Arial MT"/>
                <a:ea typeface="Arial MT"/>
                <a:cs typeface="Arial MT"/>
              </a:rPr>
              <a:t>in</a:t>
            </a:r>
            <a:r>
              <a:rPr lang="en-US" sz="1100" spc="-45">
                <a:effectLst/>
                <a:latin typeface="Arial MT"/>
                <a:ea typeface="Arial MT"/>
                <a:cs typeface="Arial MT"/>
              </a:rPr>
              <a:t> </a:t>
            </a:r>
            <a:r>
              <a:rPr lang="en-US" sz="1100">
                <a:effectLst/>
                <a:latin typeface="Arial MT"/>
                <a:ea typeface="Arial MT"/>
                <a:cs typeface="Arial MT"/>
              </a:rPr>
              <a:t>terms</a:t>
            </a:r>
            <a:r>
              <a:rPr lang="en-US" sz="1100" spc="-30">
                <a:effectLst/>
                <a:latin typeface="Arial MT"/>
                <a:ea typeface="Arial MT"/>
                <a:cs typeface="Arial MT"/>
              </a:rPr>
              <a:t> </a:t>
            </a:r>
            <a:r>
              <a:rPr lang="en-US" sz="1100">
                <a:effectLst/>
                <a:latin typeface="Arial MT"/>
                <a:ea typeface="Arial MT"/>
                <a:cs typeface="Arial MT"/>
              </a:rPr>
              <a:t>of</a:t>
            </a:r>
            <a:r>
              <a:rPr lang="en-US" sz="1100" spc="-50">
                <a:effectLst/>
                <a:latin typeface="Arial MT"/>
                <a:ea typeface="Arial MT"/>
                <a:cs typeface="Arial MT"/>
              </a:rPr>
              <a:t> </a:t>
            </a:r>
            <a:r>
              <a:rPr lang="en-US" sz="1100">
                <a:effectLst/>
                <a:latin typeface="Arial MT"/>
                <a:ea typeface="Arial MT"/>
                <a:cs typeface="Arial MT"/>
              </a:rPr>
              <a:t>chemical</a:t>
            </a:r>
            <a:r>
              <a:rPr lang="en-US" sz="1100" spc="-30">
                <a:effectLst/>
                <a:latin typeface="Arial MT"/>
                <a:ea typeface="Arial MT"/>
                <a:cs typeface="Arial MT"/>
              </a:rPr>
              <a:t> </a:t>
            </a:r>
            <a:r>
              <a:rPr lang="en-US" sz="1100">
                <a:effectLst/>
                <a:latin typeface="Arial MT"/>
                <a:ea typeface="Arial MT"/>
                <a:cs typeface="Arial MT"/>
              </a:rPr>
              <a:t>composition</a:t>
            </a:r>
            <a:r>
              <a:rPr lang="en-US" sz="1100" spc="-20">
                <a:effectLst/>
                <a:latin typeface="Arial MT"/>
                <a:ea typeface="Arial MT"/>
                <a:cs typeface="Arial MT"/>
              </a:rPr>
              <a:t> </a:t>
            </a:r>
            <a:r>
              <a:rPr lang="en-US" sz="1100">
                <a:effectLst/>
                <a:latin typeface="Arial MT"/>
                <a:ea typeface="Arial MT"/>
                <a:cs typeface="Arial MT"/>
              </a:rPr>
              <a:t>and</a:t>
            </a:r>
            <a:r>
              <a:rPr lang="en-US" sz="1100" spc="-45">
                <a:effectLst/>
                <a:latin typeface="Arial MT"/>
                <a:ea typeface="Arial MT"/>
                <a:cs typeface="Arial MT"/>
              </a:rPr>
              <a:t> </a:t>
            </a:r>
            <a:r>
              <a:rPr lang="en-US" sz="1100">
                <a:effectLst/>
                <a:latin typeface="Arial MT"/>
                <a:ea typeface="Arial MT"/>
                <a:cs typeface="Arial MT"/>
              </a:rPr>
              <a:t>hydrogen</a:t>
            </a:r>
            <a:r>
              <a:rPr lang="en-US" sz="1100" spc="-45">
                <a:effectLst/>
                <a:latin typeface="Arial MT"/>
                <a:ea typeface="Arial MT"/>
                <a:cs typeface="Arial MT"/>
              </a:rPr>
              <a:t> </a:t>
            </a:r>
            <a:r>
              <a:rPr lang="en-US" sz="1100">
                <a:effectLst/>
                <a:latin typeface="Arial MT"/>
                <a:ea typeface="Arial MT"/>
                <a:cs typeface="Arial MT"/>
              </a:rPr>
              <a:t>level,</a:t>
            </a:r>
            <a:r>
              <a:rPr lang="en-US" sz="1100" spc="5">
                <a:effectLst/>
                <a:latin typeface="Arial MT"/>
                <a:ea typeface="Arial MT"/>
                <a:cs typeface="Arial MT"/>
              </a:rPr>
              <a:t> </a:t>
            </a:r>
            <a:r>
              <a:rPr lang="en-US" sz="1100">
                <a:effectLst/>
                <a:latin typeface="Arial MT"/>
                <a:ea typeface="Arial MT"/>
                <a:cs typeface="Arial MT"/>
              </a:rPr>
              <a:t>and it is also significantly influenced by temperature. The DT will consist in a CFD model of</a:t>
            </a:r>
            <a:r>
              <a:rPr lang="en-US" sz="1100" spc="5">
                <a:effectLst/>
                <a:latin typeface="Arial MT"/>
                <a:ea typeface="Arial MT"/>
                <a:cs typeface="Arial MT"/>
              </a:rPr>
              <a:t> </a:t>
            </a:r>
            <a:r>
              <a:rPr lang="en-US" sz="1100">
                <a:effectLst/>
                <a:latin typeface="Arial MT"/>
                <a:ea typeface="Arial MT"/>
                <a:cs typeface="Arial MT"/>
              </a:rPr>
              <a:t>the core process, i.e. the combustion occurring in the melting furnace, and will include the</a:t>
            </a:r>
            <a:r>
              <a:rPr lang="en-US" sz="1100" spc="5">
                <a:effectLst/>
                <a:latin typeface="Arial MT"/>
                <a:ea typeface="Arial MT"/>
                <a:cs typeface="Arial MT"/>
              </a:rPr>
              <a:t> </a:t>
            </a:r>
            <a:r>
              <a:rPr lang="en-US" sz="1100">
                <a:effectLst/>
                <a:latin typeface="Arial MT"/>
                <a:ea typeface="Arial MT"/>
                <a:cs typeface="Arial MT"/>
              </a:rPr>
              <a:t>effects of the new oxygen injector. In order to provide the DSS with information concerning</a:t>
            </a:r>
            <a:r>
              <a:rPr lang="en-US" sz="1100" spc="5">
                <a:effectLst/>
                <a:latin typeface="Arial MT"/>
                <a:ea typeface="Arial MT"/>
                <a:cs typeface="Arial MT"/>
              </a:rPr>
              <a:t> </a:t>
            </a:r>
            <a:r>
              <a:rPr lang="en-US" sz="1100">
                <a:effectLst/>
                <a:latin typeface="Arial MT"/>
                <a:ea typeface="Arial MT"/>
                <a:cs typeface="Arial MT"/>
              </a:rPr>
              <a:t>the functioning of the </a:t>
            </a:r>
            <a:r>
              <a:rPr lang="en-US" sz="1100" err="1">
                <a:effectLst/>
                <a:latin typeface="Arial MT"/>
                <a:ea typeface="Arial MT"/>
                <a:cs typeface="Arial MT"/>
              </a:rPr>
              <a:t>delacquering</a:t>
            </a:r>
            <a:r>
              <a:rPr lang="en-US" sz="1100">
                <a:effectLst/>
                <a:latin typeface="Arial MT"/>
                <a:ea typeface="Arial MT"/>
                <a:cs typeface="Arial MT"/>
              </a:rPr>
              <a:t> system, the constraints on the selection of raw material,</a:t>
            </a:r>
            <a:r>
              <a:rPr lang="en-US" sz="1100" spc="5">
                <a:effectLst/>
                <a:latin typeface="Arial MT"/>
                <a:ea typeface="Arial MT"/>
                <a:cs typeface="Arial MT"/>
              </a:rPr>
              <a:t> </a:t>
            </a:r>
            <a:r>
              <a:rPr lang="en-US" sz="1100">
                <a:effectLst/>
                <a:latin typeface="Arial MT"/>
                <a:ea typeface="Arial MT"/>
                <a:cs typeface="Arial MT"/>
              </a:rPr>
              <a:t>the level of emissions and the quality of the resulting product, additional PC models will be</a:t>
            </a:r>
            <a:r>
              <a:rPr lang="en-US" sz="1100" spc="5">
                <a:effectLst/>
                <a:latin typeface="Arial MT"/>
                <a:ea typeface="Arial MT"/>
                <a:cs typeface="Arial MT"/>
              </a:rPr>
              <a:t> </a:t>
            </a:r>
            <a:r>
              <a:rPr lang="en-US" sz="1100">
                <a:effectLst/>
                <a:latin typeface="Arial MT"/>
                <a:ea typeface="Arial MT"/>
                <a:cs typeface="Arial MT"/>
              </a:rPr>
              <a:t>developed,</a:t>
            </a:r>
            <a:r>
              <a:rPr lang="en-US" sz="1100" spc="5">
                <a:effectLst/>
                <a:latin typeface="Arial MT"/>
                <a:ea typeface="Arial MT"/>
                <a:cs typeface="Arial MT"/>
              </a:rPr>
              <a:t> </a:t>
            </a:r>
            <a:r>
              <a:rPr lang="en-US" sz="1100">
                <a:effectLst/>
                <a:latin typeface="Arial MT"/>
                <a:ea typeface="Arial MT"/>
                <a:cs typeface="Arial MT"/>
              </a:rPr>
              <a:t>that</a:t>
            </a:r>
            <a:r>
              <a:rPr lang="en-US" sz="1100" spc="10">
                <a:effectLst/>
                <a:latin typeface="Arial MT"/>
                <a:ea typeface="Arial MT"/>
                <a:cs typeface="Arial MT"/>
              </a:rPr>
              <a:t> </a:t>
            </a:r>
            <a:r>
              <a:rPr lang="en-US" sz="1100">
                <a:effectLst/>
                <a:latin typeface="Arial MT"/>
                <a:ea typeface="Arial MT"/>
                <a:cs typeface="Arial MT"/>
              </a:rPr>
              <a:t>are</a:t>
            </a:r>
            <a:r>
              <a:rPr lang="en-US" sz="1100" spc="15">
                <a:effectLst/>
                <a:latin typeface="Arial MT"/>
                <a:ea typeface="Arial MT"/>
                <a:cs typeface="Arial MT"/>
              </a:rPr>
              <a:t> </a:t>
            </a:r>
            <a:r>
              <a:rPr lang="en-US" sz="1100">
                <a:effectLst/>
                <a:latin typeface="Arial MT"/>
                <a:ea typeface="Arial MT"/>
                <a:cs typeface="Arial MT"/>
              </a:rPr>
              <a:t>listed</a:t>
            </a:r>
            <a:r>
              <a:rPr lang="en-US" sz="1100" spc="10">
                <a:effectLst/>
                <a:latin typeface="Arial MT"/>
                <a:ea typeface="Arial MT"/>
                <a:cs typeface="Arial MT"/>
              </a:rPr>
              <a:t> </a:t>
            </a:r>
            <a:r>
              <a:rPr lang="en-US" sz="1100">
                <a:effectLst/>
                <a:latin typeface="Arial MT"/>
                <a:ea typeface="Arial MT"/>
                <a:cs typeface="Arial MT"/>
              </a:rPr>
              <a:t>in</a:t>
            </a:r>
            <a:r>
              <a:rPr lang="en-US" sz="1100" spc="15">
                <a:effectLst/>
                <a:latin typeface="Arial MT"/>
                <a:ea typeface="Arial MT"/>
                <a:cs typeface="Arial MT"/>
              </a:rPr>
              <a:t> </a:t>
            </a:r>
            <a:r>
              <a:rPr lang="en-US" sz="1100" u="none" strike="noStrike">
                <a:effectLst/>
                <a:latin typeface="Arial MT"/>
                <a:ea typeface="Arial MT"/>
                <a:cs typeface="Arial MT"/>
              </a:rPr>
              <a:t>Table. </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1100">
              <a:latin typeface="Arial MT"/>
            </a:endParaRPr>
          </a:p>
          <a:p>
            <a:pPr marL="0" marR="715645" lvl="2" indent="457200" algn="just" defTabSz="914400" rtl="0" eaLnBrk="1" fontAlgn="auto" latinLnBrk="0" hangingPunct="1">
              <a:lnSpc>
                <a:spcPct val="100000"/>
              </a:lnSpc>
              <a:spcBef>
                <a:spcPts val="0"/>
              </a:spcBef>
              <a:spcAft>
                <a:spcPts val="0"/>
              </a:spcAft>
              <a:buClrTx/>
              <a:buSzPts val="1100"/>
              <a:buFont typeface="Symbol" panose="05050102010706020507" pitchFamily="18" charset="2"/>
              <a:buNone/>
              <a:tabLst>
                <a:tab pos="1173480" algn="l"/>
              </a:tabLst>
              <a:defRPr/>
            </a:pPr>
            <a:endParaRPr lang="en-US" sz="1100">
              <a:latin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endParaRPr lang="sv-SE" sz="1100">
              <a:effectLst/>
              <a:latin typeface="Arial MT"/>
              <a:ea typeface="Arial MT"/>
              <a:cs typeface="Arial MT"/>
            </a:endParaRP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865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4375" indent="457200" algn="just">
              <a:lnSpc>
                <a:spcPct val="100000"/>
              </a:lnSpc>
              <a:spcBef>
                <a:spcPts val="0"/>
              </a:spcBef>
              <a:spcAft>
                <a:spcPts val="0"/>
              </a:spcAft>
            </a:pPr>
            <a:r>
              <a:rPr lang="en-US" sz="1100">
                <a:effectLst/>
                <a:latin typeface="Arial MT"/>
                <a:ea typeface="Symbol" panose="05050102010706020507" pitchFamily="18" charset="2"/>
                <a:cs typeface="Symbol" panose="05050102010706020507" pitchFamily="18" charset="2"/>
              </a:rPr>
              <a:t>The RETROFEED project at </a:t>
            </a:r>
            <a:r>
              <a:rPr lang="en-US" sz="1100" err="1">
                <a:effectLst/>
                <a:latin typeface="Arial MT"/>
                <a:ea typeface="Arial MT"/>
                <a:cs typeface="Arial MT"/>
              </a:rPr>
              <a:t>Ferriere</a:t>
            </a:r>
            <a:r>
              <a:rPr lang="en-US" sz="1100" spc="-55">
                <a:effectLst/>
                <a:latin typeface="Arial MT"/>
                <a:ea typeface="Arial MT"/>
                <a:cs typeface="Arial MT"/>
              </a:rPr>
              <a:t> </a:t>
            </a:r>
            <a:r>
              <a:rPr lang="en-US" sz="1100">
                <a:effectLst/>
                <a:latin typeface="Arial MT"/>
                <a:ea typeface="Arial MT"/>
                <a:cs typeface="Arial MT"/>
              </a:rPr>
              <a:t>Nord’s</a:t>
            </a:r>
            <a:r>
              <a:rPr lang="en-US" sz="1100" spc="-65">
                <a:effectLst/>
                <a:latin typeface="Arial MT"/>
                <a:ea typeface="Arial MT"/>
                <a:cs typeface="Arial MT"/>
              </a:rPr>
              <a:t> </a:t>
            </a:r>
            <a:r>
              <a:rPr lang="en-US" sz="1100">
                <a:effectLst/>
                <a:latin typeface="Arial MT"/>
                <a:ea typeface="Symbol" panose="05050102010706020507" pitchFamily="18" charset="2"/>
                <a:cs typeface="Symbol" panose="05050102010706020507" pitchFamily="18" charset="2"/>
              </a:rPr>
              <a:t> demo-site will focus on </a:t>
            </a:r>
            <a:r>
              <a:rPr lang="en-US" sz="1800">
                <a:effectLst/>
                <a:latin typeface="Arial MT"/>
                <a:ea typeface="Arial MT"/>
                <a:cs typeface="Arial MT"/>
              </a:rPr>
              <a:t>support</a:t>
            </a:r>
            <a:r>
              <a:rPr lang="en-US" sz="1800" spc="-20">
                <a:effectLst/>
                <a:latin typeface="Arial MT"/>
                <a:ea typeface="Arial MT"/>
                <a:cs typeface="Arial MT"/>
              </a:rPr>
              <a:t> </a:t>
            </a:r>
            <a:r>
              <a:rPr lang="en-US" sz="1800">
                <a:effectLst/>
                <a:latin typeface="Arial MT"/>
                <a:ea typeface="Arial MT"/>
                <a:cs typeface="Arial MT"/>
              </a:rPr>
              <a:t>is</a:t>
            </a:r>
            <a:r>
              <a:rPr lang="en-US" sz="1800" spc="-50">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selection</a:t>
            </a:r>
            <a:r>
              <a:rPr lang="en-US" sz="1800" spc="-40">
                <a:effectLst/>
                <a:latin typeface="Arial MT"/>
                <a:ea typeface="Arial MT"/>
                <a:cs typeface="Arial MT"/>
              </a:rPr>
              <a:t> </a:t>
            </a:r>
            <a:r>
              <a:rPr lang="en-US" sz="1800">
                <a:effectLst/>
                <a:latin typeface="Arial MT"/>
                <a:ea typeface="Arial MT"/>
                <a:cs typeface="Arial MT"/>
              </a:rPr>
              <a:t>of</a:t>
            </a:r>
            <a:r>
              <a:rPr lang="en-US" sz="1800" spc="-20">
                <a:effectLst/>
                <a:latin typeface="Arial MT"/>
                <a:ea typeface="Arial MT"/>
                <a:cs typeface="Arial MT"/>
              </a:rPr>
              <a:t> </a:t>
            </a:r>
            <a:r>
              <a:rPr lang="en-US" sz="1800">
                <a:effectLst/>
                <a:latin typeface="Arial MT"/>
                <a:ea typeface="Arial MT"/>
                <a:cs typeface="Arial MT"/>
              </a:rPr>
              <a:t>the</a:t>
            </a:r>
            <a:r>
              <a:rPr lang="en-US" sz="1800" spc="-45">
                <a:effectLst/>
                <a:latin typeface="Arial MT"/>
                <a:ea typeface="Arial MT"/>
                <a:cs typeface="Arial MT"/>
              </a:rPr>
              <a:t> </a:t>
            </a:r>
            <a:r>
              <a:rPr lang="en-US" sz="1800">
                <a:effectLst/>
                <a:latin typeface="Arial MT"/>
                <a:ea typeface="Arial MT"/>
                <a:cs typeface="Arial MT"/>
              </a:rPr>
              <a:t>best</a:t>
            </a:r>
            <a:r>
              <a:rPr lang="en-US" sz="1800" spc="-20">
                <a:effectLst/>
                <a:latin typeface="Arial MT"/>
                <a:ea typeface="Arial MT"/>
                <a:cs typeface="Arial MT"/>
              </a:rPr>
              <a:t> </a:t>
            </a:r>
            <a:r>
              <a:rPr lang="en-US" sz="1800">
                <a:effectLst/>
                <a:latin typeface="Arial MT"/>
                <a:ea typeface="Arial MT"/>
                <a:cs typeface="Arial MT"/>
              </a:rPr>
              <a:t>fuel</a:t>
            </a:r>
            <a:r>
              <a:rPr lang="en-US" sz="1800" spc="-55">
                <a:effectLst/>
                <a:latin typeface="Arial MT"/>
                <a:ea typeface="Arial MT"/>
                <a:cs typeface="Arial MT"/>
              </a:rPr>
              <a:t> </a:t>
            </a:r>
            <a:r>
              <a:rPr lang="en-US" sz="1800">
                <a:effectLst/>
                <a:latin typeface="Arial MT"/>
                <a:ea typeface="Arial MT"/>
                <a:cs typeface="Arial MT"/>
              </a:rPr>
              <a:t>mix</a:t>
            </a:r>
            <a:r>
              <a:rPr lang="en-US" sz="1800" spc="-50">
                <a:effectLst/>
                <a:latin typeface="Arial MT"/>
                <a:ea typeface="Arial MT"/>
                <a:cs typeface="Arial MT"/>
              </a:rPr>
              <a:t> </a:t>
            </a:r>
            <a:r>
              <a:rPr lang="en-US" sz="1800">
                <a:effectLst/>
                <a:latin typeface="Arial MT"/>
                <a:ea typeface="Arial MT"/>
                <a:cs typeface="Arial MT"/>
              </a:rPr>
              <a:t>to</a:t>
            </a:r>
            <a:r>
              <a:rPr lang="en-US" sz="1800" spc="-295">
                <a:effectLst/>
                <a:latin typeface="Arial MT"/>
                <a:ea typeface="Arial MT"/>
                <a:cs typeface="Arial MT"/>
              </a:rPr>
              <a:t> </a:t>
            </a:r>
            <a:r>
              <a:rPr lang="en-US" sz="1800">
                <a:effectLst/>
                <a:latin typeface="Arial MT"/>
                <a:ea typeface="Arial MT"/>
                <a:cs typeface="Arial MT"/>
              </a:rPr>
              <a:t>be fed to the new burner. Based on the tests done so far, besides significantly reducing the</a:t>
            </a:r>
            <a:r>
              <a:rPr lang="en-US" sz="1800" spc="5">
                <a:effectLst/>
                <a:latin typeface="Arial MT"/>
                <a:ea typeface="Arial MT"/>
                <a:cs typeface="Arial MT"/>
              </a:rPr>
              <a:t> </a:t>
            </a:r>
            <a:r>
              <a:rPr lang="en-US" sz="1800" spc="-5">
                <a:effectLst/>
                <a:latin typeface="Arial MT"/>
                <a:ea typeface="Arial MT"/>
                <a:cs typeface="Arial MT"/>
              </a:rPr>
              <a:t>melting</a:t>
            </a:r>
            <a:r>
              <a:rPr lang="en-US" sz="1800" spc="-70">
                <a:effectLst/>
                <a:latin typeface="Arial MT"/>
                <a:ea typeface="Arial MT"/>
                <a:cs typeface="Arial MT"/>
              </a:rPr>
              <a:t> </a:t>
            </a:r>
            <a:r>
              <a:rPr lang="en-US" sz="1800" spc="-5">
                <a:effectLst/>
                <a:latin typeface="Arial MT"/>
                <a:ea typeface="Arial MT"/>
                <a:cs typeface="Arial MT"/>
              </a:rPr>
              <a:t>costs,</a:t>
            </a:r>
            <a:r>
              <a:rPr lang="en-US" sz="1800" spc="-70">
                <a:effectLst/>
                <a:latin typeface="Arial MT"/>
                <a:ea typeface="Arial MT"/>
                <a:cs typeface="Arial MT"/>
              </a:rPr>
              <a:t> </a:t>
            </a:r>
            <a:r>
              <a:rPr lang="en-US" sz="1800">
                <a:effectLst/>
                <a:latin typeface="Arial MT"/>
                <a:ea typeface="Arial MT"/>
                <a:cs typeface="Arial MT"/>
              </a:rPr>
              <a:t>burning</a:t>
            </a:r>
            <a:r>
              <a:rPr lang="en-US" sz="1800" spc="-65">
                <a:effectLst/>
                <a:latin typeface="Arial MT"/>
                <a:ea typeface="Arial MT"/>
                <a:cs typeface="Arial MT"/>
              </a:rPr>
              <a:t> </a:t>
            </a:r>
            <a:r>
              <a:rPr lang="en-US" sz="1800">
                <a:effectLst/>
                <a:latin typeface="Arial MT"/>
                <a:ea typeface="Arial MT"/>
                <a:cs typeface="Arial MT"/>
              </a:rPr>
              <a:t>alternative</a:t>
            </a:r>
            <a:r>
              <a:rPr lang="en-US" sz="1800" spc="-45">
                <a:effectLst/>
                <a:latin typeface="Arial MT"/>
                <a:ea typeface="Arial MT"/>
                <a:cs typeface="Arial MT"/>
              </a:rPr>
              <a:t> </a:t>
            </a:r>
            <a:r>
              <a:rPr lang="en-US" sz="1800">
                <a:effectLst/>
                <a:latin typeface="Arial MT"/>
                <a:ea typeface="Arial MT"/>
                <a:cs typeface="Arial MT"/>
              </a:rPr>
              <a:t>fuels</a:t>
            </a:r>
            <a:r>
              <a:rPr lang="en-US" sz="1800" spc="-75">
                <a:effectLst/>
                <a:latin typeface="Arial MT"/>
                <a:ea typeface="Arial MT"/>
                <a:cs typeface="Arial MT"/>
              </a:rPr>
              <a:t> </a:t>
            </a:r>
            <a:r>
              <a:rPr lang="en-US" sz="1800">
                <a:effectLst/>
                <a:latin typeface="Arial MT"/>
                <a:ea typeface="Arial MT"/>
                <a:cs typeface="Arial MT"/>
              </a:rPr>
              <a:t>is</a:t>
            </a:r>
            <a:r>
              <a:rPr lang="en-US" sz="1800" spc="-75">
                <a:effectLst/>
                <a:latin typeface="Arial MT"/>
                <a:ea typeface="Arial MT"/>
                <a:cs typeface="Arial MT"/>
              </a:rPr>
              <a:t> </a:t>
            </a:r>
            <a:r>
              <a:rPr lang="en-US" sz="1800">
                <a:effectLst/>
                <a:latin typeface="Arial MT"/>
                <a:ea typeface="Arial MT"/>
                <a:cs typeface="Arial MT"/>
              </a:rPr>
              <a:t>expected</a:t>
            </a:r>
            <a:r>
              <a:rPr lang="en-US" sz="1800" spc="-65">
                <a:effectLst/>
                <a:latin typeface="Arial MT"/>
                <a:ea typeface="Arial MT"/>
                <a:cs typeface="Arial MT"/>
              </a:rPr>
              <a:t> </a:t>
            </a:r>
            <a:r>
              <a:rPr lang="en-US" sz="1800">
                <a:effectLst/>
                <a:latin typeface="Arial MT"/>
                <a:ea typeface="Arial MT"/>
                <a:cs typeface="Arial MT"/>
              </a:rPr>
              <a:t>to</a:t>
            </a:r>
            <a:r>
              <a:rPr lang="en-US" sz="1800" spc="-40">
                <a:effectLst/>
                <a:latin typeface="Arial MT"/>
                <a:ea typeface="Arial MT"/>
                <a:cs typeface="Arial MT"/>
              </a:rPr>
              <a:t> </a:t>
            </a:r>
            <a:r>
              <a:rPr lang="en-US" sz="1800">
                <a:effectLst/>
                <a:latin typeface="Arial MT"/>
                <a:ea typeface="Arial MT"/>
                <a:cs typeface="Arial MT"/>
              </a:rPr>
              <a:t>contribute</a:t>
            </a:r>
            <a:r>
              <a:rPr lang="en-US" sz="1800" spc="-65">
                <a:effectLst/>
                <a:latin typeface="Arial MT"/>
                <a:ea typeface="Arial MT"/>
                <a:cs typeface="Arial MT"/>
              </a:rPr>
              <a:t> </a:t>
            </a:r>
            <a:r>
              <a:rPr lang="en-US" sz="1800">
                <a:effectLst/>
                <a:latin typeface="Arial MT"/>
                <a:ea typeface="Arial MT"/>
                <a:cs typeface="Arial MT"/>
              </a:rPr>
              <a:t>to</a:t>
            </a:r>
            <a:r>
              <a:rPr lang="en-US" sz="1800" spc="-60">
                <a:effectLst/>
                <a:latin typeface="Arial MT"/>
                <a:ea typeface="Arial MT"/>
                <a:cs typeface="Arial MT"/>
              </a:rPr>
              <a:t> </a:t>
            </a:r>
            <a:r>
              <a:rPr lang="en-US" sz="1800">
                <a:effectLst/>
                <a:latin typeface="Arial MT"/>
                <a:ea typeface="Arial MT"/>
                <a:cs typeface="Arial MT"/>
              </a:rPr>
              <a:t>the</a:t>
            </a:r>
            <a:r>
              <a:rPr lang="en-US" sz="1800" spc="-40">
                <a:effectLst/>
                <a:latin typeface="Arial MT"/>
                <a:ea typeface="Arial MT"/>
                <a:cs typeface="Arial MT"/>
              </a:rPr>
              <a:t> </a:t>
            </a:r>
            <a:r>
              <a:rPr lang="en-US" sz="1800">
                <a:effectLst/>
                <a:latin typeface="Arial MT"/>
                <a:ea typeface="Arial MT"/>
                <a:cs typeface="Arial MT"/>
              </a:rPr>
              <a:t>reduction</a:t>
            </a:r>
            <a:r>
              <a:rPr lang="en-US" sz="1800" spc="-70">
                <a:effectLst/>
                <a:latin typeface="Arial MT"/>
                <a:ea typeface="Arial MT"/>
                <a:cs typeface="Arial MT"/>
              </a:rPr>
              <a:t> </a:t>
            </a:r>
            <a:r>
              <a:rPr lang="en-US" sz="1800">
                <a:effectLst/>
                <a:latin typeface="Arial MT"/>
                <a:ea typeface="Arial MT"/>
                <a:cs typeface="Arial MT"/>
              </a:rPr>
              <a:t>of</a:t>
            </a:r>
            <a:r>
              <a:rPr lang="en-US" sz="1800" spc="-65">
                <a:effectLst/>
                <a:latin typeface="Arial MT"/>
                <a:ea typeface="Arial MT"/>
                <a:cs typeface="Arial MT"/>
              </a:rPr>
              <a:t> </a:t>
            </a:r>
            <a:r>
              <a:rPr lang="en-US" sz="1800">
                <a:effectLst/>
                <a:latin typeface="Arial MT"/>
                <a:ea typeface="Arial MT"/>
                <a:cs typeface="Arial MT"/>
              </a:rPr>
              <a:t>fossil-CO2</a:t>
            </a:r>
            <a:r>
              <a:rPr lang="en-US" sz="1800" spc="5">
                <a:effectLst/>
                <a:latin typeface="Arial MT"/>
                <a:ea typeface="Arial MT"/>
                <a:cs typeface="Arial MT"/>
              </a:rPr>
              <a:t> </a:t>
            </a:r>
            <a:r>
              <a:rPr lang="en-US" sz="1800">
                <a:effectLst/>
                <a:latin typeface="Arial MT"/>
                <a:ea typeface="Arial MT"/>
                <a:cs typeface="Arial MT"/>
              </a:rPr>
              <a:t>emissions, as burning biochar is environmentally neutral. However, this change should be</a:t>
            </a:r>
            <a:r>
              <a:rPr lang="en-US" sz="1800" spc="5">
                <a:effectLst/>
                <a:latin typeface="Arial MT"/>
                <a:ea typeface="Arial MT"/>
                <a:cs typeface="Arial MT"/>
              </a:rPr>
              <a:t> </a:t>
            </a:r>
            <a:r>
              <a:rPr lang="en-US" sz="1800">
                <a:effectLst/>
                <a:latin typeface="Arial MT"/>
                <a:ea typeface="Arial MT"/>
                <a:cs typeface="Arial MT"/>
              </a:rPr>
              <a:t>made in such way that productivity or product quality are not affected. </a:t>
            </a:r>
            <a:endParaRPr lang="en-US" sz="1800" b="0">
              <a:effectLst/>
              <a:latin typeface="Arial MT"/>
              <a:ea typeface="Arial MT"/>
              <a:cs typeface="Arial MT"/>
            </a:endParaRPr>
          </a:p>
          <a:p>
            <a:pPr marL="0" marR="714375" indent="457200" algn="just">
              <a:lnSpc>
                <a:spcPct val="100000"/>
              </a:lnSpc>
              <a:spcBef>
                <a:spcPts val="0"/>
              </a:spcBef>
              <a:spcAft>
                <a:spcPts val="0"/>
              </a:spcAft>
            </a:pPr>
            <a:endParaRPr lang="en-US" sz="1800" b="0">
              <a:effectLst/>
              <a:latin typeface="Arial MT"/>
              <a:ea typeface="Arial MT"/>
              <a:cs typeface="Arial MT"/>
            </a:endParaRPr>
          </a:p>
          <a:p>
            <a:pPr marL="0" marR="714375" indent="457200" algn="just">
              <a:lnSpc>
                <a:spcPct val="100000"/>
              </a:lnSpc>
              <a:spcBef>
                <a:spcPts val="0"/>
              </a:spcBef>
              <a:spcAft>
                <a:spcPts val="0"/>
              </a:spcAft>
            </a:pPr>
            <a:r>
              <a:rPr lang="en-US" sz="2800" b="1">
                <a:effectLst/>
                <a:latin typeface="Arial MT"/>
                <a:ea typeface="Arial MT"/>
                <a:cs typeface="Arial MT"/>
              </a:rPr>
              <a:t>1.</a:t>
            </a:r>
            <a:r>
              <a:rPr lang="en-US" sz="2800">
                <a:effectLst/>
                <a:latin typeface="Arial MT"/>
                <a:ea typeface="Arial MT"/>
                <a:cs typeface="Arial MT"/>
              </a:rPr>
              <a:t>The</a:t>
            </a:r>
            <a:r>
              <a:rPr lang="en-US" sz="2800" spc="5">
                <a:effectLst/>
                <a:latin typeface="Arial MT"/>
                <a:ea typeface="Arial MT"/>
                <a:cs typeface="Arial MT"/>
              </a:rPr>
              <a:t> </a:t>
            </a:r>
            <a:r>
              <a:rPr lang="en-US" sz="2800">
                <a:effectLst/>
                <a:latin typeface="Arial MT"/>
                <a:ea typeface="Arial MT"/>
                <a:cs typeface="Arial MT"/>
              </a:rPr>
              <a:t>replacement of</a:t>
            </a:r>
            <a:r>
              <a:rPr lang="en-US" sz="2800" spc="5">
                <a:effectLst/>
                <a:latin typeface="Arial MT"/>
                <a:ea typeface="Arial MT"/>
                <a:cs typeface="Arial MT"/>
              </a:rPr>
              <a:t> </a:t>
            </a:r>
            <a:r>
              <a:rPr lang="en-US" sz="2800">
                <a:effectLst/>
                <a:latin typeface="Arial MT"/>
                <a:ea typeface="Arial MT"/>
                <a:cs typeface="Arial MT"/>
              </a:rPr>
              <a:t>raw materials is aimed at</a:t>
            </a:r>
            <a:r>
              <a:rPr lang="en-US" sz="2800" spc="5">
                <a:effectLst/>
                <a:latin typeface="Arial MT"/>
                <a:ea typeface="Arial MT"/>
                <a:cs typeface="Arial MT"/>
              </a:rPr>
              <a:t> </a:t>
            </a:r>
            <a:r>
              <a:rPr lang="en-US" sz="2800">
                <a:effectLst/>
                <a:latin typeface="Arial MT"/>
                <a:ea typeface="Arial MT"/>
                <a:cs typeface="Arial MT"/>
              </a:rPr>
              <a:t>decarbonizing the process, without compromising its </a:t>
            </a:r>
            <a:r>
              <a:rPr lang="en-US" sz="2800">
                <a:latin typeface="Arial MT"/>
              </a:rPr>
              <a:t>energy efficiency, nor the quality of the product. The selection of scrap is driven by two key factors: the results of the liquid steel analysis carried out on samples of the previous batches and economic considerations. Information concerning these two aspects will be provided to the Decision Support System (DSS) by two different Production Chain (PC) models, i.e. the “quality model” and the “feeding model”, respectively. The DSS will orchestrate such information to select the most suitable mixture of scrap. The Digital Twin (DT) is meant to simulate the reactions occurring in the Electric Arc Furnace (EAF). </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2800">
              <a:latin typeface="Arial MT"/>
            </a:endParaRPr>
          </a:p>
          <a:p>
            <a:pPr marR="714375" indent="457200" algn="just"/>
            <a:r>
              <a:rPr lang="sv-SE" sz="2800" b="1">
                <a:latin typeface="Arial MT"/>
              </a:rPr>
              <a:t>2.</a:t>
            </a:r>
            <a:r>
              <a:rPr lang="sv-SE" sz="2800">
                <a:latin typeface="Arial MT"/>
              </a:rPr>
              <a:t> </a:t>
            </a:r>
            <a:r>
              <a:rPr lang="en-US" sz="2800">
                <a:latin typeface="Arial MT"/>
              </a:rPr>
              <a:t>The term “Fuel mix” means anthracite, plastic/biochar/</a:t>
            </a:r>
            <a:r>
              <a:rPr lang="en-US" sz="2800" err="1">
                <a:latin typeface="Arial MT"/>
              </a:rPr>
              <a:t>tyre</a:t>
            </a:r>
            <a:r>
              <a:rPr lang="en-US" sz="2800">
                <a:latin typeface="Arial MT"/>
              </a:rPr>
              <a:t>-grains, LF slag recycle, </a:t>
            </a:r>
            <a:r>
              <a:rPr lang="en-US" sz="2800" err="1">
                <a:latin typeface="Arial MT"/>
              </a:rPr>
              <a:t>CaO</a:t>
            </a:r>
            <a:r>
              <a:rPr lang="en-US" sz="2800">
                <a:latin typeface="Arial MT"/>
              </a:rPr>
              <a:t> injection, and other slagging agents</a:t>
            </a:r>
            <a:endParaRPr lang="sv-SE" sz="2800">
              <a:latin typeface="Arial MT"/>
            </a:endParaRPr>
          </a:p>
          <a:p>
            <a:pPr marL="0" marR="714375" indent="457200" algn="just">
              <a:lnSpc>
                <a:spcPct val="100000"/>
              </a:lnSpc>
              <a:spcBef>
                <a:spcPts val="0"/>
              </a:spcBef>
              <a:spcAft>
                <a:spcPts val="0"/>
              </a:spcAft>
            </a:pPr>
            <a:endParaRPr lang="en-US" sz="1800">
              <a:effectLst/>
              <a:latin typeface="Arial MT"/>
              <a:ea typeface="Arial MT"/>
              <a:cs typeface="Arial MT"/>
            </a:endParaRPr>
          </a:p>
          <a:p>
            <a:pPr marL="0" marR="714375" indent="457200" algn="just">
              <a:lnSpc>
                <a:spcPct val="100000"/>
              </a:lnSpc>
              <a:spcBef>
                <a:spcPts val="0"/>
              </a:spcBef>
              <a:spcAft>
                <a:spcPts val="0"/>
              </a:spcAft>
            </a:pPr>
            <a:endParaRPr lang="en-US" sz="1800">
              <a:effectLst/>
              <a:latin typeface="Arial MT"/>
              <a:ea typeface="Arial MT"/>
              <a:cs typeface="Arial MT"/>
            </a:endParaRPr>
          </a:p>
          <a:p>
            <a:pPr marL="0" marR="714375" lvl="0" indent="457200" algn="just" defTabSz="914400" rtl="0" eaLnBrk="1" fontAlgn="auto" latinLnBrk="0" hangingPunct="1">
              <a:lnSpc>
                <a:spcPct val="100000"/>
              </a:lnSpc>
              <a:spcBef>
                <a:spcPts val="0"/>
              </a:spcBef>
              <a:spcAft>
                <a:spcPts val="0"/>
              </a:spcAft>
              <a:buClrTx/>
              <a:buSzTx/>
              <a:buFontTx/>
              <a:buNone/>
              <a:tabLst/>
              <a:defRPr/>
            </a:pPr>
            <a:r>
              <a:rPr lang="en-US" sz="1800" b="1">
                <a:latin typeface="Arial MT"/>
              </a:rPr>
              <a:t>Production Chain (PC): </a:t>
            </a:r>
            <a:r>
              <a:rPr lang="en-US" sz="1800">
                <a:latin typeface="Arial MT"/>
              </a:rPr>
              <a:t>Models that represent processes that are upstream or downstream of the core processes are referred to as “production chain” (PC) models</a:t>
            </a:r>
          </a:p>
          <a:p>
            <a:pPr marL="0" marR="714375" indent="457200" algn="just">
              <a:lnSpc>
                <a:spcPct val="100000"/>
              </a:lnSpc>
              <a:spcBef>
                <a:spcPts val="0"/>
              </a:spcBef>
              <a:spcAft>
                <a:spcPts val="0"/>
              </a:spcAft>
            </a:pPr>
            <a:endParaRPr lang="en-US" sz="1800">
              <a:effectLst/>
              <a:latin typeface="Arial MT"/>
              <a:ea typeface="Arial MT"/>
              <a:cs typeface="Arial MT"/>
            </a:endParaRPr>
          </a:p>
          <a:p>
            <a:pPr marL="0" marR="714375" indent="457200" algn="just">
              <a:lnSpc>
                <a:spcPct val="100000"/>
              </a:lnSpc>
              <a:spcBef>
                <a:spcPts val="0"/>
              </a:spcBef>
              <a:spcAft>
                <a:spcPts val="0"/>
              </a:spcAft>
            </a:pPr>
            <a:r>
              <a:rPr lang="en-US" sz="1800">
                <a:effectLst/>
                <a:latin typeface="Arial MT"/>
                <a:ea typeface="Arial MT"/>
                <a:cs typeface="Arial MT"/>
              </a:rPr>
              <a:t>The quality of the</a:t>
            </a:r>
            <a:r>
              <a:rPr lang="en-US" sz="1800" spc="5">
                <a:effectLst/>
                <a:latin typeface="Arial MT"/>
                <a:ea typeface="Arial MT"/>
                <a:cs typeface="Arial MT"/>
              </a:rPr>
              <a:t> </a:t>
            </a:r>
            <a:r>
              <a:rPr lang="en-US" sz="1800">
                <a:effectLst/>
                <a:latin typeface="Arial MT"/>
                <a:ea typeface="Arial MT"/>
                <a:cs typeface="Arial MT"/>
              </a:rPr>
              <a:t>product</a:t>
            </a:r>
            <a:r>
              <a:rPr lang="en-US" sz="1800" spc="-30">
                <a:effectLst/>
                <a:latin typeface="Arial MT"/>
                <a:ea typeface="Arial MT"/>
                <a:cs typeface="Arial MT"/>
              </a:rPr>
              <a:t> </a:t>
            </a:r>
            <a:r>
              <a:rPr lang="en-US" sz="1800">
                <a:effectLst/>
                <a:latin typeface="Arial MT"/>
                <a:ea typeface="Arial MT"/>
                <a:cs typeface="Arial MT"/>
              </a:rPr>
              <a:t>is</a:t>
            </a:r>
            <a:r>
              <a:rPr lang="en-US" sz="1800" spc="-30">
                <a:effectLst/>
                <a:latin typeface="Arial MT"/>
                <a:ea typeface="Arial MT"/>
                <a:cs typeface="Arial MT"/>
              </a:rPr>
              <a:t> </a:t>
            </a:r>
            <a:r>
              <a:rPr lang="en-US" sz="1800">
                <a:effectLst/>
                <a:latin typeface="Arial MT"/>
                <a:ea typeface="Arial MT"/>
                <a:cs typeface="Arial MT"/>
              </a:rPr>
              <a:t>currently</a:t>
            </a:r>
            <a:r>
              <a:rPr lang="en-US" sz="1800" spc="-30">
                <a:effectLst/>
                <a:latin typeface="Arial MT"/>
                <a:ea typeface="Arial MT"/>
                <a:cs typeface="Arial MT"/>
              </a:rPr>
              <a:t> </a:t>
            </a:r>
            <a:r>
              <a:rPr lang="en-US" sz="1800">
                <a:effectLst/>
                <a:latin typeface="Arial MT"/>
                <a:ea typeface="Arial MT"/>
                <a:cs typeface="Arial MT"/>
              </a:rPr>
              <a:t>checked</a:t>
            </a:r>
            <a:r>
              <a:rPr lang="en-US" sz="1800" spc="-50">
                <a:effectLst/>
                <a:latin typeface="Arial MT"/>
                <a:ea typeface="Arial MT"/>
                <a:cs typeface="Arial MT"/>
              </a:rPr>
              <a:t> </a:t>
            </a:r>
            <a:r>
              <a:rPr lang="en-US" sz="1800">
                <a:effectLst/>
                <a:latin typeface="Arial MT"/>
                <a:ea typeface="Arial MT"/>
                <a:cs typeface="Arial MT"/>
              </a:rPr>
              <a:t>downstream</a:t>
            </a:r>
            <a:r>
              <a:rPr lang="en-US" sz="1800" spc="-15">
                <a:effectLst/>
                <a:latin typeface="Arial MT"/>
                <a:ea typeface="Arial MT"/>
                <a:cs typeface="Arial MT"/>
              </a:rPr>
              <a:t> </a:t>
            </a:r>
            <a:r>
              <a:rPr lang="en-US" sz="1800">
                <a:effectLst/>
                <a:latin typeface="Arial MT"/>
                <a:ea typeface="Arial MT"/>
                <a:cs typeface="Arial MT"/>
              </a:rPr>
              <a:t>of</a:t>
            </a:r>
            <a:r>
              <a:rPr lang="en-US" sz="1800" spc="-25">
                <a:effectLst/>
                <a:latin typeface="Arial MT"/>
                <a:ea typeface="Arial MT"/>
                <a:cs typeface="Arial MT"/>
              </a:rPr>
              <a:t> </a:t>
            </a:r>
            <a:r>
              <a:rPr lang="en-US" sz="1800">
                <a:effectLst/>
                <a:latin typeface="Arial MT"/>
                <a:ea typeface="Arial MT"/>
                <a:cs typeface="Arial MT"/>
              </a:rPr>
              <a:t>the</a:t>
            </a:r>
            <a:r>
              <a:rPr lang="en-US" sz="1800" spc="-25">
                <a:effectLst/>
                <a:latin typeface="Arial MT"/>
                <a:ea typeface="Arial MT"/>
                <a:cs typeface="Arial MT"/>
              </a:rPr>
              <a:t> </a:t>
            </a:r>
            <a:r>
              <a:rPr lang="en-US" sz="1800">
                <a:effectLst/>
                <a:latin typeface="Arial MT"/>
                <a:ea typeface="Arial MT"/>
                <a:cs typeface="Arial MT"/>
              </a:rPr>
              <a:t>EAF,</a:t>
            </a:r>
            <a:r>
              <a:rPr lang="en-US" sz="1800" spc="-25">
                <a:effectLst/>
                <a:latin typeface="Arial MT"/>
                <a:ea typeface="Arial MT"/>
                <a:cs typeface="Arial MT"/>
              </a:rPr>
              <a:t> </a:t>
            </a:r>
            <a:r>
              <a:rPr lang="en-US" sz="1800">
                <a:effectLst/>
                <a:latin typeface="Arial MT"/>
                <a:ea typeface="Arial MT"/>
                <a:cs typeface="Arial MT"/>
              </a:rPr>
              <a:t>by</a:t>
            </a:r>
            <a:r>
              <a:rPr lang="en-US" sz="1800" spc="-30">
                <a:effectLst/>
                <a:latin typeface="Arial MT"/>
                <a:ea typeface="Arial MT"/>
                <a:cs typeface="Arial MT"/>
              </a:rPr>
              <a:t> </a:t>
            </a:r>
            <a:r>
              <a:rPr lang="en-US" sz="1800">
                <a:effectLst/>
                <a:latin typeface="Arial MT"/>
                <a:ea typeface="Arial MT"/>
                <a:cs typeface="Arial MT"/>
              </a:rPr>
              <a:t>taking</a:t>
            </a:r>
            <a:r>
              <a:rPr lang="en-US" sz="1800" spc="-25">
                <a:effectLst/>
                <a:latin typeface="Arial MT"/>
                <a:ea typeface="Arial MT"/>
                <a:cs typeface="Arial MT"/>
              </a:rPr>
              <a:t> </a:t>
            </a:r>
            <a:r>
              <a:rPr lang="en-US" sz="1800">
                <a:effectLst/>
                <a:latin typeface="Arial MT"/>
                <a:ea typeface="Arial MT"/>
                <a:cs typeface="Arial MT"/>
              </a:rPr>
              <a:t>samples</a:t>
            </a:r>
            <a:r>
              <a:rPr lang="en-US" sz="1800" spc="-30">
                <a:effectLst/>
                <a:latin typeface="Arial MT"/>
                <a:ea typeface="Arial MT"/>
                <a:cs typeface="Arial MT"/>
              </a:rPr>
              <a:t> </a:t>
            </a:r>
            <a:r>
              <a:rPr lang="en-US" sz="1800">
                <a:effectLst/>
                <a:latin typeface="Arial MT"/>
                <a:ea typeface="Arial MT"/>
                <a:cs typeface="Arial MT"/>
              </a:rPr>
              <a:t>from</a:t>
            </a:r>
            <a:r>
              <a:rPr lang="en-US" sz="1800" spc="-40">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LF</a:t>
            </a:r>
            <a:r>
              <a:rPr lang="en-US" sz="1800" spc="-35">
                <a:effectLst/>
                <a:latin typeface="Arial MT"/>
                <a:ea typeface="Arial MT"/>
                <a:cs typeface="Arial MT"/>
              </a:rPr>
              <a:t> </a:t>
            </a:r>
            <a:r>
              <a:rPr lang="en-US" sz="1800">
                <a:effectLst/>
                <a:latin typeface="Arial MT"/>
                <a:ea typeface="Arial MT"/>
                <a:cs typeface="Arial MT"/>
              </a:rPr>
              <a:t>furnace and checking their composition through laboratory analyses. </a:t>
            </a:r>
          </a:p>
          <a:p>
            <a:pPr marL="0" marR="714375" indent="457200" algn="just">
              <a:lnSpc>
                <a:spcPct val="100000"/>
              </a:lnSpc>
              <a:spcBef>
                <a:spcPts val="0"/>
              </a:spcBef>
              <a:spcAft>
                <a:spcPts val="0"/>
              </a:spcAft>
            </a:pPr>
            <a:r>
              <a:rPr lang="en-US" sz="1800">
                <a:effectLst/>
                <a:latin typeface="Arial MT"/>
                <a:ea typeface="Arial MT"/>
                <a:cs typeface="Arial MT"/>
              </a:rPr>
              <a:t>Although the DT considers the composition of the mix of scrap entering the EAF as a</a:t>
            </a:r>
            <a:r>
              <a:rPr lang="en-US" sz="1800" spc="5">
                <a:effectLst/>
                <a:latin typeface="Arial MT"/>
                <a:ea typeface="Arial MT"/>
                <a:cs typeface="Arial MT"/>
              </a:rPr>
              <a:t> </a:t>
            </a:r>
            <a:r>
              <a:rPr lang="en-US" sz="1800">
                <a:effectLst/>
                <a:latin typeface="Arial MT"/>
                <a:ea typeface="Arial MT"/>
                <a:cs typeface="Arial MT"/>
              </a:rPr>
              <a:t>deterministic input, in practice such quantity is significantly affected by uncertainty. This operation might be supported by a ML</a:t>
            </a:r>
            <a:r>
              <a:rPr lang="en-US" sz="1800" spc="5">
                <a:effectLst/>
                <a:latin typeface="Arial MT"/>
                <a:ea typeface="Arial MT"/>
                <a:cs typeface="Arial MT"/>
              </a:rPr>
              <a:t> </a:t>
            </a:r>
            <a:r>
              <a:rPr lang="en-US" sz="1800">
                <a:effectLst/>
                <a:latin typeface="Arial MT"/>
                <a:ea typeface="Arial MT"/>
                <a:cs typeface="Arial MT"/>
              </a:rPr>
              <a:t>model,</a:t>
            </a:r>
            <a:r>
              <a:rPr lang="en-US" sz="1800" spc="-50">
                <a:effectLst/>
                <a:latin typeface="Arial MT"/>
                <a:ea typeface="Arial MT"/>
                <a:cs typeface="Arial MT"/>
              </a:rPr>
              <a:t> </a:t>
            </a:r>
            <a:r>
              <a:rPr lang="en-US" sz="1800">
                <a:effectLst/>
                <a:latin typeface="Arial MT"/>
                <a:ea typeface="Arial MT"/>
                <a:cs typeface="Arial MT"/>
              </a:rPr>
              <a:t>aimed</a:t>
            </a:r>
            <a:r>
              <a:rPr lang="en-US" sz="1800" spc="-20">
                <a:effectLst/>
                <a:latin typeface="Arial MT"/>
                <a:ea typeface="Arial MT"/>
                <a:cs typeface="Arial MT"/>
              </a:rPr>
              <a:t> </a:t>
            </a:r>
            <a:r>
              <a:rPr lang="en-US" sz="1800">
                <a:effectLst/>
                <a:latin typeface="Arial MT"/>
                <a:ea typeface="Arial MT"/>
                <a:cs typeface="Arial MT"/>
              </a:rPr>
              <a:t>at</a:t>
            </a:r>
            <a:r>
              <a:rPr lang="en-US" sz="1800" spc="-25">
                <a:effectLst/>
                <a:latin typeface="Arial MT"/>
                <a:ea typeface="Arial MT"/>
                <a:cs typeface="Arial MT"/>
              </a:rPr>
              <a:t> </a:t>
            </a:r>
            <a:r>
              <a:rPr lang="en-US" sz="1800">
                <a:effectLst/>
                <a:latin typeface="Arial MT"/>
                <a:ea typeface="Arial MT"/>
                <a:cs typeface="Arial MT"/>
              </a:rPr>
              <a:t>correlating</a:t>
            </a:r>
            <a:r>
              <a:rPr lang="en-US" sz="1800" spc="-4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presence</a:t>
            </a:r>
            <a:r>
              <a:rPr lang="en-US" sz="1800" spc="-20">
                <a:effectLst/>
                <a:latin typeface="Arial MT"/>
                <a:ea typeface="Arial MT"/>
                <a:cs typeface="Arial MT"/>
              </a:rPr>
              <a:t> </a:t>
            </a:r>
            <a:r>
              <a:rPr lang="en-US" sz="1800">
                <a:effectLst/>
                <a:latin typeface="Arial MT"/>
                <a:ea typeface="Arial MT"/>
                <a:cs typeface="Arial MT"/>
              </a:rPr>
              <a:t>of</a:t>
            </a:r>
            <a:r>
              <a:rPr lang="en-US" sz="1800" spc="-25">
                <a:effectLst/>
                <a:latin typeface="Arial MT"/>
                <a:ea typeface="Arial MT"/>
                <a:cs typeface="Arial MT"/>
              </a:rPr>
              <a:t> </a:t>
            </a:r>
            <a:r>
              <a:rPr lang="en-US" sz="1800">
                <a:effectLst/>
                <a:latin typeface="Arial MT"/>
                <a:ea typeface="Arial MT"/>
                <a:cs typeface="Arial MT"/>
              </a:rPr>
              <a:t>copper</a:t>
            </a:r>
            <a:r>
              <a:rPr lang="en-US" sz="1800" spc="-40">
                <a:effectLst/>
                <a:latin typeface="Arial MT"/>
                <a:ea typeface="Arial MT"/>
                <a:cs typeface="Arial MT"/>
              </a:rPr>
              <a:t> </a:t>
            </a:r>
            <a:r>
              <a:rPr lang="en-US" sz="1800">
                <a:effectLst/>
                <a:latin typeface="Arial MT"/>
                <a:ea typeface="Arial MT"/>
                <a:cs typeface="Arial MT"/>
              </a:rPr>
              <a:t>contaminations</a:t>
            </a:r>
            <a:r>
              <a:rPr lang="en-US" sz="1800" spc="-30">
                <a:effectLst/>
                <a:latin typeface="Arial MT"/>
                <a:ea typeface="Arial MT"/>
                <a:cs typeface="Arial MT"/>
              </a:rPr>
              <a:t> </a:t>
            </a:r>
            <a:r>
              <a:rPr lang="en-US" sz="1800">
                <a:effectLst/>
                <a:latin typeface="Arial MT"/>
                <a:ea typeface="Arial MT"/>
                <a:cs typeface="Arial MT"/>
              </a:rPr>
              <a:t>in</a:t>
            </a:r>
            <a:r>
              <a:rPr lang="en-US" sz="1800" spc="-20">
                <a:effectLst/>
                <a:latin typeface="Arial MT"/>
                <a:ea typeface="Arial MT"/>
                <a:cs typeface="Arial MT"/>
              </a:rPr>
              <a:t> </a:t>
            </a:r>
            <a:r>
              <a:rPr lang="en-US" sz="1800">
                <a:effectLst/>
                <a:latin typeface="Arial MT"/>
                <a:ea typeface="Arial MT"/>
                <a:cs typeface="Arial MT"/>
              </a:rPr>
              <a:t>the</a:t>
            </a:r>
            <a:r>
              <a:rPr lang="en-US" sz="1800" spc="-45">
                <a:effectLst/>
                <a:latin typeface="Arial MT"/>
                <a:ea typeface="Arial MT"/>
                <a:cs typeface="Arial MT"/>
              </a:rPr>
              <a:t> </a:t>
            </a:r>
            <a:r>
              <a:rPr lang="en-US" sz="1800">
                <a:effectLst/>
                <a:latin typeface="Arial MT"/>
                <a:ea typeface="Arial MT"/>
                <a:cs typeface="Arial MT"/>
              </a:rPr>
              <a:t>molten</a:t>
            </a:r>
            <a:r>
              <a:rPr lang="en-US" sz="1800" spc="-20">
                <a:effectLst/>
                <a:latin typeface="Arial MT"/>
                <a:ea typeface="Arial MT"/>
                <a:cs typeface="Arial MT"/>
              </a:rPr>
              <a:t> </a:t>
            </a:r>
            <a:r>
              <a:rPr lang="en-US" sz="1800">
                <a:effectLst/>
                <a:latin typeface="Arial MT"/>
                <a:ea typeface="Arial MT"/>
                <a:cs typeface="Arial MT"/>
              </a:rPr>
              <a:t>steel</a:t>
            </a:r>
            <a:r>
              <a:rPr lang="en-US" sz="1800" spc="-35">
                <a:effectLst/>
                <a:latin typeface="Arial MT"/>
                <a:ea typeface="Arial MT"/>
                <a:cs typeface="Arial MT"/>
              </a:rPr>
              <a:t> </a:t>
            </a:r>
            <a:r>
              <a:rPr lang="en-US" sz="1800">
                <a:effectLst/>
                <a:latin typeface="Arial MT"/>
                <a:ea typeface="Arial MT"/>
                <a:cs typeface="Arial MT"/>
              </a:rPr>
              <a:t>to</a:t>
            </a:r>
            <a:r>
              <a:rPr lang="en-US" sz="1800" spc="-45">
                <a:effectLst/>
                <a:latin typeface="Arial MT"/>
                <a:ea typeface="Arial MT"/>
                <a:cs typeface="Arial MT"/>
              </a:rPr>
              <a:t> </a:t>
            </a:r>
            <a:r>
              <a:rPr lang="en-US" sz="1800">
                <a:effectLst/>
                <a:latin typeface="Arial MT"/>
                <a:ea typeface="Arial MT"/>
                <a:cs typeface="Arial MT"/>
              </a:rPr>
              <a:t>the</a:t>
            </a:r>
            <a:r>
              <a:rPr lang="en-US" sz="1800" spc="-295">
                <a:effectLst/>
                <a:latin typeface="Arial MT"/>
                <a:ea typeface="Arial MT"/>
                <a:cs typeface="Arial MT"/>
              </a:rPr>
              <a:t> </a:t>
            </a:r>
            <a:r>
              <a:rPr lang="en-US" sz="1800" spc="-5">
                <a:effectLst/>
                <a:latin typeface="Arial MT"/>
                <a:ea typeface="Arial MT"/>
                <a:cs typeface="Arial MT"/>
              </a:rPr>
              <a:t>scrap</a:t>
            </a:r>
            <a:r>
              <a:rPr lang="en-US" sz="1800" spc="-70">
                <a:effectLst/>
                <a:latin typeface="Arial MT"/>
                <a:ea typeface="Arial MT"/>
                <a:cs typeface="Arial MT"/>
              </a:rPr>
              <a:t> </a:t>
            </a:r>
            <a:r>
              <a:rPr lang="en-US" sz="1800">
                <a:effectLst/>
                <a:latin typeface="Arial MT"/>
                <a:ea typeface="Arial MT"/>
                <a:cs typeface="Arial MT"/>
              </a:rPr>
              <a:t>mix</a:t>
            </a:r>
            <a:r>
              <a:rPr lang="en-US" sz="1800" spc="-75">
                <a:effectLst/>
                <a:latin typeface="Arial MT"/>
                <a:ea typeface="Arial MT"/>
                <a:cs typeface="Arial MT"/>
              </a:rPr>
              <a:t> </a:t>
            </a:r>
            <a:r>
              <a:rPr lang="en-US" sz="1800">
                <a:effectLst/>
                <a:latin typeface="Arial MT"/>
                <a:ea typeface="Arial MT"/>
                <a:cs typeface="Arial MT"/>
              </a:rPr>
              <a:t>that</a:t>
            </a:r>
            <a:r>
              <a:rPr lang="en-US" sz="1800" spc="-50">
                <a:effectLst/>
                <a:latin typeface="Arial MT"/>
                <a:ea typeface="Arial MT"/>
                <a:cs typeface="Arial MT"/>
              </a:rPr>
              <a:t> </a:t>
            </a:r>
            <a:r>
              <a:rPr lang="en-US" sz="1800">
                <a:effectLst/>
                <a:latin typeface="Arial MT"/>
                <a:ea typeface="Arial MT"/>
                <a:cs typeface="Arial MT"/>
              </a:rPr>
              <a:t>is</a:t>
            </a:r>
            <a:r>
              <a:rPr lang="en-US" sz="1800" spc="-75">
                <a:effectLst/>
                <a:latin typeface="Arial MT"/>
                <a:ea typeface="Arial MT"/>
                <a:cs typeface="Arial MT"/>
              </a:rPr>
              <a:t> </a:t>
            </a:r>
            <a:r>
              <a:rPr lang="en-US" sz="1800">
                <a:effectLst/>
                <a:latin typeface="Arial MT"/>
                <a:ea typeface="Arial MT"/>
                <a:cs typeface="Arial MT"/>
              </a:rPr>
              <a:t>fed</a:t>
            </a:r>
            <a:r>
              <a:rPr lang="en-US" sz="1800" spc="-40">
                <a:effectLst/>
                <a:latin typeface="Arial MT"/>
                <a:ea typeface="Arial MT"/>
                <a:cs typeface="Arial MT"/>
              </a:rPr>
              <a:t> </a:t>
            </a:r>
            <a:r>
              <a:rPr lang="en-US" sz="1800">
                <a:effectLst/>
                <a:latin typeface="Arial MT"/>
                <a:ea typeface="Arial MT"/>
                <a:cs typeface="Arial MT"/>
              </a:rPr>
              <a:t>to</a:t>
            </a:r>
            <a:r>
              <a:rPr lang="en-US" sz="1800" spc="-45">
                <a:effectLst/>
                <a:latin typeface="Arial MT"/>
                <a:ea typeface="Arial MT"/>
                <a:cs typeface="Arial MT"/>
              </a:rPr>
              <a:t> </a:t>
            </a:r>
            <a:r>
              <a:rPr lang="en-US" sz="1800">
                <a:effectLst/>
                <a:latin typeface="Arial MT"/>
                <a:ea typeface="Arial MT"/>
                <a:cs typeface="Arial MT"/>
              </a:rPr>
              <a:t>the</a:t>
            </a:r>
            <a:r>
              <a:rPr lang="en-US" sz="1800" spc="-65">
                <a:effectLst/>
                <a:latin typeface="Arial MT"/>
                <a:ea typeface="Arial MT"/>
                <a:cs typeface="Arial MT"/>
              </a:rPr>
              <a:t> </a:t>
            </a:r>
            <a:r>
              <a:rPr lang="en-US" sz="1800">
                <a:effectLst/>
                <a:latin typeface="Arial MT"/>
                <a:ea typeface="Arial MT"/>
                <a:cs typeface="Arial MT"/>
              </a:rPr>
              <a:t>EAF.</a:t>
            </a:r>
            <a:r>
              <a:rPr lang="en-US" sz="1800" spc="-50">
                <a:effectLst/>
                <a:latin typeface="Arial MT"/>
                <a:ea typeface="Arial MT"/>
                <a:cs typeface="Arial MT"/>
              </a:rPr>
              <a:t> </a:t>
            </a:r>
            <a:r>
              <a:rPr lang="en-US" sz="1800">
                <a:effectLst/>
                <a:latin typeface="Arial MT"/>
                <a:ea typeface="Arial MT"/>
                <a:cs typeface="Arial MT"/>
              </a:rPr>
              <a:t>This</a:t>
            </a:r>
            <a:r>
              <a:rPr lang="en-US" sz="1800" spc="-45">
                <a:effectLst/>
                <a:latin typeface="Arial MT"/>
                <a:ea typeface="Arial MT"/>
                <a:cs typeface="Arial MT"/>
              </a:rPr>
              <a:t> </a:t>
            </a:r>
            <a:r>
              <a:rPr lang="en-US" sz="1800">
                <a:effectLst/>
                <a:latin typeface="Arial MT"/>
                <a:ea typeface="Arial MT"/>
                <a:cs typeface="Arial MT"/>
              </a:rPr>
              <a:t>parameter</a:t>
            </a:r>
            <a:r>
              <a:rPr lang="en-US" sz="1800" spc="-55">
                <a:effectLst/>
                <a:latin typeface="Arial MT"/>
                <a:ea typeface="Arial MT"/>
                <a:cs typeface="Arial MT"/>
              </a:rPr>
              <a:t> </a:t>
            </a:r>
            <a:r>
              <a:rPr lang="en-US" sz="1800">
                <a:effectLst/>
                <a:latin typeface="Arial MT"/>
                <a:ea typeface="Arial MT"/>
                <a:cs typeface="Arial MT"/>
              </a:rPr>
              <a:t>is</a:t>
            </a:r>
            <a:r>
              <a:rPr lang="en-US" sz="1800" spc="-75">
                <a:effectLst/>
                <a:latin typeface="Arial MT"/>
                <a:ea typeface="Arial MT"/>
                <a:cs typeface="Arial MT"/>
              </a:rPr>
              <a:t> </a:t>
            </a:r>
            <a:r>
              <a:rPr lang="en-US" sz="1800">
                <a:effectLst/>
                <a:latin typeface="Arial MT"/>
                <a:ea typeface="Arial MT"/>
                <a:cs typeface="Arial MT"/>
              </a:rPr>
              <a:t>indeed</a:t>
            </a:r>
            <a:r>
              <a:rPr lang="en-US" sz="1800" spc="-40">
                <a:effectLst/>
                <a:latin typeface="Arial MT"/>
                <a:ea typeface="Arial MT"/>
                <a:cs typeface="Arial MT"/>
              </a:rPr>
              <a:t> </a:t>
            </a:r>
            <a:r>
              <a:rPr lang="en-US" sz="1800">
                <a:effectLst/>
                <a:latin typeface="Arial MT"/>
                <a:ea typeface="Arial MT"/>
                <a:cs typeface="Arial MT"/>
              </a:rPr>
              <a:t>an</a:t>
            </a:r>
            <a:r>
              <a:rPr lang="en-US" sz="1800" spc="-40">
                <a:effectLst/>
                <a:latin typeface="Arial MT"/>
                <a:ea typeface="Arial MT"/>
                <a:cs typeface="Arial MT"/>
              </a:rPr>
              <a:t> </a:t>
            </a:r>
            <a:r>
              <a:rPr lang="en-US" sz="1800">
                <a:effectLst/>
                <a:latin typeface="Arial MT"/>
                <a:ea typeface="Arial MT"/>
                <a:cs typeface="Arial MT"/>
              </a:rPr>
              <a:t>important</a:t>
            </a:r>
            <a:r>
              <a:rPr lang="en-US" sz="1800" spc="-70">
                <a:effectLst/>
                <a:latin typeface="Arial MT"/>
                <a:ea typeface="Arial MT"/>
                <a:cs typeface="Arial MT"/>
              </a:rPr>
              <a:t> </a:t>
            </a:r>
            <a:r>
              <a:rPr lang="en-US" sz="1800">
                <a:effectLst/>
                <a:latin typeface="Arial MT"/>
                <a:ea typeface="Arial MT"/>
                <a:cs typeface="Arial MT"/>
              </a:rPr>
              <a:t>indicator</a:t>
            </a:r>
            <a:r>
              <a:rPr lang="en-US" sz="1800" spc="-55">
                <a:effectLst/>
                <a:latin typeface="Arial MT"/>
                <a:ea typeface="Arial MT"/>
                <a:cs typeface="Arial MT"/>
              </a:rPr>
              <a:t> </a:t>
            </a:r>
            <a:r>
              <a:rPr lang="en-US" sz="1800">
                <a:effectLst/>
                <a:latin typeface="Arial MT"/>
                <a:ea typeface="Arial MT"/>
                <a:cs typeface="Arial MT"/>
              </a:rPr>
              <a:t>of</a:t>
            </a:r>
            <a:r>
              <a:rPr lang="en-US" sz="1800" spc="-75">
                <a:effectLst/>
                <a:latin typeface="Arial MT"/>
                <a:ea typeface="Arial MT"/>
                <a:cs typeface="Arial MT"/>
              </a:rPr>
              <a:t> </a:t>
            </a:r>
            <a:r>
              <a:rPr lang="en-US" sz="1800">
                <a:effectLst/>
                <a:latin typeface="Arial MT"/>
                <a:ea typeface="Arial MT"/>
                <a:cs typeface="Arial MT"/>
              </a:rPr>
              <a:t>the</a:t>
            </a:r>
            <a:r>
              <a:rPr lang="en-US" sz="1800" spc="-65">
                <a:effectLst/>
                <a:latin typeface="Arial MT"/>
                <a:ea typeface="Arial MT"/>
                <a:cs typeface="Arial MT"/>
              </a:rPr>
              <a:t> </a:t>
            </a:r>
            <a:r>
              <a:rPr lang="en-US" sz="1800">
                <a:effectLst/>
                <a:latin typeface="Arial MT"/>
                <a:ea typeface="Arial MT"/>
                <a:cs typeface="Arial MT"/>
              </a:rPr>
              <a:t>quality</a:t>
            </a:r>
            <a:r>
              <a:rPr lang="en-US" sz="1800" spc="-295">
                <a:effectLst/>
                <a:latin typeface="Arial MT"/>
                <a:ea typeface="Arial MT"/>
                <a:cs typeface="Arial MT"/>
              </a:rPr>
              <a:t> </a:t>
            </a:r>
            <a:r>
              <a:rPr lang="en-US" sz="1800">
                <a:effectLst/>
                <a:latin typeface="Arial MT"/>
                <a:ea typeface="Arial MT"/>
                <a:cs typeface="Arial MT"/>
              </a:rPr>
              <a:t>of</a:t>
            </a:r>
            <a:r>
              <a:rPr lang="en-US" sz="1800" spc="30">
                <a:effectLst/>
                <a:latin typeface="Arial MT"/>
                <a:ea typeface="Arial MT"/>
                <a:cs typeface="Arial MT"/>
              </a:rPr>
              <a:t> </a:t>
            </a:r>
            <a:r>
              <a:rPr lang="en-US" sz="1800">
                <a:effectLst/>
                <a:latin typeface="Arial MT"/>
                <a:ea typeface="Arial MT"/>
                <a:cs typeface="Arial MT"/>
              </a:rPr>
              <a:t>the</a:t>
            </a:r>
            <a:r>
              <a:rPr lang="en-US" sz="1800" spc="35">
                <a:effectLst/>
                <a:latin typeface="Arial MT"/>
                <a:ea typeface="Arial MT"/>
                <a:cs typeface="Arial MT"/>
              </a:rPr>
              <a:t> </a:t>
            </a:r>
            <a:r>
              <a:rPr lang="en-US" sz="1800">
                <a:effectLst/>
                <a:latin typeface="Arial MT"/>
                <a:ea typeface="Arial MT"/>
                <a:cs typeface="Arial MT"/>
              </a:rPr>
              <a:t>product:</a:t>
            </a:r>
            <a:r>
              <a:rPr lang="en-US" sz="1800" spc="45">
                <a:effectLst/>
                <a:latin typeface="Arial MT"/>
                <a:ea typeface="Arial MT"/>
                <a:cs typeface="Arial MT"/>
              </a:rPr>
              <a:t> </a:t>
            </a:r>
            <a:r>
              <a:rPr lang="en-US" sz="1800">
                <a:effectLst/>
                <a:latin typeface="Arial MT"/>
                <a:ea typeface="Arial MT"/>
                <a:cs typeface="Arial MT"/>
              </a:rPr>
              <a:t>if</a:t>
            </a:r>
            <a:r>
              <a:rPr lang="en-US" sz="1800" spc="35">
                <a:effectLst/>
                <a:latin typeface="Arial MT"/>
                <a:ea typeface="Arial MT"/>
                <a:cs typeface="Arial MT"/>
              </a:rPr>
              <a:t> </a:t>
            </a:r>
            <a:r>
              <a:rPr lang="en-US" sz="1800">
                <a:effectLst/>
                <a:latin typeface="Arial MT"/>
                <a:ea typeface="Arial MT"/>
                <a:cs typeface="Arial MT"/>
              </a:rPr>
              <a:t>copper</a:t>
            </a:r>
            <a:r>
              <a:rPr lang="en-US" sz="1800" spc="15">
                <a:effectLst/>
                <a:latin typeface="Arial MT"/>
                <a:ea typeface="Arial MT"/>
                <a:cs typeface="Arial MT"/>
              </a:rPr>
              <a:t> </a:t>
            </a:r>
            <a:r>
              <a:rPr lang="en-US" sz="1800">
                <a:effectLst/>
                <a:latin typeface="Arial MT"/>
                <a:ea typeface="Arial MT"/>
                <a:cs typeface="Arial MT"/>
              </a:rPr>
              <a:t>exceeds a</a:t>
            </a:r>
            <a:r>
              <a:rPr lang="en-US" sz="1800" spc="55">
                <a:effectLst/>
                <a:latin typeface="Arial MT"/>
                <a:ea typeface="Arial MT"/>
                <a:cs typeface="Arial MT"/>
              </a:rPr>
              <a:t> </a:t>
            </a:r>
            <a:r>
              <a:rPr lang="en-US" sz="1800">
                <a:effectLst/>
                <a:latin typeface="Arial MT"/>
                <a:ea typeface="Arial MT"/>
                <a:cs typeface="Arial MT"/>
              </a:rPr>
              <a:t>certain</a:t>
            </a:r>
            <a:r>
              <a:rPr lang="en-US" sz="1800" spc="35">
                <a:effectLst/>
                <a:latin typeface="Arial MT"/>
                <a:ea typeface="Arial MT"/>
                <a:cs typeface="Arial MT"/>
              </a:rPr>
              <a:t> </a:t>
            </a:r>
            <a:r>
              <a:rPr lang="en-US" sz="1800">
                <a:effectLst/>
                <a:latin typeface="Arial MT"/>
                <a:ea typeface="Arial MT"/>
                <a:cs typeface="Arial MT"/>
              </a:rPr>
              <a:t>threshold</a:t>
            </a:r>
            <a:r>
              <a:rPr lang="en-US" sz="1800" spc="35">
                <a:effectLst/>
                <a:latin typeface="Arial MT"/>
                <a:ea typeface="Arial MT"/>
                <a:cs typeface="Arial MT"/>
              </a:rPr>
              <a:t> </a:t>
            </a:r>
            <a:r>
              <a:rPr lang="en-US" sz="1800">
                <a:effectLst/>
                <a:latin typeface="Arial MT"/>
                <a:ea typeface="Arial MT"/>
                <a:cs typeface="Arial MT"/>
              </a:rPr>
              <a:t>percentage,</a:t>
            </a:r>
            <a:r>
              <a:rPr lang="en-US" sz="1800" spc="30">
                <a:effectLst/>
                <a:latin typeface="Arial MT"/>
                <a:ea typeface="Arial MT"/>
                <a:cs typeface="Arial MT"/>
              </a:rPr>
              <a:t> </a:t>
            </a:r>
            <a:r>
              <a:rPr lang="en-US" sz="1800">
                <a:effectLst/>
                <a:latin typeface="Arial MT"/>
                <a:ea typeface="Arial MT"/>
                <a:cs typeface="Arial MT"/>
              </a:rPr>
              <a:t>in</a:t>
            </a:r>
            <a:r>
              <a:rPr lang="en-US" sz="1800" spc="35">
                <a:effectLst/>
                <a:latin typeface="Arial MT"/>
                <a:ea typeface="Arial MT"/>
                <a:cs typeface="Arial MT"/>
              </a:rPr>
              <a:t> </a:t>
            </a:r>
            <a:r>
              <a:rPr lang="en-US" sz="1800">
                <a:effectLst/>
                <a:latin typeface="Arial MT"/>
                <a:ea typeface="Arial MT"/>
                <a:cs typeface="Arial MT"/>
              </a:rPr>
              <a:t>fact,</a:t>
            </a:r>
            <a:r>
              <a:rPr lang="en-US" sz="1800" spc="30">
                <a:effectLst/>
                <a:latin typeface="Arial MT"/>
                <a:ea typeface="Arial MT"/>
                <a:cs typeface="Arial MT"/>
              </a:rPr>
              <a:t> </a:t>
            </a:r>
            <a:r>
              <a:rPr lang="en-US" sz="1800">
                <a:effectLst/>
                <a:latin typeface="Arial MT"/>
                <a:ea typeface="Arial MT"/>
                <a:cs typeface="Arial MT"/>
              </a:rPr>
              <a:t>the</a:t>
            </a:r>
            <a:r>
              <a:rPr lang="en-US" sz="1800" spc="35">
                <a:effectLst/>
                <a:latin typeface="Arial MT"/>
                <a:ea typeface="Arial MT"/>
                <a:cs typeface="Arial MT"/>
              </a:rPr>
              <a:t> </a:t>
            </a:r>
            <a:r>
              <a:rPr lang="en-US" sz="1800">
                <a:effectLst/>
                <a:latin typeface="Arial MT"/>
                <a:ea typeface="Arial MT"/>
                <a:cs typeface="Arial MT"/>
              </a:rPr>
              <a:t>steel</a:t>
            </a:r>
            <a:r>
              <a:rPr lang="en-US" sz="1800" spc="20">
                <a:effectLst/>
                <a:latin typeface="Arial MT"/>
                <a:ea typeface="Arial MT"/>
                <a:cs typeface="Arial MT"/>
              </a:rPr>
              <a:t> </a:t>
            </a:r>
            <a:r>
              <a:rPr lang="en-US" sz="1800">
                <a:effectLst/>
                <a:latin typeface="Arial MT"/>
                <a:ea typeface="Arial MT"/>
                <a:cs typeface="Arial MT"/>
              </a:rPr>
              <a:t>needs</a:t>
            </a:r>
            <a:r>
              <a:rPr lang="en-US" sz="1800" spc="25">
                <a:effectLst/>
                <a:latin typeface="Arial MT"/>
                <a:ea typeface="Arial MT"/>
                <a:cs typeface="Arial MT"/>
              </a:rPr>
              <a:t> </a:t>
            </a:r>
            <a:r>
              <a:rPr lang="en-US" sz="1800">
                <a:effectLst/>
                <a:latin typeface="Arial MT"/>
                <a:ea typeface="Arial MT"/>
                <a:cs typeface="Arial MT"/>
              </a:rPr>
              <a:t>to be declassified. On the other hand, the presence of copper is not directly influenced by the</a:t>
            </a:r>
            <a:r>
              <a:rPr lang="en-US" sz="1800" spc="5">
                <a:effectLst/>
                <a:latin typeface="Arial MT"/>
                <a:ea typeface="Arial MT"/>
                <a:cs typeface="Arial MT"/>
              </a:rPr>
              <a:t> </a:t>
            </a:r>
            <a:r>
              <a:rPr lang="en-US" sz="1800">
                <a:effectLst/>
                <a:latin typeface="Arial MT"/>
                <a:ea typeface="Arial MT"/>
                <a:cs typeface="Arial MT"/>
              </a:rPr>
              <a:t>process</a:t>
            </a:r>
            <a:r>
              <a:rPr lang="en-US" sz="1800" spc="-30">
                <a:effectLst/>
                <a:latin typeface="Arial MT"/>
                <a:ea typeface="Arial MT"/>
                <a:cs typeface="Arial MT"/>
              </a:rPr>
              <a:t> </a:t>
            </a:r>
            <a:r>
              <a:rPr lang="en-US" sz="1800">
                <a:effectLst/>
                <a:latin typeface="Arial MT"/>
                <a:ea typeface="Arial MT"/>
                <a:cs typeface="Arial MT"/>
              </a:rPr>
              <a:t>occurring</a:t>
            </a:r>
            <a:r>
              <a:rPr lang="en-US" sz="1800" spc="5">
                <a:effectLst/>
                <a:latin typeface="Arial MT"/>
                <a:ea typeface="Arial MT"/>
                <a:cs typeface="Arial MT"/>
              </a:rPr>
              <a:t> </a:t>
            </a:r>
            <a:r>
              <a:rPr lang="en-US" sz="1800">
                <a:effectLst/>
                <a:latin typeface="Arial MT"/>
                <a:ea typeface="Arial MT"/>
                <a:cs typeface="Arial MT"/>
              </a:rPr>
              <a:t>in</a:t>
            </a:r>
            <a:r>
              <a:rPr lang="en-US" sz="1800" spc="-1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EAF,</a:t>
            </a:r>
            <a:r>
              <a:rPr lang="en-US" sz="1800" spc="-20">
                <a:effectLst/>
                <a:latin typeface="Arial MT"/>
                <a:ea typeface="Arial MT"/>
                <a:cs typeface="Arial MT"/>
              </a:rPr>
              <a:t> </a:t>
            </a:r>
            <a:r>
              <a:rPr lang="en-US" sz="1800">
                <a:effectLst/>
                <a:latin typeface="Arial MT"/>
                <a:ea typeface="Arial MT"/>
                <a:cs typeface="Arial MT"/>
              </a:rPr>
              <a:t>but it</a:t>
            </a:r>
            <a:r>
              <a:rPr lang="en-US" sz="1800" spc="-25">
                <a:effectLst/>
                <a:latin typeface="Arial MT"/>
                <a:ea typeface="Arial MT"/>
                <a:cs typeface="Arial MT"/>
              </a:rPr>
              <a:t> </a:t>
            </a:r>
            <a:r>
              <a:rPr lang="en-US" sz="1800">
                <a:effectLst/>
                <a:latin typeface="Arial MT"/>
                <a:ea typeface="Arial MT"/>
                <a:cs typeface="Arial MT"/>
              </a:rPr>
              <a:t>rather</a:t>
            </a:r>
            <a:r>
              <a:rPr lang="en-US" sz="1800" spc="-35">
                <a:effectLst/>
                <a:latin typeface="Arial MT"/>
                <a:ea typeface="Arial MT"/>
                <a:cs typeface="Arial MT"/>
              </a:rPr>
              <a:t> </a:t>
            </a:r>
            <a:r>
              <a:rPr lang="en-US" sz="1800">
                <a:effectLst/>
                <a:latin typeface="Arial MT"/>
                <a:ea typeface="Arial MT"/>
                <a:cs typeface="Arial MT"/>
              </a:rPr>
              <a:t>depends</a:t>
            </a:r>
            <a:r>
              <a:rPr lang="en-US" sz="1800" spc="-5">
                <a:effectLst/>
                <a:latin typeface="Arial MT"/>
                <a:ea typeface="Arial MT"/>
                <a:cs typeface="Arial MT"/>
              </a:rPr>
              <a:t> </a:t>
            </a:r>
            <a:r>
              <a:rPr lang="en-US" sz="1800">
                <a:effectLst/>
                <a:latin typeface="Arial MT"/>
                <a:ea typeface="Arial MT"/>
                <a:cs typeface="Arial MT"/>
              </a:rPr>
              <a:t>on</a:t>
            </a:r>
            <a:r>
              <a:rPr lang="en-US" sz="1800" spc="-1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presence</a:t>
            </a:r>
            <a:r>
              <a:rPr lang="en-US" sz="1800" spc="-20">
                <a:effectLst/>
                <a:latin typeface="Arial MT"/>
                <a:ea typeface="Arial MT"/>
                <a:cs typeface="Arial MT"/>
              </a:rPr>
              <a:t> </a:t>
            </a:r>
            <a:r>
              <a:rPr lang="en-US" sz="1800">
                <a:effectLst/>
                <a:latin typeface="Arial MT"/>
                <a:ea typeface="Arial MT"/>
                <a:cs typeface="Arial MT"/>
              </a:rPr>
              <a:t>of</a:t>
            </a:r>
            <a:r>
              <a:rPr lang="en-US" sz="1800" spc="5">
                <a:effectLst/>
                <a:latin typeface="Arial MT"/>
                <a:ea typeface="Arial MT"/>
                <a:cs typeface="Arial MT"/>
              </a:rPr>
              <a:t> </a:t>
            </a:r>
            <a:r>
              <a:rPr lang="en-US" sz="1800">
                <a:effectLst/>
                <a:latin typeface="Arial MT"/>
                <a:ea typeface="Arial MT"/>
                <a:cs typeface="Arial MT"/>
              </a:rPr>
              <a:t>copper</a:t>
            </a:r>
            <a:r>
              <a:rPr lang="en-US" sz="1800" spc="-35">
                <a:effectLst/>
                <a:latin typeface="Arial MT"/>
                <a:ea typeface="Arial MT"/>
                <a:cs typeface="Arial MT"/>
              </a:rPr>
              <a:t> </a:t>
            </a:r>
            <a:r>
              <a:rPr lang="en-US" sz="1800">
                <a:effectLst/>
                <a:latin typeface="Arial MT"/>
                <a:ea typeface="Arial MT"/>
                <a:cs typeface="Arial MT"/>
              </a:rPr>
              <a:t>in</a:t>
            </a:r>
            <a:r>
              <a:rPr lang="en-US" sz="1800" spc="-1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various</a:t>
            </a:r>
            <a:r>
              <a:rPr lang="en-US" sz="1800" spc="-295">
                <a:effectLst/>
                <a:latin typeface="Arial MT"/>
                <a:ea typeface="Arial MT"/>
                <a:cs typeface="Arial MT"/>
              </a:rPr>
              <a:t> </a:t>
            </a:r>
            <a:r>
              <a:rPr lang="en-US" sz="1800">
                <a:effectLst/>
                <a:latin typeface="Arial MT"/>
                <a:ea typeface="Arial MT"/>
                <a:cs typeface="Arial MT"/>
              </a:rPr>
              <a:t>types of scrap, whose composition is hardly known. In order to provide the DSS with</a:t>
            </a:r>
            <a:r>
              <a:rPr lang="en-US" sz="1800" spc="5">
                <a:effectLst/>
                <a:latin typeface="Arial MT"/>
                <a:ea typeface="Arial MT"/>
                <a:cs typeface="Arial MT"/>
              </a:rPr>
              <a:t> </a:t>
            </a:r>
            <a:r>
              <a:rPr lang="en-US" sz="1800">
                <a:effectLst/>
                <a:latin typeface="Arial MT"/>
                <a:ea typeface="Arial MT"/>
                <a:cs typeface="Arial MT"/>
              </a:rPr>
              <a:t>additional information on the functioning of the plant, the PC models listed in </a:t>
            </a:r>
            <a:r>
              <a:rPr lang="en-US" sz="1800" u="none" strike="noStrike">
                <a:effectLst/>
                <a:latin typeface="Arial MT"/>
                <a:ea typeface="Arial MT"/>
                <a:cs typeface="Arial MT"/>
                <a:hlinkClick r:id="rId3"/>
              </a:rPr>
              <a:t>Table </a:t>
            </a:r>
            <a:r>
              <a:rPr lang="en-US" sz="1800">
                <a:effectLst/>
                <a:latin typeface="Arial MT"/>
                <a:ea typeface="Arial MT"/>
                <a:cs typeface="Arial MT"/>
              </a:rPr>
              <a:t>will be</a:t>
            </a:r>
            <a:r>
              <a:rPr lang="en-US" sz="1800" spc="-295">
                <a:effectLst/>
                <a:latin typeface="Arial MT"/>
                <a:ea typeface="Arial MT"/>
                <a:cs typeface="Arial MT"/>
              </a:rPr>
              <a:t> </a:t>
            </a:r>
            <a:r>
              <a:rPr lang="en-US" sz="1800">
                <a:effectLst/>
                <a:latin typeface="Arial MT"/>
                <a:ea typeface="Arial MT"/>
                <a:cs typeface="Arial MT"/>
              </a:rPr>
              <a:t>developed.</a:t>
            </a:r>
          </a:p>
          <a:p>
            <a:pPr marL="0" marR="714375" indent="457200" algn="just">
              <a:lnSpc>
                <a:spcPct val="100000"/>
              </a:lnSpc>
              <a:spcBef>
                <a:spcPts val="0"/>
              </a:spcBef>
              <a:spcAft>
                <a:spcPts val="0"/>
              </a:spcAft>
            </a:pPr>
            <a:endParaRPr lang="en-US" sz="1800">
              <a:effectLst/>
              <a:latin typeface="Arial MT"/>
              <a:ea typeface="Arial MT"/>
              <a:cs typeface="Arial MT"/>
            </a:endParaRPr>
          </a:p>
          <a:p>
            <a:pPr marL="0" marR="714375" indent="457200" algn="just">
              <a:lnSpc>
                <a:spcPct val="100000"/>
              </a:lnSpc>
              <a:spcBef>
                <a:spcPts val="0"/>
              </a:spcBef>
              <a:spcAft>
                <a:spcPts val="0"/>
              </a:spcAft>
            </a:pPr>
            <a:endParaRPr lang="en-US" sz="1800">
              <a:effectLst/>
              <a:latin typeface="Arial MT"/>
            </a:endParaRPr>
          </a:p>
          <a:p>
            <a:pPr marL="0" marR="714375" indent="457200" algn="just">
              <a:lnSpc>
                <a:spcPct val="100000"/>
              </a:lnSpc>
              <a:spcBef>
                <a:spcPts val="0"/>
              </a:spcBef>
              <a:spcAft>
                <a:spcPts val="0"/>
              </a:spcAft>
            </a:pPr>
            <a:endParaRPr lang="en-US" sz="1800">
              <a:effectLst/>
              <a:latin typeface="Arial MT"/>
            </a:endParaRPr>
          </a:p>
          <a:p>
            <a:pPr marL="0" marR="714375" indent="457200" algn="just">
              <a:lnSpc>
                <a:spcPct val="100000"/>
              </a:lnSpc>
              <a:spcBef>
                <a:spcPts val="0"/>
              </a:spcBef>
              <a:spcAft>
                <a:spcPts val="0"/>
              </a:spcAft>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1943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4375" indent="457200" algn="just">
              <a:lnSpc>
                <a:spcPct val="100000"/>
              </a:lnSpc>
              <a:spcBef>
                <a:spcPts val="0"/>
              </a:spcBef>
              <a:spcAft>
                <a:spcPts val="0"/>
              </a:spcAft>
            </a:pPr>
            <a:r>
              <a:rPr lang="en-US" sz="1100" dirty="0">
                <a:effectLst/>
                <a:latin typeface="Arial MT"/>
                <a:ea typeface="Symbol" panose="05050102010706020507" pitchFamily="18" charset="2"/>
                <a:cs typeface="Symbol" panose="05050102010706020507" pitchFamily="18" charset="2"/>
              </a:rPr>
              <a:t>The RETROFEED project at </a:t>
            </a:r>
            <a:r>
              <a:rPr lang="en-US" sz="1800" dirty="0">
                <a:effectLst/>
                <a:latin typeface="Arial MT"/>
                <a:ea typeface="Arial MT"/>
                <a:cs typeface="Arial MT"/>
              </a:rPr>
              <a:t>TENARIS</a:t>
            </a:r>
            <a:r>
              <a:rPr lang="en-US" sz="1800" spc="-50" dirty="0">
                <a:effectLst/>
                <a:latin typeface="Arial MT"/>
                <a:ea typeface="Arial MT"/>
                <a:cs typeface="Arial MT"/>
              </a:rPr>
              <a:t> </a:t>
            </a:r>
            <a:r>
              <a:rPr lang="en-US" sz="1800" dirty="0">
                <a:effectLst/>
                <a:latin typeface="Arial MT"/>
                <a:ea typeface="Arial MT"/>
                <a:cs typeface="Arial MT"/>
              </a:rPr>
              <a:t>SILCOTUB</a:t>
            </a:r>
            <a:r>
              <a:rPr lang="en-US" sz="1800" spc="-25" dirty="0">
                <a:effectLst/>
                <a:latin typeface="Arial MT"/>
                <a:ea typeface="Arial MT"/>
                <a:cs typeface="Arial MT"/>
              </a:rPr>
              <a:t> </a:t>
            </a:r>
            <a:r>
              <a:rPr lang="en-US" sz="1100" dirty="0">
                <a:effectLst/>
                <a:latin typeface="Arial MT"/>
                <a:ea typeface="Symbol" panose="05050102010706020507" pitchFamily="18" charset="2"/>
                <a:cs typeface="Symbol" panose="05050102010706020507" pitchFamily="18" charset="2"/>
              </a:rPr>
              <a:t>demo-site will focus on </a:t>
            </a:r>
            <a:r>
              <a:rPr lang="en-US" sz="1800" spc="-5" dirty="0">
                <a:effectLst/>
                <a:latin typeface="Arial MT"/>
                <a:ea typeface="Arial MT"/>
                <a:cs typeface="Arial MT"/>
              </a:rPr>
              <a:t>the</a:t>
            </a:r>
            <a:r>
              <a:rPr lang="en-US" sz="1800" spc="-35" dirty="0">
                <a:effectLst/>
                <a:latin typeface="Arial MT"/>
                <a:ea typeface="Arial MT"/>
                <a:cs typeface="Arial MT"/>
              </a:rPr>
              <a:t> </a:t>
            </a:r>
            <a:r>
              <a:rPr lang="en-US" sz="1800" spc="-5" dirty="0">
                <a:effectLst/>
                <a:latin typeface="Arial MT"/>
                <a:ea typeface="Arial MT"/>
                <a:cs typeface="Arial MT"/>
              </a:rPr>
              <a:t>EAF,</a:t>
            </a:r>
            <a:r>
              <a:rPr lang="en-US" sz="1800" spc="-40" dirty="0">
                <a:effectLst/>
                <a:latin typeface="Arial MT"/>
                <a:ea typeface="Arial MT"/>
                <a:cs typeface="Arial MT"/>
              </a:rPr>
              <a:t> </a:t>
            </a:r>
            <a:r>
              <a:rPr lang="en-US" sz="1800" spc="-5" dirty="0">
                <a:effectLst/>
                <a:latin typeface="Arial MT"/>
                <a:ea typeface="Arial MT"/>
                <a:cs typeface="Arial MT"/>
              </a:rPr>
              <a:t>which</a:t>
            </a:r>
            <a:r>
              <a:rPr lang="en-US" sz="1800" spc="-35" dirty="0">
                <a:effectLst/>
                <a:latin typeface="Arial MT"/>
                <a:ea typeface="Arial MT"/>
                <a:cs typeface="Arial MT"/>
              </a:rPr>
              <a:t> </a:t>
            </a:r>
            <a:r>
              <a:rPr lang="en-US" sz="1800" spc="-5" dirty="0">
                <a:effectLst/>
                <a:latin typeface="Arial MT"/>
                <a:ea typeface="Arial MT"/>
                <a:cs typeface="Arial MT"/>
              </a:rPr>
              <a:t>will</a:t>
            </a:r>
            <a:r>
              <a:rPr lang="en-US" sz="1800" spc="-75" dirty="0">
                <a:effectLst/>
                <a:latin typeface="Arial MT"/>
                <a:ea typeface="Arial MT"/>
                <a:cs typeface="Arial MT"/>
              </a:rPr>
              <a:t> </a:t>
            </a:r>
            <a:r>
              <a:rPr lang="en-US" sz="1800" spc="-5" dirty="0">
                <a:effectLst/>
                <a:latin typeface="Arial MT"/>
                <a:ea typeface="Arial MT"/>
                <a:cs typeface="Arial MT"/>
              </a:rPr>
              <a:t>be</a:t>
            </a:r>
            <a:r>
              <a:rPr lang="en-US" sz="1800" spc="-35" dirty="0">
                <a:effectLst/>
                <a:latin typeface="Arial MT"/>
                <a:ea typeface="Arial MT"/>
                <a:cs typeface="Arial MT"/>
              </a:rPr>
              <a:t> </a:t>
            </a:r>
            <a:r>
              <a:rPr lang="en-US" sz="1800" spc="-5" dirty="0">
                <a:effectLst/>
                <a:latin typeface="Arial MT"/>
                <a:ea typeface="Arial MT"/>
                <a:cs typeface="Arial MT"/>
              </a:rPr>
              <a:t>retrofitted</a:t>
            </a:r>
            <a:r>
              <a:rPr lang="en-US" sz="1800" spc="-25" dirty="0">
                <a:effectLst/>
                <a:latin typeface="Arial MT"/>
                <a:ea typeface="Arial MT"/>
                <a:cs typeface="Arial MT"/>
              </a:rPr>
              <a:t> </a:t>
            </a:r>
            <a:r>
              <a:rPr lang="en-US" sz="1800" dirty="0">
                <a:effectLst/>
                <a:latin typeface="Arial MT"/>
                <a:ea typeface="Arial MT"/>
                <a:cs typeface="Arial MT"/>
              </a:rPr>
              <a:t>in</a:t>
            </a:r>
            <a:r>
              <a:rPr lang="en-US" sz="1800" spc="-60" dirty="0">
                <a:effectLst/>
                <a:latin typeface="Arial MT"/>
                <a:ea typeface="Arial MT"/>
                <a:cs typeface="Arial MT"/>
              </a:rPr>
              <a:t> </a:t>
            </a:r>
            <a:r>
              <a:rPr lang="en-US" sz="1800" dirty="0">
                <a:effectLst/>
                <a:latin typeface="Arial MT"/>
                <a:ea typeface="Arial MT"/>
                <a:cs typeface="Arial MT"/>
              </a:rPr>
              <a:t>such</a:t>
            </a:r>
            <a:r>
              <a:rPr lang="en-US" sz="1800" spc="-60" dirty="0">
                <a:effectLst/>
                <a:latin typeface="Arial MT"/>
                <a:ea typeface="Arial MT"/>
                <a:cs typeface="Arial MT"/>
              </a:rPr>
              <a:t> </a:t>
            </a:r>
            <a:r>
              <a:rPr lang="en-US" sz="1800" dirty="0">
                <a:effectLst/>
                <a:latin typeface="Arial MT"/>
                <a:ea typeface="Arial MT"/>
                <a:cs typeface="Arial MT"/>
              </a:rPr>
              <a:t>a</a:t>
            </a:r>
            <a:r>
              <a:rPr lang="en-US" sz="1800" spc="-35" dirty="0">
                <a:effectLst/>
                <a:latin typeface="Arial MT"/>
                <a:ea typeface="Arial MT"/>
                <a:cs typeface="Arial MT"/>
              </a:rPr>
              <a:t> </a:t>
            </a:r>
            <a:r>
              <a:rPr lang="en-US" sz="1800" dirty="0">
                <a:effectLst/>
                <a:latin typeface="Arial MT"/>
                <a:ea typeface="Arial MT"/>
                <a:cs typeface="Arial MT"/>
              </a:rPr>
              <a:t>way</a:t>
            </a:r>
            <a:r>
              <a:rPr lang="en-US" sz="1800" spc="-70" dirty="0">
                <a:effectLst/>
                <a:latin typeface="Arial MT"/>
                <a:ea typeface="Arial MT"/>
                <a:cs typeface="Arial MT"/>
              </a:rPr>
              <a:t> </a:t>
            </a:r>
            <a:r>
              <a:rPr lang="en-US" sz="1800" dirty="0">
                <a:effectLst/>
                <a:latin typeface="Arial MT"/>
                <a:ea typeface="Arial MT"/>
                <a:cs typeface="Arial MT"/>
              </a:rPr>
              <a:t>to</a:t>
            </a:r>
            <a:r>
              <a:rPr lang="en-US" sz="1800" spc="-30" dirty="0">
                <a:effectLst/>
                <a:latin typeface="Arial MT"/>
                <a:ea typeface="Arial MT"/>
                <a:cs typeface="Arial MT"/>
              </a:rPr>
              <a:t> </a:t>
            </a:r>
            <a:r>
              <a:rPr lang="en-US" sz="1800" dirty="0">
                <a:effectLst/>
                <a:latin typeface="Arial MT"/>
                <a:ea typeface="Arial MT"/>
                <a:cs typeface="Arial MT"/>
              </a:rPr>
              <a:t>allow</a:t>
            </a:r>
            <a:r>
              <a:rPr lang="en-US" sz="1800" spc="-75" dirty="0">
                <a:effectLst/>
                <a:latin typeface="Arial MT"/>
                <a:ea typeface="Arial MT"/>
                <a:cs typeface="Arial MT"/>
              </a:rPr>
              <a:t> </a:t>
            </a:r>
            <a:r>
              <a:rPr lang="en-US" sz="1800" dirty="0">
                <a:effectLst/>
                <a:latin typeface="Arial MT"/>
                <a:ea typeface="Arial MT"/>
                <a:cs typeface="Arial MT"/>
              </a:rPr>
              <a:t>the</a:t>
            </a:r>
            <a:r>
              <a:rPr lang="en-US" sz="1800" spc="-60" dirty="0">
                <a:effectLst/>
                <a:latin typeface="Arial MT"/>
                <a:ea typeface="Arial MT"/>
                <a:cs typeface="Arial MT"/>
              </a:rPr>
              <a:t> </a:t>
            </a:r>
            <a:r>
              <a:rPr lang="en-US" sz="1800" dirty="0">
                <a:effectLst/>
                <a:latin typeface="Arial MT"/>
                <a:ea typeface="Arial MT"/>
                <a:cs typeface="Arial MT"/>
              </a:rPr>
              <a:t>use</a:t>
            </a:r>
            <a:r>
              <a:rPr lang="en-US" sz="1800" spc="-55" dirty="0">
                <a:effectLst/>
                <a:latin typeface="Arial MT"/>
                <a:ea typeface="Arial MT"/>
                <a:cs typeface="Arial MT"/>
              </a:rPr>
              <a:t> </a:t>
            </a:r>
            <a:r>
              <a:rPr lang="en-US" sz="1800" dirty="0">
                <a:effectLst/>
                <a:latin typeface="Arial MT"/>
                <a:ea typeface="Arial MT"/>
                <a:cs typeface="Arial MT"/>
              </a:rPr>
              <a:t>of</a:t>
            </a:r>
            <a:r>
              <a:rPr lang="en-US" sz="1800" spc="-65" dirty="0">
                <a:effectLst/>
                <a:latin typeface="Arial MT"/>
                <a:ea typeface="Arial MT"/>
                <a:cs typeface="Arial MT"/>
              </a:rPr>
              <a:t> </a:t>
            </a:r>
            <a:r>
              <a:rPr lang="en-US" sz="1800" dirty="0">
                <a:effectLst/>
                <a:latin typeface="Arial MT"/>
                <a:ea typeface="Arial MT"/>
                <a:cs typeface="Arial MT"/>
              </a:rPr>
              <a:t>industrial</a:t>
            </a:r>
            <a:r>
              <a:rPr lang="en-US" sz="1800" spc="-75" dirty="0">
                <a:effectLst/>
                <a:latin typeface="Arial MT"/>
                <a:ea typeface="Arial MT"/>
                <a:cs typeface="Arial MT"/>
              </a:rPr>
              <a:t> </a:t>
            </a:r>
            <a:r>
              <a:rPr lang="en-US" sz="1800" dirty="0">
                <a:effectLst/>
                <a:latin typeface="Arial MT"/>
                <a:ea typeface="Arial MT"/>
                <a:cs typeface="Arial MT"/>
              </a:rPr>
              <a:t>residues,</a:t>
            </a:r>
            <a:r>
              <a:rPr lang="en-US" sz="1800" spc="-40" dirty="0">
                <a:effectLst/>
                <a:latin typeface="Arial MT"/>
                <a:ea typeface="Arial MT"/>
                <a:cs typeface="Arial MT"/>
              </a:rPr>
              <a:t> </a:t>
            </a:r>
            <a:r>
              <a:rPr lang="en-US" sz="1800" dirty="0">
                <a:effectLst/>
                <a:latin typeface="Arial MT"/>
                <a:ea typeface="Arial MT"/>
                <a:cs typeface="Arial MT"/>
              </a:rPr>
              <a:t>such</a:t>
            </a:r>
            <a:r>
              <a:rPr lang="en-US" sz="1800" spc="-295" dirty="0">
                <a:effectLst/>
                <a:latin typeface="Arial MT"/>
                <a:ea typeface="Arial MT"/>
                <a:cs typeface="Arial MT"/>
              </a:rPr>
              <a:t> </a:t>
            </a:r>
            <a:r>
              <a:rPr lang="en-US" sz="1800" dirty="0">
                <a:effectLst/>
                <a:latin typeface="Arial MT"/>
                <a:ea typeface="Arial MT"/>
                <a:cs typeface="Arial MT"/>
              </a:rPr>
              <a:t>as rubber and plastics, to replace coal and natural gas as carbon and chemical energy</a:t>
            </a:r>
            <a:r>
              <a:rPr lang="en-US" sz="1800" spc="5" dirty="0">
                <a:effectLst/>
                <a:latin typeface="Arial MT"/>
                <a:ea typeface="Arial MT"/>
                <a:cs typeface="Arial MT"/>
              </a:rPr>
              <a:t> </a:t>
            </a:r>
            <a:r>
              <a:rPr lang="en-US" sz="1800" dirty="0">
                <a:effectLst/>
                <a:latin typeface="Arial MT"/>
                <a:ea typeface="Arial MT"/>
                <a:cs typeface="Arial MT"/>
              </a:rPr>
              <a:t>sources. In this case, the main decision to be supported by the DSS is the selection of the raw</a:t>
            </a:r>
            <a:r>
              <a:rPr lang="en-US" sz="1800" spc="5" dirty="0">
                <a:effectLst/>
                <a:latin typeface="Arial MT"/>
                <a:ea typeface="Arial MT"/>
                <a:cs typeface="Arial MT"/>
              </a:rPr>
              <a:t> </a:t>
            </a:r>
            <a:r>
              <a:rPr lang="en-US" sz="1800" dirty="0">
                <a:effectLst/>
                <a:latin typeface="Arial MT"/>
                <a:ea typeface="Arial MT"/>
                <a:cs typeface="Arial MT"/>
              </a:rPr>
              <a:t>materials to be introduced</a:t>
            </a:r>
            <a:r>
              <a:rPr lang="en-US" sz="1800" spc="5" dirty="0">
                <a:effectLst/>
                <a:latin typeface="Arial MT"/>
                <a:ea typeface="Arial MT"/>
                <a:cs typeface="Arial MT"/>
              </a:rPr>
              <a:t> </a:t>
            </a:r>
            <a:r>
              <a:rPr lang="en-US" sz="1800" dirty="0">
                <a:effectLst/>
                <a:latin typeface="Arial MT"/>
                <a:ea typeface="Arial MT"/>
                <a:cs typeface="Arial MT"/>
              </a:rPr>
              <a:t>in</a:t>
            </a:r>
            <a:r>
              <a:rPr lang="en-US" sz="1800" spc="5" dirty="0">
                <a:effectLst/>
                <a:latin typeface="Arial MT"/>
                <a:ea typeface="Arial MT"/>
                <a:cs typeface="Arial MT"/>
              </a:rPr>
              <a:t> </a:t>
            </a:r>
            <a:r>
              <a:rPr lang="en-US" sz="1800" dirty="0">
                <a:effectLst/>
                <a:latin typeface="Arial MT"/>
                <a:ea typeface="Arial MT"/>
                <a:cs typeface="Arial MT"/>
              </a:rPr>
              <a:t>the EAF. The</a:t>
            </a:r>
            <a:r>
              <a:rPr lang="en-US" sz="1800" spc="5" dirty="0">
                <a:effectLst/>
                <a:latin typeface="Arial MT"/>
                <a:ea typeface="Arial MT"/>
                <a:cs typeface="Arial MT"/>
              </a:rPr>
              <a:t> </a:t>
            </a:r>
            <a:r>
              <a:rPr lang="en-US" sz="1800" dirty="0">
                <a:effectLst/>
                <a:latin typeface="Arial MT"/>
                <a:ea typeface="Arial MT"/>
                <a:cs typeface="Arial MT"/>
              </a:rPr>
              <a:t>replacement of</a:t>
            </a:r>
            <a:r>
              <a:rPr lang="en-US" sz="1800" spc="5" dirty="0">
                <a:effectLst/>
                <a:latin typeface="Arial MT"/>
                <a:ea typeface="Arial MT"/>
                <a:cs typeface="Arial MT"/>
              </a:rPr>
              <a:t> </a:t>
            </a:r>
            <a:r>
              <a:rPr lang="en-US" sz="1800" dirty="0">
                <a:effectLst/>
                <a:latin typeface="Arial MT"/>
                <a:ea typeface="Arial MT"/>
                <a:cs typeface="Arial MT"/>
              </a:rPr>
              <a:t>raw materials is aimed at</a:t>
            </a:r>
            <a:r>
              <a:rPr lang="en-US" sz="1800" spc="5" dirty="0">
                <a:effectLst/>
                <a:latin typeface="Arial MT"/>
                <a:ea typeface="Arial MT"/>
                <a:cs typeface="Arial MT"/>
              </a:rPr>
              <a:t> </a:t>
            </a:r>
            <a:r>
              <a:rPr lang="en-US" sz="1800" dirty="0">
                <a:effectLst/>
                <a:latin typeface="Arial MT"/>
                <a:ea typeface="Arial MT"/>
                <a:cs typeface="Arial MT"/>
              </a:rPr>
              <a:t>decarbonizing the process, without compromising its energy efficiency, nor the quality of the</a:t>
            </a:r>
            <a:r>
              <a:rPr lang="en-US" sz="1800" spc="-295" dirty="0">
                <a:effectLst/>
                <a:latin typeface="Arial MT"/>
                <a:ea typeface="Arial MT"/>
                <a:cs typeface="Arial MT"/>
              </a:rPr>
              <a:t> </a:t>
            </a:r>
            <a:r>
              <a:rPr lang="en-US" sz="1800" dirty="0">
                <a:effectLst/>
                <a:latin typeface="Arial MT"/>
                <a:ea typeface="Arial MT"/>
                <a:cs typeface="Arial MT"/>
              </a:rPr>
              <a:t>product.</a:t>
            </a:r>
            <a:r>
              <a:rPr lang="en-US" sz="1800" spc="15" dirty="0">
                <a:effectLst/>
                <a:latin typeface="Arial MT"/>
                <a:ea typeface="Arial MT"/>
                <a:cs typeface="Arial MT"/>
              </a:rPr>
              <a:t> </a:t>
            </a:r>
            <a:r>
              <a:rPr lang="en-US" sz="1800" dirty="0">
                <a:effectLst/>
                <a:latin typeface="Arial MT"/>
                <a:ea typeface="Arial MT"/>
                <a:cs typeface="Arial MT"/>
              </a:rPr>
              <a:t>The</a:t>
            </a:r>
            <a:r>
              <a:rPr lang="en-US" sz="1800" spc="45" dirty="0">
                <a:effectLst/>
                <a:latin typeface="Arial MT"/>
                <a:ea typeface="Arial MT"/>
                <a:cs typeface="Arial MT"/>
              </a:rPr>
              <a:t> </a:t>
            </a:r>
            <a:r>
              <a:rPr lang="en-US" sz="1800" dirty="0">
                <a:effectLst/>
                <a:latin typeface="Arial MT"/>
                <a:ea typeface="Arial MT"/>
                <a:cs typeface="Arial MT"/>
              </a:rPr>
              <a:t>selected</a:t>
            </a:r>
            <a:r>
              <a:rPr lang="en-US" sz="1800" spc="45" dirty="0">
                <a:effectLst/>
                <a:latin typeface="Arial MT"/>
                <a:ea typeface="Arial MT"/>
                <a:cs typeface="Arial MT"/>
              </a:rPr>
              <a:t> </a:t>
            </a:r>
            <a:r>
              <a:rPr lang="en-US" sz="1800" dirty="0">
                <a:effectLst/>
                <a:latin typeface="Arial MT"/>
                <a:ea typeface="Arial MT"/>
                <a:cs typeface="Arial MT"/>
              </a:rPr>
              <a:t>scrap</a:t>
            </a:r>
            <a:r>
              <a:rPr lang="en-US" sz="1800" spc="40" dirty="0">
                <a:effectLst/>
                <a:latin typeface="Arial MT"/>
                <a:ea typeface="Arial MT"/>
                <a:cs typeface="Arial MT"/>
              </a:rPr>
              <a:t> </a:t>
            </a:r>
            <a:r>
              <a:rPr lang="en-US" sz="1800" dirty="0">
                <a:effectLst/>
                <a:latin typeface="Arial MT"/>
                <a:ea typeface="Arial MT"/>
                <a:cs typeface="Arial MT"/>
              </a:rPr>
              <a:t>should</a:t>
            </a:r>
            <a:r>
              <a:rPr lang="en-US" sz="1800" spc="25" dirty="0">
                <a:effectLst/>
                <a:latin typeface="Arial MT"/>
                <a:ea typeface="Arial MT"/>
                <a:cs typeface="Arial MT"/>
              </a:rPr>
              <a:t> </a:t>
            </a:r>
            <a:r>
              <a:rPr lang="en-US" sz="1800" dirty="0">
                <a:effectLst/>
                <a:latin typeface="Arial MT"/>
                <a:ea typeface="Arial MT"/>
                <a:cs typeface="Arial MT"/>
              </a:rPr>
              <a:t>also</a:t>
            </a:r>
            <a:r>
              <a:rPr lang="en-US" sz="1800" spc="25" dirty="0">
                <a:effectLst/>
                <a:latin typeface="Arial MT"/>
                <a:ea typeface="Arial MT"/>
                <a:cs typeface="Arial MT"/>
              </a:rPr>
              <a:t> </a:t>
            </a:r>
            <a:r>
              <a:rPr lang="en-US" sz="1800" dirty="0">
                <a:effectLst/>
                <a:latin typeface="Arial MT"/>
                <a:ea typeface="Arial MT"/>
                <a:cs typeface="Arial MT"/>
              </a:rPr>
              <a:t>satisfy</a:t>
            </a:r>
            <a:r>
              <a:rPr lang="en-US" sz="1800" spc="30" dirty="0">
                <a:effectLst/>
                <a:latin typeface="Arial MT"/>
                <a:ea typeface="Arial MT"/>
                <a:cs typeface="Arial MT"/>
              </a:rPr>
              <a:t> </a:t>
            </a:r>
            <a:r>
              <a:rPr lang="en-US" sz="1800" dirty="0">
                <a:effectLst/>
                <a:latin typeface="Arial MT"/>
                <a:ea typeface="Arial MT"/>
                <a:cs typeface="Arial MT"/>
              </a:rPr>
              <a:t>additional</a:t>
            </a:r>
            <a:r>
              <a:rPr lang="en-US" sz="1800" spc="30" dirty="0">
                <a:effectLst/>
                <a:latin typeface="Arial MT"/>
                <a:ea typeface="Arial MT"/>
                <a:cs typeface="Arial MT"/>
              </a:rPr>
              <a:t> </a:t>
            </a:r>
            <a:r>
              <a:rPr lang="en-US" sz="1800" dirty="0">
                <a:effectLst/>
                <a:latin typeface="Arial MT"/>
                <a:ea typeface="Arial MT"/>
                <a:cs typeface="Arial MT"/>
              </a:rPr>
              <a:t>requirements</a:t>
            </a:r>
            <a:r>
              <a:rPr lang="en-US" sz="1800" spc="35" dirty="0">
                <a:effectLst/>
                <a:latin typeface="Arial MT"/>
                <a:ea typeface="Arial MT"/>
                <a:cs typeface="Arial MT"/>
              </a:rPr>
              <a:t> </a:t>
            </a:r>
            <a:r>
              <a:rPr lang="en-US" sz="1800" dirty="0">
                <a:effectLst/>
                <a:latin typeface="Arial MT"/>
                <a:ea typeface="Arial MT"/>
                <a:cs typeface="Arial MT"/>
              </a:rPr>
              <a:t>concerning</a:t>
            </a:r>
            <a:r>
              <a:rPr lang="en-US" sz="1800" spc="25" dirty="0">
                <a:effectLst/>
                <a:latin typeface="Arial MT"/>
                <a:ea typeface="Arial MT"/>
                <a:cs typeface="Arial MT"/>
              </a:rPr>
              <a:t> </a:t>
            </a:r>
            <a:r>
              <a:rPr lang="en-US" sz="1800" dirty="0">
                <a:effectLst/>
                <a:latin typeface="Arial MT"/>
                <a:ea typeface="Arial MT"/>
                <a:cs typeface="Arial MT"/>
              </a:rPr>
              <a:t>density. </a:t>
            </a:r>
            <a:r>
              <a:rPr lang="en-US" sz="1800" dirty="0">
                <a:solidFill>
                  <a:srgbClr val="3E3E3E"/>
                </a:solidFill>
                <a:effectLst/>
                <a:latin typeface="Times New Roman" panose="02020603050405020304" pitchFamily="18" charset="0"/>
                <a:ea typeface="Arial MT"/>
                <a:cs typeface="Arial MT"/>
              </a:rPr>
              <a:t>The</a:t>
            </a:r>
            <a:r>
              <a:rPr lang="en-US" sz="1800" spc="-3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selection</a:t>
            </a:r>
            <a:r>
              <a:rPr lang="en-US" sz="1800" spc="-4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of</a:t>
            </a:r>
            <a:r>
              <a:rPr lang="en-US" sz="1800" spc="-2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scrap</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is</a:t>
            </a:r>
            <a:r>
              <a:rPr lang="en-US" sz="1800" spc="-5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driven</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by</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two</a:t>
            </a:r>
            <a:r>
              <a:rPr lang="en-US" sz="1800" spc="-4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key</a:t>
            </a:r>
            <a:r>
              <a:rPr lang="en-US" sz="1800" spc="-2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factors:</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namely,</a:t>
            </a:r>
            <a:r>
              <a:rPr lang="en-US" sz="1800" spc="-3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the</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results</a:t>
            </a:r>
            <a:r>
              <a:rPr lang="en-US" sz="1800" spc="-2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of</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the</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liquid</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steel</a:t>
            </a:r>
            <a:r>
              <a:rPr lang="en-US" sz="1800" spc="-3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analysis</a:t>
            </a:r>
            <a:r>
              <a:rPr lang="en-US" sz="1800" spc="-5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carried</a:t>
            </a:r>
            <a:r>
              <a:rPr lang="en-US" sz="1800" spc="-4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out</a:t>
            </a:r>
            <a:r>
              <a:rPr lang="en-US" sz="1800" spc="-3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on</a:t>
            </a:r>
            <a:r>
              <a:rPr lang="en-US" sz="1800" spc="-4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samples</a:t>
            </a:r>
            <a:r>
              <a:rPr lang="en-US" sz="1800" spc="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of the previous batches and economic considerations. Information</a:t>
            </a:r>
            <a:r>
              <a:rPr lang="en-US" sz="1800" spc="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concerning these two aspects will be provided to the DSS by two different PC models, i.e. the “quality model” and the</a:t>
            </a:r>
            <a:r>
              <a:rPr lang="en-US" sz="1800" spc="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“feeding</a:t>
            </a:r>
            <a:r>
              <a:rPr lang="en-US" sz="1800" spc="-2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model”,</a:t>
            </a:r>
            <a:r>
              <a:rPr lang="en-US" sz="1800" spc="-1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respectively.</a:t>
            </a:r>
            <a:r>
              <a:rPr lang="en-US" sz="1800" spc="-3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The</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DSS</a:t>
            </a:r>
            <a:r>
              <a:rPr lang="en-US" sz="1800" spc="-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will</a:t>
            </a:r>
            <a:r>
              <a:rPr lang="en-US" sz="1800" spc="-1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orchestrate</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such</a:t>
            </a:r>
            <a:r>
              <a:rPr lang="en-US" sz="1800" spc="-2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information</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to</a:t>
            </a:r>
            <a:r>
              <a:rPr lang="en-US" sz="1800" spc="-2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select</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the</a:t>
            </a:r>
            <a:r>
              <a:rPr lang="en-US" sz="1800" spc="-1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most</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suitable</a:t>
            </a:r>
            <a:r>
              <a:rPr lang="en-US" sz="1800" spc="-15"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mixture</a:t>
            </a:r>
            <a:r>
              <a:rPr lang="en-US" sz="1800" spc="-1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of</a:t>
            </a:r>
            <a:r>
              <a:rPr lang="en-US" sz="1800" spc="-20" dirty="0">
                <a:solidFill>
                  <a:srgbClr val="3E3E3E"/>
                </a:solidFill>
                <a:effectLst/>
                <a:latin typeface="Times New Roman" panose="02020603050405020304" pitchFamily="18" charset="0"/>
                <a:ea typeface="Arial MT"/>
                <a:cs typeface="Arial MT"/>
              </a:rPr>
              <a:t> </a:t>
            </a:r>
            <a:r>
              <a:rPr lang="en-US" sz="1800" dirty="0">
                <a:solidFill>
                  <a:srgbClr val="3E3E3E"/>
                </a:solidFill>
                <a:effectLst/>
                <a:latin typeface="Times New Roman" panose="02020603050405020304" pitchFamily="18" charset="0"/>
                <a:ea typeface="Arial MT"/>
                <a:cs typeface="Arial MT"/>
              </a:rPr>
              <a:t>scrap.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DT</a:t>
            </a:r>
            <a:r>
              <a:rPr lang="en-US" sz="1800" spc="-30" dirty="0">
                <a:effectLst/>
                <a:latin typeface="Arial MT"/>
                <a:ea typeface="Arial MT"/>
                <a:cs typeface="Arial MT"/>
              </a:rPr>
              <a:t> </a:t>
            </a:r>
            <a:r>
              <a:rPr lang="en-US" sz="1800" dirty="0">
                <a:effectLst/>
                <a:latin typeface="Arial MT"/>
                <a:ea typeface="Arial MT"/>
                <a:cs typeface="Arial MT"/>
              </a:rPr>
              <a:t>is</a:t>
            </a:r>
            <a:r>
              <a:rPr lang="en-US" sz="1800" spc="-30" dirty="0">
                <a:effectLst/>
                <a:latin typeface="Arial MT"/>
                <a:ea typeface="Arial MT"/>
                <a:cs typeface="Arial MT"/>
              </a:rPr>
              <a:t> </a:t>
            </a:r>
            <a:r>
              <a:rPr lang="en-US" sz="1800" dirty="0">
                <a:effectLst/>
                <a:latin typeface="Arial MT"/>
                <a:ea typeface="Arial MT"/>
                <a:cs typeface="Arial MT"/>
              </a:rPr>
              <a:t>meant</a:t>
            </a:r>
            <a:r>
              <a:rPr lang="en-US" sz="1800" spc="-20" dirty="0">
                <a:effectLst/>
                <a:latin typeface="Arial MT"/>
                <a:ea typeface="Arial MT"/>
                <a:cs typeface="Arial MT"/>
              </a:rPr>
              <a:t> </a:t>
            </a:r>
            <a:r>
              <a:rPr lang="en-US" sz="1800" dirty="0">
                <a:effectLst/>
                <a:latin typeface="Arial MT"/>
                <a:ea typeface="Arial MT"/>
                <a:cs typeface="Arial MT"/>
              </a:rPr>
              <a:t>to</a:t>
            </a:r>
            <a:r>
              <a:rPr lang="en-US" sz="1800" spc="-20" dirty="0">
                <a:effectLst/>
                <a:latin typeface="Arial MT"/>
                <a:ea typeface="Arial MT"/>
                <a:cs typeface="Arial MT"/>
              </a:rPr>
              <a:t> </a:t>
            </a:r>
            <a:r>
              <a:rPr lang="en-US" sz="1800" dirty="0">
                <a:effectLst/>
                <a:latin typeface="Arial MT"/>
                <a:ea typeface="Arial MT"/>
                <a:cs typeface="Arial MT"/>
              </a:rPr>
              <a:t>simulate</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reactions</a:t>
            </a:r>
            <a:r>
              <a:rPr lang="en-US" sz="1800" spc="-30" dirty="0">
                <a:effectLst/>
                <a:latin typeface="Arial MT"/>
                <a:ea typeface="Arial MT"/>
                <a:cs typeface="Arial MT"/>
              </a:rPr>
              <a:t> </a:t>
            </a:r>
            <a:r>
              <a:rPr lang="en-US" sz="1800" dirty="0">
                <a:effectLst/>
                <a:latin typeface="Arial MT"/>
                <a:ea typeface="Arial MT"/>
                <a:cs typeface="Arial MT"/>
              </a:rPr>
              <a:t>occurring</a:t>
            </a:r>
            <a:r>
              <a:rPr lang="en-US" sz="1800" spc="-20" dirty="0">
                <a:effectLst/>
                <a:latin typeface="Arial MT"/>
                <a:ea typeface="Arial MT"/>
                <a:cs typeface="Arial MT"/>
              </a:rPr>
              <a:t> </a:t>
            </a:r>
            <a:r>
              <a:rPr lang="en-US" sz="1800" dirty="0">
                <a:effectLst/>
                <a:latin typeface="Arial MT"/>
                <a:ea typeface="Arial MT"/>
                <a:cs typeface="Arial MT"/>
              </a:rPr>
              <a:t>in</a:t>
            </a:r>
            <a:r>
              <a:rPr lang="en-US" sz="1800" spc="-15" dirty="0">
                <a:effectLst/>
                <a:latin typeface="Arial MT"/>
                <a:ea typeface="Arial MT"/>
                <a:cs typeface="Arial MT"/>
              </a:rPr>
              <a:t> </a:t>
            </a:r>
            <a:r>
              <a:rPr lang="en-US" sz="1800" dirty="0">
                <a:effectLst/>
                <a:latin typeface="Arial MT"/>
                <a:ea typeface="Arial MT"/>
                <a:cs typeface="Arial MT"/>
              </a:rPr>
              <a:t>the</a:t>
            </a:r>
            <a:r>
              <a:rPr lang="en-US" sz="1800" spc="-20" dirty="0">
                <a:effectLst/>
                <a:latin typeface="Arial MT"/>
                <a:ea typeface="Arial MT"/>
                <a:cs typeface="Arial MT"/>
              </a:rPr>
              <a:t> </a:t>
            </a:r>
            <a:r>
              <a:rPr lang="en-US" sz="1800" dirty="0">
                <a:effectLst/>
                <a:latin typeface="Arial MT"/>
                <a:ea typeface="Arial MT"/>
                <a:cs typeface="Arial MT"/>
              </a:rPr>
              <a:t>EAF. The quality of the product is assessed by </a:t>
            </a:r>
            <a:r>
              <a:rPr lang="en-US" sz="1800" dirty="0" err="1">
                <a:effectLst/>
                <a:latin typeface="Arial MT"/>
                <a:ea typeface="Arial MT"/>
                <a:cs typeface="Arial MT"/>
              </a:rPr>
              <a:t>analysing</a:t>
            </a:r>
            <a:r>
              <a:rPr lang="en-US" sz="1800" spc="5" dirty="0">
                <a:effectLst/>
                <a:latin typeface="Arial MT"/>
                <a:ea typeface="Arial MT"/>
                <a:cs typeface="Arial MT"/>
              </a:rPr>
              <a:t> </a:t>
            </a:r>
            <a:r>
              <a:rPr lang="en-US" sz="1800" dirty="0">
                <a:effectLst/>
                <a:latin typeface="Arial MT"/>
                <a:ea typeface="Arial MT"/>
                <a:cs typeface="Arial MT"/>
              </a:rPr>
              <a:t>samples of liquid steel taken from the EAF. Samples are collected once per heat, before the</a:t>
            </a:r>
            <a:r>
              <a:rPr lang="en-US" sz="1800" spc="-295" dirty="0">
                <a:effectLst/>
                <a:latin typeface="Arial MT"/>
                <a:ea typeface="Arial MT"/>
                <a:cs typeface="Arial MT"/>
              </a:rPr>
              <a:t> </a:t>
            </a:r>
            <a:r>
              <a:rPr lang="en-US" sz="1800" dirty="0">
                <a:effectLst/>
                <a:latin typeface="Arial MT"/>
                <a:ea typeface="Arial MT"/>
                <a:cs typeface="Arial MT"/>
              </a:rPr>
              <a:t>tapping</a:t>
            </a:r>
            <a:r>
              <a:rPr lang="en-US" sz="1800" spc="-50" dirty="0">
                <a:effectLst/>
                <a:latin typeface="Arial MT"/>
                <a:ea typeface="Arial MT"/>
                <a:cs typeface="Arial MT"/>
              </a:rPr>
              <a:t> </a:t>
            </a:r>
            <a:r>
              <a:rPr lang="en-US" sz="1800" dirty="0">
                <a:effectLst/>
                <a:latin typeface="Arial MT"/>
                <a:ea typeface="Arial MT"/>
                <a:cs typeface="Arial MT"/>
              </a:rPr>
              <a:t>operation.</a:t>
            </a:r>
            <a:r>
              <a:rPr lang="en-US" sz="1800" spc="-55" dirty="0">
                <a:effectLst/>
                <a:latin typeface="Arial MT"/>
                <a:ea typeface="Arial MT"/>
                <a:cs typeface="Arial MT"/>
              </a:rPr>
              <a:t> </a:t>
            </a:r>
            <a:r>
              <a:rPr lang="en-US" sz="1800" dirty="0">
                <a:effectLst/>
                <a:latin typeface="Arial MT"/>
                <a:ea typeface="Arial MT"/>
                <a:cs typeface="Arial MT"/>
              </a:rPr>
              <a:t>Although</a:t>
            </a:r>
            <a:r>
              <a:rPr lang="en-US" sz="1800" spc="-50" dirty="0">
                <a:effectLst/>
                <a:latin typeface="Arial MT"/>
                <a:ea typeface="Arial MT"/>
                <a:cs typeface="Arial MT"/>
              </a:rPr>
              <a:t> </a:t>
            </a:r>
            <a:r>
              <a:rPr lang="en-US" sz="1800" dirty="0">
                <a:effectLst/>
                <a:latin typeface="Arial MT"/>
                <a:ea typeface="Arial MT"/>
                <a:cs typeface="Arial MT"/>
              </a:rPr>
              <a:t>the</a:t>
            </a:r>
            <a:r>
              <a:rPr lang="en-US" sz="1800" spc="-45" dirty="0">
                <a:effectLst/>
                <a:latin typeface="Arial MT"/>
                <a:ea typeface="Arial MT"/>
                <a:cs typeface="Arial MT"/>
              </a:rPr>
              <a:t> </a:t>
            </a:r>
            <a:r>
              <a:rPr lang="en-US" sz="1800" dirty="0">
                <a:effectLst/>
                <a:latin typeface="Arial MT"/>
                <a:ea typeface="Arial MT"/>
                <a:cs typeface="Arial MT"/>
              </a:rPr>
              <a:t>laboratory</a:t>
            </a:r>
            <a:r>
              <a:rPr lang="en-US" sz="1800" spc="-60" dirty="0">
                <a:effectLst/>
                <a:latin typeface="Arial MT"/>
                <a:ea typeface="Arial MT"/>
                <a:cs typeface="Arial MT"/>
              </a:rPr>
              <a:t> </a:t>
            </a:r>
            <a:r>
              <a:rPr lang="en-US" sz="1800" dirty="0">
                <a:effectLst/>
                <a:latin typeface="Arial MT"/>
                <a:ea typeface="Arial MT"/>
                <a:cs typeface="Arial MT"/>
              </a:rPr>
              <a:t>analysis</a:t>
            </a:r>
            <a:r>
              <a:rPr lang="en-US" sz="1800" spc="-35" dirty="0">
                <a:effectLst/>
                <a:latin typeface="Arial MT"/>
                <a:ea typeface="Arial MT"/>
                <a:cs typeface="Arial MT"/>
              </a:rPr>
              <a:t> </a:t>
            </a:r>
            <a:r>
              <a:rPr lang="en-US" sz="1800" dirty="0">
                <a:effectLst/>
                <a:latin typeface="Arial MT"/>
                <a:ea typeface="Arial MT"/>
                <a:cs typeface="Arial MT"/>
              </a:rPr>
              <a:t>is</a:t>
            </a:r>
            <a:r>
              <a:rPr lang="en-US" sz="1800" spc="-60" dirty="0">
                <a:effectLst/>
                <a:latin typeface="Arial MT"/>
                <a:ea typeface="Arial MT"/>
                <a:cs typeface="Arial MT"/>
              </a:rPr>
              <a:t> </a:t>
            </a:r>
            <a:r>
              <a:rPr lang="en-US" sz="1800" dirty="0">
                <a:effectLst/>
                <a:latin typeface="Arial MT"/>
                <a:ea typeface="Arial MT"/>
                <a:cs typeface="Arial MT"/>
              </a:rPr>
              <a:t>manual,</a:t>
            </a:r>
            <a:r>
              <a:rPr lang="en-US" sz="1800" spc="-50" dirty="0">
                <a:effectLst/>
                <a:latin typeface="Arial MT"/>
                <a:ea typeface="Arial MT"/>
                <a:cs typeface="Arial MT"/>
              </a:rPr>
              <a:t> </a:t>
            </a:r>
            <a:r>
              <a:rPr lang="en-US" sz="1800" dirty="0">
                <a:effectLst/>
                <a:latin typeface="Arial MT"/>
                <a:ea typeface="Arial MT"/>
                <a:cs typeface="Arial MT"/>
              </a:rPr>
              <a:t>results</a:t>
            </a:r>
            <a:r>
              <a:rPr lang="en-US" sz="1800" spc="-60" dirty="0">
                <a:effectLst/>
                <a:latin typeface="Arial MT"/>
                <a:ea typeface="Arial MT"/>
                <a:cs typeface="Arial MT"/>
              </a:rPr>
              <a:t> </a:t>
            </a:r>
            <a:r>
              <a:rPr lang="en-US" sz="1800" dirty="0">
                <a:effectLst/>
                <a:latin typeface="Arial MT"/>
                <a:ea typeface="Arial MT"/>
                <a:cs typeface="Arial MT"/>
              </a:rPr>
              <a:t>are</a:t>
            </a:r>
            <a:r>
              <a:rPr lang="en-US" sz="1800" spc="-50" dirty="0">
                <a:effectLst/>
                <a:latin typeface="Arial MT"/>
                <a:ea typeface="Arial MT"/>
                <a:cs typeface="Arial MT"/>
              </a:rPr>
              <a:t> </a:t>
            </a:r>
            <a:r>
              <a:rPr lang="en-US" sz="1800" dirty="0">
                <a:effectLst/>
                <a:latin typeface="Arial MT"/>
                <a:ea typeface="Arial MT"/>
                <a:cs typeface="Arial MT"/>
              </a:rPr>
              <a:t>available</a:t>
            </a:r>
            <a:r>
              <a:rPr lang="en-US" sz="1800" spc="-70" dirty="0">
                <a:effectLst/>
                <a:latin typeface="Arial MT"/>
                <a:ea typeface="Arial MT"/>
                <a:cs typeface="Arial MT"/>
              </a:rPr>
              <a:t> </a:t>
            </a:r>
            <a:r>
              <a:rPr lang="en-US" sz="1800" dirty="0">
                <a:effectLst/>
                <a:latin typeface="Arial MT"/>
                <a:ea typeface="Arial MT"/>
                <a:cs typeface="Arial MT"/>
              </a:rPr>
              <a:t>after</a:t>
            </a:r>
            <a:r>
              <a:rPr lang="en-US" sz="1800" spc="-65" dirty="0">
                <a:effectLst/>
                <a:latin typeface="Arial MT"/>
                <a:ea typeface="Arial MT"/>
                <a:cs typeface="Arial MT"/>
              </a:rPr>
              <a:t> </a:t>
            </a:r>
            <a:r>
              <a:rPr lang="en-US" sz="1800" dirty="0">
                <a:effectLst/>
                <a:latin typeface="Arial MT"/>
                <a:ea typeface="Arial MT"/>
                <a:cs typeface="Arial MT"/>
              </a:rPr>
              <a:t>only</a:t>
            </a:r>
            <a:r>
              <a:rPr lang="en-US" sz="1800" spc="-295" dirty="0">
                <a:effectLst/>
                <a:latin typeface="Arial MT"/>
                <a:ea typeface="Arial MT"/>
                <a:cs typeface="Arial MT"/>
              </a:rPr>
              <a:t> </a:t>
            </a:r>
            <a:r>
              <a:rPr lang="en-US" sz="1800" dirty="0">
                <a:effectLst/>
                <a:latin typeface="Arial MT"/>
                <a:ea typeface="Arial MT"/>
                <a:cs typeface="Arial MT"/>
              </a:rPr>
              <a:t>approximately 5 minutes. The uncertainty on the chemical composition of scrap affects the</a:t>
            </a:r>
            <a:r>
              <a:rPr lang="en-US" sz="1800" spc="5" dirty="0">
                <a:effectLst/>
                <a:latin typeface="Arial MT"/>
                <a:ea typeface="Arial MT"/>
                <a:cs typeface="Arial MT"/>
              </a:rPr>
              <a:t> </a:t>
            </a:r>
            <a:r>
              <a:rPr lang="en-US" sz="1800" dirty="0">
                <a:effectLst/>
                <a:latin typeface="Arial MT"/>
                <a:ea typeface="Arial MT"/>
                <a:cs typeface="Arial MT"/>
              </a:rPr>
              <a:t>results quite significantly. </a:t>
            </a:r>
          </a:p>
          <a:p>
            <a:pPr marL="0" marR="714375" indent="457200" algn="just">
              <a:lnSpc>
                <a:spcPct val="100000"/>
              </a:lnSpc>
              <a:spcBef>
                <a:spcPts val="0"/>
              </a:spcBef>
              <a:spcAft>
                <a:spcPts val="0"/>
              </a:spcAft>
            </a:pPr>
            <a:r>
              <a:rPr lang="en-US" sz="1800" dirty="0">
                <a:effectLst/>
                <a:latin typeface="Arial MT"/>
                <a:ea typeface="Arial MT"/>
                <a:cs typeface="Arial MT"/>
              </a:rPr>
              <a:t>Developing</a:t>
            </a:r>
            <a:r>
              <a:rPr lang="en-US" sz="1800" spc="-20" dirty="0">
                <a:effectLst/>
                <a:latin typeface="Arial MT"/>
                <a:ea typeface="Arial MT"/>
                <a:cs typeface="Arial MT"/>
              </a:rPr>
              <a:t> </a:t>
            </a:r>
            <a:r>
              <a:rPr lang="en-US" sz="1800" dirty="0">
                <a:effectLst/>
                <a:latin typeface="Arial MT"/>
                <a:ea typeface="Arial MT"/>
                <a:cs typeface="Arial MT"/>
              </a:rPr>
              <a:t>a</a:t>
            </a:r>
            <a:r>
              <a:rPr lang="en-US" sz="1800" spc="-45" dirty="0">
                <a:effectLst/>
                <a:latin typeface="Arial MT"/>
                <a:ea typeface="Arial MT"/>
                <a:cs typeface="Arial MT"/>
              </a:rPr>
              <a:t> </a:t>
            </a:r>
            <a:r>
              <a:rPr lang="en-US" sz="1800" dirty="0">
                <a:effectLst/>
                <a:latin typeface="Arial MT"/>
                <a:ea typeface="Arial MT"/>
                <a:cs typeface="Arial MT"/>
              </a:rPr>
              <a:t>model</a:t>
            </a:r>
            <a:r>
              <a:rPr lang="en-US" sz="1800" spc="-30" dirty="0">
                <a:effectLst/>
                <a:latin typeface="Arial MT"/>
                <a:ea typeface="Arial MT"/>
                <a:cs typeface="Arial MT"/>
              </a:rPr>
              <a:t> </a:t>
            </a:r>
            <a:r>
              <a:rPr lang="en-US" sz="1800" dirty="0">
                <a:effectLst/>
                <a:latin typeface="Arial MT"/>
                <a:ea typeface="Arial MT"/>
                <a:cs typeface="Arial MT"/>
              </a:rPr>
              <a:t>that</a:t>
            </a:r>
            <a:r>
              <a:rPr lang="en-US" sz="1800" spc="-25" dirty="0">
                <a:effectLst/>
                <a:latin typeface="Arial MT"/>
                <a:ea typeface="Arial MT"/>
                <a:cs typeface="Arial MT"/>
              </a:rPr>
              <a:t> </a:t>
            </a:r>
            <a:r>
              <a:rPr lang="en-US" sz="1800" dirty="0">
                <a:effectLst/>
                <a:latin typeface="Arial MT"/>
                <a:ea typeface="Arial MT"/>
                <a:cs typeface="Arial MT"/>
              </a:rPr>
              <a:t>correlates</a:t>
            </a:r>
            <a:r>
              <a:rPr lang="en-US" sz="1800" spc="-30" dirty="0">
                <a:effectLst/>
                <a:latin typeface="Arial MT"/>
                <a:ea typeface="Arial MT"/>
                <a:cs typeface="Arial MT"/>
              </a:rPr>
              <a:t> </a:t>
            </a:r>
            <a:r>
              <a:rPr lang="en-US" sz="1800" dirty="0">
                <a:effectLst/>
                <a:latin typeface="Arial MT"/>
                <a:ea typeface="Arial MT"/>
                <a:cs typeface="Arial MT"/>
              </a:rPr>
              <a:t>such</a:t>
            </a:r>
            <a:r>
              <a:rPr lang="en-US" sz="1800" spc="-15" dirty="0">
                <a:effectLst/>
                <a:latin typeface="Arial MT"/>
                <a:ea typeface="Arial MT"/>
                <a:cs typeface="Arial MT"/>
              </a:rPr>
              <a:t> </a:t>
            </a:r>
            <a:r>
              <a:rPr lang="en-US" sz="1800" dirty="0">
                <a:effectLst/>
                <a:latin typeface="Arial MT"/>
                <a:ea typeface="Arial MT"/>
                <a:cs typeface="Arial MT"/>
              </a:rPr>
              <a:t>composition</a:t>
            </a:r>
            <a:r>
              <a:rPr lang="en-US" sz="1800" spc="-20" dirty="0">
                <a:effectLst/>
                <a:latin typeface="Arial MT"/>
                <a:ea typeface="Arial MT"/>
                <a:cs typeface="Arial MT"/>
              </a:rPr>
              <a:t> </a:t>
            </a:r>
            <a:r>
              <a:rPr lang="en-US" sz="1800" dirty="0">
                <a:effectLst/>
                <a:latin typeface="Arial MT"/>
                <a:ea typeface="Arial MT"/>
                <a:cs typeface="Arial MT"/>
              </a:rPr>
              <a:t>(at</a:t>
            </a:r>
            <a:r>
              <a:rPr lang="en-US" sz="1800" spc="-25" dirty="0">
                <a:effectLst/>
                <a:latin typeface="Arial MT"/>
                <a:ea typeface="Arial MT"/>
                <a:cs typeface="Arial MT"/>
              </a:rPr>
              <a:t> </a:t>
            </a:r>
            <a:r>
              <a:rPr lang="en-US" sz="1800" dirty="0">
                <a:effectLst/>
                <a:latin typeface="Arial MT"/>
                <a:ea typeface="Arial MT"/>
                <a:cs typeface="Arial MT"/>
              </a:rPr>
              <a:t>the</a:t>
            </a:r>
            <a:r>
              <a:rPr lang="en-US" sz="1800" spc="-40" dirty="0">
                <a:effectLst/>
                <a:latin typeface="Arial MT"/>
                <a:ea typeface="Arial MT"/>
                <a:cs typeface="Arial MT"/>
              </a:rPr>
              <a:t> </a:t>
            </a:r>
            <a:r>
              <a:rPr lang="en-US" sz="1800" dirty="0">
                <a:effectLst/>
                <a:latin typeface="Arial MT"/>
                <a:ea typeface="Arial MT"/>
                <a:cs typeface="Arial MT"/>
              </a:rPr>
              <a:t>EAF</a:t>
            </a:r>
            <a:r>
              <a:rPr lang="en-US" sz="1800" spc="-30" dirty="0">
                <a:effectLst/>
                <a:latin typeface="Arial MT"/>
                <a:ea typeface="Arial MT"/>
                <a:cs typeface="Arial MT"/>
              </a:rPr>
              <a:t> </a:t>
            </a:r>
            <a:r>
              <a:rPr lang="en-US" sz="1800" dirty="0">
                <a:effectLst/>
                <a:latin typeface="Arial MT"/>
                <a:ea typeface="Arial MT"/>
                <a:cs typeface="Arial MT"/>
              </a:rPr>
              <a:t>output)</a:t>
            </a:r>
            <a:r>
              <a:rPr lang="en-US" sz="1800" spc="-35" dirty="0">
                <a:effectLst/>
                <a:latin typeface="Arial MT"/>
                <a:ea typeface="Arial MT"/>
                <a:cs typeface="Arial MT"/>
              </a:rPr>
              <a:t> </a:t>
            </a:r>
            <a:r>
              <a:rPr lang="en-US" sz="1800" dirty="0">
                <a:effectLst/>
                <a:latin typeface="Arial MT"/>
                <a:ea typeface="Arial MT"/>
                <a:cs typeface="Arial MT"/>
              </a:rPr>
              <a:t>to</a:t>
            </a:r>
            <a:r>
              <a:rPr lang="en-US" sz="1800" spc="-15" dirty="0">
                <a:effectLst/>
                <a:latin typeface="Arial MT"/>
                <a:ea typeface="Arial MT"/>
                <a:cs typeface="Arial MT"/>
              </a:rPr>
              <a:t> </a:t>
            </a:r>
            <a:r>
              <a:rPr lang="en-US" sz="1800" dirty="0">
                <a:effectLst/>
                <a:latin typeface="Arial MT"/>
                <a:ea typeface="Arial MT"/>
                <a:cs typeface="Arial MT"/>
              </a:rPr>
              <a:t>the</a:t>
            </a:r>
            <a:r>
              <a:rPr lang="en-US" sz="1800" spc="5" dirty="0">
                <a:effectLst/>
                <a:latin typeface="Arial MT"/>
                <a:ea typeface="Arial MT"/>
                <a:cs typeface="Arial MT"/>
              </a:rPr>
              <a:t> </a:t>
            </a:r>
            <a:r>
              <a:rPr lang="en-US" sz="1800" dirty="0">
                <a:effectLst/>
                <a:latin typeface="Arial MT"/>
                <a:ea typeface="Arial MT"/>
                <a:cs typeface="Arial MT"/>
              </a:rPr>
              <a:t>raw</a:t>
            </a:r>
            <a:r>
              <a:rPr lang="en-US" sz="1800" spc="-35" dirty="0">
                <a:effectLst/>
                <a:latin typeface="Arial MT"/>
                <a:ea typeface="Arial MT"/>
                <a:cs typeface="Arial MT"/>
              </a:rPr>
              <a:t> </a:t>
            </a:r>
            <a:r>
              <a:rPr lang="en-US" sz="1800" dirty="0">
                <a:effectLst/>
                <a:latin typeface="Arial MT"/>
                <a:ea typeface="Arial MT"/>
                <a:cs typeface="Arial MT"/>
              </a:rPr>
              <a:t>material</a:t>
            </a:r>
            <a:r>
              <a:rPr lang="en-US" sz="1800" spc="-290" dirty="0">
                <a:effectLst/>
                <a:latin typeface="Arial MT"/>
                <a:ea typeface="Arial MT"/>
                <a:cs typeface="Arial MT"/>
              </a:rPr>
              <a:t> </a:t>
            </a:r>
            <a:r>
              <a:rPr lang="en-US" sz="1800" dirty="0">
                <a:effectLst/>
                <a:latin typeface="Arial MT"/>
                <a:ea typeface="Arial MT"/>
                <a:cs typeface="Arial MT"/>
              </a:rPr>
              <a:t>composition, the combustion temperature and other relevant parameters might be useful to</a:t>
            </a:r>
            <a:r>
              <a:rPr lang="en-US" sz="1800" spc="5" dirty="0">
                <a:effectLst/>
                <a:latin typeface="Arial MT"/>
                <a:ea typeface="Arial MT"/>
                <a:cs typeface="Arial MT"/>
              </a:rPr>
              <a:t> </a:t>
            </a:r>
            <a:r>
              <a:rPr lang="en-US" sz="1800" dirty="0">
                <a:effectLst/>
                <a:latin typeface="Arial MT"/>
                <a:ea typeface="Arial MT"/>
                <a:cs typeface="Arial MT"/>
              </a:rPr>
              <a:t>have an indication on the amount of pollutants produced when using the alternative raw</a:t>
            </a:r>
            <a:r>
              <a:rPr lang="en-US" sz="1800" spc="5" dirty="0">
                <a:effectLst/>
                <a:latin typeface="Arial MT"/>
                <a:ea typeface="Arial MT"/>
                <a:cs typeface="Arial MT"/>
              </a:rPr>
              <a:t> </a:t>
            </a:r>
            <a:r>
              <a:rPr lang="en-US" sz="1800" dirty="0">
                <a:effectLst/>
                <a:latin typeface="Arial MT"/>
                <a:ea typeface="Arial MT"/>
                <a:cs typeface="Arial MT"/>
              </a:rPr>
              <a:t>materials.</a:t>
            </a:r>
            <a:r>
              <a:rPr lang="en-US" sz="1800" spc="-55" dirty="0">
                <a:effectLst/>
                <a:latin typeface="Arial MT"/>
                <a:ea typeface="Arial MT"/>
                <a:cs typeface="Arial MT"/>
              </a:rPr>
              <a:t> </a:t>
            </a:r>
            <a:r>
              <a:rPr lang="en-US" sz="1800" dirty="0">
                <a:effectLst/>
                <a:latin typeface="Arial MT"/>
                <a:ea typeface="Arial MT"/>
                <a:cs typeface="Arial MT"/>
              </a:rPr>
              <a:t>In</a:t>
            </a:r>
            <a:r>
              <a:rPr lang="en-US" sz="1800" spc="-45" dirty="0">
                <a:effectLst/>
                <a:latin typeface="Arial MT"/>
                <a:ea typeface="Arial MT"/>
                <a:cs typeface="Arial MT"/>
              </a:rPr>
              <a:t> </a:t>
            </a:r>
            <a:r>
              <a:rPr lang="en-US" sz="1800" dirty="0">
                <a:effectLst/>
                <a:latin typeface="Arial MT"/>
                <a:ea typeface="Arial MT"/>
                <a:cs typeface="Arial MT"/>
              </a:rPr>
              <a:t>order</a:t>
            </a:r>
            <a:r>
              <a:rPr lang="en-US" sz="1800" spc="-45" dirty="0">
                <a:effectLst/>
                <a:latin typeface="Arial MT"/>
                <a:ea typeface="Arial MT"/>
                <a:cs typeface="Arial MT"/>
              </a:rPr>
              <a:t> </a:t>
            </a:r>
            <a:r>
              <a:rPr lang="en-US" sz="1800" dirty="0">
                <a:effectLst/>
                <a:latin typeface="Arial MT"/>
                <a:ea typeface="Arial MT"/>
                <a:cs typeface="Arial MT"/>
              </a:rPr>
              <a:t>to</a:t>
            </a:r>
            <a:r>
              <a:rPr lang="en-US" sz="1800" spc="-25" dirty="0">
                <a:effectLst/>
                <a:latin typeface="Arial MT"/>
                <a:ea typeface="Arial MT"/>
                <a:cs typeface="Arial MT"/>
              </a:rPr>
              <a:t> </a:t>
            </a:r>
            <a:r>
              <a:rPr lang="en-US" sz="1800" dirty="0">
                <a:effectLst/>
                <a:latin typeface="Arial MT"/>
                <a:ea typeface="Arial MT"/>
                <a:cs typeface="Arial MT"/>
              </a:rPr>
              <a:t>provide</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25" dirty="0">
                <a:effectLst/>
                <a:latin typeface="Arial MT"/>
                <a:ea typeface="Arial MT"/>
                <a:cs typeface="Arial MT"/>
              </a:rPr>
              <a:t> </a:t>
            </a:r>
            <a:r>
              <a:rPr lang="en-US" sz="1800" dirty="0">
                <a:effectLst/>
                <a:latin typeface="Arial MT"/>
                <a:ea typeface="Arial MT"/>
                <a:cs typeface="Arial MT"/>
              </a:rPr>
              <a:t>DSS</a:t>
            </a:r>
            <a:r>
              <a:rPr lang="en-US" sz="1800" spc="-25" dirty="0">
                <a:effectLst/>
                <a:latin typeface="Arial MT"/>
                <a:ea typeface="Arial MT"/>
                <a:cs typeface="Arial MT"/>
              </a:rPr>
              <a:t> </a:t>
            </a:r>
            <a:r>
              <a:rPr lang="en-US" sz="1800" dirty="0">
                <a:effectLst/>
                <a:latin typeface="Arial MT"/>
                <a:ea typeface="Arial MT"/>
                <a:cs typeface="Arial MT"/>
              </a:rPr>
              <a:t>with</a:t>
            </a:r>
            <a:r>
              <a:rPr lang="en-US" sz="1800" spc="-45" dirty="0">
                <a:effectLst/>
                <a:latin typeface="Arial MT"/>
                <a:ea typeface="Arial MT"/>
                <a:cs typeface="Arial MT"/>
              </a:rPr>
              <a:t> </a:t>
            </a:r>
            <a:r>
              <a:rPr lang="en-US" sz="1800" dirty="0">
                <a:effectLst/>
                <a:latin typeface="Arial MT"/>
                <a:ea typeface="Arial MT"/>
                <a:cs typeface="Arial MT"/>
              </a:rPr>
              <a:t>additional</a:t>
            </a:r>
            <a:r>
              <a:rPr lang="en-US" sz="1800" spc="-40" dirty="0">
                <a:effectLst/>
                <a:latin typeface="Arial MT"/>
                <a:ea typeface="Arial MT"/>
                <a:cs typeface="Arial MT"/>
              </a:rPr>
              <a:t> </a:t>
            </a:r>
            <a:r>
              <a:rPr lang="en-US" sz="1800" dirty="0">
                <a:effectLst/>
                <a:latin typeface="Arial MT"/>
                <a:ea typeface="Arial MT"/>
                <a:cs typeface="Arial MT"/>
              </a:rPr>
              <a:t>information</a:t>
            </a:r>
            <a:r>
              <a:rPr lang="en-US" sz="1800" spc="-25" dirty="0">
                <a:effectLst/>
                <a:latin typeface="Arial MT"/>
                <a:ea typeface="Arial MT"/>
                <a:cs typeface="Arial MT"/>
              </a:rPr>
              <a:t> </a:t>
            </a:r>
            <a:r>
              <a:rPr lang="en-US" sz="1800" dirty="0">
                <a:effectLst/>
                <a:latin typeface="Arial MT"/>
                <a:ea typeface="Arial MT"/>
                <a:cs typeface="Arial MT"/>
              </a:rPr>
              <a:t>concerning</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25" dirty="0">
                <a:effectLst/>
                <a:latin typeface="Arial MT"/>
                <a:ea typeface="Arial MT"/>
                <a:cs typeface="Arial MT"/>
              </a:rPr>
              <a:t> </a:t>
            </a:r>
            <a:r>
              <a:rPr lang="en-US" sz="1800" dirty="0">
                <a:effectLst/>
                <a:latin typeface="Arial MT"/>
                <a:ea typeface="Arial MT"/>
                <a:cs typeface="Arial MT"/>
              </a:rPr>
              <a:t>selection</a:t>
            </a:r>
            <a:r>
              <a:rPr lang="en-US" sz="1800" spc="-45" dirty="0">
                <a:effectLst/>
                <a:latin typeface="Arial MT"/>
                <a:ea typeface="Arial MT"/>
                <a:cs typeface="Arial MT"/>
              </a:rPr>
              <a:t> </a:t>
            </a:r>
            <a:r>
              <a:rPr lang="en-US" sz="1800" dirty="0">
                <a:effectLst/>
                <a:latin typeface="Arial MT"/>
                <a:ea typeface="Arial MT"/>
                <a:cs typeface="Arial MT"/>
              </a:rPr>
              <a:t>of</a:t>
            </a:r>
            <a:r>
              <a:rPr lang="en-US" sz="1800" spc="-295" dirty="0">
                <a:effectLst/>
                <a:latin typeface="Arial MT"/>
                <a:ea typeface="Arial MT"/>
                <a:cs typeface="Arial MT"/>
              </a:rPr>
              <a:t> </a:t>
            </a:r>
            <a:r>
              <a:rPr lang="en-US" sz="1800" dirty="0">
                <a:effectLst/>
                <a:latin typeface="Arial MT"/>
                <a:ea typeface="Arial MT"/>
                <a:cs typeface="Arial MT"/>
              </a:rPr>
              <a:t>raw</a:t>
            </a:r>
            <a:r>
              <a:rPr lang="en-US" sz="1800" spc="-55" dirty="0">
                <a:effectLst/>
                <a:latin typeface="Arial MT"/>
                <a:ea typeface="Arial MT"/>
                <a:cs typeface="Arial MT"/>
              </a:rPr>
              <a:t> </a:t>
            </a:r>
            <a:r>
              <a:rPr lang="en-US" sz="1800" dirty="0">
                <a:effectLst/>
                <a:latin typeface="Arial MT"/>
                <a:ea typeface="Arial MT"/>
                <a:cs typeface="Arial MT"/>
              </a:rPr>
              <a:t>material</a:t>
            </a:r>
            <a:r>
              <a:rPr lang="en-US" sz="1800" spc="-55" dirty="0">
                <a:effectLst/>
                <a:latin typeface="Arial MT"/>
                <a:ea typeface="Arial MT"/>
                <a:cs typeface="Arial MT"/>
              </a:rPr>
              <a:t> </a:t>
            </a:r>
            <a:r>
              <a:rPr lang="en-US" sz="1800" dirty="0">
                <a:effectLst/>
                <a:latin typeface="Arial MT"/>
                <a:ea typeface="Arial MT"/>
                <a:cs typeface="Arial MT"/>
              </a:rPr>
              <a:t>and</a:t>
            </a:r>
            <a:r>
              <a:rPr lang="en-US" sz="1800" spc="-60" dirty="0">
                <a:effectLst/>
                <a:latin typeface="Arial MT"/>
                <a:ea typeface="Arial MT"/>
                <a:cs typeface="Arial MT"/>
              </a:rPr>
              <a:t> </a:t>
            </a:r>
            <a:r>
              <a:rPr lang="en-US" sz="1800" dirty="0">
                <a:effectLst/>
                <a:latin typeface="Arial MT"/>
                <a:ea typeface="Arial MT"/>
                <a:cs typeface="Arial MT"/>
              </a:rPr>
              <a:t>energy</a:t>
            </a:r>
            <a:r>
              <a:rPr lang="en-US" sz="1800" spc="-50" dirty="0">
                <a:effectLst/>
                <a:latin typeface="Arial MT"/>
                <a:ea typeface="Arial MT"/>
                <a:cs typeface="Arial MT"/>
              </a:rPr>
              <a:t> </a:t>
            </a:r>
            <a:r>
              <a:rPr lang="en-US" sz="1800" dirty="0">
                <a:effectLst/>
                <a:latin typeface="Arial MT"/>
                <a:ea typeface="Arial MT"/>
                <a:cs typeface="Arial MT"/>
              </a:rPr>
              <a:t>sources,</a:t>
            </a:r>
            <a:r>
              <a:rPr lang="en-US" sz="1800" spc="-40" dirty="0">
                <a:effectLst/>
                <a:latin typeface="Arial MT"/>
                <a:ea typeface="Arial MT"/>
                <a:cs typeface="Arial MT"/>
              </a:rPr>
              <a:t> </a:t>
            </a:r>
            <a:r>
              <a:rPr lang="en-US" sz="1800" dirty="0">
                <a:effectLst/>
                <a:latin typeface="Arial MT"/>
                <a:ea typeface="Arial MT"/>
                <a:cs typeface="Arial MT"/>
              </a:rPr>
              <a:t>as</a:t>
            </a:r>
            <a:r>
              <a:rPr lang="en-US" sz="1800" spc="-50" dirty="0">
                <a:effectLst/>
                <a:latin typeface="Arial MT"/>
                <a:ea typeface="Arial MT"/>
                <a:cs typeface="Arial MT"/>
              </a:rPr>
              <a:t> </a:t>
            </a:r>
            <a:r>
              <a:rPr lang="en-US" sz="1800" dirty="0">
                <a:effectLst/>
                <a:latin typeface="Arial MT"/>
                <a:ea typeface="Arial MT"/>
                <a:cs typeface="Arial MT"/>
              </a:rPr>
              <a:t>well</a:t>
            </a:r>
            <a:r>
              <a:rPr lang="en-US" sz="1800" spc="-55" dirty="0">
                <a:effectLst/>
                <a:latin typeface="Arial MT"/>
                <a:ea typeface="Arial MT"/>
                <a:cs typeface="Arial MT"/>
              </a:rPr>
              <a:t> </a:t>
            </a:r>
            <a:r>
              <a:rPr lang="en-US" sz="1800" dirty="0">
                <a:effectLst/>
                <a:latin typeface="Arial MT"/>
                <a:ea typeface="Arial MT"/>
                <a:cs typeface="Arial MT"/>
              </a:rPr>
              <a:t>as</a:t>
            </a:r>
            <a:r>
              <a:rPr lang="en-US" sz="1800" spc="-45" dirty="0">
                <a:effectLst/>
                <a:latin typeface="Arial MT"/>
                <a:ea typeface="Arial MT"/>
                <a:cs typeface="Arial MT"/>
              </a:rPr>
              <a:t> </a:t>
            </a:r>
            <a:r>
              <a:rPr lang="en-US" sz="1800" dirty="0">
                <a:effectLst/>
                <a:latin typeface="Arial MT"/>
                <a:ea typeface="Arial MT"/>
                <a:cs typeface="Arial MT"/>
              </a:rPr>
              <a:t>the</a:t>
            </a:r>
            <a:r>
              <a:rPr lang="en-US" sz="1800" spc="-40" dirty="0">
                <a:effectLst/>
                <a:latin typeface="Arial MT"/>
                <a:ea typeface="Arial MT"/>
                <a:cs typeface="Arial MT"/>
              </a:rPr>
              <a:t> </a:t>
            </a:r>
            <a:r>
              <a:rPr lang="en-US" sz="1800" dirty="0">
                <a:effectLst/>
                <a:latin typeface="Arial MT"/>
                <a:ea typeface="Arial MT"/>
                <a:cs typeface="Arial MT"/>
              </a:rPr>
              <a:t>emissions,</a:t>
            </a:r>
            <a:r>
              <a:rPr lang="en-US" sz="1800" spc="-40" dirty="0">
                <a:effectLst/>
                <a:latin typeface="Arial MT"/>
                <a:ea typeface="Arial MT"/>
                <a:cs typeface="Arial MT"/>
              </a:rPr>
              <a:t> </a:t>
            </a:r>
            <a:r>
              <a:rPr lang="en-US" sz="1800" dirty="0">
                <a:effectLst/>
                <a:latin typeface="Arial MT"/>
                <a:ea typeface="Arial MT"/>
                <a:cs typeface="Arial MT"/>
              </a:rPr>
              <a:t>some</a:t>
            </a:r>
            <a:r>
              <a:rPr lang="en-US" sz="1800" spc="-40" dirty="0">
                <a:effectLst/>
                <a:latin typeface="Arial MT"/>
                <a:ea typeface="Arial MT"/>
                <a:cs typeface="Arial MT"/>
              </a:rPr>
              <a:t> </a:t>
            </a:r>
            <a:r>
              <a:rPr lang="en-US" sz="1800" dirty="0">
                <a:effectLst/>
                <a:latin typeface="Arial MT"/>
                <a:ea typeface="Arial MT"/>
                <a:cs typeface="Arial MT"/>
              </a:rPr>
              <a:t>additional</a:t>
            </a:r>
            <a:r>
              <a:rPr lang="en-US" sz="1800" spc="-55" dirty="0">
                <a:effectLst/>
                <a:latin typeface="Arial MT"/>
                <a:ea typeface="Arial MT"/>
                <a:cs typeface="Arial MT"/>
              </a:rPr>
              <a:t> </a:t>
            </a:r>
            <a:r>
              <a:rPr lang="en-US" sz="1800" dirty="0">
                <a:effectLst/>
                <a:latin typeface="Arial MT"/>
                <a:ea typeface="Arial MT"/>
                <a:cs typeface="Arial MT"/>
              </a:rPr>
              <a:t>PC</a:t>
            </a:r>
            <a:r>
              <a:rPr lang="en-US" sz="1800" spc="-50" dirty="0">
                <a:effectLst/>
                <a:latin typeface="Arial MT"/>
                <a:ea typeface="Arial MT"/>
                <a:cs typeface="Arial MT"/>
              </a:rPr>
              <a:t> </a:t>
            </a:r>
            <a:r>
              <a:rPr lang="en-US" sz="1800" dirty="0">
                <a:effectLst/>
                <a:latin typeface="Arial MT"/>
                <a:ea typeface="Arial MT"/>
                <a:cs typeface="Arial MT"/>
              </a:rPr>
              <a:t>models</a:t>
            </a:r>
            <a:r>
              <a:rPr lang="en-US" sz="1800" spc="-50" dirty="0">
                <a:effectLst/>
                <a:latin typeface="Arial MT"/>
                <a:ea typeface="Arial MT"/>
                <a:cs typeface="Arial MT"/>
              </a:rPr>
              <a:t> </a:t>
            </a:r>
            <a:r>
              <a:rPr lang="en-US" sz="1800" dirty="0">
                <a:effectLst/>
                <a:latin typeface="Arial MT"/>
                <a:ea typeface="Arial MT"/>
                <a:cs typeface="Arial MT"/>
              </a:rPr>
              <a:t>have</a:t>
            </a:r>
            <a:r>
              <a:rPr lang="en-US" sz="1800" spc="-295" dirty="0">
                <a:effectLst/>
                <a:latin typeface="Arial MT"/>
                <a:ea typeface="Arial MT"/>
                <a:cs typeface="Arial MT"/>
              </a:rPr>
              <a:t> </a:t>
            </a:r>
            <a:r>
              <a:rPr lang="en-US" sz="1800" dirty="0">
                <a:effectLst/>
                <a:latin typeface="Arial MT"/>
                <a:ea typeface="Arial MT"/>
                <a:cs typeface="Arial MT"/>
              </a:rPr>
              <a:t>been</a:t>
            </a:r>
            <a:r>
              <a:rPr lang="en-US" sz="1800" spc="-15" dirty="0">
                <a:effectLst/>
                <a:latin typeface="Arial MT"/>
                <a:ea typeface="Arial MT"/>
                <a:cs typeface="Arial MT"/>
              </a:rPr>
              <a:t> </a:t>
            </a:r>
            <a:r>
              <a:rPr lang="en-US" sz="1800" dirty="0">
                <a:effectLst/>
                <a:latin typeface="Arial MT"/>
                <a:ea typeface="Arial MT"/>
                <a:cs typeface="Arial MT"/>
              </a:rPr>
              <a:t>envisaged,</a:t>
            </a:r>
            <a:r>
              <a:rPr lang="en-US" sz="1800" spc="10" dirty="0">
                <a:effectLst/>
                <a:latin typeface="Arial MT"/>
                <a:ea typeface="Arial MT"/>
                <a:cs typeface="Arial MT"/>
              </a:rPr>
              <a:t> </a:t>
            </a:r>
            <a:r>
              <a:rPr lang="en-US" sz="1800" dirty="0">
                <a:effectLst/>
                <a:latin typeface="Arial MT"/>
                <a:ea typeface="Arial MT"/>
                <a:cs typeface="Arial MT"/>
              </a:rPr>
              <a:t>that</a:t>
            </a:r>
            <a:r>
              <a:rPr lang="en-US" sz="1800" spc="-15" dirty="0">
                <a:effectLst/>
                <a:latin typeface="Arial MT"/>
                <a:ea typeface="Arial MT"/>
                <a:cs typeface="Arial MT"/>
              </a:rPr>
              <a:t> </a:t>
            </a:r>
            <a:r>
              <a:rPr lang="en-US" sz="1800" dirty="0">
                <a:effectLst/>
                <a:latin typeface="Arial MT"/>
                <a:ea typeface="Arial MT"/>
                <a:cs typeface="Arial MT"/>
              </a:rPr>
              <a:t>are</a:t>
            </a:r>
            <a:r>
              <a:rPr lang="en-US" sz="1800" spc="15" dirty="0">
                <a:effectLst/>
                <a:latin typeface="Arial MT"/>
                <a:ea typeface="Arial MT"/>
                <a:cs typeface="Arial MT"/>
              </a:rPr>
              <a:t> </a:t>
            </a:r>
            <a:r>
              <a:rPr lang="en-US" sz="1800" dirty="0">
                <a:effectLst/>
                <a:latin typeface="Arial MT"/>
                <a:ea typeface="Arial MT"/>
                <a:cs typeface="Arial MT"/>
              </a:rPr>
              <a:t>listed</a:t>
            </a:r>
            <a:r>
              <a:rPr lang="en-US" sz="1800" spc="10" dirty="0">
                <a:effectLst/>
                <a:latin typeface="Arial MT"/>
                <a:ea typeface="Arial MT"/>
                <a:cs typeface="Arial MT"/>
              </a:rPr>
              <a:t> </a:t>
            </a:r>
            <a:r>
              <a:rPr lang="en-US" sz="1800" dirty="0">
                <a:effectLst/>
                <a:latin typeface="Arial MT"/>
                <a:ea typeface="Arial MT"/>
                <a:cs typeface="Arial MT"/>
              </a:rPr>
              <a:t>in</a:t>
            </a:r>
            <a:r>
              <a:rPr lang="en-US" sz="1800" spc="-10" dirty="0">
                <a:effectLst/>
                <a:latin typeface="Arial MT"/>
                <a:ea typeface="Arial MT"/>
                <a:cs typeface="Arial MT"/>
              </a:rPr>
              <a:t> </a:t>
            </a:r>
            <a:r>
              <a:rPr lang="en-US" sz="1800" u="none" strike="noStrike" dirty="0">
                <a:effectLst/>
                <a:latin typeface="Arial MT"/>
                <a:ea typeface="Arial MT"/>
                <a:cs typeface="Arial MT"/>
              </a:rPr>
              <a:t>Table. </a:t>
            </a:r>
          </a:p>
          <a:p>
            <a:pPr marL="0" marR="714375" indent="457200" algn="just">
              <a:lnSpc>
                <a:spcPct val="100000"/>
              </a:lnSpc>
              <a:spcBef>
                <a:spcPts val="0"/>
              </a:spcBef>
              <a:spcAft>
                <a:spcPts val="0"/>
              </a:spcAft>
            </a:pPr>
            <a:endParaRPr lang="en-US" sz="1800" u="none" strike="noStrike" dirty="0">
              <a:effectLst/>
              <a:latin typeface="Arial MT"/>
            </a:endParaRPr>
          </a:p>
          <a:p>
            <a:pPr marL="0" marR="715645" lvl="2" indent="457200" algn="just">
              <a:lnSpc>
                <a:spcPct val="100000"/>
              </a:lnSpc>
              <a:spcAft>
                <a:spcPts val="0"/>
              </a:spcAft>
              <a:buSzPts val="1100"/>
              <a:buFont typeface="Symbol" panose="05050102010706020507" pitchFamily="18" charset="2"/>
              <a:buNone/>
              <a:tabLst>
                <a:tab pos="1173480" algn="l"/>
              </a:tabLst>
            </a:pPr>
            <a:r>
              <a:rPr lang="en-US" sz="2800" b="1" dirty="0">
                <a:effectLst/>
                <a:latin typeface="Arial MT"/>
                <a:ea typeface="Arial MT"/>
                <a:cs typeface="Arial MT"/>
              </a:rPr>
              <a:t>1.</a:t>
            </a:r>
            <a:r>
              <a:rPr lang="en-US" sz="2800" dirty="0">
                <a:effectLst/>
                <a:latin typeface="Arial MT"/>
                <a:ea typeface="Arial MT"/>
                <a:cs typeface="Arial MT"/>
              </a:rPr>
              <a:t>The</a:t>
            </a:r>
            <a:r>
              <a:rPr lang="en-US" sz="2800" spc="5" dirty="0">
                <a:effectLst/>
                <a:latin typeface="Arial MT"/>
                <a:ea typeface="Arial MT"/>
                <a:cs typeface="Arial MT"/>
              </a:rPr>
              <a:t> </a:t>
            </a:r>
            <a:r>
              <a:rPr lang="en-US" sz="2800" dirty="0">
                <a:effectLst/>
                <a:latin typeface="Arial MT"/>
                <a:ea typeface="Arial MT"/>
                <a:cs typeface="Arial MT"/>
              </a:rPr>
              <a:t>replacement of</a:t>
            </a:r>
            <a:r>
              <a:rPr lang="en-US" sz="2800" spc="5" dirty="0">
                <a:effectLst/>
                <a:latin typeface="Arial MT"/>
                <a:ea typeface="Arial MT"/>
                <a:cs typeface="Arial MT"/>
              </a:rPr>
              <a:t> </a:t>
            </a:r>
            <a:r>
              <a:rPr lang="en-US" sz="2800" dirty="0">
                <a:effectLst/>
                <a:latin typeface="Arial MT"/>
                <a:ea typeface="Arial MT"/>
                <a:cs typeface="Arial MT"/>
              </a:rPr>
              <a:t>raw materials is aimed at</a:t>
            </a:r>
            <a:r>
              <a:rPr lang="en-US" sz="2800" spc="5" dirty="0">
                <a:effectLst/>
                <a:latin typeface="Arial MT"/>
                <a:ea typeface="Arial MT"/>
                <a:cs typeface="Arial MT"/>
              </a:rPr>
              <a:t> </a:t>
            </a:r>
            <a:r>
              <a:rPr lang="en-US" sz="2800" dirty="0">
                <a:effectLst/>
                <a:latin typeface="Arial MT"/>
                <a:ea typeface="Arial MT"/>
                <a:cs typeface="Arial MT"/>
              </a:rPr>
              <a:t>decarbonizing the process, without compromising its </a:t>
            </a:r>
            <a:r>
              <a:rPr lang="en-US" sz="2800" dirty="0">
                <a:latin typeface="Arial MT"/>
              </a:rPr>
              <a:t>energy efficiency, nor the quality of the product. The selection of scrap is driven by two key factors: the results of the liquid steel analysis carried out on samples of the previous batches and economic considerations. Information concerning these two aspects will be provided to the Decision Support System (DSS) by two different Production Chain (PC) models, i.e. the “quality model” and the “feeding model”, respectively. The DSS will orchestrate such information to select the most suitable mixture of scrap. The Digital Twin (DT) is meant to simulate the reactions occurring in the Electric Arc Furnace (EAF). </a:t>
            </a:r>
          </a:p>
          <a:p>
            <a:pPr marL="0" marR="715645" lvl="2" indent="457200" algn="just">
              <a:lnSpc>
                <a:spcPct val="100000"/>
              </a:lnSpc>
              <a:spcAft>
                <a:spcPts val="0"/>
              </a:spcAft>
              <a:buSzPts val="1100"/>
              <a:buFont typeface="Symbol" panose="05050102010706020507" pitchFamily="18" charset="2"/>
              <a:buNone/>
              <a:tabLst>
                <a:tab pos="1173480" algn="l"/>
              </a:tabLst>
            </a:pPr>
            <a:endParaRPr lang="en-US" sz="2800" dirty="0">
              <a:latin typeface="Arial MT"/>
            </a:endParaRPr>
          </a:p>
          <a:p>
            <a:pPr marR="714375" indent="457200" algn="just"/>
            <a:r>
              <a:rPr lang="en-US" sz="2800" b="1" dirty="0">
                <a:latin typeface="Arial MT"/>
              </a:rPr>
              <a:t>Production Chain (PC): </a:t>
            </a:r>
            <a:r>
              <a:rPr lang="en-US" sz="2800" dirty="0">
                <a:latin typeface="Arial MT"/>
              </a:rPr>
              <a:t>Models that represent processes that are upstream or downstream of the core processes are referred to as “production chain” (PC) models</a:t>
            </a:r>
          </a:p>
          <a:p>
            <a:pPr marL="0" marR="714375" indent="457200" algn="just">
              <a:lnSpc>
                <a:spcPct val="100000"/>
              </a:lnSpc>
              <a:spcBef>
                <a:spcPts val="0"/>
              </a:spcBef>
              <a:spcAft>
                <a:spcPts val="0"/>
              </a:spcAft>
            </a:pP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75810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0565" indent="228600">
              <a:lnSpc>
                <a:spcPct val="100000"/>
              </a:lnSpc>
              <a:spcAft>
                <a:spcPts val="0"/>
              </a:spcAft>
            </a:pPr>
            <a:r>
              <a:rPr lang="en-US" sz="1100">
                <a:effectLst/>
                <a:latin typeface="Arial MT"/>
                <a:ea typeface="Symbol" panose="05050102010706020507" pitchFamily="18" charset="2"/>
                <a:cs typeface="Symbol" panose="05050102010706020507" pitchFamily="18" charset="2"/>
              </a:rPr>
              <a:t>The RETROFEED project at </a:t>
            </a:r>
            <a:r>
              <a:rPr lang="en-US" sz="1100" kern="1200">
                <a:solidFill>
                  <a:schemeClr val="tx1"/>
                </a:solidFill>
                <a:effectLst/>
                <a:latin typeface="Arial MT"/>
                <a:ea typeface="Arial MT"/>
                <a:cs typeface="Arial MT"/>
              </a:rPr>
              <a:t>FERTIBERIA</a:t>
            </a:r>
            <a:r>
              <a:rPr lang="en-US" sz="1800" i="1">
                <a:solidFill>
                  <a:srgbClr val="3E3E3E"/>
                </a:solidFill>
                <a:effectLst/>
                <a:latin typeface="Times New Roman" panose="02020603050405020304" pitchFamily="18" charset="0"/>
                <a:ea typeface="Arial MT"/>
                <a:cs typeface="Arial MT"/>
              </a:rPr>
              <a:t> </a:t>
            </a:r>
            <a:r>
              <a:rPr lang="en-US" sz="1100">
                <a:effectLst/>
                <a:latin typeface="Arial MT"/>
                <a:ea typeface="Symbol" panose="05050102010706020507" pitchFamily="18" charset="2"/>
                <a:cs typeface="Symbol" panose="05050102010706020507" pitchFamily="18" charset="2"/>
              </a:rPr>
              <a:t>demo-site will focus on the </a:t>
            </a:r>
            <a:r>
              <a:rPr lang="en-US" sz="1800">
                <a:effectLst/>
                <a:latin typeface="Arial MT"/>
                <a:ea typeface="Arial MT"/>
                <a:cs typeface="Arial MT"/>
              </a:rPr>
              <a:t>operation</a:t>
            </a:r>
            <a:r>
              <a:rPr lang="en-US" sz="1800" spc="-20">
                <a:effectLst/>
                <a:latin typeface="Arial MT"/>
                <a:ea typeface="Arial MT"/>
                <a:cs typeface="Arial MT"/>
              </a:rPr>
              <a:t> </a:t>
            </a:r>
            <a:r>
              <a:rPr lang="en-US" sz="1800">
                <a:effectLst/>
                <a:latin typeface="Arial MT"/>
                <a:ea typeface="Arial MT"/>
                <a:cs typeface="Arial MT"/>
              </a:rPr>
              <a:t>with</a:t>
            </a:r>
            <a:r>
              <a:rPr lang="en-US" sz="1800" spc="-15">
                <a:effectLst/>
                <a:latin typeface="Arial MT"/>
                <a:ea typeface="Arial MT"/>
                <a:cs typeface="Arial MT"/>
              </a:rPr>
              <a:t> </a:t>
            </a:r>
            <a:r>
              <a:rPr lang="en-US" sz="1800">
                <a:effectLst/>
                <a:latin typeface="Arial MT"/>
                <a:ea typeface="Arial MT"/>
                <a:cs typeface="Arial MT"/>
              </a:rPr>
              <a:t>increasingly </a:t>
            </a:r>
            <a:r>
              <a:rPr lang="en-US" sz="1800" spc="-295">
                <a:effectLst/>
                <a:latin typeface="Arial MT"/>
                <a:ea typeface="Arial MT"/>
                <a:cs typeface="Arial MT"/>
              </a:rPr>
              <a:t> </a:t>
            </a:r>
            <a:r>
              <a:rPr lang="en-US" sz="1800">
                <a:effectLst/>
                <a:latin typeface="Arial MT"/>
                <a:ea typeface="Arial MT"/>
                <a:cs typeface="Arial MT"/>
              </a:rPr>
              <a:t>variable</a:t>
            </a:r>
            <a:r>
              <a:rPr lang="en-US" sz="1800" spc="265">
                <a:effectLst/>
                <a:latin typeface="Arial MT"/>
                <a:ea typeface="Arial MT"/>
                <a:cs typeface="Arial MT"/>
              </a:rPr>
              <a:t> </a:t>
            </a:r>
            <a:r>
              <a:rPr lang="en-US" sz="1800">
                <a:effectLst/>
                <a:latin typeface="Arial MT"/>
                <a:ea typeface="Arial MT"/>
                <a:cs typeface="Arial MT"/>
              </a:rPr>
              <a:t>sources</a:t>
            </a:r>
            <a:r>
              <a:rPr lang="en-US" sz="1800" spc="255">
                <a:effectLst/>
                <a:latin typeface="Arial MT"/>
                <a:ea typeface="Arial MT"/>
                <a:cs typeface="Arial MT"/>
              </a:rPr>
              <a:t> </a:t>
            </a:r>
            <a:r>
              <a:rPr lang="en-US" sz="1800">
                <a:effectLst/>
                <a:latin typeface="Arial MT"/>
                <a:ea typeface="Arial MT"/>
                <a:cs typeface="Arial MT"/>
              </a:rPr>
              <a:t>of phosphorus:</a:t>
            </a:r>
            <a:r>
              <a:rPr lang="en-US" sz="1800" spc="235">
                <a:effectLst/>
                <a:latin typeface="Arial MT"/>
                <a:ea typeface="Arial MT"/>
                <a:cs typeface="Arial MT"/>
              </a:rPr>
              <a:t> </a:t>
            </a:r>
            <a:r>
              <a:rPr lang="en-US" sz="1800">
                <a:effectLst/>
                <a:latin typeface="Arial MT"/>
                <a:ea typeface="Arial MT"/>
                <a:cs typeface="Arial MT"/>
              </a:rPr>
              <a:t>ashes</a:t>
            </a:r>
            <a:r>
              <a:rPr lang="en-US" sz="1800" spc="230">
                <a:effectLst/>
                <a:latin typeface="Arial MT"/>
                <a:ea typeface="Arial MT"/>
                <a:cs typeface="Arial MT"/>
              </a:rPr>
              <a:t> </a:t>
            </a:r>
            <a:r>
              <a:rPr lang="en-US" sz="1800">
                <a:effectLst/>
                <a:latin typeface="Arial MT"/>
                <a:ea typeface="Arial MT"/>
                <a:cs typeface="Arial MT"/>
              </a:rPr>
              <a:t>and</a:t>
            </a:r>
            <a:r>
              <a:rPr lang="en-US" sz="1800" spc="240">
                <a:effectLst/>
                <a:latin typeface="Arial MT"/>
                <a:ea typeface="Arial MT"/>
                <a:cs typeface="Arial MT"/>
              </a:rPr>
              <a:t> </a:t>
            </a:r>
            <a:r>
              <a:rPr lang="en-US" sz="1800">
                <a:effectLst/>
                <a:latin typeface="Arial MT"/>
                <a:ea typeface="Arial MT"/>
                <a:cs typeface="Arial MT"/>
              </a:rPr>
              <a:t>struvite.</a:t>
            </a:r>
            <a:r>
              <a:rPr lang="en-US" sz="1800" spc="235">
                <a:effectLst/>
                <a:latin typeface="Arial MT"/>
                <a:ea typeface="Arial MT"/>
                <a:cs typeface="Arial MT"/>
              </a:rPr>
              <a:t> </a:t>
            </a:r>
            <a:r>
              <a:rPr lang="en-US" sz="1800">
                <a:effectLst/>
                <a:latin typeface="Arial MT"/>
                <a:ea typeface="Arial MT"/>
                <a:cs typeface="Arial MT"/>
              </a:rPr>
              <a:t>The</a:t>
            </a:r>
            <a:r>
              <a:rPr lang="en-US" sz="1800" spc="245">
                <a:effectLst/>
                <a:latin typeface="Arial MT"/>
                <a:ea typeface="Arial MT"/>
                <a:cs typeface="Arial MT"/>
              </a:rPr>
              <a:t> </a:t>
            </a:r>
            <a:r>
              <a:rPr lang="en-US" sz="1800">
                <a:effectLst/>
                <a:latin typeface="Arial MT"/>
                <a:ea typeface="Arial MT"/>
                <a:cs typeface="Arial MT"/>
              </a:rPr>
              <a:t>usage</a:t>
            </a:r>
            <a:r>
              <a:rPr lang="en-US" sz="1800" spc="265">
                <a:effectLst/>
                <a:latin typeface="Arial MT"/>
                <a:ea typeface="Arial MT"/>
                <a:cs typeface="Arial MT"/>
              </a:rPr>
              <a:t> </a:t>
            </a:r>
            <a:r>
              <a:rPr lang="en-US" sz="1800">
                <a:effectLst/>
                <a:latin typeface="Arial MT"/>
                <a:ea typeface="Arial MT"/>
                <a:cs typeface="Arial MT"/>
              </a:rPr>
              <a:t>of</a:t>
            </a:r>
            <a:r>
              <a:rPr lang="en-US" sz="1800" spc="235">
                <a:effectLst/>
                <a:latin typeface="Arial MT"/>
                <a:ea typeface="Arial MT"/>
                <a:cs typeface="Arial MT"/>
              </a:rPr>
              <a:t> </a:t>
            </a:r>
            <a:r>
              <a:rPr lang="en-US" sz="1800">
                <a:effectLst/>
                <a:latin typeface="Arial MT"/>
                <a:ea typeface="Arial MT"/>
                <a:cs typeface="Arial MT"/>
              </a:rPr>
              <a:t>ashes</a:t>
            </a:r>
            <a:r>
              <a:rPr lang="en-US" sz="1800" spc="255">
                <a:effectLst/>
                <a:latin typeface="Arial MT"/>
                <a:ea typeface="Arial MT"/>
                <a:cs typeface="Arial MT"/>
              </a:rPr>
              <a:t> </a:t>
            </a:r>
            <a:r>
              <a:rPr lang="en-US" sz="1800">
                <a:effectLst/>
                <a:latin typeface="Arial MT"/>
                <a:ea typeface="Arial MT"/>
                <a:cs typeface="Arial MT"/>
              </a:rPr>
              <a:t>in</a:t>
            </a:r>
            <a:r>
              <a:rPr lang="en-US" sz="1800" spc="260">
                <a:effectLst/>
                <a:latin typeface="Arial MT"/>
                <a:ea typeface="Arial MT"/>
                <a:cs typeface="Arial MT"/>
              </a:rPr>
              <a:t> </a:t>
            </a:r>
            <a:r>
              <a:rPr lang="en-US" sz="1800">
                <a:effectLst/>
                <a:latin typeface="Arial MT"/>
                <a:ea typeface="Arial MT"/>
                <a:cs typeface="Arial MT"/>
              </a:rPr>
              <a:t>which</a:t>
            </a:r>
            <a:r>
              <a:rPr lang="en-US" sz="1800" spc="240">
                <a:effectLst/>
                <a:latin typeface="Arial MT"/>
                <a:ea typeface="Arial MT"/>
                <a:cs typeface="Arial MT"/>
              </a:rPr>
              <a:t> </a:t>
            </a:r>
            <a:r>
              <a:rPr lang="en-US" sz="1800">
                <a:effectLst/>
                <a:latin typeface="Arial MT"/>
                <a:ea typeface="Arial MT"/>
                <a:cs typeface="Arial MT"/>
              </a:rPr>
              <a:t>the phosphates</a:t>
            </a:r>
            <a:r>
              <a:rPr lang="en-US" sz="1800" spc="180">
                <a:effectLst/>
                <a:latin typeface="Arial MT"/>
                <a:ea typeface="Arial MT"/>
                <a:cs typeface="Arial MT"/>
              </a:rPr>
              <a:t> </a:t>
            </a:r>
            <a:r>
              <a:rPr lang="en-US" sz="1800">
                <a:effectLst/>
                <a:latin typeface="Arial MT"/>
                <a:ea typeface="Arial MT"/>
                <a:cs typeface="Arial MT"/>
              </a:rPr>
              <a:t>are</a:t>
            </a:r>
            <a:r>
              <a:rPr lang="en-US" sz="1800" spc="190">
                <a:effectLst/>
                <a:latin typeface="Arial MT"/>
                <a:ea typeface="Arial MT"/>
                <a:cs typeface="Arial MT"/>
              </a:rPr>
              <a:t> </a:t>
            </a:r>
            <a:r>
              <a:rPr lang="en-US" sz="1800">
                <a:effectLst/>
                <a:latin typeface="Arial MT"/>
                <a:ea typeface="Arial MT"/>
                <a:cs typeface="Arial MT"/>
              </a:rPr>
              <a:t>in</a:t>
            </a:r>
            <a:r>
              <a:rPr lang="en-US" sz="1800" spc="190">
                <a:effectLst/>
                <a:latin typeface="Arial MT"/>
                <a:ea typeface="Arial MT"/>
                <a:cs typeface="Arial MT"/>
              </a:rPr>
              <a:t> </a:t>
            </a:r>
            <a:r>
              <a:rPr lang="en-US" sz="1800">
                <a:effectLst/>
                <a:latin typeface="Arial MT"/>
                <a:ea typeface="Arial MT"/>
                <a:cs typeface="Arial MT"/>
              </a:rPr>
              <a:t>insoluble</a:t>
            </a:r>
            <a:r>
              <a:rPr lang="en-US" sz="1800" spc="190">
                <a:effectLst/>
                <a:latin typeface="Arial MT"/>
                <a:ea typeface="Arial MT"/>
                <a:cs typeface="Arial MT"/>
              </a:rPr>
              <a:t> </a:t>
            </a:r>
            <a:r>
              <a:rPr lang="en-US" sz="1800">
                <a:effectLst/>
                <a:latin typeface="Arial MT"/>
                <a:ea typeface="Arial MT"/>
                <a:cs typeface="Arial MT"/>
              </a:rPr>
              <a:t>form</a:t>
            </a:r>
            <a:r>
              <a:rPr lang="en-US" sz="1800" spc="195">
                <a:effectLst/>
                <a:latin typeface="Arial MT"/>
                <a:ea typeface="Arial MT"/>
                <a:cs typeface="Arial MT"/>
              </a:rPr>
              <a:t> </a:t>
            </a:r>
            <a:r>
              <a:rPr lang="en-US" sz="1800">
                <a:effectLst/>
                <a:latin typeface="Arial MT"/>
                <a:ea typeface="Arial MT"/>
                <a:cs typeface="Arial MT"/>
              </a:rPr>
              <a:t>poses</a:t>
            </a:r>
            <a:r>
              <a:rPr lang="en-US" sz="1800" spc="185">
                <a:effectLst/>
                <a:latin typeface="Arial MT"/>
                <a:ea typeface="Arial MT"/>
                <a:cs typeface="Arial MT"/>
              </a:rPr>
              <a:t> </a:t>
            </a:r>
            <a:r>
              <a:rPr lang="en-US" sz="1800">
                <a:effectLst/>
                <a:latin typeface="Arial MT"/>
                <a:ea typeface="Arial MT"/>
                <a:cs typeface="Arial MT"/>
              </a:rPr>
              <a:t>a</a:t>
            </a:r>
            <a:r>
              <a:rPr lang="en-US" sz="1800" spc="170">
                <a:effectLst/>
                <a:latin typeface="Arial MT"/>
                <a:ea typeface="Arial MT"/>
                <a:cs typeface="Arial MT"/>
              </a:rPr>
              <a:t> </a:t>
            </a:r>
            <a:r>
              <a:rPr lang="en-US" sz="1800">
                <a:effectLst/>
                <a:latin typeface="Arial MT"/>
                <a:ea typeface="Arial MT"/>
                <a:cs typeface="Arial MT"/>
              </a:rPr>
              <a:t>problem:</a:t>
            </a:r>
            <a:r>
              <a:rPr lang="en-US" sz="1800" spc="210">
                <a:effectLst/>
                <a:latin typeface="Arial MT"/>
                <a:ea typeface="Arial MT"/>
                <a:cs typeface="Arial MT"/>
              </a:rPr>
              <a:t> </a:t>
            </a:r>
            <a:r>
              <a:rPr lang="en-US" sz="1800">
                <a:effectLst/>
                <a:latin typeface="Arial MT"/>
                <a:ea typeface="Arial MT"/>
                <a:cs typeface="Arial MT"/>
              </a:rPr>
              <a:t>to</a:t>
            </a:r>
            <a:r>
              <a:rPr lang="en-US" sz="1800" spc="190">
                <a:effectLst/>
                <a:latin typeface="Arial MT"/>
                <a:ea typeface="Arial MT"/>
                <a:cs typeface="Arial MT"/>
              </a:rPr>
              <a:t> </a:t>
            </a:r>
            <a:r>
              <a:rPr lang="en-US" sz="1800">
                <a:effectLst/>
                <a:latin typeface="Arial MT"/>
                <a:ea typeface="Arial MT"/>
                <a:cs typeface="Arial MT"/>
              </a:rPr>
              <a:t>be</a:t>
            </a:r>
            <a:r>
              <a:rPr lang="en-US" sz="1800" spc="215">
                <a:effectLst/>
                <a:latin typeface="Arial MT"/>
                <a:ea typeface="Arial MT"/>
                <a:cs typeface="Arial MT"/>
              </a:rPr>
              <a:t> </a:t>
            </a:r>
            <a:r>
              <a:rPr lang="en-US" sz="1800">
                <a:effectLst/>
                <a:latin typeface="Arial MT"/>
                <a:ea typeface="Arial MT"/>
                <a:cs typeface="Arial MT"/>
              </a:rPr>
              <a:t>incorporated</a:t>
            </a:r>
            <a:r>
              <a:rPr lang="en-US" sz="1800" spc="190">
                <a:effectLst/>
                <a:latin typeface="Arial MT"/>
                <a:ea typeface="Arial MT"/>
                <a:cs typeface="Arial MT"/>
              </a:rPr>
              <a:t> </a:t>
            </a:r>
            <a:r>
              <a:rPr lang="en-US" sz="1800">
                <a:effectLst/>
                <a:latin typeface="Arial MT"/>
                <a:ea typeface="Arial MT"/>
                <a:cs typeface="Arial MT"/>
              </a:rPr>
              <a:t>into</a:t>
            </a:r>
            <a:r>
              <a:rPr lang="en-US" sz="1800" spc="190">
                <a:effectLst/>
                <a:latin typeface="Arial MT"/>
                <a:ea typeface="Arial MT"/>
                <a:cs typeface="Arial MT"/>
              </a:rPr>
              <a:t> </a:t>
            </a:r>
            <a:r>
              <a:rPr lang="en-US" sz="1800">
                <a:effectLst/>
                <a:latin typeface="Arial MT"/>
                <a:ea typeface="Arial MT"/>
                <a:cs typeface="Arial MT"/>
              </a:rPr>
              <a:t>the</a:t>
            </a:r>
            <a:r>
              <a:rPr lang="en-US" sz="1800" spc="190">
                <a:effectLst/>
                <a:latin typeface="Arial MT"/>
                <a:ea typeface="Arial MT"/>
                <a:cs typeface="Arial MT"/>
              </a:rPr>
              <a:t> </a:t>
            </a:r>
            <a:r>
              <a:rPr lang="en-US" sz="1800">
                <a:effectLst/>
                <a:latin typeface="Arial MT"/>
                <a:ea typeface="Arial MT"/>
                <a:cs typeface="Arial MT"/>
              </a:rPr>
              <a:t>fertilizer granules,</a:t>
            </a:r>
            <a:r>
              <a:rPr lang="en-US" sz="1800" spc="-50">
                <a:effectLst/>
                <a:latin typeface="Arial MT"/>
                <a:ea typeface="Arial MT"/>
                <a:cs typeface="Arial MT"/>
              </a:rPr>
              <a:t> </a:t>
            </a:r>
            <a:r>
              <a:rPr lang="en-US" sz="1800">
                <a:effectLst/>
                <a:latin typeface="Arial MT"/>
                <a:ea typeface="Arial MT"/>
                <a:cs typeface="Arial MT"/>
              </a:rPr>
              <a:t>phosphates</a:t>
            </a:r>
            <a:r>
              <a:rPr lang="en-US" sz="1800" spc="-30">
                <a:effectLst/>
                <a:latin typeface="Arial MT"/>
                <a:ea typeface="Arial MT"/>
                <a:cs typeface="Arial MT"/>
              </a:rPr>
              <a:t> </a:t>
            </a:r>
            <a:r>
              <a:rPr lang="en-US" sz="1800">
                <a:effectLst/>
                <a:latin typeface="Arial MT"/>
                <a:ea typeface="Arial MT"/>
                <a:cs typeface="Arial MT"/>
              </a:rPr>
              <a:t>need</a:t>
            </a:r>
            <a:r>
              <a:rPr lang="en-US" sz="1800" spc="-25">
                <a:effectLst/>
                <a:latin typeface="Arial MT"/>
                <a:ea typeface="Arial MT"/>
                <a:cs typeface="Arial MT"/>
              </a:rPr>
              <a:t> </a:t>
            </a:r>
            <a:r>
              <a:rPr lang="en-US" sz="1800">
                <a:effectLst/>
                <a:latin typeface="Arial MT"/>
                <a:ea typeface="Arial MT"/>
                <a:cs typeface="Arial MT"/>
              </a:rPr>
              <a:t>to</a:t>
            </a:r>
            <a:r>
              <a:rPr lang="en-US" sz="1800" spc="-45">
                <a:effectLst/>
                <a:latin typeface="Arial MT"/>
                <a:ea typeface="Arial MT"/>
                <a:cs typeface="Arial MT"/>
              </a:rPr>
              <a:t> </a:t>
            </a:r>
            <a:r>
              <a:rPr lang="en-US" sz="1800">
                <a:effectLst/>
                <a:latin typeface="Arial MT"/>
                <a:ea typeface="Arial MT"/>
                <a:cs typeface="Arial MT"/>
              </a:rPr>
              <a:t>be</a:t>
            </a:r>
            <a:r>
              <a:rPr lang="en-US" sz="1800" spc="-45">
                <a:effectLst/>
                <a:latin typeface="Arial MT"/>
                <a:ea typeface="Arial MT"/>
                <a:cs typeface="Arial MT"/>
              </a:rPr>
              <a:t> </a:t>
            </a:r>
            <a:r>
              <a:rPr lang="en-US" sz="1800">
                <a:effectLst/>
                <a:latin typeface="Arial MT"/>
                <a:ea typeface="Arial MT"/>
                <a:cs typeface="Arial MT"/>
              </a:rPr>
              <a:t>solubilized,</a:t>
            </a:r>
            <a:r>
              <a:rPr lang="en-US" sz="1800" spc="-25">
                <a:effectLst/>
                <a:latin typeface="Arial MT"/>
                <a:ea typeface="Arial MT"/>
                <a:cs typeface="Arial MT"/>
              </a:rPr>
              <a:t> </a:t>
            </a:r>
            <a:r>
              <a:rPr lang="en-US" sz="1800">
                <a:effectLst/>
                <a:latin typeface="Arial MT"/>
                <a:ea typeface="Arial MT"/>
                <a:cs typeface="Arial MT"/>
              </a:rPr>
              <a:t>which</a:t>
            </a:r>
            <a:r>
              <a:rPr lang="en-US" sz="1800" spc="-20">
                <a:effectLst/>
                <a:latin typeface="Arial MT"/>
                <a:ea typeface="Arial MT"/>
                <a:cs typeface="Arial MT"/>
              </a:rPr>
              <a:t> </a:t>
            </a:r>
            <a:r>
              <a:rPr lang="en-US" sz="1800">
                <a:effectLst/>
                <a:latin typeface="Arial MT"/>
                <a:ea typeface="Arial MT"/>
                <a:cs typeface="Arial MT"/>
              </a:rPr>
              <a:t>requires</a:t>
            </a:r>
            <a:r>
              <a:rPr lang="en-US" sz="1800" spc="-30">
                <a:effectLst/>
                <a:latin typeface="Arial MT"/>
                <a:ea typeface="Arial MT"/>
                <a:cs typeface="Arial MT"/>
              </a:rPr>
              <a:t> </a:t>
            </a:r>
            <a:r>
              <a:rPr lang="en-US" sz="1800">
                <a:effectLst/>
                <a:latin typeface="Arial MT"/>
                <a:ea typeface="Arial MT"/>
                <a:cs typeface="Arial MT"/>
              </a:rPr>
              <a:t>a</a:t>
            </a:r>
            <a:r>
              <a:rPr lang="en-US" sz="1800" spc="-45">
                <a:effectLst/>
                <a:latin typeface="Arial MT"/>
                <a:ea typeface="Arial MT"/>
                <a:cs typeface="Arial MT"/>
              </a:rPr>
              <a:t> </a:t>
            </a:r>
            <a:r>
              <a:rPr lang="en-US" sz="1800">
                <a:effectLst/>
                <a:latin typeface="Arial MT"/>
                <a:ea typeface="Arial MT"/>
                <a:cs typeface="Arial MT"/>
              </a:rPr>
              <a:t>significant</a:t>
            </a:r>
            <a:r>
              <a:rPr lang="en-US" sz="1800" spc="-25">
                <a:effectLst/>
                <a:latin typeface="Arial MT"/>
                <a:ea typeface="Arial MT"/>
                <a:cs typeface="Arial MT"/>
              </a:rPr>
              <a:t> </a:t>
            </a:r>
            <a:r>
              <a:rPr lang="en-US" sz="1800">
                <a:effectLst/>
                <a:latin typeface="Arial MT"/>
                <a:ea typeface="Arial MT"/>
                <a:cs typeface="Arial MT"/>
              </a:rPr>
              <a:t>amount</a:t>
            </a:r>
            <a:r>
              <a:rPr lang="en-US" sz="1800" spc="-25">
                <a:effectLst/>
                <a:latin typeface="Arial MT"/>
                <a:ea typeface="Arial MT"/>
                <a:cs typeface="Arial MT"/>
              </a:rPr>
              <a:t> </a:t>
            </a:r>
            <a:r>
              <a:rPr lang="en-US" sz="1800">
                <a:effectLst/>
                <a:latin typeface="Arial MT"/>
                <a:ea typeface="Arial MT"/>
                <a:cs typeface="Arial MT"/>
              </a:rPr>
              <a:t>of</a:t>
            </a:r>
            <a:r>
              <a:rPr lang="en-US" sz="1800" spc="-25">
                <a:effectLst/>
                <a:latin typeface="Arial MT"/>
                <a:ea typeface="Arial MT"/>
                <a:cs typeface="Arial MT"/>
              </a:rPr>
              <a:t> </a:t>
            </a:r>
            <a:r>
              <a:rPr lang="en-US" sz="1800">
                <a:effectLst/>
                <a:latin typeface="Arial MT"/>
                <a:ea typeface="Arial MT"/>
                <a:cs typeface="Arial MT"/>
              </a:rPr>
              <a:t>heat.</a:t>
            </a:r>
            <a:r>
              <a:rPr lang="en-US" sz="1800" spc="-25">
                <a:effectLst/>
                <a:latin typeface="Arial MT"/>
                <a:ea typeface="Arial MT"/>
                <a:cs typeface="Arial MT"/>
              </a:rPr>
              <a:t> </a:t>
            </a:r>
            <a:r>
              <a:rPr lang="en-US" sz="1800">
                <a:effectLst/>
                <a:latin typeface="Arial MT"/>
                <a:ea typeface="Arial MT"/>
                <a:cs typeface="Arial MT"/>
              </a:rPr>
              <a:t>To</a:t>
            </a:r>
            <a:r>
              <a:rPr lang="en-US" sz="1800" spc="-295">
                <a:effectLst/>
                <a:latin typeface="Arial MT"/>
                <a:ea typeface="Arial MT"/>
                <a:cs typeface="Arial MT"/>
              </a:rPr>
              <a:t>  </a:t>
            </a:r>
            <a:r>
              <a:rPr lang="en-US" sz="1800">
                <a:effectLst/>
                <a:latin typeface="Arial MT"/>
                <a:ea typeface="Arial MT"/>
                <a:cs typeface="Arial MT"/>
              </a:rPr>
              <a:t>this aim, the tubular reactor, that supplies heat to the reaction occurring in the granulator by</a:t>
            </a:r>
            <a:r>
              <a:rPr lang="en-US" sz="1800" spc="-295">
                <a:effectLst/>
                <a:latin typeface="Arial MT"/>
                <a:ea typeface="Arial MT"/>
                <a:cs typeface="Arial MT"/>
              </a:rPr>
              <a:t> </a:t>
            </a:r>
            <a:r>
              <a:rPr lang="en-US" sz="1800" spc="-5">
                <a:effectLst/>
                <a:latin typeface="Arial MT"/>
                <a:ea typeface="Arial MT"/>
                <a:cs typeface="Arial MT"/>
              </a:rPr>
              <a:t>reacting</a:t>
            </a:r>
            <a:r>
              <a:rPr lang="en-US" sz="1800" spc="-70">
                <a:effectLst/>
                <a:latin typeface="Arial MT"/>
                <a:ea typeface="Arial MT"/>
                <a:cs typeface="Arial MT"/>
              </a:rPr>
              <a:t> </a:t>
            </a:r>
            <a:r>
              <a:rPr lang="en-US" sz="1800" spc="-5">
                <a:effectLst/>
                <a:latin typeface="Arial MT"/>
                <a:ea typeface="Arial MT"/>
                <a:cs typeface="Arial MT"/>
              </a:rPr>
              <a:t>ammonia</a:t>
            </a:r>
            <a:r>
              <a:rPr lang="en-US" sz="1800" spc="-40">
                <a:effectLst/>
                <a:latin typeface="Arial MT"/>
                <a:ea typeface="Arial MT"/>
                <a:cs typeface="Arial MT"/>
              </a:rPr>
              <a:t> </a:t>
            </a:r>
            <a:r>
              <a:rPr lang="en-US" sz="1800" spc="-5">
                <a:effectLst/>
                <a:latin typeface="Arial MT"/>
                <a:ea typeface="Arial MT"/>
                <a:cs typeface="Arial MT"/>
              </a:rPr>
              <a:t>with</a:t>
            </a:r>
            <a:r>
              <a:rPr lang="en-US" sz="1800" spc="-65">
                <a:effectLst/>
                <a:latin typeface="Arial MT"/>
                <a:ea typeface="Arial MT"/>
                <a:cs typeface="Arial MT"/>
              </a:rPr>
              <a:t> </a:t>
            </a:r>
            <a:r>
              <a:rPr lang="en-US" sz="1800">
                <a:effectLst/>
                <a:latin typeface="Arial MT"/>
                <a:ea typeface="Arial MT"/>
                <a:cs typeface="Arial MT"/>
              </a:rPr>
              <a:t>phosphoric</a:t>
            </a:r>
            <a:r>
              <a:rPr lang="en-US" sz="1800" spc="-50">
                <a:effectLst/>
                <a:latin typeface="Arial MT"/>
                <a:ea typeface="Arial MT"/>
                <a:cs typeface="Arial MT"/>
              </a:rPr>
              <a:t> </a:t>
            </a:r>
            <a:r>
              <a:rPr lang="en-US" sz="1800">
                <a:effectLst/>
                <a:latin typeface="Arial MT"/>
                <a:ea typeface="Arial MT"/>
                <a:cs typeface="Arial MT"/>
              </a:rPr>
              <a:t>acid,</a:t>
            </a:r>
            <a:r>
              <a:rPr lang="en-US" sz="1800" spc="-50">
                <a:effectLst/>
                <a:latin typeface="Arial MT"/>
                <a:ea typeface="Arial MT"/>
                <a:cs typeface="Arial MT"/>
              </a:rPr>
              <a:t> </a:t>
            </a:r>
            <a:r>
              <a:rPr lang="en-US" sz="1800">
                <a:effectLst/>
                <a:latin typeface="Arial MT"/>
                <a:ea typeface="Arial MT"/>
                <a:cs typeface="Arial MT"/>
              </a:rPr>
              <a:t>will</a:t>
            </a:r>
            <a:r>
              <a:rPr lang="en-US" sz="1800" spc="-55">
                <a:effectLst/>
                <a:latin typeface="Arial MT"/>
                <a:ea typeface="Arial MT"/>
                <a:cs typeface="Arial MT"/>
              </a:rPr>
              <a:t> </a:t>
            </a:r>
            <a:r>
              <a:rPr lang="en-US" sz="1800">
                <a:effectLst/>
                <a:latin typeface="Arial MT"/>
                <a:ea typeface="Arial MT"/>
                <a:cs typeface="Arial MT"/>
              </a:rPr>
              <a:t>be</a:t>
            </a:r>
            <a:r>
              <a:rPr lang="en-US" sz="1800" spc="-65">
                <a:effectLst/>
                <a:latin typeface="Arial MT"/>
                <a:ea typeface="Arial MT"/>
                <a:cs typeface="Arial MT"/>
              </a:rPr>
              <a:t> </a:t>
            </a:r>
            <a:r>
              <a:rPr lang="en-US" sz="1800">
                <a:effectLst/>
                <a:latin typeface="Arial MT"/>
                <a:ea typeface="Arial MT"/>
                <a:cs typeface="Arial MT"/>
              </a:rPr>
              <a:t>substituted</a:t>
            </a:r>
            <a:r>
              <a:rPr lang="en-US" sz="1800" spc="-65">
                <a:effectLst/>
                <a:latin typeface="Arial MT"/>
                <a:ea typeface="Arial MT"/>
                <a:cs typeface="Arial MT"/>
              </a:rPr>
              <a:t> </a:t>
            </a:r>
            <a:r>
              <a:rPr lang="en-US" sz="1800">
                <a:effectLst/>
                <a:latin typeface="Arial MT"/>
                <a:ea typeface="Arial MT"/>
                <a:cs typeface="Arial MT"/>
              </a:rPr>
              <a:t>by</a:t>
            </a:r>
            <a:r>
              <a:rPr lang="en-US" sz="1800" spc="-75">
                <a:effectLst/>
                <a:latin typeface="Arial MT"/>
                <a:ea typeface="Arial MT"/>
                <a:cs typeface="Arial MT"/>
              </a:rPr>
              <a:t> </a:t>
            </a:r>
            <a:r>
              <a:rPr lang="en-US" sz="1800">
                <a:effectLst/>
                <a:latin typeface="Arial MT"/>
                <a:ea typeface="Arial MT"/>
                <a:cs typeface="Arial MT"/>
              </a:rPr>
              <a:t>a</a:t>
            </a:r>
            <a:r>
              <a:rPr lang="en-US" sz="1800" spc="-45">
                <a:effectLst/>
                <a:latin typeface="Arial MT"/>
                <a:ea typeface="Arial MT"/>
                <a:cs typeface="Arial MT"/>
              </a:rPr>
              <a:t> </a:t>
            </a:r>
            <a:r>
              <a:rPr lang="en-US" sz="1800">
                <a:effectLst/>
                <a:latin typeface="Arial MT"/>
                <a:ea typeface="Arial MT"/>
                <a:cs typeface="Arial MT"/>
              </a:rPr>
              <a:t>new</a:t>
            </a:r>
            <a:r>
              <a:rPr lang="en-US" sz="1800" spc="-55">
                <a:effectLst/>
                <a:latin typeface="Arial MT"/>
                <a:ea typeface="Arial MT"/>
                <a:cs typeface="Arial MT"/>
              </a:rPr>
              <a:t> </a:t>
            </a:r>
            <a:r>
              <a:rPr lang="en-US" sz="1800">
                <a:effectLst/>
                <a:latin typeface="Arial MT"/>
                <a:ea typeface="Arial MT"/>
                <a:cs typeface="Arial MT"/>
              </a:rPr>
              <a:t>reactor,</a:t>
            </a:r>
            <a:r>
              <a:rPr lang="en-US" sz="1800" spc="-45">
                <a:effectLst/>
                <a:latin typeface="Arial MT"/>
                <a:ea typeface="Arial MT"/>
                <a:cs typeface="Arial MT"/>
              </a:rPr>
              <a:t> </a:t>
            </a:r>
            <a:r>
              <a:rPr lang="en-US" sz="1800">
                <a:effectLst/>
                <a:latin typeface="Arial MT"/>
                <a:ea typeface="Arial MT"/>
                <a:cs typeface="Arial MT"/>
              </a:rPr>
              <a:t>where</a:t>
            </a:r>
            <a:r>
              <a:rPr lang="en-US" sz="1800" spc="-70">
                <a:effectLst/>
                <a:latin typeface="Arial MT"/>
                <a:ea typeface="Arial MT"/>
                <a:cs typeface="Arial MT"/>
              </a:rPr>
              <a:t> </a:t>
            </a:r>
            <a:r>
              <a:rPr lang="en-US" sz="1800">
                <a:effectLst/>
                <a:latin typeface="Arial MT"/>
                <a:ea typeface="Arial MT"/>
                <a:cs typeface="Arial MT"/>
              </a:rPr>
              <a:t>ammonia</a:t>
            </a:r>
            <a:r>
              <a:rPr lang="en-US" sz="1800" spc="5">
                <a:effectLst/>
                <a:latin typeface="Arial MT"/>
                <a:ea typeface="Arial MT"/>
                <a:cs typeface="Arial MT"/>
              </a:rPr>
              <a:t> </a:t>
            </a:r>
            <a:r>
              <a:rPr lang="en-US" sz="1800">
                <a:effectLst/>
                <a:latin typeface="Arial MT"/>
                <a:ea typeface="Arial MT"/>
                <a:cs typeface="Arial MT"/>
              </a:rPr>
              <a:t>will be reacted with concentrated </a:t>
            </a:r>
            <a:r>
              <a:rPr lang="en-US" sz="1800" err="1">
                <a:effectLst/>
                <a:latin typeface="Arial MT"/>
                <a:ea typeface="Arial MT"/>
                <a:cs typeface="Arial MT"/>
              </a:rPr>
              <a:t>sulphuric</a:t>
            </a:r>
            <a:r>
              <a:rPr lang="en-US" sz="1800">
                <a:effectLst/>
                <a:latin typeface="Arial MT"/>
                <a:ea typeface="Arial MT"/>
                <a:cs typeface="Arial MT"/>
              </a:rPr>
              <a:t> acid instead, giving rise to a highly exothermic</a:t>
            </a:r>
            <a:r>
              <a:rPr lang="en-US" sz="1800" spc="5">
                <a:effectLst/>
                <a:latin typeface="Arial MT"/>
                <a:ea typeface="Arial MT"/>
                <a:cs typeface="Arial MT"/>
              </a:rPr>
              <a:t> </a:t>
            </a:r>
            <a:r>
              <a:rPr lang="en-US" sz="1800">
                <a:effectLst/>
                <a:latin typeface="Arial MT"/>
                <a:ea typeface="Arial MT"/>
                <a:cs typeface="Arial MT"/>
              </a:rPr>
              <a:t>reaction. The new tubular reactor will be implemented in a pilot plant to run preliminary trials</a:t>
            </a:r>
            <a:r>
              <a:rPr lang="en-US" sz="1800" spc="-295">
                <a:effectLst/>
                <a:latin typeface="Arial MT"/>
                <a:ea typeface="Arial MT"/>
                <a:cs typeface="Arial MT"/>
              </a:rPr>
              <a:t> </a:t>
            </a:r>
            <a:r>
              <a:rPr lang="en-US" sz="1800">
                <a:effectLst/>
                <a:latin typeface="Arial MT"/>
                <a:ea typeface="Arial MT"/>
                <a:cs typeface="Arial MT"/>
              </a:rPr>
              <a:t>on</a:t>
            </a:r>
            <a:r>
              <a:rPr lang="en-US" sz="1800" spc="195">
                <a:effectLst/>
                <a:latin typeface="Arial MT"/>
                <a:ea typeface="Arial MT"/>
                <a:cs typeface="Arial MT"/>
              </a:rPr>
              <a:t> </a:t>
            </a:r>
            <a:r>
              <a:rPr lang="en-US" sz="1800">
                <a:effectLst/>
                <a:latin typeface="Arial MT"/>
                <a:ea typeface="Arial MT"/>
                <a:cs typeface="Arial MT"/>
              </a:rPr>
              <a:t>its</a:t>
            </a:r>
            <a:r>
              <a:rPr lang="en-US" sz="1800" spc="160">
                <a:effectLst/>
                <a:latin typeface="Arial MT"/>
                <a:ea typeface="Arial MT"/>
                <a:cs typeface="Arial MT"/>
              </a:rPr>
              <a:t> </a:t>
            </a:r>
            <a:r>
              <a:rPr lang="en-US" sz="1800">
                <a:effectLst/>
                <a:latin typeface="Arial MT"/>
                <a:ea typeface="Arial MT"/>
                <a:cs typeface="Arial MT"/>
              </a:rPr>
              <a:t>operation</a:t>
            </a:r>
            <a:r>
              <a:rPr lang="en-US" sz="1800" spc="175">
                <a:effectLst/>
                <a:latin typeface="Arial MT"/>
                <a:ea typeface="Arial MT"/>
                <a:cs typeface="Arial MT"/>
              </a:rPr>
              <a:t> </a:t>
            </a:r>
            <a:r>
              <a:rPr lang="en-US" sz="1800">
                <a:effectLst/>
                <a:latin typeface="Arial MT"/>
                <a:ea typeface="Arial MT"/>
                <a:cs typeface="Arial MT"/>
              </a:rPr>
              <a:t>and</a:t>
            </a:r>
            <a:r>
              <a:rPr lang="en-US" sz="1800" spc="170">
                <a:effectLst/>
                <a:latin typeface="Arial MT"/>
                <a:ea typeface="Arial MT"/>
                <a:cs typeface="Arial MT"/>
              </a:rPr>
              <a:t> </a:t>
            </a:r>
            <a:r>
              <a:rPr lang="en-US" sz="1800">
                <a:effectLst/>
                <a:latin typeface="Arial MT"/>
                <a:ea typeface="Arial MT"/>
                <a:cs typeface="Arial MT"/>
              </a:rPr>
              <a:t>modelled</a:t>
            </a:r>
            <a:r>
              <a:rPr lang="en-US" sz="1800" spc="170">
                <a:effectLst/>
                <a:latin typeface="Arial MT"/>
                <a:ea typeface="Arial MT"/>
                <a:cs typeface="Arial MT"/>
              </a:rPr>
              <a:t> </a:t>
            </a:r>
            <a:r>
              <a:rPr lang="en-US" sz="1800">
                <a:effectLst/>
                <a:latin typeface="Arial MT"/>
                <a:ea typeface="Arial MT"/>
                <a:cs typeface="Arial MT"/>
              </a:rPr>
              <a:t>by</a:t>
            </a:r>
            <a:r>
              <a:rPr lang="en-US" sz="1800" spc="165">
                <a:effectLst/>
                <a:latin typeface="Arial MT"/>
                <a:ea typeface="Arial MT"/>
                <a:cs typeface="Arial MT"/>
              </a:rPr>
              <a:t> </a:t>
            </a:r>
            <a:r>
              <a:rPr lang="en-US" sz="1800">
                <a:effectLst/>
                <a:latin typeface="Arial MT"/>
                <a:ea typeface="Arial MT"/>
                <a:cs typeface="Arial MT"/>
              </a:rPr>
              <a:t>the</a:t>
            </a:r>
            <a:r>
              <a:rPr lang="en-US" sz="1800" spc="170">
                <a:effectLst/>
                <a:latin typeface="Arial MT"/>
                <a:ea typeface="Arial MT"/>
                <a:cs typeface="Arial MT"/>
              </a:rPr>
              <a:t> </a:t>
            </a:r>
            <a:r>
              <a:rPr lang="en-US" sz="1800">
                <a:effectLst/>
                <a:latin typeface="Arial MT"/>
                <a:ea typeface="Arial MT"/>
                <a:cs typeface="Arial MT"/>
              </a:rPr>
              <a:t>DT</a:t>
            </a:r>
            <a:r>
              <a:rPr lang="en-US" sz="1800" spc="190">
                <a:effectLst/>
                <a:latin typeface="Arial MT"/>
                <a:ea typeface="Arial MT"/>
                <a:cs typeface="Arial MT"/>
              </a:rPr>
              <a:t> </a:t>
            </a:r>
            <a:r>
              <a:rPr lang="en-US" sz="1800">
                <a:effectLst/>
                <a:latin typeface="Arial MT"/>
                <a:ea typeface="Arial MT"/>
                <a:cs typeface="Arial MT"/>
              </a:rPr>
              <a:t>at</a:t>
            </a:r>
            <a:r>
              <a:rPr lang="en-US" sz="1800" spc="165">
                <a:effectLst/>
                <a:latin typeface="Arial MT"/>
                <a:ea typeface="Arial MT"/>
                <a:cs typeface="Arial MT"/>
              </a:rPr>
              <a:t> </a:t>
            </a:r>
            <a:r>
              <a:rPr lang="en-US" sz="1800">
                <a:effectLst/>
                <a:latin typeface="Arial MT"/>
                <a:ea typeface="Arial MT"/>
                <a:cs typeface="Arial MT"/>
              </a:rPr>
              <a:t>both</a:t>
            </a:r>
            <a:r>
              <a:rPr lang="en-US" sz="1800" spc="195">
                <a:effectLst/>
                <a:latin typeface="Arial MT"/>
                <a:ea typeface="Arial MT"/>
                <a:cs typeface="Arial MT"/>
              </a:rPr>
              <a:t> </a:t>
            </a:r>
            <a:r>
              <a:rPr lang="en-US" sz="1800">
                <a:effectLst/>
                <a:latin typeface="Arial MT"/>
                <a:ea typeface="Arial MT"/>
                <a:cs typeface="Arial MT"/>
              </a:rPr>
              <a:t>pilot</a:t>
            </a:r>
            <a:r>
              <a:rPr lang="en-US" sz="1800" spc="170">
                <a:effectLst/>
                <a:latin typeface="Arial MT"/>
                <a:ea typeface="Arial MT"/>
                <a:cs typeface="Arial MT"/>
              </a:rPr>
              <a:t> </a:t>
            </a:r>
            <a:r>
              <a:rPr lang="en-US" sz="1800">
                <a:effectLst/>
                <a:latin typeface="Arial MT"/>
                <a:ea typeface="Arial MT"/>
                <a:cs typeface="Arial MT"/>
              </a:rPr>
              <a:t>and</a:t>
            </a:r>
            <a:r>
              <a:rPr lang="en-US" sz="1800" spc="170">
                <a:effectLst/>
                <a:latin typeface="Arial MT"/>
                <a:ea typeface="Arial MT"/>
                <a:cs typeface="Arial MT"/>
              </a:rPr>
              <a:t> </a:t>
            </a:r>
            <a:r>
              <a:rPr lang="en-US" sz="1800">
                <a:effectLst/>
                <a:latin typeface="Arial MT"/>
                <a:ea typeface="Arial MT"/>
                <a:cs typeface="Arial MT"/>
              </a:rPr>
              <a:t>full</a:t>
            </a:r>
            <a:r>
              <a:rPr lang="en-US" sz="1800" spc="185">
                <a:effectLst/>
                <a:latin typeface="Arial MT"/>
                <a:ea typeface="Arial MT"/>
                <a:cs typeface="Arial MT"/>
              </a:rPr>
              <a:t> </a:t>
            </a:r>
            <a:r>
              <a:rPr lang="en-US" sz="1800">
                <a:effectLst/>
                <a:latin typeface="Arial MT"/>
                <a:ea typeface="Arial MT"/>
                <a:cs typeface="Arial MT"/>
              </a:rPr>
              <a:t>scale. </a:t>
            </a:r>
          </a:p>
          <a:p>
            <a:pPr marL="0" marR="710565" indent="228600">
              <a:lnSpc>
                <a:spcPct val="100000"/>
              </a:lnSpc>
              <a:spcAft>
                <a:spcPts val="0"/>
              </a:spcAft>
            </a:pPr>
            <a:endParaRPr lang="en-US" sz="1800">
              <a:effectLst/>
              <a:latin typeface="Arial MT"/>
              <a:ea typeface="Arial MT"/>
              <a:cs typeface="Arial MT"/>
            </a:endParaRPr>
          </a:p>
          <a:p>
            <a:pPr marL="0" marR="710565" indent="228600">
              <a:lnSpc>
                <a:spcPct val="100000"/>
              </a:lnSpc>
              <a:spcAft>
                <a:spcPts val="0"/>
              </a:spcAft>
            </a:pPr>
            <a:r>
              <a:rPr lang="en-US" sz="1800">
                <a:effectLst/>
                <a:latin typeface="Arial MT"/>
                <a:ea typeface="Arial MT"/>
                <a:cs typeface="Arial MT"/>
              </a:rPr>
              <a:t>The DSS should give indications on deviations from the nominal</a:t>
            </a:r>
            <a:r>
              <a:rPr lang="en-US" sz="1800" spc="5">
                <a:effectLst/>
                <a:latin typeface="Arial MT"/>
                <a:ea typeface="Arial MT"/>
                <a:cs typeface="Arial MT"/>
              </a:rPr>
              <a:t> </a:t>
            </a:r>
            <a:r>
              <a:rPr lang="en-US" sz="1800">
                <a:effectLst/>
                <a:latin typeface="Arial MT"/>
                <a:ea typeface="Arial MT"/>
                <a:cs typeface="Arial MT"/>
              </a:rPr>
              <a:t>operating conditions in the pug mill, granulator and drier, based on the mix of materials fed</a:t>
            </a:r>
            <a:r>
              <a:rPr lang="en-US" sz="1800" spc="5">
                <a:effectLst/>
                <a:latin typeface="Arial MT"/>
                <a:ea typeface="Arial MT"/>
                <a:cs typeface="Arial MT"/>
              </a:rPr>
              <a:t> </a:t>
            </a:r>
            <a:r>
              <a:rPr lang="en-US" sz="1800">
                <a:effectLst/>
                <a:latin typeface="Arial MT"/>
                <a:ea typeface="Arial MT"/>
                <a:cs typeface="Arial MT"/>
              </a:rPr>
              <a:t>to the line, so as to warn the operators in case something goes wrong, such that they can</a:t>
            </a:r>
            <a:r>
              <a:rPr lang="en-US" sz="1800" spc="5">
                <a:effectLst/>
                <a:latin typeface="Arial MT"/>
                <a:ea typeface="Arial MT"/>
                <a:cs typeface="Arial MT"/>
              </a:rPr>
              <a:t> </a:t>
            </a:r>
            <a:r>
              <a:rPr lang="en-US" sz="1800">
                <a:effectLst/>
                <a:latin typeface="Arial MT"/>
                <a:ea typeface="Arial MT"/>
                <a:cs typeface="Arial MT"/>
              </a:rPr>
              <a:t>intervene before the material reaches the end of the production line. However, in order to</a:t>
            </a:r>
            <a:r>
              <a:rPr lang="en-US" sz="1800" spc="5">
                <a:effectLst/>
                <a:latin typeface="Arial MT"/>
                <a:ea typeface="Arial MT"/>
                <a:cs typeface="Arial MT"/>
              </a:rPr>
              <a:t> </a:t>
            </a:r>
            <a:r>
              <a:rPr lang="en-US" sz="1800">
                <a:effectLst/>
                <a:latin typeface="Arial MT"/>
                <a:ea typeface="Arial MT"/>
                <a:cs typeface="Arial MT"/>
              </a:rPr>
              <a:t>offer such feature, the DSS needs to rely on predictions of the deviations from the normal</a:t>
            </a:r>
            <a:r>
              <a:rPr lang="en-US" sz="1800" spc="5">
                <a:effectLst/>
                <a:latin typeface="Arial MT"/>
                <a:ea typeface="Arial MT"/>
                <a:cs typeface="Arial MT"/>
              </a:rPr>
              <a:t> </a:t>
            </a:r>
            <a:r>
              <a:rPr lang="en-US" sz="1800">
                <a:effectLst/>
                <a:latin typeface="Arial MT"/>
                <a:ea typeface="Arial MT"/>
                <a:cs typeface="Arial MT"/>
              </a:rPr>
              <a:t>operating</a:t>
            </a:r>
            <a:r>
              <a:rPr lang="en-US" sz="1800" spc="-20">
                <a:effectLst/>
                <a:latin typeface="Arial MT"/>
                <a:ea typeface="Arial MT"/>
                <a:cs typeface="Arial MT"/>
              </a:rPr>
              <a:t> </a:t>
            </a:r>
            <a:r>
              <a:rPr lang="en-US" sz="1800">
                <a:effectLst/>
                <a:latin typeface="Arial MT"/>
                <a:ea typeface="Arial MT"/>
                <a:cs typeface="Arial MT"/>
              </a:rPr>
              <a:t>conditions,</a:t>
            </a:r>
            <a:r>
              <a:rPr lang="en-US" sz="1800" spc="-20">
                <a:effectLst/>
                <a:latin typeface="Arial MT"/>
                <a:ea typeface="Arial MT"/>
                <a:cs typeface="Arial MT"/>
              </a:rPr>
              <a:t> </a:t>
            </a:r>
            <a:r>
              <a:rPr lang="en-US" sz="1800">
                <a:effectLst/>
                <a:latin typeface="Arial MT"/>
                <a:ea typeface="Arial MT"/>
                <a:cs typeface="Arial MT"/>
              </a:rPr>
              <a:t>which</a:t>
            </a:r>
            <a:r>
              <a:rPr lang="en-US" sz="1800" spc="-20">
                <a:effectLst/>
                <a:latin typeface="Arial MT"/>
                <a:ea typeface="Arial MT"/>
                <a:cs typeface="Arial MT"/>
              </a:rPr>
              <a:t> </a:t>
            </a:r>
            <a:r>
              <a:rPr lang="en-US" sz="1800">
                <a:effectLst/>
                <a:latin typeface="Arial MT"/>
                <a:ea typeface="Arial MT"/>
                <a:cs typeface="Arial MT"/>
              </a:rPr>
              <a:t>cannot</a:t>
            </a:r>
            <a:r>
              <a:rPr lang="en-US" sz="1800" spc="-20">
                <a:effectLst/>
                <a:latin typeface="Arial MT"/>
                <a:ea typeface="Arial MT"/>
                <a:cs typeface="Arial MT"/>
              </a:rPr>
              <a:t> </a:t>
            </a:r>
            <a:r>
              <a:rPr lang="en-US" sz="1800">
                <a:effectLst/>
                <a:latin typeface="Arial MT"/>
                <a:ea typeface="Arial MT"/>
                <a:cs typeface="Arial MT"/>
              </a:rPr>
              <a:t>be</a:t>
            </a:r>
            <a:r>
              <a:rPr lang="en-US" sz="1800" spc="-20">
                <a:effectLst/>
                <a:latin typeface="Arial MT"/>
                <a:ea typeface="Arial MT"/>
                <a:cs typeface="Arial MT"/>
              </a:rPr>
              <a:t> </a:t>
            </a:r>
            <a:r>
              <a:rPr lang="en-US" sz="1800">
                <a:effectLst/>
                <a:latin typeface="Arial MT"/>
                <a:ea typeface="Arial MT"/>
                <a:cs typeface="Arial MT"/>
              </a:rPr>
              <a:t>provided</a:t>
            </a:r>
            <a:r>
              <a:rPr lang="en-US" sz="1800" spc="-40">
                <a:effectLst/>
                <a:latin typeface="Arial MT"/>
                <a:ea typeface="Arial MT"/>
                <a:cs typeface="Arial MT"/>
              </a:rPr>
              <a:t> </a:t>
            </a:r>
            <a:r>
              <a:rPr lang="en-US" sz="1800">
                <a:effectLst/>
                <a:latin typeface="Arial MT"/>
                <a:ea typeface="Arial MT"/>
                <a:cs typeface="Arial MT"/>
              </a:rPr>
              <a:t>by</a:t>
            </a:r>
            <a:r>
              <a:rPr lang="en-US" sz="1800" spc="-25">
                <a:effectLst/>
                <a:latin typeface="Arial MT"/>
                <a:ea typeface="Arial MT"/>
                <a:cs typeface="Arial MT"/>
              </a:rPr>
              <a:t> </a:t>
            </a:r>
            <a:r>
              <a:rPr lang="en-US" sz="1800">
                <a:effectLst/>
                <a:latin typeface="Arial MT"/>
                <a:ea typeface="Arial MT"/>
                <a:cs typeface="Arial MT"/>
              </a:rPr>
              <a:t>the</a:t>
            </a:r>
            <a:r>
              <a:rPr lang="en-US" sz="1800" spc="-20">
                <a:effectLst/>
                <a:latin typeface="Arial MT"/>
                <a:ea typeface="Arial MT"/>
                <a:cs typeface="Arial MT"/>
              </a:rPr>
              <a:t> </a:t>
            </a:r>
            <a:r>
              <a:rPr lang="en-US" sz="1800">
                <a:effectLst/>
                <a:latin typeface="Arial MT"/>
                <a:ea typeface="Arial MT"/>
                <a:cs typeface="Arial MT"/>
              </a:rPr>
              <a:t>DT,</a:t>
            </a:r>
            <a:r>
              <a:rPr lang="en-US" sz="1800" spc="-20">
                <a:effectLst/>
                <a:latin typeface="Arial MT"/>
                <a:ea typeface="Arial MT"/>
                <a:cs typeface="Arial MT"/>
              </a:rPr>
              <a:t> </a:t>
            </a:r>
            <a:r>
              <a:rPr lang="en-US" sz="1800">
                <a:effectLst/>
                <a:latin typeface="Arial MT"/>
                <a:ea typeface="Arial MT"/>
                <a:cs typeface="Arial MT"/>
              </a:rPr>
              <a:t>that</a:t>
            </a:r>
            <a:r>
              <a:rPr lang="en-US" sz="1800" spc="-25">
                <a:effectLst/>
                <a:latin typeface="Arial MT"/>
                <a:ea typeface="Arial MT"/>
                <a:cs typeface="Arial MT"/>
              </a:rPr>
              <a:t> </a:t>
            </a:r>
            <a:r>
              <a:rPr lang="en-US" sz="1800">
                <a:effectLst/>
                <a:latin typeface="Arial MT"/>
                <a:ea typeface="Arial MT"/>
                <a:cs typeface="Arial MT"/>
              </a:rPr>
              <a:t>only simulates</a:t>
            </a:r>
            <a:r>
              <a:rPr lang="en-US" sz="1800" spc="-5">
                <a:effectLst/>
                <a:latin typeface="Arial MT"/>
                <a:ea typeface="Arial MT"/>
                <a:cs typeface="Arial MT"/>
              </a:rPr>
              <a:t> </a:t>
            </a:r>
            <a:r>
              <a:rPr lang="en-US" sz="1800">
                <a:effectLst/>
                <a:latin typeface="Arial MT"/>
                <a:ea typeface="Arial MT"/>
                <a:cs typeface="Arial MT"/>
              </a:rPr>
              <a:t>the</a:t>
            </a:r>
            <a:r>
              <a:rPr lang="en-US" sz="1800" spc="-40">
                <a:effectLst/>
                <a:latin typeface="Arial MT"/>
                <a:ea typeface="Arial MT"/>
                <a:cs typeface="Arial MT"/>
              </a:rPr>
              <a:t> </a:t>
            </a:r>
            <a:r>
              <a:rPr lang="en-US" sz="1800" err="1">
                <a:effectLst/>
                <a:latin typeface="Arial MT"/>
                <a:ea typeface="Arial MT"/>
                <a:cs typeface="Arial MT"/>
              </a:rPr>
              <a:t>behaviour</a:t>
            </a:r>
            <a:r>
              <a:rPr lang="en-US" sz="1800" spc="-295">
                <a:effectLst/>
                <a:latin typeface="Arial MT"/>
                <a:ea typeface="Arial MT"/>
                <a:cs typeface="Arial MT"/>
              </a:rPr>
              <a:t> </a:t>
            </a:r>
            <a:r>
              <a:rPr lang="en-US" sz="1800">
                <a:effectLst/>
                <a:latin typeface="Arial MT"/>
                <a:ea typeface="Arial MT"/>
                <a:cs typeface="Arial MT"/>
              </a:rPr>
              <a:t>of the tubular reactor. To this aim, an additional PC model has been envisaged to be</a:t>
            </a:r>
            <a:r>
              <a:rPr lang="en-US" sz="1800" spc="5">
                <a:effectLst/>
                <a:latin typeface="Arial MT"/>
                <a:ea typeface="Arial MT"/>
                <a:cs typeface="Arial MT"/>
              </a:rPr>
              <a:t> </a:t>
            </a:r>
            <a:r>
              <a:rPr lang="en-US" sz="1800">
                <a:effectLst/>
                <a:latin typeface="Arial MT"/>
                <a:ea typeface="Arial MT"/>
                <a:cs typeface="Arial MT"/>
              </a:rPr>
              <a:t>integrated</a:t>
            </a:r>
            <a:r>
              <a:rPr lang="en-US" sz="1800" spc="10">
                <a:effectLst/>
                <a:latin typeface="Arial MT"/>
                <a:ea typeface="Arial MT"/>
                <a:cs typeface="Arial MT"/>
              </a:rPr>
              <a:t> </a:t>
            </a:r>
            <a:r>
              <a:rPr lang="en-US" sz="1800">
                <a:effectLst/>
                <a:latin typeface="Arial MT"/>
                <a:ea typeface="Arial MT"/>
                <a:cs typeface="Arial MT"/>
              </a:rPr>
              <a:t>in</a:t>
            </a:r>
            <a:r>
              <a:rPr lang="en-US" sz="1800" spc="15">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DSS,</a:t>
            </a:r>
            <a:r>
              <a:rPr lang="en-US" sz="1800" spc="5">
                <a:effectLst/>
                <a:latin typeface="Arial MT"/>
                <a:ea typeface="Arial MT"/>
                <a:cs typeface="Arial MT"/>
              </a:rPr>
              <a:t> </a:t>
            </a:r>
            <a:r>
              <a:rPr lang="en-US" sz="1800">
                <a:effectLst/>
                <a:latin typeface="Arial MT"/>
                <a:ea typeface="Arial MT"/>
                <a:cs typeface="Arial MT"/>
              </a:rPr>
              <a:t>illustrated</a:t>
            </a:r>
            <a:r>
              <a:rPr lang="en-US" sz="1800" spc="15">
                <a:effectLst/>
                <a:latin typeface="Arial MT"/>
                <a:ea typeface="Arial MT"/>
                <a:cs typeface="Arial MT"/>
              </a:rPr>
              <a:t> </a:t>
            </a:r>
            <a:r>
              <a:rPr lang="en-US" sz="1800">
                <a:effectLst/>
                <a:latin typeface="Arial MT"/>
                <a:ea typeface="Arial MT"/>
                <a:cs typeface="Arial MT"/>
              </a:rPr>
              <a:t>in</a:t>
            </a:r>
            <a:r>
              <a:rPr lang="en-US" sz="1800" spc="-10">
                <a:effectLst/>
                <a:latin typeface="Arial MT"/>
                <a:ea typeface="Arial MT"/>
                <a:cs typeface="Arial MT"/>
              </a:rPr>
              <a:t> </a:t>
            </a:r>
            <a:r>
              <a:rPr lang="en-US" sz="1800" u="none" strike="noStrike">
                <a:effectLst/>
                <a:latin typeface="Arial MT"/>
                <a:ea typeface="Arial MT"/>
                <a:cs typeface="Arial MT"/>
              </a:rPr>
              <a:t>Table. </a:t>
            </a:r>
          </a:p>
          <a:p>
            <a:pPr marL="0" marR="710565" indent="228600">
              <a:lnSpc>
                <a:spcPct val="100000"/>
              </a:lnSpc>
              <a:spcAft>
                <a:spcPts val="0"/>
              </a:spcAft>
            </a:pPr>
            <a:endParaRPr lang="en-US" sz="1800" u="none" strike="noStrike">
              <a:effectLst/>
              <a:latin typeface="Arial MT"/>
            </a:endParaRPr>
          </a:p>
          <a:p>
            <a:pPr marL="0" marR="710565" lvl="0" indent="228600" algn="l" defTabSz="914400" rtl="0" eaLnBrk="1" fontAlgn="auto" latinLnBrk="0" hangingPunct="1">
              <a:lnSpc>
                <a:spcPct val="100000"/>
              </a:lnSpc>
              <a:spcBef>
                <a:spcPts val="0"/>
              </a:spcBef>
              <a:spcAft>
                <a:spcPts val="0"/>
              </a:spcAft>
              <a:buClrTx/>
              <a:buSzTx/>
              <a:buFontTx/>
              <a:buNone/>
              <a:tabLst/>
              <a:defRPr/>
            </a:pPr>
            <a:r>
              <a:rPr lang="en-US" sz="1800" b="1">
                <a:latin typeface="Arial MT"/>
              </a:rPr>
              <a:t>Production Chain (PC)</a:t>
            </a:r>
            <a:r>
              <a:rPr lang="en-US" sz="1800">
                <a:latin typeface="Arial MT"/>
              </a:rPr>
              <a:t>: Models that represent processes that are upstream or downstream of the core processes are referred to as “production chain” (PC) models</a:t>
            </a:r>
          </a:p>
          <a:p>
            <a:pPr marL="0" marR="710565" indent="228600">
              <a:lnSpc>
                <a:spcPct val="100000"/>
              </a:lnSpc>
              <a:spcAft>
                <a:spcPts val="0"/>
              </a:spcAft>
            </a:pPr>
            <a:endParaRPr lang="en-US" sz="1800" u="none" strike="noStrike">
              <a:effectLst/>
              <a:latin typeface="Arial MT"/>
            </a:endParaRPr>
          </a:p>
          <a:p>
            <a:pPr marL="0" marR="710565" indent="228600">
              <a:lnSpc>
                <a:spcPct val="100000"/>
              </a:lnSpc>
              <a:spcAft>
                <a:spcPts val="0"/>
              </a:spcAft>
            </a:pPr>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97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a:t>Info from:</a:t>
            </a:r>
          </a:p>
          <a:p>
            <a:r>
              <a:rPr lang="sv-SE"/>
              <a:t>1.2 - https://energy.ec.europa.eu/topics/energy-efficiency/energy-efficiency-targets-directive-and-rules/energy-efficiency-directive_en</a:t>
            </a:r>
          </a:p>
          <a:p>
            <a:r>
              <a:rPr lang="sv-SE"/>
              <a:t>1.3 - https://commission.europa.eu/strategy-and-policy/priorities-2019-2024/european-green-deal/industry-and-green-deal_en</a:t>
            </a:r>
          </a:p>
          <a:p>
            <a:r>
              <a:rPr lang="sv-SE"/>
              <a:t>https://ec.europa.eu/commission/presscorner/detail/en/ip_22_2238</a:t>
            </a:r>
          </a:p>
          <a:p>
            <a:r>
              <a:rPr lang="sv-SE"/>
              <a:t>1.4 - https://ec.europa.eu/environment/resource_efficiency/targets_indicators/ongoing/index_en.htm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806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0565" indent="228600">
              <a:lnSpc>
                <a:spcPct val="133000"/>
              </a:lnSpc>
              <a:spcAft>
                <a:spcPts val="0"/>
              </a:spcAft>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76763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710565" indent="228600">
              <a:lnSpc>
                <a:spcPct val="133000"/>
              </a:lnSpc>
              <a:spcAft>
                <a:spcPts val="0"/>
              </a:spcAft>
            </a:pPr>
            <a:r>
              <a:rPr lang="en-US" sz="1800" dirty="0">
                <a:effectLst/>
                <a:latin typeface="Arial MT"/>
                <a:ea typeface="Arial MT"/>
                <a:cs typeface="Arial MT"/>
              </a:rPr>
              <a:t>The digital models developed within the RETROFEED project will eventually be integrated in the</a:t>
            </a:r>
            <a:r>
              <a:rPr lang="en-US" sz="1800" spc="5" dirty="0">
                <a:effectLst/>
                <a:latin typeface="Arial MT"/>
                <a:ea typeface="Arial MT"/>
                <a:cs typeface="Arial MT"/>
              </a:rPr>
              <a:t> </a:t>
            </a:r>
            <a:r>
              <a:rPr lang="en-US" sz="1800" dirty="0">
                <a:effectLst/>
                <a:latin typeface="Arial MT"/>
                <a:ea typeface="Arial MT"/>
                <a:cs typeface="Arial MT"/>
              </a:rPr>
              <a:t>DSS architecture. </a:t>
            </a:r>
            <a:r>
              <a:rPr lang="en-US" sz="1800" u="none" strike="noStrike" dirty="0">
                <a:effectLst/>
                <a:latin typeface="Arial MT"/>
                <a:ea typeface="Arial MT"/>
                <a:cs typeface="Arial MT"/>
                <a:hlinkClick r:id="rId3"/>
              </a:rPr>
              <a:t>Figure</a:t>
            </a:r>
            <a:r>
              <a:rPr lang="en-US" sz="1800" u="none" strike="noStrike" dirty="0">
                <a:effectLst/>
                <a:latin typeface="Arial MT"/>
                <a:ea typeface="Arial MT"/>
                <a:cs typeface="Arial MT"/>
              </a:rPr>
              <a:t> </a:t>
            </a:r>
            <a:r>
              <a:rPr lang="en-US" sz="1800" dirty="0">
                <a:effectLst/>
                <a:latin typeface="Arial MT"/>
                <a:ea typeface="Arial MT"/>
                <a:cs typeface="Arial MT"/>
              </a:rPr>
              <a:t>shows </a:t>
            </a:r>
            <a:r>
              <a:rPr lang="en-US" sz="1800" spc="-290" dirty="0">
                <a:effectLst/>
                <a:latin typeface="Arial MT"/>
                <a:ea typeface="Arial MT"/>
                <a:cs typeface="Arial MT"/>
              </a:rPr>
              <a:t> </a:t>
            </a:r>
            <a:r>
              <a:rPr lang="en-US" sz="1800" dirty="0">
                <a:effectLst/>
                <a:latin typeface="Arial MT"/>
                <a:ea typeface="Arial MT"/>
                <a:cs typeface="Arial MT"/>
              </a:rPr>
              <a:t>a detail of the DSS main diagram, illustrating schematically where the models are located and how</a:t>
            </a:r>
            <a:r>
              <a:rPr lang="en-US" sz="1800" spc="5" dirty="0">
                <a:effectLst/>
                <a:latin typeface="Arial MT"/>
                <a:ea typeface="Arial MT"/>
                <a:cs typeface="Arial MT"/>
              </a:rPr>
              <a:t> </a:t>
            </a:r>
            <a:r>
              <a:rPr lang="en-US" sz="1800" dirty="0">
                <a:effectLst/>
                <a:latin typeface="Arial MT"/>
                <a:ea typeface="Arial MT"/>
                <a:cs typeface="Arial MT"/>
              </a:rPr>
              <a:t>they interact with the DSS (the </a:t>
            </a:r>
            <a:r>
              <a:rPr lang="en-US" sz="1800" dirty="0" err="1">
                <a:effectLst/>
                <a:latin typeface="Arial MT"/>
                <a:ea typeface="Arial MT"/>
                <a:cs typeface="Arial MT"/>
              </a:rPr>
              <a:t>Retrofeed</a:t>
            </a:r>
            <a:r>
              <a:rPr lang="en-US" sz="1800" dirty="0">
                <a:effectLst/>
                <a:latin typeface="Arial MT"/>
                <a:ea typeface="Arial MT"/>
                <a:cs typeface="Arial MT"/>
              </a:rPr>
              <a:t> tool). Specifically, the models will be located on a dedicated server, separate</a:t>
            </a:r>
            <a:r>
              <a:rPr lang="en-US" sz="1800" spc="5" dirty="0">
                <a:effectLst/>
                <a:latin typeface="Arial MT"/>
                <a:ea typeface="Arial MT"/>
                <a:cs typeface="Arial MT"/>
              </a:rPr>
              <a:t> </a:t>
            </a:r>
            <a:r>
              <a:rPr lang="en-US" sz="1800" dirty="0">
                <a:effectLst/>
                <a:latin typeface="Arial MT"/>
                <a:ea typeface="Arial MT"/>
                <a:cs typeface="Arial MT"/>
              </a:rPr>
              <a:t>from</a:t>
            </a:r>
            <a:r>
              <a:rPr lang="en-US" sz="1800" spc="-10" dirty="0">
                <a:effectLst/>
                <a:latin typeface="Arial MT"/>
                <a:ea typeface="Arial MT"/>
                <a:cs typeface="Arial MT"/>
              </a:rPr>
              <a:t> </a:t>
            </a:r>
            <a:r>
              <a:rPr lang="en-US" sz="1800" dirty="0">
                <a:effectLst/>
                <a:latin typeface="Arial MT"/>
                <a:ea typeface="Arial MT"/>
                <a:cs typeface="Arial MT"/>
              </a:rPr>
              <a:t>the</a:t>
            </a:r>
            <a:r>
              <a:rPr lang="en-US" sz="1800" spc="15" dirty="0">
                <a:effectLst/>
                <a:latin typeface="Arial MT"/>
                <a:ea typeface="Arial MT"/>
                <a:cs typeface="Arial MT"/>
              </a:rPr>
              <a:t> </a:t>
            </a:r>
            <a:r>
              <a:rPr lang="en-US" sz="1800" dirty="0">
                <a:effectLst/>
                <a:latin typeface="Arial MT"/>
                <a:ea typeface="Arial MT"/>
                <a:cs typeface="Arial MT"/>
              </a:rPr>
              <a:t>server</a:t>
            </a:r>
            <a:r>
              <a:rPr lang="en-US" sz="1800" spc="-10" dirty="0">
                <a:effectLst/>
                <a:latin typeface="Arial MT"/>
                <a:ea typeface="Arial MT"/>
                <a:cs typeface="Arial MT"/>
              </a:rPr>
              <a:t> </a:t>
            </a:r>
            <a:r>
              <a:rPr lang="en-US" sz="1800" dirty="0">
                <a:effectLst/>
                <a:latin typeface="Arial MT"/>
                <a:ea typeface="Arial MT"/>
                <a:cs typeface="Arial MT"/>
              </a:rPr>
              <a:t>that</a:t>
            </a:r>
            <a:r>
              <a:rPr lang="en-US" sz="1800" spc="10" dirty="0">
                <a:effectLst/>
                <a:latin typeface="Arial MT"/>
                <a:ea typeface="Arial MT"/>
                <a:cs typeface="Arial MT"/>
              </a:rPr>
              <a:t> </a:t>
            </a:r>
            <a:r>
              <a:rPr lang="en-US" sz="1800" dirty="0">
                <a:effectLst/>
                <a:latin typeface="Arial MT"/>
                <a:ea typeface="Arial MT"/>
                <a:cs typeface="Arial MT"/>
              </a:rPr>
              <a:t>will host</a:t>
            </a:r>
            <a:r>
              <a:rPr lang="en-US" sz="1800" spc="-20" dirty="0">
                <a:effectLst/>
                <a:latin typeface="Arial MT"/>
                <a:ea typeface="Arial MT"/>
                <a:cs typeface="Arial MT"/>
              </a:rPr>
              <a:t> </a:t>
            </a:r>
            <a:r>
              <a:rPr lang="en-US" sz="1800" dirty="0">
                <a:effectLst/>
                <a:latin typeface="Arial MT"/>
                <a:ea typeface="Arial MT"/>
                <a:cs typeface="Arial MT"/>
              </a:rPr>
              <a:t>the</a:t>
            </a:r>
            <a:r>
              <a:rPr lang="en-US" sz="1800" spc="15" dirty="0">
                <a:effectLst/>
                <a:latin typeface="Arial MT"/>
                <a:ea typeface="Arial MT"/>
                <a:cs typeface="Arial MT"/>
              </a:rPr>
              <a:t> </a:t>
            </a:r>
            <a:r>
              <a:rPr lang="en-US" sz="1800" dirty="0">
                <a:effectLst/>
                <a:latin typeface="Arial MT"/>
                <a:ea typeface="Arial MT"/>
                <a:cs typeface="Arial MT"/>
              </a:rPr>
              <a:t>DSS.</a:t>
            </a:r>
          </a:p>
          <a:p>
            <a:pPr marL="0" marR="710565" indent="228600">
              <a:lnSpc>
                <a:spcPct val="133000"/>
              </a:lnSpc>
              <a:spcAft>
                <a:spcPts val="0"/>
              </a:spcAft>
            </a:pPr>
            <a:r>
              <a:rPr lang="en-US" sz="1800" dirty="0">
                <a:effectLst/>
                <a:latin typeface="Arial MT"/>
              </a:rPr>
              <a:t>ML = Machine learning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1891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Arial" panose="020B0604020202020204" pitchFamily="34" charset="0"/>
              </a:rPr>
              <a:t>In the following part of the course, you will learn how a digital twin was developed for a demo-site in the agrochemical sector within the RETROFEED Project.</a:t>
            </a:r>
          </a:p>
          <a:p>
            <a:endParaRPr lang="en-US" sz="120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71573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Accuracy</a:t>
            </a:r>
            <a:r>
              <a:rPr lang="sv-SE"/>
              <a:t>? </a:t>
            </a:r>
            <a:r>
              <a:rPr lang="sv-SE" err="1"/>
              <a:t>Reliability</a:t>
            </a:r>
            <a:r>
              <a:rPr lang="sv-SE"/>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911952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err="1"/>
              <a:t>We</a:t>
            </a:r>
            <a:r>
              <a:rPr lang="sv-SE"/>
              <a:t> </a:t>
            </a:r>
            <a:r>
              <a:rPr lang="sv-SE" err="1"/>
              <a:t>describe</a:t>
            </a:r>
            <a:r>
              <a:rPr lang="sv-SE"/>
              <a:t> an </a:t>
            </a:r>
            <a:r>
              <a:rPr lang="sv-SE" err="1"/>
              <a:t>example</a:t>
            </a:r>
            <a:r>
              <a:rPr lang="sv-SE"/>
              <a:t> from </a:t>
            </a:r>
            <a:r>
              <a:rPr lang="sv-SE" err="1"/>
              <a:t>Fertiberia</a:t>
            </a:r>
            <a:r>
              <a:rPr lang="sv-SE"/>
              <a:t> (</a:t>
            </a:r>
            <a:r>
              <a:rPr lang="sv-SE" err="1"/>
              <a:t>agrochemical</a:t>
            </a:r>
            <a:r>
              <a:rPr lang="sv-SE"/>
              <a:t> </a:t>
            </a:r>
            <a:r>
              <a:rPr lang="sv-SE" err="1"/>
              <a:t>sector</a:t>
            </a:r>
            <a:r>
              <a:rPr lang="sv-SE"/>
              <a:t>; demo-site in RETROFEED </a:t>
            </a:r>
            <a:r>
              <a:rPr lang="sv-SE" err="1"/>
              <a:t>project</a:t>
            </a:r>
            <a:r>
              <a:rPr lang="sv-SE"/>
              <a:t>) on </a:t>
            </a:r>
            <a:r>
              <a:rPr lang="sv-SE" err="1"/>
              <a:t>how</a:t>
            </a:r>
            <a:r>
              <a:rPr lang="sv-SE"/>
              <a:t> to </a:t>
            </a:r>
            <a:r>
              <a:rPr lang="sv-SE" err="1"/>
              <a:t>develop</a:t>
            </a:r>
            <a:r>
              <a:rPr lang="sv-SE"/>
              <a:t> a digital </a:t>
            </a:r>
            <a:r>
              <a:rPr lang="sv-SE" err="1"/>
              <a:t>twin</a:t>
            </a:r>
            <a:r>
              <a:rPr lang="sv-SE"/>
              <a:t>. </a:t>
            </a:r>
          </a:p>
          <a:p>
            <a:endParaRPr lang="sv-SE" sz="1200" b="1" u="sng"/>
          </a:p>
          <a:p>
            <a:r>
              <a:rPr lang="sv-SE" sz="1200" b="1" u="sng" err="1"/>
              <a:t>Reduced</a:t>
            </a:r>
            <a:r>
              <a:rPr lang="sv-SE" sz="1200" b="1" u="sng"/>
              <a:t> order </a:t>
            </a:r>
            <a:r>
              <a:rPr lang="sv-SE" sz="1200" b="1" u="sng" err="1"/>
              <a:t>model</a:t>
            </a:r>
            <a:r>
              <a:rPr lang="sv-SE" sz="1200" b="1" u="sng"/>
              <a:t> (ROM)</a:t>
            </a:r>
          </a:p>
          <a:p>
            <a:r>
              <a:rPr lang="en-US" sz="1200"/>
              <a:t>The Reduced Order Model (ROM) is built from the simulations run with the CFD-model under different scenarios. It can be thought of as a complex interpolation scheme between the desired input values and the outputs obtained from the simulations run with those inputs. Once the ROM is obtained, new scenarios can be calculated in real time. </a:t>
            </a:r>
          </a:p>
          <a:p>
            <a:endParaRPr lang="en-US" sz="1200"/>
          </a:p>
          <a:p>
            <a:r>
              <a:rPr lang="en-US" sz="1200" b="1" err="1"/>
              <a:t>Fertiberia’s</a:t>
            </a:r>
            <a:r>
              <a:rPr lang="en-US" sz="1200" b="1"/>
              <a:t> core process Digital Twin</a:t>
            </a:r>
          </a:p>
          <a:p>
            <a:r>
              <a:rPr lang="en-US" sz="1200"/>
              <a:t>The Digital Twin of </a:t>
            </a:r>
            <a:r>
              <a:rPr lang="en-US" sz="1200" err="1"/>
              <a:t>Fertiberia</a:t>
            </a:r>
            <a:r>
              <a:rPr lang="en-US" sz="1200"/>
              <a:t> core process is in the form of a ROM, in a functional mock-up unit (</a:t>
            </a:r>
            <a:r>
              <a:rPr lang="en-US" sz="1200" err="1"/>
              <a:t>fmu</a:t>
            </a:r>
            <a:r>
              <a:rPr lang="en-US" sz="1200"/>
              <a:t>) format.</a:t>
            </a:r>
          </a:p>
          <a:p>
            <a:endParaRPr lang="en-US" sz="1200"/>
          </a:p>
          <a:p>
            <a:r>
              <a:rPr lang="sv-SE" sz="1200" b="1" err="1"/>
              <a:t>Why</a:t>
            </a:r>
            <a:r>
              <a:rPr lang="sv-SE" sz="1200" b="1"/>
              <a:t> is a ROM </a:t>
            </a:r>
            <a:r>
              <a:rPr lang="sv-SE" sz="1200" b="1" err="1"/>
              <a:t>needed</a:t>
            </a:r>
            <a:r>
              <a:rPr lang="sv-SE" sz="1200" b="1"/>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CFD has the disadvantage that it requires a license and can take hours to DAYS to converge. Not useful for day-to-day decisions or for control purposes. Therefore, a simplified, faster mathematical model is needed. This is ROM.</a:t>
            </a:r>
          </a:p>
          <a:p>
            <a:endParaRPr lang="en-US" sz="1200"/>
          </a:p>
          <a:p>
            <a:r>
              <a:rPr lang="en-US" sz="1200" b="1" u="sng"/>
              <a:t>Computational Fluid Dynamics (CFD)</a:t>
            </a:r>
          </a:p>
          <a:p>
            <a:r>
              <a:rPr lang="en-US" sz="1200"/>
              <a:t>Computational fluid dynamics (CFD) is a branch of fluid dynamics where simulations and analysis are performed in computer-aided design (CAD) software to calculate the flow of fluids in a certain system. CFD can for example be used to simulate the mixing of chemicals in a pipe, the reaction throughout a reactor or the turbulence in a turbulent flow.</a:t>
            </a:r>
            <a:endParaRPr lang="sv-SE" sz="1200"/>
          </a:p>
          <a:p>
            <a:endParaRPr lang="sv-SE"/>
          </a:p>
          <a:p>
            <a:endParaRPr lang="en-US" b="0" i="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09304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b="1" u="sng"/>
              <a:t>Digital Twin (DT) and </a:t>
            </a:r>
            <a:r>
              <a:rPr lang="sv-SE" b="1" u="sng" err="1"/>
              <a:t>Reduced</a:t>
            </a:r>
            <a:r>
              <a:rPr lang="sv-SE" b="1" u="sng"/>
              <a:t> order </a:t>
            </a:r>
            <a:r>
              <a:rPr lang="sv-SE" b="1" u="sng" err="1"/>
              <a:t>model</a:t>
            </a:r>
            <a:r>
              <a:rPr lang="sv-SE" b="1" u="sng"/>
              <a:t> (ROM)</a:t>
            </a:r>
          </a:p>
          <a:p>
            <a:pPr marL="171450" indent="-171450">
              <a:buFont typeface="Arial" panose="020B0604020202020204" pitchFamily="34" charset="0"/>
              <a:buChar char="•"/>
            </a:pPr>
            <a:r>
              <a:rPr lang="sv-SE" err="1"/>
              <a:t>Explanation</a:t>
            </a:r>
            <a:r>
              <a:rPr lang="sv-SE"/>
              <a:t> </a:t>
            </a:r>
            <a:r>
              <a:rPr lang="sv-SE" err="1"/>
              <a:t>of</a:t>
            </a:r>
            <a:r>
              <a:rPr lang="sv-SE"/>
              <a:t> the DT: t</a:t>
            </a:r>
            <a:r>
              <a:rPr lang="en-US" b="0" i="0">
                <a:effectLst/>
                <a:latin typeface="Arial" panose="020B0604020202020204" pitchFamily="34" charset="0"/>
              </a:rPr>
              <a:t>he strategy to build the ROM consists in running CFD simulations in many different scenarios representing different operations of the reactor, relating to different recipes.</a:t>
            </a:r>
          </a:p>
          <a:p>
            <a:pPr marL="171450" indent="-171450">
              <a:buFont typeface="Arial" panose="020B0604020202020204" pitchFamily="34" charset="0"/>
              <a:buChar char="•"/>
            </a:pPr>
            <a:r>
              <a:rPr lang="en-US" b="0" i="0">
                <a:effectLst/>
                <a:latin typeface="Arial" panose="020B0604020202020204" pitchFamily="34" charset="0"/>
              </a:rPr>
              <a:t>The results of such simulations are used to produce a mathematical representation of the CFD model with reduces complexity. </a:t>
            </a:r>
          </a:p>
          <a:p>
            <a:pPr marL="171450" indent="-171450">
              <a:buFont typeface="Arial" panose="020B0604020202020204" pitchFamily="34" charset="0"/>
              <a:buChar char="•"/>
            </a:pPr>
            <a:r>
              <a:rPr lang="en-US" b="0" i="0">
                <a:effectLst/>
                <a:latin typeface="Arial" panose="020B0604020202020204" pitchFamily="34" charset="0"/>
              </a:rPr>
              <a:t>The advantage of the ROM is that it can be used to simulate new scenarios in real time, instead of hours or days necessary to run a CFD simulation.</a:t>
            </a:r>
          </a:p>
          <a:p>
            <a:pPr marL="171450" indent="-171450">
              <a:buFont typeface="Arial" panose="020B0604020202020204" pitchFamily="34" charset="0"/>
              <a:buChar char="•"/>
            </a:pPr>
            <a:r>
              <a:rPr lang="en-US" b="0" i="0">
                <a:effectLst/>
                <a:latin typeface="Arial" panose="020B0604020202020204" pitchFamily="34" charset="0"/>
              </a:rPr>
              <a:t>The ROM can be exported using standard libraries to a format usable by control environments. In this way it will be integrated in the decision support system (DSS), allowing the user to run simulations in real time of new scenarios an assess their suitability before implementing them.</a:t>
            </a:r>
          </a:p>
          <a:p>
            <a:endParaRPr lang="en-US" b="0" i="0">
              <a:effectLst/>
              <a:latin typeface="Arial" panose="020B0604020202020204" pitchFamily="34" charset="0"/>
            </a:endParaRPr>
          </a:p>
          <a:p>
            <a:r>
              <a:rPr lang="en-US" sz="1200" b="1" u="sng"/>
              <a:t>Computational Fluid Dynamics (CFD)</a:t>
            </a:r>
          </a:p>
          <a:p>
            <a:r>
              <a:rPr lang="en-US" sz="1200"/>
              <a:t>Computational fluid dynamics (CFD) is a branch of fluid dynamics where simulations and analysis are performed in computer-aided design (CAD) software to calculate the flow of fluids in a certain system. CFD can for example be used to simulate the mixing of chemicals in a pipe, the reaction throughout a reactor or the turbulence in a turbulent flow.</a:t>
            </a:r>
            <a:endParaRPr lang="sv-SE" sz="1200"/>
          </a:p>
          <a:p>
            <a:endParaRPr lang="sv-SE"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29571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4DB91F-1AD8-437C-8866-3636784D085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229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rgbClr val="000000"/>
                </a:solidFill>
                <a:latin typeface="Arial" panose="020B0604020202020204" pitchFamily="34" charset="0"/>
              </a:rPr>
              <a:t>A geometric model of the reactor is built (left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rgbClr val="000000"/>
                </a:solidFill>
                <a:latin typeface="Arial" panose="020B0604020202020204" pitchFamily="34" charset="0"/>
              </a:rPr>
              <a:t>Thereafter, a mesh is applied to the geometric model in order to divide it into a finite number of volumes (right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rgbClr val="000000"/>
                </a:solidFill>
                <a:latin typeface="Arial" panose="020B0604020202020204" pitchFamily="34" charset="0"/>
              </a:rPr>
              <a:t>The equations that are solved in the simulation will be numerically solved in each volume in order to obtain a final solution.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rgbClr val="000000"/>
                </a:solidFill>
                <a:latin typeface="Arial" panose="020B0604020202020204" pitchFamily="34" charset="0"/>
              </a:rPr>
              <a:t>The physics inside the reactor could in this way be modelled in </a:t>
            </a:r>
            <a:r>
              <a:rPr lang="en-US" sz="1200" b="1" i="0">
                <a:solidFill>
                  <a:srgbClr val="000000"/>
                </a:solidFill>
                <a:latin typeface="Arial" panose="020B0604020202020204" pitchFamily="34" charset="0"/>
              </a:rPr>
              <a:t>Ansys Fluent</a:t>
            </a:r>
            <a:r>
              <a:rPr lang="en-US" sz="1200" i="0">
                <a:solidFill>
                  <a:srgbClr val="000000"/>
                </a:solidFill>
                <a:latin typeface="Arial" panose="020B0604020202020204" pitchFamily="34" charset="0"/>
              </a:rPr>
              <a:t>.</a:t>
            </a:r>
            <a:endParaRPr lang="en-US" sz="1200" b="0" i="0" u="none" strike="noStrike" baseline="0">
              <a:solidFill>
                <a:srgbClr val="000000"/>
              </a:solidFill>
              <a:latin typeface="Arial" panose="020B0604020202020204" pitchFamily="34" charset="0"/>
            </a:endParaRPr>
          </a:p>
          <a:p>
            <a:endParaRPr lang="sv-SE" sz="1200" b="1"/>
          </a:p>
          <a:p>
            <a:r>
              <a:rPr lang="sv-SE" sz="1200" b="1" err="1"/>
              <a:t>Comment</a:t>
            </a:r>
            <a:r>
              <a:rPr lang="sv-SE" sz="1200" b="1"/>
              <a:t> to </a:t>
            </a:r>
            <a:r>
              <a:rPr lang="sv-SE" sz="1200" b="1" err="1"/>
              <a:t>Geometric</a:t>
            </a:r>
            <a:r>
              <a:rPr lang="sv-SE" sz="1200" b="1"/>
              <a:t> </a:t>
            </a:r>
            <a:r>
              <a:rPr lang="sv-SE" sz="1200" b="1" err="1"/>
              <a:t>model</a:t>
            </a:r>
            <a:r>
              <a:rPr lang="sv-SE" sz="1200" b="1"/>
              <a:t> (</a:t>
            </a:r>
            <a:r>
              <a:rPr lang="sv-SE" sz="1200" b="1" err="1"/>
              <a:t>left</a:t>
            </a:r>
            <a:r>
              <a:rPr lang="sv-SE" sz="1200" b="1"/>
              <a:t> image): </a:t>
            </a:r>
            <a:r>
              <a:rPr lang="sv-SE" sz="1200" b="1" err="1"/>
              <a:t>Modelling</a:t>
            </a:r>
            <a:r>
              <a:rPr lang="sv-SE" sz="1200" b="1"/>
              <a:t> </a:t>
            </a:r>
            <a:r>
              <a:rPr lang="sv-SE" sz="1200" b="1" err="1"/>
              <a:t>half</a:t>
            </a:r>
            <a:r>
              <a:rPr lang="sv-SE" sz="1200" b="1"/>
              <a:t> the </a:t>
            </a:r>
            <a:r>
              <a:rPr lang="sv-SE" sz="1200" b="1" err="1"/>
              <a:t>reactor</a:t>
            </a:r>
            <a:endParaRPr lang="sv-SE" sz="1200" b="1"/>
          </a:p>
          <a:p>
            <a:r>
              <a:rPr lang="sv-SE" sz="1200" err="1"/>
              <a:t>Modelling</a:t>
            </a:r>
            <a:r>
              <a:rPr lang="sv-SE" sz="1200"/>
              <a:t> </a:t>
            </a:r>
            <a:r>
              <a:rPr lang="sv-SE" sz="1200" err="1"/>
              <a:t>half</a:t>
            </a:r>
            <a:r>
              <a:rPr lang="sv-SE" sz="1200"/>
              <a:t> the </a:t>
            </a:r>
            <a:r>
              <a:rPr lang="sv-SE" sz="1200" err="1"/>
              <a:t>reactor</a:t>
            </a:r>
            <a:r>
              <a:rPr lang="sv-SE" sz="1200"/>
              <a:t> </a:t>
            </a:r>
            <a:r>
              <a:rPr lang="sv-SE" sz="1200" err="1"/>
              <a:t>reduces</a:t>
            </a:r>
            <a:r>
              <a:rPr lang="sv-SE" sz="1200"/>
              <a:t> the </a:t>
            </a:r>
            <a:r>
              <a:rPr lang="sv-SE" sz="1200" err="1"/>
              <a:t>number</a:t>
            </a:r>
            <a:r>
              <a:rPr lang="sv-SE" sz="1200"/>
              <a:t> </a:t>
            </a:r>
            <a:r>
              <a:rPr lang="sv-SE" sz="1200" err="1"/>
              <a:t>of</a:t>
            </a:r>
            <a:r>
              <a:rPr lang="sv-SE" sz="1200"/>
              <a:t> elements </a:t>
            </a:r>
            <a:r>
              <a:rPr lang="sv-SE" sz="1200" err="1"/>
              <a:t>needed</a:t>
            </a:r>
            <a:r>
              <a:rPr lang="sv-SE" sz="1200"/>
              <a:t> to </a:t>
            </a:r>
            <a:r>
              <a:rPr lang="sv-SE" sz="1200" err="1"/>
              <a:t>obtain</a:t>
            </a:r>
            <a:r>
              <a:rPr lang="sv-SE" sz="1200"/>
              <a:t> </a:t>
            </a:r>
            <a:r>
              <a:rPr lang="sv-SE" sz="1200" err="1"/>
              <a:t>accurate</a:t>
            </a:r>
            <a:r>
              <a:rPr lang="sv-SE" sz="1200"/>
              <a:t> </a:t>
            </a:r>
            <a:r>
              <a:rPr lang="sv-SE" sz="1200" err="1"/>
              <a:t>results</a:t>
            </a:r>
            <a:r>
              <a:rPr lang="sv-SE" sz="1200"/>
              <a:t>. </a:t>
            </a:r>
            <a:r>
              <a:rPr lang="sv-SE" sz="1200" err="1"/>
              <a:t>Therefore</a:t>
            </a:r>
            <a:r>
              <a:rPr lang="sv-SE" sz="1200"/>
              <a:t>, the </a:t>
            </a:r>
            <a:r>
              <a:rPr lang="sv-SE" sz="1200" err="1"/>
              <a:t>computational</a:t>
            </a:r>
            <a:r>
              <a:rPr lang="sv-SE" sz="1200"/>
              <a:t> </a:t>
            </a:r>
            <a:r>
              <a:rPr lang="sv-SE" sz="1200" err="1"/>
              <a:t>cost</a:t>
            </a:r>
            <a:r>
              <a:rPr lang="sv-SE" sz="1200"/>
              <a:t> </a:t>
            </a:r>
            <a:r>
              <a:rPr lang="sv-SE" sz="1200" err="1"/>
              <a:t>of</a:t>
            </a:r>
            <a:r>
              <a:rPr lang="sv-SE" sz="1200"/>
              <a:t> the simulation is </a:t>
            </a:r>
            <a:r>
              <a:rPr lang="sv-SE" sz="1200" err="1"/>
              <a:t>reduced</a:t>
            </a:r>
            <a:r>
              <a:rPr lang="sv-SE" sz="1200"/>
              <a:t>.</a:t>
            </a:r>
          </a:p>
          <a:p>
            <a:endParaRPr lang="sv-SE"/>
          </a:p>
          <a:p>
            <a:r>
              <a:rPr lang="sv-SE" sz="1200" b="1" err="1"/>
              <a:t>About</a:t>
            </a:r>
            <a:r>
              <a:rPr lang="sv-SE" sz="1200" b="1"/>
              <a:t> </a:t>
            </a:r>
            <a:r>
              <a:rPr lang="sv-SE" sz="1200" b="1" err="1"/>
              <a:t>Ansys</a:t>
            </a:r>
            <a:r>
              <a:rPr lang="sv-SE" sz="1200" b="1"/>
              <a:t> </a:t>
            </a:r>
            <a:r>
              <a:rPr lang="sv-SE" sz="1200" b="1" err="1"/>
              <a:t>Fluent</a:t>
            </a:r>
            <a:endParaRPr lang="sv-SE" sz="1200" b="1"/>
          </a:p>
          <a:p>
            <a:pPr algn="l"/>
            <a:r>
              <a:rPr lang="en-US" sz="1200" b="0" i="0">
                <a:solidFill>
                  <a:srgbClr val="202122"/>
                </a:solidFill>
                <a:effectLst/>
                <a:latin typeface="Arial" panose="020B0604020202020204" pitchFamily="34" charset="0"/>
              </a:rPr>
              <a:t>Ansys Fluent is a Computational </a:t>
            </a:r>
            <a:r>
              <a:rPr lang="en-US" sz="1200">
                <a:solidFill>
                  <a:srgbClr val="202122"/>
                </a:solidFill>
                <a:latin typeface="Arial" panose="020B0604020202020204" pitchFamily="34" charset="0"/>
              </a:rPr>
              <a:t>F</a:t>
            </a:r>
            <a:r>
              <a:rPr lang="en-US" sz="1200" b="0" i="0">
                <a:solidFill>
                  <a:srgbClr val="202122"/>
                </a:solidFill>
                <a:effectLst/>
                <a:latin typeface="Arial" panose="020B0604020202020204" pitchFamily="34" charset="0"/>
              </a:rPr>
              <a:t>luid </a:t>
            </a:r>
            <a:r>
              <a:rPr lang="en-US" sz="1200">
                <a:solidFill>
                  <a:srgbClr val="202122"/>
                </a:solidFill>
                <a:latin typeface="Arial" panose="020B0604020202020204" pitchFamily="34" charset="0"/>
              </a:rPr>
              <a:t>D</a:t>
            </a:r>
            <a:r>
              <a:rPr lang="en-US" sz="1200" b="0" i="0">
                <a:solidFill>
                  <a:srgbClr val="202122"/>
                </a:solidFill>
                <a:effectLst/>
                <a:latin typeface="Arial" panose="020B0604020202020204" pitchFamily="34" charset="0"/>
              </a:rPr>
              <a:t>ynamics (CFD) software used to model fluid flow, heat and mass transfer, chemical reactions, and more. </a:t>
            </a:r>
          </a:p>
          <a:p>
            <a:pPr algn="l"/>
            <a:r>
              <a:rPr lang="en-US" sz="1200" b="0" i="0">
                <a:solidFill>
                  <a:srgbClr val="202122"/>
                </a:solidFill>
                <a:effectLst/>
                <a:latin typeface="Arial" panose="020B0604020202020204" pitchFamily="34" charset="0"/>
              </a:rPr>
              <a:t>For example, Ansys Fluent may simulate a combustion process in a reactor to analyze the variations in concentrations and temperatures.</a:t>
            </a:r>
          </a:p>
          <a:p>
            <a:pPr algn="l"/>
            <a:endParaRPr lang="en-US" sz="1200" b="0" i="0">
              <a:solidFill>
                <a:srgbClr val="202122"/>
              </a:solidFill>
              <a:effectLst/>
              <a:latin typeface="Arial" panose="020B0604020202020204" pitchFamily="34" charset="0"/>
            </a:endParaRPr>
          </a:p>
          <a:p>
            <a:pPr algn="l"/>
            <a:endParaRPr lang="sv-SE" sz="1200"/>
          </a:p>
          <a:p>
            <a:endParaRPr lang="sv-SE"/>
          </a:p>
        </p:txBody>
      </p:sp>
      <p:sp>
        <p:nvSpPr>
          <p:cNvPr id="4" name="Slide Number Placeholder 3"/>
          <p:cNvSpPr>
            <a:spLocks noGrp="1"/>
          </p:cNvSpPr>
          <p:nvPr>
            <p:ph type="sldNum" sz="quarter" idx="5"/>
          </p:nvPr>
        </p:nvSpPr>
        <p:spPr/>
        <p:txBody>
          <a:bodyPr/>
          <a:lstStyle/>
          <a:p>
            <a:fld id="{F84DB91F-1AD8-437C-8866-3636784D0854}" type="slidenum">
              <a:rPr lang="en-GB" smtClean="0"/>
              <a:t>105</a:t>
            </a:fld>
            <a:endParaRPr lang="en-GB"/>
          </a:p>
        </p:txBody>
      </p:sp>
    </p:spTree>
    <p:extLst>
      <p:ext uri="{BB962C8B-B14F-4D97-AF65-F5344CB8AC3E}">
        <p14:creationId xmlns:p14="http://schemas.microsoft.com/office/powerpoint/2010/main" val="40549972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sv-SE" i="0" err="1"/>
              <a:t>Since</a:t>
            </a:r>
            <a:r>
              <a:rPr lang="sv-SE" i="0"/>
              <a:t> the </a:t>
            </a:r>
            <a:r>
              <a:rPr lang="sv-SE" i="0" err="1"/>
              <a:t>mixture</a:t>
            </a:r>
            <a:r>
              <a:rPr lang="sv-SE" i="0"/>
              <a:t> </a:t>
            </a:r>
            <a:r>
              <a:rPr lang="sv-SE" i="0" err="1"/>
              <a:t>of</a:t>
            </a:r>
            <a:r>
              <a:rPr lang="sv-SE" i="0"/>
              <a:t> the </a:t>
            </a:r>
            <a:r>
              <a:rPr lang="sv-SE" i="0" err="1"/>
              <a:t>reactants</a:t>
            </a:r>
            <a:r>
              <a:rPr lang="sv-SE" i="0"/>
              <a:t> </a:t>
            </a:r>
            <a:r>
              <a:rPr lang="sv-SE" i="0" err="1"/>
              <a:t>have</a:t>
            </a:r>
            <a:r>
              <a:rPr lang="sv-SE" i="0"/>
              <a:t> a strong </a:t>
            </a:r>
            <a:r>
              <a:rPr lang="sv-SE" i="0" err="1"/>
              <a:t>influence</a:t>
            </a:r>
            <a:r>
              <a:rPr lang="sv-SE" i="0"/>
              <a:t> on </a:t>
            </a:r>
            <a:r>
              <a:rPr lang="sv-SE" i="0" err="1"/>
              <a:t>product</a:t>
            </a:r>
            <a:r>
              <a:rPr lang="sv-SE" i="0"/>
              <a:t> formation and </a:t>
            </a:r>
            <a:r>
              <a:rPr lang="sv-SE" i="0" err="1"/>
              <a:t>reactor</a:t>
            </a:r>
            <a:r>
              <a:rPr lang="sv-SE" i="0"/>
              <a:t> </a:t>
            </a:r>
            <a:r>
              <a:rPr lang="sv-SE" i="0" err="1"/>
              <a:t>temperature</a:t>
            </a:r>
            <a:r>
              <a:rPr lang="sv-SE" i="0"/>
              <a:t>, it is </a:t>
            </a:r>
            <a:r>
              <a:rPr lang="sv-SE" i="0" err="1"/>
              <a:t>important</a:t>
            </a:r>
            <a:r>
              <a:rPr lang="sv-SE" i="0"/>
              <a:t> </a:t>
            </a:r>
            <a:r>
              <a:rPr lang="sv-SE" i="0" err="1"/>
              <a:t>that</a:t>
            </a:r>
            <a:r>
              <a:rPr lang="sv-SE" i="0"/>
              <a:t> the </a:t>
            </a:r>
            <a:r>
              <a:rPr lang="sv-SE" i="0" err="1"/>
              <a:t>model</a:t>
            </a:r>
            <a:r>
              <a:rPr lang="sv-SE" i="0"/>
              <a:t> </a:t>
            </a:r>
            <a:r>
              <a:rPr lang="sv-SE" i="0" err="1"/>
              <a:t>accounts</a:t>
            </a:r>
            <a:r>
              <a:rPr lang="sv-SE" i="0"/>
              <a:t> for the </a:t>
            </a:r>
            <a:r>
              <a:rPr lang="sv-SE" i="0" err="1"/>
              <a:t>mixing</a:t>
            </a:r>
            <a:r>
              <a:rPr lang="sv-SE" i="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i="0" err="1"/>
              <a:t>Mixing</a:t>
            </a:r>
            <a:r>
              <a:rPr lang="sv-SE" i="0"/>
              <a:t> </a:t>
            </a:r>
            <a:r>
              <a:rPr lang="sv-SE" i="0" err="1"/>
              <a:t>of</a:t>
            </a:r>
            <a:r>
              <a:rPr lang="sv-SE" i="0"/>
              <a:t> the </a:t>
            </a:r>
            <a:r>
              <a:rPr lang="sv-SE" i="0" err="1"/>
              <a:t>reactants</a:t>
            </a:r>
            <a:r>
              <a:rPr lang="sv-SE" i="0"/>
              <a:t> in the </a:t>
            </a:r>
            <a:r>
              <a:rPr lang="sv-SE" i="0" err="1"/>
              <a:t>reactors</a:t>
            </a:r>
            <a:r>
              <a:rPr lang="sv-SE" i="0"/>
              <a:t> is </a:t>
            </a:r>
            <a:r>
              <a:rPr lang="sv-SE" i="0" err="1"/>
              <a:t>facilitated</a:t>
            </a:r>
            <a:r>
              <a:rPr lang="sv-SE" i="0"/>
              <a:t> by </a:t>
            </a:r>
            <a:r>
              <a:rPr lang="sv-SE" i="0" err="1"/>
              <a:t>turbulence</a:t>
            </a:r>
            <a:r>
              <a:rPr lang="sv-SE" i="0"/>
              <a:t>.</a:t>
            </a:r>
          </a:p>
          <a:p>
            <a:pPr marL="171450" indent="-171450">
              <a:buFont typeface="Arial" panose="020B0604020202020204" pitchFamily="34" charset="0"/>
              <a:buChar char="•"/>
            </a:pPr>
            <a:r>
              <a:rPr lang="sv-SE" i="0"/>
              <a:t>The </a:t>
            </a:r>
            <a:r>
              <a:rPr lang="sv-SE" i="0" err="1"/>
              <a:t>selection</a:t>
            </a:r>
            <a:r>
              <a:rPr lang="sv-SE" i="0"/>
              <a:t> </a:t>
            </a:r>
            <a:r>
              <a:rPr lang="sv-SE" i="0" err="1"/>
              <a:t>of</a:t>
            </a:r>
            <a:r>
              <a:rPr lang="sv-SE" i="0"/>
              <a:t> a </a:t>
            </a:r>
            <a:r>
              <a:rPr lang="sv-SE" i="0" err="1"/>
              <a:t>suitable</a:t>
            </a:r>
            <a:r>
              <a:rPr lang="sv-SE" i="0"/>
              <a:t> </a:t>
            </a:r>
            <a:r>
              <a:rPr lang="sv-SE" i="0" err="1"/>
              <a:t>turbulence</a:t>
            </a:r>
            <a:r>
              <a:rPr lang="sv-SE" i="0"/>
              <a:t> </a:t>
            </a:r>
            <a:r>
              <a:rPr lang="sv-SE" i="0" err="1"/>
              <a:t>model</a:t>
            </a:r>
            <a:r>
              <a:rPr lang="sv-SE" i="0"/>
              <a:t> is </a:t>
            </a:r>
            <a:r>
              <a:rPr lang="sv-SE" i="0" err="1"/>
              <a:t>therefore</a:t>
            </a:r>
            <a:r>
              <a:rPr lang="sv-SE" i="0"/>
              <a:t> </a:t>
            </a:r>
            <a:r>
              <a:rPr lang="sv-SE" i="0" err="1"/>
              <a:t>important</a:t>
            </a:r>
            <a:r>
              <a:rPr lang="sv-SE" i="0"/>
              <a:t> in order to </a:t>
            </a:r>
            <a:r>
              <a:rPr lang="sv-SE" i="0" err="1"/>
              <a:t>obtain</a:t>
            </a:r>
            <a:r>
              <a:rPr lang="sv-SE" i="0"/>
              <a:t> </a:t>
            </a:r>
            <a:r>
              <a:rPr lang="sv-SE" i="0" err="1"/>
              <a:t>accurate</a:t>
            </a:r>
            <a:r>
              <a:rPr lang="sv-SE" i="0"/>
              <a:t> </a:t>
            </a:r>
            <a:r>
              <a:rPr lang="sv-SE" i="0" err="1"/>
              <a:t>results</a:t>
            </a:r>
            <a:r>
              <a:rPr lang="sv-SE" i="0"/>
              <a:t> from the simulation.</a:t>
            </a:r>
          </a:p>
          <a:p>
            <a:pPr marL="171450" indent="-171450">
              <a:buFont typeface="Arial" panose="020B0604020202020204" pitchFamily="34" charset="0"/>
              <a:buChar char="•"/>
            </a:pPr>
            <a:r>
              <a:rPr lang="sv-SE" sz="1200">
                <a:cs typeface="Arial" panose="020B0604020202020204" pitchFamily="34" charset="0"/>
              </a:rPr>
              <a:t>A </a:t>
            </a:r>
            <a:r>
              <a:rPr lang="sv-SE" sz="1200" err="1">
                <a:cs typeface="Arial" panose="020B0604020202020204" pitchFamily="34" charset="0"/>
              </a:rPr>
              <a:t>turbulence</a:t>
            </a:r>
            <a:r>
              <a:rPr lang="sv-SE" sz="1200">
                <a:cs typeface="Arial" panose="020B0604020202020204" pitchFamily="34" charset="0"/>
              </a:rPr>
              <a:t> </a:t>
            </a:r>
            <a:r>
              <a:rPr lang="sv-SE" sz="1200" err="1">
                <a:cs typeface="Arial" panose="020B0604020202020204" pitchFamily="34" charset="0"/>
              </a:rPr>
              <a:t>model</a:t>
            </a:r>
            <a:r>
              <a:rPr lang="sv-SE" sz="1200">
                <a:cs typeface="Arial" panose="020B0604020202020204" pitchFamily="34" charset="0"/>
              </a:rPr>
              <a:t> is a </a:t>
            </a:r>
            <a:r>
              <a:rPr lang="sv-SE" sz="1200" err="1">
                <a:cs typeface="Arial" panose="020B0604020202020204" pitchFamily="34" charset="0"/>
              </a:rPr>
              <a:t>mathematical</a:t>
            </a:r>
            <a:r>
              <a:rPr lang="sv-SE" sz="1200">
                <a:cs typeface="Arial" panose="020B0604020202020204" pitchFamily="34" charset="0"/>
              </a:rPr>
              <a:t> </a:t>
            </a:r>
            <a:r>
              <a:rPr lang="sv-SE" sz="1200" err="1">
                <a:cs typeface="Arial" panose="020B0604020202020204" pitchFamily="34" charset="0"/>
              </a:rPr>
              <a:t>model</a:t>
            </a:r>
            <a:r>
              <a:rPr lang="sv-SE" sz="1200">
                <a:cs typeface="Arial" panose="020B0604020202020204" pitchFamily="34" charset="0"/>
              </a:rPr>
              <a:t> </a:t>
            </a:r>
            <a:r>
              <a:rPr lang="sv-SE" sz="1200" err="1">
                <a:cs typeface="Arial" panose="020B0604020202020204" pitchFamily="34" charset="0"/>
              </a:rPr>
              <a:t>used</a:t>
            </a:r>
            <a:r>
              <a:rPr lang="sv-SE" sz="1200">
                <a:cs typeface="Arial" panose="020B0604020202020204" pitchFamily="34" charset="0"/>
              </a:rPr>
              <a:t> to </a:t>
            </a:r>
            <a:r>
              <a:rPr lang="sv-SE" sz="1200" err="1">
                <a:cs typeface="Arial" panose="020B0604020202020204" pitchFamily="34" charset="0"/>
              </a:rPr>
              <a:t>include</a:t>
            </a:r>
            <a:r>
              <a:rPr lang="sv-SE" sz="1200">
                <a:cs typeface="Arial" panose="020B0604020202020204" pitchFamily="34" charset="0"/>
              </a:rPr>
              <a:t> the </a:t>
            </a:r>
            <a:r>
              <a:rPr lang="sv-SE" sz="1200" b="1" err="1">
                <a:cs typeface="Arial" panose="020B0604020202020204" pitchFamily="34" charset="0"/>
              </a:rPr>
              <a:t>effects</a:t>
            </a:r>
            <a:r>
              <a:rPr lang="sv-SE" sz="1200" b="1">
                <a:cs typeface="Arial" panose="020B0604020202020204" pitchFamily="34" charset="0"/>
              </a:rPr>
              <a:t> </a:t>
            </a:r>
            <a:r>
              <a:rPr lang="sv-SE" sz="1200" b="1" err="1">
                <a:cs typeface="Arial" panose="020B0604020202020204" pitchFamily="34" charset="0"/>
              </a:rPr>
              <a:t>of</a:t>
            </a:r>
            <a:r>
              <a:rPr lang="sv-SE" sz="1200" b="1">
                <a:cs typeface="Arial" panose="020B0604020202020204" pitchFamily="34" charset="0"/>
              </a:rPr>
              <a:t> </a:t>
            </a:r>
            <a:r>
              <a:rPr lang="sv-SE" sz="1200" b="1" err="1">
                <a:cs typeface="Arial" panose="020B0604020202020204" pitchFamily="34" charset="0"/>
              </a:rPr>
              <a:t>turbulence</a:t>
            </a:r>
            <a:r>
              <a:rPr lang="sv-SE" sz="1200">
                <a:cs typeface="Arial" panose="020B0604020202020204" pitchFamily="34" charset="0"/>
              </a:rPr>
              <a:t> in the CFD simulation.</a:t>
            </a:r>
          </a:p>
          <a:p>
            <a:pPr marL="171450" indent="-171450">
              <a:buFont typeface="Arial" panose="020B0604020202020204" pitchFamily="34" charset="0"/>
              <a:buChar char="•"/>
            </a:pPr>
            <a:endParaRPr lang="sv-SE" i="0"/>
          </a:p>
        </p:txBody>
      </p:sp>
      <p:sp>
        <p:nvSpPr>
          <p:cNvPr id="4" name="Slide Number Placeholder 3"/>
          <p:cNvSpPr>
            <a:spLocks noGrp="1"/>
          </p:cNvSpPr>
          <p:nvPr>
            <p:ph type="sldNum" sz="quarter" idx="5"/>
          </p:nvPr>
        </p:nvSpPr>
        <p:spPr/>
        <p:txBody>
          <a:bodyPr/>
          <a:lstStyle/>
          <a:p>
            <a:fld id="{F84DB91F-1AD8-437C-8866-3636784D0854}" type="slidenum">
              <a:rPr lang="en-GB" smtClean="0"/>
              <a:t>106</a:t>
            </a:fld>
            <a:endParaRPr lang="en-GB"/>
          </a:p>
        </p:txBody>
      </p:sp>
    </p:spTree>
    <p:extLst>
      <p:ext uri="{BB962C8B-B14F-4D97-AF65-F5344CB8AC3E}">
        <p14:creationId xmlns:p14="http://schemas.microsoft.com/office/powerpoint/2010/main" val="8816308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a:cs typeface="Arial" panose="020B0604020202020204" pitchFamily="34" charset="0"/>
              </a:rPr>
              <a:t>A </a:t>
            </a:r>
            <a:r>
              <a:rPr lang="sv-SE" sz="1200" err="1">
                <a:cs typeface="Arial" panose="020B0604020202020204" pitchFamily="34" charset="0"/>
              </a:rPr>
              <a:t>turbulence</a:t>
            </a:r>
            <a:r>
              <a:rPr lang="sv-SE" sz="1200">
                <a:cs typeface="Arial" panose="020B0604020202020204" pitchFamily="34" charset="0"/>
              </a:rPr>
              <a:t> </a:t>
            </a:r>
            <a:r>
              <a:rPr lang="sv-SE" sz="1200" err="1">
                <a:cs typeface="Arial" panose="020B0604020202020204" pitchFamily="34" charset="0"/>
              </a:rPr>
              <a:t>model</a:t>
            </a:r>
            <a:r>
              <a:rPr lang="sv-SE" sz="1200">
                <a:cs typeface="Arial" panose="020B0604020202020204" pitchFamily="34" charset="0"/>
              </a:rPr>
              <a:t> is a </a:t>
            </a:r>
            <a:r>
              <a:rPr lang="sv-SE" sz="1200" err="1">
                <a:cs typeface="Arial" panose="020B0604020202020204" pitchFamily="34" charset="0"/>
              </a:rPr>
              <a:t>mathematical</a:t>
            </a:r>
            <a:r>
              <a:rPr lang="sv-SE" sz="1200">
                <a:cs typeface="Arial" panose="020B0604020202020204" pitchFamily="34" charset="0"/>
              </a:rPr>
              <a:t> </a:t>
            </a:r>
            <a:r>
              <a:rPr lang="sv-SE" sz="1200" err="1">
                <a:cs typeface="Arial" panose="020B0604020202020204" pitchFamily="34" charset="0"/>
              </a:rPr>
              <a:t>model</a:t>
            </a:r>
            <a:r>
              <a:rPr lang="sv-SE" sz="1200">
                <a:cs typeface="Arial" panose="020B0604020202020204" pitchFamily="34" charset="0"/>
              </a:rPr>
              <a:t> </a:t>
            </a:r>
            <a:r>
              <a:rPr lang="sv-SE" sz="1200" err="1">
                <a:cs typeface="Arial" panose="020B0604020202020204" pitchFamily="34" charset="0"/>
              </a:rPr>
              <a:t>used</a:t>
            </a:r>
            <a:r>
              <a:rPr lang="sv-SE" sz="1200">
                <a:cs typeface="Arial" panose="020B0604020202020204" pitchFamily="34" charset="0"/>
              </a:rPr>
              <a:t> to </a:t>
            </a:r>
            <a:r>
              <a:rPr lang="sv-SE" sz="1200" err="1">
                <a:cs typeface="Arial" panose="020B0604020202020204" pitchFamily="34" charset="0"/>
              </a:rPr>
              <a:t>include</a:t>
            </a:r>
            <a:r>
              <a:rPr lang="sv-SE" sz="1200">
                <a:cs typeface="Arial" panose="020B0604020202020204" pitchFamily="34" charset="0"/>
              </a:rPr>
              <a:t> the </a:t>
            </a:r>
            <a:r>
              <a:rPr lang="sv-SE" sz="1200" b="1" err="1">
                <a:cs typeface="Arial" panose="020B0604020202020204" pitchFamily="34" charset="0"/>
              </a:rPr>
              <a:t>effects</a:t>
            </a:r>
            <a:r>
              <a:rPr lang="sv-SE" sz="1200" b="1">
                <a:cs typeface="Arial" panose="020B0604020202020204" pitchFamily="34" charset="0"/>
              </a:rPr>
              <a:t> </a:t>
            </a:r>
            <a:r>
              <a:rPr lang="sv-SE" sz="1200" b="1" err="1">
                <a:cs typeface="Arial" panose="020B0604020202020204" pitchFamily="34" charset="0"/>
              </a:rPr>
              <a:t>of</a:t>
            </a:r>
            <a:r>
              <a:rPr lang="sv-SE" sz="1200" b="1">
                <a:cs typeface="Arial" panose="020B0604020202020204" pitchFamily="34" charset="0"/>
              </a:rPr>
              <a:t> </a:t>
            </a:r>
            <a:r>
              <a:rPr lang="sv-SE" sz="1200" b="1" err="1">
                <a:cs typeface="Arial" panose="020B0604020202020204" pitchFamily="34" charset="0"/>
              </a:rPr>
              <a:t>turbulence</a:t>
            </a:r>
            <a:r>
              <a:rPr lang="sv-SE" sz="1200">
                <a:cs typeface="Arial" panose="020B0604020202020204" pitchFamily="34" charset="0"/>
              </a:rPr>
              <a:t> in the CFD simulation.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err="1">
                <a:cs typeface="Arial" panose="020B0604020202020204" pitchFamily="34" charset="0"/>
              </a:rPr>
              <a:t>There</a:t>
            </a:r>
            <a:r>
              <a:rPr lang="sv-SE" sz="1200">
                <a:cs typeface="Arial" panose="020B0604020202020204" pitchFamily="34" charset="0"/>
              </a:rPr>
              <a:t> </a:t>
            </a:r>
            <a:r>
              <a:rPr lang="sv-SE" sz="1200" err="1">
                <a:cs typeface="Arial" panose="020B0604020202020204" pitchFamily="34" charset="0"/>
              </a:rPr>
              <a:t>are</a:t>
            </a:r>
            <a:r>
              <a:rPr lang="sv-SE" sz="1200">
                <a:cs typeface="Arial" panose="020B0604020202020204" pitchFamily="34" charset="0"/>
              </a:rPr>
              <a:t> </a:t>
            </a:r>
            <a:r>
              <a:rPr lang="sv-SE" sz="1200" err="1">
                <a:cs typeface="Arial" panose="020B0604020202020204" pitchFamily="34" charset="0"/>
              </a:rPr>
              <a:t>several</a:t>
            </a:r>
            <a:r>
              <a:rPr lang="sv-SE" sz="1200">
                <a:cs typeface="Arial" panose="020B0604020202020204" pitchFamily="34" charset="0"/>
              </a:rPr>
              <a:t> </a:t>
            </a:r>
            <a:r>
              <a:rPr lang="sv-SE" sz="1200" err="1">
                <a:cs typeface="Arial" panose="020B0604020202020204" pitchFamily="34" charset="0"/>
              </a:rPr>
              <a:t>types</a:t>
            </a:r>
            <a:r>
              <a:rPr lang="sv-SE" sz="1200">
                <a:cs typeface="Arial" panose="020B0604020202020204" pitchFamily="34" charset="0"/>
              </a:rPr>
              <a:t> </a:t>
            </a:r>
            <a:r>
              <a:rPr lang="sv-SE" sz="1200" err="1">
                <a:cs typeface="Arial" panose="020B0604020202020204" pitchFamily="34" charset="0"/>
              </a:rPr>
              <a:t>of</a:t>
            </a:r>
            <a:r>
              <a:rPr lang="sv-SE" sz="1200">
                <a:cs typeface="Arial" panose="020B0604020202020204" pitchFamily="34" charset="0"/>
              </a:rPr>
              <a:t> </a:t>
            </a:r>
            <a:r>
              <a:rPr lang="sv-SE" sz="1200" err="1">
                <a:cs typeface="Arial" panose="020B0604020202020204" pitchFamily="34" charset="0"/>
              </a:rPr>
              <a:t>turbulence</a:t>
            </a:r>
            <a:r>
              <a:rPr lang="sv-SE" sz="1200">
                <a:cs typeface="Arial" panose="020B0604020202020204" pitchFamily="34" charset="0"/>
              </a:rPr>
              <a:t> </a:t>
            </a:r>
            <a:r>
              <a:rPr lang="sv-SE" sz="1200" err="1">
                <a:cs typeface="Arial" panose="020B0604020202020204" pitchFamily="34" charset="0"/>
              </a:rPr>
              <a:t>models</a:t>
            </a:r>
            <a:r>
              <a:rPr lang="sv-SE" sz="1200">
                <a:cs typeface="Arial" panose="020B0604020202020204" pitchFamily="34" charset="0"/>
              </a:rPr>
              <a:t>. The </a:t>
            </a:r>
            <a:r>
              <a:rPr lang="sv-SE" sz="1200" err="1">
                <a:cs typeface="Arial" panose="020B0604020202020204" pitchFamily="34" charset="0"/>
              </a:rPr>
              <a:t>two</a:t>
            </a:r>
            <a:r>
              <a:rPr lang="sv-SE" sz="1200">
                <a:cs typeface="Arial" panose="020B0604020202020204" pitchFamily="34" charset="0"/>
              </a:rPr>
              <a:t> different </a:t>
            </a:r>
            <a:r>
              <a:rPr lang="sv-SE" sz="1200" err="1">
                <a:cs typeface="Arial" panose="020B0604020202020204" pitchFamily="34" charset="0"/>
              </a:rPr>
              <a:t>types</a:t>
            </a:r>
            <a:r>
              <a:rPr lang="sv-SE" sz="1200">
                <a:cs typeface="Arial" panose="020B0604020202020204" pitchFamily="34" charset="0"/>
              </a:rPr>
              <a:t> </a:t>
            </a:r>
            <a:r>
              <a:rPr lang="sv-SE" sz="1200" err="1">
                <a:cs typeface="Arial" panose="020B0604020202020204" pitchFamily="34" charset="0"/>
              </a:rPr>
              <a:t>of</a:t>
            </a:r>
            <a:r>
              <a:rPr lang="sv-SE" sz="1200">
                <a:cs typeface="Arial" panose="020B0604020202020204" pitchFamily="34" charset="0"/>
              </a:rPr>
              <a:t> </a:t>
            </a:r>
            <a:r>
              <a:rPr lang="sv-SE" sz="1200" err="1">
                <a:cs typeface="Arial" panose="020B0604020202020204" pitchFamily="34" charset="0"/>
              </a:rPr>
              <a:t>models</a:t>
            </a:r>
            <a:r>
              <a:rPr lang="sv-SE" sz="1200">
                <a:cs typeface="Arial" panose="020B0604020202020204" pitchFamily="34" charset="0"/>
              </a:rPr>
              <a:t> </a:t>
            </a:r>
            <a:r>
              <a:rPr lang="sv-SE" sz="1200" err="1">
                <a:cs typeface="Arial" panose="020B0604020202020204" pitchFamily="34" charset="0"/>
              </a:rPr>
              <a:t>used</a:t>
            </a:r>
            <a:r>
              <a:rPr lang="sv-SE" sz="1200">
                <a:cs typeface="Arial" panose="020B0604020202020204" pitchFamily="34" charset="0"/>
              </a:rPr>
              <a:t> in </a:t>
            </a:r>
            <a:r>
              <a:rPr lang="sv-SE" sz="1200" err="1">
                <a:cs typeface="Arial" panose="020B0604020202020204" pitchFamily="34" charset="0"/>
              </a:rPr>
              <a:t>this</a:t>
            </a:r>
            <a:r>
              <a:rPr lang="sv-SE" sz="1200">
                <a:cs typeface="Arial" panose="020B0604020202020204" pitchFamily="34" charset="0"/>
              </a:rPr>
              <a:t> </a:t>
            </a:r>
            <a:r>
              <a:rPr lang="sv-SE" sz="1200" err="1">
                <a:cs typeface="Arial" panose="020B0604020202020204" pitchFamily="34" charset="0"/>
              </a:rPr>
              <a:t>study</a:t>
            </a:r>
            <a:r>
              <a:rPr lang="sv-SE" sz="1200">
                <a:cs typeface="Arial" panose="020B0604020202020204" pitchFamily="34" charset="0"/>
              </a:rPr>
              <a:t> </a:t>
            </a:r>
            <a:r>
              <a:rPr lang="sv-SE" sz="1200" err="1">
                <a:cs typeface="Arial" panose="020B0604020202020204" pitchFamily="34" charset="0"/>
              </a:rPr>
              <a:t>was</a:t>
            </a:r>
            <a:r>
              <a:rPr lang="sv-SE" sz="1200">
                <a:cs typeface="Arial" panose="020B0604020202020204" pitchFamily="34" charset="0"/>
              </a:rPr>
              <a:t> </a:t>
            </a:r>
            <a:r>
              <a:rPr lang="sv-SE" sz="1200" b="1">
                <a:cs typeface="Arial" panose="020B0604020202020204" pitchFamily="34" charset="0"/>
              </a:rPr>
              <a:t>LES and RANS </a:t>
            </a:r>
            <a:r>
              <a:rPr lang="sv-SE" sz="1200" b="1" err="1">
                <a:cs typeface="Arial" panose="020B0604020202020204" pitchFamily="34" charset="0"/>
              </a:rPr>
              <a:t>turbulence</a:t>
            </a:r>
            <a:r>
              <a:rPr lang="sv-SE" sz="1200" b="1">
                <a:cs typeface="Arial" panose="020B0604020202020204" pitchFamily="34" charset="0"/>
              </a:rPr>
              <a:t> </a:t>
            </a:r>
            <a:r>
              <a:rPr lang="sv-SE" sz="1200" err="1">
                <a:cs typeface="Arial" panose="020B0604020202020204" pitchFamily="34" charset="0"/>
              </a:rPr>
              <a:t>models</a:t>
            </a:r>
            <a:r>
              <a:rPr lang="sv-SE" sz="120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a:cs typeface="Arial" panose="020B0604020202020204" pitchFamily="34" charset="0"/>
              </a:rPr>
              <a:t>A </a:t>
            </a:r>
            <a:r>
              <a:rPr lang="sv-SE" sz="1200" err="1">
                <a:cs typeface="Arial" panose="020B0604020202020204" pitchFamily="34" charset="0"/>
              </a:rPr>
              <a:t>comparison</a:t>
            </a:r>
            <a:r>
              <a:rPr lang="sv-SE" sz="1200">
                <a:cs typeface="Arial" panose="020B0604020202020204" pitchFamily="34" charset="0"/>
              </a:rPr>
              <a:t> </a:t>
            </a:r>
            <a:r>
              <a:rPr lang="sv-SE" sz="1200" err="1">
                <a:cs typeface="Arial" panose="020B0604020202020204" pitchFamily="34" charset="0"/>
              </a:rPr>
              <a:t>of</a:t>
            </a:r>
            <a:r>
              <a:rPr lang="sv-SE" sz="1200">
                <a:cs typeface="Arial" panose="020B0604020202020204" pitchFamily="34" charset="0"/>
              </a:rPr>
              <a:t> the </a:t>
            </a:r>
            <a:r>
              <a:rPr lang="sv-SE" sz="1200" err="1">
                <a:cs typeface="Arial" panose="020B0604020202020204" pitchFamily="34" charset="0"/>
              </a:rPr>
              <a:t>methods</a:t>
            </a:r>
            <a:r>
              <a:rPr lang="sv-SE" sz="1200">
                <a:cs typeface="Arial" panose="020B0604020202020204" pitchFamily="34" charset="0"/>
              </a:rPr>
              <a:t> </a:t>
            </a:r>
            <a:r>
              <a:rPr lang="sv-SE" sz="1200" err="1">
                <a:cs typeface="Arial" panose="020B0604020202020204" pitchFamily="34" charset="0"/>
              </a:rPr>
              <a:t>can</a:t>
            </a:r>
            <a:r>
              <a:rPr lang="sv-SE" sz="1200">
                <a:cs typeface="Arial" panose="020B0604020202020204" pitchFamily="34" charset="0"/>
              </a:rPr>
              <a:t> be </a:t>
            </a:r>
            <a:r>
              <a:rPr lang="sv-SE" sz="1200" err="1">
                <a:cs typeface="Arial" panose="020B0604020202020204" pitchFamily="34" charset="0"/>
              </a:rPr>
              <a:t>seen</a:t>
            </a:r>
            <a:r>
              <a:rPr lang="sv-SE" sz="1200">
                <a:cs typeface="Arial" panose="020B0604020202020204" pitchFamily="34" charset="0"/>
              </a:rPr>
              <a:t> in the table. </a:t>
            </a:r>
          </a:p>
        </p:txBody>
      </p:sp>
      <p:sp>
        <p:nvSpPr>
          <p:cNvPr id="4" name="Slide Number Placeholder 3"/>
          <p:cNvSpPr>
            <a:spLocks noGrp="1"/>
          </p:cNvSpPr>
          <p:nvPr>
            <p:ph type="sldNum" sz="quarter" idx="5"/>
          </p:nvPr>
        </p:nvSpPr>
        <p:spPr/>
        <p:txBody>
          <a:bodyPr/>
          <a:lstStyle/>
          <a:p>
            <a:fld id="{F84DB91F-1AD8-437C-8866-3636784D0854}" type="slidenum">
              <a:rPr lang="en-GB" smtClean="0"/>
              <a:t>107</a:t>
            </a:fld>
            <a:endParaRPr lang="en-GB"/>
          </a:p>
        </p:txBody>
      </p:sp>
    </p:spTree>
    <p:extLst>
      <p:ext uri="{BB962C8B-B14F-4D97-AF65-F5344CB8AC3E}">
        <p14:creationId xmlns:p14="http://schemas.microsoft.com/office/powerpoint/2010/main" val="3227938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diagramLayout" Target="../diagrams/layout1.xml"/><Relationship Id="rId12" Type="http://schemas.openxmlformats.org/officeDocument/2006/relationships/diagramLayout" Target="../diagrams/layout2.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5.pn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5.png"/><Relationship Id="rId4" Type="http://schemas.openxmlformats.org/officeDocument/2006/relationships/image" Target="../media/image2.png"/></Relationships>
</file>

<file path=ppt/slides/_rels/slide102.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83.png"/><Relationship Id="rId7" Type="http://schemas.openxmlformats.org/officeDocument/2006/relationships/diagramData" Target="../diagrams/data3.xml"/><Relationship Id="rId2" Type="http://schemas.openxmlformats.org/officeDocument/2006/relationships/notesSlide" Target="../notesSlides/notesSlide94.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diagramDrawing" Target="../diagrams/drawing3.xml"/><Relationship Id="rId5" Type="http://schemas.openxmlformats.org/officeDocument/2006/relationships/image" Target="../media/image2.png"/><Relationship Id="rId10" Type="http://schemas.openxmlformats.org/officeDocument/2006/relationships/diagramColors" Target="../diagrams/colors3.xml"/><Relationship Id="rId4" Type="http://schemas.openxmlformats.org/officeDocument/2006/relationships/image" Target="../media/image4.png"/><Relationship Id="rId9" Type="http://schemas.openxmlformats.org/officeDocument/2006/relationships/diagramQuickStyle" Target="../diagrams/quickStyle3.xml"/></Relationships>
</file>

<file path=ppt/slides/_rels/slide103.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83.png"/><Relationship Id="rId7" Type="http://schemas.openxmlformats.org/officeDocument/2006/relationships/diagramData" Target="../diagrams/data4.xml"/><Relationship Id="rId2" Type="http://schemas.openxmlformats.org/officeDocument/2006/relationships/notesSlide" Target="../notesSlides/notesSlide95.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diagramDrawing" Target="../diagrams/drawing4.xml"/><Relationship Id="rId5" Type="http://schemas.openxmlformats.org/officeDocument/2006/relationships/image" Target="../media/image2.png"/><Relationship Id="rId10" Type="http://schemas.openxmlformats.org/officeDocument/2006/relationships/diagramColors" Target="../diagrams/colors4.xml"/><Relationship Id="rId4" Type="http://schemas.openxmlformats.org/officeDocument/2006/relationships/image" Target="../media/image4.png"/><Relationship Id="rId9" Type="http://schemas.openxmlformats.org/officeDocument/2006/relationships/diagramQuickStyle" Target="../diagrams/quickStyle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0.png"/><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5.png"/><Relationship Id="rId4" Type="http://schemas.openxmlformats.org/officeDocument/2006/relationships/image" Target="../media/image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image" Target="../media/image5.png"/><Relationship Id="rId4" Type="http://schemas.openxmlformats.org/officeDocument/2006/relationships/image" Target="../media/image2.png"/></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4.png"/></Relationships>
</file>

<file path=ppt/slides/_rels/slide111.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5.png"/><Relationship Id="rId2" Type="http://schemas.openxmlformats.org/officeDocument/2006/relationships/notesSlide" Target="../notesSlides/notesSlide103.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83.png"/></Relationships>
</file>

<file path=ppt/slides/_rels/slide11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3.png"/><Relationship Id="rId2" Type="http://schemas.openxmlformats.org/officeDocument/2006/relationships/notesSlide" Target="../notesSlides/notesSlide10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8.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image" Target="../media/image5.png"/><Relationship Id="rId4" Type="http://schemas.openxmlformats.org/officeDocument/2006/relationships/image" Target="../media/image2.png"/></Relationships>
</file>

<file path=ppt/slides/_rels/slide119.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5.png"/><Relationship Id="rId7" Type="http://schemas.openxmlformats.org/officeDocument/2006/relationships/diagramLayout" Target="../diagrams/layout5.xm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4.png"/><Relationship Id="rId10" Type="http://schemas.microsoft.com/office/2007/relationships/diagramDrawing" Target="../diagrams/drawing5.xml"/><Relationship Id="rId4" Type="http://schemas.openxmlformats.org/officeDocument/2006/relationships/image" Target="../media/image2.png"/><Relationship Id="rId9" Type="http://schemas.openxmlformats.org/officeDocument/2006/relationships/diagramColors" Target="../diagrams/colors5.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382_A2AF1C3D.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1.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12.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8.jpeg"/></Relationships>
</file>

<file path=ppt/slides/_rels/slide123.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image" Target="../media/image94.jpeg"/><Relationship Id="rId7" Type="http://schemas.openxmlformats.org/officeDocument/2006/relationships/diagramData" Target="../diagrams/data6.xml"/><Relationship Id="rId2" Type="http://schemas.openxmlformats.org/officeDocument/2006/relationships/notesSlide" Target="../notesSlides/notesSlide113.xml"/><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diagramDrawing" Target="../diagrams/drawing6.xml"/><Relationship Id="rId5" Type="http://schemas.openxmlformats.org/officeDocument/2006/relationships/image" Target="../media/image2.png"/><Relationship Id="rId10" Type="http://schemas.openxmlformats.org/officeDocument/2006/relationships/diagramColors" Target="../diagrams/colors6.xml"/><Relationship Id="rId4" Type="http://schemas.openxmlformats.org/officeDocument/2006/relationships/image" Target="../media/image5.png"/><Relationship Id="rId9" Type="http://schemas.openxmlformats.org/officeDocument/2006/relationships/diagramQuickStyle" Target="../diagrams/quickStyle6.xml"/></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5.png"/><Relationship Id="rId4" Type="http://schemas.openxmlformats.org/officeDocument/2006/relationships/image" Target="../media/image4.png"/></Relationships>
</file>

<file path=ppt/slides/_rels/slide1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iso.org/standard/37456.html" TargetMode="External"/><Relationship Id="rId7"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0.png"/><Relationship Id="rId4" Type="http://schemas.openxmlformats.org/officeDocument/2006/relationships/hyperlink" Target="https://www.iso.org/standard/38498.html"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0.xml.rels><?xml version="1.0" encoding="UTF-8" standalone="yes"?>
<Relationships xmlns="http://schemas.openxmlformats.org/package/2006/relationships"><Relationship Id="rId8" Type="http://schemas.openxmlformats.org/officeDocument/2006/relationships/diagramQuickStyle" Target="../diagrams/quickStyle7.xml"/><Relationship Id="rId3" Type="http://schemas.openxmlformats.org/officeDocument/2006/relationships/image" Target="../media/image5.png"/><Relationship Id="rId7" Type="http://schemas.openxmlformats.org/officeDocument/2006/relationships/diagramLayout" Target="../diagrams/layout7.xml"/><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diagramData" Target="../diagrams/data7.xml"/><Relationship Id="rId5" Type="http://schemas.openxmlformats.org/officeDocument/2006/relationships/image" Target="../media/image4.png"/><Relationship Id="rId10" Type="http://schemas.microsoft.com/office/2007/relationships/diagramDrawing" Target="../diagrams/drawing7.xml"/><Relationship Id="rId4" Type="http://schemas.openxmlformats.org/officeDocument/2006/relationships/image" Target="../media/image2.png"/><Relationship Id="rId9" Type="http://schemas.openxmlformats.org/officeDocument/2006/relationships/diagramColors" Target="../diagrams/colors7.xml"/></Relationships>
</file>

<file path=ppt/slides/_rels/slide1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32.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image" Target="../media/image5.png"/><Relationship Id="rId7" Type="http://schemas.openxmlformats.org/officeDocument/2006/relationships/diagramLayout" Target="../diagrams/layout8.xml"/><Relationship Id="rId2" Type="http://schemas.openxmlformats.org/officeDocument/2006/relationships/notesSlide" Target="../notesSlides/notesSlide122.xml"/><Relationship Id="rId1" Type="http://schemas.openxmlformats.org/officeDocument/2006/relationships/slideLayout" Target="../slideLayouts/slideLayout6.xml"/><Relationship Id="rId6" Type="http://schemas.openxmlformats.org/officeDocument/2006/relationships/diagramData" Target="../diagrams/data8.xml"/><Relationship Id="rId5" Type="http://schemas.openxmlformats.org/officeDocument/2006/relationships/image" Target="../media/image4.png"/><Relationship Id="rId10" Type="http://schemas.microsoft.com/office/2007/relationships/diagramDrawing" Target="../diagrams/drawing8.xml"/><Relationship Id="rId4" Type="http://schemas.openxmlformats.org/officeDocument/2006/relationships/image" Target="../media/image2.png"/><Relationship Id="rId9" Type="http://schemas.openxmlformats.org/officeDocument/2006/relationships/diagramColors" Target="../diagrams/colors8.xml"/></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3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26.xml"/><Relationship Id="rId1" Type="http://schemas.openxmlformats.org/officeDocument/2006/relationships/slideLayout" Target="../slideLayouts/slideLayout6.xml"/><Relationship Id="rId6" Type="http://schemas.openxmlformats.org/officeDocument/2006/relationships/diagramColors" Target="../diagrams/colors9.xml"/><Relationship Id="rId11" Type="http://schemas.openxmlformats.org/officeDocument/2006/relationships/image" Target="../media/image4.png"/><Relationship Id="rId5" Type="http://schemas.openxmlformats.org/officeDocument/2006/relationships/diagramQuickStyle" Target="../diagrams/quickStyle9.xml"/><Relationship Id="rId10" Type="http://schemas.openxmlformats.org/officeDocument/2006/relationships/image" Target="../media/image2.png"/><Relationship Id="rId4" Type="http://schemas.openxmlformats.org/officeDocument/2006/relationships/diagramLayout" Target="../diagrams/layout9.xml"/><Relationship Id="rId9" Type="http://schemas.openxmlformats.org/officeDocument/2006/relationships/image" Target="../media/image5.png"/></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1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40.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5.png"/><Relationship Id="rId7" Type="http://schemas.openxmlformats.org/officeDocument/2006/relationships/image" Target="../media/image103.jpe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4.png"/><Relationship Id="rId4" Type="http://schemas.openxmlformats.org/officeDocument/2006/relationships/image" Target="../media/image2.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6.sv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5.png"/><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4.png"/><Relationship Id="rId7" Type="http://schemas.openxmlformats.org/officeDocument/2006/relationships/image" Target="../media/image108.svg"/><Relationship Id="rId2" Type="http://schemas.openxmlformats.org/officeDocument/2006/relationships/notesSlide" Target="../notesSlides/notesSlide133.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10.svg"/></Relationships>
</file>

<file path=ppt/slides/_rels/slide1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png"/><Relationship Id="rId7" Type="http://schemas.openxmlformats.org/officeDocument/2006/relationships/image" Target="../media/image106.sv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5.png"/><Relationship Id="rId10" Type="http://schemas.openxmlformats.org/officeDocument/2006/relationships/image" Target="../media/image109.png"/><Relationship Id="rId4" Type="http://schemas.openxmlformats.org/officeDocument/2006/relationships/image" Target="../media/image2.png"/><Relationship Id="rId9" Type="http://schemas.openxmlformats.org/officeDocument/2006/relationships/image" Target="../media/image108.svg"/></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49.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svg"/><Relationship Id="rId18" Type="http://schemas.openxmlformats.org/officeDocument/2006/relationships/image" Target="../media/image123.png"/><Relationship Id="rId3" Type="http://schemas.openxmlformats.org/officeDocument/2006/relationships/image" Target="../media/image4.png"/><Relationship Id="rId21" Type="http://schemas.openxmlformats.org/officeDocument/2006/relationships/image" Target="../media/image126.svg"/><Relationship Id="rId7" Type="http://schemas.openxmlformats.org/officeDocument/2006/relationships/image" Target="../media/image112.svg"/><Relationship Id="rId12" Type="http://schemas.openxmlformats.org/officeDocument/2006/relationships/image" Target="../media/image117.png"/><Relationship Id="rId17" Type="http://schemas.openxmlformats.org/officeDocument/2006/relationships/image" Target="../media/image122.svg"/><Relationship Id="rId25" Type="http://schemas.openxmlformats.org/officeDocument/2006/relationships/image" Target="../media/image130.svg"/><Relationship Id="rId2" Type="http://schemas.openxmlformats.org/officeDocument/2006/relationships/notesSlide" Target="../notesSlides/notesSlide138.xml"/><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24" Type="http://schemas.openxmlformats.org/officeDocument/2006/relationships/image" Target="../media/image129.png"/><Relationship Id="rId5" Type="http://schemas.openxmlformats.org/officeDocument/2006/relationships/image" Target="../media/image5.png"/><Relationship Id="rId15" Type="http://schemas.openxmlformats.org/officeDocument/2006/relationships/image" Target="../media/image120.svg"/><Relationship Id="rId23" Type="http://schemas.openxmlformats.org/officeDocument/2006/relationships/image" Target="../media/image128.svg"/><Relationship Id="rId10" Type="http://schemas.openxmlformats.org/officeDocument/2006/relationships/image" Target="../media/image115.png"/><Relationship Id="rId19" Type="http://schemas.openxmlformats.org/officeDocument/2006/relationships/image" Target="../media/image124.svg"/><Relationship Id="rId4" Type="http://schemas.openxmlformats.org/officeDocument/2006/relationships/image" Target="../media/image2.png"/><Relationship Id="rId9" Type="http://schemas.openxmlformats.org/officeDocument/2006/relationships/image" Target="../media/image114.svg"/><Relationship Id="rId14" Type="http://schemas.openxmlformats.org/officeDocument/2006/relationships/image" Target="../media/image119.png"/><Relationship Id="rId22" Type="http://schemas.openxmlformats.org/officeDocument/2006/relationships/image" Target="../media/image127.png"/></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4.png"/><Relationship Id="rId7"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2.jpeg"/></Relationships>
</file>

<file path=ppt/slides/_rels/slide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1.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4.png"/><Relationship Id="rId7" Type="http://schemas.openxmlformats.org/officeDocument/2006/relationships/image" Target="../media/image132.png"/><Relationship Id="rId2" Type="http://schemas.openxmlformats.org/officeDocument/2006/relationships/notesSlide" Target="../notesSlides/notesSlide139.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5.png"/><Relationship Id="rId4" Type="http://schemas.openxmlformats.org/officeDocument/2006/relationships/image" Target="../media/image2.png"/></Relationships>
</file>

<file path=ppt/slides/_rels/slide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5.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158.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83.png"/><Relationship Id="rId2" Type="http://schemas.openxmlformats.org/officeDocument/2006/relationships/notesSlide" Target="../notesSlides/notesSlide14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15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notesSlide" Target="../notesSlides/notesSlide145.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4.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5.png"/><Relationship Id="rId4" Type="http://schemas.openxmlformats.org/officeDocument/2006/relationships/image" Target="../media/image2.png"/></Relationships>
</file>

<file path=ppt/slides/_rels/slide1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138.jpeg"/><Relationship Id="rId5" Type="http://schemas.openxmlformats.org/officeDocument/2006/relationships/image" Target="../media/image2.png"/><Relationship Id="rId4" Type="http://schemas.openxmlformats.org/officeDocument/2006/relationships/image" Target="../media/image5.png"/></Relationships>
</file>

<file path=ppt/slides/_rels/slide1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9.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4.png"/><Relationship Id="rId4" Type="http://schemas.openxmlformats.org/officeDocument/2006/relationships/image" Target="../media/image2.png"/></Relationships>
</file>

<file path=ppt/slides/_rels/slide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8" Type="http://schemas.openxmlformats.org/officeDocument/2006/relationships/slide" Target="slide271.xml"/><Relationship Id="rId13" Type="http://schemas.openxmlformats.org/officeDocument/2006/relationships/image" Target="../media/image23.png"/><Relationship Id="rId18" Type="http://schemas.openxmlformats.org/officeDocument/2006/relationships/image" Target="../media/image5.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slide" Target="slide161.xml"/><Relationship Id="rId17" Type="http://schemas.openxmlformats.org/officeDocument/2006/relationships/image" Target="../media/image2.png"/><Relationship Id="rId2" Type="http://schemas.openxmlformats.org/officeDocument/2006/relationships/notesSlide" Target="../notesSlides/notesSlide15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 Target="slide203.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140.png"/><Relationship Id="rId10" Type="http://schemas.openxmlformats.org/officeDocument/2006/relationships/slide" Target="slide201.xml"/><Relationship Id="rId4" Type="http://schemas.openxmlformats.org/officeDocument/2006/relationships/slide" Target="slide209.xml"/><Relationship Id="rId9" Type="http://schemas.openxmlformats.org/officeDocument/2006/relationships/image" Target="../media/image21.png"/><Relationship Id="rId14" Type="http://schemas.openxmlformats.org/officeDocument/2006/relationships/hyperlink" Target="https://retrofeed.eu/ceramic-sector/" TargetMode="Externa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5.png"/><Relationship Id="rId4" Type="http://schemas.openxmlformats.org/officeDocument/2006/relationships/image" Target="../media/image2.png"/></Relationships>
</file>

<file path=ppt/slides/_rels/slide170.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36.emf"/><Relationship Id="rId2" Type="http://schemas.openxmlformats.org/officeDocument/2006/relationships/notesSlide" Target="../notesSlides/notesSlide15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7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4.png"/><Relationship Id="rId7" Type="http://schemas.openxmlformats.org/officeDocument/2006/relationships/image" Target="../media/image141.png"/><Relationship Id="rId2" Type="http://schemas.openxmlformats.org/officeDocument/2006/relationships/notesSlide" Target="../notesSlides/notesSlide15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2.png"/></Relationships>
</file>

<file path=ppt/slides/_rels/slide172.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4.png"/><Relationship Id="rId7" Type="http://schemas.openxmlformats.org/officeDocument/2006/relationships/image" Target="../media/image144.jpeg"/><Relationship Id="rId2" Type="http://schemas.openxmlformats.org/officeDocument/2006/relationships/notesSlide" Target="../notesSlides/notesSlide155.xml"/><Relationship Id="rId1" Type="http://schemas.openxmlformats.org/officeDocument/2006/relationships/slideLayout" Target="../slideLayouts/slideLayout1.xml"/><Relationship Id="rId6" Type="http://schemas.openxmlformats.org/officeDocument/2006/relationships/image" Target="../media/image143.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46.jpeg"/></Relationships>
</file>

<file path=ppt/slides/_rels/slide17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4.png"/><Relationship Id="rId7" Type="http://schemas.openxmlformats.org/officeDocument/2006/relationships/image" Target="../media/image148.jpeg"/><Relationship Id="rId2" Type="http://schemas.openxmlformats.org/officeDocument/2006/relationships/notesSlide" Target="../notesSlides/notesSlide156.xml"/><Relationship Id="rId1" Type="http://schemas.openxmlformats.org/officeDocument/2006/relationships/slideLayout" Target="../slideLayouts/slideLayout1.xml"/><Relationship Id="rId6" Type="http://schemas.openxmlformats.org/officeDocument/2006/relationships/image" Target="../media/image147.jpeg"/><Relationship Id="rId11" Type="http://schemas.openxmlformats.org/officeDocument/2006/relationships/image" Target="../media/image20.png"/><Relationship Id="rId5" Type="http://schemas.openxmlformats.org/officeDocument/2006/relationships/image" Target="../media/image5.png"/><Relationship Id="rId10" Type="http://schemas.openxmlformats.org/officeDocument/2006/relationships/image" Target="../media/image151.jpeg"/><Relationship Id="rId4" Type="http://schemas.openxmlformats.org/officeDocument/2006/relationships/image" Target="../media/image2.png"/><Relationship Id="rId9" Type="http://schemas.openxmlformats.org/officeDocument/2006/relationships/image" Target="../media/image150.jpeg"/></Relationships>
</file>

<file path=ppt/slides/_rels/slide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7.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6.emf"/><Relationship Id="rId2" Type="http://schemas.openxmlformats.org/officeDocument/2006/relationships/notesSlide" Target="../notesSlides/notesSlide15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77.xml.rels><?xml version="1.0" encoding="UTF-8" standalone="yes"?>
<Relationships xmlns="http://schemas.openxmlformats.org/package/2006/relationships"><Relationship Id="rId8" Type="http://schemas.openxmlformats.org/officeDocument/2006/relationships/image" Target="../media/image154.emf"/><Relationship Id="rId13" Type="http://schemas.openxmlformats.org/officeDocument/2006/relationships/image" Target="../media/image158.jpeg"/><Relationship Id="rId3" Type="http://schemas.openxmlformats.org/officeDocument/2006/relationships/image" Target="../media/image4.png"/><Relationship Id="rId7" Type="http://schemas.openxmlformats.org/officeDocument/2006/relationships/image" Target="../media/image153.svg"/><Relationship Id="rId12" Type="http://schemas.openxmlformats.org/officeDocument/2006/relationships/image" Target="../media/image26.emf"/><Relationship Id="rId2" Type="http://schemas.openxmlformats.org/officeDocument/2006/relationships/notesSlide" Target="../notesSlides/notesSlide159.xml"/><Relationship Id="rId1" Type="http://schemas.openxmlformats.org/officeDocument/2006/relationships/slideLayout" Target="../slideLayouts/slideLayout1.xml"/><Relationship Id="rId6" Type="http://schemas.openxmlformats.org/officeDocument/2006/relationships/image" Target="../media/image152.png"/><Relationship Id="rId11" Type="http://schemas.openxmlformats.org/officeDocument/2006/relationships/image" Target="../media/image157.jpeg"/><Relationship Id="rId5" Type="http://schemas.openxmlformats.org/officeDocument/2006/relationships/image" Target="../media/image5.png"/><Relationship Id="rId10" Type="http://schemas.openxmlformats.org/officeDocument/2006/relationships/image" Target="../media/image156.png"/><Relationship Id="rId4" Type="http://schemas.openxmlformats.org/officeDocument/2006/relationships/image" Target="../media/image2.png"/><Relationship Id="rId9" Type="http://schemas.openxmlformats.org/officeDocument/2006/relationships/image" Target="../media/image155.emf"/></Relationships>
</file>

<file path=ppt/slides/_rels/slide17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4.png"/><Relationship Id="rId7" Type="http://schemas.openxmlformats.org/officeDocument/2006/relationships/image" Target="../media/image26.emf"/><Relationship Id="rId2" Type="http://schemas.openxmlformats.org/officeDocument/2006/relationships/notesSlide" Target="../notesSlides/notesSlide160.xml"/><Relationship Id="rId1" Type="http://schemas.openxmlformats.org/officeDocument/2006/relationships/slideLayout" Target="../slideLayouts/slideLayout1.xml"/><Relationship Id="rId6" Type="http://schemas.openxmlformats.org/officeDocument/2006/relationships/image" Target="../media/image159.png"/><Relationship Id="rId5" Type="http://schemas.openxmlformats.org/officeDocument/2006/relationships/image" Target="../media/image5.png"/><Relationship Id="rId4" Type="http://schemas.openxmlformats.org/officeDocument/2006/relationships/image" Target="../media/image2.png"/></Relationships>
</file>

<file path=ppt/slides/_rels/slide179.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26.emf"/><Relationship Id="rId3" Type="http://schemas.openxmlformats.org/officeDocument/2006/relationships/image" Target="../media/image4.png"/><Relationship Id="rId7" Type="http://schemas.openxmlformats.org/officeDocument/2006/relationships/image" Target="../media/image160.png"/><Relationship Id="rId12" Type="http://schemas.openxmlformats.org/officeDocument/2006/relationships/image" Target="../media/image166.png"/><Relationship Id="rId2" Type="http://schemas.openxmlformats.org/officeDocument/2006/relationships/notesSlide" Target="../notesSlides/notesSlide161.xml"/><Relationship Id="rId1" Type="http://schemas.openxmlformats.org/officeDocument/2006/relationships/slideLayout" Target="../slideLayouts/slideLayout1.xml"/><Relationship Id="rId6" Type="http://schemas.openxmlformats.org/officeDocument/2006/relationships/image" Target="../media/image161.png"/><Relationship Id="rId11" Type="http://schemas.openxmlformats.org/officeDocument/2006/relationships/image" Target="../media/image165.emf"/><Relationship Id="rId5" Type="http://schemas.openxmlformats.org/officeDocument/2006/relationships/image" Target="../media/image5.png"/><Relationship Id="rId10" Type="http://schemas.openxmlformats.org/officeDocument/2006/relationships/image" Target="../media/image164.jpeg"/><Relationship Id="rId4" Type="http://schemas.openxmlformats.org/officeDocument/2006/relationships/image" Target="../media/image2.png"/><Relationship Id="rId9" Type="http://schemas.openxmlformats.org/officeDocument/2006/relationships/image" Target="../media/image163.emf"/></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5.gif"/><Relationship Id="rId5" Type="http://schemas.openxmlformats.org/officeDocument/2006/relationships/image" Target="../media/image5.png"/><Relationship Id="rId4" Type="http://schemas.openxmlformats.org/officeDocument/2006/relationships/image" Target="../media/image2.png"/></Relationships>
</file>

<file path=ppt/slides/_rels/slide180.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4.png"/><Relationship Id="rId7" Type="http://schemas.openxmlformats.org/officeDocument/2006/relationships/chart" Target="../charts/chart1.xml"/><Relationship Id="rId2" Type="http://schemas.openxmlformats.org/officeDocument/2006/relationships/notesSlide" Target="../notesSlides/notesSlide162.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5.png"/><Relationship Id="rId10" Type="http://schemas.openxmlformats.org/officeDocument/2006/relationships/chart" Target="../charts/chart3.xml"/><Relationship Id="rId4" Type="http://schemas.openxmlformats.org/officeDocument/2006/relationships/image" Target="../media/image2.png"/><Relationship Id="rId9" Type="http://schemas.openxmlformats.org/officeDocument/2006/relationships/image" Target="../media/image167.png"/></Relationships>
</file>

<file path=ppt/slides/_rels/slide18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4.png"/><Relationship Id="rId7" Type="http://schemas.openxmlformats.org/officeDocument/2006/relationships/chart" Target="../charts/chart4.xml"/><Relationship Id="rId2" Type="http://schemas.openxmlformats.org/officeDocument/2006/relationships/notesSlide" Target="../notesSlides/notesSlide163.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5.png"/><Relationship Id="rId4" Type="http://schemas.openxmlformats.org/officeDocument/2006/relationships/image" Target="../media/image2.png"/></Relationships>
</file>

<file path=ppt/slides/_rels/slide182.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4.png"/><Relationship Id="rId7" Type="http://schemas.openxmlformats.org/officeDocument/2006/relationships/image" Target="../media/image168.jpeg"/><Relationship Id="rId2" Type="http://schemas.openxmlformats.org/officeDocument/2006/relationships/notesSlide" Target="../notesSlides/notesSlide164.xml"/><Relationship Id="rId1" Type="http://schemas.openxmlformats.org/officeDocument/2006/relationships/slideLayout" Target="../slideLayouts/slideLayout1.xml"/><Relationship Id="rId6" Type="http://schemas.openxmlformats.org/officeDocument/2006/relationships/image" Target="../media/image26.emf"/><Relationship Id="rId11" Type="http://schemas.openxmlformats.org/officeDocument/2006/relationships/image" Target="../media/image172.jpeg"/><Relationship Id="rId5" Type="http://schemas.openxmlformats.org/officeDocument/2006/relationships/image" Target="../media/image5.png"/><Relationship Id="rId10" Type="http://schemas.openxmlformats.org/officeDocument/2006/relationships/image" Target="../media/image171.jpeg"/><Relationship Id="rId4" Type="http://schemas.openxmlformats.org/officeDocument/2006/relationships/image" Target="../media/image2.png"/><Relationship Id="rId9" Type="http://schemas.openxmlformats.org/officeDocument/2006/relationships/image" Target="../media/image170.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9.emf"/><Relationship Id="rId2" Type="http://schemas.openxmlformats.org/officeDocument/2006/relationships/notesSlide" Target="../notesSlides/notesSlide16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85.xml.rels><?xml version="1.0" encoding="UTF-8" standalone="yes"?>
<Relationships xmlns="http://schemas.openxmlformats.org/package/2006/relationships"><Relationship Id="rId8" Type="http://schemas.openxmlformats.org/officeDocument/2006/relationships/image" Target="../media/image176.jpeg"/><Relationship Id="rId3" Type="http://schemas.openxmlformats.org/officeDocument/2006/relationships/image" Target="../media/image174.emf"/><Relationship Id="rId7" Type="http://schemas.openxmlformats.org/officeDocument/2006/relationships/image" Target="../media/image175.emf"/><Relationship Id="rId2" Type="http://schemas.openxmlformats.org/officeDocument/2006/relationships/image" Target="../media/image173.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10" Type="http://schemas.openxmlformats.org/officeDocument/2006/relationships/image" Target="../media/image49.emf"/><Relationship Id="rId4" Type="http://schemas.openxmlformats.org/officeDocument/2006/relationships/image" Target="../media/image5.png"/><Relationship Id="rId9" Type="http://schemas.openxmlformats.org/officeDocument/2006/relationships/image" Target="../media/image177.jpeg"/></Relationships>
</file>

<file path=ppt/slides/_rels/slide18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emf"/><Relationship Id="rId2" Type="http://schemas.openxmlformats.org/officeDocument/2006/relationships/notesSlide" Target="../notesSlides/notesSlide166.xml"/><Relationship Id="rId1" Type="http://schemas.openxmlformats.org/officeDocument/2006/relationships/slideLayout" Target="../slideLayouts/slideLayout1.xml"/><Relationship Id="rId6" Type="http://schemas.openxmlformats.org/officeDocument/2006/relationships/image" Target="../media/image178.png"/><Relationship Id="rId5" Type="http://schemas.openxmlformats.org/officeDocument/2006/relationships/image" Target="../media/image5.png"/><Relationship Id="rId4" Type="http://schemas.openxmlformats.org/officeDocument/2006/relationships/image" Target="../media/image2.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1.png"/><Relationship Id="rId2" Type="http://schemas.openxmlformats.org/officeDocument/2006/relationships/notesSlide" Target="../notesSlides/notesSlide16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89.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4.png"/><Relationship Id="rId7" Type="http://schemas.openxmlformats.org/officeDocument/2006/relationships/image" Target="../media/image179.jpeg"/><Relationship Id="rId2" Type="http://schemas.openxmlformats.org/officeDocument/2006/relationships/notesSlide" Target="../notesSlides/notesSlide168.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png"/><Relationship Id="rId10" Type="http://schemas.openxmlformats.org/officeDocument/2006/relationships/image" Target="../media/image182.jpeg"/><Relationship Id="rId4" Type="http://schemas.openxmlformats.org/officeDocument/2006/relationships/image" Target="../media/image2.png"/><Relationship Id="rId9" Type="http://schemas.openxmlformats.org/officeDocument/2006/relationships/image" Target="../media/image18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90.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2.png"/></Relationships>
</file>

<file path=ppt/slides/_rels/slide1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2.png"/></Relationships>
</file>

<file path=ppt/slides/_rels/slide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2.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notesSlide" Target="../notesSlides/notesSlide17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3.png"/><Relationship Id="rId2" Type="http://schemas.openxmlformats.org/officeDocument/2006/relationships/notesSlide" Target="../notesSlides/notesSlide174.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png"/><Relationship Id="rId4" Type="http://schemas.openxmlformats.org/officeDocument/2006/relationships/image" Target="../media/image2.png"/></Relationships>
</file>

<file path=ppt/slides/_rels/slide197.xml.rels><?xml version="1.0" encoding="UTF-8" standalone="yes"?>
<Relationships xmlns="http://schemas.openxmlformats.org/package/2006/relationships"><Relationship Id="rId8" Type="http://schemas.openxmlformats.org/officeDocument/2006/relationships/image" Target="../media/image184.png"/><Relationship Id="rId3" Type="http://schemas.microsoft.com/office/2018/10/relationships/comments" Target="../comments/modernComment_7FFE55C8_3B67C8C6.xml"/><Relationship Id="rId7" Type="http://schemas.openxmlformats.org/officeDocument/2006/relationships/image" Target="../media/image58.jpeg"/><Relationship Id="rId2" Type="http://schemas.openxmlformats.org/officeDocument/2006/relationships/notesSlide" Target="../notesSlides/notesSlide17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1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6.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png"/><Relationship Id="rId4" Type="http://schemas.openxmlformats.org/officeDocument/2006/relationships/image" Target="../media/image2.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20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notesSlide" Target="../notesSlides/notesSlide18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20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88.png"/><Relationship Id="rId2" Type="http://schemas.openxmlformats.org/officeDocument/2006/relationships/notesSlide" Target="../notesSlides/notesSlide18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06.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83.png"/><Relationship Id="rId2" Type="http://schemas.openxmlformats.org/officeDocument/2006/relationships/notesSlide" Target="../notesSlides/notesSlide18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0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4.png"/><Relationship Id="rId7" Type="http://schemas.openxmlformats.org/officeDocument/2006/relationships/image" Target="../media/image190.png"/><Relationship Id="rId2" Type="http://schemas.openxmlformats.org/officeDocument/2006/relationships/notesSlide" Target="../notesSlides/notesSlide183.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0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4.png"/><Relationship Id="rId7" Type="http://schemas.openxmlformats.org/officeDocument/2006/relationships/image" Target="../media/image192.png"/><Relationship Id="rId2" Type="http://schemas.openxmlformats.org/officeDocument/2006/relationships/notesSlide" Target="../notesSlides/notesSlide18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09.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image" Target="../media/image83.png"/><Relationship Id="rId2" Type="http://schemas.openxmlformats.org/officeDocument/2006/relationships/notesSlide" Target="../notesSlides/notesSlide18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4.png"/><Relationship Id="rId2" Type="http://schemas.openxmlformats.org/officeDocument/2006/relationships/notesSlide" Target="../notesSlides/notesSlide18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5.png"/><Relationship Id="rId2" Type="http://schemas.openxmlformats.org/officeDocument/2006/relationships/notesSlide" Target="../notesSlides/notesSlide187.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8.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13.xml.rels><?xml version="1.0" encoding="UTF-8" standalone="yes"?>
<Relationships xmlns="http://schemas.openxmlformats.org/package/2006/relationships"><Relationship Id="rId3" Type="http://schemas.openxmlformats.org/officeDocument/2006/relationships/image" Target="../media/image196.png"/><Relationship Id="rId7" Type="http://schemas.openxmlformats.org/officeDocument/2006/relationships/image" Target="../media/image83.png"/><Relationship Id="rId2" Type="http://schemas.openxmlformats.org/officeDocument/2006/relationships/notesSlide" Target="../notesSlides/notesSlide18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14.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90.xml"/><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image" Target="../media/image5.png"/><Relationship Id="rId4" Type="http://schemas.openxmlformats.org/officeDocument/2006/relationships/image" Target="../media/image2.png"/></Relationships>
</file>

<file path=ppt/slides/_rels/slide215.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4.png"/><Relationship Id="rId7" Type="http://schemas.openxmlformats.org/officeDocument/2006/relationships/image" Target="../media/image83.png"/><Relationship Id="rId2" Type="http://schemas.openxmlformats.org/officeDocument/2006/relationships/notesSlide" Target="../notesSlides/notesSlide191.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5.png"/><Relationship Id="rId4" Type="http://schemas.openxmlformats.org/officeDocument/2006/relationships/image" Target="../media/image2.png"/></Relationships>
</file>

<file path=ppt/slides/_rels/slide2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0.png"/><Relationship Id="rId2" Type="http://schemas.openxmlformats.org/officeDocument/2006/relationships/notesSlide" Target="../notesSlides/notesSlide192.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17.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83.png"/><Relationship Id="rId2" Type="http://schemas.openxmlformats.org/officeDocument/2006/relationships/notesSlide" Target="../notesSlides/notesSlide19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2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4.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2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notesSlide" Target="../notesSlides/notesSlide195.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2.png"/></Relationships>
</file>

<file path=ppt/slides/_rels/slide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2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0.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2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jpeg"/><Relationship Id="rId2" Type="http://schemas.openxmlformats.org/officeDocument/2006/relationships/notesSlide" Target="../notesSlides/notesSlide20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4.png"/><Relationship Id="rId4" Type="http://schemas.openxmlformats.org/officeDocument/2006/relationships/image" Target="../media/image5.png"/></Relationships>
</file>

<file path=ppt/slides/_rels/slide22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2.png"/><Relationship Id="rId7" Type="http://schemas.openxmlformats.org/officeDocument/2006/relationships/image" Target="../media/image202.jpeg"/><Relationship Id="rId2" Type="http://schemas.openxmlformats.org/officeDocument/2006/relationships/notesSlide" Target="../notesSlides/notesSlide202.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206.jpeg"/><Relationship Id="rId5" Type="http://schemas.openxmlformats.org/officeDocument/2006/relationships/image" Target="../media/image4.png"/><Relationship Id="rId10" Type="http://schemas.openxmlformats.org/officeDocument/2006/relationships/image" Target="../media/image205.jpeg"/><Relationship Id="rId4" Type="http://schemas.openxmlformats.org/officeDocument/2006/relationships/image" Target="../media/image5.png"/><Relationship Id="rId9" Type="http://schemas.openxmlformats.org/officeDocument/2006/relationships/image" Target="../media/image204.jpeg"/></Relationships>
</file>

<file path=ppt/slides/_rels/slide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3.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4.png"/><Relationship Id="rId4" Type="http://schemas.openxmlformats.org/officeDocument/2006/relationships/image" Target="../media/image5.png"/></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6.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4.png"/><Relationship Id="rId4" Type="http://schemas.openxmlformats.org/officeDocument/2006/relationships/image" Target="../media/image5.png"/></Relationships>
</file>

<file path=ppt/slides/_rels/slide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7.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4.png"/><Relationship Id="rId4" Type="http://schemas.openxmlformats.org/officeDocument/2006/relationships/image" Target="../media/image5.png"/></Relationships>
</file>

<file path=ppt/slides/_rels/slide2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208.xml"/><Relationship Id="rId1" Type="http://schemas.openxmlformats.org/officeDocument/2006/relationships/slideLayout" Target="../slideLayouts/slideLayout7.xml"/><Relationship Id="rId6" Type="http://schemas.openxmlformats.org/officeDocument/2006/relationships/slide" Target="slide203.xml"/><Relationship Id="rId5" Type="http://schemas.openxmlformats.org/officeDocument/2006/relationships/image" Target="../media/image4.png"/><Relationship Id="rId4" Type="http://schemas.openxmlformats.org/officeDocument/2006/relationships/image" Target="../media/image5.png"/></Relationships>
</file>

<file path=ppt/slides/_rels/slide2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slide" Target="slide201.xml"/><Relationship Id="rId2" Type="http://schemas.openxmlformats.org/officeDocument/2006/relationships/notesSlide" Target="../notesSlides/notesSlide209.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5.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40.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4.png"/><Relationship Id="rId7" Type="http://schemas.openxmlformats.org/officeDocument/2006/relationships/image" Target="../media/image209.png"/><Relationship Id="rId2" Type="http://schemas.openxmlformats.org/officeDocument/2006/relationships/notesSlide" Target="../notesSlides/notesSlide215.xml"/><Relationship Id="rId1" Type="http://schemas.openxmlformats.org/officeDocument/2006/relationships/slideLayout" Target="../slideLayouts/slideLayout1.xml"/><Relationship Id="rId6" Type="http://schemas.openxmlformats.org/officeDocument/2006/relationships/image" Target="../media/image208.png"/><Relationship Id="rId11" Type="http://schemas.openxmlformats.org/officeDocument/2006/relationships/image" Target="../media/image212.png"/><Relationship Id="rId5" Type="http://schemas.openxmlformats.org/officeDocument/2006/relationships/image" Target="../media/image207.png"/><Relationship Id="rId10" Type="http://schemas.openxmlformats.org/officeDocument/2006/relationships/image" Target="../media/image51.png"/><Relationship Id="rId4" Type="http://schemas.openxmlformats.org/officeDocument/2006/relationships/image" Target="../media/image2.png"/><Relationship Id="rId9" Type="http://schemas.openxmlformats.org/officeDocument/2006/relationships/image" Target="../media/image211.png"/></Relationships>
</file>

<file path=ppt/slides/_rels/slide2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6.xml"/><Relationship Id="rId1" Type="http://schemas.openxmlformats.org/officeDocument/2006/relationships/slideLayout" Target="../slideLayouts/slideLayout1.xml"/><Relationship Id="rId5" Type="http://schemas.openxmlformats.org/officeDocument/2006/relationships/image" Target="../media/image213.png"/><Relationship Id="rId4" Type="http://schemas.openxmlformats.org/officeDocument/2006/relationships/image" Target="../media/image2.png"/></Relationships>
</file>

<file path=ppt/slides/_rels/slide2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3.xml.rels><?xml version="1.0" encoding="UTF-8" standalone="yes"?>
<Relationships xmlns="http://schemas.openxmlformats.org/package/2006/relationships"><Relationship Id="rId8" Type="http://schemas.openxmlformats.org/officeDocument/2006/relationships/image" Target="../media/image217.jpg"/><Relationship Id="rId3" Type="http://schemas.openxmlformats.org/officeDocument/2006/relationships/image" Target="../media/image4.png"/><Relationship Id="rId7" Type="http://schemas.openxmlformats.org/officeDocument/2006/relationships/image" Target="../media/image216.jpeg"/><Relationship Id="rId2" Type="http://schemas.openxmlformats.org/officeDocument/2006/relationships/notesSlide" Target="../notesSlides/notesSlide218.xml"/><Relationship Id="rId1" Type="http://schemas.openxmlformats.org/officeDocument/2006/relationships/slideLayout" Target="../slideLayouts/slideLayout1.xml"/><Relationship Id="rId6" Type="http://schemas.openxmlformats.org/officeDocument/2006/relationships/image" Target="../media/image215.jpeg"/><Relationship Id="rId5" Type="http://schemas.openxmlformats.org/officeDocument/2006/relationships/image" Target="../media/image214.tiff"/><Relationship Id="rId4" Type="http://schemas.openxmlformats.org/officeDocument/2006/relationships/image" Target="../media/image2.png"/><Relationship Id="rId9" Type="http://schemas.openxmlformats.org/officeDocument/2006/relationships/image" Target="../media/image218.jpeg"/></Relationships>
</file>

<file path=ppt/slides/_rels/slide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9.xml"/><Relationship Id="rId1" Type="http://schemas.openxmlformats.org/officeDocument/2006/relationships/slideLayout" Target="../slideLayouts/slideLayout1.xml"/><Relationship Id="rId5" Type="http://schemas.openxmlformats.org/officeDocument/2006/relationships/image" Target="../media/image219.png"/><Relationship Id="rId4" Type="http://schemas.openxmlformats.org/officeDocument/2006/relationships/image" Target="../media/image2.png"/></Relationships>
</file>

<file path=ppt/slides/_rels/slide2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0.xml"/><Relationship Id="rId1" Type="http://schemas.openxmlformats.org/officeDocument/2006/relationships/slideLayout" Target="../slideLayouts/slideLayout1.xml"/><Relationship Id="rId6" Type="http://schemas.openxmlformats.org/officeDocument/2006/relationships/image" Target="../media/image221.png"/><Relationship Id="rId5" Type="http://schemas.openxmlformats.org/officeDocument/2006/relationships/image" Target="../media/image220.png"/><Relationship Id="rId4" Type="http://schemas.openxmlformats.org/officeDocument/2006/relationships/image" Target="../media/image2.png"/></Relationships>
</file>

<file path=ppt/slides/_rels/slide246.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36.emf"/><Relationship Id="rId2" Type="http://schemas.openxmlformats.org/officeDocument/2006/relationships/notesSlide" Target="../notesSlides/notesSlide2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47.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22.xml"/><Relationship Id="rId1" Type="http://schemas.openxmlformats.org/officeDocument/2006/relationships/slideLayout" Target="../slideLayouts/slideLayout7.xml"/><Relationship Id="rId6" Type="http://schemas.openxmlformats.org/officeDocument/2006/relationships/slide" Target="slide201.xml"/><Relationship Id="rId5" Type="http://schemas.openxmlformats.org/officeDocument/2006/relationships/image" Target="../media/image4.png"/><Relationship Id="rId4" Type="http://schemas.openxmlformats.org/officeDocument/2006/relationships/image" Target="../media/image5.png"/><Relationship Id="rId9" Type="http://schemas.openxmlformats.org/officeDocument/2006/relationships/image" Target="../media/image224.jpeg"/></Relationships>
</file>

<file path=ppt/slides/_rels/slide248.xml.rels><?xml version="1.0" encoding="UTF-8" standalone="yes"?>
<Relationships xmlns="http://schemas.openxmlformats.org/package/2006/relationships"><Relationship Id="rId3" Type="http://schemas.openxmlformats.org/officeDocument/2006/relationships/image" Target="../media/image225.png"/><Relationship Id="rId7" Type="http://schemas.openxmlformats.org/officeDocument/2006/relationships/image" Target="../media/image83.png"/><Relationship Id="rId2" Type="http://schemas.openxmlformats.org/officeDocument/2006/relationships/notesSlide" Target="../notesSlides/notesSlide22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2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26.png"/><Relationship Id="rId2" Type="http://schemas.openxmlformats.org/officeDocument/2006/relationships/notesSlide" Target="../notesSlides/notesSlide224.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4.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2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3.xml"/><Relationship Id="rId1" Type="http://schemas.openxmlformats.org/officeDocument/2006/relationships/slideLayout" Target="../slideLayouts/slideLayout7.xml"/><Relationship Id="rId6" Type="http://schemas.openxmlformats.org/officeDocument/2006/relationships/image" Target="../media/image227.png"/><Relationship Id="rId5" Type="http://schemas.openxmlformats.org/officeDocument/2006/relationships/image" Target="../media/image4.png"/><Relationship Id="rId4" Type="http://schemas.openxmlformats.org/officeDocument/2006/relationships/image" Target="../media/image5.png"/></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2.png"/></Relationships>
</file>

<file path=ppt/slides/_rels/slide26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6.emf"/><Relationship Id="rId2" Type="http://schemas.openxmlformats.org/officeDocument/2006/relationships/notesSlide" Target="../notesSlides/notesSlide235.xml"/><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20.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5.png"/><Relationship Id="rId9" Type="http://schemas.openxmlformats.org/officeDocument/2006/relationships/slide" Target="slide201.xml"/></Relationships>
</file>

<file path=ppt/slides/_rels/slide26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2.png"/><Relationship Id="rId7" Type="http://schemas.openxmlformats.org/officeDocument/2006/relationships/diagramLayout" Target="../diagrams/layout10.xml"/><Relationship Id="rId2" Type="http://schemas.openxmlformats.org/officeDocument/2006/relationships/notesSlide" Target="../notesSlides/notesSlide236.xml"/><Relationship Id="rId1" Type="http://schemas.openxmlformats.org/officeDocument/2006/relationships/slideLayout" Target="../slideLayouts/slideLayout7.xml"/><Relationship Id="rId6" Type="http://schemas.openxmlformats.org/officeDocument/2006/relationships/diagramData" Target="../diagrams/data10.xml"/><Relationship Id="rId11" Type="http://schemas.openxmlformats.org/officeDocument/2006/relationships/image" Target="../media/image36.emf"/><Relationship Id="rId5" Type="http://schemas.openxmlformats.org/officeDocument/2006/relationships/image" Target="../media/image4.png"/><Relationship Id="rId10" Type="http://schemas.microsoft.com/office/2007/relationships/diagramDrawing" Target="../diagrams/drawing10.xml"/><Relationship Id="rId4" Type="http://schemas.openxmlformats.org/officeDocument/2006/relationships/image" Target="../media/image5.png"/><Relationship Id="rId9" Type="http://schemas.openxmlformats.org/officeDocument/2006/relationships/diagramColors" Target="../diagrams/colors10.xml"/></Relationships>
</file>

<file path=ppt/slides/_rels/slide262.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image" Target="../media/image2.png"/><Relationship Id="rId7" Type="http://schemas.openxmlformats.org/officeDocument/2006/relationships/diagramData" Target="../diagrams/data11.xml"/><Relationship Id="rId2" Type="http://schemas.openxmlformats.org/officeDocument/2006/relationships/notesSlide" Target="../notesSlides/notesSlide237.xml"/><Relationship Id="rId1" Type="http://schemas.openxmlformats.org/officeDocument/2006/relationships/slideLayout" Target="../slideLayouts/slideLayout7.xml"/><Relationship Id="rId6" Type="http://schemas.openxmlformats.org/officeDocument/2006/relationships/image" Target="../media/image26.emf"/><Relationship Id="rId11" Type="http://schemas.microsoft.com/office/2007/relationships/diagramDrawing" Target="../diagrams/drawing11.xml"/><Relationship Id="rId5" Type="http://schemas.openxmlformats.org/officeDocument/2006/relationships/image" Target="../media/image4.png"/><Relationship Id="rId10" Type="http://schemas.openxmlformats.org/officeDocument/2006/relationships/diagramColors" Target="../diagrams/colors11.xml"/><Relationship Id="rId4" Type="http://schemas.openxmlformats.org/officeDocument/2006/relationships/image" Target="../media/image5.png"/><Relationship Id="rId9" Type="http://schemas.openxmlformats.org/officeDocument/2006/relationships/diagramQuickStyle" Target="../diagrams/quickStyle11.xml"/></Relationships>
</file>

<file path=ppt/slides/_rels/slide263.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2.png"/><Relationship Id="rId7" Type="http://schemas.openxmlformats.org/officeDocument/2006/relationships/diagramLayout" Target="../diagrams/layout12.xml"/><Relationship Id="rId2" Type="http://schemas.openxmlformats.org/officeDocument/2006/relationships/notesSlide" Target="../notesSlides/notesSlide238.xml"/><Relationship Id="rId1" Type="http://schemas.openxmlformats.org/officeDocument/2006/relationships/slideLayout" Target="../slideLayouts/slideLayout7.xml"/><Relationship Id="rId6" Type="http://schemas.openxmlformats.org/officeDocument/2006/relationships/diagramData" Target="../diagrams/data12.xml"/><Relationship Id="rId11" Type="http://schemas.openxmlformats.org/officeDocument/2006/relationships/image" Target="../media/image26.emf"/><Relationship Id="rId5" Type="http://schemas.openxmlformats.org/officeDocument/2006/relationships/image" Target="../media/image4.png"/><Relationship Id="rId10" Type="http://schemas.microsoft.com/office/2007/relationships/diagramDrawing" Target="../diagrams/drawing12.xml"/><Relationship Id="rId4" Type="http://schemas.openxmlformats.org/officeDocument/2006/relationships/image" Target="../media/image5.png"/><Relationship Id="rId9" Type="http://schemas.openxmlformats.org/officeDocument/2006/relationships/diagramColors" Target="../diagrams/colors12.xml"/></Relationships>
</file>

<file path=ppt/slides/_rels/slide264.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image" Target="../media/image2.png"/><Relationship Id="rId7" Type="http://schemas.openxmlformats.org/officeDocument/2006/relationships/diagramData" Target="../diagrams/data13.xml"/><Relationship Id="rId2" Type="http://schemas.openxmlformats.org/officeDocument/2006/relationships/notesSlide" Target="../notesSlides/notesSlide239.xml"/><Relationship Id="rId1" Type="http://schemas.openxmlformats.org/officeDocument/2006/relationships/slideLayout" Target="../slideLayouts/slideLayout7.xml"/><Relationship Id="rId6" Type="http://schemas.openxmlformats.org/officeDocument/2006/relationships/image" Target="../media/image83.png"/><Relationship Id="rId11" Type="http://schemas.microsoft.com/office/2007/relationships/diagramDrawing" Target="../diagrams/drawing13.xml"/><Relationship Id="rId5" Type="http://schemas.openxmlformats.org/officeDocument/2006/relationships/image" Target="../media/image4.png"/><Relationship Id="rId10" Type="http://schemas.openxmlformats.org/officeDocument/2006/relationships/diagramColors" Target="../diagrams/colors13.xml"/><Relationship Id="rId4" Type="http://schemas.openxmlformats.org/officeDocument/2006/relationships/image" Target="../media/image5.png"/><Relationship Id="rId9" Type="http://schemas.openxmlformats.org/officeDocument/2006/relationships/diagramQuickStyle" Target="../diagrams/quickStyle13.xml"/></Relationships>
</file>

<file path=ppt/slides/_rels/slide26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image" Target="../media/image2.png"/><Relationship Id="rId7" Type="http://schemas.openxmlformats.org/officeDocument/2006/relationships/diagramData" Target="../diagrams/data14.xml"/><Relationship Id="rId2" Type="http://schemas.openxmlformats.org/officeDocument/2006/relationships/notesSlide" Target="../notesSlides/notesSlide240.xml"/><Relationship Id="rId1" Type="http://schemas.openxmlformats.org/officeDocument/2006/relationships/slideLayout" Target="../slideLayouts/slideLayout7.xml"/><Relationship Id="rId6" Type="http://schemas.openxmlformats.org/officeDocument/2006/relationships/image" Target="../media/image83.png"/><Relationship Id="rId11" Type="http://schemas.microsoft.com/office/2007/relationships/diagramDrawing" Target="../diagrams/drawing14.xml"/><Relationship Id="rId5" Type="http://schemas.openxmlformats.org/officeDocument/2006/relationships/image" Target="../media/image4.png"/><Relationship Id="rId10" Type="http://schemas.openxmlformats.org/officeDocument/2006/relationships/diagramColors" Target="../diagrams/colors14.xml"/><Relationship Id="rId4" Type="http://schemas.openxmlformats.org/officeDocument/2006/relationships/image" Target="../media/image5.png"/><Relationship Id="rId9" Type="http://schemas.openxmlformats.org/officeDocument/2006/relationships/diagramQuickStyle" Target="../diagrams/quickStyle14.xml"/></Relationships>
</file>

<file path=ppt/slides/_rels/slide266.xml.rels><?xml version="1.0" encoding="UTF-8" standalone="yes"?>
<Relationships xmlns="http://schemas.openxmlformats.org/package/2006/relationships"><Relationship Id="rId8" Type="http://schemas.openxmlformats.org/officeDocument/2006/relationships/diagramQuickStyle" Target="../diagrams/quickStyle15.xml"/><Relationship Id="rId13"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diagramLayout" Target="../diagrams/layout15.xml"/><Relationship Id="rId12" Type="http://schemas.openxmlformats.org/officeDocument/2006/relationships/image" Target="../media/image22.png"/><Relationship Id="rId2" Type="http://schemas.openxmlformats.org/officeDocument/2006/relationships/notesSlide" Target="../notesSlides/notesSlide241.xml"/><Relationship Id="rId1" Type="http://schemas.openxmlformats.org/officeDocument/2006/relationships/slideLayout" Target="../slideLayouts/slideLayout7.xml"/><Relationship Id="rId6" Type="http://schemas.openxmlformats.org/officeDocument/2006/relationships/diagramData" Target="../diagrams/data15.xml"/><Relationship Id="rId11" Type="http://schemas.openxmlformats.org/officeDocument/2006/relationships/slide" Target="slide201.xml"/><Relationship Id="rId5" Type="http://schemas.openxmlformats.org/officeDocument/2006/relationships/image" Target="../media/image4.png"/><Relationship Id="rId10" Type="http://schemas.microsoft.com/office/2007/relationships/diagramDrawing" Target="../diagrams/drawing15.xml"/><Relationship Id="rId4" Type="http://schemas.openxmlformats.org/officeDocument/2006/relationships/image" Target="../media/image5.png"/><Relationship Id="rId9" Type="http://schemas.openxmlformats.org/officeDocument/2006/relationships/diagramColors" Target="../diagrams/colors15.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3.xml"/><Relationship Id="rId1" Type="http://schemas.openxmlformats.org/officeDocument/2006/relationships/slideLayout" Target="../slideLayouts/slideLayout1.xml"/><Relationship Id="rId6" Type="http://schemas.openxmlformats.org/officeDocument/2006/relationships/hyperlink" Target="https://retrofeed.eu/deliverables-1/" TargetMode="External"/><Relationship Id="rId5" Type="http://schemas.openxmlformats.org/officeDocument/2006/relationships/image" Target="../media/image5.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66.xml"/><Relationship Id="rId1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slide" Target="slide57.xml"/><Relationship Id="rId12" Type="http://schemas.openxmlformats.org/officeDocument/2006/relationships/image" Target="../media/image21.png"/><Relationship Id="rId17" Type="http://schemas.openxmlformats.org/officeDocument/2006/relationships/hyperlink" Target="https://retrofeed.eu/ceramic-sector/" TargetMode="External"/><Relationship Id="rId2" Type="http://schemas.openxmlformats.org/officeDocument/2006/relationships/notesSlide" Target="../notesSlides/notesSlide25.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23.xml"/><Relationship Id="rId5" Type="http://schemas.openxmlformats.org/officeDocument/2006/relationships/image" Target="../media/image5.png"/><Relationship Id="rId15" Type="http://schemas.openxmlformats.org/officeDocument/2006/relationships/slide" Target="slide48.xml"/><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slide" Target="slide51.xml"/><Relationship Id="rId14" Type="http://schemas.openxmlformats.org/officeDocument/2006/relationships/image" Target="../media/image22.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272.xml.rels><?xml version="1.0" encoding="UTF-8" standalone="yes"?>
<Relationships xmlns="http://schemas.openxmlformats.org/package/2006/relationships"><Relationship Id="rId3" Type="http://schemas.openxmlformats.org/officeDocument/2006/relationships/image" Target="../media/image228.jpeg"/><Relationship Id="rId7"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6.emf"/><Relationship Id="rId5" Type="http://schemas.openxmlformats.org/officeDocument/2006/relationships/image" Target="../media/image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6.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microsoft.com/office/2018/10/relationships/comments" Target="../comments/modernComment_13A3_12FF8F9A.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5.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8.jpe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5.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36.emf"/><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5.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49.emf"/><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5.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5.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image" Target="../media/image4.png"/><Relationship Id="rId7" Type="http://schemas.openxmlformats.org/officeDocument/2006/relationships/hyperlink" Target="https://www.josegalan.es/diccionario-analitica-web/"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5.png"/><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4.sv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pn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5.png"/><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2" Type="http://schemas.openxmlformats.org/officeDocument/2006/relationships/notesSlide" Target="../notesSlides/notesSlide67.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5.pn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png"/><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5.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5.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5.png"/><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5.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5.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5.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slide" Target="slide97.xml"/><Relationship Id="rId18" Type="http://schemas.openxmlformats.org/officeDocument/2006/relationships/hyperlink" Target="https://retrofeed.eu/ceramic-sector/" TargetMode="External"/><Relationship Id="rId3" Type="http://schemas.openxmlformats.org/officeDocument/2006/relationships/image" Target="../media/image4.png"/><Relationship Id="rId7" Type="http://schemas.openxmlformats.org/officeDocument/2006/relationships/slide" Target="slide99.xml"/><Relationship Id="rId12" Type="http://schemas.openxmlformats.org/officeDocument/2006/relationships/image" Target="../media/image21.png"/><Relationship Id="rId17" Type="http://schemas.openxmlformats.org/officeDocument/2006/relationships/slide" Target="slide24.xml"/><Relationship Id="rId2" Type="http://schemas.openxmlformats.org/officeDocument/2006/relationships/notesSlide" Target="../notesSlides/notesSlide84.xml"/><Relationship Id="rId16"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95.xml"/><Relationship Id="rId5" Type="http://schemas.openxmlformats.org/officeDocument/2006/relationships/image" Target="../media/image5.png"/><Relationship Id="rId15" Type="http://schemas.openxmlformats.org/officeDocument/2006/relationships/slide" Target="slide17.xml"/><Relationship Id="rId10" Type="http://schemas.openxmlformats.org/officeDocument/2006/relationships/image" Target="../media/image20.png"/><Relationship Id="rId19"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slide" Target="slide96.xml"/><Relationship Id="rId14" Type="http://schemas.openxmlformats.org/officeDocument/2006/relationships/image" Target="../media/image22.png"/></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5.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5.png"/><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1.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pn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png"/><Relationship Id="rId4" Type="http://schemas.openxmlformats.org/officeDocument/2006/relationships/image" Target="../media/image2.png"/></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4.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5.png"/><Relationship Id="rId4" Type="http://schemas.openxmlformats.org/officeDocument/2006/relationships/image" Target="../media/image2.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41DA3B9-0C72-4483-A665-28209E2E1DC2}"/>
              </a:ext>
            </a:extLst>
          </p:cNvPr>
          <p:cNvPicPr>
            <a:picLocks noChangeAspect="1"/>
          </p:cNvPicPr>
          <p:nvPr/>
        </p:nvPicPr>
        <p:blipFill rotWithShape="1">
          <a:blip r:embed="rId3">
            <a:extLst>
              <a:ext uri="{28A0092B-C50C-407E-A947-70E740481C1C}">
                <a14:useLocalDpi xmlns:a14="http://schemas.microsoft.com/office/drawing/2010/main" val="0"/>
              </a:ext>
            </a:extLst>
          </a:blip>
          <a:srcRect l="6104" t="4896"/>
          <a:stretch/>
        </p:blipFill>
        <p:spPr>
          <a:xfrm>
            <a:off x="-12" y="-184777"/>
            <a:ext cx="10022108" cy="9783308"/>
          </a:xfrm>
          <a:prstGeom prst="rect">
            <a:avLst/>
          </a:prstGeom>
        </p:spPr>
      </p:pic>
      <p:grpSp>
        <p:nvGrpSpPr>
          <p:cNvPr id="76" name="Gruppo 75">
            <a:extLst>
              <a:ext uri="{FF2B5EF4-FFF2-40B4-BE49-F238E27FC236}">
                <a16:creationId xmlns:a16="http://schemas.microsoft.com/office/drawing/2014/main" id="{9C6CA554-4B27-43D2-86FE-DE164A51C014}"/>
              </a:ext>
            </a:extLst>
          </p:cNvPr>
          <p:cNvGrpSpPr/>
          <p:nvPr/>
        </p:nvGrpSpPr>
        <p:grpSpPr>
          <a:xfrm>
            <a:off x="1810139" y="1483568"/>
            <a:ext cx="15068939" cy="4440126"/>
            <a:chOff x="609952" y="1705940"/>
            <a:chExt cx="17534983" cy="4240764"/>
          </a:xfrm>
        </p:grpSpPr>
        <p:sp>
          <p:nvSpPr>
            <p:cNvPr id="55" name="TextBox 11">
              <a:extLst>
                <a:ext uri="{FF2B5EF4-FFF2-40B4-BE49-F238E27FC236}">
                  <a16:creationId xmlns:a16="http://schemas.microsoft.com/office/drawing/2014/main" id="{7CC37BFA-A529-46A3-AFA7-28FF89C1034E}"/>
                </a:ext>
              </a:extLst>
            </p:cNvPr>
            <p:cNvSpPr txBox="1"/>
            <p:nvPr/>
          </p:nvSpPr>
          <p:spPr>
            <a:xfrm>
              <a:off x="609952" y="1705940"/>
              <a:ext cx="17534983" cy="705498"/>
            </a:xfrm>
            <a:prstGeom prst="rect">
              <a:avLst/>
            </a:prstGeom>
          </p:spPr>
          <p:txBody>
            <a:bodyPr wrap="square" lIns="0" tIns="0" rIns="0" bIns="0" rtlCol="0" anchor="t">
              <a:spAutoFit/>
            </a:bodyPr>
            <a:lstStyle/>
            <a:p>
              <a:pPr algn="ctr">
                <a:spcBef>
                  <a:spcPct val="0"/>
                </a:spcBef>
              </a:pPr>
              <a:r>
                <a:rPr lang="en-US" sz="4800" b="1" dirty="0">
                  <a:solidFill>
                    <a:schemeClr val="accent3">
                      <a:lumMod val="50000"/>
                    </a:schemeClr>
                  </a:solidFill>
                  <a:latin typeface="Arial" panose="020B0604020202020204" pitchFamily="34" charset="0"/>
                  <a:cs typeface="Arial" panose="020B0604020202020204" pitchFamily="34" charset="0"/>
                </a:rPr>
                <a:t>Reconstructing the Industry of Tomorrow</a:t>
              </a:r>
            </a:p>
          </p:txBody>
        </p:sp>
        <p:sp>
          <p:nvSpPr>
            <p:cNvPr id="56" name="TextBox 15">
              <a:extLst>
                <a:ext uri="{FF2B5EF4-FFF2-40B4-BE49-F238E27FC236}">
                  <a16:creationId xmlns:a16="http://schemas.microsoft.com/office/drawing/2014/main" id="{379C5BF7-0317-4228-919F-CF21A2A8797F}"/>
                </a:ext>
              </a:extLst>
            </p:cNvPr>
            <p:cNvSpPr txBox="1"/>
            <p:nvPr/>
          </p:nvSpPr>
          <p:spPr>
            <a:xfrm>
              <a:off x="1784379" y="3611886"/>
              <a:ext cx="15871965" cy="2334818"/>
            </a:xfrm>
            <a:prstGeom prst="rect">
              <a:avLst/>
            </a:prstGeom>
          </p:spPr>
          <p:txBody>
            <a:bodyPr wrap="square" lIns="0" tIns="0" rIns="0" bIns="0" rtlCol="0" anchor="t">
              <a:spAutoFit/>
            </a:bodyPr>
            <a:lstStyle/>
            <a:p>
              <a:pPr algn="ctr">
                <a:lnSpc>
                  <a:spcPts val="6719"/>
                </a:lnSpc>
                <a:spcBef>
                  <a:spcPct val="0"/>
                </a:spcBef>
              </a:pPr>
              <a:r>
                <a:rPr lang="en-US" sz="4400" b="1" dirty="0">
                  <a:solidFill>
                    <a:schemeClr val="tx1">
                      <a:lumMod val="90000"/>
                      <a:lumOff val="10000"/>
                    </a:schemeClr>
                  </a:solidFill>
                  <a:latin typeface="Arial" panose="020B0604020202020204" pitchFamily="34" charset="0"/>
                  <a:cs typeface="Arial" panose="020B0604020202020204" pitchFamily="34" charset="0"/>
                </a:rPr>
                <a:t>Material for Master Students</a:t>
              </a:r>
            </a:p>
            <a:p>
              <a:pPr algn="ctr">
                <a:lnSpc>
                  <a:spcPts val="6719"/>
                </a:lnSpc>
                <a:spcBef>
                  <a:spcPct val="0"/>
                </a:spcBef>
              </a:pPr>
              <a:endParaRPr lang="en-US" sz="4400" dirty="0">
                <a:solidFill>
                  <a:schemeClr val="tx1">
                    <a:lumMod val="90000"/>
                    <a:lumOff val="10000"/>
                  </a:schemeClr>
                </a:solidFill>
                <a:latin typeface="Arial" panose="020B0604020202020204" pitchFamily="34" charset="0"/>
                <a:cs typeface="Arial" panose="020B0604020202020204" pitchFamily="34" charset="0"/>
              </a:endParaRPr>
            </a:p>
            <a:p>
              <a:pPr algn="ctr">
                <a:lnSpc>
                  <a:spcPts val="6719"/>
                </a:lnSpc>
                <a:spcBef>
                  <a:spcPct val="0"/>
                </a:spcBef>
              </a:pPr>
              <a:r>
                <a:rPr lang="en-US" sz="1600" i="1" dirty="0">
                  <a:solidFill>
                    <a:schemeClr val="tx1">
                      <a:lumMod val="90000"/>
                      <a:lumOff val="10000"/>
                    </a:schemeClr>
                  </a:solidFill>
                  <a:latin typeface="Arial" panose="020B0604020202020204" pitchFamily="34" charset="0"/>
                  <a:cs typeface="Arial" panose="020B0604020202020204" pitchFamily="34" charset="0"/>
                </a:rPr>
                <a:t>Material prepared by IVL Swedish Environmental Research Institute, June 2023</a:t>
              </a:r>
            </a:p>
          </p:txBody>
        </p:sp>
      </p:grpSp>
      <p:pic>
        <p:nvPicPr>
          <p:cNvPr id="53" name="Picture 12">
            <a:extLst>
              <a:ext uri="{FF2B5EF4-FFF2-40B4-BE49-F238E27FC236}">
                <a16:creationId xmlns:a16="http://schemas.microsoft.com/office/drawing/2014/main" id="{4EA0BAAC-35A4-425A-9809-9B5713CA3708}"/>
              </a:ext>
            </a:extLst>
          </p:cNvPr>
          <p:cNvPicPr>
            <a:picLocks noChangeAspect="1"/>
          </p:cNvPicPr>
          <p:nvPr/>
        </p:nvPicPr>
        <p:blipFill>
          <a:blip r:embed="rId4"/>
          <a:srcRect/>
          <a:stretch>
            <a:fillRect/>
          </a:stretch>
        </p:blipFill>
        <p:spPr>
          <a:xfrm>
            <a:off x="4875931" y="6982889"/>
            <a:ext cx="8632343" cy="2093343"/>
          </a:xfrm>
          <a:prstGeom prst="rect">
            <a:avLst/>
          </a:prstGeom>
        </p:spPr>
      </p:pic>
      <p:sp>
        <p:nvSpPr>
          <p:cNvPr id="71" name="Rettangolo 70">
            <a:extLst>
              <a:ext uri="{FF2B5EF4-FFF2-40B4-BE49-F238E27FC236}">
                <a16:creationId xmlns:a16="http://schemas.microsoft.com/office/drawing/2014/main" id="{10FC14AB-FB8D-4D79-84DC-B79A92AE6646}"/>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5" name="Gruppo 64">
            <a:extLst>
              <a:ext uri="{FF2B5EF4-FFF2-40B4-BE49-F238E27FC236}">
                <a16:creationId xmlns:a16="http://schemas.microsoft.com/office/drawing/2014/main" id="{FCA62429-7D1B-4E79-8853-15ACACDC1B11}"/>
              </a:ext>
            </a:extLst>
          </p:cNvPr>
          <p:cNvGrpSpPr/>
          <p:nvPr/>
        </p:nvGrpSpPr>
        <p:grpSpPr>
          <a:xfrm>
            <a:off x="-12" y="9302865"/>
            <a:ext cx="18288002" cy="1036082"/>
            <a:chOff x="-2" y="9250919"/>
            <a:chExt cx="18288002" cy="1036082"/>
          </a:xfrm>
          <a:solidFill>
            <a:srgbClr val="CC0033"/>
          </a:solidFill>
        </p:grpSpPr>
        <p:sp>
          <p:nvSpPr>
            <p:cNvPr id="66" name="Rettangolo 65">
              <a:extLst>
                <a:ext uri="{FF2B5EF4-FFF2-40B4-BE49-F238E27FC236}">
                  <a16:creationId xmlns:a16="http://schemas.microsoft.com/office/drawing/2014/main" id="{5A854A0A-57CD-453C-8B3A-837AB97DBE65}"/>
                </a:ext>
              </a:extLst>
            </p:cNvPr>
            <p:cNvSpPr/>
            <p:nvPr/>
          </p:nvSpPr>
          <p:spPr>
            <a:xfrm>
              <a:off x="-2" y="9250919"/>
              <a:ext cx="18288002" cy="1036082"/>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7" name="TextBox 7">
              <a:extLst>
                <a:ext uri="{FF2B5EF4-FFF2-40B4-BE49-F238E27FC236}">
                  <a16:creationId xmlns:a16="http://schemas.microsoft.com/office/drawing/2014/main" id="{0B17CA56-CEBA-4C41-81C4-CFB18A63A033}"/>
                </a:ext>
              </a:extLst>
            </p:cNvPr>
            <p:cNvSpPr txBox="1"/>
            <p:nvPr/>
          </p:nvSpPr>
          <p:spPr>
            <a:xfrm>
              <a:off x="1600210" y="9532817"/>
              <a:ext cx="7330144" cy="492443"/>
            </a:xfrm>
            <a:prstGeom prst="rect">
              <a:avLst/>
            </a:prstGeom>
            <a:grpFill/>
          </p:spPr>
          <p:txBody>
            <a:bodyPr wrap="square" lIns="0" tIns="0" rIns="0" bIns="0" rtlCol="0" anchor="ctr">
              <a:spAutoFit/>
            </a:bodyPr>
            <a:lstStyle/>
            <a:p>
              <a:pPr algn="just">
                <a:spcBef>
                  <a:spcPct val="0"/>
                </a:spcBef>
              </a:pPr>
              <a:r>
                <a:rPr lang="en-US" sz="1600" dirty="0">
                  <a:solidFill>
                    <a:schemeClr val="bg1"/>
                  </a:solidFill>
                  <a:latin typeface="Arial" panose="020B0604020202020204" pitchFamily="34" charset="0"/>
                  <a:cs typeface="Arial" panose="020B0604020202020204" pitchFamily="34" charset="0"/>
                </a:rPr>
                <a:t>This project has received funding from the European Union’s Horizon 2020 research and innovation </a:t>
              </a:r>
              <a:r>
                <a:rPr lang="en-US" sz="1600" dirty="0" err="1">
                  <a:solidFill>
                    <a:schemeClr val="bg1"/>
                  </a:solidFill>
                  <a:latin typeface="Arial" panose="020B0604020202020204" pitchFamily="34" charset="0"/>
                  <a:cs typeface="Arial" panose="020B0604020202020204" pitchFamily="34" charset="0"/>
                </a:rPr>
                <a:t>programme</a:t>
              </a:r>
              <a:r>
                <a:rPr lang="en-US" sz="1600">
                  <a:solidFill>
                    <a:schemeClr val="bg1"/>
                  </a:solidFill>
                  <a:latin typeface="Arial" panose="020B0604020202020204" pitchFamily="34" charset="0"/>
                  <a:cs typeface="Arial" panose="020B0604020202020204" pitchFamily="34" charset="0"/>
                </a:rPr>
                <a:t> under grant agreement No 869939. </a:t>
              </a:r>
            </a:p>
          </p:txBody>
        </p:sp>
        <p:pic>
          <p:nvPicPr>
            <p:cNvPr id="68" name="Immagine 67" descr="Immagine che contiene volando, aeroplano, aria, uccello&#10;&#10;Descrizione generata automaticamente">
              <a:extLst>
                <a:ext uri="{FF2B5EF4-FFF2-40B4-BE49-F238E27FC236}">
                  <a16:creationId xmlns:a16="http://schemas.microsoft.com/office/drawing/2014/main" id="{FB1C4E41-9E3E-42BC-828E-439A9AB061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843" y="9427559"/>
              <a:ext cx="1002238" cy="668941"/>
            </a:xfrm>
            <a:prstGeom prst="rect">
              <a:avLst/>
            </a:prstGeom>
            <a:grpFill/>
          </p:spPr>
        </p:pic>
        <p:cxnSp>
          <p:nvCxnSpPr>
            <p:cNvPr id="69" name="Connettore diritto 68">
              <a:extLst>
                <a:ext uri="{FF2B5EF4-FFF2-40B4-BE49-F238E27FC236}">
                  <a16:creationId xmlns:a16="http://schemas.microsoft.com/office/drawing/2014/main" id="{09F6F706-1142-4E1F-81C1-EFD6EA412DCA}"/>
                </a:ext>
              </a:extLst>
            </p:cNvPr>
            <p:cNvCxnSpPr>
              <a:cxnSpLocks/>
            </p:cNvCxnSpPr>
            <p:nvPr/>
          </p:nvCxnSpPr>
          <p:spPr>
            <a:xfrm>
              <a:off x="9192113" y="9492352"/>
              <a:ext cx="0" cy="622031"/>
            </a:xfrm>
            <a:prstGeom prst="line">
              <a:avLst/>
            </a:prstGeom>
            <a:grpFill/>
            <a:ln w="38100">
              <a:solidFill>
                <a:schemeClr val="bg1"/>
              </a:solidFill>
            </a:ln>
          </p:spPr>
          <p:style>
            <a:lnRef idx="1">
              <a:schemeClr val="dk1"/>
            </a:lnRef>
            <a:fillRef idx="0">
              <a:schemeClr val="dk1"/>
            </a:fillRef>
            <a:effectRef idx="0">
              <a:schemeClr val="dk1"/>
            </a:effectRef>
            <a:fontRef idx="minor">
              <a:schemeClr val="tx1"/>
            </a:fontRef>
          </p:style>
        </p:cxnSp>
        <p:sp>
          <p:nvSpPr>
            <p:cNvPr id="70" name="TextBox 7">
              <a:extLst>
                <a:ext uri="{FF2B5EF4-FFF2-40B4-BE49-F238E27FC236}">
                  <a16:creationId xmlns:a16="http://schemas.microsoft.com/office/drawing/2014/main" id="{6E1F42DC-3E6D-4C38-9E68-A5BB982D5CAE}"/>
                </a:ext>
              </a:extLst>
            </p:cNvPr>
            <p:cNvSpPr txBox="1"/>
            <p:nvPr/>
          </p:nvSpPr>
          <p:spPr>
            <a:xfrm>
              <a:off x="12336284" y="9546585"/>
              <a:ext cx="3637538" cy="430887"/>
            </a:xfrm>
            <a:prstGeom prst="rect">
              <a:avLst/>
            </a:prstGeom>
            <a:grpFill/>
          </p:spPr>
          <p:txBody>
            <a:bodyPr wrap="square" lIns="0" tIns="0" rIns="0" bIns="0" rtlCol="0" anchor="ctr">
              <a:spAutoFit/>
            </a:bodyPr>
            <a:lstStyle/>
            <a:p>
              <a:pPr>
                <a:spcBef>
                  <a:spcPct val="0"/>
                </a:spcBef>
              </a:pPr>
              <a:r>
                <a:rPr lang="en-US" sz="2800" b="1">
                  <a:solidFill>
                    <a:schemeClr val="bg1"/>
                  </a:solidFill>
                  <a:latin typeface="OCR A Extended" panose="02010509020102010303" pitchFamily="50" charset="0"/>
                  <a:cs typeface="Arial" panose="020B0604020202020204" pitchFamily="34" charset="0"/>
                </a:rPr>
                <a:t>www.retrofeed.eu</a:t>
              </a:r>
            </a:p>
          </p:txBody>
        </p:sp>
      </p:grpSp>
      <p:sp>
        <p:nvSpPr>
          <p:cNvPr id="4" name="TextBox 3">
            <a:extLst>
              <a:ext uri="{FF2B5EF4-FFF2-40B4-BE49-F238E27FC236}">
                <a16:creationId xmlns:a16="http://schemas.microsoft.com/office/drawing/2014/main" id="{37D5D562-4805-1036-F1E7-3159D6350061}"/>
              </a:ext>
            </a:extLst>
          </p:cNvPr>
          <p:cNvSpPr txBox="1"/>
          <p:nvPr/>
        </p:nvSpPr>
        <p:spPr>
          <a:xfrm>
            <a:off x="3086089" y="8493238"/>
            <a:ext cx="12115800" cy="789319"/>
          </a:xfrm>
          <a:prstGeom prst="rect">
            <a:avLst/>
          </a:prstGeom>
          <a:noFill/>
        </p:spPr>
        <p:txBody>
          <a:bodyPr wrap="square">
            <a:spAutoFit/>
          </a:bodyPr>
          <a:lstStyle/>
          <a:p>
            <a:pPr algn="ctr">
              <a:lnSpc>
                <a:spcPts val="6719"/>
              </a:lnSpc>
              <a:spcBef>
                <a:spcPct val="0"/>
              </a:spcBef>
            </a:pPr>
            <a:r>
              <a:rPr lang="en-US" sz="1800" i="1">
                <a:solidFill>
                  <a:schemeClr val="accent1"/>
                </a:solidFill>
                <a:latin typeface="Arial" panose="020B0604020202020204" pitchFamily="34" charset="0"/>
                <a:cs typeface="Arial" panose="020B0604020202020204" pitchFamily="34" charset="0"/>
              </a:rPr>
              <a:t>*Please note that this material should not be shared further unless </a:t>
            </a:r>
            <a:r>
              <a:rPr lang="en-US" i="1">
                <a:solidFill>
                  <a:schemeClr val="accent1"/>
                </a:solidFill>
                <a:latin typeface="Arial" panose="020B0604020202020204" pitchFamily="34" charset="0"/>
                <a:cs typeface="Arial" panose="020B0604020202020204" pitchFamily="34" charset="0"/>
              </a:rPr>
              <a:t>approved by </a:t>
            </a:r>
            <a:r>
              <a:rPr lang="en-US" sz="1800" i="1">
                <a:solidFill>
                  <a:schemeClr val="accent1"/>
                </a:solidFill>
                <a:latin typeface="Arial" panose="020B0604020202020204" pitchFamily="34" charset="0"/>
                <a:cs typeface="Arial" panose="020B0604020202020204" pitchFamily="34" charset="0"/>
              </a:rPr>
              <a:t>RETROFEED Project Partners.</a:t>
            </a:r>
          </a:p>
        </p:txBody>
      </p:sp>
    </p:spTree>
    <p:extLst>
      <p:ext uri="{BB962C8B-B14F-4D97-AF65-F5344CB8AC3E}">
        <p14:creationId xmlns:p14="http://schemas.microsoft.com/office/powerpoint/2010/main" val="1472871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46" y="97084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905000" y="1010312"/>
            <a:ext cx="1356359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B. Price Signals</a:t>
            </a:r>
          </a:p>
        </p:txBody>
      </p:sp>
      <p:sp>
        <p:nvSpPr>
          <p:cNvPr id="5" name="Wave 4">
            <a:extLst>
              <a:ext uri="{FF2B5EF4-FFF2-40B4-BE49-F238E27FC236}">
                <a16:creationId xmlns:a16="http://schemas.microsoft.com/office/drawing/2014/main" id="{3B15DF55-4649-47FA-A3C4-19DEB0E6FD08}"/>
              </a:ext>
            </a:extLst>
          </p:cNvPr>
          <p:cNvSpPr/>
          <p:nvPr/>
        </p:nvSpPr>
        <p:spPr>
          <a:xfrm>
            <a:off x="2685144" y="2268351"/>
            <a:ext cx="3029856" cy="824938"/>
          </a:xfrm>
          <a:prstGeom prst="wave">
            <a:avLst>
              <a:gd name="adj1" fmla="val 12500"/>
              <a:gd name="adj2" fmla="val 43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Fuel </a:t>
            </a:r>
            <a:r>
              <a:rPr kumimoji="0" lang="sv-SE" sz="2400" b="1" i="0" u="none" strike="noStrike" kern="1200" cap="none" spc="0" normalizeH="0" baseline="0" noProof="0" err="1">
                <a:ln>
                  <a:noFill/>
                </a:ln>
                <a:solidFill>
                  <a:srgbClr val="FFFFFF"/>
                </a:solidFill>
                <a:effectLst/>
                <a:uLnTx/>
                <a:uFillTx/>
                <a:latin typeface="Arial"/>
                <a:ea typeface="+mn-ea"/>
                <a:cs typeface="+mn-cs"/>
              </a:rPr>
              <a:t>costs</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3" name="Wave 22">
            <a:extLst>
              <a:ext uri="{FF2B5EF4-FFF2-40B4-BE49-F238E27FC236}">
                <a16:creationId xmlns:a16="http://schemas.microsoft.com/office/drawing/2014/main" id="{22666181-906A-430B-97F7-2F31A08AC3FD}"/>
              </a:ext>
            </a:extLst>
          </p:cNvPr>
          <p:cNvSpPr/>
          <p:nvPr/>
        </p:nvSpPr>
        <p:spPr>
          <a:xfrm>
            <a:off x="11766883" y="2301407"/>
            <a:ext cx="3263765" cy="824938"/>
          </a:xfrm>
          <a:prstGeom prst="wave">
            <a:avLst>
              <a:gd name="adj1" fmla="val 12500"/>
              <a:gd name="adj2" fmla="val -4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Feedstock</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400" b="1" i="0" u="none" strike="noStrike" kern="1200" cap="none" spc="0" normalizeH="0" baseline="0" noProof="0" err="1">
                <a:ln>
                  <a:noFill/>
                </a:ln>
                <a:solidFill>
                  <a:srgbClr val="FFFFFF"/>
                </a:solidFill>
                <a:effectLst/>
                <a:uLnTx/>
                <a:uFillTx/>
                <a:latin typeface="Arial"/>
                <a:ea typeface="+mn-ea"/>
                <a:cs typeface="+mn-cs"/>
              </a:rPr>
              <a:t>costs</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6" name="Diagram 5">
            <a:extLst>
              <a:ext uri="{FF2B5EF4-FFF2-40B4-BE49-F238E27FC236}">
                <a16:creationId xmlns:a16="http://schemas.microsoft.com/office/drawing/2014/main" id="{C1D8A631-0D1F-4BE1-B4B0-AB6B70266129}"/>
              </a:ext>
            </a:extLst>
          </p:cNvPr>
          <p:cNvGraphicFramePr/>
          <p:nvPr/>
        </p:nvGraphicFramePr>
        <p:xfrm>
          <a:off x="899886" y="3298860"/>
          <a:ext cx="7155543" cy="42291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Rectangle: Rounded Corners 6">
            <a:extLst>
              <a:ext uri="{FF2B5EF4-FFF2-40B4-BE49-F238E27FC236}">
                <a16:creationId xmlns:a16="http://schemas.microsoft.com/office/drawing/2014/main" id="{7475671C-7010-43EF-ACC7-1C2B29F66417}"/>
              </a:ext>
            </a:extLst>
          </p:cNvPr>
          <p:cNvSpPr/>
          <p:nvPr/>
        </p:nvSpPr>
        <p:spPr>
          <a:xfrm>
            <a:off x="584201" y="8076175"/>
            <a:ext cx="16887372" cy="824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a:ln>
                  <a:noFill/>
                </a:ln>
                <a:solidFill>
                  <a:srgbClr val="FFFFFF"/>
                </a:solidFill>
                <a:effectLst/>
                <a:uLnTx/>
                <a:uFillTx/>
                <a:latin typeface="Arial"/>
                <a:ea typeface="+mn-ea"/>
                <a:cs typeface="+mn-cs"/>
              </a:rPr>
              <a:t>In </a:t>
            </a:r>
            <a:r>
              <a:rPr kumimoji="0" lang="sv-SE" sz="2800" b="0" i="0" u="none" strike="noStrike" kern="1200" cap="none" spc="0" normalizeH="0" baseline="0" noProof="0" err="1">
                <a:ln>
                  <a:noFill/>
                </a:ln>
                <a:solidFill>
                  <a:srgbClr val="FFFFFF"/>
                </a:solidFill>
                <a:effectLst/>
                <a:uLnTx/>
                <a:uFillTx/>
                <a:latin typeface="Arial"/>
                <a:ea typeface="+mn-ea"/>
                <a:cs typeface="+mn-cs"/>
              </a:rPr>
              <a:t>any</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case</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need</a:t>
            </a:r>
            <a:r>
              <a:rPr kumimoji="0" lang="sv-SE" sz="2800" b="0" i="0" u="none" strike="noStrike" kern="1200" cap="none" spc="0" normalizeH="0" baseline="0" noProof="0">
                <a:ln>
                  <a:noFill/>
                </a:ln>
                <a:solidFill>
                  <a:srgbClr val="FFFFFF"/>
                </a:solidFill>
                <a:effectLst/>
                <a:uLnTx/>
                <a:uFillTx/>
                <a:latin typeface="Arial"/>
                <a:ea typeface="+mn-ea"/>
                <a:cs typeface="+mn-cs"/>
              </a:rPr>
              <a:t> of a </a:t>
            </a:r>
            <a:r>
              <a:rPr kumimoji="0" lang="sv-SE" sz="2800" b="0" i="0" u="none" strike="noStrike" kern="1200" cap="none" spc="0" normalizeH="0" baseline="0" noProof="0" err="1">
                <a:ln>
                  <a:noFill/>
                </a:ln>
                <a:solidFill>
                  <a:srgbClr val="FFFFFF"/>
                </a:solidFill>
                <a:effectLst/>
                <a:uLnTx/>
                <a:uFillTx/>
                <a:latin typeface="Arial"/>
                <a:ea typeface="+mn-ea"/>
                <a:cs typeface="+mn-cs"/>
              </a:rPr>
              <a:t>better</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1" i="0" u="none" strike="noStrike" kern="1200" cap="none" spc="0" normalizeH="0" baseline="0" noProof="0">
                <a:ln>
                  <a:noFill/>
                </a:ln>
                <a:solidFill>
                  <a:srgbClr val="FFFFFF"/>
                </a:solidFill>
                <a:effectLst/>
                <a:uLnTx/>
                <a:uFillTx/>
                <a:latin typeface="Arial"/>
                <a:ea typeface="+mn-ea"/>
                <a:cs typeface="+mn-cs"/>
              </a:rPr>
              <a:t>control system </a:t>
            </a:r>
            <a:r>
              <a:rPr kumimoji="0" lang="sv-SE" sz="2800" b="0" i="0" u="none" strike="noStrike" kern="1200" cap="none" spc="0" normalizeH="0" baseline="0" noProof="0">
                <a:ln>
                  <a:noFill/>
                </a:ln>
                <a:solidFill>
                  <a:srgbClr val="FFFFFF"/>
                </a:solidFill>
                <a:effectLst/>
                <a:uLnTx/>
                <a:uFillTx/>
                <a:latin typeface="Arial"/>
                <a:ea typeface="+mn-ea"/>
                <a:cs typeface="+mn-cs"/>
              </a:rPr>
              <a:t>for fuel and </a:t>
            </a:r>
            <a:r>
              <a:rPr kumimoji="0" lang="sv-SE" sz="2800" b="0" i="0" u="none" strike="noStrike" kern="1200" cap="none" spc="0" normalizeH="0" baseline="0" noProof="0" err="1">
                <a:ln>
                  <a:noFill/>
                </a:ln>
                <a:solidFill>
                  <a:srgbClr val="FFFFFF"/>
                </a:solidFill>
                <a:effectLst/>
                <a:uLnTx/>
                <a:uFillTx/>
                <a:latin typeface="Arial"/>
                <a:ea typeface="+mn-ea"/>
                <a:cs typeface="+mn-cs"/>
              </a:rPr>
              <a:t>feedstock</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supply</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seems</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important</a:t>
            </a:r>
            <a:r>
              <a:rPr kumimoji="0" lang="sv-SE" sz="2800" b="0" i="0" u="none" strike="noStrike" kern="1200" cap="none" spc="0" normalizeH="0" baseline="0" noProof="0">
                <a:ln>
                  <a:noFill/>
                </a:ln>
                <a:solidFill>
                  <a:srgbClr val="FFFFFF"/>
                </a:solidFill>
                <a:effectLst/>
                <a:uLnTx/>
                <a:uFillTx/>
                <a:latin typeface="Arial"/>
                <a:ea typeface="+mn-ea"/>
                <a:cs typeface="+mn-cs"/>
              </a:rPr>
              <a:t> for the </a:t>
            </a:r>
            <a:r>
              <a:rPr kumimoji="0" lang="sv-SE" sz="2800" b="0" i="0" u="none" strike="noStrike" kern="1200" cap="none" spc="0" normalizeH="0" baseline="0" noProof="0" err="1">
                <a:ln>
                  <a:noFill/>
                </a:ln>
                <a:solidFill>
                  <a:srgbClr val="FFFFFF"/>
                </a:solidFill>
                <a:effectLst/>
                <a:uLnTx/>
                <a:uFillTx/>
                <a:latin typeface="Arial"/>
                <a:ea typeface="+mn-ea"/>
                <a:cs typeface="+mn-cs"/>
              </a:rPr>
              <a:t>industry</a:t>
            </a:r>
            <a:r>
              <a:rPr kumimoji="0" lang="sv-SE" sz="2800" b="0" i="0" u="none" strike="noStrike" kern="1200" cap="none" spc="0" normalizeH="0" baseline="0" noProof="0">
                <a:ln>
                  <a:noFill/>
                </a:ln>
                <a:solidFill>
                  <a:srgbClr val="FFFFFF"/>
                </a:solidFill>
                <a:effectLst/>
                <a:uLnTx/>
                <a:uFillTx/>
                <a:latin typeface="Arial"/>
                <a:ea typeface="+mn-ea"/>
                <a:cs typeface="+mn-cs"/>
              </a:rPr>
              <a:t> to </a:t>
            </a:r>
            <a:r>
              <a:rPr kumimoji="0" lang="sv-SE" sz="2800" b="0" i="0" u="none" strike="noStrike" kern="1200" cap="none" spc="0" normalizeH="0" baseline="0" noProof="0" err="1">
                <a:ln>
                  <a:noFill/>
                </a:ln>
                <a:solidFill>
                  <a:srgbClr val="FFFFFF"/>
                </a:solidFill>
                <a:effectLst/>
                <a:uLnTx/>
                <a:uFillTx/>
                <a:latin typeface="Arial"/>
                <a:ea typeface="+mn-ea"/>
                <a:cs typeface="+mn-cs"/>
              </a:rPr>
              <a:t>optimize</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its</a:t>
            </a:r>
            <a:r>
              <a:rPr kumimoji="0" lang="sv-SE" sz="2800" b="0" i="0" u="none" strike="noStrike" kern="1200" cap="none" spc="0" normalizeH="0" baseline="0" noProof="0">
                <a:ln>
                  <a:noFill/>
                </a:ln>
                <a:solidFill>
                  <a:srgbClr val="FFFFFF"/>
                </a:solidFill>
                <a:effectLst/>
                <a:uLnTx/>
                <a:uFillTx/>
                <a:latin typeface="Arial"/>
                <a:ea typeface="+mn-ea"/>
                <a:cs typeface="+mn-cs"/>
              </a:rPr>
              <a:t> </a:t>
            </a:r>
            <a:r>
              <a:rPr kumimoji="0" lang="sv-SE" sz="2800" b="0" i="0" u="none" strike="noStrike" kern="1200" cap="none" spc="0" normalizeH="0" baseline="0" noProof="0" err="1">
                <a:ln>
                  <a:noFill/>
                </a:ln>
                <a:solidFill>
                  <a:srgbClr val="FFFFFF"/>
                </a:solidFill>
                <a:effectLst/>
                <a:uLnTx/>
                <a:uFillTx/>
                <a:latin typeface="Arial"/>
                <a:ea typeface="+mn-ea"/>
                <a:cs typeface="+mn-cs"/>
              </a:rPr>
              <a:t>use</a:t>
            </a:r>
            <a:r>
              <a:rPr kumimoji="0" lang="sv-SE" sz="2800" b="0" i="0" u="none" strike="noStrike" kern="1200" cap="none" spc="0" normalizeH="0" baseline="0" noProof="0">
                <a:ln>
                  <a:noFill/>
                </a:ln>
                <a:solidFill>
                  <a:srgbClr val="FFFFFF"/>
                </a:solidFill>
                <a:effectLst/>
                <a:uLnTx/>
                <a:uFillTx/>
                <a:latin typeface="Arial"/>
                <a:ea typeface="+mn-ea"/>
                <a:cs typeface="+mn-cs"/>
              </a:rPr>
              <a:t> and save in </a:t>
            </a:r>
            <a:r>
              <a:rPr kumimoji="0" lang="sv-SE" sz="2800" b="0" i="0" u="none" strike="noStrike" kern="1200" cap="none" spc="0" normalizeH="0" baseline="0" noProof="0" err="1">
                <a:ln>
                  <a:noFill/>
                </a:ln>
                <a:solidFill>
                  <a:srgbClr val="FFFFFF"/>
                </a:solidFill>
                <a:effectLst/>
                <a:uLnTx/>
                <a:uFillTx/>
                <a:latin typeface="Arial"/>
                <a:ea typeface="+mn-ea"/>
                <a:cs typeface="+mn-cs"/>
              </a:rPr>
              <a:t>costs</a:t>
            </a:r>
            <a:endParaRPr kumimoji="0" lang="sv-SE" sz="2800" b="0" i="0" u="none" strike="noStrike" kern="1200" cap="none" spc="0" normalizeH="0" baseline="0" noProof="0">
              <a:ln>
                <a:noFill/>
              </a:ln>
              <a:solidFill>
                <a:srgbClr val="FFFFFF"/>
              </a:solidFill>
              <a:effectLst/>
              <a:uLnTx/>
              <a:uFillTx/>
              <a:latin typeface="Arial"/>
              <a:ea typeface="+mn-ea"/>
              <a:cs typeface="+mn-cs"/>
            </a:endParaRPr>
          </a:p>
        </p:txBody>
      </p:sp>
      <p:graphicFrame>
        <p:nvGraphicFramePr>
          <p:cNvPr id="24" name="Diagram 23">
            <a:extLst>
              <a:ext uri="{FF2B5EF4-FFF2-40B4-BE49-F238E27FC236}">
                <a16:creationId xmlns:a16="http://schemas.microsoft.com/office/drawing/2014/main" id="{106A18D1-9ABD-40A9-A012-45EF25EE8EAF}"/>
              </a:ext>
            </a:extLst>
          </p:cNvPr>
          <p:cNvGraphicFramePr/>
          <p:nvPr/>
        </p:nvGraphicFramePr>
        <p:xfrm>
          <a:off x="9260114" y="3393633"/>
          <a:ext cx="8128000" cy="459196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847091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9500" b="1" kern="1200" noProof="0" dirty="0">
                <a:solidFill>
                  <a:srgbClr val="FFFFFF"/>
                </a:solidFill>
                <a:latin typeface="+mj-lt"/>
                <a:ea typeface="+mj-ea"/>
                <a:cs typeface="+mj-cs"/>
              </a:rPr>
              <a:t>Chapter 4.3 </a:t>
            </a:r>
            <a:br>
              <a:rPr lang="en-GB" sz="9500" b="1" kern="1200" noProof="0" dirty="0">
                <a:solidFill>
                  <a:srgbClr val="FFFFFF"/>
                </a:solidFill>
                <a:latin typeface="+mj-lt"/>
                <a:ea typeface="+mj-ea"/>
                <a:cs typeface="+mj-cs"/>
              </a:rPr>
            </a:br>
            <a:r>
              <a:rPr lang="en-GB" sz="9500" b="1" kern="1200" noProof="0" dirty="0">
                <a:solidFill>
                  <a:srgbClr val="FFFFFF"/>
                </a:solidFill>
                <a:latin typeface="+mj-lt"/>
                <a:ea typeface="+mj-ea"/>
                <a:cs typeface="+mj-cs"/>
              </a:rPr>
              <a:t>Digital Twin for Agrochemical Sector</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927444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itle 1">
            <a:extLst>
              <a:ext uri="{FF2B5EF4-FFF2-40B4-BE49-F238E27FC236}">
                <a16:creationId xmlns:a16="http://schemas.microsoft.com/office/drawing/2014/main" id="{8AD61396-31C7-41DE-9CAD-95392388BB38}"/>
              </a:ext>
            </a:extLst>
          </p:cNvPr>
          <p:cNvSpPr txBox="1">
            <a:spLocks/>
          </p:cNvSpPr>
          <p:nvPr/>
        </p:nvSpPr>
        <p:spPr>
          <a:xfrm>
            <a:off x="540522" y="1131448"/>
            <a:ext cx="12877800" cy="93072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5400" b="1" i="0" u="none" strike="noStrike" kern="1200" cap="none" spc="0" normalizeH="0" baseline="0" noProof="0">
                <a:ln>
                  <a:noFill/>
                </a:ln>
                <a:solidFill>
                  <a:srgbClr val="CC0033"/>
                </a:solidFill>
                <a:effectLst/>
                <a:uLnTx/>
                <a:uFillTx/>
                <a:latin typeface="Arial"/>
                <a:ea typeface="+mj-ea"/>
                <a:cs typeface="Arial" panose="020B0604020202020204" pitchFamily="34" charset="0"/>
              </a:rPr>
              <a:t>Group </a:t>
            </a:r>
            <a:r>
              <a:rPr kumimoji="0" lang="sv-SE" sz="5400" b="1" i="0" u="none" strike="noStrike" kern="1200" cap="none" spc="0" normalizeH="0" baseline="0" noProof="0" err="1">
                <a:ln>
                  <a:noFill/>
                </a:ln>
                <a:solidFill>
                  <a:srgbClr val="CC0033"/>
                </a:solidFill>
                <a:effectLst/>
                <a:uLnTx/>
                <a:uFillTx/>
                <a:latin typeface="Arial"/>
                <a:ea typeface="+mj-ea"/>
                <a:cs typeface="Arial" panose="020B0604020202020204" pitchFamily="34" charset="0"/>
              </a:rPr>
              <a:t>discussion</a:t>
            </a:r>
            <a:endParaRPr kumimoji="0" lang="sv-SE" sz="4400" b="0" i="0" u="none" strike="noStrike" kern="1200" cap="none" spc="0" normalizeH="0" baseline="0" noProof="0">
              <a:ln>
                <a:noFill/>
              </a:ln>
              <a:solidFill>
                <a:srgbClr val="2F2F2F"/>
              </a:solidFill>
              <a:effectLst/>
              <a:uLnTx/>
              <a:uFillTx/>
              <a:latin typeface="Arial"/>
              <a:ea typeface="+mj-ea"/>
              <a:cs typeface="+mj-cs"/>
            </a:endParaRPr>
          </a:p>
        </p:txBody>
      </p:sp>
      <p:sp>
        <p:nvSpPr>
          <p:cNvPr id="14" name="TextBox 13">
            <a:extLst>
              <a:ext uri="{FF2B5EF4-FFF2-40B4-BE49-F238E27FC236}">
                <a16:creationId xmlns:a16="http://schemas.microsoft.com/office/drawing/2014/main" id="{D180123C-ABD7-458C-97E1-274B2CC8DAFA}"/>
              </a:ext>
            </a:extLst>
          </p:cNvPr>
          <p:cNvSpPr txBox="1"/>
          <p:nvPr/>
        </p:nvSpPr>
        <p:spPr>
          <a:xfrm>
            <a:off x="540522" y="3405315"/>
            <a:ext cx="7123021" cy="4524315"/>
          </a:xfrm>
          <a:prstGeom prst="rect">
            <a:avLst/>
          </a:prstGeom>
          <a:no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Arial"/>
                <a:ea typeface="+mn-ea"/>
                <a:cs typeface="+mn-cs"/>
              </a:rPr>
              <a:t>Discuss in groups of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Arial"/>
                <a:ea typeface="+mn-ea"/>
                <a:cs typeface="+mn-cs"/>
              </a:rPr>
              <a:t>What possible risks are associated to digital twins?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2F2F2F"/>
                </a:solidFill>
                <a:effectLst/>
                <a:uLnTx/>
                <a:uFillTx/>
                <a:latin typeface="Arial"/>
                <a:ea typeface="+mn-ea"/>
                <a:cs typeface="+mn-cs"/>
              </a:rPr>
              <a:t>How can these risks be minimized?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3600" b="0" i="0" u="none" strike="noStrike" kern="1200" cap="none" spc="0" normalizeH="0" baseline="0" noProof="0">
              <a:ln>
                <a:noFill/>
              </a:ln>
              <a:solidFill>
                <a:srgbClr val="2F2F2F"/>
              </a:solidFill>
              <a:effectLst/>
              <a:uLnTx/>
              <a:uFillTx/>
              <a:latin typeface="Arial"/>
              <a:ea typeface="+mn-ea"/>
              <a:cs typeface="+mn-cs"/>
            </a:endParaRPr>
          </a:p>
        </p:txBody>
      </p:sp>
      <p:pic>
        <p:nvPicPr>
          <p:cNvPr id="6" name="Picture 5">
            <a:extLst>
              <a:ext uri="{FF2B5EF4-FFF2-40B4-BE49-F238E27FC236}">
                <a16:creationId xmlns:a16="http://schemas.microsoft.com/office/drawing/2014/main" id="{87ABC6AE-8100-E515-19A5-69F0B471F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8200" y="2590800"/>
            <a:ext cx="8890000" cy="6032500"/>
          </a:xfrm>
          <a:prstGeom prst="rect">
            <a:avLst/>
          </a:prstGeom>
        </p:spPr>
      </p:pic>
    </p:spTree>
    <p:extLst>
      <p:ext uri="{BB962C8B-B14F-4D97-AF65-F5344CB8AC3E}">
        <p14:creationId xmlns:p14="http://schemas.microsoft.com/office/powerpoint/2010/main" val="15233478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ETROFEED FERTIBERIA">
            <a:extLst>
              <a:ext uri="{FF2B5EF4-FFF2-40B4-BE49-F238E27FC236}">
                <a16:creationId xmlns:a16="http://schemas.microsoft.com/office/drawing/2014/main" id="{F7803199-48FA-E033-2EE9-6E95D2175F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9846" y="892027"/>
            <a:ext cx="2287452" cy="8417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descr="Background pattern&#10;&#10;Description automatically generated">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descr="Logo&#10;&#10;Description automatically generated">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descr="Background pattern&#10;&#10;Description automatically generated"/>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1959429" y="837173"/>
            <a:ext cx="18288000"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Digital Twin at </a:t>
            </a:r>
          </a:p>
        </p:txBody>
      </p:sp>
      <p:graphicFrame>
        <p:nvGraphicFramePr>
          <p:cNvPr id="30" name="TextBox 1">
            <a:extLst>
              <a:ext uri="{FF2B5EF4-FFF2-40B4-BE49-F238E27FC236}">
                <a16:creationId xmlns:a16="http://schemas.microsoft.com/office/drawing/2014/main" id="{884CDCB9-6B85-CE13-3473-A64482E5EDB0}"/>
              </a:ext>
            </a:extLst>
          </p:cNvPr>
          <p:cNvGraphicFramePr/>
          <p:nvPr/>
        </p:nvGraphicFramePr>
        <p:xfrm>
          <a:off x="1275336" y="2635274"/>
          <a:ext cx="15737306" cy="48542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395230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ETROFEED FERTIBERIA">
            <a:extLst>
              <a:ext uri="{FF2B5EF4-FFF2-40B4-BE49-F238E27FC236}">
                <a16:creationId xmlns:a16="http://schemas.microsoft.com/office/drawing/2014/main" id="{DBF6DCD6-8E94-4626-A188-40AEB38BF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3117" y="1195142"/>
            <a:ext cx="2287452" cy="8417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descr="Background pattern&#10;&#10;Description automatically generated">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descr="Logo&#10;&#10;Description automatically generated">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descr="Background pattern&#10;&#10;Description automatically generated"/>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1698171" y="1094488"/>
            <a:ext cx="18288000"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Steps to build digital twin at </a:t>
            </a:r>
          </a:p>
        </p:txBody>
      </p:sp>
      <p:graphicFrame>
        <p:nvGraphicFramePr>
          <p:cNvPr id="29" name="TextBox 1">
            <a:extLst>
              <a:ext uri="{FF2B5EF4-FFF2-40B4-BE49-F238E27FC236}">
                <a16:creationId xmlns:a16="http://schemas.microsoft.com/office/drawing/2014/main" id="{F3AD7F50-52F0-B056-10E4-E9E013B8A7AC}"/>
              </a:ext>
            </a:extLst>
          </p:cNvPr>
          <p:cNvGraphicFramePr/>
          <p:nvPr/>
        </p:nvGraphicFramePr>
        <p:xfrm>
          <a:off x="547433" y="2543448"/>
          <a:ext cx="17165380" cy="66490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6189547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3">
            <a:extLst>
              <a:ext uri="{FF2B5EF4-FFF2-40B4-BE49-F238E27FC236}">
                <a16:creationId xmlns:a16="http://schemas.microsoft.com/office/drawing/2014/main" id="{DF48F183-8E50-1360-59B9-E3704D4DB7BE}"/>
              </a:ext>
            </a:extLst>
          </p:cNvPr>
          <p:cNvSpPr txBox="1">
            <a:spLocks/>
          </p:cNvSpPr>
          <p:nvPr/>
        </p:nvSpPr>
        <p:spPr>
          <a:xfrm>
            <a:off x="2390503" y="4699491"/>
            <a:ext cx="13502422" cy="1392191"/>
          </a:xfrm>
          <a:prstGeom prst="rect">
            <a:avLst/>
          </a:prstGeom>
        </p:spPr>
        <p:txBody>
          <a:bodyPr vert="horz" lIns="91440" tIns="45720" rIns="91440" bIns="45720" rtlCol="0" anchor="b">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a:solidFill>
                  <a:schemeClr val="bg1"/>
                </a:solidFill>
              </a:rPr>
              <a:t>Step 1: </a:t>
            </a:r>
          </a:p>
          <a:p>
            <a:r>
              <a:rPr lang="en-US" sz="7200" b="1">
                <a:solidFill>
                  <a:schemeClr val="bg1"/>
                </a:solidFill>
              </a:rPr>
              <a:t>Develop a CFD model</a:t>
            </a:r>
            <a:endParaRPr lang="sv-SE" sz="7200">
              <a:solidFill>
                <a:schemeClr val="bg1"/>
              </a:solidFill>
            </a:endParaRPr>
          </a:p>
        </p:txBody>
      </p:sp>
    </p:spTree>
    <p:extLst>
      <p:ext uri="{BB962C8B-B14F-4D97-AF65-F5344CB8AC3E}">
        <p14:creationId xmlns:p14="http://schemas.microsoft.com/office/powerpoint/2010/main" val="143413295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ETROFEED FERTIBERIA">
            <a:extLst>
              <a:ext uri="{FF2B5EF4-FFF2-40B4-BE49-F238E27FC236}">
                <a16:creationId xmlns:a16="http://schemas.microsoft.com/office/drawing/2014/main" id="{35127F2E-2A37-81E9-0931-66A9F9E77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2981" y="1000585"/>
            <a:ext cx="2287452" cy="8417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48613"/>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1432981" y="921346"/>
            <a:ext cx="18288000" cy="994055"/>
          </a:xfrm>
          <a:prstGeom prst="rect">
            <a:avLst/>
          </a:prstGeom>
        </p:spPr>
        <p:txBody>
          <a:bodyPr wrap="square" lIns="0" tIns="0" rIns="0" bIns="0" rtlCol="0" anchor="t">
            <a:spAutoFit/>
          </a:bodyPr>
          <a:lstStyle/>
          <a:p>
            <a:pPr algn="ctr">
              <a:lnSpc>
                <a:spcPts val="8960"/>
              </a:lnSpc>
              <a:spcBef>
                <a:spcPct val="0"/>
              </a:spcBef>
            </a:pPr>
            <a:r>
              <a:rPr lang="en-US" sz="4400" b="1">
                <a:solidFill>
                  <a:srgbClr val="CC0033"/>
                </a:solidFill>
                <a:latin typeface="+mj-lt"/>
                <a:cs typeface="Arial" panose="020B0604020202020204" pitchFamily="34" charset="0"/>
              </a:rPr>
              <a:t>- Development of CFD model of </a:t>
            </a:r>
            <a:r>
              <a:rPr lang="en-US" sz="4400" b="1" err="1">
                <a:solidFill>
                  <a:srgbClr val="CC0033"/>
                </a:solidFill>
                <a:latin typeface="+mj-lt"/>
                <a:cs typeface="Arial" panose="020B0604020202020204" pitchFamily="34" charset="0"/>
              </a:rPr>
              <a:t>Fertiberia’s</a:t>
            </a:r>
            <a:r>
              <a:rPr lang="en-US" sz="4400" b="1">
                <a:solidFill>
                  <a:srgbClr val="CC0033"/>
                </a:solidFill>
                <a:latin typeface="+mj-lt"/>
                <a:cs typeface="Arial" panose="020B0604020202020204" pitchFamily="34" charset="0"/>
              </a:rPr>
              <a:t> reactor</a:t>
            </a:r>
          </a:p>
        </p:txBody>
      </p:sp>
      <p:grpSp>
        <p:nvGrpSpPr>
          <p:cNvPr id="9" name="Group 8">
            <a:extLst>
              <a:ext uri="{FF2B5EF4-FFF2-40B4-BE49-F238E27FC236}">
                <a16:creationId xmlns:a16="http://schemas.microsoft.com/office/drawing/2014/main" id="{408A6E3C-79C6-F0E9-EB1B-CDB34270AC22}"/>
              </a:ext>
            </a:extLst>
          </p:cNvPr>
          <p:cNvGrpSpPr/>
          <p:nvPr/>
        </p:nvGrpSpPr>
        <p:grpSpPr>
          <a:xfrm>
            <a:off x="1432981" y="2365879"/>
            <a:ext cx="7654029" cy="5628349"/>
            <a:chOff x="5355" y="0"/>
            <a:chExt cx="6443044" cy="3427682"/>
          </a:xfrm>
        </p:grpSpPr>
        <p:sp>
          <p:nvSpPr>
            <p:cNvPr id="12" name="Rectangle: Top Corners Rounded 11">
              <a:extLst>
                <a:ext uri="{FF2B5EF4-FFF2-40B4-BE49-F238E27FC236}">
                  <a16:creationId xmlns:a16="http://schemas.microsoft.com/office/drawing/2014/main" id="{9F31A9F1-B891-C425-7D24-56C39C631F18}"/>
                </a:ext>
              </a:extLst>
            </p:cNvPr>
            <p:cNvSpPr/>
            <p:nvPr/>
          </p:nvSpPr>
          <p:spPr>
            <a:xfrm>
              <a:off x="5355" y="0"/>
              <a:ext cx="6443044" cy="3427682"/>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ectangle: Top Corners Rounded 4">
              <a:extLst>
                <a:ext uri="{FF2B5EF4-FFF2-40B4-BE49-F238E27FC236}">
                  <a16:creationId xmlns:a16="http://schemas.microsoft.com/office/drawing/2014/main" id="{80CE365D-A14E-D3D7-EAFC-C3CB82979B6A}"/>
                </a:ext>
              </a:extLst>
            </p:cNvPr>
            <p:cNvSpPr txBox="1"/>
            <p:nvPr/>
          </p:nvSpPr>
          <p:spPr>
            <a:xfrm>
              <a:off x="85670" y="80315"/>
              <a:ext cx="6282414" cy="3347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83820" rIns="27940" bIns="27940" numCol="1" spcCol="1270" anchor="t" anchorCtr="0">
              <a:noAutofit/>
            </a:bodyPr>
            <a:lstStyle/>
            <a:p>
              <a:pPr marL="0" lvl="1" algn="just" defTabSz="977900">
                <a:spcBef>
                  <a:spcPct val="0"/>
                </a:spcBef>
                <a:spcAft>
                  <a:spcPct val="15000"/>
                </a:spcAft>
              </a:pPr>
              <a:r>
                <a:rPr lang="sv-SE" sz="2400" kern="1200" err="1"/>
                <a:t>There</a:t>
              </a:r>
              <a:r>
                <a:rPr lang="sv-SE" sz="2400" kern="1200"/>
                <a:t> </a:t>
              </a:r>
              <a:r>
                <a:rPr lang="sv-SE" sz="2400" kern="1200" err="1"/>
                <a:t>are</a:t>
              </a:r>
              <a:r>
                <a:rPr lang="sv-SE" sz="2400" kern="1200"/>
                <a:t> 3 inputs (</a:t>
              </a:r>
              <a:r>
                <a:rPr lang="sv-SE" sz="2400" kern="1200" err="1">
                  <a:solidFill>
                    <a:srgbClr val="0070C0"/>
                  </a:solidFill>
                </a:rPr>
                <a:t>blue</a:t>
              </a:r>
              <a:r>
                <a:rPr lang="sv-SE" sz="2400"/>
                <a:t>)</a:t>
              </a:r>
              <a:r>
                <a:rPr lang="sv-SE" sz="2400" kern="1200"/>
                <a:t> to the </a:t>
              </a:r>
              <a:r>
                <a:rPr lang="sv-SE" sz="2400" kern="1200" err="1"/>
                <a:t>tubular</a:t>
              </a:r>
              <a:r>
                <a:rPr lang="sv-SE" sz="2400" kern="1200"/>
                <a:t> </a:t>
              </a:r>
              <a:r>
                <a:rPr lang="sv-SE" sz="2400" kern="1200" err="1"/>
                <a:t>reactor</a:t>
              </a:r>
              <a:r>
                <a:rPr lang="sv-SE" sz="2400"/>
                <a:t>: </a:t>
              </a:r>
              <a:r>
                <a:rPr lang="sv-SE" sz="2400" kern="1200" err="1"/>
                <a:t>ammonia</a:t>
              </a:r>
              <a:r>
                <a:rPr lang="sv-SE" sz="2400" kern="1200"/>
                <a:t>, </a:t>
              </a:r>
              <a:r>
                <a:rPr lang="sv-SE" sz="2400" kern="1200" err="1"/>
                <a:t>sulfuric</a:t>
              </a:r>
              <a:r>
                <a:rPr lang="sv-SE" sz="2400" kern="1200"/>
                <a:t> </a:t>
              </a:r>
              <a:r>
                <a:rPr lang="sv-SE" sz="2400" kern="1200" err="1"/>
                <a:t>acid</a:t>
              </a:r>
              <a:r>
                <a:rPr lang="sv-SE" sz="2400"/>
                <a:t>, and </a:t>
              </a:r>
              <a:r>
                <a:rPr lang="sv-SE" sz="2400" err="1"/>
                <a:t>phosphoric</a:t>
              </a:r>
              <a:r>
                <a:rPr lang="sv-SE" sz="2400"/>
                <a:t> </a:t>
              </a:r>
              <a:r>
                <a:rPr lang="sv-SE" sz="2400" err="1"/>
                <a:t>acid</a:t>
              </a:r>
              <a:r>
                <a:rPr lang="sv-SE" sz="2400"/>
                <a:t>. </a:t>
              </a:r>
              <a:r>
                <a:rPr lang="sv-SE" sz="2400" err="1"/>
                <a:t>Due</a:t>
              </a:r>
              <a:r>
                <a:rPr lang="sv-SE" sz="2400"/>
                <a:t> to the </a:t>
              </a:r>
              <a:r>
                <a:rPr lang="sv-SE" sz="2400" err="1"/>
                <a:t>geometry</a:t>
              </a:r>
              <a:r>
                <a:rPr lang="sv-SE" sz="2400"/>
                <a:t> </a:t>
              </a:r>
              <a:r>
                <a:rPr lang="sv-SE" sz="2400" err="1"/>
                <a:t>of</a:t>
              </a:r>
              <a:r>
                <a:rPr lang="sv-SE" sz="2400"/>
                <a:t> the </a:t>
              </a:r>
              <a:r>
                <a:rPr lang="sv-SE" sz="2400" err="1"/>
                <a:t>reactor</a:t>
              </a:r>
              <a:r>
                <a:rPr lang="sv-SE" sz="2400"/>
                <a:t> it </a:t>
              </a:r>
              <a:r>
                <a:rPr lang="sv-SE" sz="2400" err="1"/>
                <a:t>can</a:t>
              </a:r>
              <a:r>
                <a:rPr lang="sv-SE" sz="2400"/>
                <a:t> be </a:t>
              </a:r>
              <a:r>
                <a:rPr lang="sv-SE" sz="2400" err="1"/>
                <a:t>modeled</a:t>
              </a:r>
              <a:r>
                <a:rPr lang="sv-SE" sz="2400"/>
                <a:t> as </a:t>
              </a:r>
              <a:r>
                <a:rPr lang="sv-SE" sz="2400" b="1" err="1"/>
                <a:t>half</a:t>
              </a:r>
              <a:r>
                <a:rPr lang="sv-SE" sz="2400" b="1"/>
                <a:t> a </a:t>
              </a:r>
              <a:r>
                <a:rPr lang="sv-SE" sz="2400" b="1" err="1"/>
                <a:t>reactor</a:t>
              </a:r>
              <a:r>
                <a:rPr lang="sv-SE" sz="2400"/>
                <a:t> </a:t>
              </a:r>
              <a:r>
                <a:rPr lang="sv-SE" sz="2400" err="1"/>
                <a:t>with</a:t>
              </a:r>
              <a:r>
                <a:rPr lang="sv-SE" sz="2400"/>
                <a:t> a </a:t>
              </a:r>
              <a:r>
                <a:rPr lang="sv-SE" sz="2400" err="1"/>
                <a:t>symmetry</a:t>
              </a:r>
              <a:r>
                <a:rPr lang="sv-SE" sz="2400"/>
                <a:t> plane, </a:t>
              </a:r>
              <a:r>
                <a:rPr lang="sv-SE" sz="2400" err="1"/>
                <a:t>resulting</a:t>
              </a:r>
              <a:r>
                <a:rPr lang="sv-SE" sz="2400"/>
                <a:t> in a </a:t>
              </a:r>
              <a:r>
                <a:rPr lang="sv-SE" sz="2400" err="1"/>
                <a:t>great</a:t>
              </a:r>
              <a:r>
                <a:rPr lang="sv-SE" sz="2400"/>
                <a:t> </a:t>
              </a:r>
              <a:r>
                <a:rPr lang="sv-SE" sz="2400" err="1"/>
                <a:t>reduction</a:t>
              </a:r>
              <a:r>
                <a:rPr lang="sv-SE" sz="2400"/>
                <a:t> </a:t>
              </a:r>
              <a:r>
                <a:rPr lang="sv-SE" sz="2400" err="1"/>
                <a:t>of</a:t>
              </a:r>
              <a:r>
                <a:rPr lang="sv-SE" sz="2400"/>
                <a:t> </a:t>
              </a:r>
              <a:r>
                <a:rPr lang="sv-SE" sz="2400" err="1"/>
                <a:t>computational</a:t>
              </a:r>
              <a:r>
                <a:rPr lang="sv-SE" sz="2400"/>
                <a:t> </a:t>
              </a:r>
              <a:r>
                <a:rPr lang="sv-SE" sz="2400" err="1"/>
                <a:t>cost</a:t>
              </a:r>
              <a:r>
                <a:rPr lang="sv-SE" sz="2400"/>
                <a:t>. </a:t>
              </a:r>
              <a:endParaRPr lang="sv-SE" sz="2400" kern="1200"/>
            </a:p>
            <a:p>
              <a:pPr marL="0" lvl="1" algn="l" defTabSz="977900">
                <a:lnSpc>
                  <a:spcPct val="150000"/>
                </a:lnSpc>
                <a:spcBef>
                  <a:spcPct val="0"/>
                </a:spcBef>
                <a:spcAft>
                  <a:spcPct val="15000"/>
                </a:spcAft>
              </a:pPr>
              <a:endParaRPr lang="sv-SE" sz="2200" kern="1200"/>
            </a:p>
          </p:txBody>
        </p:sp>
      </p:grpSp>
      <p:grpSp>
        <p:nvGrpSpPr>
          <p:cNvPr id="21" name="Group 20">
            <a:extLst>
              <a:ext uri="{FF2B5EF4-FFF2-40B4-BE49-F238E27FC236}">
                <a16:creationId xmlns:a16="http://schemas.microsoft.com/office/drawing/2014/main" id="{777E5CB8-A234-BF04-DE03-B5DAFECCBF6D}"/>
              </a:ext>
            </a:extLst>
          </p:cNvPr>
          <p:cNvGrpSpPr/>
          <p:nvPr/>
        </p:nvGrpSpPr>
        <p:grpSpPr>
          <a:xfrm>
            <a:off x="9967392" y="1058174"/>
            <a:ext cx="12755037" cy="6920815"/>
            <a:chOff x="5355" y="-1331980"/>
            <a:chExt cx="10736994" cy="4759662"/>
          </a:xfrm>
        </p:grpSpPr>
        <p:sp>
          <p:nvSpPr>
            <p:cNvPr id="22" name="Rectangle: Top Corners Rounded 21">
              <a:extLst>
                <a:ext uri="{FF2B5EF4-FFF2-40B4-BE49-F238E27FC236}">
                  <a16:creationId xmlns:a16="http://schemas.microsoft.com/office/drawing/2014/main" id="{A0BCBB1A-31DD-9FF0-3846-E976C96F04A1}"/>
                </a:ext>
              </a:extLst>
            </p:cNvPr>
            <p:cNvSpPr/>
            <p:nvPr/>
          </p:nvSpPr>
          <p:spPr>
            <a:xfrm>
              <a:off x="5355" y="-442401"/>
              <a:ext cx="6443044" cy="3870083"/>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gn="just"/>
              <a:r>
                <a:rPr lang="sv-SE" sz="2400"/>
                <a:t>The </a:t>
              </a:r>
              <a:r>
                <a:rPr lang="sv-SE" sz="2400" err="1"/>
                <a:t>mesh</a:t>
              </a:r>
              <a:r>
                <a:rPr lang="sv-SE" sz="2400"/>
                <a:t> is </a:t>
              </a:r>
              <a:r>
                <a:rPr lang="sv-SE" sz="2400" err="1"/>
                <a:t>refined</a:t>
              </a:r>
              <a:r>
                <a:rPr lang="sv-SE" sz="2400"/>
                <a:t> in areas </a:t>
              </a:r>
              <a:r>
                <a:rPr lang="sv-SE" sz="2400" b="1" err="1"/>
                <a:t>adjacent</a:t>
              </a:r>
              <a:r>
                <a:rPr lang="sv-SE" sz="2400" b="1"/>
                <a:t> to the </a:t>
              </a:r>
              <a:r>
                <a:rPr lang="sv-SE" sz="2400" b="1" err="1"/>
                <a:t>reactor</a:t>
              </a:r>
              <a:r>
                <a:rPr lang="sv-SE" sz="2400" b="1"/>
                <a:t> </a:t>
              </a:r>
              <a:r>
                <a:rPr lang="sv-SE" sz="2400" b="1" err="1"/>
                <a:t>walls</a:t>
              </a:r>
              <a:r>
                <a:rPr lang="sv-SE" sz="2400"/>
                <a:t> in order to </a:t>
              </a:r>
              <a:r>
                <a:rPr lang="sv-SE" sz="2400" err="1"/>
                <a:t>more</a:t>
              </a:r>
              <a:r>
                <a:rPr lang="sv-SE" sz="2400"/>
                <a:t> </a:t>
              </a:r>
              <a:r>
                <a:rPr lang="sv-SE" sz="2400" err="1"/>
                <a:t>accurately</a:t>
              </a:r>
              <a:r>
                <a:rPr lang="sv-SE" sz="2400"/>
                <a:t> </a:t>
              </a:r>
              <a:r>
                <a:rPr lang="sv-SE" sz="2400" err="1"/>
                <a:t>capture</a:t>
              </a:r>
              <a:r>
                <a:rPr lang="sv-SE" sz="2400"/>
                <a:t> the </a:t>
              </a:r>
              <a:r>
                <a:rPr lang="sv-SE" sz="2400" err="1"/>
                <a:t>effects</a:t>
              </a:r>
              <a:r>
                <a:rPr lang="sv-SE" sz="2400"/>
                <a:t> of the </a:t>
              </a:r>
              <a:r>
                <a:rPr lang="sv-SE" sz="2400" err="1"/>
                <a:t>boundary</a:t>
              </a:r>
              <a:r>
                <a:rPr lang="sv-SE" sz="2400"/>
                <a:t> </a:t>
              </a:r>
              <a:r>
                <a:rPr lang="sv-SE" sz="2400" err="1"/>
                <a:t>layer</a:t>
              </a:r>
              <a:r>
                <a:rPr lang="sv-SE" sz="2400"/>
                <a:t> on the </a:t>
              </a:r>
              <a:r>
                <a:rPr lang="sv-SE" sz="2400" err="1"/>
                <a:t>circulation</a:t>
              </a:r>
              <a:r>
                <a:rPr lang="sv-SE" sz="2400"/>
                <a:t> of </a:t>
              </a:r>
              <a:r>
                <a:rPr lang="sv-SE" sz="2400" err="1"/>
                <a:t>liquid</a:t>
              </a:r>
              <a:r>
                <a:rPr lang="sv-SE" sz="2400"/>
                <a:t> </a:t>
              </a:r>
              <a:r>
                <a:rPr lang="sv-SE" sz="2400" err="1"/>
                <a:t>flow</a:t>
              </a:r>
              <a:r>
                <a:rPr lang="sv-SE" sz="2400"/>
                <a:t> in the </a:t>
              </a:r>
              <a:r>
                <a:rPr lang="sv-SE" sz="2400" err="1"/>
                <a:t>reactor</a:t>
              </a:r>
              <a:r>
                <a:rPr lang="sv-SE" sz="2400"/>
                <a:t>. </a:t>
              </a:r>
            </a:p>
          </p:txBody>
        </p:sp>
        <p:sp>
          <p:nvSpPr>
            <p:cNvPr id="23" name="Rectangle: Top Corners Rounded 4">
              <a:extLst>
                <a:ext uri="{FF2B5EF4-FFF2-40B4-BE49-F238E27FC236}">
                  <a16:creationId xmlns:a16="http://schemas.microsoft.com/office/drawing/2014/main" id="{23C7AB4D-0B2E-8A91-AB7B-1B227F9576AD}"/>
                </a:ext>
              </a:extLst>
            </p:cNvPr>
            <p:cNvSpPr txBox="1"/>
            <p:nvPr/>
          </p:nvSpPr>
          <p:spPr>
            <a:xfrm>
              <a:off x="4459935" y="-1331980"/>
              <a:ext cx="6282414" cy="3347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83820" rIns="27940" bIns="27940" numCol="1" spcCol="1270" anchor="t" anchorCtr="0">
              <a:noAutofit/>
            </a:bodyPr>
            <a:lstStyle/>
            <a:p>
              <a:pPr marL="0" lvl="1" algn="l" defTabSz="977900">
                <a:lnSpc>
                  <a:spcPct val="150000"/>
                </a:lnSpc>
                <a:spcBef>
                  <a:spcPct val="0"/>
                </a:spcBef>
                <a:spcAft>
                  <a:spcPct val="15000"/>
                </a:spcAft>
              </a:pPr>
              <a:endParaRPr lang="sv-SE" sz="2200" kern="1200"/>
            </a:p>
          </p:txBody>
        </p:sp>
      </p:grpSp>
      <p:pic>
        <p:nvPicPr>
          <p:cNvPr id="24" name="Picture 23">
            <a:extLst>
              <a:ext uri="{FF2B5EF4-FFF2-40B4-BE49-F238E27FC236}">
                <a16:creationId xmlns:a16="http://schemas.microsoft.com/office/drawing/2014/main" id="{EF10947E-F62F-6851-5179-6BDC0625971B}"/>
              </a:ext>
            </a:extLst>
          </p:cNvPr>
          <p:cNvPicPr>
            <a:picLocks noChangeAspect="1"/>
          </p:cNvPicPr>
          <p:nvPr/>
        </p:nvPicPr>
        <p:blipFill>
          <a:blip r:embed="rId7"/>
          <a:stretch>
            <a:fillRect/>
          </a:stretch>
        </p:blipFill>
        <p:spPr>
          <a:xfrm>
            <a:off x="10544753" y="4200604"/>
            <a:ext cx="6417645" cy="3408957"/>
          </a:xfrm>
          <a:prstGeom prst="rect">
            <a:avLst/>
          </a:prstGeom>
        </p:spPr>
      </p:pic>
      <p:pic>
        <p:nvPicPr>
          <p:cNvPr id="25" name="Picture 24">
            <a:extLst>
              <a:ext uri="{FF2B5EF4-FFF2-40B4-BE49-F238E27FC236}">
                <a16:creationId xmlns:a16="http://schemas.microsoft.com/office/drawing/2014/main" id="{32CC69C3-66B5-4FE6-9D0D-413FDE8A06F8}"/>
              </a:ext>
            </a:extLst>
          </p:cNvPr>
          <p:cNvPicPr>
            <a:picLocks noChangeAspect="1"/>
          </p:cNvPicPr>
          <p:nvPr/>
        </p:nvPicPr>
        <p:blipFill>
          <a:blip r:embed="rId8"/>
          <a:stretch>
            <a:fillRect/>
          </a:stretch>
        </p:blipFill>
        <p:spPr>
          <a:xfrm>
            <a:off x="2426420" y="4399751"/>
            <a:ext cx="4983479" cy="3426042"/>
          </a:xfrm>
          <a:prstGeom prst="rect">
            <a:avLst/>
          </a:prstGeom>
        </p:spPr>
      </p:pic>
      <p:sp>
        <p:nvSpPr>
          <p:cNvPr id="31" name="TextBox 13">
            <a:extLst>
              <a:ext uri="{FF2B5EF4-FFF2-40B4-BE49-F238E27FC236}">
                <a16:creationId xmlns:a16="http://schemas.microsoft.com/office/drawing/2014/main" id="{34137776-F59C-4ADC-B17D-65260F652321}"/>
              </a:ext>
            </a:extLst>
          </p:cNvPr>
          <p:cNvSpPr txBox="1"/>
          <p:nvPr/>
        </p:nvSpPr>
        <p:spPr>
          <a:xfrm>
            <a:off x="1615860" y="7730272"/>
            <a:ext cx="7288269" cy="830997"/>
          </a:xfrm>
          <a:prstGeom prst="rect">
            <a:avLst/>
          </a:prstGeom>
          <a:solidFill>
            <a:srgbClr val="CC0033"/>
          </a:solidFill>
          <a:ln>
            <a:solidFill>
              <a:srgbClr val="CC0033"/>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r>
              <a:rPr lang="en-US" sz="5400" b="1">
                <a:solidFill>
                  <a:schemeClr val="bg1"/>
                </a:solidFill>
                <a:latin typeface="+mj-lt"/>
                <a:cs typeface="Arial" panose="020B0604020202020204" pitchFamily="34" charset="0"/>
              </a:rPr>
              <a:t>GEOMETRIC MODEL</a:t>
            </a:r>
          </a:p>
        </p:txBody>
      </p:sp>
      <p:sp>
        <p:nvSpPr>
          <p:cNvPr id="28" name="TextBox 13">
            <a:extLst>
              <a:ext uri="{FF2B5EF4-FFF2-40B4-BE49-F238E27FC236}">
                <a16:creationId xmlns:a16="http://schemas.microsoft.com/office/drawing/2014/main" id="{48D3D112-4A60-FF39-B745-06EA281C95E9}"/>
              </a:ext>
            </a:extLst>
          </p:cNvPr>
          <p:cNvSpPr txBox="1"/>
          <p:nvPr/>
        </p:nvSpPr>
        <p:spPr>
          <a:xfrm>
            <a:off x="10149850" y="7718652"/>
            <a:ext cx="7288269" cy="830997"/>
          </a:xfrm>
          <a:prstGeom prst="rect">
            <a:avLst/>
          </a:prstGeom>
          <a:solidFill>
            <a:srgbClr val="CC0033"/>
          </a:solidFill>
          <a:ln>
            <a:solidFill>
              <a:srgbClr val="CC0033"/>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r>
              <a:rPr lang="en-US" sz="5400" b="1">
                <a:solidFill>
                  <a:schemeClr val="bg1"/>
                </a:solidFill>
                <a:latin typeface="+mj-lt"/>
                <a:cs typeface="Arial" panose="020B0604020202020204" pitchFamily="34" charset="0"/>
              </a:rPr>
              <a:t>MESH</a:t>
            </a:r>
          </a:p>
        </p:txBody>
      </p:sp>
    </p:spTree>
    <p:extLst>
      <p:ext uri="{BB962C8B-B14F-4D97-AF65-F5344CB8AC3E}">
        <p14:creationId xmlns:p14="http://schemas.microsoft.com/office/powerpoint/2010/main" val="21307628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F9E68C-E51D-A0DB-456C-E40A5ABBAC6A}"/>
              </a:ext>
            </a:extLst>
          </p:cNvPr>
          <p:cNvSpPr txBox="1"/>
          <p:nvPr/>
        </p:nvSpPr>
        <p:spPr>
          <a:xfrm>
            <a:off x="844612" y="3427184"/>
            <a:ext cx="10139903" cy="3890489"/>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2800">
                <a:cs typeface="Arial" panose="020B0604020202020204" pitchFamily="34" charset="0"/>
              </a:rPr>
              <a:t>The input flow mixture had a strong influence on product formation and reactor temperature in the </a:t>
            </a:r>
            <a:r>
              <a:rPr lang="en-US" sz="2800" err="1">
                <a:cs typeface="Arial" panose="020B0604020202020204" pitchFamily="34" charset="0"/>
              </a:rPr>
              <a:t>Fertiberia</a:t>
            </a:r>
            <a:r>
              <a:rPr lang="en-US" sz="2800">
                <a:cs typeface="Arial" panose="020B0604020202020204" pitchFamily="34" charset="0"/>
              </a:rPr>
              <a:t> reactor.</a:t>
            </a:r>
          </a:p>
          <a:p>
            <a:pPr marL="457200" indent="-457200">
              <a:lnSpc>
                <a:spcPct val="150000"/>
              </a:lnSpc>
              <a:buFont typeface="Arial" panose="020B0604020202020204" pitchFamily="34" charset="0"/>
              <a:buChar char="•"/>
            </a:pPr>
            <a:endParaRPr lang="en-US" sz="2800">
              <a:cs typeface="Arial" panose="020B0604020202020204" pitchFamily="34" charset="0"/>
            </a:endParaRPr>
          </a:p>
          <a:p>
            <a:pPr marL="457200" indent="-457200">
              <a:lnSpc>
                <a:spcPct val="150000"/>
              </a:lnSpc>
              <a:buFont typeface="Arial" panose="020B0604020202020204" pitchFamily="34" charset="0"/>
              <a:buChar char="•"/>
            </a:pPr>
            <a:r>
              <a:rPr lang="en-US" sz="2800">
                <a:cs typeface="Arial" panose="020B0604020202020204" pitchFamily="34" charset="0"/>
              </a:rPr>
              <a:t> The selection of a suitable </a:t>
            </a:r>
            <a:r>
              <a:rPr lang="en-US" sz="2800" b="1">
                <a:cs typeface="Arial" panose="020B0604020202020204" pitchFamily="34" charset="0"/>
              </a:rPr>
              <a:t>turbulence model </a:t>
            </a:r>
            <a:r>
              <a:rPr lang="en-US" sz="2800">
                <a:cs typeface="Arial" panose="020B0604020202020204" pitchFamily="34" charset="0"/>
              </a:rPr>
              <a:t>was crucial for accurate CFD simulations after the reactor geometry had been developed.</a:t>
            </a:r>
            <a:endParaRPr lang="sv-SE" sz="2800">
              <a:cs typeface="Arial" panose="020B0604020202020204" pitchFamily="34" charset="0"/>
            </a:endParaRPr>
          </a:p>
        </p:txBody>
      </p:sp>
      <p:grpSp>
        <p:nvGrpSpPr>
          <p:cNvPr id="17" name="Gruppo 16">
            <a:extLst>
              <a:ext uri="{FF2B5EF4-FFF2-40B4-BE49-F238E27FC236}">
                <a16:creationId xmlns:a16="http://schemas.microsoft.com/office/drawing/2014/main" id="{98799FA6-242B-4FD5-B9E0-83122CE6C004}"/>
              </a:ext>
            </a:extLst>
          </p:cNvPr>
          <p:cNvGrpSpPr/>
          <p:nvPr/>
        </p:nvGrpSpPr>
        <p:grpSpPr>
          <a:xfrm>
            <a:off x="434414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228600" y="1103972"/>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CFD Simulation using Turbulence Models</a:t>
            </a:r>
          </a:p>
        </p:txBody>
      </p:sp>
      <p:grpSp>
        <p:nvGrpSpPr>
          <p:cNvPr id="33" name="Group 32">
            <a:extLst>
              <a:ext uri="{FF2B5EF4-FFF2-40B4-BE49-F238E27FC236}">
                <a16:creationId xmlns:a16="http://schemas.microsoft.com/office/drawing/2014/main" id="{9A92A15E-30DD-B549-B0F9-CEAC448A6E6E}"/>
              </a:ext>
            </a:extLst>
          </p:cNvPr>
          <p:cNvGrpSpPr/>
          <p:nvPr/>
        </p:nvGrpSpPr>
        <p:grpSpPr>
          <a:xfrm>
            <a:off x="11308578" y="2484552"/>
            <a:ext cx="6148426" cy="6737839"/>
            <a:chOff x="11308578" y="2484552"/>
            <a:chExt cx="6148426" cy="6737839"/>
          </a:xfrm>
        </p:grpSpPr>
        <p:grpSp>
          <p:nvGrpSpPr>
            <p:cNvPr id="30" name="Group 29">
              <a:extLst>
                <a:ext uri="{FF2B5EF4-FFF2-40B4-BE49-F238E27FC236}">
                  <a16:creationId xmlns:a16="http://schemas.microsoft.com/office/drawing/2014/main" id="{A522686E-45C5-374B-1F76-181A38C43FB4}"/>
                </a:ext>
              </a:extLst>
            </p:cNvPr>
            <p:cNvGrpSpPr/>
            <p:nvPr/>
          </p:nvGrpSpPr>
          <p:grpSpPr>
            <a:xfrm>
              <a:off x="11510517" y="2484552"/>
              <a:ext cx="5744547" cy="6507435"/>
              <a:chOff x="5355" y="0"/>
              <a:chExt cx="6443044" cy="3427682"/>
            </a:xfrm>
          </p:grpSpPr>
          <p:sp>
            <p:nvSpPr>
              <p:cNvPr id="31" name="Rectangle: Top Corners Rounded 30">
                <a:extLst>
                  <a:ext uri="{FF2B5EF4-FFF2-40B4-BE49-F238E27FC236}">
                    <a16:creationId xmlns:a16="http://schemas.microsoft.com/office/drawing/2014/main" id="{3D51D3B8-B10A-9253-FD1F-95AD41EB3E5C}"/>
                  </a:ext>
                </a:extLst>
              </p:cNvPr>
              <p:cNvSpPr/>
              <p:nvPr/>
            </p:nvSpPr>
            <p:spPr>
              <a:xfrm>
                <a:off x="5355" y="0"/>
                <a:ext cx="6443044" cy="3427682"/>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2" name="Rectangle: Top Corners Rounded 4">
                <a:extLst>
                  <a:ext uri="{FF2B5EF4-FFF2-40B4-BE49-F238E27FC236}">
                    <a16:creationId xmlns:a16="http://schemas.microsoft.com/office/drawing/2014/main" id="{A900EB2F-6CF1-171C-DF4C-EE168DE15177}"/>
                  </a:ext>
                </a:extLst>
              </p:cNvPr>
              <p:cNvSpPr txBox="1"/>
              <p:nvPr/>
            </p:nvSpPr>
            <p:spPr>
              <a:xfrm>
                <a:off x="85670" y="80315"/>
                <a:ext cx="6282414" cy="3347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83820" rIns="27940" bIns="27940" numCol="1" spcCol="1270" anchor="t" anchorCtr="0">
                <a:noAutofit/>
              </a:bodyPr>
              <a:lstStyle/>
              <a:p>
                <a:pPr marL="0" lvl="1" algn="l" defTabSz="977900">
                  <a:lnSpc>
                    <a:spcPct val="150000"/>
                  </a:lnSpc>
                  <a:spcBef>
                    <a:spcPct val="0"/>
                  </a:spcBef>
                  <a:spcAft>
                    <a:spcPct val="15000"/>
                  </a:spcAft>
                </a:pPr>
                <a:endParaRPr lang="sv-SE" sz="2200" kern="1200"/>
              </a:p>
            </p:txBody>
          </p:sp>
        </p:grpSp>
        <p:pic>
          <p:nvPicPr>
            <p:cNvPr id="13" name="Picture 12">
              <a:extLst>
                <a:ext uri="{FF2B5EF4-FFF2-40B4-BE49-F238E27FC236}">
                  <a16:creationId xmlns:a16="http://schemas.microsoft.com/office/drawing/2014/main" id="{198B73FB-9AE3-C304-5A06-41B6A3BD141F}"/>
                </a:ext>
              </a:extLst>
            </p:cNvPr>
            <p:cNvPicPr>
              <a:picLocks noChangeAspect="1"/>
            </p:cNvPicPr>
            <p:nvPr/>
          </p:nvPicPr>
          <p:blipFill>
            <a:blip r:embed="rId6"/>
            <a:stretch>
              <a:fillRect/>
            </a:stretch>
          </p:blipFill>
          <p:spPr>
            <a:xfrm>
              <a:off x="13131176" y="2861830"/>
              <a:ext cx="3526278" cy="5120493"/>
            </a:xfrm>
            <a:prstGeom prst="rect">
              <a:avLst/>
            </a:prstGeom>
          </p:spPr>
        </p:pic>
        <p:pic>
          <p:nvPicPr>
            <p:cNvPr id="21" name="Picture 20">
              <a:extLst>
                <a:ext uri="{FF2B5EF4-FFF2-40B4-BE49-F238E27FC236}">
                  <a16:creationId xmlns:a16="http://schemas.microsoft.com/office/drawing/2014/main" id="{479A5843-B5AB-39E6-4602-F276654053D5}"/>
                </a:ext>
              </a:extLst>
            </p:cNvPr>
            <p:cNvPicPr>
              <a:picLocks noChangeAspect="1"/>
            </p:cNvPicPr>
            <p:nvPr/>
          </p:nvPicPr>
          <p:blipFill>
            <a:blip r:embed="rId7"/>
            <a:stretch>
              <a:fillRect/>
            </a:stretch>
          </p:blipFill>
          <p:spPr>
            <a:xfrm>
              <a:off x="11927596" y="2845993"/>
              <a:ext cx="1203580" cy="5152166"/>
            </a:xfrm>
            <a:prstGeom prst="rect">
              <a:avLst/>
            </a:prstGeom>
          </p:spPr>
        </p:pic>
        <p:sp>
          <p:nvSpPr>
            <p:cNvPr id="23" name="TextBox 22">
              <a:extLst>
                <a:ext uri="{FF2B5EF4-FFF2-40B4-BE49-F238E27FC236}">
                  <a16:creationId xmlns:a16="http://schemas.microsoft.com/office/drawing/2014/main" id="{002BCB22-AF3C-1ECB-AA41-204184554E70}"/>
                </a:ext>
              </a:extLst>
            </p:cNvPr>
            <p:cNvSpPr txBox="1"/>
            <p:nvPr/>
          </p:nvSpPr>
          <p:spPr>
            <a:xfrm>
              <a:off x="12142604" y="8027129"/>
              <a:ext cx="4721042" cy="923330"/>
            </a:xfrm>
            <a:prstGeom prst="rect">
              <a:avLst/>
            </a:prstGeom>
            <a:noFill/>
          </p:spPr>
          <p:txBody>
            <a:bodyPr wrap="square">
              <a:spAutoFit/>
            </a:bodyPr>
            <a:lstStyle/>
            <a:p>
              <a:r>
                <a:rPr lang="en-US" sz="1800" b="0" i="1" u="none" strike="noStrike" baseline="0">
                  <a:solidFill>
                    <a:srgbClr val="000000"/>
                  </a:solidFill>
                  <a:latin typeface="Times New Roman" panose="02020603050405020304" pitchFamily="18" charset="0"/>
                </a:rPr>
                <a:t>H</a:t>
              </a:r>
              <a:r>
                <a:rPr lang="en-US" sz="1100" b="0" i="1" u="none" strike="noStrike" baseline="0">
                  <a:solidFill>
                    <a:srgbClr val="000000"/>
                  </a:solidFill>
                  <a:latin typeface="Times New Roman" panose="02020603050405020304" pitchFamily="18" charset="0"/>
                </a:rPr>
                <a:t>2</a:t>
              </a:r>
              <a:r>
                <a:rPr lang="en-US" sz="1800" b="0" i="1" u="none" strike="noStrike" baseline="0">
                  <a:solidFill>
                    <a:srgbClr val="000000"/>
                  </a:solidFill>
                  <a:latin typeface="Times New Roman" panose="02020603050405020304" pitchFamily="18" charset="0"/>
                </a:rPr>
                <a:t>SO</a:t>
              </a:r>
              <a:r>
                <a:rPr lang="en-US" sz="1100" b="0" i="1" u="none" strike="noStrike" baseline="0">
                  <a:solidFill>
                    <a:srgbClr val="000000"/>
                  </a:solidFill>
                  <a:latin typeface="Times New Roman" panose="02020603050405020304" pitchFamily="18" charset="0"/>
                </a:rPr>
                <a:t>4 </a:t>
              </a:r>
              <a:r>
                <a:rPr lang="en-US" sz="1800" b="0" i="1" u="none" strike="noStrike" baseline="0">
                  <a:solidFill>
                    <a:srgbClr val="000000"/>
                  </a:solidFill>
                  <a:latin typeface="Times New Roman" panose="02020603050405020304" pitchFamily="18" charset="0"/>
                </a:rPr>
                <a:t>contours for different simulations with laminar flow (top) and two (bottom two) turbulence models. </a:t>
              </a:r>
              <a:endParaRPr lang="sv-SE"/>
            </a:p>
          </p:txBody>
        </p:sp>
        <p:sp>
          <p:nvSpPr>
            <p:cNvPr id="28" name="TextBox 13">
              <a:extLst>
                <a:ext uri="{FF2B5EF4-FFF2-40B4-BE49-F238E27FC236}">
                  <a16:creationId xmlns:a16="http://schemas.microsoft.com/office/drawing/2014/main" id="{5270B12F-609A-336F-8B76-C6E38F87439C}"/>
                </a:ext>
              </a:extLst>
            </p:cNvPr>
            <p:cNvSpPr txBox="1"/>
            <p:nvPr/>
          </p:nvSpPr>
          <p:spPr>
            <a:xfrm>
              <a:off x="11308578" y="8914614"/>
              <a:ext cx="6148426" cy="307777"/>
            </a:xfrm>
            <a:prstGeom prst="rect">
              <a:avLst/>
            </a:prstGeom>
            <a:solidFill>
              <a:srgbClr val="CC0033"/>
            </a:solidFill>
            <a:ln>
              <a:solidFill>
                <a:srgbClr val="CC0033"/>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r>
                <a:rPr lang="en-US" sz="2000" b="1">
                  <a:solidFill>
                    <a:schemeClr val="bg1"/>
                  </a:solidFill>
                  <a:latin typeface="+mj-lt"/>
                  <a:cs typeface="Arial" panose="020B0604020202020204" pitchFamily="34" charset="0"/>
                </a:rPr>
                <a:t>Example of results from turbulence modelling</a:t>
              </a:r>
            </a:p>
          </p:txBody>
        </p:sp>
      </p:grpSp>
    </p:spTree>
    <p:extLst>
      <p:ext uri="{BB962C8B-B14F-4D97-AF65-F5344CB8AC3E}">
        <p14:creationId xmlns:p14="http://schemas.microsoft.com/office/powerpoint/2010/main" val="25263955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422960" y="882514"/>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Types of Turbulence Models</a:t>
            </a:r>
          </a:p>
        </p:txBody>
      </p:sp>
      <p:graphicFrame>
        <p:nvGraphicFramePr>
          <p:cNvPr id="4" name="Table 5">
            <a:extLst>
              <a:ext uri="{FF2B5EF4-FFF2-40B4-BE49-F238E27FC236}">
                <a16:creationId xmlns:a16="http://schemas.microsoft.com/office/drawing/2014/main" id="{408BE5C6-C6B8-76CC-A9CA-9419AE34808A}"/>
              </a:ext>
            </a:extLst>
          </p:cNvPr>
          <p:cNvGraphicFramePr>
            <a:graphicFrameLocks noGrp="1"/>
          </p:cNvGraphicFramePr>
          <p:nvPr>
            <p:extLst>
              <p:ext uri="{D42A27DB-BD31-4B8C-83A1-F6EECF244321}">
                <p14:modId xmlns:p14="http://schemas.microsoft.com/office/powerpoint/2010/main" val="3933614810"/>
              </p:ext>
            </p:extLst>
          </p:nvPr>
        </p:nvGraphicFramePr>
        <p:xfrm>
          <a:off x="2370513" y="3903740"/>
          <a:ext cx="13847676" cy="4480560"/>
        </p:xfrm>
        <a:graphic>
          <a:graphicData uri="http://schemas.openxmlformats.org/drawingml/2006/table">
            <a:tbl>
              <a:tblPr firstRow="1" bandRow="1">
                <a:tableStyleId>{21E4AEA4-8DFA-4A89-87EB-49C32662AFE0}</a:tableStyleId>
              </a:tblPr>
              <a:tblGrid>
                <a:gridCol w="6923838">
                  <a:extLst>
                    <a:ext uri="{9D8B030D-6E8A-4147-A177-3AD203B41FA5}">
                      <a16:colId xmlns:a16="http://schemas.microsoft.com/office/drawing/2014/main" val="3641248290"/>
                    </a:ext>
                  </a:extLst>
                </a:gridCol>
                <a:gridCol w="6923838">
                  <a:extLst>
                    <a:ext uri="{9D8B030D-6E8A-4147-A177-3AD203B41FA5}">
                      <a16:colId xmlns:a16="http://schemas.microsoft.com/office/drawing/2014/main" val="2824041335"/>
                    </a:ext>
                  </a:extLst>
                </a:gridCol>
              </a:tblGrid>
              <a:tr h="370840">
                <a:tc>
                  <a:txBody>
                    <a:bodyPr/>
                    <a:lstStyle/>
                    <a:p>
                      <a:pPr algn="l"/>
                      <a:r>
                        <a:rPr lang="sv-SE" sz="2400"/>
                        <a:t>LES</a:t>
                      </a:r>
                    </a:p>
                  </a:txBody>
                  <a:tcPr marL="1080000"/>
                </a:tc>
                <a:tc>
                  <a:txBody>
                    <a:bodyPr/>
                    <a:lstStyle/>
                    <a:p>
                      <a:pPr algn="l"/>
                      <a:r>
                        <a:rPr lang="sv-SE" sz="2400"/>
                        <a:t>RANS</a:t>
                      </a:r>
                    </a:p>
                  </a:txBody>
                  <a:tcPr marL="1080000"/>
                </a:tc>
                <a:extLst>
                  <a:ext uri="{0D108BD9-81ED-4DB2-BD59-A6C34878D82A}">
                    <a16:rowId xmlns:a16="http://schemas.microsoft.com/office/drawing/2014/main" val="2217888081"/>
                  </a:ext>
                </a:extLst>
              </a:tr>
              <a:tr h="370840">
                <a:tc>
                  <a:txBody>
                    <a:bodyPr/>
                    <a:lstStyle/>
                    <a:p>
                      <a:pPr algn="l"/>
                      <a:r>
                        <a:rPr lang="sv-SE" sz="2400" b="0" u="none" strike="noStrike" baseline="0" err="1">
                          <a:solidFill>
                            <a:srgbClr val="000000"/>
                          </a:solidFill>
                        </a:rPr>
                        <a:t>Large</a:t>
                      </a:r>
                      <a:r>
                        <a:rPr lang="sv-SE" sz="2400" b="0" u="none" strike="noStrike" baseline="0">
                          <a:solidFill>
                            <a:srgbClr val="000000"/>
                          </a:solidFill>
                        </a:rPr>
                        <a:t> </a:t>
                      </a:r>
                      <a:r>
                        <a:rPr lang="sv-SE" sz="2400" b="0" u="none" strike="noStrike" baseline="0" err="1">
                          <a:solidFill>
                            <a:srgbClr val="000000"/>
                          </a:solidFill>
                        </a:rPr>
                        <a:t>eddy</a:t>
                      </a:r>
                      <a:r>
                        <a:rPr lang="sv-SE" sz="2400" b="0" u="none" strike="noStrike" baseline="0">
                          <a:solidFill>
                            <a:srgbClr val="000000"/>
                          </a:solidFill>
                        </a:rPr>
                        <a:t> simulations</a:t>
                      </a:r>
                      <a:endParaRPr lang="sv-SE" sz="2400"/>
                    </a:p>
                  </a:txBody>
                  <a:tcPr marL="1080000"/>
                </a:tc>
                <a:tc>
                  <a:txBody>
                    <a:bodyPr/>
                    <a:lstStyle/>
                    <a:p>
                      <a:pPr algn="l"/>
                      <a:r>
                        <a:rPr lang="sv-SE" sz="2400">
                          <a:solidFill>
                            <a:srgbClr val="000000"/>
                          </a:solidFill>
                        </a:rPr>
                        <a:t>Reynolds-</a:t>
                      </a:r>
                      <a:r>
                        <a:rPr lang="sv-SE" sz="2400" err="1">
                          <a:solidFill>
                            <a:srgbClr val="000000"/>
                          </a:solidFill>
                        </a:rPr>
                        <a:t>averaged</a:t>
                      </a:r>
                      <a:r>
                        <a:rPr lang="sv-SE" sz="2400">
                          <a:solidFill>
                            <a:srgbClr val="000000"/>
                          </a:solidFill>
                        </a:rPr>
                        <a:t> </a:t>
                      </a:r>
                      <a:r>
                        <a:rPr lang="sv-SE" sz="2400" err="1">
                          <a:solidFill>
                            <a:srgbClr val="000000"/>
                          </a:solidFill>
                        </a:rPr>
                        <a:t>Navier</a:t>
                      </a:r>
                      <a:r>
                        <a:rPr lang="sv-SE" sz="2400">
                          <a:solidFill>
                            <a:srgbClr val="000000"/>
                          </a:solidFill>
                        </a:rPr>
                        <a:t>–Stokes: A </a:t>
                      </a:r>
                      <a:r>
                        <a:rPr lang="sv-SE" sz="2400" err="1">
                          <a:solidFill>
                            <a:srgbClr val="000000"/>
                          </a:solidFill>
                        </a:rPr>
                        <a:t>group</a:t>
                      </a:r>
                      <a:r>
                        <a:rPr lang="sv-SE" sz="2400">
                          <a:solidFill>
                            <a:srgbClr val="000000"/>
                          </a:solidFill>
                        </a:rPr>
                        <a:t> </a:t>
                      </a:r>
                      <a:r>
                        <a:rPr lang="sv-SE" sz="2400" err="1">
                          <a:solidFill>
                            <a:srgbClr val="000000"/>
                          </a:solidFill>
                        </a:rPr>
                        <a:t>of</a:t>
                      </a:r>
                      <a:r>
                        <a:rPr lang="sv-SE" sz="2400">
                          <a:solidFill>
                            <a:srgbClr val="000000"/>
                          </a:solidFill>
                        </a:rPr>
                        <a:t> </a:t>
                      </a:r>
                      <a:r>
                        <a:rPr lang="sv-SE" sz="2400" err="1">
                          <a:solidFill>
                            <a:srgbClr val="000000"/>
                          </a:solidFill>
                        </a:rPr>
                        <a:t>equations</a:t>
                      </a:r>
                      <a:r>
                        <a:rPr lang="sv-SE" sz="2400">
                          <a:solidFill>
                            <a:srgbClr val="000000"/>
                          </a:solidFill>
                        </a:rPr>
                        <a:t> </a:t>
                      </a:r>
                      <a:r>
                        <a:rPr lang="sv-SE" sz="2400" err="1">
                          <a:solidFill>
                            <a:srgbClr val="000000"/>
                          </a:solidFill>
                        </a:rPr>
                        <a:t>that</a:t>
                      </a:r>
                      <a:r>
                        <a:rPr lang="sv-SE" sz="2400">
                          <a:solidFill>
                            <a:srgbClr val="000000"/>
                          </a:solidFill>
                        </a:rPr>
                        <a:t> </a:t>
                      </a:r>
                      <a:r>
                        <a:rPr lang="sv-SE" sz="2400" err="1">
                          <a:solidFill>
                            <a:srgbClr val="000000"/>
                          </a:solidFill>
                        </a:rPr>
                        <a:t>can</a:t>
                      </a:r>
                      <a:r>
                        <a:rPr lang="sv-SE" sz="2400">
                          <a:solidFill>
                            <a:srgbClr val="000000"/>
                          </a:solidFill>
                        </a:rPr>
                        <a:t> be </a:t>
                      </a:r>
                      <a:r>
                        <a:rPr lang="sv-SE" sz="2400" err="1">
                          <a:solidFill>
                            <a:srgbClr val="000000"/>
                          </a:solidFill>
                        </a:rPr>
                        <a:t>used</a:t>
                      </a:r>
                      <a:r>
                        <a:rPr lang="sv-SE" sz="2400">
                          <a:solidFill>
                            <a:srgbClr val="000000"/>
                          </a:solidFill>
                        </a:rPr>
                        <a:t> to </a:t>
                      </a:r>
                      <a:r>
                        <a:rPr lang="sv-SE" sz="2400" err="1">
                          <a:solidFill>
                            <a:srgbClr val="000000"/>
                          </a:solidFill>
                        </a:rPr>
                        <a:t>describe</a:t>
                      </a:r>
                      <a:r>
                        <a:rPr lang="sv-SE" sz="2400">
                          <a:solidFill>
                            <a:srgbClr val="000000"/>
                          </a:solidFill>
                        </a:rPr>
                        <a:t> turbulent </a:t>
                      </a:r>
                      <a:r>
                        <a:rPr lang="sv-SE" sz="2400" err="1">
                          <a:solidFill>
                            <a:srgbClr val="000000"/>
                          </a:solidFill>
                        </a:rPr>
                        <a:t>flow</a:t>
                      </a:r>
                      <a:endParaRPr lang="sv-SE" sz="2400">
                        <a:solidFill>
                          <a:srgbClr val="000000"/>
                        </a:solidFill>
                      </a:endParaRPr>
                    </a:p>
                    <a:p>
                      <a:pPr algn="l"/>
                      <a:endParaRPr lang="sv-SE" sz="2400"/>
                    </a:p>
                  </a:txBody>
                  <a:tcPr marL="1080000"/>
                </a:tc>
                <a:extLst>
                  <a:ext uri="{0D108BD9-81ED-4DB2-BD59-A6C34878D82A}">
                    <a16:rowId xmlns:a16="http://schemas.microsoft.com/office/drawing/2014/main" val="3919647384"/>
                  </a:ext>
                </a:extLst>
              </a:tr>
              <a:tr h="370840">
                <a:tc>
                  <a:txBody>
                    <a:bodyPr/>
                    <a:lstStyle/>
                    <a:p>
                      <a:pPr algn="l"/>
                      <a:r>
                        <a:rPr lang="sv-SE" sz="2400" b="1" u="none" strike="noStrike" baseline="0" err="1">
                          <a:solidFill>
                            <a:srgbClr val="000000"/>
                          </a:solidFill>
                        </a:rPr>
                        <a:t>Solves</a:t>
                      </a:r>
                      <a:r>
                        <a:rPr lang="sv-SE" sz="2400" b="0" u="none" strike="noStrike" baseline="0">
                          <a:solidFill>
                            <a:srgbClr val="000000"/>
                          </a:solidFill>
                        </a:rPr>
                        <a:t> the </a:t>
                      </a:r>
                      <a:r>
                        <a:rPr lang="sv-SE" sz="2400" b="0" u="none" strike="noStrike" baseline="0" err="1">
                          <a:solidFill>
                            <a:srgbClr val="000000"/>
                          </a:solidFill>
                        </a:rPr>
                        <a:t>large</a:t>
                      </a:r>
                      <a:r>
                        <a:rPr lang="sv-SE" sz="2400" b="0" u="none" strike="noStrike" baseline="0">
                          <a:solidFill>
                            <a:srgbClr val="000000"/>
                          </a:solidFill>
                        </a:rPr>
                        <a:t> </a:t>
                      </a:r>
                      <a:r>
                        <a:rPr lang="sv-SE" sz="2400" b="0" u="none" strike="noStrike" baseline="0" err="1">
                          <a:solidFill>
                            <a:srgbClr val="000000"/>
                          </a:solidFill>
                        </a:rPr>
                        <a:t>scales</a:t>
                      </a:r>
                      <a:r>
                        <a:rPr lang="sv-SE" sz="2400" b="0" u="none" strike="noStrike" baseline="0">
                          <a:solidFill>
                            <a:srgbClr val="000000"/>
                          </a:solidFill>
                        </a:rPr>
                        <a:t> </a:t>
                      </a:r>
                      <a:r>
                        <a:rPr lang="sv-SE" sz="2400" b="0" u="none" strike="noStrike" baseline="0" err="1">
                          <a:solidFill>
                            <a:srgbClr val="000000"/>
                          </a:solidFill>
                        </a:rPr>
                        <a:t>of</a:t>
                      </a:r>
                      <a:r>
                        <a:rPr lang="sv-SE" sz="2400" b="0" u="none" strike="noStrike" baseline="0">
                          <a:solidFill>
                            <a:srgbClr val="000000"/>
                          </a:solidFill>
                        </a:rPr>
                        <a:t> </a:t>
                      </a:r>
                      <a:r>
                        <a:rPr lang="sv-SE" sz="2400" b="0" u="none" strike="noStrike" baseline="0" err="1">
                          <a:solidFill>
                            <a:srgbClr val="000000"/>
                          </a:solidFill>
                        </a:rPr>
                        <a:t>turbulence</a:t>
                      </a:r>
                      <a:r>
                        <a:rPr lang="sv-SE" sz="2400" b="0" u="none" strike="noStrike" baseline="0">
                          <a:solidFill>
                            <a:srgbClr val="000000"/>
                          </a:solidFill>
                        </a:rPr>
                        <a:t>, </a:t>
                      </a:r>
                      <a:r>
                        <a:rPr lang="sv-SE" sz="2400" b="0" u="none" strike="noStrike" baseline="0" err="1">
                          <a:solidFill>
                            <a:srgbClr val="000000"/>
                          </a:solidFill>
                        </a:rPr>
                        <a:t>while</a:t>
                      </a:r>
                      <a:r>
                        <a:rPr lang="sv-SE" sz="2400" b="0" u="none" strike="noStrike" baseline="0">
                          <a:solidFill>
                            <a:srgbClr val="000000"/>
                          </a:solidFill>
                        </a:rPr>
                        <a:t> </a:t>
                      </a:r>
                      <a:r>
                        <a:rPr lang="sv-SE" sz="2400" b="1" u="none" strike="noStrike" baseline="0" err="1">
                          <a:solidFill>
                            <a:srgbClr val="000000"/>
                          </a:solidFill>
                        </a:rPr>
                        <a:t>modeling</a:t>
                      </a:r>
                      <a:r>
                        <a:rPr lang="sv-SE" sz="2400" b="0" u="none" strike="noStrike" baseline="0">
                          <a:solidFill>
                            <a:srgbClr val="000000"/>
                          </a:solidFill>
                        </a:rPr>
                        <a:t> the small </a:t>
                      </a:r>
                      <a:r>
                        <a:rPr lang="sv-SE" sz="2400" b="0" u="none" strike="noStrike" baseline="0" err="1">
                          <a:solidFill>
                            <a:srgbClr val="000000"/>
                          </a:solidFill>
                        </a:rPr>
                        <a:t>scales</a:t>
                      </a:r>
                      <a:endParaRPr lang="sv-SE" sz="2400"/>
                    </a:p>
                  </a:txBody>
                  <a:tcPr marL="1080000"/>
                </a:tc>
                <a:tc>
                  <a:txBody>
                    <a:bodyPr/>
                    <a:lstStyle/>
                    <a:p>
                      <a:pPr algn="l"/>
                      <a:r>
                        <a:rPr lang="sv-SE" sz="2400" b="1" u="none" strike="noStrike" baseline="0" err="1">
                          <a:solidFill>
                            <a:srgbClr val="000000"/>
                          </a:solidFill>
                        </a:rPr>
                        <a:t>Models</a:t>
                      </a:r>
                      <a:r>
                        <a:rPr lang="sv-SE" sz="2400" b="1" u="none" strike="noStrike" baseline="0">
                          <a:solidFill>
                            <a:srgbClr val="000000"/>
                          </a:solidFill>
                        </a:rPr>
                        <a:t> </a:t>
                      </a:r>
                      <a:r>
                        <a:rPr lang="sv-SE" sz="2400">
                          <a:solidFill>
                            <a:srgbClr val="000000"/>
                          </a:solidFill>
                        </a:rPr>
                        <a:t>small and </a:t>
                      </a:r>
                      <a:r>
                        <a:rPr lang="sv-SE" sz="2400" err="1">
                          <a:solidFill>
                            <a:srgbClr val="000000"/>
                          </a:solidFill>
                        </a:rPr>
                        <a:t>large</a:t>
                      </a:r>
                      <a:r>
                        <a:rPr lang="sv-SE" sz="2400">
                          <a:solidFill>
                            <a:srgbClr val="000000"/>
                          </a:solidFill>
                        </a:rPr>
                        <a:t> </a:t>
                      </a:r>
                      <a:r>
                        <a:rPr lang="sv-SE" sz="2400" err="1">
                          <a:solidFill>
                            <a:srgbClr val="000000"/>
                          </a:solidFill>
                        </a:rPr>
                        <a:t>scales</a:t>
                      </a:r>
                      <a:r>
                        <a:rPr lang="sv-SE" sz="2400">
                          <a:solidFill>
                            <a:srgbClr val="000000"/>
                          </a:solidFill>
                        </a:rPr>
                        <a:t> </a:t>
                      </a:r>
                      <a:r>
                        <a:rPr lang="sv-SE" sz="2400" err="1">
                          <a:solidFill>
                            <a:srgbClr val="000000"/>
                          </a:solidFill>
                        </a:rPr>
                        <a:t>of</a:t>
                      </a:r>
                      <a:r>
                        <a:rPr lang="sv-SE" sz="2400">
                          <a:solidFill>
                            <a:srgbClr val="000000"/>
                          </a:solidFill>
                        </a:rPr>
                        <a:t> </a:t>
                      </a:r>
                      <a:r>
                        <a:rPr lang="sv-SE" sz="2400" err="1">
                          <a:solidFill>
                            <a:srgbClr val="000000"/>
                          </a:solidFill>
                        </a:rPr>
                        <a:t>turbulence</a:t>
                      </a:r>
                      <a:endParaRPr lang="sv-SE" sz="2400"/>
                    </a:p>
                  </a:txBody>
                  <a:tcPr marL="1080000"/>
                </a:tc>
                <a:extLst>
                  <a:ext uri="{0D108BD9-81ED-4DB2-BD59-A6C34878D82A}">
                    <a16:rowId xmlns:a16="http://schemas.microsoft.com/office/drawing/2014/main" val="507393269"/>
                  </a:ext>
                </a:extLst>
              </a:tr>
              <a:tr h="370840">
                <a:tc>
                  <a:txBody>
                    <a:bodyPr/>
                    <a:lstStyle/>
                    <a:p>
                      <a:pPr algn="l"/>
                      <a:r>
                        <a:rPr lang="sv-SE" sz="2400" b="0" u="none" strike="noStrike" baseline="0" err="1">
                          <a:solidFill>
                            <a:srgbClr val="000000"/>
                          </a:solidFill>
                        </a:rPr>
                        <a:t>More</a:t>
                      </a:r>
                      <a:r>
                        <a:rPr lang="sv-SE" sz="2400" b="0" u="none" strike="noStrike" baseline="0">
                          <a:solidFill>
                            <a:srgbClr val="000000"/>
                          </a:solidFill>
                        </a:rPr>
                        <a:t> </a:t>
                      </a:r>
                      <a:r>
                        <a:rPr lang="sv-SE" sz="2400" b="0" u="none" strike="noStrike" baseline="0" err="1">
                          <a:solidFill>
                            <a:srgbClr val="000000"/>
                          </a:solidFill>
                        </a:rPr>
                        <a:t>accurate</a:t>
                      </a:r>
                      <a:r>
                        <a:rPr lang="sv-SE" sz="2400" b="0" u="none" strike="noStrike" baseline="0">
                          <a:solidFill>
                            <a:srgbClr val="000000"/>
                          </a:solidFill>
                        </a:rPr>
                        <a:t> </a:t>
                      </a:r>
                      <a:r>
                        <a:rPr lang="sv-SE" sz="2400" b="0" u="none" strike="noStrike" baseline="0" err="1">
                          <a:solidFill>
                            <a:srgbClr val="000000"/>
                          </a:solidFill>
                        </a:rPr>
                        <a:t>results</a:t>
                      </a:r>
                      <a:r>
                        <a:rPr lang="sv-SE" sz="2400" b="0" u="none" strike="noStrike" baseline="0">
                          <a:solidFill>
                            <a:srgbClr val="000000"/>
                          </a:solidFill>
                        </a:rPr>
                        <a:t> </a:t>
                      </a:r>
                      <a:r>
                        <a:rPr lang="sv-SE" sz="2400" b="0" u="none" strike="noStrike" baseline="0" err="1">
                          <a:solidFill>
                            <a:srgbClr val="000000"/>
                          </a:solidFill>
                        </a:rPr>
                        <a:t>since</a:t>
                      </a:r>
                      <a:r>
                        <a:rPr lang="sv-SE" sz="2400" b="0" u="none" strike="noStrike" baseline="0">
                          <a:solidFill>
                            <a:srgbClr val="000000"/>
                          </a:solidFill>
                        </a:rPr>
                        <a:t> it </a:t>
                      </a:r>
                      <a:r>
                        <a:rPr lang="sv-SE" sz="2400" b="1" u="none" strike="noStrike" baseline="0" err="1">
                          <a:solidFill>
                            <a:srgbClr val="000000"/>
                          </a:solidFill>
                        </a:rPr>
                        <a:t>solves</a:t>
                      </a:r>
                      <a:r>
                        <a:rPr lang="sv-SE" sz="2400" b="0" u="none" strike="noStrike" baseline="0">
                          <a:solidFill>
                            <a:srgbClr val="000000"/>
                          </a:solidFill>
                        </a:rPr>
                        <a:t> the </a:t>
                      </a:r>
                      <a:r>
                        <a:rPr lang="sv-SE" sz="2400" b="0" u="none" strike="noStrike" baseline="0" err="1">
                          <a:solidFill>
                            <a:srgbClr val="000000"/>
                          </a:solidFill>
                        </a:rPr>
                        <a:t>large</a:t>
                      </a:r>
                      <a:r>
                        <a:rPr lang="sv-SE" sz="2400" b="0" u="none" strike="noStrike" baseline="0">
                          <a:solidFill>
                            <a:srgbClr val="000000"/>
                          </a:solidFill>
                        </a:rPr>
                        <a:t> </a:t>
                      </a:r>
                      <a:r>
                        <a:rPr lang="sv-SE" sz="2400" b="0" u="none" strike="noStrike" baseline="0" err="1">
                          <a:solidFill>
                            <a:srgbClr val="000000"/>
                          </a:solidFill>
                        </a:rPr>
                        <a:t>scales</a:t>
                      </a:r>
                      <a:r>
                        <a:rPr lang="sv-SE" sz="2400" b="0" u="none" strike="noStrike" baseline="0">
                          <a:solidFill>
                            <a:srgbClr val="000000"/>
                          </a:solidFill>
                        </a:rPr>
                        <a:t> </a:t>
                      </a:r>
                      <a:r>
                        <a:rPr lang="sv-SE" sz="2400" b="0" u="none" strike="noStrike" baseline="0" err="1">
                          <a:solidFill>
                            <a:srgbClr val="000000"/>
                          </a:solidFill>
                        </a:rPr>
                        <a:t>of</a:t>
                      </a:r>
                      <a:r>
                        <a:rPr lang="sv-SE" sz="2400" b="0" u="none" strike="noStrike" baseline="0">
                          <a:solidFill>
                            <a:srgbClr val="000000"/>
                          </a:solidFill>
                        </a:rPr>
                        <a:t> </a:t>
                      </a:r>
                      <a:r>
                        <a:rPr lang="sv-SE" sz="2400" b="0" u="none" strike="noStrike" baseline="0" err="1">
                          <a:solidFill>
                            <a:srgbClr val="000000"/>
                          </a:solidFill>
                        </a:rPr>
                        <a:t>turbulence</a:t>
                      </a:r>
                      <a:endParaRPr lang="sv-SE" sz="2400"/>
                    </a:p>
                  </a:txBody>
                  <a:tcPr marL="1080000"/>
                </a:tc>
                <a:tc>
                  <a:txBody>
                    <a:bodyPr/>
                    <a:lstStyle/>
                    <a:p>
                      <a:pPr algn="l"/>
                      <a:r>
                        <a:rPr lang="sv-SE" sz="2400" b="1" u="none" strike="noStrike" baseline="0">
                          <a:solidFill>
                            <a:srgbClr val="000000"/>
                          </a:solidFill>
                        </a:rPr>
                        <a:t>Less </a:t>
                      </a:r>
                      <a:r>
                        <a:rPr lang="sv-SE" sz="2400" b="1" u="none" strike="noStrike" baseline="0" err="1">
                          <a:solidFill>
                            <a:srgbClr val="000000"/>
                          </a:solidFill>
                        </a:rPr>
                        <a:t>accurate</a:t>
                      </a:r>
                      <a:r>
                        <a:rPr lang="sv-SE" sz="2400" b="1" u="none" strike="noStrike" baseline="0">
                          <a:solidFill>
                            <a:srgbClr val="000000"/>
                          </a:solidFill>
                        </a:rPr>
                        <a:t> </a:t>
                      </a:r>
                      <a:r>
                        <a:rPr lang="sv-SE" sz="2400" b="0" u="none" strike="noStrike" baseline="0" err="1">
                          <a:solidFill>
                            <a:srgbClr val="000000"/>
                          </a:solidFill>
                        </a:rPr>
                        <a:t>results</a:t>
                      </a:r>
                      <a:r>
                        <a:rPr lang="sv-SE" sz="2400" b="0" u="none" strike="noStrike" baseline="0">
                          <a:solidFill>
                            <a:srgbClr val="000000"/>
                          </a:solidFill>
                        </a:rPr>
                        <a:t> </a:t>
                      </a:r>
                      <a:r>
                        <a:rPr lang="sv-SE" sz="2400" b="0" u="none" strike="noStrike" baseline="0" err="1">
                          <a:solidFill>
                            <a:srgbClr val="000000"/>
                          </a:solidFill>
                        </a:rPr>
                        <a:t>then</a:t>
                      </a:r>
                      <a:r>
                        <a:rPr lang="sv-SE" sz="2400" b="0" u="none" strike="noStrike" baseline="0">
                          <a:solidFill>
                            <a:srgbClr val="000000"/>
                          </a:solidFill>
                        </a:rPr>
                        <a:t> LES</a:t>
                      </a:r>
                      <a:endParaRPr lang="sv-SE" sz="2400" b="0"/>
                    </a:p>
                  </a:txBody>
                  <a:tcPr marL="1080000"/>
                </a:tc>
                <a:extLst>
                  <a:ext uri="{0D108BD9-81ED-4DB2-BD59-A6C34878D82A}">
                    <a16:rowId xmlns:a16="http://schemas.microsoft.com/office/drawing/2014/main" val="1167800798"/>
                  </a:ext>
                </a:extLst>
              </a:tr>
              <a:tr h="370840">
                <a:tc>
                  <a:txBody>
                    <a:bodyPr/>
                    <a:lstStyle/>
                    <a:p>
                      <a:pPr algn="l"/>
                      <a:r>
                        <a:rPr lang="sv-SE" sz="2400" b="0" u="none" strike="noStrike" baseline="0" err="1">
                          <a:solidFill>
                            <a:srgbClr val="000000"/>
                          </a:solidFill>
                        </a:rPr>
                        <a:t>High</a:t>
                      </a:r>
                      <a:r>
                        <a:rPr lang="sv-SE" sz="2400" b="0" u="none" strike="noStrike" baseline="0">
                          <a:solidFill>
                            <a:srgbClr val="000000"/>
                          </a:solidFill>
                        </a:rPr>
                        <a:t> </a:t>
                      </a:r>
                      <a:r>
                        <a:rPr lang="sv-SE" sz="2400" b="0" u="none" strike="noStrike" baseline="0" err="1">
                          <a:solidFill>
                            <a:srgbClr val="000000"/>
                          </a:solidFill>
                        </a:rPr>
                        <a:t>computational</a:t>
                      </a:r>
                      <a:r>
                        <a:rPr lang="sv-SE" sz="2400" b="0" u="none" strike="noStrike" baseline="0">
                          <a:solidFill>
                            <a:srgbClr val="000000"/>
                          </a:solidFill>
                        </a:rPr>
                        <a:t> </a:t>
                      </a:r>
                      <a:r>
                        <a:rPr lang="sv-SE" sz="2400" b="0" u="none" strike="noStrike" baseline="0" err="1">
                          <a:solidFill>
                            <a:srgbClr val="000000"/>
                          </a:solidFill>
                        </a:rPr>
                        <a:t>cost</a:t>
                      </a:r>
                      <a:r>
                        <a:rPr lang="sv-SE" sz="2400" b="0" u="none" strike="noStrike" baseline="0">
                          <a:solidFill>
                            <a:srgbClr val="000000"/>
                          </a:solidFill>
                        </a:rPr>
                        <a:t> </a:t>
                      </a:r>
                      <a:endParaRPr lang="sv-SE" sz="2400"/>
                    </a:p>
                  </a:txBody>
                  <a:tcPr marL="1080000"/>
                </a:tc>
                <a:tc>
                  <a:txBody>
                    <a:bodyPr/>
                    <a:lstStyle/>
                    <a:p>
                      <a:pPr algn="l"/>
                      <a:r>
                        <a:rPr lang="sv-SE" sz="2400" b="0" u="none" strike="noStrike" baseline="0" err="1">
                          <a:solidFill>
                            <a:srgbClr val="000000"/>
                          </a:solidFill>
                        </a:rPr>
                        <a:t>Lower</a:t>
                      </a:r>
                      <a:r>
                        <a:rPr lang="sv-SE" sz="2400" b="0" u="none" strike="noStrike" baseline="0">
                          <a:solidFill>
                            <a:srgbClr val="000000"/>
                          </a:solidFill>
                        </a:rPr>
                        <a:t> </a:t>
                      </a:r>
                      <a:r>
                        <a:rPr lang="sv-SE" sz="2400" b="0" u="none" strike="noStrike" baseline="0" err="1">
                          <a:solidFill>
                            <a:srgbClr val="000000"/>
                          </a:solidFill>
                        </a:rPr>
                        <a:t>computational</a:t>
                      </a:r>
                      <a:r>
                        <a:rPr lang="sv-SE" sz="2400" b="0" u="none" strike="noStrike" baseline="0">
                          <a:solidFill>
                            <a:srgbClr val="000000"/>
                          </a:solidFill>
                        </a:rPr>
                        <a:t> </a:t>
                      </a:r>
                      <a:r>
                        <a:rPr lang="sv-SE" sz="2400" b="0" u="none" strike="noStrike" baseline="0" err="1">
                          <a:solidFill>
                            <a:srgbClr val="000000"/>
                          </a:solidFill>
                        </a:rPr>
                        <a:t>cost</a:t>
                      </a:r>
                      <a:r>
                        <a:rPr lang="sv-SE" sz="2400" b="0" u="none" strike="noStrike" baseline="0">
                          <a:solidFill>
                            <a:srgbClr val="000000"/>
                          </a:solidFill>
                        </a:rPr>
                        <a:t> </a:t>
                      </a:r>
                      <a:r>
                        <a:rPr lang="sv-SE" sz="2400" b="0" u="none" strike="noStrike" baseline="0" err="1">
                          <a:solidFill>
                            <a:srgbClr val="000000"/>
                          </a:solidFill>
                        </a:rPr>
                        <a:t>then</a:t>
                      </a:r>
                      <a:r>
                        <a:rPr lang="sv-SE" sz="2400" b="0" u="none" strike="noStrike" baseline="0">
                          <a:solidFill>
                            <a:srgbClr val="000000"/>
                          </a:solidFill>
                        </a:rPr>
                        <a:t> LES</a:t>
                      </a:r>
                    </a:p>
                    <a:p>
                      <a:pPr algn="l"/>
                      <a:r>
                        <a:rPr lang="sv-SE" sz="2400" b="0" u="none" strike="noStrike" baseline="0">
                          <a:solidFill>
                            <a:srgbClr val="000000"/>
                          </a:solidFill>
                        </a:rPr>
                        <a:t> </a:t>
                      </a:r>
                      <a:endParaRPr lang="sv-SE" sz="2400"/>
                    </a:p>
                  </a:txBody>
                  <a:tcPr marL="1080000"/>
                </a:tc>
                <a:extLst>
                  <a:ext uri="{0D108BD9-81ED-4DB2-BD59-A6C34878D82A}">
                    <a16:rowId xmlns:a16="http://schemas.microsoft.com/office/drawing/2014/main" val="3212346078"/>
                  </a:ext>
                </a:extLst>
              </a:tr>
            </a:tbl>
          </a:graphicData>
        </a:graphic>
      </p:graphicFrame>
      <p:sp>
        <p:nvSpPr>
          <p:cNvPr id="2" name="Plus Sign 1">
            <a:extLst>
              <a:ext uri="{FF2B5EF4-FFF2-40B4-BE49-F238E27FC236}">
                <a16:creationId xmlns:a16="http://schemas.microsoft.com/office/drawing/2014/main" id="{20C10555-972A-394F-A096-4DE48A438263}"/>
              </a:ext>
            </a:extLst>
          </p:cNvPr>
          <p:cNvSpPr/>
          <p:nvPr/>
        </p:nvSpPr>
        <p:spPr>
          <a:xfrm>
            <a:off x="2543669" y="5941675"/>
            <a:ext cx="703384" cy="677008"/>
          </a:xfrm>
          <a:prstGeom prst="mathPlus">
            <a:avLst/>
          </a:prstGeom>
          <a:solidFill>
            <a:srgbClr val="6B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6BA942"/>
              </a:solidFill>
            </a:endParaRPr>
          </a:p>
        </p:txBody>
      </p:sp>
      <p:sp>
        <p:nvSpPr>
          <p:cNvPr id="5" name="Plus Sign 4">
            <a:extLst>
              <a:ext uri="{FF2B5EF4-FFF2-40B4-BE49-F238E27FC236}">
                <a16:creationId xmlns:a16="http://schemas.microsoft.com/office/drawing/2014/main" id="{1A5DC764-C1D1-38CC-62FC-890D9A0E7CC5}"/>
              </a:ext>
            </a:extLst>
          </p:cNvPr>
          <p:cNvSpPr/>
          <p:nvPr/>
        </p:nvSpPr>
        <p:spPr>
          <a:xfrm>
            <a:off x="2543669" y="6819213"/>
            <a:ext cx="703384" cy="677008"/>
          </a:xfrm>
          <a:prstGeom prst="mathPlus">
            <a:avLst/>
          </a:prstGeom>
          <a:solidFill>
            <a:srgbClr val="6B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6BA942"/>
              </a:solidFill>
            </a:endParaRPr>
          </a:p>
        </p:txBody>
      </p:sp>
      <p:sp>
        <p:nvSpPr>
          <p:cNvPr id="6" name="Plus Sign 5">
            <a:extLst>
              <a:ext uri="{FF2B5EF4-FFF2-40B4-BE49-F238E27FC236}">
                <a16:creationId xmlns:a16="http://schemas.microsoft.com/office/drawing/2014/main" id="{469141C6-F49D-6370-6765-01EA0CB52F86}"/>
              </a:ext>
            </a:extLst>
          </p:cNvPr>
          <p:cNvSpPr/>
          <p:nvPr/>
        </p:nvSpPr>
        <p:spPr>
          <a:xfrm>
            <a:off x="9495574" y="7498543"/>
            <a:ext cx="703384" cy="677008"/>
          </a:xfrm>
          <a:prstGeom prst="mathPlus">
            <a:avLst/>
          </a:prstGeom>
          <a:solidFill>
            <a:srgbClr val="6BA9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6BA942"/>
              </a:solidFill>
            </a:endParaRPr>
          </a:p>
        </p:txBody>
      </p:sp>
      <p:sp>
        <p:nvSpPr>
          <p:cNvPr id="7" name="Minus Sign 6">
            <a:extLst>
              <a:ext uri="{FF2B5EF4-FFF2-40B4-BE49-F238E27FC236}">
                <a16:creationId xmlns:a16="http://schemas.microsoft.com/office/drawing/2014/main" id="{2CE11FFA-AD6C-D649-5E1A-3C43D3C6490D}"/>
              </a:ext>
            </a:extLst>
          </p:cNvPr>
          <p:cNvSpPr/>
          <p:nvPr/>
        </p:nvSpPr>
        <p:spPr>
          <a:xfrm>
            <a:off x="9513218" y="5941675"/>
            <a:ext cx="668096" cy="6770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Minus Sign 7">
            <a:extLst>
              <a:ext uri="{FF2B5EF4-FFF2-40B4-BE49-F238E27FC236}">
                <a16:creationId xmlns:a16="http://schemas.microsoft.com/office/drawing/2014/main" id="{7FEF4B06-8D81-7B5E-62B6-57F2999CA196}"/>
              </a:ext>
            </a:extLst>
          </p:cNvPr>
          <p:cNvSpPr/>
          <p:nvPr/>
        </p:nvSpPr>
        <p:spPr>
          <a:xfrm>
            <a:off x="9495574" y="6647271"/>
            <a:ext cx="668096" cy="6770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Minus Sign 8">
            <a:extLst>
              <a:ext uri="{FF2B5EF4-FFF2-40B4-BE49-F238E27FC236}">
                <a16:creationId xmlns:a16="http://schemas.microsoft.com/office/drawing/2014/main" id="{7A7334B0-CEEB-E11B-2472-16316C93A6B6}"/>
              </a:ext>
            </a:extLst>
          </p:cNvPr>
          <p:cNvSpPr/>
          <p:nvPr/>
        </p:nvSpPr>
        <p:spPr>
          <a:xfrm>
            <a:off x="2578957" y="7488212"/>
            <a:ext cx="668096" cy="67700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a:extLst>
              <a:ext uri="{FF2B5EF4-FFF2-40B4-BE49-F238E27FC236}">
                <a16:creationId xmlns:a16="http://schemas.microsoft.com/office/drawing/2014/main" id="{27D30438-3BB0-D33F-2528-4E71BB10F468}"/>
              </a:ext>
            </a:extLst>
          </p:cNvPr>
          <p:cNvSpPr txBox="1"/>
          <p:nvPr/>
        </p:nvSpPr>
        <p:spPr>
          <a:xfrm>
            <a:off x="1171074" y="2329066"/>
            <a:ext cx="16218568" cy="1131848"/>
          </a:xfrm>
          <a:prstGeom prst="rect">
            <a:avLst/>
          </a:prstGeom>
          <a:noFill/>
        </p:spPr>
        <p:txBody>
          <a:bodyPr wrap="square">
            <a:spAutoFit/>
          </a:bodyPr>
          <a:lstStyle/>
          <a:p>
            <a:pPr>
              <a:lnSpc>
                <a:spcPct val="150000"/>
              </a:lnSpc>
            </a:pPr>
            <a:r>
              <a:rPr lang="sv-SE" sz="2400" err="1">
                <a:cs typeface="Arial" panose="020B0604020202020204" pitchFamily="34" charset="0"/>
              </a:rPr>
              <a:t>There</a:t>
            </a:r>
            <a:r>
              <a:rPr lang="sv-SE" sz="2400">
                <a:cs typeface="Arial" panose="020B0604020202020204" pitchFamily="34" charset="0"/>
              </a:rPr>
              <a:t> </a:t>
            </a:r>
            <a:r>
              <a:rPr lang="sv-SE" sz="2400" err="1">
                <a:cs typeface="Arial" panose="020B0604020202020204" pitchFamily="34" charset="0"/>
              </a:rPr>
              <a:t>are</a:t>
            </a:r>
            <a:r>
              <a:rPr lang="sv-SE" sz="2400">
                <a:cs typeface="Arial" panose="020B0604020202020204" pitchFamily="34" charset="0"/>
              </a:rPr>
              <a:t> </a:t>
            </a:r>
            <a:r>
              <a:rPr lang="sv-SE" sz="2400" err="1">
                <a:cs typeface="Arial" panose="020B0604020202020204" pitchFamily="34" charset="0"/>
              </a:rPr>
              <a:t>several</a:t>
            </a:r>
            <a:r>
              <a:rPr lang="sv-SE" sz="2400">
                <a:cs typeface="Arial" panose="020B0604020202020204" pitchFamily="34" charset="0"/>
              </a:rPr>
              <a:t> </a:t>
            </a:r>
            <a:r>
              <a:rPr lang="sv-SE" sz="2400" err="1">
                <a:cs typeface="Arial" panose="020B0604020202020204" pitchFamily="34" charset="0"/>
              </a:rPr>
              <a:t>types</a:t>
            </a:r>
            <a:r>
              <a:rPr lang="sv-SE" sz="2400">
                <a:cs typeface="Arial" panose="020B0604020202020204" pitchFamily="34" charset="0"/>
              </a:rPr>
              <a:t> </a:t>
            </a:r>
            <a:r>
              <a:rPr lang="sv-SE" sz="2400" err="1">
                <a:cs typeface="Arial" panose="020B0604020202020204" pitchFamily="34" charset="0"/>
              </a:rPr>
              <a:t>of</a:t>
            </a:r>
            <a:r>
              <a:rPr lang="sv-SE" sz="2400">
                <a:cs typeface="Arial" panose="020B0604020202020204" pitchFamily="34" charset="0"/>
              </a:rPr>
              <a:t> </a:t>
            </a:r>
            <a:r>
              <a:rPr lang="sv-SE" sz="2400" err="1">
                <a:cs typeface="Arial" panose="020B0604020202020204" pitchFamily="34" charset="0"/>
              </a:rPr>
              <a:t>turbulence</a:t>
            </a:r>
            <a:r>
              <a:rPr lang="sv-SE" sz="2400">
                <a:cs typeface="Arial" panose="020B0604020202020204" pitchFamily="34" charset="0"/>
              </a:rPr>
              <a:t> </a:t>
            </a:r>
            <a:r>
              <a:rPr lang="sv-SE" sz="2400" err="1">
                <a:cs typeface="Arial" panose="020B0604020202020204" pitchFamily="34" charset="0"/>
              </a:rPr>
              <a:t>models</a:t>
            </a:r>
            <a:r>
              <a:rPr lang="sv-SE" sz="2400">
                <a:cs typeface="Arial" panose="020B0604020202020204" pitchFamily="34" charset="0"/>
              </a:rPr>
              <a:t>. The </a:t>
            </a:r>
            <a:r>
              <a:rPr lang="sv-SE" sz="2400" err="1">
                <a:cs typeface="Arial" panose="020B0604020202020204" pitchFamily="34" charset="0"/>
              </a:rPr>
              <a:t>two</a:t>
            </a:r>
            <a:r>
              <a:rPr lang="sv-SE" sz="2400">
                <a:cs typeface="Arial" panose="020B0604020202020204" pitchFamily="34" charset="0"/>
              </a:rPr>
              <a:t> different </a:t>
            </a:r>
            <a:r>
              <a:rPr lang="sv-SE" sz="2400" err="1">
                <a:cs typeface="Arial" panose="020B0604020202020204" pitchFamily="34" charset="0"/>
              </a:rPr>
              <a:t>types</a:t>
            </a:r>
            <a:r>
              <a:rPr lang="sv-SE" sz="2400">
                <a:cs typeface="Arial" panose="020B0604020202020204" pitchFamily="34" charset="0"/>
              </a:rPr>
              <a:t> </a:t>
            </a:r>
            <a:r>
              <a:rPr lang="sv-SE" sz="2400" err="1">
                <a:cs typeface="Arial" panose="020B0604020202020204" pitchFamily="34" charset="0"/>
              </a:rPr>
              <a:t>of</a:t>
            </a:r>
            <a:r>
              <a:rPr lang="sv-SE" sz="2400">
                <a:cs typeface="Arial" panose="020B0604020202020204" pitchFamily="34" charset="0"/>
              </a:rPr>
              <a:t> </a:t>
            </a:r>
            <a:r>
              <a:rPr lang="sv-SE" sz="2400" err="1">
                <a:cs typeface="Arial" panose="020B0604020202020204" pitchFamily="34" charset="0"/>
              </a:rPr>
              <a:t>models</a:t>
            </a:r>
            <a:r>
              <a:rPr lang="sv-SE" sz="2400">
                <a:cs typeface="Arial" panose="020B0604020202020204" pitchFamily="34" charset="0"/>
              </a:rPr>
              <a:t> </a:t>
            </a:r>
            <a:r>
              <a:rPr lang="sv-SE" sz="2400" err="1">
                <a:cs typeface="Arial" panose="020B0604020202020204" pitchFamily="34" charset="0"/>
              </a:rPr>
              <a:t>used</a:t>
            </a:r>
            <a:r>
              <a:rPr lang="sv-SE" sz="2400">
                <a:cs typeface="Arial" panose="020B0604020202020204" pitchFamily="34" charset="0"/>
              </a:rPr>
              <a:t> in </a:t>
            </a:r>
            <a:r>
              <a:rPr lang="sv-SE" sz="2400" err="1">
                <a:cs typeface="Arial" panose="020B0604020202020204" pitchFamily="34" charset="0"/>
              </a:rPr>
              <a:t>this</a:t>
            </a:r>
            <a:r>
              <a:rPr lang="sv-SE" sz="2400">
                <a:cs typeface="Arial" panose="020B0604020202020204" pitchFamily="34" charset="0"/>
              </a:rPr>
              <a:t> </a:t>
            </a:r>
            <a:r>
              <a:rPr lang="sv-SE" sz="2400" err="1">
                <a:cs typeface="Arial" panose="020B0604020202020204" pitchFamily="34" charset="0"/>
              </a:rPr>
              <a:t>study</a:t>
            </a:r>
            <a:r>
              <a:rPr lang="sv-SE" sz="2400">
                <a:cs typeface="Arial" panose="020B0604020202020204" pitchFamily="34" charset="0"/>
              </a:rPr>
              <a:t> </a:t>
            </a:r>
            <a:r>
              <a:rPr lang="sv-SE" sz="2400" err="1">
                <a:cs typeface="Arial" panose="020B0604020202020204" pitchFamily="34" charset="0"/>
              </a:rPr>
              <a:t>was</a:t>
            </a:r>
            <a:r>
              <a:rPr lang="sv-SE" sz="2400">
                <a:cs typeface="Arial" panose="020B0604020202020204" pitchFamily="34" charset="0"/>
              </a:rPr>
              <a:t> </a:t>
            </a:r>
            <a:r>
              <a:rPr lang="sv-SE" sz="2400" b="1">
                <a:cs typeface="Arial" panose="020B0604020202020204" pitchFamily="34" charset="0"/>
              </a:rPr>
              <a:t>LES and RANS </a:t>
            </a:r>
            <a:r>
              <a:rPr lang="sv-SE" sz="2400" b="1" err="1">
                <a:cs typeface="Arial" panose="020B0604020202020204" pitchFamily="34" charset="0"/>
              </a:rPr>
              <a:t>turbulence</a:t>
            </a:r>
            <a:r>
              <a:rPr lang="sv-SE" sz="2400" b="1">
                <a:cs typeface="Arial" panose="020B0604020202020204" pitchFamily="34" charset="0"/>
              </a:rPr>
              <a:t> </a:t>
            </a:r>
            <a:r>
              <a:rPr lang="sv-SE" sz="2400" err="1">
                <a:cs typeface="Arial" panose="020B0604020202020204" pitchFamily="34" charset="0"/>
              </a:rPr>
              <a:t>models</a:t>
            </a:r>
            <a:r>
              <a:rPr lang="sv-SE" sz="2400">
                <a:cs typeface="Arial" panose="020B0604020202020204" pitchFamily="34" charset="0"/>
              </a:rPr>
              <a:t>. A </a:t>
            </a:r>
            <a:r>
              <a:rPr lang="sv-SE" sz="2400" err="1">
                <a:cs typeface="Arial" panose="020B0604020202020204" pitchFamily="34" charset="0"/>
              </a:rPr>
              <a:t>comparison</a:t>
            </a:r>
            <a:r>
              <a:rPr lang="sv-SE" sz="2400">
                <a:cs typeface="Arial" panose="020B0604020202020204" pitchFamily="34" charset="0"/>
              </a:rPr>
              <a:t> </a:t>
            </a:r>
            <a:r>
              <a:rPr lang="sv-SE" sz="2400" err="1">
                <a:cs typeface="Arial" panose="020B0604020202020204" pitchFamily="34" charset="0"/>
              </a:rPr>
              <a:t>of</a:t>
            </a:r>
            <a:r>
              <a:rPr lang="sv-SE" sz="2400">
                <a:cs typeface="Arial" panose="020B0604020202020204" pitchFamily="34" charset="0"/>
              </a:rPr>
              <a:t> the </a:t>
            </a:r>
            <a:r>
              <a:rPr lang="sv-SE" sz="2400" err="1">
                <a:cs typeface="Arial" panose="020B0604020202020204" pitchFamily="34" charset="0"/>
              </a:rPr>
              <a:t>methods</a:t>
            </a:r>
            <a:r>
              <a:rPr lang="sv-SE" sz="2400">
                <a:cs typeface="Arial" panose="020B0604020202020204" pitchFamily="34" charset="0"/>
              </a:rPr>
              <a:t> </a:t>
            </a:r>
            <a:r>
              <a:rPr lang="sv-SE" sz="2400" err="1">
                <a:cs typeface="Arial" panose="020B0604020202020204" pitchFamily="34" charset="0"/>
              </a:rPr>
              <a:t>can</a:t>
            </a:r>
            <a:r>
              <a:rPr lang="sv-SE" sz="2400">
                <a:cs typeface="Arial" panose="020B0604020202020204" pitchFamily="34" charset="0"/>
              </a:rPr>
              <a:t> be </a:t>
            </a:r>
            <a:r>
              <a:rPr lang="sv-SE" sz="2400" err="1">
                <a:cs typeface="Arial" panose="020B0604020202020204" pitchFamily="34" charset="0"/>
              </a:rPr>
              <a:t>seen</a:t>
            </a:r>
            <a:r>
              <a:rPr lang="sv-SE" sz="2400">
                <a:cs typeface="Arial" panose="020B0604020202020204" pitchFamily="34" charset="0"/>
              </a:rPr>
              <a:t> </a:t>
            </a:r>
            <a:r>
              <a:rPr lang="sv-SE" sz="2400" err="1">
                <a:cs typeface="Arial" panose="020B0604020202020204" pitchFamily="34" charset="0"/>
              </a:rPr>
              <a:t>here</a:t>
            </a:r>
            <a:r>
              <a:rPr lang="sv-SE" sz="2400">
                <a:cs typeface="Arial" panose="020B0604020202020204" pitchFamily="34" charset="0"/>
              </a:rPr>
              <a:t>:</a:t>
            </a:r>
            <a:endParaRPr lang="sv-SE" sz="3200">
              <a:cs typeface="Arial" panose="020B0604020202020204" pitchFamily="34" charset="0"/>
            </a:endParaRPr>
          </a:p>
        </p:txBody>
      </p:sp>
    </p:spTree>
    <p:extLst>
      <p:ext uri="{BB962C8B-B14F-4D97-AF65-F5344CB8AC3E}">
        <p14:creationId xmlns:p14="http://schemas.microsoft.com/office/powerpoint/2010/main" val="20212876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12" y="1051348"/>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Selecting Turbulence Model</a:t>
            </a:r>
          </a:p>
        </p:txBody>
      </p:sp>
      <p:sp>
        <p:nvSpPr>
          <p:cNvPr id="29" name="TextBox 28">
            <a:extLst>
              <a:ext uri="{FF2B5EF4-FFF2-40B4-BE49-F238E27FC236}">
                <a16:creationId xmlns:a16="http://schemas.microsoft.com/office/drawing/2014/main" id="{339F9B6B-EC10-4C9A-B44F-517EE1B4D6A0}"/>
              </a:ext>
            </a:extLst>
          </p:cNvPr>
          <p:cNvSpPr txBox="1"/>
          <p:nvPr/>
        </p:nvSpPr>
        <p:spPr>
          <a:xfrm>
            <a:off x="10128082" y="2571703"/>
            <a:ext cx="7908267" cy="5113644"/>
          </a:xfrm>
          <a:prstGeom prst="rect">
            <a:avLst/>
          </a:prstGeom>
          <a:noFill/>
        </p:spPr>
        <p:txBody>
          <a:bodyPr wrap="square">
            <a:spAutoFit/>
          </a:bodyPr>
          <a:lstStyle/>
          <a:p>
            <a:pPr algn="just">
              <a:lnSpc>
                <a:spcPct val="150000"/>
              </a:lnSpc>
            </a:pPr>
            <a:r>
              <a:rPr lang="en-US" sz="2000">
                <a:cs typeface="Arial" panose="020B0604020202020204" pitchFamily="34" charset="0"/>
              </a:rPr>
              <a:t>In order to select a turbulence model for further simulations, a </a:t>
            </a:r>
            <a:r>
              <a:rPr lang="en-US" sz="2000" b="1">
                <a:cs typeface="Arial" panose="020B0604020202020204" pitchFamily="34" charset="0"/>
              </a:rPr>
              <a:t>sensitivity analysis </a:t>
            </a:r>
            <a:r>
              <a:rPr lang="en-US" sz="2000">
                <a:cs typeface="Arial" panose="020B0604020202020204" pitchFamily="34" charset="0"/>
              </a:rPr>
              <a:t>was performed by running several simulations with different models. </a:t>
            </a:r>
          </a:p>
          <a:p>
            <a:pPr algn="just">
              <a:lnSpc>
                <a:spcPct val="150000"/>
              </a:lnSpc>
            </a:pPr>
            <a:endParaRPr lang="en-US" sz="2000">
              <a:cs typeface="Arial" panose="020B0604020202020204" pitchFamily="34" charset="0"/>
            </a:endParaRPr>
          </a:p>
          <a:p>
            <a:pPr algn="just">
              <a:lnSpc>
                <a:spcPct val="150000"/>
              </a:lnSpc>
            </a:pPr>
            <a:r>
              <a:rPr lang="en-US" sz="2000">
                <a:cs typeface="Arial" panose="020B0604020202020204" pitchFamily="34" charset="0"/>
              </a:rPr>
              <a:t>The </a:t>
            </a:r>
            <a:r>
              <a:rPr lang="en-US" sz="2000" b="1">
                <a:cs typeface="Arial" panose="020B0604020202020204" pitchFamily="34" charset="0"/>
              </a:rPr>
              <a:t>LES model </a:t>
            </a:r>
            <a:r>
              <a:rPr lang="en-US" sz="2000">
                <a:cs typeface="Arial" panose="020B0604020202020204" pitchFamily="34" charset="0"/>
              </a:rPr>
              <a:t>is accurate but computationally expensive, so a </a:t>
            </a:r>
            <a:r>
              <a:rPr lang="en-US" sz="2000" b="1">
                <a:cs typeface="Arial" panose="020B0604020202020204" pitchFamily="34" charset="0"/>
              </a:rPr>
              <a:t>RANS model </a:t>
            </a:r>
            <a:r>
              <a:rPr lang="en-US" sz="2000">
                <a:cs typeface="Arial" panose="020B0604020202020204" pitchFamily="34" charset="0"/>
              </a:rPr>
              <a:t>was chosen. The results of simulations with different RANS models were compared with the results of the LES model (see figure). </a:t>
            </a:r>
          </a:p>
          <a:p>
            <a:pPr algn="just">
              <a:lnSpc>
                <a:spcPct val="150000"/>
              </a:lnSpc>
            </a:pPr>
            <a:endParaRPr lang="en-US" sz="2000">
              <a:cs typeface="Arial" panose="020B0604020202020204" pitchFamily="34" charset="0"/>
            </a:endParaRPr>
          </a:p>
          <a:p>
            <a:pPr algn="just">
              <a:lnSpc>
                <a:spcPct val="150000"/>
              </a:lnSpc>
            </a:pPr>
            <a:r>
              <a:rPr lang="en-US" sz="2000">
                <a:cs typeface="Arial" panose="020B0604020202020204" pitchFamily="34" charset="0"/>
              </a:rPr>
              <a:t>The RANS model with the closest match was selected for further simulations, which varied from case to case.</a:t>
            </a:r>
            <a:endParaRPr lang="sv-SE" sz="2000">
              <a:cs typeface="Arial" panose="020B0604020202020204" pitchFamily="34" charset="0"/>
            </a:endParaRPr>
          </a:p>
        </p:txBody>
      </p:sp>
      <p:sp>
        <p:nvSpPr>
          <p:cNvPr id="21" name="TextBox 13">
            <a:extLst>
              <a:ext uri="{FF2B5EF4-FFF2-40B4-BE49-F238E27FC236}">
                <a16:creationId xmlns:a16="http://schemas.microsoft.com/office/drawing/2014/main" id="{7219033F-9916-4BDE-B564-FA875784A1EB}"/>
              </a:ext>
            </a:extLst>
          </p:cNvPr>
          <p:cNvSpPr txBox="1"/>
          <p:nvPr/>
        </p:nvSpPr>
        <p:spPr>
          <a:xfrm>
            <a:off x="805622" y="2379526"/>
            <a:ext cx="8794101" cy="10407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lnSpc>
                <a:spcPts val="8960"/>
              </a:lnSpc>
              <a:spcBef>
                <a:spcPct val="0"/>
              </a:spcBef>
            </a:pPr>
            <a:r>
              <a:rPr lang="en-US" sz="6000" b="1">
                <a:solidFill>
                  <a:schemeClr val="bg1"/>
                </a:solidFill>
                <a:latin typeface="+mj-lt"/>
                <a:cs typeface="Arial" panose="020B0604020202020204" pitchFamily="34" charset="0"/>
              </a:rPr>
              <a:t>Turbulence models</a:t>
            </a:r>
          </a:p>
        </p:txBody>
      </p:sp>
      <p:pic>
        <p:nvPicPr>
          <p:cNvPr id="8" name="Picture 7">
            <a:extLst>
              <a:ext uri="{FF2B5EF4-FFF2-40B4-BE49-F238E27FC236}">
                <a16:creationId xmlns:a16="http://schemas.microsoft.com/office/drawing/2014/main" id="{E8707C55-4D92-A4E9-713A-7F9F5A8FB59A}"/>
              </a:ext>
            </a:extLst>
          </p:cNvPr>
          <p:cNvPicPr>
            <a:picLocks noChangeAspect="1"/>
          </p:cNvPicPr>
          <p:nvPr/>
        </p:nvPicPr>
        <p:blipFill>
          <a:blip r:embed="rId6"/>
          <a:stretch>
            <a:fillRect/>
          </a:stretch>
        </p:blipFill>
        <p:spPr>
          <a:xfrm>
            <a:off x="597334" y="3781626"/>
            <a:ext cx="9210675" cy="4333875"/>
          </a:xfrm>
          <a:prstGeom prst="rect">
            <a:avLst/>
          </a:prstGeom>
        </p:spPr>
      </p:pic>
      <p:sp>
        <p:nvSpPr>
          <p:cNvPr id="4" name="TextBox 3">
            <a:extLst>
              <a:ext uri="{FF2B5EF4-FFF2-40B4-BE49-F238E27FC236}">
                <a16:creationId xmlns:a16="http://schemas.microsoft.com/office/drawing/2014/main" id="{CA3C9FCB-6CC5-EFBD-2054-7B961394B83E}"/>
              </a:ext>
            </a:extLst>
          </p:cNvPr>
          <p:cNvSpPr txBox="1"/>
          <p:nvPr/>
        </p:nvSpPr>
        <p:spPr>
          <a:xfrm flipH="1">
            <a:off x="1712054" y="3747642"/>
            <a:ext cx="2216507" cy="509622"/>
          </a:xfrm>
          <a:prstGeom prst="rect">
            <a:avLst/>
          </a:prstGeom>
          <a:solidFill>
            <a:schemeClr val="bg1"/>
          </a:solidFill>
          <a:ln w="57150">
            <a:solidFill>
              <a:srgbClr val="6BA942"/>
            </a:solidFill>
          </a:ln>
        </p:spPr>
        <p:txBody>
          <a:bodyPr wrap="square" rtlCol="0" anchor="ctr" anchorCtr="0">
            <a:noAutofit/>
          </a:bodyPr>
          <a:lstStyle/>
          <a:p>
            <a:pPr algn="ctr"/>
            <a:r>
              <a:rPr lang="sv-SE" b="1"/>
              <a:t>LES </a:t>
            </a:r>
            <a:r>
              <a:rPr lang="sv-SE" b="1" err="1"/>
              <a:t>model</a:t>
            </a:r>
            <a:endParaRPr lang="sv-SE" b="1"/>
          </a:p>
        </p:txBody>
      </p:sp>
      <p:sp>
        <p:nvSpPr>
          <p:cNvPr id="2" name="TextBox 1">
            <a:extLst>
              <a:ext uri="{FF2B5EF4-FFF2-40B4-BE49-F238E27FC236}">
                <a16:creationId xmlns:a16="http://schemas.microsoft.com/office/drawing/2014/main" id="{A24D0679-8A30-C09A-237F-9C72E775B713}"/>
              </a:ext>
            </a:extLst>
          </p:cNvPr>
          <p:cNvSpPr txBox="1"/>
          <p:nvPr/>
        </p:nvSpPr>
        <p:spPr>
          <a:xfrm>
            <a:off x="597334" y="8240737"/>
            <a:ext cx="9210675" cy="830997"/>
          </a:xfrm>
          <a:prstGeom prst="rect">
            <a:avLst/>
          </a:prstGeom>
          <a:noFill/>
        </p:spPr>
        <p:txBody>
          <a:bodyPr wrap="square">
            <a:spAutoFit/>
          </a:bodyPr>
          <a:lstStyle/>
          <a:p>
            <a:r>
              <a:rPr lang="en-US" sz="2400" b="0" i="1" u="none" strike="noStrike" baseline="0">
                <a:solidFill>
                  <a:srgbClr val="000000"/>
                </a:solidFill>
                <a:latin typeface="Times New Roman" panose="02020603050405020304" pitchFamily="18" charset="0"/>
              </a:rPr>
              <a:t>H</a:t>
            </a:r>
            <a:r>
              <a:rPr lang="en-US" sz="1400" b="0" i="1" u="none" strike="noStrike" baseline="0">
                <a:solidFill>
                  <a:srgbClr val="000000"/>
                </a:solidFill>
                <a:latin typeface="Times New Roman" panose="02020603050405020304" pitchFamily="18" charset="0"/>
              </a:rPr>
              <a:t>2</a:t>
            </a:r>
            <a:r>
              <a:rPr lang="en-US" sz="2400" b="0" i="1" u="none" strike="noStrike" baseline="0">
                <a:solidFill>
                  <a:srgbClr val="000000"/>
                </a:solidFill>
                <a:latin typeface="Times New Roman" panose="02020603050405020304" pitchFamily="18" charset="0"/>
              </a:rPr>
              <a:t>SO</a:t>
            </a:r>
            <a:r>
              <a:rPr lang="en-US" sz="1400" b="0" i="1" u="none" strike="noStrike" baseline="0">
                <a:solidFill>
                  <a:srgbClr val="000000"/>
                </a:solidFill>
                <a:latin typeface="Times New Roman" panose="02020603050405020304" pitchFamily="18" charset="0"/>
              </a:rPr>
              <a:t>4  </a:t>
            </a:r>
            <a:r>
              <a:rPr lang="en-US" sz="2400" b="0" i="1" u="none" strike="noStrike" baseline="0">
                <a:solidFill>
                  <a:srgbClr val="000000"/>
                </a:solidFill>
                <a:latin typeface="Times New Roman" panose="02020603050405020304" pitchFamily="18" charset="0"/>
              </a:rPr>
              <a:t>contours in the reactor from simulations using LES modelling, laminar flow modelling and different RANS models (within the red box).</a:t>
            </a:r>
            <a:endParaRPr lang="sv-SE" sz="2400"/>
          </a:p>
        </p:txBody>
      </p:sp>
      <p:sp>
        <p:nvSpPr>
          <p:cNvPr id="5" name="Rectangle 4">
            <a:extLst>
              <a:ext uri="{FF2B5EF4-FFF2-40B4-BE49-F238E27FC236}">
                <a16:creationId xmlns:a16="http://schemas.microsoft.com/office/drawing/2014/main" id="{DFD1C04C-D899-CD7E-5BDA-D982F579D184}"/>
              </a:ext>
            </a:extLst>
          </p:cNvPr>
          <p:cNvSpPr/>
          <p:nvPr/>
        </p:nvSpPr>
        <p:spPr>
          <a:xfrm>
            <a:off x="1617785" y="5372101"/>
            <a:ext cx="8190224" cy="2658214"/>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2011648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3">
            <a:extLst>
              <a:ext uri="{FF2B5EF4-FFF2-40B4-BE49-F238E27FC236}">
                <a16:creationId xmlns:a16="http://schemas.microsoft.com/office/drawing/2014/main" id="{656B942D-9965-9242-3E1A-82622DDC22EA}"/>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lvl="0"/>
            <a:r>
              <a:rPr lang="en-GB" sz="7200" b="1" noProof="0" dirty="0">
                <a:solidFill>
                  <a:schemeClr val="bg1"/>
                </a:solidFill>
              </a:rPr>
              <a:t>Step 2: </a:t>
            </a:r>
            <a:br>
              <a:rPr lang="en-GB" sz="7200" b="1" noProof="0" dirty="0">
                <a:solidFill>
                  <a:schemeClr val="bg1"/>
                </a:solidFill>
              </a:rPr>
            </a:br>
            <a:r>
              <a:rPr lang="en-GB" sz="7200" b="1" noProof="0" dirty="0">
                <a:solidFill>
                  <a:schemeClr val="bg1"/>
                </a:solidFill>
              </a:rPr>
              <a:t>Produce a ROM from CFD simulations</a:t>
            </a:r>
            <a:endParaRPr lang="en-GB" sz="7200" noProof="0" dirty="0">
              <a:solidFill>
                <a:schemeClr val="bg1"/>
              </a:solidFill>
            </a:endParaRPr>
          </a:p>
        </p:txBody>
      </p:sp>
    </p:spTree>
    <p:extLst>
      <p:ext uri="{BB962C8B-B14F-4D97-AF65-F5344CB8AC3E}">
        <p14:creationId xmlns:p14="http://schemas.microsoft.com/office/powerpoint/2010/main" val="3492376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905000" y="1010312"/>
            <a:ext cx="1356359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 International Competition</a:t>
            </a:r>
          </a:p>
        </p:txBody>
      </p:sp>
      <p:sp>
        <p:nvSpPr>
          <p:cNvPr id="15" name="Wave 14">
            <a:extLst>
              <a:ext uri="{FF2B5EF4-FFF2-40B4-BE49-F238E27FC236}">
                <a16:creationId xmlns:a16="http://schemas.microsoft.com/office/drawing/2014/main" id="{BA01AF5E-0AF2-4E47-84A0-1B9B9DFDF6C8}"/>
              </a:ext>
            </a:extLst>
          </p:cNvPr>
          <p:cNvSpPr/>
          <p:nvPr/>
        </p:nvSpPr>
        <p:spPr>
          <a:xfrm>
            <a:off x="7629061" y="4890316"/>
            <a:ext cx="3029856" cy="1058363"/>
          </a:xfrm>
          <a:prstGeom prst="wave">
            <a:avLst>
              <a:gd name="adj1" fmla="val 7352"/>
              <a:gd name="adj2" fmla="val -1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International market</a:t>
            </a:r>
          </a:p>
        </p:txBody>
      </p:sp>
      <p:sp>
        <p:nvSpPr>
          <p:cNvPr id="5" name="TextBox 4">
            <a:extLst>
              <a:ext uri="{FF2B5EF4-FFF2-40B4-BE49-F238E27FC236}">
                <a16:creationId xmlns:a16="http://schemas.microsoft.com/office/drawing/2014/main" id="{1AD04ADB-F755-4165-815C-C8E53AEBE407}"/>
              </a:ext>
            </a:extLst>
          </p:cNvPr>
          <p:cNvSpPr txBox="1"/>
          <p:nvPr/>
        </p:nvSpPr>
        <p:spPr>
          <a:xfrm>
            <a:off x="11545608" y="3138721"/>
            <a:ext cx="6490741" cy="504753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Exports have an important focus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Companies are more aggressive trying to reduce costs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Lower cost help them compete in the international market.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Reducing raw material cost is important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2800" b="0" i="0" u="none" strike="noStrike" kern="1200" cap="none" spc="0" normalizeH="0" baseline="0" noProof="0" dirty="0">
              <a:ln>
                <a:noFill/>
              </a:ln>
              <a:solidFill>
                <a:srgbClr val="2F2F2F"/>
              </a:solidFill>
              <a:effectLst/>
              <a:uLnTx/>
              <a:uFillTx/>
              <a:latin typeface="Arial"/>
              <a:ea typeface="+mn-ea"/>
              <a:cs typeface="+mn-cs"/>
            </a:endParaRPr>
          </a:p>
        </p:txBody>
      </p:sp>
      <p:sp>
        <p:nvSpPr>
          <p:cNvPr id="4" name="Left Brace 3">
            <a:extLst>
              <a:ext uri="{FF2B5EF4-FFF2-40B4-BE49-F238E27FC236}">
                <a16:creationId xmlns:a16="http://schemas.microsoft.com/office/drawing/2014/main" id="{CA482474-0A39-4322-B0E7-D75794927673}"/>
              </a:ext>
            </a:extLst>
          </p:cNvPr>
          <p:cNvSpPr/>
          <p:nvPr/>
        </p:nvSpPr>
        <p:spPr>
          <a:xfrm>
            <a:off x="10883153" y="3243577"/>
            <a:ext cx="662455" cy="44982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F2F2F"/>
              </a:solidFill>
              <a:effectLst/>
              <a:uLnTx/>
              <a:uFillTx/>
              <a:latin typeface="Arial"/>
              <a:ea typeface="+mn-ea"/>
              <a:cs typeface="+mn-cs"/>
            </a:endParaRPr>
          </a:p>
        </p:txBody>
      </p:sp>
      <p:sp>
        <p:nvSpPr>
          <p:cNvPr id="22" name="TextBox 21">
            <a:extLst>
              <a:ext uri="{FF2B5EF4-FFF2-40B4-BE49-F238E27FC236}">
                <a16:creationId xmlns:a16="http://schemas.microsoft.com/office/drawing/2014/main" id="{9990B677-EB0D-46F7-94CC-2281D437F6CA}"/>
              </a:ext>
            </a:extLst>
          </p:cNvPr>
          <p:cNvSpPr txBox="1"/>
          <p:nvPr/>
        </p:nvSpPr>
        <p:spPr>
          <a:xfrm>
            <a:off x="798258" y="3739544"/>
            <a:ext cx="5715000" cy="310854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2F2F"/>
                </a:solidFill>
                <a:effectLst/>
                <a:uLnTx/>
                <a:uFillTx/>
                <a:latin typeface="Arial"/>
                <a:ea typeface="+mn-ea"/>
                <a:cs typeface="+mn-cs"/>
              </a:rPr>
              <a:t>Most of the industries are competing in the international market, not only domestic. Companies that are export-oriented tend to be more aggressive to reduce costs in order to be more competitive. </a:t>
            </a:r>
          </a:p>
        </p:txBody>
      </p:sp>
    </p:spTree>
    <p:extLst>
      <p:ext uri="{BB962C8B-B14F-4D97-AF65-F5344CB8AC3E}">
        <p14:creationId xmlns:p14="http://schemas.microsoft.com/office/powerpoint/2010/main" val="10898379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a:extLst>
              <a:ext uri="{FF2B5EF4-FFF2-40B4-BE49-F238E27FC236}">
                <a16:creationId xmlns:a16="http://schemas.microsoft.com/office/drawing/2014/main" id="{F5FD142E-99B6-2AFA-DFA6-937F690451C2}"/>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6" name="Gruppo 16">
            <a:extLst>
              <a:ext uri="{FF2B5EF4-FFF2-40B4-BE49-F238E27FC236}">
                <a16:creationId xmlns:a16="http://schemas.microsoft.com/office/drawing/2014/main" id="{8A823F5F-D744-5C80-691C-D487C9CC1EFE}"/>
              </a:ext>
            </a:extLst>
          </p:cNvPr>
          <p:cNvGrpSpPr/>
          <p:nvPr/>
        </p:nvGrpSpPr>
        <p:grpSpPr>
          <a:xfrm>
            <a:off x="4389107" y="9679208"/>
            <a:ext cx="13958844" cy="666567"/>
            <a:chOff x="4329156" y="9649198"/>
            <a:chExt cx="13958844" cy="666567"/>
          </a:xfrm>
        </p:grpSpPr>
        <p:pic>
          <p:nvPicPr>
            <p:cNvPr id="7" name="Picture 12">
              <a:extLst>
                <a:ext uri="{FF2B5EF4-FFF2-40B4-BE49-F238E27FC236}">
                  <a16:creationId xmlns:a16="http://schemas.microsoft.com/office/drawing/2014/main" id="{802AC185-A217-AFF7-B09D-95A173CE7F2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8" name="TextBox 16">
              <a:extLst>
                <a:ext uri="{FF2B5EF4-FFF2-40B4-BE49-F238E27FC236}">
                  <a16:creationId xmlns:a16="http://schemas.microsoft.com/office/drawing/2014/main" id="{9447E4F8-5784-6844-1BE2-BBFBECA87401}"/>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9" name="Gruppo 2">
            <a:extLst>
              <a:ext uri="{FF2B5EF4-FFF2-40B4-BE49-F238E27FC236}">
                <a16:creationId xmlns:a16="http://schemas.microsoft.com/office/drawing/2014/main" id="{B409B35D-65E3-DC5F-C9CC-B4C66AA04C5B}"/>
              </a:ext>
            </a:extLst>
          </p:cNvPr>
          <p:cNvGrpSpPr/>
          <p:nvPr/>
        </p:nvGrpSpPr>
        <p:grpSpPr>
          <a:xfrm>
            <a:off x="-12" y="138554"/>
            <a:ext cx="18288002" cy="681138"/>
            <a:chOff x="-12" y="138554"/>
            <a:chExt cx="18288002" cy="681138"/>
          </a:xfrm>
        </p:grpSpPr>
        <p:grpSp>
          <p:nvGrpSpPr>
            <p:cNvPr id="10" name="Gruppo 1">
              <a:extLst>
                <a:ext uri="{FF2B5EF4-FFF2-40B4-BE49-F238E27FC236}">
                  <a16:creationId xmlns:a16="http://schemas.microsoft.com/office/drawing/2014/main" id="{6909BEAD-53F3-76C4-AE79-A9B16A376F2F}"/>
                </a:ext>
              </a:extLst>
            </p:cNvPr>
            <p:cNvGrpSpPr/>
            <p:nvPr/>
          </p:nvGrpSpPr>
          <p:grpSpPr>
            <a:xfrm>
              <a:off x="0" y="153125"/>
              <a:ext cx="17907000" cy="666567"/>
              <a:chOff x="0" y="153125"/>
              <a:chExt cx="17907000" cy="666567"/>
            </a:xfrm>
          </p:grpSpPr>
          <p:pic>
            <p:nvPicPr>
              <p:cNvPr id="14" name="Picture 13">
                <a:extLst>
                  <a:ext uri="{FF2B5EF4-FFF2-40B4-BE49-F238E27FC236}">
                    <a16:creationId xmlns:a16="http://schemas.microsoft.com/office/drawing/2014/main" id="{66ABDD96-EBDF-B4BF-2B3C-F6C6EC801AE4}"/>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3" name="TextBox 12">
                <a:extLst>
                  <a:ext uri="{FF2B5EF4-FFF2-40B4-BE49-F238E27FC236}">
                    <a16:creationId xmlns:a16="http://schemas.microsoft.com/office/drawing/2014/main" id="{F5434FFE-B09E-A2AB-7E67-7D323267A46E}"/>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1" name="Rettangolo 13">
              <a:extLst>
                <a:ext uri="{FF2B5EF4-FFF2-40B4-BE49-F238E27FC236}">
                  <a16:creationId xmlns:a16="http://schemas.microsoft.com/office/drawing/2014/main" id="{4F9E059A-CE6D-F40D-F51D-60927C8AA418}"/>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90DCAD2D-2110-7A14-CD9C-02CCD990D117}"/>
              </a:ext>
            </a:extLst>
          </p:cNvPr>
          <p:cNvSpPr txBox="1"/>
          <p:nvPr/>
        </p:nvSpPr>
        <p:spPr>
          <a:xfrm>
            <a:off x="2779015" y="2402602"/>
            <a:ext cx="12685023" cy="2234458"/>
          </a:xfrm>
          <a:prstGeom prst="rect">
            <a:avLst/>
          </a:prstGeom>
          <a:noFill/>
        </p:spPr>
        <p:txBody>
          <a:bodyPr wrap="square">
            <a:spAutoFit/>
          </a:bodyPr>
          <a:lstStyle/>
          <a:p>
            <a:pPr marL="457200" indent="-457200">
              <a:spcBef>
                <a:spcPct val="20000"/>
              </a:spcBef>
              <a:buFont typeface="Arial" panose="020B0604020202020204" pitchFamily="34" charset="0"/>
              <a:buChar char="•"/>
            </a:pPr>
            <a:r>
              <a:rPr lang="en-US" sz="2400" b="0" i="0"/>
              <a:t>The ROM is built from the outputs of several CFD simulations.</a:t>
            </a:r>
          </a:p>
          <a:p>
            <a:pPr marL="457200" indent="-457200">
              <a:spcBef>
                <a:spcPct val="20000"/>
              </a:spcBef>
              <a:buFont typeface="Arial" panose="020B0604020202020204" pitchFamily="34" charset="0"/>
              <a:buChar char="•"/>
            </a:pPr>
            <a:endParaRPr lang="sv-SE" sz="2400" b="0" i="0"/>
          </a:p>
          <a:p>
            <a:pPr marL="457200" indent="-457200">
              <a:spcBef>
                <a:spcPct val="20000"/>
              </a:spcBef>
              <a:buFont typeface="Arial" panose="020B0604020202020204" pitchFamily="34" charset="0"/>
              <a:buChar char="•"/>
            </a:pPr>
            <a:r>
              <a:rPr lang="sv-SE" sz="2400"/>
              <a:t>9 experiments </a:t>
            </a:r>
            <a:r>
              <a:rPr lang="sv-SE" sz="2400" err="1"/>
              <a:t>were</a:t>
            </a:r>
            <a:r>
              <a:rPr lang="sv-SE" sz="2400"/>
              <a:t> </a:t>
            </a:r>
            <a:r>
              <a:rPr lang="sv-SE" sz="2400" err="1"/>
              <a:t>simulated</a:t>
            </a:r>
            <a:r>
              <a:rPr lang="sv-SE" sz="2400"/>
              <a:t> </a:t>
            </a:r>
            <a:r>
              <a:rPr lang="sv-SE" sz="2400" err="1"/>
              <a:t>using</a:t>
            </a:r>
            <a:r>
              <a:rPr lang="sv-SE" sz="2400"/>
              <a:t> the </a:t>
            </a:r>
            <a:r>
              <a:rPr lang="sv-SE" sz="2400" err="1"/>
              <a:t>built</a:t>
            </a:r>
            <a:r>
              <a:rPr lang="sv-SE" sz="2400"/>
              <a:t> CFD </a:t>
            </a:r>
            <a:r>
              <a:rPr lang="sv-SE" sz="2400" err="1"/>
              <a:t>model</a:t>
            </a:r>
            <a:r>
              <a:rPr lang="sv-SE" sz="2400"/>
              <a:t> to </a:t>
            </a:r>
            <a:r>
              <a:rPr lang="sv-SE" sz="2400" err="1"/>
              <a:t>create</a:t>
            </a:r>
            <a:r>
              <a:rPr lang="sv-SE" sz="2400"/>
              <a:t> the ROM.</a:t>
            </a:r>
          </a:p>
          <a:p>
            <a:pPr>
              <a:spcBef>
                <a:spcPct val="20000"/>
              </a:spcBef>
            </a:pPr>
            <a:endParaRPr lang="sv-SE" sz="2400"/>
          </a:p>
          <a:p>
            <a:pPr marL="457200" indent="-457200">
              <a:spcBef>
                <a:spcPct val="20000"/>
              </a:spcBef>
              <a:buFont typeface="Arial" panose="020B0604020202020204" pitchFamily="34" charset="0"/>
              <a:buChar char="•"/>
            </a:pPr>
            <a:r>
              <a:rPr lang="sv-SE" sz="2400"/>
              <a:t>The </a:t>
            </a:r>
            <a:r>
              <a:rPr lang="sv-SE" sz="2400" err="1"/>
              <a:t>cases</a:t>
            </a:r>
            <a:r>
              <a:rPr lang="sv-SE" sz="2400"/>
              <a:t> </a:t>
            </a:r>
            <a:r>
              <a:rPr lang="sv-SE" sz="2400" err="1"/>
              <a:t>were</a:t>
            </a:r>
            <a:r>
              <a:rPr lang="sv-SE" sz="2400"/>
              <a:t> </a:t>
            </a:r>
            <a:r>
              <a:rPr lang="sv-SE" sz="2400" err="1"/>
              <a:t>selected</a:t>
            </a:r>
            <a:r>
              <a:rPr lang="sv-SE" sz="2400"/>
              <a:t> from real </a:t>
            </a:r>
            <a:r>
              <a:rPr lang="sv-SE" sz="2400" err="1"/>
              <a:t>operational</a:t>
            </a:r>
            <a:r>
              <a:rPr lang="sv-SE" sz="2400"/>
              <a:t> </a:t>
            </a:r>
            <a:r>
              <a:rPr lang="sv-SE" sz="2400" err="1"/>
              <a:t>values</a:t>
            </a:r>
            <a:r>
              <a:rPr lang="sv-SE" sz="2400"/>
              <a:t> </a:t>
            </a:r>
            <a:r>
              <a:rPr lang="sv-SE" sz="2400" err="1"/>
              <a:t>used</a:t>
            </a:r>
            <a:r>
              <a:rPr lang="sv-SE" sz="2400"/>
              <a:t> in </a:t>
            </a:r>
            <a:r>
              <a:rPr lang="sv-SE" sz="2400" err="1"/>
              <a:t>Fertiberia</a:t>
            </a:r>
            <a:r>
              <a:rPr lang="sv-SE" sz="2400"/>
              <a:t> demosite.</a:t>
            </a:r>
          </a:p>
        </p:txBody>
      </p:sp>
      <p:grpSp>
        <p:nvGrpSpPr>
          <p:cNvPr id="18" name="Group 17">
            <a:extLst>
              <a:ext uri="{FF2B5EF4-FFF2-40B4-BE49-F238E27FC236}">
                <a16:creationId xmlns:a16="http://schemas.microsoft.com/office/drawing/2014/main" id="{FAC0AA6C-479E-CD55-936E-8F4D88803651}"/>
              </a:ext>
            </a:extLst>
          </p:cNvPr>
          <p:cNvGrpSpPr/>
          <p:nvPr/>
        </p:nvGrpSpPr>
        <p:grpSpPr>
          <a:xfrm>
            <a:off x="1353863" y="1104235"/>
            <a:ext cx="16342273" cy="1077218"/>
            <a:chOff x="994751" y="1087869"/>
            <a:chExt cx="16342273" cy="1077218"/>
          </a:xfrm>
        </p:grpSpPr>
        <p:sp>
          <p:nvSpPr>
            <p:cNvPr id="22" name="TextBox 21">
              <a:extLst>
                <a:ext uri="{FF2B5EF4-FFF2-40B4-BE49-F238E27FC236}">
                  <a16:creationId xmlns:a16="http://schemas.microsoft.com/office/drawing/2014/main" id="{5832EDBE-A446-954A-CEBD-2F1A33A02C5F}"/>
                </a:ext>
              </a:extLst>
            </p:cNvPr>
            <p:cNvSpPr txBox="1"/>
            <p:nvPr/>
          </p:nvSpPr>
          <p:spPr>
            <a:xfrm>
              <a:off x="994751" y="1087869"/>
              <a:ext cx="16342273"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Creating the </a:t>
              </a:r>
              <a:r>
                <a:rPr lang="sv-SE" sz="6400" b="1" err="1">
                  <a:solidFill>
                    <a:srgbClr val="CC0033"/>
                  </a:solidFill>
                  <a:latin typeface="+mj-lt"/>
                  <a:cs typeface="Arial" panose="020B0604020202020204" pitchFamily="34" charset="0"/>
                </a:rPr>
                <a:t>Fertiberia</a:t>
              </a:r>
              <a:r>
                <a:rPr lang="sv-SE" sz="6400" b="1">
                  <a:solidFill>
                    <a:srgbClr val="CC0033"/>
                  </a:solidFill>
                  <a:latin typeface="+mj-lt"/>
                  <a:cs typeface="Arial" panose="020B0604020202020204" pitchFamily="34" charset="0"/>
                </a:rPr>
                <a:t> ROM</a:t>
              </a:r>
            </a:p>
          </p:txBody>
        </p:sp>
        <p:pic>
          <p:nvPicPr>
            <p:cNvPr id="16" name="Picture 8" descr="RETROFEED FERTIBERIA">
              <a:extLst>
                <a:ext uri="{FF2B5EF4-FFF2-40B4-BE49-F238E27FC236}">
                  <a16:creationId xmlns:a16="http://schemas.microsoft.com/office/drawing/2014/main" id="{86E7F6A4-FD10-5544-A6F1-9A0287A687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751" y="1127912"/>
              <a:ext cx="2287452" cy="8417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oup 2">
            <a:extLst>
              <a:ext uri="{FF2B5EF4-FFF2-40B4-BE49-F238E27FC236}">
                <a16:creationId xmlns:a16="http://schemas.microsoft.com/office/drawing/2014/main" id="{4A4AD86C-FF53-1375-5A5D-385932D710D1}"/>
              </a:ext>
            </a:extLst>
          </p:cNvPr>
          <p:cNvGrpSpPr/>
          <p:nvPr/>
        </p:nvGrpSpPr>
        <p:grpSpPr>
          <a:xfrm>
            <a:off x="2873487" y="5199011"/>
            <a:ext cx="5754762" cy="3506709"/>
            <a:chOff x="2497589" y="5623419"/>
            <a:chExt cx="5754762" cy="3506709"/>
          </a:xfrm>
        </p:grpSpPr>
        <p:grpSp>
          <p:nvGrpSpPr>
            <p:cNvPr id="19" name="Group 18">
              <a:extLst>
                <a:ext uri="{FF2B5EF4-FFF2-40B4-BE49-F238E27FC236}">
                  <a16:creationId xmlns:a16="http://schemas.microsoft.com/office/drawing/2014/main" id="{CEF87217-EBE9-282E-CD7B-618403454D17}"/>
                </a:ext>
              </a:extLst>
            </p:cNvPr>
            <p:cNvGrpSpPr/>
            <p:nvPr/>
          </p:nvGrpSpPr>
          <p:grpSpPr>
            <a:xfrm>
              <a:off x="2497589" y="5623419"/>
              <a:ext cx="5754762" cy="3134459"/>
              <a:chOff x="5355" y="0"/>
              <a:chExt cx="6443044" cy="3427682"/>
            </a:xfrm>
          </p:grpSpPr>
          <p:sp>
            <p:nvSpPr>
              <p:cNvPr id="20" name="Rectangle: Top Corners Rounded 19">
                <a:extLst>
                  <a:ext uri="{FF2B5EF4-FFF2-40B4-BE49-F238E27FC236}">
                    <a16:creationId xmlns:a16="http://schemas.microsoft.com/office/drawing/2014/main" id="{FB6EAE8B-9075-1994-5280-8DFEA262ADA9}"/>
                  </a:ext>
                </a:extLst>
              </p:cNvPr>
              <p:cNvSpPr/>
              <p:nvPr/>
            </p:nvSpPr>
            <p:spPr>
              <a:xfrm>
                <a:off x="5355" y="0"/>
                <a:ext cx="6443044" cy="3427682"/>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Rectangle: Top Corners Rounded 4">
                <a:extLst>
                  <a:ext uri="{FF2B5EF4-FFF2-40B4-BE49-F238E27FC236}">
                    <a16:creationId xmlns:a16="http://schemas.microsoft.com/office/drawing/2014/main" id="{35E9E88C-6690-39DB-5C6D-ACB318B72215}"/>
                  </a:ext>
                </a:extLst>
              </p:cNvPr>
              <p:cNvSpPr txBox="1"/>
              <p:nvPr/>
            </p:nvSpPr>
            <p:spPr>
              <a:xfrm>
                <a:off x="85670" y="80315"/>
                <a:ext cx="6282415" cy="3347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83820" rIns="27940" bIns="27940" numCol="1" spcCol="1270" anchor="t" anchorCtr="0">
                <a:noAutofit/>
              </a:bodyPr>
              <a:lstStyle/>
              <a:p>
                <a:pPr marL="457200" lvl="0" indent="-457200">
                  <a:lnSpc>
                    <a:spcPct val="150000"/>
                  </a:lnSpc>
                  <a:buFont typeface="Arial" panose="020B0604020202020204" pitchFamily="34" charset="0"/>
                  <a:buChar char="•"/>
                </a:pPr>
                <a:r>
                  <a:rPr lang="sv-SE" sz="2800" err="1"/>
                  <a:t>Reactants</a:t>
                </a:r>
                <a:r>
                  <a:rPr lang="sv-SE" sz="2800"/>
                  <a:t> [kg/s]</a:t>
                </a:r>
              </a:p>
              <a:p>
                <a:pPr marL="914400" lvl="1" indent="-457200">
                  <a:lnSpc>
                    <a:spcPct val="100000"/>
                  </a:lnSpc>
                  <a:buFont typeface="Arial" panose="020B0604020202020204" pitchFamily="34" charset="0"/>
                  <a:buChar char="•"/>
                </a:pPr>
                <a:r>
                  <a:rPr lang="sv-SE" sz="2800" err="1"/>
                  <a:t>Ammonia</a:t>
                </a:r>
                <a:endParaRPr lang="sv-SE" sz="2800"/>
              </a:p>
              <a:p>
                <a:pPr marL="914400" lvl="1" indent="-457200">
                  <a:lnSpc>
                    <a:spcPct val="100000"/>
                  </a:lnSpc>
                  <a:buFont typeface="Arial" panose="020B0604020202020204" pitchFamily="34" charset="0"/>
                  <a:buChar char="•"/>
                </a:pPr>
                <a:r>
                  <a:rPr lang="sv-SE" sz="2800" err="1"/>
                  <a:t>Sulfuric</a:t>
                </a:r>
                <a:r>
                  <a:rPr lang="sv-SE" sz="2800"/>
                  <a:t> </a:t>
                </a:r>
                <a:r>
                  <a:rPr lang="sv-SE" sz="2800" err="1"/>
                  <a:t>acid</a:t>
                </a:r>
                <a:endParaRPr lang="sv-SE" sz="2800"/>
              </a:p>
              <a:p>
                <a:pPr marL="914400" lvl="1" indent="-457200">
                  <a:lnSpc>
                    <a:spcPct val="100000"/>
                  </a:lnSpc>
                  <a:buFont typeface="Arial" panose="020B0604020202020204" pitchFamily="34" charset="0"/>
                  <a:buChar char="•"/>
                </a:pPr>
                <a:r>
                  <a:rPr lang="sv-SE" sz="2800" err="1"/>
                  <a:t>Phosphoric</a:t>
                </a:r>
                <a:r>
                  <a:rPr lang="sv-SE" sz="2800"/>
                  <a:t> </a:t>
                </a:r>
                <a:r>
                  <a:rPr lang="sv-SE" sz="2800" err="1"/>
                  <a:t>acid</a:t>
                </a:r>
                <a:endParaRPr lang="sv-SE" sz="2800"/>
              </a:p>
              <a:p>
                <a:pPr marL="457200" lvl="0" indent="-457200">
                  <a:lnSpc>
                    <a:spcPct val="150000"/>
                  </a:lnSpc>
                  <a:buFont typeface="Arial" panose="020B0604020202020204" pitchFamily="34" charset="0"/>
                  <a:buChar char="•"/>
                </a:pPr>
                <a:r>
                  <a:rPr lang="sv-SE" sz="2800" err="1"/>
                  <a:t>Temperature</a:t>
                </a:r>
                <a:r>
                  <a:rPr lang="sv-SE" sz="2800"/>
                  <a:t> </a:t>
                </a:r>
                <a:r>
                  <a:rPr lang="sv-SE" sz="2800" err="1"/>
                  <a:t>of</a:t>
                </a:r>
                <a:r>
                  <a:rPr lang="sv-SE" sz="2800"/>
                  <a:t> </a:t>
                </a:r>
                <a:r>
                  <a:rPr lang="sv-SE" sz="2800" err="1"/>
                  <a:t>reactants</a:t>
                </a:r>
                <a:r>
                  <a:rPr lang="sv-SE" sz="2800"/>
                  <a:t> [°C</a:t>
                </a:r>
                <a:r>
                  <a:rPr lang="sv-SE" sz="2400"/>
                  <a:t>]</a:t>
                </a:r>
                <a:endParaRPr lang="sv-SE" sz="2800"/>
              </a:p>
              <a:p>
                <a:pPr marL="0" lvl="1" algn="l" defTabSz="977900">
                  <a:lnSpc>
                    <a:spcPct val="150000"/>
                  </a:lnSpc>
                  <a:spcBef>
                    <a:spcPct val="0"/>
                  </a:spcBef>
                  <a:spcAft>
                    <a:spcPct val="15000"/>
                  </a:spcAft>
                </a:pPr>
                <a:endParaRPr lang="sv-SE" sz="2200" kern="1200"/>
              </a:p>
            </p:txBody>
          </p:sp>
        </p:grpSp>
        <p:sp>
          <p:nvSpPr>
            <p:cNvPr id="26" name="TextBox 13">
              <a:extLst>
                <a:ext uri="{FF2B5EF4-FFF2-40B4-BE49-F238E27FC236}">
                  <a16:creationId xmlns:a16="http://schemas.microsoft.com/office/drawing/2014/main" id="{84E5E4F1-4664-1C88-5101-608007FF6E2C}"/>
                </a:ext>
              </a:extLst>
            </p:cNvPr>
            <p:cNvSpPr txBox="1"/>
            <p:nvPr/>
          </p:nvSpPr>
          <p:spPr>
            <a:xfrm>
              <a:off x="3618910" y="8453020"/>
              <a:ext cx="3512118" cy="677108"/>
            </a:xfrm>
            <a:prstGeom prst="rect">
              <a:avLst/>
            </a:prstGeom>
            <a:solidFill>
              <a:srgbClr val="CC0033"/>
            </a:solidFill>
            <a:ln>
              <a:solidFill>
                <a:srgbClr val="CC0033"/>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r>
                <a:rPr lang="en-US" sz="4400" b="1">
                  <a:solidFill>
                    <a:schemeClr val="bg1"/>
                  </a:solidFill>
                  <a:latin typeface="+mj-lt"/>
                  <a:cs typeface="Arial" panose="020B0604020202020204" pitchFamily="34" charset="0"/>
                </a:rPr>
                <a:t>Input to ROM</a:t>
              </a:r>
            </a:p>
          </p:txBody>
        </p:sp>
      </p:grpSp>
      <p:grpSp>
        <p:nvGrpSpPr>
          <p:cNvPr id="5" name="Group 4">
            <a:extLst>
              <a:ext uri="{FF2B5EF4-FFF2-40B4-BE49-F238E27FC236}">
                <a16:creationId xmlns:a16="http://schemas.microsoft.com/office/drawing/2014/main" id="{D86A3B2F-F077-36B2-8B43-B0F14A86BC25}"/>
              </a:ext>
            </a:extLst>
          </p:cNvPr>
          <p:cNvGrpSpPr/>
          <p:nvPr/>
        </p:nvGrpSpPr>
        <p:grpSpPr>
          <a:xfrm>
            <a:off x="9143989" y="5199011"/>
            <a:ext cx="5754762" cy="3506709"/>
            <a:chOff x="8808763" y="5623419"/>
            <a:chExt cx="5754762" cy="3506709"/>
          </a:xfrm>
        </p:grpSpPr>
        <p:grpSp>
          <p:nvGrpSpPr>
            <p:cNvPr id="23" name="Group 22">
              <a:extLst>
                <a:ext uri="{FF2B5EF4-FFF2-40B4-BE49-F238E27FC236}">
                  <a16:creationId xmlns:a16="http://schemas.microsoft.com/office/drawing/2014/main" id="{79A6ABAB-0FB0-AB79-E734-75832A99A799}"/>
                </a:ext>
              </a:extLst>
            </p:cNvPr>
            <p:cNvGrpSpPr/>
            <p:nvPr/>
          </p:nvGrpSpPr>
          <p:grpSpPr>
            <a:xfrm>
              <a:off x="8808763" y="5623419"/>
              <a:ext cx="5754762" cy="3134459"/>
              <a:chOff x="5355" y="0"/>
              <a:chExt cx="6443044" cy="3427682"/>
            </a:xfrm>
          </p:grpSpPr>
          <p:sp>
            <p:nvSpPr>
              <p:cNvPr id="24" name="Rectangle: Top Corners Rounded 23">
                <a:extLst>
                  <a:ext uri="{FF2B5EF4-FFF2-40B4-BE49-F238E27FC236}">
                    <a16:creationId xmlns:a16="http://schemas.microsoft.com/office/drawing/2014/main" id="{D4C13D21-09DE-EF71-27B2-5F91EF2B9CAF}"/>
                  </a:ext>
                </a:extLst>
              </p:cNvPr>
              <p:cNvSpPr/>
              <p:nvPr/>
            </p:nvSpPr>
            <p:spPr>
              <a:xfrm>
                <a:off x="5355" y="0"/>
                <a:ext cx="6443044" cy="3427682"/>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Top Corners Rounded 4">
                <a:extLst>
                  <a:ext uri="{FF2B5EF4-FFF2-40B4-BE49-F238E27FC236}">
                    <a16:creationId xmlns:a16="http://schemas.microsoft.com/office/drawing/2014/main" id="{61B653C2-D775-89B3-32A9-012C0E0630C0}"/>
                  </a:ext>
                </a:extLst>
              </p:cNvPr>
              <p:cNvSpPr txBox="1"/>
              <p:nvPr/>
            </p:nvSpPr>
            <p:spPr>
              <a:xfrm>
                <a:off x="85670" y="80315"/>
                <a:ext cx="6282414" cy="334736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83820" rIns="27940" bIns="27940" numCol="1" spcCol="1270" anchor="t" anchorCtr="0">
                <a:noAutofit/>
              </a:bodyPr>
              <a:lstStyle/>
              <a:p>
                <a:pPr marL="457200" lvl="0" indent="-457200">
                  <a:lnSpc>
                    <a:spcPct val="150000"/>
                  </a:lnSpc>
                  <a:spcAft>
                    <a:spcPts val="0"/>
                  </a:spcAft>
                  <a:buFont typeface="Arial" panose="020B0604020202020204" pitchFamily="34" charset="0"/>
                  <a:buChar char="•"/>
                </a:pPr>
                <a:r>
                  <a:rPr lang="sv-SE" sz="2800" err="1"/>
                  <a:t>Temperature</a:t>
                </a:r>
                <a:r>
                  <a:rPr lang="sv-SE" sz="2800"/>
                  <a:t> at outlet [</a:t>
                </a:r>
                <a:r>
                  <a:rPr lang="sv-SE" sz="2800">
                    <a:latin typeface="Arial" panose="020B0604020202020204" pitchFamily="34" charset="0"/>
                    <a:cs typeface="Arial" panose="020B0604020202020204" pitchFamily="34" charset="0"/>
                  </a:rPr>
                  <a:t>°</a:t>
                </a:r>
                <a:r>
                  <a:rPr lang="sv-SE" sz="2800"/>
                  <a:t>C]</a:t>
                </a:r>
              </a:p>
              <a:p>
                <a:pPr marL="457200" lvl="0" indent="-457200">
                  <a:lnSpc>
                    <a:spcPct val="150000"/>
                  </a:lnSpc>
                  <a:spcAft>
                    <a:spcPts val="0"/>
                  </a:spcAft>
                  <a:buFont typeface="Arial" panose="020B0604020202020204" pitchFamily="34" charset="0"/>
                  <a:buChar char="•"/>
                </a:pPr>
                <a:r>
                  <a:rPr lang="sv-SE" sz="2800"/>
                  <a:t>pH at outlet</a:t>
                </a:r>
              </a:p>
              <a:p>
                <a:pPr marL="0" lvl="1" algn="l" defTabSz="977900">
                  <a:lnSpc>
                    <a:spcPct val="150000"/>
                  </a:lnSpc>
                  <a:spcBef>
                    <a:spcPct val="0"/>
                  </a:spcBef>
                  <a:spcAft>
                    <a:spcPct val="15000"/>
                  </a:spcAft>
                </a:pPr>
                <a:endParaRPr lang="sv-SE" sz="2200" kern="1200"/>
              </a:p>
            </p:txBody>
          </p:sp>
        </p:grpSp>
        <p:sp>
          <p:nvSpPr>
            <p:cNvPr id="27" name="TextBox 13">
              <a:extLst>
                <a:ext uri="{FF2B5EF4-FFF2-40B4-BE49-F238E27FC236}">
                  <a16:creationId xmlns:a16="http://schemas.microsoft.com/office/drawing/2014/main" id="{C61F977F-E73E-E8B7-FBFC-F9E96E1A25A8}"/>
                </a:ext>
              </a:extLst>
            </p:cNvPr>
            <p:cNvSpPr txBox="1"/>
            <p:nvPr/>
          </p:nvSpPr>
          <p:spPr>
            <a:xfrm>
              <a:off x="9304320" y="8453020"/>
              <a:ext cx="4763645" cy="677108"/>
            </a:xfrm>
            <a:prstGeom prst="rect">
              <a:avLst/>
            </a:prstGeom>
            <a:solidFill>
              <a:srgbClr val="CC0033"/>
            </a:solidFill>
            <a:ln>
              <a:solidFill>
                <a:srgbClr val="CC0033"/>
              </a:solid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t">
              <a:spAutoFit/>
            </a:bodyPr>
            <a:lstStyle/>
            <a:p>
              <a:pPr algn="ctr">
                <a:spcBef>
                  <a:spcPct val="0"/>
                </a:spcBef>
              </a:pPr>
              <a:r>
                <a:rPr lang="en-US" sz="4400" b="1">
                  <a:solidFill>
                    <a:schemeClr val="bg1"/>
                  </a:solidFill>
                  <a:latin typeface="+mj-lt"/>
                  <a:cs typeface="Arial" panose="020B0604020202020204" pitchFamily="34" charset="0"/>
                </a:rPr>
                <a:t>Output from ROM</a:t>
              </a:r>
            </a:p>
          </p:txBody>
        </p:sp>
      </p:grpSp>
    </p:spTree>
    <p:extLst>
      <p:ext uri="{BB962C8B-B14F-4D97-AF65-F5344CB8AC3E}">
        <p14:creationId xmlns:p14="http://schemas.microsoft.com/office/powerpoint/2010/main" val="7052682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5E6DE-76DB-3B57-2713-47AEF1CBC765}"/>
              </a:ext>
            </a:extLst>
          </p:cNvPr>
          <p:cNvPicPr>
            <a:picLocks noChangeAspect="1"/>
          </p:cNvPicPr>
          <p:nvPr/>
        </p:nvPicPr>
        <p:blipFill>
          <a:blip r:embed="rId3"/>
          <a:stretch>
            <a:fillRect/>
          </a:stretch>
        </p:blipFill>
        <p:spPr>
          <a:xfrm>
            <a:off x="228600" y="3421505"/>
            <a:ext cx="10744200" cy="6581680"/>
          </a:xfrm>
          <a:prstGeom prst="rect">
            <a:avLst/>
          </a:prstGeom>
        </p:spPr>
      </p:pic>
      <p:pic>
        <p:nvPicPr>
          <p:cNvPr id="12" name="Picture 8" descr="RETROFEED FERTIBERIA">
            <a:extLst>
              <a:ext uri="{FF2B5EF4-FFF2-40B4-BE49-F238E27FC236}">
                <a16:creationId xmlns:a16="http://schemas.microsoft.com/office/drawing/2014/main" id="{931EA9E4-E7C2-7B15-2838-8700B0619C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1885" y="924001"/>
            <a:ext cx="2287452" cy="8417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6"/>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7"/>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3247053" y="871996"/>
            <a:ext cx="1572536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Evaluation of ROM - Quality</a:t>
            </a:r>
          </a:p>
        </p:txBody>
      </p:sp>
      <p:sp>
        <p:nvSpPr>
          <p:cNvPr id="23" name="TextBox 22">
            <a:extLst>
              <a:ext uri="{FF2B5EF4-FFF2-40B4-BE49-F238E27FC236}">
                <a16:creationId xmlns:a16="http://schemas.microsoft.com/office/drawing/2014/main" id="{3A4DFCCA-DB9A-4D17-94C5-76F3D0DAF419}"/>
              </a:ext>
            </a:extLst>
          </p:cNvPr>
          <p:cNvSpPr txBox="1"/>
          <p:nvPr/>
        </p:nvSpPr>
        <p:spPr>
          <a:xfrm>
            <a:off x="1281309" y="2035625"/>
            <a:ext cx="15725360" cy="10156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432000" rIns="432000">
            <a:spAutoFit/>
          </a:bodyPr>
          <a:lstStyle/>
          <a:p>
            <a:pPr algn="ctr"/>
            <a:r>
              <a:rPr lang="en-US" sz="3000" b="0" i="1" u="none" strike="noStrike" baseline="0">
                <a:solidFill>
                  <a:srgbClr val="000000"/>
                </a:solidFill>
                <a:latin typeface="Arial" panose="020B0604020202020204" pitchFamily="34" charset="0"/>
              </a:rPr>
              <a:t>In order to use a mathematical model as a digital twin and a tool for DSS, it must be verified. This is done by checking its quality and accuracy.</a:t>
            </a:r>
            <a:endParaRPr lang="sv-SE" sz="3000" i="1"/>
          </a:p>
        </p:txBody>
      </p:sp>
      <p:sp>
        <p:nvSpPr>
          <p:cNvPr id="14" name="TextBox 13">
            <a:extLst>
              <a:ext uri="{FF2B5EF4-FFF2-40B4-BE49-F238E27FC236}">
                <a16:creationId xmlns:a16="http://schemas.microsoft.com/office/drawing/2014/main" id="{62BEC251-7830-8339-0711-54D423E0ABC9}"/>
              </a:ext>
            </a:extLst>
          </p:cNvPr>
          <p:cNvSpPr txBox="1"/>
          <p:nvPr/>
        </p:nvSpPr>
        <p:spPr>
          <a:xfrm>
            <a:off x="10389842" y="4028435"/>
            <a:ext cx="7669558" cy="4893647"/>
          </a:xfrm>
          <a:prstGeom prst="rect">
            <a:avLst/>
          </a:prstGeom>
          <a:noFill/>
        </p:spPr>
        <p:txBody>
          <a:bodyPr wrap="square">
            <a:spAutoFit/>
          </a:bodyPr>
          <a:lstStyle/>
          <a:p>
            <a:pPr marL="285750" indent="-285750">
              <a:buFont typeface="Arial" panose="020B0604020202020204" pitchFamily="34" charset="0"/>
              <a:buChar char="•"/>
            </a:pPr>
            <a:r>
              <a:rPr lang="en-US" sz="2400">
                <a:latin typeface="Arial MT"/>
              </a:rPr>
              <a:t>The graph compares predicted (ROM) and observed (CFD) results for pH (red) and temperature (blue).</a:t>
            </a:r>
          </a:p>
          <a:p>
            <a:pPr marL="285750" indent="-285750">
              <a:buFont typeface="Arial" panose="020B0604020202020204" pitchFamily="34" charset="0"/>
              <a:buChar char="•"/>
            </a:pPr>
            <a:endParaRPr lang="en-US" sz="2400">
              <a:latin typeface="Arial MT"/>
            </a:endParaRPr>
          </a:p>
          <a:p>
            <a:pPr marL="285750" indent="-285750">
              <a:buFont typeface="Arial" panose="020B0604020202020204" pitchFamily="34" charset="0"/>
              <a:buChar char="•"/>
            </a:pPr>
            <a:r>
              <a:rPr lang="en-US" sz="2400">
                <a:latin typeface="Arial MT"/>
              </a:rPr>
              <a:t> Normalization allows comparison despite different magnitudes. </a:t>
            </a:r>
          </a:p>
          <a:p>
            <a:pPr marL="285750" indent="-285750">
              <a:buFont typeface="Arial" panose="020B0604020202020204" pitchFamily="34" charset="0"/>
              <a:buChar char="•"/>
            </a:pPr>
            <a:endParaRPr lang="en-US" sz="2400">
              <a:latin typeface="Arial MT"/>
            </a:endParaRPr>
          </a:p>
          <a:p>
            <a:pPr marL="285750" indent="-285750">
              <a:buFont typeface="Arial" panose="020B0604020202020204" pitchFamily="34" charset="0"/>
              <a:buChar char="•"/>
            </a:pPr>
            <a:r>
              <a:rPr lang="en-US" sz="2400">
                <a:latin typeface="Arial MT"/>
              </a:rPr>
              <a:t>Closer to the diagonal indicates a better prediction.</a:t>
            </a:r>
          </a:p>
          <a:p>
            <a:pPr marL="285750" indent="-285750">
              <a:buFont typeface="Arial" panose="020B0604020202020204" pitchFamily="34" charset="0"/>
              <a:buChar char="•"/>
            </a:pPr>
            <a:endParaRPr lang="en-US" sz="2400">
              <a:latin typeface="Arial MT"/>
            </a:endParaRPr>
          </a:p>
          <a:p>
            <a:pPr marL="285750" indent="-285750">
              <a:buFont typeface="Arial" panose="020B0604020202020204" pitchFamily="34" charset="0"/>
              <a:buChar char="•"/>
            </a:pPr>
            <a:r>
              <a:rPr lang="en-US" sz="2400">
                <a:latin typeface="Arial MT"/>
              </a:rPr>
              <a:t> Temperature predictions are excellent, while pH predictions are slightly less accurate but still within an acceptable range. </a:t>
            </a:r>
          </a:p>
          <a:p>
            <a:pPr marL="285750" indent="-285750">
              <a:buFont typeface="Arial" panose="020B0604020202020204" pitchFamily="34" charset="0"/>
              <a:buChar char="•"/>
            </a:pPr>
            <a:endParaRPr lang="en-US" sz="2400">
              <a:latin typeface="Arial MT"/>
            </a:endParaRPr>
          </a:p>
          <a:p>
            <a:pPr marL="285750" indent="-285750">
              <a:buFont typeface="Arial" panose="020B0604020202020204" pitchFamily="34" charset="0"/>
              <a:buChar char="•"/>
            </a:pPr>
            <a:r>
              <a:rPr lang="en-US" sz="2400">
                <a:latin typeface="Arial MT"/>
              </a:rPr>
              <a:t>The ROM is of high quality.</a:t>
            </a:r>
            <a:endParaRPr lang="sv-SE" sz="2400">
              <a:latin typeface="Arial MT"/>
            </a:endParaRPr>
          </a:p>
        </p:txBody>
      </p:sp>
      <p:sp>
        <p:nvSpPr>
          <p:cNvPr id="24" name="TextBox 23">
            <a:extLst>
              <a:ext uri="{FF2B5EF4-FFF2-40B4-BE49-F238E27FC236}">
                <a16:creationId xmlns:a16="http://schemas.microsoft.com/office/drawing/2014/main" id="{5671E32D-5421-BBFB-22D9-C6445E33E723}"/>
              </a:ext>
            </a:extLst>
          </p:cNvPr>
          <p:cNvSpPr txBox="1"/>
          <p:nvPr/>
        </p:nvSpPr>
        <p:spPr>
          <a:xfrm>
            <a:off x="3104952" y="3162449"/>
            <a:ext cx="13297150" cy="461665"/>
          </a:xfrm>
          <a:prstGeom prst="rect">
            <a:avLst/>
          </a:prstGeom>
          <a:noFill/>
        </p:spPr>
        <p:txBody>
          <a:bodyPr wrap="square">
            <a:spAutoFit/>
          </a:bodyPr>
          <a:lstStyle/>
          <a:p>
            <a:pPr lvl="0"/>
            <a:r>
              <a:rPr lang="sv-SE" sz="2400" i="1" err="1">
                <a:solidFill>
                  <a:srgbClr val="000000"/>
                </a:solidFill>
                <a:latin typeface="Times New Roman" panose="02020603050405020304" pitchFamily="18" charset="0"/>
              </a:rPr>
              <a:t>Goodness</a:t>
            </a:r>
            <a:r>
              <a:rPr lang="sv-SE" sz="2400" i="1">
                <a:solidFill>
                  <a:srgbClr val="000000"/>
                </a:solidFill>
                <a:latin typeface="Times New Roman" panose="02020603050405020304" pitchFamily="18" charset="0"/>
              </a:rPr>
              <a:t> </a:t>
            </a:r>
            <a:r>
              <a:rPr lang="sv-SE" sz="2400" i="1" err="1">
                <a:solidFill>
                  <a:srgbClr val="000000"/>
                </a:solidFill>
                <a:latin typeface="Times New Roman" panose="02020603050405020304" pitchFamily="18" charset="0"/>
              </a:rPr>
              <a:t>of</a:t>
            </a:r>
            <a:r>
              <a:rPr lang="sv-SE" sz="2400" i="1">
                <a:solidFill>
                  <a:srgbClr val="000000"/>
                </a:solidFill>
                <a:latin typeface="Times New Roman" panose="02020603050405020304" pitchFamily="18" charset="0"/>
              </a:rPr>
              <a:t> fit: </a:t>
            </a:r>
            <a:r>
              <a:rPr lang="sv-SE" sz="2400" i="1" err="1">
                <a:solidFill>
                  <a:srgbClr val="000000"/>
                </a:solidFill>
                <a:latin typeface="Times New Roman" panose="02020603050405020304" pitchFamily="18" charset="0"/>
              </a:rPr>
              <a:t>Compare</a:t>
            </a:r>
            <a:r>
              <a:rPr lang="sv-SE" sz="2400" i="1">
                <a:solidFill>
                  <a:srgbClr val="000000"/>
                </a:solidFill>
                <a:latin typeface="Times New Roman" panose="02020603050405020304" pitchFamily="18" charset="0"/>
              </a:rPr>
              <a:t> the outputs </a:t>
            </a:r>
            <a:r>
              <a:rPr lang="sv-SE" sz="2400" i="1" err="1">
                <a:solidFill>
                  <a:srgbClr val="000000"/>
                </a:solidFill>
                <a:latin typeface="Times New Roman" panose="02020603050405020304" pitchFamily="18" charset="0"/>
              </a:rPr>
              <a:t>of</a:t>
            </a:r>
            <a:r>
              <a:rPr lang="sv-SE" sz="2400" i="1">
                <a:solidFill>
                  <a:srgbClr val="000000"/>
                </a:solidFill>
                <a:latin typeface="Times New Roman" panose="02020603050405020304" pitchFamily="18" charset="0"/>
              </a:rPr>
              <a:t> the CFD simulations </a:t>
            </a:r>
            <a:r>
              <a:rPr lang="sv-SE" sz="2400" i="1" err="1">
                <a:solidFill>
                  <a:srgbClr val="000000"/>
                </a:solidFill>
                <a:latin typeface="Times New Roman" panose="02020603050405020304" pitchFamily="18" charset="0"/>
              </a:rPr>
              <a:t>with</a:t>
            </a:r>
            <a:r>
              <a:rPr lang="sv-SE" sz="2400" i="1">
                <a:solidFill>
                  <a:srgbClr val="000000"/>
                </a:solidFill>
                <a:latin typeface="Times New Roman" panose="02020603050405020304" pitchFamily="18" charset="0"/>
              </a:rPr>
              <a:t> the outputs </a:t>
            </a:r>
            <a:r>
              <a:rPr lang="sv-SE" sz="2400" i="1" err="1">
                <a:solidFill>
                  <a:srgbClr val="000000"/>
                </a:solidFill>
                <a:latin typeface="Times New Roman" panose="02020603050405020304" pitchFamily="18" charset="0"/>
              </a:rPr>
              <a:t>calculated</a:t>
            </a:r>
            <a:r>
              <a:rPr lang="sv-SE" sz="2400" i="1">
                <a:solidFill>
                  <a:srgbClr val="000000"/>
                </a:solidFill>
                <a:latin typeface="Times New Roman" panose="02020603050405020304" pitchFamily="18" charset="0"/>
              </a:rPr>
              <a:t> by the ROM.</a:t>
            </a:r>
          </a:p>
        </p:txBody>
      </p:sp>
    </p:spTree>
    <p:extLst>
      <p:ext uri="{BB962C8B-B14F-4D97-AF65-F5344CB8AC3E}">
        <p14:creationId xmlns:p14="http://schemas.microsoft.com/office/powerpoint/2010/main" val="308062384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RETROFEED FERTIBERIA">
            <a:extLst>
              <a:ext uri="{FF2B5EF4-FFF2-40B4-BE49-F238E27FC236}">
                <a16:creationId xmlns:a16="http://schemas.microsoft.com/office/drawing/2014/main" id="{931EA9E4-E7C2-7B15-2838-8700B0619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2003" y="925868"/>
            <a:ext cx="2287452" cy="8417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3247053" y="871996"/>
            <a:ext cx="1572536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Evaluation of ROM - Accuracy</a:t>
            </a:r>
          </a:p>
        </p:txBody>
      </p:sp>
      <p:sp>
        <p:nvSpPr>
          <p:cNvPr id="23" name="TextBox 22">
            <a:extLst>
              <a:ext uri="{FF2B5EF4-FFF2-40B4-BE49-F238E27FC236}">
                <a16:creationId xmlns:a16="http://schemas.microsoft.com/office/drawing/2014/main" id="{3A4DFCCA-DB9A-4D17-94C5-76F3D0DAF419}"/>
              </a:ext>
            </a:extLst>
          </p:cNvPr>
          <p:cNvSpPr txBox="1"/>
          <p:nvPr/>
        </p:nvSpPr>
        <p:spPr>
          <a:xfrm>
            <a:off x="1281309" y="2140555"/>
            <a:ext cx="15725360" cy="10156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lIns="432000" rIns="432000">
            <a:spAutoFit/>
          </a:bodyPr>
          <a:lstStyle/>
          <a:p>
            <a:pPr algn="ctr"/>
            <a:r>
              <a:rPr lang="sv-SE" sz="3000" i="1" err="1">
                <a:solidFill>
                  <a:srgbClr val="000000"/>
                </a:solidFill>
                <a:latin typeface="Arial" panose="020B0604020202020204" pitchFamily="34" charset="0"/>
              </a:rPr>
              <a:t>When</a:t>
            </a:r>
            <a:r>
              <a:rPr lang="sv-SE" sz="3000" i="1">
                <a:solidFill>
                  <a:srgbClr val="000000"/>
                </a:solidFill>
                <a:latin typeface="Arial" panose="020B0604020202020204" pitchFamily="34" charset="0"/>
              </a:rPr>
              <a:t> the DT, in the form </a:t>
            </a:r>
            <a:r>
              <a:rPr lang="sv-SE" sz="3000" i="1" err="1">
                <a:solidFill>
                  <a:srgbClr val="000000"/>
                </a:solidFill>
                <a:latin typeface="Arial" panose="020B0604020202020204" pitchFamily="34" charset="0"/>
              </a:rPr>
              <a:t>of</a:t>
            </a:r>
            <a:r>
              <a:rPr lang="sv-SE" sz="3000" i="1">
                <a:solidFill>
                  <a:srgbClr val="000000"/>
                </a:solidFill>
                <a:latin typeface="Arial" panose="020B0604020202020204" pitchFamily="34" charset="0"/>
              </a:rPr>
              <a:t> the ROM, has </a:t>
            </a:r>
            <a:r>
              <a:rPr lang="sv-SE" sz="3000" i="1" err="1">
                <a:solidFill>
                  <a:srgbClr val="000000"/>
                </a:solidFill>
                <a:latin typeface="Arial" panose="020B0604020202020204" pitchFamily="34" charset="0"/>
              </a:rPr>
              <a:t>been</a:t>
            </a:r>
            <a:r>
              <a:rPr lang="sv-SE" sz="3000" i="1">
                <a:solidFill>
                  <a:srgbClr val="000000"/>
                </a:solidFill>
                <a:latin typeface="Arial" panose="020B0604020202020204" pitchFamily="34" charset="0"/>
              </a:rPr>
              <a:t> </a:t>
            </a:r>
            <a:r>
              <a:rPr lang="sv-SE" sz="3000" i="1" err="1">
                <a:solidFill>
                  <a:srgbClr val="000000"/>
                </a:solidFill>
                <a:latin typeface="Arial" panose="020B0604020202020204" pitchFamily="34" charset="0"/>
              </a:rPr>
              <a:t>developed</a:t>
            </a:r>
            <a:r>
              <a:rPr lang="sv-SE" sz="3000" i="1">
                <a:solidFill>
                  <a:srgbClr val="000000"/>
                </a:solidFill>
                <a:latin typeface="Arial" panose="020B0604020202020204" pitchFamily="34" charset="0"/>
              </a:rPr>
              <a:t> and the </a:t>
            </a:r>
            <a:r>
              <a:rPr lang="sv-SE" sz="3000" i="1" err="1">
                <a:solidFill>
                  <a:srgbClr val="000000"/>
                </a:solidFill>
                <a:latin typeface="Arial" panose="020B0604020202020204" pitchFamily="34" charset="0"/>
              </a:rPr>
              <a:t>quality</a:t>
            </a:r>
            <a:r>
              <a:rPr lang="sv-SE" sz="3000" i="1">
                <a:solidFill>
                  <a:srgbClr val="000000"/>
                </a:solidFill>
                <a:latin typeface="Arial" panose="020B0604020202020204" pitchFamily="34" charset="0"/>
              </a:rPr>
              <a:t> </a:t>
            </a:r>
            <a:r>
              <a:rPr lang="sv-SE" sz="3000" i="1" err="1">
                <a:solidFill>
                  <a:srgbClr val="000000"/>
                </a:solidFill>
                <a:latin typeface="Arial" panose="020B0604020202020204" pitchFamily="34" charset="0"/>
              </a:rPr>
              <a:t>verified</a:t>
            </a:r>
            <a:r>
              <a:rPr lang="sv-SE" sz="3000" i="1">
                <a:solidFill>
                  <a:srgbClr val="000000"/>
                </a:solidFill>
                <a:latin typeface="Arial" panose="020B0604020202020204" pitchFamily="34" charset="0"/>
              </a:rPr>
              <a:t> it is </a:t>
            </a:r>
            <a:r>
              <a:rPr lang="sv-SE" sz="3000" i="1" err="1">
                <a:solidFill>
                  <a:srgbClr val="000000"/>
                </a:solidFill>
                <a:latin typeface="Arial" panose="020B0604020202020204" pitchFamily="34" charset="0"/>
              </a:rPr>
              <a:t>necessary</a:t>
            </a:r>
            <a:r>
              <a:rPr lang="sv-SE" sz="3000" i="1">
                <a:solidFill>
                  <a:srgbClr val="000000"/>
                </a:solidFill>
                <a:latin typeface="Arial" panose="020B0604020202020204" pitchFamily="34" charset="0"/>
              </a:rPr>
              <a:t> to check </a:t>
            </a:r>
            <a:r>
              <a:rPr lang="sv-SE" sz="3000" i="1" err="1">
                <a:solidFill>
                  <a:srgbClr val="000000"/>
                </a:solidFill>
                <a:latin typeface="Arial" panose="020B0604020202020204" pitchFamily="34" charset="0"/>
              </a:rPr>
              <a:t>accuracy</a:t>
            </a:r>
            <a:r>
              <a:rPr lang="sv-SE" sz="3000" i="1">
                <a:solidFill>
                  <a:srgbClr val="000000"/>
                </a:solidFill>
                <a:latin typeface="Arial" panose="020B0604020202020204" pitchFamily="34" charset="0"/>
              </a:rPr>
              <a:t> </a:t>
            </a:r>
            <a:r>
              <a:rPr lang="sv-SE" sz="3000" i="1" err="1">
                <a:solidFill>
                  <a:srgbClr val="000000"/>
                </a:solidFill>
                <a:latin typeface="Arial" panose="020B0604020202020204" pitchFamily="34" charset="0"/>
              </a:rPr>
              <a:t>with</a:t>
            </a:r>
            <a:r>
              <a:rPr lang="sv-SE" sz="3000" i="1">
                <a:solidFill>
                  <a:srgbClr val="000000"/>
                </a:solidFill>
                <a:latin typeface="Arial" panose="020B0604020202020204" pitchFamily="34" charset="0"/>
              </a:rPr>
              <a:t> the </a:t>
            </a:r>
            <a:r>
              <a:rPr lang="sv-SE" sz="3000" i="1" err="1">
                <a:solidFill>
                  <a:srgbClr val="000000"/>
                </a:solidFill>
                <a:latin typeface="Arial" panose="020B0604020202020204" pitchFamily="34" charset="0"/>
              </a:rPr>
              <a:t>complete</a:t>
            </a:r>
            <a:r>
              <a:rPr lang="sv-SE" sz="3000" i="1">
                <a:solidFill>
                  <a:srgbClr val="000000"/>
                </a:solidFill>
                <a:latin typeface="Arial" panose="020B0604020202020204" pitchFamily="34" charset="0"/>
              </a:rPr>
              <a:t> CFD simulation.</a:t>
            </a:r>
          </a:p>
        </p:txBody>
      </p:sp>
      <p:sp>
        <p:nvSpPr>
          <p:cNvPr id="8" name="TextBox 7">
            <a:extLst>
              <a:ext uri="{FF2B5EF4-FFF2-40B4-BE49-F238E27FC236}">
                <a16:creationId xmlns:a16="http://schemas.microsoft.com/office/drawing/2014/main" id="{86B2265A-DB87-42C7-B777-44F5CA8453A6}"/>
              </a:ext>
            </a:extLst>
          </p:cNvPr>
          <p:cNvSpPr txBox="1"/>
          <p:nvPr/>
        </p:nvSpPr>
        <p:spPr>
          <a:xfrm>
            <a:off x="1281309" y="3563330"/>
            <a:ext cx="15725360" cy="2246769"/>
          </a:xfrm>
          <a:prstGeom prst="rect">
            <a:avLst/>
          </a:prstGeom>
          <a:noFill/>
        </p:spPr>
        <p:txBody>
          <a:bodyPr wrap="square" rtlCol="0">
            <a:spAutoFit/>
          </a:bodyPr>
          <a:lstStyle/>
          <a:p>
            <a:pPr lvl="0"/>
            <a:r>
              <a:rPr lang="sv-SE" sz="2800" i="1" err="1">
                <a:solidFill>
                  <a:schemeClr val="accent1"/>
                </a:solidFill>
              </a:rPr>
              <a:t>Validation</a:t>
            </a:r>
            <a:r>
              <a:rPr lang="sv-SE" sz="2800" i="1">
                <a:solidFill>
                  <a:schemeClr val="accent1"/>
                </a:solidFill>
              </a:rPr>
              <a:t> </a:t>
            </a:r>
            <a:r>
              <a:rPr lang="sv-SE" sz="2800" i="1" err="1">
                <a:solidFill>
                  <a:schemeClr val="accent1"/>
                </a:solidFill>
              </a:rPr>
              <a:t>of</a:t>
            </a:r>
            <a:r>
              <a:rPr lang="sv-SE" sz="2800" i="1">
                <a:solidFill>
                  <a:schemeClr val="accent1"/>
                </a:solidFill>
              </a:rPr>
              <a:t> Digital Twin (ROM)</a:t>
            </a:r>
          </a:p>
          <a:p>
            <a:pPr marL="342900" lvl="0" indent="-342900">
              <a:buFont typeface="Arial" panose="020B0604020202020204" pitchFamily="34" charset="0"/>
              <a:buChar char="•"/>
            </a:pPr>
            <a:r>
              <a:rPr lang="sv-SE" sz="2800" err="1"/>
              <a:t>Two</a:t>
            </a:r>
            <a:r>
              <a:rPr lang="sv-SE" sz="2800"/>
              <a:t> </a:t>
            </a:r>
            <a:r>
              <a:rPr lang="sv-SE" sz="2800" err="1"/>
              <a:t>cases</a:t>
            </a:r>
            <a:r>
              <a:rPr lang="sv-SE" sz="2800"/>
              <a:t> </a:t>
            </a:r>
            <a:r>
              <a:rPr lang="sv-SE" sz="2800" err="1"/>
              <a:t>are</a:t>
            </a:r>
            <a:r>
              <a:rPr lang="sv-SE" sz="2800"/>
              <a:t> </a:t>
            </a:r>
            <a:r>
              <a:rPr lang="sv-SE" sz="2800" err="1"/>
              <a:t>selected</a:t>
            </a:r>
            <a:r>
              <a:rPr lang="sv-SE" sz="2800"/>
              <a:t> at </a:t>
            </a:r>
            <a:r>
              <a:rPr lang="sv-SE" sz="2800" err="1"/>
              <a:t>random</a:t>
            </a:r>
            <a:r>
              <a:rPr lang="sv-SE" sz="2800"/>
              <a:t> </a:t>
            </a:r>
            <a:r>
              <a:rPr lang="sv-SE" sz="2800" err="1"/>
              <a:t>within</a:t>
            </a:r>
            <a:r>
              <a:rPr lang="sv-SE" sz="2800"/>
              <a:t> the operating </a:t>
            </a:r>
            <a:r>
              <a:rPr lang="sv-SE" sz="2800" err="1"/>
              <a:t>range</a:t>
            </a:r>
            <a:r>
              <a:rPr lang="sv-SE" sz="2800"/>
              <a:t> </a:t>
            </a:r>
            <a:r>
              <a:rPr lang="sv-SE" sz="2800" err="1"/>
              <a:t>that</a:t>
            </a:r>
            <a:r>
              <a:rPr lang="sv-SE" sz="2800"/>
              <a:t> the DT has </a:t>
            </a:r>
            <a:r>
              <a:rPr lang="sv-SE" sz="2800" err="1"/>
              <a:t>been</a:t>
            </a:r>
            <a:r>
              <a:rPr lang="sv-SE" sz="2800"/>
              <a:t> </a:t>
            </a:r>
            <a:r>
              <a:rPr lang="sv-SE" sz="2800" err="1"/>
              <a:t>trained</a:t>
            </a:r>
            <a:r>
              <a:rPr lang="sv-SE" sz="2800"/>
              <a:t> on.</a:t>
            </a:r>
          </a:p>
          <a:p>
            <a:pPr marL="342900" lvl="0" indent="-342900">
              <a:buFont typeface="Arial" panose="020B0604020202020204" pitchFamily="34" charset="0"/>
              <a:buChar char="•"/>
            </a:pPr>
            <a:r>
              <a:rPr lang="sv-SE" sz="2800"/>
              <a:t>The </a:t>
            </a:r>
            <a:r>
              <a:rPr lang="sv-SE" sz="2800" err="1"/>
              <a:t>turbulence</a:t>
            </a:r>
            <a:r>
              <a:rPr lang="sv-SE" sz="2800"/>
              <a:t> </a:t>
            </a:r>
            <a:r>
              <a:rPr lang="sv-SE" sz="2800" err="1"/>
              <a:t>model</a:t>
            </a:r>
            <a:r>
              <a:rPr lang="sv-SE" sz="2800"/>
              <a:t> </a:t>
            </a:r>
            <a:r>
              <a:rPr lang="sv-SE" sz="2800" err="1"/>
              <a:t>which</a:t>
            </a:r>
            <a:r>
              <a:rPr lang="sv-SE" sz="2800"/>
              <a:t> </a:t>
            </a:r>
            <a:r>
              <a:rPr lang="sv-SE" sz="2800" err="1"/>
              <a:t>was</a:t>
            </a:r>
            <a:r>
              <a:rPr lang="sv-SE" sz="2800"/>
              <a:t> best </a:t>
            </a:r>
            <a:r>
              <a:rPr lang="sv-SE" sz="2800" err="1"/>
              <a:t>adjusted</a:t>
            </a:r>
            <a:r>
              <a:rPr lang="sv-SE" sz="2800"/>
              <a:t> in all operating </a:t>
            </a:r>
            <a:r>
              <a:rPr lang="sv-SE" sz="2800" err="1"/>
              <a:t>conditions</a:t>
            </a:r>
            <a:r>
              <a:rPr lang="sv-SE" sz="2800"/>
              <a:t> is </a:t>
            </a:r>
            <a:r>
              <a:rPr lang="sv-SE" sz="2800" err="1"/>
              <a:t>selected</a:t>
            </a:r>
            <a:endParaRPr lang="sv-SE" sz="2800"/>
          </a:p>
          <a:p>
            <a:pPr marL="342900" lvl="0" indent="-342900">
              <a:buFont typeface="Arial" panose="020B0604020202020204" pitchFamily="34" charset="0"/>
              <a:buChar char="•"/>
            </a:pPr>
            <a:r>
              <a:rPr lang="sv-SE" sz="2800"/>
              <a:t>CFD simulations </a:t>
            </a:r>
            <a:r>
              <a:rPr lang="sv-SE" sz="2800" err="1"/>
              <a:t>of</a:t>
            </a:r>
            <a:r>
              <a:rPr lang="sv-SE" sz="2800"/>
              <a:t> the </a:t>
            </a:r>
            <a:r>
              <a:rPr lang="sv-SE" sz="2800" err="1"/>
              <a:t>two</a:t>
            </a:r>
            <a:r>
              <a:rPr lang="sv-SE" sz="2800"/>
              <a:t> </a:t>
            </a:r>
            <a:r>
              <a:rPr lang="sv-SE" sz="2800" err="1"/>
              <a:t>cases</a:t>
            </a:r>
            <a:r>
              <a:rPr lang="sv-SE" sz="2800"/>
              <a:t> </a:t>
            </a:r>
            <a:r>
              <a:rPr lang="sv-SE" sz="2800" err="1"/>
              <a:t>are</a:t>
            </a:r>
            <a:r>
              <a:rPr lang="sv-SE" sz="2800"/>
              <a:t> </a:t>
            </a:r>
            <a:r>
              <a:rPr lang="sv-SE" sz="2800" err="1"/>
              <a:t>carried</a:t>
            </a:r>
            <a:r>
              <a:rPr lang="sv-SE" sz="2800"/>
              <a:t> </a:t>
            </a:r>
            <a:r>
              <a:rPr lang="sv-SE" sz="2800" err="1"/>
              <a:t>out</a:t>
            </a:r>
            <a:r>
              <a:rPr lang="sv-SE" sz="2800"/>
              <a:t>.</a:t>
            </a:r>
          </a:p>
          <a:p>
            <a:pPr marL="342900" lvl="0" indent="-342900">
              <a:buFont typeface="Arial" panose="020B0604020202020204" pitchFamily="34" charset="0"/>
              <a:buChar char="•"/>
            </a:pPr>
            <a:r>
              <a:rPr lang="sv-SE" sz="2800"/>
              <a:t>The digital </a:t>
            </a:r>
            <a:r>
              <a:rPr lang="sv-SE" sz="2800" err="1"/>
              <a:t>twin</a:t>
            </a:r>
            <a:r>
              <a:rPr lang="sv-SE" sz="2800"/>
              <a:t> and the CFD </a:t>
            </a:r>
            <a:r>
              <a:rPr lang="sv-SE" sz="2800" err="1"/>
              <a:t>results</a:t>
            </a:r>
            <a:r>
              <a:rPr lang="sv-SE" sz="2800"/>
              <a:t> </a:t>
            </a:r>
            <a:r>
              <a:rPr lang="sv-SE" sz="2800" err="1"/>
              <a:t>are</a:t>
            </a:r>
            <a:r>
              <a:rPr lang="sv-SE" sz="2800"/>
              <a:t> </a:t>
            </a:r>
            <a:r>
              <a:rPr lang="sv-SE" sz="2800" err="1"/>
              <a:t>compared</a:t>
            </a:r>
            <a:r>
              <a:rPr lang="sv-SE" sz="2800"/>
              <a:t>.</a:t>
            </a:r>
          </a:p>
        </p:txBody>
      </p:sp>
      <p:pic>
        <p:nvPicPr>
          <p:cNvPr id="7" name="Picture 6">
            <a:extLst>
              <a:ext uri="{FF2B5EF4-FFF2-40B4-BE49-F238E27FC236}">
                <a16:creationId xmlns:a16="http://schemas.microsoft.com/office/drawing/2014/main" id="{25110248-C711-A5F5-2FBC-979B68EC37EC}"/>
              </a:ext>
            </a:extLst>
          </p:cNvPr>
          <p:cNvPicPr>
            <a:picLocks noChangeAspect="1"/>
          </p:cNvPicPr>
          <p:nvPr/>
        </p:nvPicPr>
        <p:blipFill>
          <a:blip r:embed="rId7"/>
          <a:stretch>
            <a:fillRect/>
          </a:stretch>
        </p:blipFill>
        <p:spPr>
          <a:xfrm>
            <a:off x="1281309" y="6445720"/>
            <a:ext cx="15258298" cy="2194375"/>
          </a:xfrm>
          <a:prstGeom prst="rect">
            <a:avLst/>
          </a:prstGeom>
        </p:spPr>
      </p:pic>
    </p:spTree>
    <p:extLst>
      <p:ext uri="{BB962C8B-B14F-4D97-AF65-F5344CB8AC3E}">
        <p14:creationId xmlns:p14="http://schemas.microsoft.com/office/powerpoint/2010/main" val="130209293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itle 3">
            <a:extLst>
              <a:ext uri="{FF2B5EF4-FFF2-40B4-BE49-F238E27FC236}">
                <a16:creationId xmlns:a16="http://schemas.microsoft.com/office/drawing/2014/main" id="{EDEB082D-436B-C394-5548-06D8939AF6A2}"/>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lvl="0"/>
            <a:r>
              <a:rPr lang="en-GB" sz="7200" b="1" noProof="0" dirty="0">
                <a:solidFill>
                  <a:schemeClr val="bg1"/>
                </a:solidFill>
              </a:rPr>
              <a:t>Step 3: </a:t>
            </a:r>
            <a:br>
              <a:rPr lang="en-GB" sz="7200" b="1" noProof="0" dirty="0">
                <a:solidFill>
                  <a:schemeClr val="bg1"/>
                </a:solidFill>
              </a:rPr>
            </a:br>
            <a:r>
              <a:rPr lang="en-GB" sz="7200" b="1" noProof="0" dirty="0">
                <a:solidFill>
                  <a:schemeClr val="bg1"/>
                </a:solidFill>
              </a:rPr>
              <a:t>Integrate Digital Twin in control environment</a:t>
            </a:r>
            <a:endParaRPr lang="en-GB" sz="7200" noProof="0" dirty="0">
              <a:solidFill>
                <a:schemeClr val="bg1"/>
              </a:solidFill>
            </a:endParaRPr>
          </a:p>
        </p:txBody>
      </p:sp>
    </p:spTree>
    <p:extLst>
      <p:ext uri="{BB962C8B-B14F-4D97-AF65-F5344CB8AC3E}">
        <p14:creationId xmlns:p14="http://schemas.microsoft.com/office/powerpoint/2010/main" val="16766618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ETROFEED FERTIBERIA">
            <a:extLst>
              <a:ext uri="{FF2B5EF4-FFF2-40B4-BE49-F238E27FC236}">
                <a16:creationId xmlns:a16="http://schemas.microsoft.com/office/drawing/2014/main" id="{85BE3DCC-7BD0-0DA3-6DA4-EB820521D8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885" y="924001"/>
            <a:ext cx="2287452" cy="84178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3247053" y="871996"/>
            <a:ext cx="1572536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 Decision Support System</a:t>
            </a:r>
          </a:p>
        </p:txBody>
      </p:sp>
      <p:sp>
        <p:nvSpPr>
          <p:cNvPr id="4" name="TextBox 3">
            <a:extLst>
              <a:ext uri="{FF2B5EF4-FFF2-40B4-BE49-F238E27FC236}">
                <a16:creationId xmlns:a16="http://schemas.microsoft.com/office/drawing/2014/main" id="{3E472FDE-C3FB-45F8-AFD4-DA691DD36BF4}"/>
              </a:ext>
            </a:extLst>
          </p:cNvPr>
          <p:cNvSpPr txBox="1"/>
          <p:nvPr/>
        </p:nvSpPr>
        <p:spPr>
          <a:xfrm>
            <a:off x="3046171" y="3301481"/>
            <a:ext cx="2565968" cy="1169551"/>
          </a:xfrm>
          <a:prstGeom prst="rect">
            <a:avLst/>
          </a:prstGeom>
          <a:noFill/>
        </p:spPr>
        <p:txBody>
          <a:bodyPr wrap="square" rtlCol="0">
            <a:spAutoFit/>
          </a:bodyPr>
          <a:lstStyle/>
          <a:p>
            <a:r>
              <a:rPr lang="sv-SE" sz="7000" b="1">
                <a:solidFill>
                  <a:schemeClr val="accent1"/>
                </a:solidFill>
              </a:rPr>
              <a:t>ROM</a:t>
            </a:r>
          </a:p>
        </p:txBody>
      </p:sp>
      <p:sp>
        <p:nvSpPr>
          <p:cNvPr id="7" name="Arrow: Striped Right 6">
            <a:extLst>
              <a:ext uri="{FF2B5EF4-FFF2-40B4-BE49-F238E27FC236}">
                <a16:creationId xmlns:a16="http://schemas.microsoft.com/office/drawing/2014/main" id="{01548723-8DC9-4D2C-9878-D68A3DFD4576}"/>
              </a:ext>
            </a:extLst>
          </p:cNvPr>
          <p:cNvSpPr/>
          <p:nvPr/>
        </p:nvSpPr>
        <p:spPr>
          <a:xfrm>
            <a:off x="5981304" y="3301481"/>
            <a:ext cx="3731739" cy="988770"/>
          </a:xfrm>
          <a:prstGeom prst="stripedRightArrow">
            <a:avLst>
              <a:gd name="adj1" fmla="val 6999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b="1"/>
              <a:t>.FMU </a:t>
            </a:r>
            <a:r>
              <a:rPr lang="sv-SE" sz="2400" b="1" err="1"/>
              <a:t>file</a:t>
            </a:r>
            <a:endParaRPr lang="sv-SE" sz="2400" b="1"/>
          </a:p>
        </p:txBody>
      </p:sp>
      <p:sp>
        <p:nvSpPr>
          <p:cNvPr id="30" name="TextBox 29">
            <a:extLst>
              <a:ext uri="{FF2B5EF4-FFF2-40B4-BE49-F238E27FC236}">
                <a16:creationId xmlns:a16="http://schemas.microsoft.com/office/drawing/2014/main" id="{22ADB4FB-BDB9-4632-AE9A-E7FCD0A1B2F7}"/>
              </a:ext>
            </a:extLst>
          </p:cNvPr>
          <p:cNvSpPr txBox="1"/>
          <p:nvPr/>
        </p:nvSpPr>
        <p:spPr>
          <a:xfrm>
            <a:off x="10438774" y="2951002"/>
            <a:ext cx="6192564" cy="1754326"/>
          </a:xfrm>
          <a:prstGeom prst="rect">
            <a:avLst/>
          </a:prstGeom>
          <a:noFill/>
        </p:spPr>
        <p:txBody>
          <a:bodyPr wrap="square" rtlCol="0">
            <a:spAutoFit/>
          </a:bodyPr>
          <a:lstStyle/>
          <a:p>
            <a:r>
              <a:rPr lang="sv-SE" sz="5400" b="1">
                <a:solidFill>
                  <a:schemeClr val="accent1"/>
                </a:solidFill>
              </a:rPr>
              <a:t>Control </a:t>
            </a:r>
            <a:r>
              <a:rPr lang="sv-SE" sz="5400" b="1" err="1">
                <a:solidFill>
                  <a:schemeClr val="accent1"/>
                </a:solidFill>
              </a:rPr>
              <a:t>platforms</a:t>
            </a:r>
            <a:r>
              <a:rPr lang="sv-SE" sz="5400" b="1">
                <a:solidFill>
                  <a:schemeClr val="accent1"/>
                </a:solidFill>
              </a:rPr>
              <a:t> </a:t>
            </a:r>
            <a:br>
              <a:rPr lang="sv-SE" sz="5400" b="1">
                <a:solidFill>
                  <a:schemeClr val="accent1"/>
                </a:solidFill>
              </a:rPr>
            </a:br>
            <a:r>
              <a:rPr lang="sv-SE" sz="5400" b="1">
                <a:solidFill>
                  <a:schemeClr val="accent1"/>
                </a:solidFill>
              </a:rPr>
              <a:t>i.e. </a:t>
            </a:r>
            <a:r>
              <a:rPr lang="sv-SE" sz="5400" b="1" err="1">
                <a:solidFill>
                  <a:schemeClr val="accent1"/>
                </a:solidFill>
              </a:rPr>
              <a:t>Simulink</a:t>
            </a:r>
            <a:endParaRPr lang="sv-SE" sz="5400" b="1">
              <a:solidFill>
                <a:schemeClr val="accent1"/>
              </a:solidFill>
            </a:endParaRPr>
          </a:p>
        </p:txBody>
      </p:sp>
      <p:sp>
        <p:nvSpPr>
          <p:cNvPr id="6" name="TextBox 5">
            <a:extLst>
              <a:ext uri="{FF2B5EF4-FFF2-40B4-BE49-F238E27FC236}">
                <a16:creationId xmlns:a16="http://schemas.microsoft.com/office/drawing/2014/main" id="{12D23EEC-52EA-6C28-17D2-6C3C3BF91BB6}"/>
              </a:ext>
            </a:extLst>
          </p:cNvPr>
          <p:cNvSpPr txBox="1"/>
          <p:nvPr/>
        </p:nvSpPr>
        <p:spPr>
          <a:xfrm>
            <a:off x="2268516" y="5418509"/>
            <a:ext cx="14362822" cy="255454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3200">
                <a:cs typeface="Arial" panose="020B0604020202020204" pitchFamily="34" charset="0"/>
              </a:rPr>
              <a:t>The final step is to convert the Digital Twin (ROM) into a format compatible with a control environment. </a:t>
            </a:r>
          </a:p>
          <a:p>
            <a:pPr algn="ctr"/>
            <a:endParaRPr lang="en-US" sz="3200">
              <a:cs typeface="Arial" panose="020B0604020202020204" pitchFamily="34" charset="0"/>
            </a:endParaRPr>
          </a:p>
          <a:p>
            <a:pPr algn="ctr"/>
            <a:r>
              <a:rPr lang="en-US" sz="3200">
                <a:cs typeface="Arial" panose="020B0604020202020204" pitchFamily="34" charset="0"/>
              </a:rPr>
              <a:t>This is achieved by exporting the ROM to a </a:t>
            </a:r>
            <a:r>
              <a:rPr lang="en-US" sz="3200" b="1">
                <a:cs typeface="Arial" panose="020B0604020202020204" pitchFamily="34" charset="0"/>
              </a:rPr>
              <a:t>Functional Mock-up Unit (FMU) </a:t>
            </a:r>
            <a:r>
              <a:rPr lang="en-US" sz="3200">
                <a:cs typeface="Arial" panose="020B0604020202020204" pitchFamily="34" charset="0"/>
              </a:rPr>
              <a:t>file using ANSYS software. FMU files can be read by tools such as Simulink.</a:t>
            </a:r>
            <a:endParaRPr lang="sv-SE" sz="3200">
              <a:cs typeface="Arial" panose="020B0604020202020204" pitchFamily="34" charset="0"/>
            </a:endParaRPr>
          </a:p>
        </p:txBody>
      </p:sp>
    </p:spTree>
    <p:extLst>
      <p:ext uri="{BB962C8B-B14F-4D97-AF65-F5344CB8AC3E}">
        <p14:creationId xmlns:p14="http://schemas.microsoft.com/office/powerpoint/2010/main" val="6977278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itle 1">
            <a:extLst>
              <a:ext uri="{FF2B5EF4-FFF2-40B4-BE49-F238E27FC236}">
                <a16:creationId xmlns:a16="http://schemas.microsoft.com/office/drawing/2014/main" id="{8AD61396-31C7-41DE-9CAD-95392388BB38}"/>
              </a:ext>
            </a:extLst>
          </p:cNvPr>
          <p:cNvSpPr txBox="1">
            <a:spLocks/>
          </p:cNvSpPr>
          <p:nvPr/>
        </p:nvSpPr>
        <p:spPr>
          <a:xfrm>
            <a:off x="540522" y="1131448"/>
            <a:ext cx="12877800" cy="930729"/>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5400" b="1">
                <a:solidFill>
                  <a:srgbClr val="CC0033"/>
                </a:solidFill>
                <a:ea typeface="+mn-ea"/>
                <a:cs typeface="Arial" panose="020B0604020202020204" pitchFamily="34" charset="0"/>
              </a:rPr>
              <a:t>QUIZ</a:t>
            </a:r>
            <a:endParaRPr lang="sv-SE"/>
          </a:p>
        </p:txBody>
      </p:sp>
      <p:sp>
        <p:nvSpPr>
          <p:cNvPr id="14" name="TextBox 13">
            <a:extLst>
              <a:ext uri="{FF2B5EF4-FFF2-40B4-BE49-F238E27FC236}">
                <a16:creationId xmlns:a16="http://schemas.microsoft.com/office/drawing/2014/main" id="{D180123C-ABD7-458C-97E1-274B2CC8DAFA}"/>
              </a:ext>
            </a:extLst>
          </p:cNvPr>
          <p:cNvSpPr txBox="1"/>
          <p:nvPr/>
        </p:nvSpPr>
        <p:spPr>
          <a:xfrm>
            <a:off x="1039710" y="2359884"/>
            <a:ext cx="16208558" cy="6740307"/>
          </a:xfrm>
          <a:prstGeom prst="rect">
            <a:avLst/>
          </a:prstGeom>
          <a:noFill/>
        </p:spPr>
        <p:txBody>
          <a:bodyPr wrap="square">
            <a:spAutoFit/>
          </a:bodyPr>
          <a:lstStyle/>
          <a:p>
            <a:pPr marL="742950" indent="-742950">
              <a:buFont typeface="+mj-lt"/>
              <a:buAutoNum type="arabicPeriod"/>
            </a:pPr>
            <a:r>
              <a:rPr lang="en-US" sz="3600"/>
              <a:t>Which turbulence model is the most computationally heavy?</a:t>
            </a:r>
          </a:p>
          <a:p>
            <a:pPr marL="1200150" lvl="1" indent="-742950">
              <a:buFont typeface="+mj-lt"/>
              <a:buAutoNum type="alphaUcPeriod"/>
            </a:pPr>
            <a:r>
              <a:rPr lang="sv-SE" sz="3600" err="1"/>
              <a:t>Large</a:t>
            </a:r>
            <a:r>
              <a:rPr lang="sv-SE" sz="3600"/>
              <a:t> Eddy Simulation (LES) </a:t>
            </a:r>
          </a:p>
          <a:p>
            <a:pPr marL="1200150" lvl="1" indent="-742950">
              <a:buFont typeface="+mj-lt"/>
              <a:buAutoNum type="alphaUcPeriod"/>
            </a:pPr>
            <a:r>
              <a:rPr lang="sv-SE" sz="3600"/>
              <a:t>Reynolds </a:t>
            </a:r>
            <a:r>
              <a:rPr lang="sv-SE" sz="3600" err="1"/>
              <a:t>Averaged</a:t>
            </a:r>
            <a:r>
              <a:rPr lang="sv-SE" sz="3600"/>
              <a:t> </a:t>
            </a:r>
            <a:r>
              <a:rPr lang="sv-SE" sz="3600" err="1"/>
              <a:t>Navier</a:t>
            </a:r>
            <a:r>
              <a:rPr lang="sv-SE" sz="3600"/>
              <a:t>-Stokes (RANS)</a:t>
            </a:r>
          </a:p>
          <a:p>
            <a:endParaRPr lang="sv-SE" sz="3600"/>
          </a:p>
          <a:p>
            <a:r>
              <a:rPr lang="sv-SE" sz="3600"/>
              <a:t>2.    </a:t>
            </a:r>
            <a:r>
              <a:rPr lang="sv-SE" sz="3600" err="1"/>
              <a:t>Which</a:t>
            </a:r>
            <a:r>
              <a:rPr lang="sv-SE" sz="3600"/>
              <a:t> </a:t>
            </a:r>
            <a:r>
              <a:rPr lang="sv-SE" sz="3600" err="1"/>
              <a:t>of</a:t>
            </a:r>
            <a:r>
              <a:rPr lang="sv-SE" sz="3600"/>
              <a:t> the </a:t>
            </a:r>
            <a:r>
              <a:rPr lang="sv-SE" sz="3600" err="1"/>
              <a:t>following</a:t>
            </a:r>
            <a:r>
              <a:rPr lang="sv-SE" sz="3600"/>
              <a:t> </a:t>
            </a:r>
            <a:r>
              <a:rPr lang="sv-SE" sz="3600" err="1"/>
              <a:t>techniques</a:t>
            </a:r>
            <a:r>
              <a:rPr lang="sv-SE" sz="3600"/>
              <a:t> </a:t>
            </a:r>
            <a:r>
              <a:rPr lang="sv-SE" sz="3600" err="1"/>
              <a:t>could</a:t>
            </a:r>
            <a:r>
              <a:rPr lang="sv-SE" sz="3600"/>
              <a:t> be </a:t>
            </a:r>
            <a:r>
              <a:rPr lang="sv-SE" sz="3600" err="1"/>
              <a:t>utilized</a:t>
            </a:r>
            <a:r>
              <a:rPr lang="sv-SE" sz="3600"/>
              <a:t> in the </a:t>
            </a:r>
            <a:r>
              <a:rPr lang="sv-SE" sz="3600" err="1"/>
              <a:t>development</a:t>
            </a:r>
            <a:r>
              <a:rPr lang="sv-SE" sz="3600"/>
              <a:t> </a:t>
            </a:r>
            <a:r>
              <a:rPr lang="sv-SE" sz="3600" err="1"/>
              <a:t>of</a:t>
            </a:r>
            <a:r>
              <a:rPr lang="sv-SE" sz="3600"/>
              <a:t> a   	digital </a:t>
            </a:r>
            <a:r>
              <a:rPr lang="sv-SE" sz="3600" err="1"/>
              <a:t>twin</a:t>
            </a:r>
            <a:r>
              <a:rPr lang="sv-SE" sz="3600"/>
              <a:t>?</a:t>
            </a:r>
          </a:p>
          <a:p>
            <a:pPr marL="1200150" lvl="1" indent="-742950">
              <a:buFont typeface="+mj-lt"/>
              <a:buAutoNum type="alphaUcPeriod"/>
            </a:pPr>
            <a:r>
              <a:rPr lang="sv-SE" sz="3600" err="1"/>
              <a:t>Machine</a:t>
            </a:r>
            <a:r>
              <a:rPr lang="sv-SE" sz="3600"/>
              <a:t> Learning</a:t>
            </a:r>
          </a:p>
          <a:p>
            <a:pPr marL="1200150" lvl="1" indent="-742950">
              <a:buFont typeface="+mj-lt"/>
              <a:buAutoNum type="alphaUcPeriod"/>
            </a:pPr>
            <a:r>
              <a:rPr lang="sv-SE" sz="3600" err="1"/>
              <a:t>Computational</a:t>
            </a:r>
            <a:r>
              <a:rPr lang="sv-SE" sz="3600"/>
              <a:t> Fluid Dynamics (CFD)</a:t>
            </a:r>
          </a:p>
          <a:p>
            <a:pPr marL="1200150" lvl="1" indent="-742950">
              <a:buFont typeface="+mj-lt"/>
              <a:buAutoNum type="alphaUcPeriod"/>
            </a:pPr>
            <a:endParaRPr lang="sv-SE" sz="3600"/>
          </a:p>
          <a:p>
            <a:r>
              <a:rPr lang="sv-SE" sz="3600"/>
              <a:t>3.    </a:t>
            </a:r>
            <a:r>
              <a:rPr lang="sv-SE" sz="3600" err="1"/>
              <a:t>What</a:t>
            </a:r>
            <a:r>
              <a:rPr lang="sv-SE" sz="3600"/>
              <a:t> </a:t>
            </a:r>
            <a:r>
              <a:rPr lang="sv-SE" sz="3600" err="1"/>
              <a:t>needs</a:t>
            </a:r>
            <a:r>
              <a:rPr lang="sv-SE" sz="3600"/>
              <a:t> to be </a:t>
            </a:r>
            <a:r>
              <a:rPr lang="sv-SE" sz="3600" err="1"/>
              <a:t>verified</a:t>
            </a:r>
            <a:r>
              <a:rPr lang="sv-SE" sz="3600"/>
              <a:t> to </a:t>
            </a:r>
            <a:r>
              <a:rPr lang="sv-SE" sz="3600" err="1"/>
              <a:t>assess</a:t>
            </a:r>
            <a:r>
              <a:rPr lang="sv-SE" sz="3600"/>
              <a:t> the </a:t>
            </a:r>
            <a:r>
              <a:rPr lang="sv-SE" sz="3600" err="1"/>
              <a:t>quality</a:t>
            </a:r>
            <a:r>
              <a:rPr lang="sv-SE" sz="3600"/>
              <a:t> </a:t>
            </a:r>
            <a:r>
              <a:rPr lang="sv-SE" sz="3600" err="1"/>
              <a:t>of</a:t>
            </a:r>
            <a:r>
              <a:rPr lang="sv-SE" sz="3600"/>
              <a:t> a ROM?</a:t>
            </a:r>
          </a:p>
          <a:p>
            <a:pPr marL="1200150" lvl="1" indent="-742950">
              <a:buFont typeface="+mj-lt"/>
              <a:buAutoNum type="alphaUcPeriod"/>
            </a:pPr>
            <a:r>
              <a:rPr lang="sv-SE" sz="3600" err="1"/>
              <a:t>Goodness</a:t>
            </a:r>
            <a:r>
              <a:rPr lang="sv-SE" sz="3600"/>
              <a:t> </a:t>
            </a:r>
            <a:r>
              <a:rPr lang="sv-SE" sz="3600" err="1"/>
              <a:t>of</a:t>
            </a:r>
            <a:r>
              <a:rPr lang="sv-SE" sz="3600"/>
              <a:t> fit</a:t>
            </a:r>
          </a:p>
          <a:p>
            <a:pPr marL="1200150" lvl="1" indent="-742950">
              <a:buFont typeface="+mj-lt"/>
              <a:buAutoNum type="alphaUcPeriod"/>
            </a:pPr>
            <a:r>
              <a:rPr lang="sv-SE" sz="3600" err="1"/>
              <a:t>Ease</a:t>
            </a:r>
            <a:r>
              <a:rPr lang="sv-SE" sz="3600"/>
              <a:t> </a:t>
            </a:r>
            <a:r>
              <a:rPr lang="sv-SE" sz="3600" err="1"/>
              <a:t>of</a:t>
            </a:r>
            <a:r>
              <a:rPr lang="sv-SE" sz="3600"/>
              <a:t> </a:t>
            </a:r>
            <a:r>
              <a:rPr lang="sv-SE" sz="3600" err="1"/>
              <a:t>use</a:t>
            </a:r>
            <a:endParaRPr lang="sv-SE" sz="3600"/>
          </a:p>
        </p:txBody>
      </p:sp>
    </p:spTree>
    <p:extLst>
      <p:ext uri="{BB962C8B-B14F-4D97-AF65-F5344CB8AC3E}">
        <p14:creationId xmlns:p14="http://schemas.microsoft.com/office/powerpoint/2010/main" val="138794304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4854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4173" y="-2079252"/>
            <a:ext cx="3637310" cy="5416787"/>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56500" y="-507873"/>
            <a:ext cx="2453933" cy="2453933"/>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1978" y="-9882"/>
            <a:ext cx="6089090" cy="3822165"/>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394386" y="2198670"/>
            <a:ext cx="1778562" cy="177856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336" y="7798115"/>
            <a:ext cx="3667361" cy="3549174"/>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54681" y="8159840"/>
            <a:ext cx="1392701" cy="13927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01967" y="1101467"/>
            <a:ext cx="8084069" cy="808406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50425" y="49925"/>
            <a:ext cx="10187153" cy="10187153"/>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593812" y="2226712"/>
            <a:ext cx="17100376" cy="5423039"/>
          </a:xfrm>
          <a:noFill/>
        </p:spPr>
        <p:txBody>
          <a:bodyPr vert="horz" lIns="91440" tIns="45720" rIns="91440" bIns="45720" rtlCol="0" anchor="ctr">
            <a:normAutofit/>
          </a:bodyPr>
          <a:lstStyle/>
          <a:p>
            <a:pPr indent="457200">
              <a:spcBef>
                <a:spcPts val="600"/>
              </a:spcBef>
              <a:spcAft>
                <a:spcPts val="600"/>
              </a:spcAft>
            </a:pPr>
            <a: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t> </a:t>
            </a:r>
            <a:b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br>
            <a:r>
              <a:rPr lang="en-GB" sz="5400" b="1" noProof="0" dirty="0">
                <a:solidFill>
                  <a:srgbClr val="CC0033"/>
                </a:solidFill>
                <a:ea typeface="+mn-ea"/>
                <a:cs typeface="Arial" panose="020B0604020202020204" pitchFamily="34" charset="0"/>
              </a:rPr>
              <a:t>Chapter 5:</a:t>
            </a:r>
            <a:br>
              <a:rPr lang="en-GB" sz="5400" b="1" noProof="0" dirty="0">
                <a:solidFill>
                  <a:srgbClr val="CC0033"/>
                </a:solidFill>
                <a:ea typeface="+mn-ea"/>
                <a:cs typeface="Arial" panose="020B0604020202020204" pitchFamily="34" charset="0"/>
              </a:rPr>
            </a:br>
            <a:r>
              <a:rPr lang="en-GB" sz="5400" b="1" noProof="0" dirty="0">
                <a:solidFill>
                  <a:srgbClr val="CC0033"/>
                </a:solidFill>
                <a:ea typeface="+mn-ea"/>
                <a:cs typeface="Arial" panose="020B0604020202020204" pitchFamily="34" charset="0"/>
              </a:rPr>
              <a:t>Life Cycle Assessment</a:t>
            </a:r>
            <a:br>
              <a:rPr lang="en-GB" sz="5400" b="1" noProof="0" dirty="0">
                <a:solidFill>
                  <a:srgbClr val="CC0033"/>
                </a:solidFill>
                <a:ea typeface="+mn-ea"/>
                <a:cs typeface="Arial" panose="020B0604020202020204" pitchFamily="34" charset="0"/>
              </a:rPr>
            </a:br>
            <a:r>
              <a:rPr lang="en-GB" sz="5400" b="1" noProof="0" dirty="0">
                <a:solidFill>
                  <a:srgbClr val="CC0033"/>
                </a:solidFill>
                <a:ea typeface="+mn-ea"/>
                <a:cs typeface="Arial" panose="020B0604020202020204" pitchFamily="34" charset="0"/>
              </a:rPr>
              <a:t>(LCA)</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4735" y="8186387"/>
            <a:ext cx="3347691" cy="3853217"/>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580089" y="7865318"/>
            <a:ext cx="1439978" cy="143997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8294871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646220" y="1231987"/>
            <a:ext cx="13618595"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Overview of Chapter 5</a:t>
            </a:r>
            <a:endParaRPr kumimoji="0" lang="en-US" sz="3600" b="1" i="1"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21" name="Content Placeholder 2">
            <a:extLst>
              <a:ext uri="{FF2B5EF4-FFF2-40B4-BE49-F238E27FC236}">
                <a16:creationId xmlns:a16="http://schemas.microsoft.com/office/drawing/2014/main" id="{7410B400-A91F-45CE-9F10-13149670B085}"/>
              </a:ext>
            </a:extLst>
          </p:cNvPr>
          <p:cNvSpPr txBox="1">
            <a:spLocks/>
          </p:cNvSpPr>
          <p:nvPr/>
        </p:nvSpPr>
        <p:spPr>
          <a:xfrm>
            <a:off x="1129552" y="2426246"/>
            <a:ext cx="10395697" cy="621799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800" b="1" i="0" u="none" strike="noStrike" kern="1200" cap="none" spc="0" normalizeH="0" baseline="0" noProof="0" dirty="0">
                <a:ln>
                  <a:noFill/>
                </a:ln>
                <a:solidFill>
                  <a:srgbClr val="2F2F2F"/>
                </a:solidFill>
                <a:effectLst/>
                <a:uLnTx/>
                <a:uFillTx/>
                <a:latin typeface="Arial"/>
                <a:ea typeface="+mn-ea"/>
                <a:cs typeface="+mn-cs"/>
              </a:rPr>
              <a:t>In </a:t>
            </a:r>
            <a:r>
              <a:rPr kumimoji="0" lang="sv-SE" sz="2800" b="1" i="0" u="none" strike="noStrike" kern="1200" cap="none" spc="0" normalizeH="0" baseline="0" noProof="0" dirty="0" err="1">
                <a:ln>
                  <a:noFill/>
                </a:ln>
                <a:solidFill>
                  <a:srgbClr val="2F2F2F"/>
                </a:solidFill>
                <a:effectLst/>
                <a:uLnTx/>
                <a:uFillTx/>
                <a:latin typeface="Arial"/>
                <a:ea typeface="+mn-ea"/>
                <a:cs typeface="+mn-cs"/>
              </a:rPr>
              <a:t>this</a:t>
            </a:r>
            <a:r>
              <a:rPr kumimoji="0" lang="sv-SE" sz="2800" b="1" i="0" u="none" strike="noStrike" kern="1200" cap="none" spc="0" normalizeH="0" baseline="0" noProof="0" dirty="0">
                <a:ln>
                  <a:noFill/>
                </a:ln>
                <a:solidFill>
                  <a:srgbClr val="2F2F2F"/>
                </a:solidFill>
                <a:effectLst/>
                <a:uLnTx/>
                <a:uFillTx/>
                <a:latin typeface="Arial"/>
                <a:ea typeface="+mn-ea"/>
                <a:cs typeface="+mn-cs"/>
              </a:rPr>
              <a:t> </a:t>
            </a:r>
            <a:r>
              <a:rPr kumimoji="0" lang="sv-SE" sz="2800" b="1" i="0" u="none" strike="noStrike" kern="1200" cap="none" spc="0" normalizeH="0" baseline="0" noProof="0" dirty="0" err="1">
                <a:ln>
                  <a:noFill/>
                </a:ln>
                <a:solidFill>
                  <a:srgbClr val="2F2F2F"/>
                </a:solidFill>
                <a:effectLst/>
                <a:uLnTx/>
                <a:uFillTx/>
                <a:latin typeface="Arial"/>
                <a:ea typeface="+mn-ea"/>
                <a:cs typeface="+mn-cs"/>
              </a:rPr>
              <a:t>chapter</a:t>
            </a:r>
            <a:r>
              <a:rPr kumimoji="0" lang="sv-SE" sz="2800" b="1" i="0" u="none" strike="noStrike" kern="1200" cap="none" spc="0" normalizeH="0" baseline="0" noProof="0" dirty="0">
                <a:ln>
                  <a:noFill/>
                </a:ln>
                <a:solidFill>
                  <a:srgbClr val="2F2F2F"/>
                </a:solidFill>
                <a:effectLst/>
                <a:uLnTx/>
                <a:uFillTx/>
                <a:latin typeface="Arial"/>
                <a:ea typeface="+mn-ea"/>
                <a:cs typeface="+mn-cs"/>
              </a:rPr>
              <a:t>, </a:t>
            </a:r>
            <a:r>
              <a:rPr kumimoji="0" lang="sv-SE" sz="2800" b="1" i="0" u="none" strike="noStrike" kern="1200" cap="none" spc="0" normalizeH="0" baseline="0" noProof="0" dirty="0" err="1">
                <a:ln>
                  <a:noFill/>
                </a:ln>
                <a:solidFill>
                  <a:srgbClr val="2F2F2F"/>
                </a:solidFill>
                <a:effectLst/>
                <a:uLnTx/>
                <a:uFillTx/>
                <a:latin typeface="Arial"/>
                <a:ea typeface="+mn-ea"/>
                <a:cs typeface="+mn-cs"/>
              </a:rPr>
              <a:t>we</a:t>
            </a:r>
            <a:r>
              <a:rPr kumimoji="0" lang="sv-SE" sz="2800" b="1" i="0" u="none" strike="noStrike" kern="1200" cap="none" spc="0" normalizeH="0" baseline="0" noProof="0" dirty="0">
                <a:ln>
                  <a:noFill/>
                </a:ln>
                <a:solidFill>
                  <a:srgbClr val="2F2F2F"/>
                </a:solidFill>
                <a:effectLst/>
                <a:uLnTx/>
                <a:uFillTx/>
                <a:latin typeface="Arial"/>
                <a:ea typeface="+mn-ea"/>
                <a:cs typeface="+mn-cs"/>
              </a:rPr>
              <a:t> </a:t>
            </a:r>
            <a:r>
              <a:rPr kumimoji="0" lang="sv-SE" sz="2800" b="1" i="0" u="none" strike="noStrike" kern="1200" cap="none" spc="0" normalizeH="0" baseline="0" noProof="0" dirty="0" err="1">
                <a:ln>
                  <a:noFill/>
                </a:ln>
                <a:solidFill>
                  <a:srgbClr val="2F2F2F"/>
                </a:solidFill>
                <a:effectLst/>
                <a:uLnTx/>
                <a:uFillTx/>
                <a:latin typeface="Arial"/>
                <a:ea typeface="+mn-ea"/>
                <a:cs typeface="+mn-cs"/>
              </a:rPr>
              <a:t>will</a:t>
            </a:r>
            <a:r>
              <a:rPr kumimoji="0" lang="sv-SE" sz="2800" b="1" i="0" u="none" strike="noStrike" kern="1200" cap="none" spc="0" normalizeH="0" baseline="0" noProof="0" dirty="0">
                <a:ln>
                  <a:noFill/>
                </a:ln>
                <a:solidFill>
                  <a:srgbClr val="2F2F2F"/>
                </a:solidFill>
                <a:effectLst/>
                <a:uLnTx/>
                <a:uFillTx/>
                <a:latin typeface="Arial"/>
                <a:ea typeface="+mn-ea"/>
                <a:cs typeface="+mn-cs"/>
              </a:rPr>
              <a:t> </a:t>
            </a:r>
            <a:r>
              <a:rPr kumimoji="0" lang="sv-SE" sz="2800" b="1" i="0" u="none" strike="noStrike" kern="1200" cap="none" spc="0" normalizeH="0" baseline="0" noProof="0" dirty="0" err="1">
                <a:ln>
                  <a:noFill/>
                </a:ln>
                <a:solidFill>
                  <a:srgbClr val="2F2F2F"/>
                </a:solidFill>
                <a:effectLst/>
                <a:uLnTx/>
                <a:uFillTx/>
                <a:latin typeface="Arial"/>
                <a:ea typeface="+mn-ea"/>
                <a:cs typeface="+mn-cs"/>
              </a:rPr>
              <a:t>learn</a:t>
            </a:r>
            <a:r>
              <a:rPr kumimoji="0" lang="sv-SE" sz="2800" b="1" i="0" u="none" strike="noStrike" kern="1200" cap="none" spc="0" normalizeH="0" baseline="0" noProof="0" dirty="0">
                <a:ln>
                  <a:noFill/>
                </a:ln>
                <a:solidFill>
                  <a:srgbClr val="2F2F2F"/>
                </a:solidFill>
                <a:effectLst/>
                <a:uLnTx/>
                <a:uFillTx/>
                <a:latin typeface="Arial"/>
                <a:ea typeface="+mn-ea"/>
                <a:cs typeface="+mn-cs"/>
              </a:rPr>
              <a:t> </a:t>
            </a:r>
            <a:r>
              <a:rPr kumimoji="0" lang="sv-SE" sz="2800" b="1" i="0" u="none" strike="noStrike" kern="1200" cap="none" spc="0" normalizeH="0" baseline="0" noProof="0" dirty="0" err="1">
                <a:ln>
                  <a:noFill/>
                </a:ln>
                <a:solidFill>
                  <a:srgbClr val="2F2F2F"/>
                </a:solidFill>
                <a:effectLst/>
                <a:uLnTx/>
                <a:uFillTx/>
                <a:latin typeface="Arial"/>
                <a:ea typeface="+mn-ea"/>
                <a:cs typeface="+mn-cs"/>
              </a:rPr>
              <a:t>about</a:t>
            </a:r>
            <a:r>
              <a:rPr kumimoji="0" lang="sv-SE" sz="2800" b="1" i="0" u="none" strike="noStrike" kern="1200" cap="none" spc="0" normalizeH="0" baseline="0" noProof="0" dirty="0">
                <a:ln>
                  <a:noFill/>
                </a:ln>
                <a:solidFill>
                  <a:srgbClr val="2F2F2F"/>
                </a:solidFill>
                <a:effectLst/>
                <a:uLnTx/>
                <a:uFillTx/>
                <a:latin typeface="Arial"/>
                <a:ea typeface="+mn-ea"/>
                <a:cs typeface="+mn-cs"/>
              </a:rPr>
              <a:t>:</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v-SE" sz="2800" b="1" i="0" u="none" strike="noStrike" kern="1200" cap="none" spc="0" normalizeH="0" baseline="0" noProof="0" dirty="0">
              <a:ln>
                <a:noFill/>
              </a:ln>
              <a:solidFill>
                <a:srgbClr val="2F2F2F"/>
              </a:solidFill>
              <a:effectLst/>
              <a:uLnTx/>
              <a:uFillTx/>
              <a:latin typeface="Arial"/>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err="1">
                <a:ln>
                  <a:noFill/>
                </a:ln>
                <a:solidFill>
                  <a:srgbClr val="2F2F2F"/>
                </a:solidFill>
                <a:effectLst/>
                <a:uLnTx/>
                <a:uFillTx/>
                <a:latin typeface="Arial"/>
                <a:ea typeface="+mn-ea"/>
                <a:cs typeface="+mn-cs"/>
              </a:rPr>
              <a:t>Chapter</a:t>
            </a:r>
            <a:r>
              <a:rPr kumimoji="0" lang="sv-SE" sz="2800" b="0" i="0" u="none" strike="noStrike" kern="1200" cap="none" spc="0" normalizeH="0" baseline="0" noProof="0" dirty="0">
                <a:ln>
                  <a:noFill/>
                </a:ln>
                <a:solidFill>
                  <a:srgbClr val="2F2F2F"/>
                </a:solidFill>
                <a:effectLst/>
                <a:uLnTx/>
                <a:uFillTx/>
                <a:latin typeface="Arial"/>
                <a:ea typeface="+mn-ea"/>
                <a:cs typeface="+mn-cs"/>
              </a:rPr>
              <a:t> 5.1 Life </a:t>
            </a:r>
            <a:r>
              <a:rPr kumimoji="0" lang="sv-SE" sz="2800" b="0" i="0" u="none" strike="noStrike" kern="1200" cap="none" spc="0" normalizeH="0" baseline="0" noProof="0" dirty="0" err="1">
                <a:ln>
                  <a:noFill/>
                </a:ln>
                <a:solidFill>
                  <a:srgbClr val="2F2F2F"/>
                </a:solidFill>
                <a:effectLst/>
                <a:uLnTx/>
                <a:uFillTx/>
                <a:latin typeface="Arial"/>
                <a:ea typeface="+mn-ea"/>
                <a:cs typeface="+mn-cs"/>
              </a:rPr>
              <a:t>Cycle</a:t>
            </a:r>
            <a:r>
              <a:rPr kumimoji="0" lang="sv-SE" sz="2800" b="0" i="0" u="none" strike="noStrike" kern="1200" cap="none" spc="0" normalizeH="0" baseline="0" noProof="0" dirty="0">
                <a:ln>
                  <a:noFill/>
                </a:ln>
                <a:solidFill>
                  <a:srgbClr val="2F2F2F"/>
                </a:solidFill>
                <a:effectLst/>
                <a:uLnTx/>
                <a:uFillTx/>
                <a:latin typeface="Arial"/>
                <a:ea typeface="+mn-ea"/>
                <a:cs typeface="+mn-cs"/>
              </a:rPr>
              <a:t> </a:t>
            </a:r>
            <a:r>
              <a:rPr kumimoji="0" lang="sv-SE" sz="2800" b="0" i="0" u="none" strike="noStrike" kern="1200" cap="none" spc="0" normalizeH="0" baseline="0" noProof="0" dirty="0" err="1">
                <a:ln>
                  <a:noFill/>
                </a:ln>
                <a:solidFill>
                  <a:srgbClr val="2F2F2F"/>
                </a:solidFill>
                <a:effectLst/>
                <a:uLnTx/>
                <a:uFillTx/>
                <a:latin typeface="Arial"/>
                <a:ea typeface="+mn-ea"/>
                <a:cs typeface="+mn-cs"/>
              </a:rPr>
              <a:t>Assessment</a:t>
            </a:r>
            <a:r>
              <a:rPr kumimoji="0" lang="sv-SE" sz="2800" b="0" i="0" u="none" strike="noStrike" kern="1200" cap="none" spc="0" normalizeH="0" baseline="0" noProof="0" dirty="0">
                <a:ln>
                  <a:noFill/>
                </a:ln>
                <a:solidFill>
                  <a:srgbClr val="2F2F2F"/>
                </a:solidFill>
                <a:effectLst/>
                <a:uLnTx/>
                <a:uFillTx/>
                <a:latin typeface="Arial"/>
                <a:ea typeface="+mn-ea"/>
                <a:cs typeface="+mn-cs"/>
              </a:rPr>
              <a:t> (LCA)</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2800" b="0" i="0" u="none" strike="noStrike" kern="1200" cap="none" spc="0" normalizeH="0" baseline="0" noProof="0" dirty="0" err="1">
                <a:ln>
                  <a:noFill/>
                </a:ln>
                <a:solidFill>
                  <a:srgbClr val="2F2F2F"/>
                </a:solidFill>
                <a:effectLst/>
                <a:uLnTx/>
                <a:uFillTx/>
                <a:latin typeface="Arial"/>
                <a:ea typeface="+mn-ea"/>
                <a:cs typeface="+mn-cs"/>
              </a:rPr>
              <a:t>Chapter</a:t>
            </a:r>
            <a:r>
              <a:rPr kumimoji="0" lang="sv-SE" sz="2800" b="0" i="0" u="none" strike="noStrike" kern="1200" cap="none" spc="0" normalizeH="0" baseline="0" noProof="0" dirty="0">
                <a:ln>
                  <a:noFill/>
                </a:ln>
                <a:solidFill>
                  <a:srgbClr val="2F2F2F"/>
                </a:solidFill>
                <a:effectLst/>
                <a:uLnTx/>
                <a:uFillTx/>
                <a:latin typeface="Arial"/>
                <a:ea typeface="+mn-ea"/>
                <a:cs typeface="+mn-cs"/>
              </a:rPr>
              <a:t> 4.2 </a:t>
            </a:r>
            <a:r>
              <a:rPr kumimoji="0" lang="sv-SE" sz="2800" b="0" i="0" u="none" strike="noStrike" kern="1200" cap="none" spc="0" normalizeH="0" baseline="0" noProof="0" dirty="0" err="1">
                <a:ln>
                  <a:noFill/>
                </a:ln>
                <a:solidFill>
                  <a:srgbClr val="2F2F2F"/>
                </a:solidFill>
                <a:effectLst/>
                <a:uLnTx/>
                <a:uFillTx/>
                <a:latin typeface="Arial"/>
                <a:ea typeface="+mn-ea"/>
                <a:cs typeface="+mn-cs"/>
              </a:rPr>
              <a:t>Environmental</a:t>
            </a:r>
            <a:r>
              <a:rPr kumimoji="0" lang="sv-SE" sz="2800" b="0" i="0" u="none" strike="noStrike" kern="1200" cap="none" spc="0" normalizeH="0" baseline="0" noProof="0" dirty="0">
                <a:ln>
                  <a:noFill/>
                </a:ln>
                <a:solidFill>
                  <a:srgbClr val="2F2F2F"/>
                </a:solidFill>
                <a:effectLst/>
                <a:uLnTx/>
                <a:uFillTx/>
                <a:latin typeface="Arial"/>
                <a:ea typeface="+mn-ea"/>
                <a:cs typeface="+mn-cs"/>
              </a:rPr>
              <a:t> Life </a:t>
            </a:r>
            <a:r>
              <a:rPr kumimoji="0" lang="sv-SE" sz="2800" b="0" i="0" u="none" strike="noStrike" kern="1200" cap="none" spc="0" normalizeH="0" baseline="0" noProof="0" dirty="0" err="1">
                <a:ln>
                  <a:noFill/>
                </a:ln>
                <a:solidFill>
                  <a:srgbClr val="2F2F2F"/>
                </a:solidFill>
                <a:effectLst/>
                <a:uLnTx/>
                <a:uFillTx/>
                <a:latin typeface="Arial"/>
                <a:ea typeface="+mn-ea"/>
                <a:cs typeface="+mn-cs"/>
              </a:rPr>
              <a:t>Cycle</a:t>
            </a:r>
            <a:r>
              <a:rPr kumimoji="0" lang="sv-SE" sz="2800" b="0" i="0" u="none" strike="noStrike" kern="1200" cap="none" spc="0" normalizeH="0" baseline="0" noProof="0" dirty="0">
                <a:ln>
                  <a:noFill/>
                </a:ln>
                <a:solidFill>
                  <a:srgbClr val="2F2F2F"/>
                </a:solidFill>
                <a:effectLst/>
                <a:uLnTx/>
                <a:uFillTx/>
                <a:latin typeface="Arial"/>
                <a:ea typeface="+mn-ea"/>
                <a:cs typeface="+mn-cs"/>
              </a:rPr>
              <a:t> </a:t>
            </a:r>
            <a:r>
              <a:rPr kumimoji="0" lang="sv-SE" sz="2800" b="0" i="0" u="none" strike="noStrike" kern="1200" cap="none" spc="0" normalizeH="0" baseline="0" noProof="0" dirty="0" err="1">
                <a:ln>
                  <a:noFill/>
                </a:ln>
                <a:solidFill>
                  <a:srgbClr val="2F2F2F"/>
                </a:solidFill>
                <a:effectLst/>
                <a:uLnTx/>
                <a:uFillTx/>
                <a:latin typeface="Arial"/>
                <a:ea typeface="+mn-ea"/>
                <a:cs typeface="+mn-cs"/>
              </a:rPr>
              <a:t>Cost</a:t>
            </a:r>
            <a:r>
              <a:rPr kumimoji="0" lang="sv-SE" sz="2800" b="0" i="0" u="none" strike="noStrike" kern="1200" cap="none" spc="0" normalizeH="0" baseline="0" noProof="0" dirty="0">
                <a:ln>
                  <a:noFill/>
                </a:ln>
                <a:solidFill>
                  <a:srgbClr val="2F2F2F"/>
                </a:solidFill>
                <a:effectLst/>
                <a:uLnTx/>
                <a:uFillTx/>
                <a:latin typeface="Arial"/>
                <a:ea typeface="+mn-ea"/>
                <a:cs typeface="+mn-cs"/>
              </a:rPr>
              <a:t> (</a:t>
            </a:r>
            <a:r>
              <a:rPr kumimoji="0" lang="sv-SE" sz="2800" b="0" i="0" u="none" strike="noStrike" kern="1200" cap="none" spc="0" normalizeH="0" baseline="0" noProof="0" dirty="0" err="1">
                <a:ln>
                  <a:noFill/>
                </a:ln>
                <a:solidFill>
                  <a:srgbClr val="2F2F2F"/>
                </a:solidFill>
                <a:effectLst/>
                <a:uLnTx/>
                <a:uFillTx/>
                <a:latin typeface="Arial"/>
                <a:ea typeface="+mn-ea"/>
                <a:cs typeface="+mn-cs"/>
              </a:rPr>
              <a:t>eLCC</a:t>
            </a:r>
            <a:r>
              <a:rPr kumimoji="0" lang="sv-SE" sz="2800" b="0" i="0" u="none" strike="noStrike" kern="1200" cap="none" spc="0" normalizeH="0" baseline="0" noProof="0" dirty="0">
                <a:ln>
                  <a:noFill/>
                </a:ln>
                <a:solidFill>
                  <a:srgbClr val="2F2F2F"/>
                </a:solidFill>
                <a:effectLst/>
                <a:uLnTx/>
                <a:uFillTx/>
                <a:latin typeface="Arial"/>
                <a:ea typeface="+mn-ea"/>
                <a:cs typeface="+mn-cs"/>
              </a:rPr>
              <a:t>)</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dirty="0" err="1">
                <a:solidFill>
                  <a:srgbClr val="2F2F2F"/>
                </a:solidFill>
                <a:latin typeface="Arial"/>
              </a:rPr>
              <a:t>Chapter</a:t>
            </a:r>
            <a:r>
              <a:rPr lang="sv-SE" dirty="0">
                <a:solidFill>
                  <a:srgbClr val="2F2F2F"/>
                </a:solidFill>
                <a:latin typeface="Arial"/>
              </a:rPr>
              <a:t> 4.3 Social LCA (S-LCA)</a:t>
            </a:r>
            <a:endParaRPr kumimoji="0" lang="sv-SE" sz="2800" b="0" i="0" u="none" strike="noStrike" kern="1200" cap="none" spc="0" normalizeH="0" baseline="0" noProof="0" dirty="0">
              <a:ln>
                <a:noFill/>
              </a:ln>
              <a:solidFill>
                <a:srgbClr val="2F2F2F"/>
              </a:solidFill>
              <a:effectLst/>
              <a:uLnTx/>
              <a:uFillTx/>
              <a:latin typeface="Arial"/>
              <a:ea typeface="+mn-ea"/>
              <a:cs typeface="+mn-cs"/>
            </a:endParaRPr>
          </a:p>
        </p:txBody>
      </p:sp>
      <p:grpSp>
        <p:nvGrpSpPr>
          <p:cNvPr id="4" name="Group 6">
            <a:extLst>
              <a:ext uri="{FF2B5EF4-FFF2-40B4-BE49-F238E27FC236}">
                <a16:creationId xmlns:a16="http://schemas.microsoft.com/office/drawing/2014/main" id="{15999EBD-93D4-9CA6-892A-18A5A272F4A0}"/>
              </a:ext>
            </a:extLst>
          </p:cNvPr>
          <p:cNvGrpSpPr/>
          <p:nvPr/>
        </p:nvGrpSpPr>
        <p:grpSpPr>
          <a:xfrm>
            <a:off x="10045147" y="1832941"/>
            <a:ext cx="7991191" cy="6939998"/>
            <a:chOff x="1783080" y="874776"/>
            <a:chExt cx="5577840" cy="5108448"/>
          </a:xfrm>
        </p:grpSpPr>
        <p:pic>
          <p:nvPicPr>
            <p:cNvPr id="6" name="Picture 8">
              <a:extLst>
                <a:ext uri="{FF2B5EF4-FFF2-40B4-BE49-F238E27FC236}">
                  <a16:creationId xmlns:a16="http://schemas.microsoft.com/office/drawing/2014/main" id="{2DDF54EA-5203-4684-99B6-414416CD84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3080" y="874776"/>
              <a:ext cx="5577840" cy="5108448"/>
            </a:xfrm>
            <a:prstGeom prst="rect">
              <a:avLst/>
            </a:prstGeom>
            <a:ln>
              <a:noFill/>
            </a:ln>
          </p:spPr>
        </p:pic>
        <p:sp>
          <p:nvSpPr>
            <p:cNvPr id="7" name="Rectangle 9">
              <a:extLst>
                <a:ext uri="{FF2B5EF4-FFF2-40B4-BE49-F238E27FC236}">
                  <a16:creationId xmlns:a16="http://schemas.microsoft.com/office/drawing/2014/main" id="{563C147F-548E-C9DA-B615-9B85E30ECB91}"/>
                </a:ext>
              </a:extLst>
            </p:cNvPr>
            <p:cNvSpPr/>
            <p:nvPr/>
          </p:nvSpPr>
          <p:spPr bwMode="auto">
            <a:xfrm>
              <a:off x="1783080" y="909315"/>
              <a:ext cx="5577840" cy="5073909"/>
            </a:xfrm>
            <a:prstGeom prst="rect">
              <a:avLst/>
            </a:prstGeom>
            <a:noFill/>
            <a:ln w="38100" cap="flat" cmpd="sng" algn="ctr">
              <a:noFill/>
              <a:prstDash val="solid"/>
              <a:round/>
              <a:headEnd type="none" w="med" len="med"/>
              <a:tailEnd type="none" w="med" len="med"/>
            </a:ln>
            <a:effectLst/>
          </p:spPr>
          <p:txBody>
            <a:bodyPr vert="horz" wrap="none" lIns="120207" tIns="60104" rIns="120207" bIns="60104" numCol="1" rtlCol="0" anchor="ctr" anchorCtr="0" compatLnSpc="1">
              <a:prstTxWarp prst="textNoShape">
                <a:avLst/>
              </a:prstTxWarp>
            </a:bodyPr>
            <a:lstStyle/>
            <a:p>
              <a:pPr algn="ctr" defTabSz="1202070" fontAlgn="base">
                <a:spcBef>
                  <a:spcPct val="0"/>
                </a:spcBef>
                <a:spcAft>
                  <a:spcPct val="0"/>
                </a:spcAft>
              </a:pPr>
              <a:endParaRPr lang="en-GB" sz="2400">
                <a:latin typeface="Verdana" pitchFamily="34" charset="0"/>
              </a:endParaRPr>
            </a:p>
          </p:txBody>
        </p:sp>
      </p:grpSp>
    </p:spTree>
    <p:extLst>
      <p:ext uri="{BB962C8B-B14F-4D97-AF65-F5344CB8AC3E}">
        <p14:creationId xmlns:p14="http://schemas.microsoft.com/office/powerpoint/2010/main" val="215225248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2">
            <a:extLst>
              <a:ext uri="{FF2B5EF4-FFF2-40B4-BE49-F238E27FC236}">
                <a16:creationId xmlns:a16="http://schemas.microsoft.com/office/drawing/2014/main" id="{4E34B035-B87F-42BB-B763-DED4464609D4}"/>
              </a:ext>
            </a:extLst>
          </p:cNvPr>
          <p:cNvGrpSpPr/>
          <p:nvPr/>
        </p:nvGrpSpPr>
        <p:grpSpPr>
          <a:xfrm>
            <a:off x="-12" y="138554"/>
            <a:ext cx="18288002" cy="681138"/>
            <a:chOff x="-12" y="138554"/>
            <a:chExt cx="18288002" cy="681138"/>
          </a:xfrm>
        </p:grpSpPr>
        <p:grpSp>
          <p:nvGrpSpPr>
            <p:cNvPr id="11" name="Gruppo 1">
              <a:extLst>
                <a:ext uri="{FF2B5EF4-FFF2-40B4-BE49-F238E27FC236}">
                  <a16:creationId xmlns:a16="http://schemas.microsoft.com/office/drawing/2014/main" id="{B226DFF3-6A6F-424D-B049-3C7892336979}"/>
                </a:ext>
              </a:extLst>
            </p:cNvPr>
            <p:cNvGrpSpPr/>
            <p:nvPr/>
          </p:nvGrpSpPr>
          <p:grpSpPr>
            <a:xfrm>
              <a:off x="0" y="153125"/>
              <a:ext cx="17907000" cy="666567"/>
              <a:chOff x="0" y="153125"/>
              <a:chExt cx="17907000" cy="666567"/>
            </a:xfrm>
          </p:grpSpPr>
          <p:grpSp>
            <p:nvGrpSpPr>
              <p:cNvPr id="13" name="Gruppo 15">
                <a:extLst>
                  <a:ext uri="{FF2B5EF4-FFF2-40B4-BE49-F238E27FC236}">
                    <a16:creationId xmlns:a16="http://schemas.microsoft.com/office/drawing/2014/main" id="{6AFBCF3E-C208-46CD-81BD-971FFCB7CEF3}"/>
                  </a:ext>
                </a:extLst>
              </p:cNvPr>
              <p:cNvGrpSpPr/>
              <p:nvPr/>
            </p:nvGrpSpPr>
            <p:grpSpPr>
              <a:xfrm>
                <a:off x="0" y="153125"/>
                <a:ext cx="13958844" cy="666567"/>
                <a:chOff x="0" y="153125"/>
                <a:chExt cx="13958844" cy="666567"/>
              </a:xfrm>
            </p:grpSpPr>
            <p:pic>
              <p:nvPicPr>
                <p:cNvPr id="15" name="Picture 14">
                  <a:extLst>
                    <a:ext uri="{FF2B5EF4-FFF2-40B4-BE49-F238E27FC236}">
                      <a16:creationId xmlns:a16="http://schemas.microsoft.com/office/drawing/2014/main" id="{FEA3CDCB-E3F4-4A57-8EE3-35BBDFFB7F34}"/>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16" name="TextBox 15">
                  <a:extLst>
                    <a:ext uri="{FF2B5EF4-FFF2-40B4-BE49-F238E27FC236}">
                      <a16:creationId xmlns:a16="http://schemas.microsoft.com/office/drawing/2014/main" id="{9B3CD409-4E9B-4A2C-A343-CA2764B53E0E}"/>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3C94BE23-192E-4479-8935-D64342A7E016}"/>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2" name="Rettangolo 13">
              <a:extLst>
                <a:ext uri="{FF2B5EF4-FFF2-40B4-BE49-F238E27FC236}">
                  <a16:creationId xmlns:a16="http://schemas.microsoft.com/office/drawing/2014/main" id="{71517D3C-EE84-4A7C-8870-BBAC1C5DF8B1}"/>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7D62F5E0-2AE9-4359-8F39-6F257828AC23}"/>
              </a:ext>
            </a:extLst>
          </p:cNvPr>
          <p:cNvSpPr txBox="1"/>
          <p:nvPr/>
        </p:nvSpPr>
        <p:spPr>
          <a:xfrm>
            <a:off x="-251673" y="946300"/>
            <a:ext cx="18288012" cy="1077218"/>
          </a:xfrm>
          <a:prstGeom prst="rect">
            <a:avLst/>
          </a:prstGeom>
          <a:noFill/>
        </p:spPr>
        <p:txBody>
          <a:bodyPr wrap="square">
            <a:spAutoFit/>
          </a:bodyPr>
          <a:lstStyle/>
          <a:p>
            <a:pPr algn="ctr"/>
            <a:r>
              <a:rPr lang="sv-SE" sz="6400" b="1" err="1">
                <a:solidFill>
                  <a:srgbClr val="CC0033"/>
                </a:solidFill>
                <a:latin typeface="+mj-lt"/>
                <a:cs typeface="Arial" panose="020B0604020202020204" pitchFamily="34" charset="0"/>
              </a:rPr>
              <a:t>Types</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of</a:t>
            </a:r>
            <a:r>
              <a:rPr lang="sv-SE" sz="6400" b="1">
                <a:solidFill>
                  <a:srgbClr val="CC0033"/>
                </a:solidFill>
                <a:latin typeface="+mj-lt"/>
                <a:cs typeface="Arial" panose="020B0604020202020204" pitchFamily="34" charset="0"/>
              </a:rPr>
              <a:t> LCA</a:t>
            </a:r>
          </a:p>
        </p:txBody>
      </p:sp>
      <p:pic>
        <p:nvPicPr>
          <p:cNvPr id="18" name="Picture 12">
            <a:extLst>
              <a:ext uri="{FF2B5EF4-FFF2-40B4-BE49-F238E27FC236}">
                <a16:creationId xmlns:a16="http://schemas.microsoft.com/office/drawing/2014/main" id="{8C275BFB-E157-4647-A719-5B4908F72A5A}"/>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19" name="Gruppo 16">
            <a:extLst>
              <a:ext uri="{FF2B5EF4-FFF2-40B4-BE49-F238E27FC236}">
                <a16:creationId xmlns:a16="http://schemas.microsoft.com/office/drawing/2014/main" id="{E13415F3-171E-428E-B2A4-2B1055BAFC4F}"/>
              </a:ext>
            </a:extLst>
          </p:cNvPr>
          <p:cNvGrpSpPr/>
          <p:nvPr/>
        </p:nvGrpSpPr>
        <p:grpSpPr>
          <a:xfrm>
            <a:off x="4329146" y="9679208"/>
            <a:ext cx="13958844" cy="666567"/>
            <a:chOff x="4329156" y="9649198"/>
            <a:chExt cx="13958844" cy="666567"/>
          </a:xfrm>
        </p:grpSpPr>
        <p:pic>
          <p:nvPicPr>
            <p:cNvPr id="20" name="Picture 12">
              <a:extLst>
                <a:ext uri="{FF2B5EF4-FFF2-40B4-BE49-F238E27FC236}">
                  <a16:creationId xmlns:a16="http://schemas.microsoft.com/office/drawing/2014/main" id="{2245C983-9B8A-4393-BCCF-8D3F0419ECBE}"/>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21" name="TextBox 16">
              <a:extLst>
                <a:ext uri="{FF2B5EF4-FFF2-40B4-BE49-F238E27FC236}">
                  <a16:creationId xmlns:a16="http://schemas.microsoft.com/office/drawing/2014/main" id="{FFB233C5-A2CB-4861-A6C9-C14132B3B00D}"/>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aphicFrame>
        <p:nvGraphicFramePr>
          <p:cNvPr id="2" name="Diagram 1">
            <a:extLst>
              <a:ext uri="{FF2B5EF4-FFF2-40B4-BE49-F238E27FC236}">
                <a16:creationId xmlns:a16="http://schemas.microsoft.com/office/drawing/2014/main" id="{1A26D52B-5F1B-2F93-DDDD-C470AE2D4BA8}"/>
              </a:ext>
            </a:extLst>
          </p:cNvPr>
          <p:cNvGraphicFramePr/>
          <p:nvPr/>
        </p:nvGraphicFramePr>
        <p:xfrm>
          <a:off x="1066693" y="2254982"/>
          <a:ext cx="16169747" cy="676723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86064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739279"/>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Module 1</a:t>
                  </a: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5715000" y="4832361"/>
            <a:ext cx="1356359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Company Culture</a:t>
            </a:r>
          </a:p>
        </p:txBody>
      </p:sp>
      <p:cxnSp>
        <p:nvCxnSpPr>
          <p:cNvPr id="5" name="Straight Arrow Connector 4">
            <a:extLst>
              <a:ext uri="{FF2B5EF4-FFF2-40B4-BE49-F238E27FC236}">
                <a16:creationId xmlns:a16="http://schemas.microsoft.com/office/drawing/2014/main" id="{AD97368D-B22C-4924-ABB1-FA603F7010F5}"/>
              </a:ext>
            </a:extLst>
          </p:cNvPr>
          <p:cNvCxnSpPr>
            <a:cxnSpLocks/>
          </p:cNvCxnSpPr>
          <p:nvPr/>
        </p:nvCxnSpPr>
        <p:spPr>
          <a:xfrm flipV="1">
            <a:off x="14514286" y="3852081"/>
            <a:ext cx="456309" cy="90289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1731657E-FD2B-477C-9632-8A4E6512D2DE}"/>
              </a:ext>
            </a:extLst>
          </p:cNvPr>
          <p:cNvCxnSpPr>
            <a:cxnSpLocks/>
          </p:cNvCxnSpPr>
          <p:nvPr/>
        </p:nvCxnSpPr>
        <p:spPr>
          <a:xfrm flipH="1" flipV="1">
            <a:off x="10641763" y="3813765"/>
            <a:ext cx="694293" cy="94120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1436685C-46CF-47A2-B945-ABE72B3143E5}"/>
              </a:ext>
            </a:extLst>
          </p:cNvPr>
          <p:cNvCxnSpPr>
            <a:cxnSpLocks/>
          </p:cNvCxnSpPr>
          <p:nvPr/>
        </p:nvCxnSpPr>
        <p:spPr>
          <a:xfrm>
            <a:off x="15389571" y="6055933"/>
            <a:ext cx="1072433" cy="120304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7" name="Straight Arrow Connector 26">
            <a:extLst>
              <a:ext uri="{FF2B5EF4-FFF2-40B4-BE49-F238E27FC236}">
                <a16:creationId xmlns:a16="http://schemas.microsoft.com/office/drawing/2014/main" id="{42B65CB4-FF6E-4433-91BF-B6DA51AF795C}"/>
              </a:ext>
            </a:extLst>
          </p:cNvPr>
          <p:cNvCxnSpPr>
            <a:cxnSpLocks/>
          </p:cNvCxnSpPr>
          <p:nvPr/>
        </p:nvCxnSpPr>
        <p:spPr>
          <a:xfrm flipH="1">
            <a:off x="10376861" y="6039607"/>
            <a:ext cx="955372" cy="92380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2" name="Wave 21">
            <a:extLst>
              <a:ext uri="{FF2B5EF4-FFF2-40B4-BE49-F238E27FC236}">
                <a16:creationId xmlns:a16="http://schemas.microsoft.com/office/drawing/2014/main" id="{750D25AF-E62F-4067-9345-056191166459}"/>
              </a:ext>
            </a:extLst>
          </p:cNvPr>
          <p:cNvSpPr/>
          <p:nvPr/>
        </p:nvSpPr>
        <p:spPr>
          <a:xfrm>
            <a:off x="7622654" y="2659535"/>
            <a:ext cx="5387693" cy="1058363"/>
          </a:xfrm>
          <a:prstGeom prst="wave">
            <a:avLst>
              <a:gd name="adj1" fmla="val 6322"/>
              <a:gd name="adj2" fmla="val -1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FFFFF"/>
                </a:solidFill>
                <a:effectLst/>
                <a:uLnTx/>
                <a:uFillTx/>
                <a:latin typeface="Arial"/>
                <a:ea typeface="+mn-ea"/>
                <a:cs typeface="+mn-cs"/>
              </a:rPr>
              <a:t>Feedback/</a:t>
            </a:r>
            <a:r>
              <a:rPr kumimoji="0" lang="sv-SE" sz="2400" b="1" i="0" u="none" strike="noStrike" kern="1200" cap="none" spc="0" normalizeH="0" baseline="0" noProof="0" dirty="0" err="1">
                <a:ln>
                  <a:noFill/>
                </a:ln>
                <a:solidFill>
                  <a:srgbClr val="FFFFFF"/>
                </a:solidFill>
                <a:effectLst/>
                <a:uLnTx/>
                <a:uFillTx/>
                <a:latin typeface="Arial"/>
                <a:ea typeface="+mn-ea"/>
                <a:cs typeface="+mn-cs"/>
              </a:rPr>
              <a:t>view</a:t>
            </a:r>
            <a:r>
              <a:rPr kumimoji="0" lang="sv-SE" sz="2400" b="1" i="0" u="none" strike="noStrike" kern="1200" cap="none" spc="0" normalizeH="0" baseline="0" noProof="0" dirty="0">
                <a:ln>
                  <a:noFill/>
                </a:ln>
                <a:solidFill>
                  <a:srgbClr val="FFFFFF"/>
                </a:solidFill>
                <a:effectLst/>
                <a:uLnTx/>
                <a:uFillTx/>
                <a:latin typeface="Arial"/>
                <a:ea typeface="+mn-ea"/>
                <a:cs typeface="+mn-cs"/>
              </a:rPr>
              <a:t> from </a:t>
            </a:r>
            <a:r>
              <a:rPr kumimoji="0" lang="sv-SE" sz="2400" b="1" i="0" u="none" strike="noStrike" kern="1200" cap="none" spc="0" normalizeH="0" baseline="0" noProof="0" dirty="0" err="1">
                <a:ln>
                  <a:noFill/>
                </a:ln>
                <a:solidFill>
                  <a:srgbClr val="FFFFFF"/>
                </a:solidFill>
                <a:effectLst/>
                <a:uLnTx/>
                <a:uFillTx/>
                <a:latin typeface="Arial"/>
                <a:ea typeface="+mn-ea"/>
                <a:cs typeface="+mn-cs"/>
              </a:rPr>
              <a:t>consumers</a:t>
            </a:r>
            <a:endParaRPr kumimoji="0" lang="sv-SE" sz="2400" b="1" i="0" u="none" strike="noStrike" kern="1200" cap="none" spc="0" normalizeH="0" baseline="0" noProof="0" dirty="0">
              <a:ln>
                <a:noFill/>
              </a:ln>
              <a:solidFill>
                <a:srgbClr val="FFFFFF"/>
              </a:solidFill>
              <a:effectLst/>
              <a:uLnTx/>
              <a:uFillTx/>
              <a:latin typeface="Arial"/>
              <a:ea typeface="+mn-ea"/>
              <a:cs typeface="+mn-cs"/>
            </a:endParaRPr>
          </a:p>
        </p:txBody>
      </p:sp>
      <p:sp>
        <p:nvSpPr>
          <p:cNvPr id="29" name="Wave 28">
            <a:extLst>
              <a:ext uri="{FF2B5EF4-FFF2-40B4-BE49-F238E27FC236}">
                <a16:creationId xmlns:a16="http://schemas.microsoft.com/office/drawing/2014/main" id="{843A7A4C-FE45-4BE4-A6B5-C114104E28CB}"/>
              </a:ext>
            </a:extLst>
          </p:cNvPr>
          <p:cNvSpPr/>
          <p:nvPr/>
        </p:nvSpPr>
        <p:spPr>
          <a:xfrm>
            <a:off x="14124877" y="2755402"/>
            <a:ext cx="2529388" cy="1058363"/>
          </a:xfrm>
          <a:prstGeom prst="wave">
            <a:avLst>
              <a:gd name="adj1" fmla="val 6322"/>
              <a:gd name="adj2" fmla="val -1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Public image</a:t>
            </a:r>
          </a:p>
        </p:txBody>
      </p:sp>
      <p:sp>
        <p:nvSpPr>
          <p:cNvPr id="30" name="Wave 29">
            <a:extLst>
              <a:ext uri="{FF2B5EF4-FFF2-40B4-BE49-F238E27FC236}">
                <a16:creationId xmlns:a16="http://schemas.microsoft.com/office/drawing/2014/main" id="{175FE836-9A3B-4413-B137-F563660D4926}"/>
              </a:ext>
            </a:extLst>
          </p:cNvPr>
          <p:cNvSpPr/>
          <p:nvPr/>
        </p:nvSpPr>
        <p:spPr>
          <a:xfrm>
            <a:off x="7323044" y="7448432"/>
            <a:ext cx="4403912" cy="1058363"/>
          </a:xfrm>
          <a:prstGeom prst="wave">
            <a:avLst>
              <a:gd name="adj1" fmla="val 6322"/>
              <a:gd name="adj2" fmla="val -1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Involvement</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400" b="1" i="0" u="none" strike="noStrike" kern="1200" cap="none" spc="0" normalizeH="0" baseline="0" noProof="0" err="1">
                <a:ln>
                  <a:noFill/>
                </a:ln>
                <a:solidFill>
                  <a:srgbClr val="FFFFFF"/>
                </a:solidFill>
                <a:effectLst/>
                <a:uLnTx/>
                <a:uFillTx/>
                <a:latin typeface="Arial"/>
                <a:ea typeface="+mn-ea"/>
                <a:cs typeface="+mn-cs"/>
              </a:rPr>
              <a:t>of</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400" b="1" i="0" u="none" strike="noStrike" kern="1200" cap="none" spc="0" normalizeH="0" baseline="0" noProof="0" err="1">
                <a:ln>
                  <a:noFill/>
                </a:ln>
                <a:solidFill>
                  <a:srgbClr val="FFFFFF"/>
                </a:solidFill>
                <a:effectLst/>
                <a:uLnTx/>
                <a:uFillTx/>
                <a:latin typeface="Arial"/>
                <a:ea typeface="+mn-ea"/>
                <a:cs typeface="+mn-cs"/>
              </a:rPr>
              <a:t>company</a:t>
            </a:r>
            <a:r>
              <a:rPr kumimoji="0" lang="sv-SE" sz="2400" b="1" i="0" u="none" strike="noStrike" kern="1200" cap="none" spc="0" normalizeH="0" baseline="0" noProof="0">
                <a:ln>
                  <a:noFill/>
                </a:ln>
                <a:solidFill>
                  <a:srgbClr val="FFFFFF"/>
                </a:solidFill>
                <a:effectLst/>
                <a:uLnTx/>
                <a:uFillTx/>
                <a:latin typeface="Arial"/>
                <a:ea typeface="+mn-ea"/>
                <a:cs typeface="+mn-cs"/>
              </a:rPr>
              <a:t> in ”</a:t>
            </a:r>
            <a:r>
              <a:rPr kumimoji="0" lang="sv-SE" sz="2400" b="1" i="0" u="none" strike="noStrike" kern="1200" cap="none" spc="0" normalizeH="0" baseline="0" noProof="0" err="1">
                <a:ln>
                  <a:noFill/>
                </a:ln>
                <a:solidFill>
                  <a:srgbClr val="FFFFFF"/>
                </a:solidFill>
                <a:effectLst/>
                <a:uLnTx/>
                <a:uFillTx/>
                <a:latin typeface="Arial"/>
                <a:ea typeface="+mn-ea"/>
                <a:cs typeface="+mn-cs"/>
              </a:rPr>
              <a:t>eco</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400" b="1" i="0" u="none" strike="noStrike" kern="1200" cap="none" spc="0" normalizeH="0" baseline="0" noProof="0" err="1">
                <a:ln>
                  <a:noFill/>
                </a:ln>
                <a:solidFill>
                  <a:srgbClr val="FFFFFF"/>
                </a:solidFill>
                <a:effectLst/>
                <a:uLnTx/>
                <a:uFillTx/>
                <a:latin typeface="Arial"/>
                <a:ea typeface="+mn-ea"/>
                <a:cs typeface="+mn-cs"/>
              </a:rPr>
              <a:t>projects</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31" name="Wave 30">
            <a:extLst>
              <a:ext uri="{FF2B5EF4-FFF2-40B4-BE49-F238E27FC236}">
                <a16:creationId xmlns:a16="http://schemas.microsoft.com/office/drawing/2014/main" id="{E6B40178-CDF7-477D-A70E-7D8EA129A96C}"/>
              </a:ext>
            </a:extLst>
          </p:cNvPr>
          <p:cNvSpPr/>
          <p:nvPr/>
        </p:nvSpPr>
        <p:spPr>
          <a:xfrm>
            <a:off x="13439630" y="7441405"/>
            <a:ext cx="4254874" cy="1058363"/>
          </a:xfrm>
          <a:prstGeom prst="wave">
            <a:avLst>
              <a:gd name="adj1" fmla="val 6322"/>
              <a:gd name="adj2" fmla="val -11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Quality</a:t>
            </a:r>
            <a:r>
              <a:rPr kumimoji="0" lang="sv-SE" sz="2400" b="1" i="0" u="none" strike="noStrike" kern="1200" cap="none" spc="0" normalizeH="0" baseline="0" noProof="0">
                <a:ln>
                  <a:noFill/>
                </a:ln>
                <a:solidFill>
                  <a:srgbClr val="FFFFFF"/>
                </a:solidFill>
                <a:effectLst/>
                <a:uLnTx/>
                <a:uFillTx/>
                <a:latin typeface="Arial"/>
                <a:ea typeface="+mn-ea"/>
                <a:cs typeface="+mn-cs"/>
              </a:rPr>
              <a:t> by </a:t>
            </a:r>
            <a:r>
              <a:rPr kumimoji="0" lang="sv-SE" sz="2400" b="1" i="0" u="none" strike="noStrike" kern="1200" cap="none" spc="0" normalizeH="0" baseline="0" noProof="0" err="1">
                <a:ln>
                  <a:noFill/>
                </a:ln>
                <a:solidFill>
                  <a:srgbClr val="FFFFFF"/>
                </a:solidFill>
                <a:effectLst/>
                <a:uLnTx/>
                <a:uFillTx/>
                <a:latin typeface="Arial"/>
                <a:ea typeface="+mn-ea"/>
                <a:cs typeface="+mn-cs"/>
              </a:rPr>
              <a:t>certifications</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32" name="TextBox 31">
            <a:extLst>
              <a:ext uri="{FF2B5EF4-FFF2-40B4-BE49-F238E27FC236}">
                <a16:creationId xmlns:a16="http://schemas.microsoft.com/office/drawing/2014/main" id="{C6EB843E-D00A-49A0-A9CB-83132B48CD88}"/>
              </a:ext>
            </a:extLst>
          </p:cNvPr>
          <p:cNvSpPr txBox="1"/>
          <p:nvPr/>
        </p:nvSpPr>
        <p:spPr>
          <a:xfrm>
            <a:off x="465925" y="3935052"/>
            <a:ext cx="6513497"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2F2F2F"/>
                </a:solidFill>
                <a:effectLst/>
                <a:uLnTx/>
                <a:uFillTx/>
                <a:latin typeface="Arial"/>
                <a:ea typeface="+mn-ea"/>
                <a:cs typeface="+mn-cs"/>
              </a:rPr>
              <a:t>Company culture also plays an important role in exploring ways to be more sustainable.</a:t>
            </a:r>
            <a:endParaRPr kumimoji="0" lang="sv-SE" sz="2800" b="0" i="0" u="none" strike="noStrike" kern="1200" cap="none" spc="0" normalizeH="0" baseline="0" noProof="0">
              <a:ln>
                <a:noFill/>
              </a:ln>
              <a:solidFill>
                <a:srgbClr val="2F2F2F"/>
              </a:solidFill>
              <a:effectLst/>
              <a:uLnTx/>
              <a:uFillTx/>
              <a:latin typeface="Arial"/>
              <a:ea typeface="+mn-ea"/>
              <a:cs typeface="+mn-cs"/>
            </a:endParaRPr>
          </a:p>
        </p:txBody>
      </p:sp>
      <p:sp>
        <p:nvSpPr>
          <p:cNvPr id="24" name="TextBox 23">
            <a:extLst>
              <a:ext uri="{FF2B5EF4-FFF2-40B4-BE49-F238E27FC236}">
                <a16:creationId xmlns:a16="http://schemas.microsoft.com/office/drawing/2014/main" id="{ACCCD49B-5A9D-4FAD-AA8A-29174A3D45C7}"/>
              </a:ext>
            </a:extLst>
          </p:cNvPr>
          <p:cNvSpPr txBox="1"/>
          <p:nvPr/>
        </p:nvSpPr>
        <p:spPr>
          <a:xfrm>
            <a:off x="-1117234" y="944095"/>
            <a:ext cx="9634652" cy="1098058"/>
          </a:xfrm>
          <a:prstGeom prst="rect">
            <a:avLst/>
          </a:prstGeom>
          <a:noFill/>
        </p:spPr>
        <p:txBody>
          <a:bodyPr wrap="square">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 Company Culture</a:t>
            </a:r>
          </a:p>
        </p:txBody>
      </p:sp>
    </p:spTree>
    <p:extLst>
      <p:ext uri="{BB962C8B-B14F-4D97-AF65-F5344CB8AC3E}">
        <p14:creationId xmlns:p14="http://schemas.microsoft.com/office/powerpoint/2010/main" val="2729385021"/>
      </p:ext>
    </p:extLst>
  </p:cSld>
  <p:clrMapOvr>
    <a:masterClrMapping/>
  </p:clrMapOvr>
  <p:extLst>
    <p:ext uri="{6950BFC3-D8DA-4A85-94F7-54DA5524770B}">
      <p188:commentRel xmlns:p188="http://schemas.microsoft.com/office/powerpoint/2018/8/main" r:id="rId3"/>
    </p:ext>
  </p:extLst>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237509" y="1519151"/>
            <a:ext cx="13502422" cy="4348463"/>
          </a:xfrm>
        </p:spPr>
        <p:txBody>
          <a:bodyPr vert="horz" lIns="91440" tIns="45720" rIns="91440" bIns="45720" rtlCol="0" anchor="b">
            <a:normAutofit/>
          </a:bodyPr>
          <a:lstStyle/>
          <a:p>
            <a:pPr indent="457200">
              <a:lnSpc>
                <a:spcPct val="90000"/>
              </a:lnSpc>
              <a:spcAft>
                <a:spcPts val="600"/>
              </a:spcAft>
            </a:pPr>
            <a:r>
              <a:rPr lang="en-GB" sz="8000" b="1" kern="1200" noProof="0" dirty="0">
                <a:solidFill>
                  <a:srgbClr val="FFFFFF"/>
                </a:solidFill>
                <a:latin typeface="+mj-lt"/>
                <a:ea typeface="+mj-ea"/>
                <a:cs typeface="+mj-cs"/>
              </a:rPr>
              <a:t>5.1 Life Cycle Assessment </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88381648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o 16">
            <a:extLst>
              <a:ext uri="{FF2B5EF4-FFF2-40B4-BE49-F238E27FC236}">
                <a16:creationId xmlns:a16="http://schemas.microsoft.com/office/drawing/2014/main" id="{D5AB2B97-1E5C-4545-902A-944C5A0C74A3}"/>
              </a:ext>
            </a:extLst>
          </p:cNvPr>
          <p:cNvGrpSpPr/>
          <p:nvPr/>
        </p:nvGrpSpPr>
        <p:grpSpPr>
          <a:xfrm>
            <a:off x="4329146" y="9679208"/>
            <a:ext cx="13958844" cy="666567"/>
            <a:chOff x="4329156" y="9649198"/>
            <a:chExt cx="13958844" cy="666567"/>
          </a:xfrm>
        </p:grpSpPr>
        <p:pic>
          <p:nvPicPr>
            <p:cNvPr id="4" name="Picture 12">
              <a:extLst>
                <a:ext uri="{FF2B5EF4-FFF2-40B4-BE49-F238E27FC236}">
                  <a16:creationId xmlns:a16="http://schemas.microsoft.com/office/drawing/2014/main" id="{F8755364-13D3-400C-8220-75C3882C5FE7}"/>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5" name="TextBox 16">
              <a:extLst>
                <a:ext uri="{FF2B5EF4-FFF2-40B4-BE49-F238E27FC236}">
                  <a16:creationId xmlns:a16="http://schemas.microsoft.com/office/drawing/2014/main" id="{87330550-0973-4960-9F34-48D1B3D061D4}"/>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6" name="Gruppo 2">
            <a:extLst>
              <a:ext uri="{FF2B5EF4-FFF2-40B4-BE49-F238E27FC236}">
                <a16:creationId xmlns:a16="http://schemas.microsoft.com/office/drawing/2014/main" id="{191AC69C-6BAD-42C7-B9CD-91C545EA5B98}"/>
              </a:ext>
            </a:extLst>
          </p:cNvPr>
          <p:cNvGrpSpPr/>
          <p:nvPr/>
        </p:nvGrpSpPr>
        <p:grpSpPr>
          <a:xfrm>
            <a:off x="-12" y="138554"/>
            <a:ext cx="18288002" cy="681138"/>
            <a:chOff x="-12" y="138554"/>
            <a:chExt cx="18288002" cy="681138"/>
          </a:xfrm>
        </p:grpSpPr>
        <p:grpSp>
          <p:nvGrpSpPr>
            <p:cNvPr id="7" name="Gruppo 1">
              <a:extLst>
                <a:ext uri="{FF2B5EF4-FFF2-40B4-BE49-F238E27FC236}">
                  <a16:creationId xmlns:a16="http://schemas.microsoft.com/office/drawing/2014/main" id="{A93216A2-9A2C-4855-9C5A-9B07FE640001}"/>
                </a:ext>
              </a:extLst>
            </p:cNvPr>
            <p:cNvGrpSpPr/>
            <p:nvPr/>
          </p:nvGrpSpPr>
          <p:grpSpPr>
            <a:xfrm>
              <a:off x="0" y="153125"/>
              <a:ext cx="17907000" cy="666567"/>
              <a:chOff x="0" y="153125"/>
              <a:chExt cx="17907000" cy="666567"/>
            </a:xfrm>
          </p:grpSpPr>
          <p:grpSp>
            <p:nvGrpSpPr>
              <p:cNvPr id="9" name="Gruppo 15">
                <a:extLst>
                  <a:ext uri="{FF2B5EF4-FFF2-40B4-BE49-F238E27FC236}">
                    <a16:creationId xmlns:a16="http://schemas.microsoft.com/office/drawing/2014/main" id="{5D6DD7D2-CC56-4D1E-B0CF-285CAAACC093}"/>
                  </a:ext>
                </a:extLst>
              </p:cNvPr>
              <p:cNvGrpSpPr/>
              <p:nvPr/>
            </p:nvGrpSpPr>
            <p:grpSpPr>
              <a:xfrm>
                <a:off x="0" y="153125"/>
                <a:ext cx="13958844" cy="666567"/>
                <a:chOff x="0" y="153125"/>
                <a:chExt cx="13958844" cy="666567"/>
              </a:xfrm>
            </p:grpSpPr>
            <p:pic>
              <p:nvPicPr>
                <p:cNvPr id="11" name="Picture 10">
                  <a:extLst>
                    <a:ext uri="{FF2B5EF4-FFF2-40B4-BE49-F238E27FC236}">
                      <a16:creationId xmlns:a16="http://schemas.microsoft.com/office/drawing/2014/main" id="{48728059-A083-44B4-9DDD-F9E870FFCD7F}"/>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A7C83B3F-E079-4786-85EF-4C97E0AB2798}"/>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0" name="TextBox 9">
                <a:extLst>
                  <a:ext uri="{FF2B5EF4-FFF2-40B4-BE49-F238E27FC236}">
                    <a16:creationId xmlns:a16="http://schemas.microsoft.com/office/drawing/2014/main" id="{9EB7C3CF-B63F-4622-8477-43C095EB5C99}"/>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8" name="Rettangolo 13">
              <a:extLst>
                <a:ext uri="{FF2B5EF4-FFF2-40B4-BE49-F238E27FC236}">
                  <a16:creationId xmlns:a16="http://schemas.microsoft.com/office/drawing/2014/main" id="{6E509BE2-BA97-4214-BC33-05F8A3A76CC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BEDE7CD6-84DB-4D44-9E7A-DABD3ED6EFDE}"/>
              </a:ext>
            </a:extLst>
          </p:cNvPr>
          <p:cNvSpPr txBox="1"/>
          <p:nvPr/>
        </p:nvSpPr>
        <p:spPr>
          <a:xfrm>
            <a:off x="0" y="1225426"/>
            <a:ext cx="18288012" cy="1077218"/>
          </a:xfrm>
          <a:prstGeom prst="rect">
            <a:avLst/>
          </a:prstGeom>
          <a:noFill/>
        </p:spPr>
        <p:txBody>
          <a:bodyPr wrap="square">
            <a:spAutoFit/>
          </a:bodyPr>
          <a:lstStyle/>
          <a:p>
            <a:pPr algn="ctr"/>
            <a:r>
              <a:rPr lang="sv-SE" sz="6400" b="1" err="1">
                <a:solidFill>
                  <a:srgbClr val="CC0033"/>
                </a:solidFill>
                <a:latin typeface="+mj-lt"/>
                <a:cs typeface="Arial" panose="020B0604020202020204" pitchFamily="34" charset="0"/>
              </a:rPr>
              <a:t>Introduction</a:t>
            </a:r>
            <a:r>
              <a:rPr lang="sv-SE" sz="6400" b="1">
                <a:solidFill>
                  <a:srgbClr val="CC0033"/>
                </a:solidFill>
                <a:latin typeface="+mj-lt"/>
                <a:cs typeface="Arial" panose="020B0604020202020204" pitchFamily="34" charset="0"/>
              </a:rPr>
              <a:t> to LCA</a:t>
            </a:r>
          </a:p>
        </p:txBody>
      </p:sp>
      <p:pic>
        <p:nvPicPr>
          <p:cNvPr id="14" name="Picture 12">
            <a:extLst>
              <a:ext uri="{FF2B5EF4-FFF2-40B4-BE49-F238E27FC236}">
                <a16:creationId xmlns:a16="http://schemas.microsoft.com/office/drawing/2014/main" id="{E13EF228-E145-43FD-88BA-954C33532B80}"/>
              </a:ext>
            </a:extLst>
          </p:cNvPr>
          <p:cNvPicPr>
            <a:picLocks noChangeAspect="1"/>
          </p:cNvPicPr>
          <p:nvPr/>
        </p:nvPicPr>
        <p:blipFill>
          <a:blip r:embed="rId5"/>
          <a:srcRect/>
          <a:stretch>
            <a:fillRect/>
          </a:stretch>
        </p:blipFill>
        <p:spPr>
          <a:xfrm>
            <a:off x="0" y="8901113"/>
            <a:ext cx="5715000" cy="1385887"/>
          </a:xfrm>
          <a:prstGeom prst="rect">
            <a:avLst/>
          </a:prstGeom>
        </p:spPr>
      </p:pic>
      <p:sp>
        <p:nvSpPr>
          <p:cNvPr id="17" name="Content Placeholder 5">
            <a:extLst>
              <a:ext uri="{FF2B5EF4-FFF2-40B4-BE49-F238E27FC236}">
                <a16:creationId xmlns:a16="http://schemas.microsoft.com/office/drawing/2014/main" id="{7ADB66E6-CDF0-42F3-BE64-90D0202DCE03}"/>
              </a:ext>
            </a:extLst>
          </p:cNvPr>
          <p:cNvSpPr txBox="1">
            <a:spLocks/>
          </p:cNvSpPr>
          <p:nvPr/>
        </p:nvSpPr>
        <p:spPr>
          <a:xfrm>
            <a:off x="2064857" y="3565437"/>
            <a:ext cx="14153322" cy="4525963"/>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sv-SE" sz="4800" kern="100">
                <a:solidFill>
                  <a:srgbClr val="404040"/>
                </a:solidFill>
                <a:latin typeface="+mj-lt"/>
              </a:rPr>
              <a:t>Life Cycle </a:t>
            </a:r>
            <a:r>
              <a:rPr lang="sv-SE" sz="4800" kern="100" err="1">
                <a:solidFill>
                  <a:srgbClr val="404040"/>
                </a:solidFill>
                <a:latin typeface="+mj-lt"/>
              </a:rPr>
              <a:t>Assessment</a:t>
            </a:r>
            <a:r>
              <a:rPr lang="sv-SE" sz="4800" kern="100">
                <a:solidFill>
                  <a:srgbClr val="404040"/>
                </a:solidFill>
                <a:latin typeface="+mj-lt"/>
              </a:rPr>
              <a:t> (LCA) is a </a:t>
            </a:r>
            <a:r>
              <a:rPr lang="sv-SE" sz="4800" kern="100" err="1">
                <a:solidFill>
                  <a:srgbClr val="404040"/>
                </a:solidFill>
                <a:latin typeface="+mj-lt"/>
              </a:rPr>
              <a:t>methodology</a:t>
            </a:r>
            <a:r>
              <a:rPr lang="sv-SE" sz="4800" kern="100">
                <a:solidFill>
                  <a:srgbClr val="404040"/>
                </a:solidFill>
                <a:latin typeface="+mj-lt"/>
              </a:rPr>
              <a:t> </a:t>
            </a:r>
            <a:r>
              <a:rPr lang="sv-SE" sz="4800" kern="100" err="1">
                <a:solidFill>
                  <a:srgbClr val="404040"/>
                </a:solidFill>
                <a:latin typeface="+mj-lt"/>
              </a:rPr>
              <a:t>used</a:t>
            </a:r>
            <a:r>
              <a:rPr lang="sv-SE" sz="4800" kern="100">
                <a:solidFill>
                  <a:srgbClr val="404040"/>
                </a:solidFill>
                <a:latin typeface="+mj-lt"/>
              </a:rPr>
              <a:t> to </a:t>
            </a:r>
            <a:r>
              <a:rPr lang="sv-SE" sz="4800" kern="100" err="1">
                <a:solidFill>
                  <a:srgbClr val="404040"/>
                </a:solidFill>
                <a:latin typeface="+mj-lt"/>
              </a:rPr>
              <a:t>assess</a:t>
            </a:r>
            <a:r>
              <a:rPr lang="sv-SE" sz="4800" kern="100">
                <a:solidFill>
                  <a:srgbClr val="404040"/>
                </a:solidFill>
                <a:latin typeface="+mj-lt"/>
              </a:rPr>
              <a:t> the </a:t>
            </a:r>
            <a:r>
              <a:rPr lang="sv-SE" sz="4800" kern="100" err="1">
                <a:solidFill>
                  <a:srgbClr val="404040"/>
                </a:solidFill>
                <a:latin typeface="+mj-lt"/>
              </a:rPr>
              <a:t>environmental</a:t>
            </a:r>
            <a:r>
              <a:rPr lang="sv-SE" sz="4800" kern="100">
                <a:solidFill>
                  <a:srgbClr val="404040"/>
                </a:solidFill>
                <a:latin typeface="+mj-lt"/>
              </a:rPr>
              <a:t> </a:t>
            </a:r>
            <a:r>
              <a:rPr lang="sv-SE" sz="4800" kern="100" err="1">
                <a:solidFill>
                  <a:srgbClr val="404040"/>
                </a:solidFill>
                <a:latin typeface="+mj-lt"/>
              </a:rPr>
              <a:t>impact</a:t>
            </a:r>
            <a:r>
              <a:rPr lang="sv-SE" sz="4800" kern="100">
                <a:solidFill>
                  <a:srgbClr val="404040"/>
                </a:solidFill>
                <a:latin typeface="+mj-lt"/>
              </a:rPr>
              <a:t> </a:t>
            </a:r>
            <a:r>
              <a:rPr lang="sv-SE" sz="4800" kern="100" err="1">
                <a:solidFill>
                  <a:srgbClr val="404040"/>
                </a:solidFill>
                <a:latin typeface="+mj-lt"/>
              </a:rPr>
              <a:t>of</a:t>
            </a:r>
            <a:r>
              <a:rPr lang="sv-SE" sz="4800" kern="100">
                <a:solidFill>
                  <a:srgbClr val="404040"/>
                </a:solidFill>
                <a:latin typeface="+mj-lt"/>
              </a:rPr>
              <a:t> a </a:t>
            </a:r>
            <a:r>
              <a:rPr lang="sv-SE" sz="4800" kern="100" err="1">
                <a:solidFill>
                  <a:srgbClr val="404040"/>
                </a:solidFill>
                <a:latin typeface="+mj-lt"/>
              </a:rPr>
              <a:t>product</a:t>
            </a:r>
            <a:r>
              <a:rPr lang="sv-SE" sz="4800" kern="100">
                <a:solidFill>
                  <a:srgbClr val="404040"/>
                </a:solidFill>
                <a:latin typeface="+mj-lt"/>
              </a:rPr>
              <a:t> or service </a:t>
            </a:r>
            <a:r>
              <a:rPr lang="sv-SE" sz="4800" kern="100" err="1">
                <a:solidFill>
                  <a:srgbClr val="404040"/>
                </a:solidFill>
                <a:latin typeface="+mj-lt"/>
              </a:rPr>
              <a:t>throughout</a:t>
            </a:r>
            <a:r>
              <a:rPr lang="sv-SE" sz="4800" kern="100">
                <a:solidFill>
                  <a:srgbClr val="404040"/>
                </a:solidFill>
                <a:latin typeface="+mj-lt"/>
              </a:rPr>
              <a:t> </a:t>
            </a:r>
            <a:r>
              <a:rPr lang="sv-SE" sz="4800" kern="100" err="1">
                <a:solidFill>
                  <a:srgbClr val="404040"/>
                </a:solidFill>
                <a:latin typeface="+mj-lt"/>
              </a:rPr>
              <a:t>its</a:t>
            </a:r>
            <a:r>
              <a:rPr lang="sv-SE" sz="4800" kern="100">
                <a:solidFill>
                  <a:srgbClr val="404040"/>
                </a:solidFill>
                <a:latin typeface="+mj-lt"/>
              </a:rPr>
              <a:t> </a:t>
            </a:r>
            <a:r>
              <a:rPr lang="sv-SE" sz="4800" kern="100" err="1">
                <a:solidFill>
                  <a:srgbClr val="404040"/>
                </a:solidFill>
                <a:latin typeface="+mj-lt"/>
              </a:rPr>
              <a:t>life</a:t>
            </a:r>
            <a:r>
              <a:rPr lang="sv-SE" sz="4800" kern="100">
                <a:solidFill>
                  <a:srgbClr val="404040"/>
                </a:solidFill>
                <a:latin typeface="+mj-lt"/>
              </a:rPr>
              <a:t> </a:t>
            </a:r>
            <a:r>
              <a:rPr lang="sv-SE" sz="4800" kern="100" err="1">
                <a:solidFill>
                  <a:srgbClr val="404040"/>
                </a:solidFill>
                <a:latin typeface="+mj-lt"/>
              </a:rPr>
              <a:t>cycle</a:t>
            </a:r>
            <a:r>
              <a:rPr lang="sv-SE" sz="4800" kern="100">
                <a:solidFill>
                  <a:srgbClr val="404040"/>
                </a:solidFill>
                <a:latin typeface="+mj-lt"/>
              </a:rPr>
              <a:t> i.e. from </a:t>
            </a:r>
            <a:r>
              <a:rPr lang="sv-SE" sz="4800" kern="100" err="1">
                <a:solidFill>
                  <a:srgbClr val="404040"/>
                </a:solidFill>
                <a:latin typeface="+mj-lt"/>
              </a:rPr>
              <a:t>raw</a:t>
            </a:r>
            <a:r>
              <a:rPr lang="sv-SE" sz="4800" kern="100">
                <a:solidFill>
                  <a:srgbClr val="404040"/>
                </a:solidFill>
                <a:latin typeface="+mj-lt"/>
              </a:rPr>
              <a:t> material </a:t>
            </a:r>
            <a:r>
              <a:rPr lang="sv-SE" sz="4800" kern="100" err="1">
                <a:solidFill>
                  <a:srgbClr val="404040"/>
                </a:solidFill>
                <a:latin typeface="+mj-lt"/>
              </a:rPr>
              <a:t>extraction</a:t>
            </a:r>
            <a:r>
              <a:rPr lang="sv-SE" sz="4800" kern="100">
                <a:solidFill>
                  <a:srgbClr val="404040"/>
                </a:solidFill>
                <a:latin typeface="+mj-lt"/>
              </a:rPr>
              <a:t> to </a:t>
            </a:r>
            <a:r>
              <a:rPr lang="sv-SE" sz="4800" kern="100" err="1">
                <a:solidFill>
                  <a:srgbClr val="404040"/>
                </a:solidFill>
                <a:latin typeface="+mj-lt"/>
              </a:rPr>
              <a:t>its</a:t>
            </a:r>
            <a:r>
              <a:rPr lang="sv-SE" sz="4800" kern="100">
                <a:solidFill>
                  <a:srgbClr val="404040"/>
                </a:solidFill>
                <a:latin typeface="+mj-lt"/>
              </a:rPr>
              <a:t> </a:t>
            </a:r>
            <a:r>
              <a:rPr lang="sv-SE" sz="4800" kern="100" err="1">
                <a:solidFill>
                  <a:srgbClr val="404040"/>
                </a:solidFill>
                <a:latin typeface="+mj-lt"/>
              </a:rPr>
              <a:t>waste</a:t>
            </a:r>
            <a:r>
              <a:rPr lang="sv-SE" sz="4800" kern="100">
                <a:solidFill>
                  <a:srgbClr val="404040"/>
                </a:solidFill>
                <a:latin typeface="+mj-lt"/>
              </a:rPr>
              <a:t> management (</a:t>
            </a:r>
            <a:r>
              <a:rPr lang="sv-SE" sz="4800" kern="100" err="1">
                <a:solidFill>
                  <a:srgbClr val="404040"/>
                </a:solidFill>
                <a:latin typeface="+mj-lt"/>
              </a:rPr>
              <a:t>cradle</a:t>
            </a:r>
            <a:r>
              <a:rPr lang="sv-SE" sz="4800" kern="100">
                <a:solidFill>
                  <a:srgbClr val="404040"/>
                </a:solidFill>
                <a:latin typeface="+mj-lt"/>
              </a:rPr>
              <a:t>-to grave). </a:t>
            </a:r>
          </a:p>
        </p:txBody>
      </p:sp>
    </p:spTree>
    <p:extLst>
      <p:ext uri="{BB962C8B-B14F-4D97-AF65-F5344CB8AC3E}">
        <p14:creationId xmlns:p14="http://schemas.microsoft.com/office/powerpoint/2010/main" val="19981523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sv-SE"/>
              <a:t>LCA - Life Cycle Assessment</a:t>
            </a:r>
          </a:p>
        </p:txBody>
      </p:sp>
      <p:pic>
        <p:nvPicPr>
          <p:cNvPr id="4" name="Picture 4" descr="R3web-99_Page_1_Image_0001A"/>
          <p:cNvPicPr>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835818" y="1986158"/>
            <a:ext cx="10616342" cy="577355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o 16">
            <a:extLst>
              <a:ext uri="{FF2B5EF4-FFF2-40B4-BE49-F238E27FC236}">
                <a16:creationId xmlns:a16="http://schemas.microsoft.com/office/drawing/2014/main" id="{4A248C0C-F8CA-4BD3-B522-4609F81D17DA}"/>
              </a:ext>
            </a:extLst>
          </p:cNvPr>
          <p:cNvGrpSpPr/>
          <p:nvPr/>
        </p:nvGrpSpPr>
        <p:grpSpPr>
          <a:xfrm>
            <a:off x="4329146" y="9679208"/>
            <a:ext cx="13958844" cy="666567"/>
            <a:chOff x="4329156" y="9649198"/>
            <a:chExt cx="13958844" cy="666567"/>
          </a:xfrm>
        </p:grpSpPr>
        <p:pic>
          <p:nvPicPr>
            <p:cNvPr id="8" name="Picture 12">
              <a:extLst>
                <a:ext uri="{FF2B5EF4-FFF2-40B4-BE49-F238E27FC236}">
                  <a16:creationId xmlns:a16="http://schemas.microsoft.com/office/drawing/2014/main" id="{2B3E0882-C02A-4328-852A-E936EB03DEA2}"/>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9" name="TextBox 16">
              <a:extLst>
                <a:ext uri="{FF2B5EF4-FFF2-40B4-BE49-F238E27FC236}">
                  <a16:creationId xmlns:a16="http://schemas.microsoft.com/office/drawing/2014/main" id="{BA927DA8-369D-4EE5-A8D3-DFAC765B1F12}"/>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10" name="Gruppo 2">
            <a:extLst>
              <a:ext uri="{FF2B5EF4-FFF2-40B4-BE49-F238E27FC236}">
                <a16:creationId xmlns:a16="http://schemas.microsoft.com/office/drawing/2014/main" id="{CAD00C8C-0E74-4674-9A92-441EA251C21F}"/>
              </a:ext>
            </a:extLst>
          </p:cNvPr>
          <p:cNvGrpSpPr/>
          <p:nvPr/>
        </p:nvGrpSpPr>
        <p:grpSpPr>
          <a:xfrm>
            <a:off x="-12" y="138554"/>
            <a:ext cx="18288002" cy="681138"/>
            <a:chOff x="-12" y="138554"/>
            <a:chExt cx="18288002" cy="681138"/>
          </a:xfrm>
        </p:grpSpPr>
        <p:grpSp>
          <p:nvGrpSpPr>
            <p:cNvPr id="11" name="Gruppo 1">
              <a:extLst>
                <a:ext uri="{FF2B5EF4-FFF2-40B4-BE49-F238E27FC236}">
                  <a16:creationId xmlns:a16="http://schemas.microsoft.com/office/drawing/2014/main" id="{C2C89C32-1190-446A-9223-D587C38456E8}"/>
                </a:ext>
              </a:extLst>
            </p:cNvPr>
            <p:cNvGrpSpPr/>
            <p:nvPr/>
          </p:nvGrpSpPr>
          <p:grpSpPr>
            <a:xfrm>
              <a:off x="0" y="153125"/>
              <a:ext cx="17907000" cy="666567"/>
              <a:chOff x="0" y="153125"/>
              <a:chExt cx="17907000" cy="666567"/>
            </a:xfrm>
          </p:grpSpPr>
          <p:grpSp>
            <p:nvGrpSpPr>
              <p:cNvPr id="13" name="Gruppo 15">
                <a:extLst>
                  <a:ext uri="{FF2B5EF4-FFF2-40B4-BE49-F238E27FC236}">
                    <a16:creationId xmlns:a16="http://schemas.microsoft.com/office/drawing/2014/main" id="{78C36172-43D0-4508-9680-B011F947AF80}"/>
                  </a:ext>
                </a:extLst>
              </p:cNvPr>
              <p:cNvGrpSpPr/>
              <p:nvPr/>
            </p:nvGrpSpPr>
            <p:grpSpPr>
              <a:xfrm>
                <a:off x="0" y="153125"/>
                <a:ext cx="13958844" cy="666567"/>
                <a:chOff x="0" y="153125"/>
                <a:chExt cx="13958844" cy="666567"/>
              </a:xfrm>
            </p:grpSpPr>
            <p:pic>
              <p:nvPicPr>
                <p:cNvPr id="15" name="Picture 14">
                  <a:extLst>
                    <a:ext uri="{FF2B5EF4-FFF2-40B4-BE49-F238E27FC236}">
                      <a16:creationId xmlns:a16="http://schemas.microsoft.com/office/drawing/2014/main" id="{3A515F0A-9925-49F8-829D-F2660F3B487B}"/>
                    </a:ext>
                  </a:extLst>
                </p:cNvPr>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6" name="TextBox 15">
                  <a:extLst>
                    <a:ext uri="{FF2B5EF4-FFF2-40B4-BE49-F238E27FC236}">
                      <a16:creationId xmlns:a16="http://schemas.microsoft.com/office/drawing/2014/main" id="{EDA0F5E3-A2C5-41C5-A9C8-D52C5ACD7C57}"/>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E05A4A9A-F7A8-4DB5-A1ED-F85D5B71577C}"/>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2" name="Rettangolo 13">
              <a:extLst>
                <a:ext uri="{FF2B5EF4-FFF2-40B4-BE49-F238E27FC236}">
                  <a16:creationId xmlns:a16="http://schemas.microsoft.com/office/drawing/2014/main" id="{EF895AD0-C5B2-4B54-ACC5-76CA061B025D}"/>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462F1DE1-00C0-4658-98BF-1BB7BC82002D}"/>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The </a:t>
            </a:r>
            <a:r>
              <a:rPr lang="en-GB" sz="6400" b="1">
                <a:solidFill>
                  <a:srgbClr val="CC0033"/>
                </a:solidFill>
                <a:latin typeface="+mj-lt"/>
                <a:cs typeface="Arial" panose="020B0604020202020204" pitchFamily="34" charset="0"/>
              </a:rPr>
              <a:t>concept of </a:t>
            </a:r>
            <a:r>
              <a:rPr lang="sv-SE" sz="6400" b="1">
                <a:solidFill>
                  <a:srgbClr val="CC0033"/>
                </a:solidFill>
                <a:latin typeface="+mj-lt"/>
                <a:cs typeface="Arial" panose="020B0604020202020204" pitchFamily="34" charset="0"/>
              </a:rPr>
              <a:t>LCA</a:t>
            </a:r>
          </a:p>
        </p:txBody>
      </p:sp>
      <p:pic>
        <p:nvPicPr>
          <p:cNvPr id="18" name="Picture 12">
            <a:extLst>
              <a:ext uri="{FF2B5EF4-FFF2-40B4-BE49-F238E27FC236}">
                <a16:creationId xmlns:a16="http://schemas.microsoft.com/office/drawing/2014/main" id="{6FFFDA39-1866-4B6B-9018-B5DC479A04A9}"/>
              </a:ext>
            </a:extLst>
          </p:cNvPr>
          <p:cNvPicPr>
            <a:picLocks noChangeAspect="1"/>
          </p:cNvPicPr>
          <p:nvPr/>
        </p:nvPicPr>
        <p:blipFill>
          <a:blip r:embed="rId7"/>
          <a:srcRect/>
          <a:stretch>
            <a:fillRect/>
          </a:stretch>
        </p:blipFill>
        <p:spPr>
          <a:xfrm>
            <a:off x="53328" y="8901113"/>
            <a:ext cx="5715000" cy="1385887"/>
          </a:xfrm>
          <a:prstGeom prst="rect">
            <a:avLst/>
          </a:prstGeom>
        </p:spPr>
      </p:pic>
      <p:sp>
        <p:nvSpPr>
          <p:cNvPr id="19" name="TextBox 18">
            <a:extLst>
              <a:ext uri="{FF2B5EF4-FFF2-40B4-BE49-F238E27FC236}">
                <a16:creationId xmlns:a16="http://schemas.microsoft.com/office/drawing/2014/main" id="{D1027738-9582-4CDD-A1E5-4D735FABD85E}"/>
              </a:ext>
            </a:extLst>
          </p:cNvPr>
          <p:cNvSpPr txBox="1"/>
          <p:nvPr/>
        </p:nvSpPr>
        <p:spPr>
          <a:xfrm>
            <a:off x="949471" y="7641375"/>
            <a:ext cx="16389036" cy="1569660"/>
          </a:xfrm>
          <a:prstGeom prst="rect">
            <a:avLst/>
          </a:prstGeom>
          <a:noFill/>
        </p:spPr>
        <p:txBody>
          <a:bodyPr wrap="square">
            <a:spAutoFit/>
          </a:bodyPr>
          <a:lstStyle/>
          <a:p>
            <a:pPr algn="ctr"/>
            <a:r>
              <a:rPr lang="en-GB" sz="3200" b="1"/>
              <a:t>Cradle-to-Grave</a:t>
            </a:r>
          </a:p>
          <a:p>
            <a:pPr algn="ctr"/>
            <a:r>
              <a:rPr lang="en-GB" sz="3200"/>
              <a:t>Life cycle of a wooden chair, starting from growing the trees (cradle) and ending by incineration of the chair after its use stage (grave).</a:t>
            </a:r>
            <a:endParaRPr lang="sv-SE" sz="3200"/>
          </a:p>
        </p:txBody>
      </p:sp>
    </p:spTree>
    <p:extLst>
      <p:ext uri="{BB962C8B-B14F-4D97-AF65-F5344CB8AC3E}">
        <p14:creationId xmlns:p14="http://schemas.microsoft.com/office/powerpoint/2010/main" val="31747147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E180D1-CAAF-4992-9685-E49B93657437}"/>
              </a:ext>
            </a:extLst>
          </p:cNvPr>
          <p:cNvGrpSpPr/>
          <p:nvPr/>
        </p:nvGrpSpPr>
        <p:grpSpPr>
          <a:xfrm>
            <a:off x="10045147" y="1832941"/>
            <a:ext cx="7991191" cy="6939998"/>
            <a:chOff x="1783080" y="874776"/>
            <a:chExt cx="5577840" cy="5108448"/>
          </a:xfrm>
        </p:grpSpPr>
        <p:pic>
          <p:nvPicPr>
            <p:cNvPr id="9" name="Picture 8">
              <a:extLst>
                <a:ext uri="{FF2B5EF4-FFF2-40B4-BE49-F238E27FC236}">
                  <a16:creationId xmlns:a16="http://schemas.microsoft.com/office/drawing/2014/main" id="{92D1ACCE-F3F9-4709-8D4D-CA9B1BD78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3080" y="874776"/>
              <a:ext cx="5577840" cy="5108448"/>
            </a:xfrm>
            <a:prstGeom prst="rect">
              <a:avLst/>
            </a:prstGeom>
            <a:ln>
              <a:noFill/>
            </a:ln>
          </p:spPr>
        </p:pic>
        <p:sp>
          <p:nvSpPr>
            <p:cNvPr id="10" name="Rectangle 9">
              <a:extLst>
                <a:ext uri="{FF2B5EF4-FFF2-40B4-BE49-F238E27FC236}">
                  <a16:creationId xmlns:a16="http://schemas.microsoft.com/office/drawing/2014/main" id="{B9F6F67E-53BC-4501-9807-3B4370D5E5F9}"/>
                </a:ext>
              </a:extLst>
            </p:cNvPr>
            <p:cNvSpPr/>
            <p:nvPr/>
          </p:nvSpPr>
          <p:spPr bwMode="auto">
            <a:xfrm>
              <a:off x="1783080" y="909315"/>
              <a:ext cx="5577840" cy="5073909"/>
            </a:xfrm>
            <a:prstGeom prst="rect">
              <a:avLst/>
            </a:prstGeom>
            <a:noFill/>
            <a:ln w="38100" cap="flat" cmpd="sng" algn="ctr">
              <a:noFill/>
              <a:prstDash val="solid"/>
              <a:round/>
              <a:headEnd type="none" w="med" len="med"/>
              <a:tailEnd type="none" w="med" len="med"/>
            </a:ln>
            <a:effectLst/>
          </p:spPr>
          <p:txBody>
            <a:bodyPr vert="horz" wrap="none" lIns="120207" tIns="60104" rIns="120207" bIns="60104" numCol="1" rtlCol="0" anchor="ctr" anchorCtr="0" compatLnSpc="1">
              <a:prstTxWarp prst="textNoShape">
                <a:avLst/>
              </a:prstTxWarp>
            </a:bodyPr>
            <a:lstStyle/>
            <a:p>
              <a:pPr algn="ctr" defTabSz="1202070" fontAlgn="base">
                <a:spcBef>
                  <a:spcPct val="0"/>
                </a:spcBef>
                <a:spcAft>
                  <a:spcPct val="0"/>
                </a:spcAft>
              </a:pPr>
              <a:endParaRPr lang="en-GB" sz="2400">
                <a:latin typeface="Verdana" pitchFamily="34" charset="0"/>
              </a:endParaRPr>
            </a:p>
          </p:txBody>
        </p:sp>
      </p:grpSp>
      <p:grpSp>
        <p:nvGrpSpPr>
          <p:cNvPr id="13" name="Gruppo 2">
            <a:extLst>
              <a:ext uri="{FF2B5EF4-FFF2-40B4-BE49-F238E27FC236}">
                <a16:creationId xmlns:a16="http://schemas.microsoft.com/office/drawing/2014/main" id="{0897D44C-C345-48ED-8721-79B4361F70CC}"/>
              </a:ext>
            </a:extLst>
          </p:cNvPr>
          <p:cNvGrpSpPr/>
          <p:nvPr/>
        </p:nvGrpSpPr>
        <p:grpSpPr>
          <a:xfrm>
            <a:off x="-12" y="-116279"/>
            <a:ext cx="18288002" cy="681138"/>
            <a:chOff x="-12" y="138554"/>
            <a:chExt cx="18288002" cy="681138"/>
          </a:xfrm>
        </p:grpSpPr>
        <p:grpSp>
          <p:nvGrpSpPr>
            <p:cNvPr id="14" name="Gruppo 1">
              <a:extLst>
                <a:ext uri="{FF2B5EF4-FFF2-40B4-BE49-F238E27FC236}">
                  <a16:creationId xmlns:a16="http://schemas.microsoft.com/office/drawing/2014/main" id="{1BCA6E59-AA32-4FA5-8178-C098E9D1E1C8}"/>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5CD400C3-F811-41D6-AC18-9145D42DD0BC}"/>
                  </a:ext>
                </a:extLst>
              </p:cNvPr>
              <p:cNvGrpSpPr/>
              <p:nvPr/>
            </p:nvGrpSpPr>
            <p:grpSpPr>
              <a:xfrm>
                <a:off x="0" y="153125"/>
                <a:ext cx="13958844" cy="666567"/>
                <a:chOff x="0" y="153125"/>
                <a:chExt cx="13958844" cy="666567"/>
              </a:xfrm>
            </p:grpSpPr>
            <p:pic>
              <p:nvPicPr>
                <p:cNvPr id="18" name="Picture 17">
                  <a:extLst>
                    <a:ext uri="{FF2B5EF4-FFF2-40B4-BE49-F238E27FC236}">
                      <a16:creationId xmlns:a16="http://schemas.microsoft.com/office/drawing/2014/main" id="{3A001D50-D6C0-4477-A8DF-D2B10EF50618}"/>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9" name="TextBox 18">
                  <a:extLst>
                    <a:ext uri="{FF2B5EF4-FFF2-40B4-BE49-F238E27FC236}">
                      <a16:creationId xmlns:a16="http://schemas.microsoft.com/office/drawing/2014/main" id="{0577ADC8-8AA2-4BD7-BC77-01A8BE9BCEC5}"/>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7" name="TextBox 16">
                <a:extLst>
                  <a:ext uri="{FF2B5EF4-FFF2-40B4-BE49-F238E27FC236}">
                    <a16:creationId xmlns:a16="http://schemas.microsoft.com/office/drawing/2014/main" id="{08DB4396-A607-43F3-A61B-299EB6FF0C9C}"/>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5" name="Rettangolo 13">
              <a:extLst>
                <a:ext uri="{FF2B5EF4-FFF2-40B4-BE49-F238E27FC236}">
                  <a16:creationId xmlns:a16="http://schemas.microsoft.com/office/drawing/2014/main" id="{6BC287CC-E8CF-48A8-93E1-08869AD51ED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52A6F971-F057-4266-92E3-F0A0AF39C293}"/>
              </a:ext>
            </a:extLst>
          </p:cNvPr>
          <p:cNvSpPr txBox="1"/>
          <p:nvPr/>
        </p:nvSpPr>
        <p:spPr>
          <a:xfrm>
            <a:off x="-251674" y="960063"/>
            <a:ext cx="18288012" cy="1107996"/>
          </a:xfrm>
          <a:prstGeom prst="rect">
            <a:avLst/>
          </a:prstGeom>
          <a:noFill/>
        </p:spPr>
        <p:txBody>
          <a:bodyPr wrap="square">
            <a:spAutoFit/>
          </a:bodyPr>
          <a:lstStyle/>
          <a:p>
            <a:pPr algn="ctr"/>
            <a:r>
              <a:rPr lang="en-US" sz="6400" b="1">
                <a:solidFill>
                  <a:srgbClr val="CC0033"/>
                </a:solidFill>
                <a:latin typeface="+mj-lt"/>
                <a:cs typeface="Arial" panose="020B0604020202020204" pitchFamily="34" charset="0"/>
              </a:rPr>
              <a:t>Why </a:t>
            </a:r>
            <a:r>
              <a:rPr lang="sv-SE" sz="6400" b="1">
                <a:solidFill>
                  <a:srgbClr val="CC0033"/>
                </a:solidFill>
                <a:latin typeface="+mj-lt"/>
                <a:cs typeface="Arial" panose="020B0604020202020204" pitchFamily="34" charset="0"/>
              </a:rPr>
              <a:t>LCA?</a:t>
            </a:r>
          </a:p>
        </p:txBody>
      </p:sp>
      <p:pic>
        <p:nvPicPr>
          <p:cNvPr id="21" name="Picture 12">
            <a:extLst>
              <a:ext uri="{FF2B5EF4-FFF2-40B4-BE49-F238E27FC236}">
                <a16:creationId xmlns:a16="http://schemas.microsoft.com/office/drawing/2014/main" id="{9C01C828-B8FB-4D74-B0BF-8194C9BD9281}"/>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2" name="Gruppo 16">
            <a:extLst>
              <a:ext uri="{FF2B5EF4-FFF2-40B4-BE49-F238E27FC236}">
                <a16:creationId xmlns:a16="http://schemas.microsoft.com/office/drawing/2014/main" id="{59945C53-B73C-46B4-9A93-917BA9F492BF}"/>
              </a:ext>
            </a:extLst>
          </p:cNvPr>
          <p:cNvGrpSpPr/>
          <p:nvPr/>
        </p:nvGrpSpPr>
        <p:grpSpPr>
          <a:xfrm>
            <a:off x="4329146" y="9679208"/>
            <a:ext cx="13958844" cy="666567"/>
            <a:chOff x="4329156" y="9649198"/>
            <a:chExt cx="13958844" cy="666567"/>
          </a:xfrm>
        </p:grpSpPr>
        <p:pic>
          <p:nvPicPr>
            <p:cNvPr id="23" name="Picture 12">
              <a:extLst>
                <a:ext uri="{FF2B5EF4-FFF2-40B4-BE49-F238E27FC236}">
                  <a16:creationId xmlns:a16="http://schemas.microsoft.com/office/drawing/2014/main" id="{A89FA735-C2C1-49E6-82CB-91550E356BDA}"/>
                </a:ext>
              </a:extLst>
            </p:cNvPr>
            <p:cNvPicPr>
              <a:picLocks noChangeAspect="1"/>
            </p:cNvPicPr>
            <p:nvPr/>
          </p:nvPicPr>
          <p:blipFill>
            <a:blip r:embed="rId6"/>
            <a:srcRect l="134" t="91287" b="3943"/>
            <a:stretch>
              <a:fillRect/>
            </a:stretch>
          </p:blipFill>
          <p:spPr>
            <a:xfrm rot="-10800000">
              <a:off x="4329156" y="9649198"/>
              <a:ext cx="13958844" cy="666567"/>
            </a:xfrm>
            <a:prstGeom prst="rect">
              <a:avLst/>
            </a:prstGeom>
          </p:spPr>
        </p:pic>
        <p:sp>
          <p:nvSpPr>
            <p:cNvPr id="25" name="TextBox 16">
              <a:extLst>
                <a:ext uri="{FF2B5EF4-FFF2-40B4-BE49-F238E27FC236}">
                  <a16:creationId xmlns:a16="http://schemas.microsoft.com/office/drawing/2014/main" id="{31279B52-3C58-4DA6-BE7F-7D9E27044213}"/>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aphicFrame>
        <p:nvGraphicFramePr>
          <p:cNvPr id="2" name="Diagram 1">
            <a:extLst>
              <a:ext uri="{FF2B5EF4-FFF2-40B4-BE49-F238E27FC236}">
                <a16:creationId xmlns:a16="http://schemas.microsoft.com/office/drawing/2014/main" id="{44031436-140C-F2E8-7348-68A173D685B5}"/>
              </a:ext>
            </a:extLst>
          </p:cNvPr>
          <p:cNvGraphicFramePr/>
          <p:nvPr>
            <p:extLst>
              <p:ext uri="{D42A27DB-BD31-4B8C-83A1-F6EECF244321}">
                <p14:modId xmlns:p14="http://schemas.microsoft.com/office/powerpoint/2010/main" val="686788596"/>
              </p:ext>
            </p:extLst>
          </p:nvPr>
        </p:nvGraphicFramePr>
        <p:xfrm>
          <a:off x="1072425" y="2822410"/>
          <a:ext cx="8452575" cy="53535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152013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a:extLst>
              <a:ext uri="{FF2B5EF4-FFF2-40B4-BE49-F238E27FC236}">
                <a16:creationId xmlns:a16="http://schemas.microsoft.com/office/drawing/2014/main" id="{E0C6A2C6-83E7-44DA-ADC4-998335DC2A73}"/>
              </a:ext>
            </a:extLst>
          </p:cNvPr>
          <p:cNvPicPr>
            <a:picLocks noChangeAspect="1"/>
          </p:cNvPicPr>
          <p:nvPr/>
        </p:nvPicPr>
        <p:blipFill>
          <a:blip r:embed="rId3"/>
          <a:srcRect/>
          <a:stretch>
            <a:fillRect/>
          </a:stretch>
        </p:blipFill>
        <p:spPr>
          <a:xfrm>
            <a:off x="-24063" y="8901113"/>
            <a:ext cx="5715000" cy="1385887"/>
          </a:xfrm>
          <a:prstGeom prst="rect">
            <a:avLst/>
          </a:prstGeom>
        </p:spPr>
      </p:pic>
      <p:grpSp>
        <p:nvGrpSpPr>
          <p:cNvPr id="6" name="Gruppo 16">
            <a:extLst>
              <a:ext uri="{FF2B5EF4-FFF2-40B4-BE49-F238E27FC236}">
                <a16:creationId xmlns:a16="http://schemas.microsoft.com/office/drawing/2014/main" id="{CF308EA6-94D1-4A0D-95D9-91A9897D8E66}"/>
              </a:ext>
            </a:extLst>
          </p:cNvPr>
          <p:cNvGrpSpPr/>
          <p:nvPr/>
        </p:nvGrpSpPr>
        <p:grpSpPr>
          <a:xfrm>
            <a:off x="4329146" y="9803150"/>
            <a:ext cx="13958844" cy="666567"/>
            <a:chOff x="4329156" y="9649198"/>
            <a:chExt cx="13958844" cy="666567"/>
          </a:xfrm>
        </p:grpSpPr>
        <p:pic>
          <p:nvPicPr>
            <p:cNvPr id="7" name="Picture 12">
              <a:extLst>
                <a:ext uri="{FF2B5EF4-FFF2-40B4-BE49-F238E27FC236}">
                  <a16:creationId xmlns:a16="http://schemas.microsoft.com/office/drawing/2014/main" id="{1C887068-E994-4BE2-B877-DA3D1F6DDCD0}"/>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8" name="TextBox 16">
              <a:extLst>
                <a:ext uri="{FF2B5EF4-FFF2-40B4-BE49-F238E27FC236}">
                  <a16:creationId xmlns:a16="http://schemas.microsoft.com/office/drawing/2014/main" id="{CDBEFB6D-122C-4ED0-B824-30A6550C1A47}"/>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9" name="Gruppo 2">
            <a:extLst>
              <a:ext uri="{FF2B5EF4-FFF2-40B4-BE49-F238E27FC236}">
                <a16:creationId xmlns:a16="http://schemas.microsoft.com/office/drawing/2014/main" id="{38012AC8-D9A9-49A9-8463-87C179B3C7BC}"/>
              </a:ext>
            </a:extLst>
          </p:cNvPr>
          <p:cNvGrpSpPr/>
          <p:nvPr/>
        </p:nvGrpSpPr>
        <p:grpSpPr>
          <a:xfrm>
            <a:off x="-12" y="138554"/>
            <a:ext cx="18288002" cy="681138"/>
            <a:chOff x="-12" y="138554"/>
            <a:chExt cx="18288002" cy="681138"/>
          </a:xfrm>
        </p:grpSpPr>
        <p:grpSp>
          <p:nvGrpSpPr>
            <p:cNvPr id="10" name="Gruppo 1">
              <a:extLst>
                <a:ext uri="{FF2B5EF4-FFF2-40B4-BE49-F238E27FC236}">
                  <a16:creationId xmlns:a16="http://schemas.microsoft.com/office/drawing/2014/main" id="{BB05B550-77E7-40C9-87C8-528BC64A4ACD}"/>
                </a:ext>
              </a:extLst>
            </p:cNvPr>
            <p:cNvGrpSpPr/>
            <p:nvPr/>
          </p:nvGrpSpPr>
          <p:grpSpPr>
            <a:xfrm>
              <a:off x="0" y="153125"/>
              <a:ext cx="17907000" cy="666567"/>
              <a:chOff x="0" y="153125"/>
              <a:chExt cx="17907000" cy="666567"/>
            </a:xfrm>
          </p:grpSpPr>
          <p:grpSp>
            <p:nvGrpSpPr>
              <p:cNvPr id="12" name="Gruppo 15">
                <a:extLst>
                  <a:ext uri="{FF2B5EF4-FFF2-40B4-BE49-F238E27FC236}">
                    <a16:creationId xmlns:a16="http://schemas.microsoft.com/office/drawing/2014/main" id="{0E31F724-9E6B-44FD-8683-692D6D17FCC2}"/>
                  </a:ext>
                </a:extLst>
              </p:cNvPr>
              <p:cNvGrpSpPr/>
              <p:nvPr/>
            </p:nvGrpSpPr>
            <p:grpSpPr>
              <a:xfrm>
                <a:off x="0" y="153125"/>
                <a:ext cx="13958844" cy="666567"/>
                <a:chOff x="0" y="153125"/>
                <a:chExt cx="13958844" cy="666567"/>
              </a:xfrm>
            </p:grpSpPr>
            <p:pic>
              <p:nvPicPr>
                <p:cNvPr id="14" name="Picture 13">
                  <a:extLst>
                    <a:ext uri="{FF2B5EF4-FFF2-40B4-BE49-F238E27FC236}">
                      <a16:creationId xmlns:a16="http://schemas.microsoft.com/office/drawing/2014/main" id="{41C5F8DD-2A93-418F-AF5D-3C413CFCDE1E}"/>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TextBox 14">
                  <a:extLst>
                    <a:ext uri="{FF2B5EF4-FFF2-40B4-BE49-F238E27FC236}">
                      <a16:creationId xmlns:a16="http://schemas.microsoft.com/office/drawing/2014/main" id="{5D30B828-C0AF-42D5-8492-86BFAB190B1E}"/>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99737B78-CF76-42AF-A1C1-F01DADBAFE76}"/>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1" name="Rettangolo 13">
              <a:extLst>
                <a:ext uri="{FF2B5EF4-FFF2-40B4-BE49-F238E27FC236}">
                  <a16:creationId xmlns:a16="http://schemas.microsoft.com/office/drawing/2014/main" id="{4B941378-F497-47A3-98FD-857253A872C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a:extLst>
              <a:ext uri="{FF2B5EF4-FFF2-40B4-BE49-F238E27FC236}">
                <a16:creationId xmlns:a16="http://schemas.microsoft.com/office/drawing/2014/main" id="{9625B94D-82FD-4CCE-889B-FA8189339684}"/>
              </a:ext>
            </a:extLst>
          </p:cNvPr>
          <p:cNvSpPr txBox="1"/>
          <p:nvPr/>
        </p:nvSpPr>
        <p:spPr>
          <a:xfrm>
            <a:off x="-22" y="819692"/>
            <a:ext cx="18288012" cy="2062103"/>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LCA: </a:t>
            </a:r>
            <a:r>
              <a:rPr lang="sv-SE" sz="6400" b="1" err="1">
                <a:solidFill>
                  <a:srgbClr val="CC0033"/>
                </a:solidFill>
                <a:latin typeface="+mj-lt"/>
                <a:cs typeface="Arial" panose="020B0604020202020204" pitchFamily="34" charset="0"/>
              </a:rPr>
              <a:t>What</a:t>
            </a:r>
            <a:r>
              <a:rPr lang="sv-SE" sz="6400" b="1">
                <a:solidFill>
                  <a:srgbClr val="CC0033"/>
                </a:solidFill>
                <a:latin typeface="+mj-lt"/>
                <a:cs typeface="Arial" panose="020B0604020202020204" pitchFamily="34" charset="0"/>
              </a:rPr>
              <a:t> is best for the </a:t>
            </a:r>
            <a:r>
              <a:rPr lang="sv-SE" sz="6400" b="1" err="1">
                <a:solidFill>
                  <a:srgbClr val="CC0033"/>
                </a:solidFill>
                <a:latin typeface="+mj-lt"/>
                <a:cs typeface="Arial" panose="020B0604020202020204" pitchFamily="34" charset="0"/>
              </a:rPr>
              <a:t>environment</a:t>
            </a:r>
            <a:r>
              <a:rPr lang="sv-SE" sz="6400" b="1">
                <a:solidFill>
                  <a:srgbClr val="CC0033"/>
                </a:solidFill>
                <a:latin typeface="+mj-lt"/>
                <a:cs typeface="Arial" panose="020B0604020202020204" pitchFamily="34" charset="0"/>
              </a:rPr>
              <a:t> </a:t>
            </a:r>
          </a:p>
          <a:p>
            <a:pPr algn="ctr"/>
            <a:r>
              <a:rPr lang="sv-SE" sz="6400" b="1">
                <a:solidFill>
                  <a:srgbClr val="CC0033"/>
                </a:solidFill>
                <a:latin typeface="+mj-lt"/>
                <a:cs typeface="Arial" panose="020B0604020202020204" pitchFamily="34" charset="0"/>
              </a:rPr>
              <a:t>in a </a:t>
            </a:r>
            <a:r>
              <a:rPr lang="sv-SE" sz="6400" b="1" err="1">
                <a:solidFill>
                  <a:srgbClr val="CC0033"/>
                </a:solidFill>
                <a:latin typeface="+mj-lt"/>
                <a:cs typeface="Arial" panose="020B0604020202020204" pitchFamily="34" charset="0"/>
              </a:rPr>
              <a:t>life</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cycle</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perspective</a:t>
            </a:r>
            <a:r>
              <a:rPr lang="sv-SE" sz="6400" b="1">
                <a:solidFill>
                  <a:srgbClr val="CC0033"/>
                </a:solidFill>
                <a:latin typeface="+mj-lt"/>
                <a:cs typeface="Arial" panose="020B0604020202020204" pitchFamily="34" charset="0"/>
              </a:rPr>
              <a:t>?</a:t>
            </a:r>
          </a:p>
        </p:txBody>
      </p:sp>
      <p:sp>
        <p:nvSpPr>
          <p:cNvPr id="4" name="Content Placeholder 5">
            <a:extLst>
              <a:ext uri="{FF2B5EF4-FFF2-40B4-BE49-F238E27FC236}">
                <a16:creationId xmlns:a16="http://schemas.microsoft.com/office/drawing/2014/main" id="{7CB1D617-B034-3EAE-C7D7-822CF5109789}"/>
              </a:ext>
            </a:extLst>
          </p:cNvPr>
          <p:cNvSpPr txBox="1">
            <a:spLocks/>
          </p:cNvSpPr>
          <p:nvPr/>
        </p:nvSpPr>
        <p:spPr>
          <a:xfrm>
            <a:off x="544484" y="2943365"/>
            <a:ext cx="8511339" cy="1796784"/>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sz="3600" kern="100">
                <a:solidFill>
                  <a:srgbClr val="404040"/>
                </a:solidFill>
                <a:latin typeface="+mj-lt"/>
              </a:rPr>
              <a:t>LCA </a:t>
            </a:r>
            <a:r>
              <a:rPr lang="sv-SE" sz="3600" kern="100" err="1">
                <a:solidFill>
                  <a:srgbClr val="404040"/>
                </a:solidFill>
                <a:latin typeface="+mj-lt"/>
              </a:rPr>
              <a:t>can</a:t>
            </a:r>
            <a:r>
              <a:rPr lang="sv-SE" sz="3600" kern="100">
                <a:solidFill>
                  <a:srgbClr val="404040"/>
                </a:solidFill>
                <a:latin typeface="+mj-lt"/>
              </a:rPr>
              <a:t> be </a:t>
            </a:r>
            <a:r>
              <a:rPr lang="sv-SE" sz="3600" kern="100" err="1">
                <a:solidFill>
                  <a:srgbClr val="404040"/>
                </a:solidFill>
                <a:latin typeface="+mj-lt"/>
              </a:rPr>
              <a:t>used</a:t>
            </a:r>
            <a:r>
              <a:rPr lang="sv-SE" sz="3600" kern="100">
                <a:solidFill>
                  <a:srgbClr val="404040"/>
                </a:solidFill>
                <a:latin typeface="+mj-lt"/>
              </a:rPr>
              <a:t> to </a:t>
            </a:r>
            <a:r>
              <a:rPr lang="sv-SE" sz="3600" kern="100" err="1">
                <a:solidFill>
                  <a:srgbClr val="404040"/>
                </a:solidFill>
                <a:latin typeface="+mj-lt"/>
              </a:rPr>
              <a:t>compare</a:t>
            </a:r>
            <a:r>
              <a:rPr lang="sv-SE" sz="3600" kern="100">
                <a:solidFill>
                  <a:srgbClr val="404040"/>
                </a:solidFill>
                <a:latin typeface="+mj-lt"/>
              </a:rPr>
              <a:t> the </a:t>
            </a:r>
            <a:r>
              <a:rPr lang="sv-SE" sz="3600" kern="100" err="1">
                <a:solidFill>
                  <a:srgbClr val="404040"/>
                </a:solidFill>
                <a:latin typeface="+mj-lt"/>
              </a:rPr>
              <a:t>environmental</a:t>
            </a:r>
            <a:r>
              <a:rPr lang="sv-SE" sz="3600" kern="100">
                <a:solidFill>
                  <a:srgbClr val="404040"/>
                </a:solidFill>
                <a:latin typeface="+mj-lt"/>
              </a:rPr>
              <a:t> </a:t>
            </a:r>
            <a:r>
              <a:rPr lang="sv-SE" sz="3600" kern="100" err="1">
                <a:solidFill>
                  <a:srgbClr val="404040"/>
                </a:solidFill>
                <a:latin typeface="+mj-lt"/>
              </a:rPr>
              <a:t>impact</a:t>
            </a:r>
            <a:r>
              <a:rPr lang="sv-SE" sz="3600" kern="100">
                <a:solidFill>
                  <a:srgbClr val="404040"/>
                </a:solidFill>
                <a:latin typeface="+mj-lt"/>
              </a:rPr>
              <a:t> </a:t>
            </a:r>
            <a:r>
              <a:rPr lang="sv-SE" sz="3600" kern="100" err="1">
                <a:solidFill>
                  <a:srgbClr val="404040"/>
                </a:solidFill>
                <a:latin typeface="+mj-lt"/>
              </a:rPr>
              <a:t>of</a:t>
            </a:r>
            <a:r>
              <a:rPr lang="sv-SE" sz="3600" kern="100">
                <a:solidFill>
                  <a:srgbClr val="404040"/>
                </a:solidFill>
                <a:latin typeface="+mj-lt"/>
              </a:rPr>
              <a:t> different </a:t>
            </a:r>
            <a:r>
              <a:rPr lang="sv-SE" sz="3600" kern="100" err="1">
                <a:solidFill>
                  <a:srgbClr val="404040"/>
                </a:solidFill>
                <a:latin typeface="+mj-lt"/>
              </a:rPr>
              <a:t>products</a:t>
            </a:r>
            <a:r>
              <a:rPr lang="sv-SE" sz="3600" kern="100">
                <a:solidFill>
                  <a:srgbClr val="404040"/>
                </a:solidFill>
                <a:latin typeface="+mj-lt"/>
              </a:rPr>
              <a:t> or scenarios. For </a:t>
            </a:r>
            <a:r>
              <a:rPr lang="en-US" sz="3600" kern="100">
                <a:solidFill>
                  <a:srgbClr val="404040"/>
                </a:solidFill>
                <a:latin typeface="+mj-lt"/>
              </a:rPr>
              <a:t>example</a:t>
            </a:r>
            <a:r>
              <a:rPr lang="sv-SE" sz="3600" kern="100">
                <a:solidFill>
                  <a:srgbClr val="404040"/>
                </a:solidFill>
                <a:latin typeface="+mj-lt"/>
              </a:rPr>
              <a:t>:</a:t>
            </a:r>
          </a:p>
        </p:txBody>
      </p:sp>
      <p:sp>
        <p:nvSpPr>
          <p:cNvPr id="21" name="Rectangle: Top Corners Rounded 20">
            <a:extLst>
              <a:ext uri="{FF2B5EF4-FFF2-40B4-BE49-F238E27FC236}">
                <a16:creationId xmlns:a16="http://schemas.microsoft.com/office/drawing/2014/main" id="{D31F2A93-A61E-47A9-EDD1-725924056E62}"/>
              </a:ext>
            </a:extLst>
          </p:cNvPr>
          <p:cNvSpPr/>
          <p:nvPr/>
        </p:nvSpPr>
        <p:spPr>
          <a:xfrm>
            <a:off x="544483" y="4875800"/>
            <a:ext cx="8386156" cy="3751519"/>
          </a:xfrm>
          <a:prstGeom prst="round2SameRect">
            <a:avLst>
              <a:gd name="adj1" fmla="val 8000"/>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 name="Content Placeholder 2"/>
          <p:cNvSpPr>
            <a:spLocks noGrp="1"/>
          </p:cNvSpPr>
          <p:nvPr>
            <p:ph idx="1"/>
          </p:nvPr>
        </p:nvSpPr>
        <p:spPr>
          <a:xfrm>
            <a:off x="544482" y="5366258"/>
            <a:ext cx="7966496" cy="2908747"/>
          </a:xfrm>
          <a:ln>
            <a:noFill/>
          </a:ln>
        </p:spPr>
        <p:txBody>
          <a:bodyPr>
            <a:normAutofit lnSpcReduction="10000"/>
          </a:bodyPr>
          <a:lstStyle/>
          <a:p>
            <a:pPr lvl="1">
              <a:lnSpc>
                <a:spcPct val="110000"/>
              </a:lnSpc>
              <a:buFont typeface="Arial" panose="020B0604020202020204" pitchFamily="34" charset="0"/>
              <a:buChar char="•"/>
            </a:pPr>
            <a:r>
              <a:rPr lang="en-GB" sz="3000" noProof="0" dirty="0"/>
              <a:t>Paper bags, plastic bags or textile bags?</a:t>
            </a:r>
          </a:p>
          <a:p>
            <a:pPr lvl="1">
              <a:lnSpc>
                <a:spcPct val="110000"/>
              </a:lnSpc>
              <a:buFont typeface="Arial" panose="020B0604020202020204" pitchFamily="34" charset="0"/>
              <a:buChar char="•"/>
            </a:pPr>
            <a:r>
              <a:rPr lang="en-GB" sz="3000" noProof="0" dirty="0"/>
              <a:t>Paper towels or electric hand driers?</a:t>
            </a:r>
          </a:p>
          <a:p>
            <a:pPr lvl="1">
              <a:lnSpc>
                <a:spcPct val="110000"/>
              </a:lnSpc>
              <a:buFont typeface="Arial" panose="020B0604020202020204" pitchFamily="34" charset="0"/>
              <a:buChar char="•"/>
            </a:pPr>
            <a:r>
              <a:rPr lang="en-GB" sz="3000" noProof="0" dirty="0"/>
              <a:t>Paper, plastic or </a:t>
            </a:r>
            <a:r>
              <a:rPr lang="en-GB" sz="3000" noProof="0" dirty="0" err="1"/>
              <a:t>porcelaine</a:t>
            </a:r>
            <a:r>
              <a:rPr lang="en-GB" sz="3000" noProof="0" dirty="0"/>
              <a:t> cup?</a:t>
            </a:r>
          </a:p>
          <a:p>
            <a:pPr lvl="1">
              <a:lnSpc>
                <a:spcPct val="110000"/>
              </a:lnSpc>
              <a:buFont typeface="Arial" panose="020B0604020202020204" pitchFamily="34" charset="0"/>
              <a:buChar char="•"/>
            </a:pPr>
            <a:r>
              <a:rPr lang="en-GB" sz="3000" noProof="0" dirty="0"/>
              <a:t>Eating meat or vegetables?</a:t>
            </a:r>
          </a:p>
          <a:p>
            <a:pPr lvl="1">
              <a:lnSpc>
                <a:spcPct val="110000"/>
              </a:lnSpc>
              <a:buFont typeface="Arial" panose="020B0604020202020204" pitchFamily="34" charset="0"/>
              <a:buChar char="•"/>
            </a:pPr>
            <a:r>
              <a:rPr lang="en-GB" sz="3000" noProof="0" dirty="0"/>
              <a:t>Recycling or combustion of waste?</a:t>
            </a:r>
          </a:p>
        </p:txBody>
      </p:sp>
      <p:pic>
        <p:nvPicPr>
          <p:cNvPr id="5" name="Picture 4" descr="A picture containing circle, graphics, darkness&#10;&#10;Description automatically generated">
            <a:extLst>
              <a:ext uri="{FF2B5EF4-FFF2-40B4-BE49-F238E27FC236}">
                <a16:creationId xmlns:a16="http://schemas.microsoft.com/office/drawing/2014/main" id="{A011EDF6-13B3-EADE-F7C9-09C13C2F0B02}"/>
              </a:ext>
            </a:extLst>
          </p:cNvPr>
          <p:cNvPicPr>
            <a:picLocks noChangeAspect="1"/>
          </p:cNvPicPr>
          <p:nvPr/>
        </p:nvPicPr>
        <p:blipFill rotWithShape="1">
          <a:blip r:embed="rId6">
            <a:extLst>
              <a:ext uri="{28A0092B-C50C-407E-A947-70E740481C1C}">
                <a14:useLocalDpi xmlns:a14="http://schemas.microsoft.com/office/drawing/2010/main" val="0"/>
              </a:ext>
            </a:extLst>
          </a:blip>
          <a:srcRect l="5073" t="5114" r="8683" b="2856"/>
          <a:stretch/>
        </p:blipFill>
        <p:spPr>
          <a:xfrm>
            <a:off x="9524999" y="2986651"/>
            <a:ext cx="8511339" cy="6480657"/>
          </a:xfrm>
          <a:prstGeom prst="rect">
            <a:avLst/>
          </a:prstGeom>
        </p:spPr>
      </p:pic>
    </p:spTree>
    <p:extLst>
      <p:ext uri="{BB962C8B-B14F-4D97-AF65-F5344CB8AC3E}">
        <p14:creationId xmlns:p14="http://schemas.microsoft.com/office/powerpoint/2010/main" val="4782970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8757" y="3066468"/>
            <a:ext cx="10287000" cy="4525963"/>
          </a:xfrm>
        </p:spPr>
        <p:txBody>
          <a:bodyPr>
            <a:normAutofit fontScale="85000" lnSpcReduction="20000"/>
          </a:bodyPr>
          <a:lstStyle/>
          <a:p>
            <a:pPr marL="0" indent="0">
              <a:buNone/>
            </a:pPr>
            <a:r>
              <a:rPr lang="en-GB" sz="3500" noProof="0" dirty="0"/>
              <a:t>There are two international standards for LCA:</a:t>
            </a:r>
          </a:p>
          <a:p>
            <a:pPr marL="0" indent="0">
              <a:buNone/>
            </a:pPr>
            <a:endParaRPr lang="en-GB" sz="3500" noProof="0" dirty="0"/>
          </a:p>
          <a:p>
            <a:pPr marL="0" indent="0">
              <a:buNone/>
            </a:pPr>
            <a:r>
              <a:rPr lang="en-GB" sz="3500" noProof="0" dirty="0">
                <a:hlinkClick r:id="rId3"/>
              </a:rPr>
              <a:t>14040:2006</a:t>
            </a:r>
            <a:r>
              <a:rPr lang="en-GB" sz="3500" noProof="0" dirty="0"/>
              <a:t>, </a:t>
            </a:r>
            <a:r>
              <a:rPr lang="en-GB" sz="3500" i="1" noProof="0" dirty="0"/>
              <a:t>Environmental management – Life cycle assessment – Principles and framework</a:t>
            </a:r>
          </a:p>
          <a:p>
            <a:pPr marL="0" indent="0">
              <a:buNone/>
            </a:pPr>
            <a:r>
              <a:rPr lang="en-GB" sz="3500" noProof="0" dirty="0"/>
              <a:t>Contains, for example, methodology, requirements for reporting and review of LCA studies</a:t>
            </a:r>
          </a:p>
          <a:p>
            <a:pPr marL="0" indent="0">
              <a:buNone/>
            </a:pPr>
            <a:endParaRPr lang="en-GB" sz="3500" noProof="0" dirty="0"/>
          </a:p>
          <a:p>
            <a:pPr marL="0" indent="0">
              <a:buNone/>
            </a:pPr>
            <a:r>
              <a:rPr lang="en-GB" sz="3500" noProof="0" dirty="0">
                <a:hlinkClick r:id="rId4"/>
              </a:rPr>
              <a:t>ISO 14044:2006</a:t>
            </a:r>
            <a:r>
              <a:rPr lang="en-GB" sz="3500" noProof="0" dirty="0"/>
              <a:t>, </a:t>
            </a:r>
            <a:r>
              <a:rPr lang="en-GB" sz="3500" i="1" noProof="0" dirty="0"/>
              <a:t>Environmental management – Life cycle assessment – Requirements and guidelines</a:t>
            </a:r>
          </a:p>
          <a:p>
            <a:pPr marL="0" indent="0">
              <a:buNone/>
            </a:pPr>
            <a:r>
              <a:rPr lang="en-GB" sz="3500" noProof="0" dirty="0"/>
              <a:t>Specifies the requirements for performing an LCA</a:t>
            </a:r>
          </a:p>
          <a:p>
            <a:pPr marL="0" indent="0">
              <a:buNone/>
            </a:pPr>
            <a:endParaRPr lang="en-GB" noProof="0" dirty="0"/>
          </a:p>
        </p:txBody>
      </p:sp>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73002" y="2420393"/>
            <a:ext cx="4599665" cy="64807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038E3703-B62D-4E4B-AFC6-1E825D729011}"/>
              </a:ext>
            </a:extLst>
          </p:cNvPr>
          <p:cNvSpPr txBox="1"/>
          <p:nvPr/>
        </p:nvSpPr>
        <p:spPr>
          <a:xfrm>
            <a:off x="2849733" y="8310074"/>
            <a:ext cx="12364992" cy="507831"/>
          </a:xfrm>
          <a:prstGeom prst="rect">
            <a:avLst/>
          </a:prstGeom>
          <a:noFill/>
        </p:spPr>
        <p:txBody>
          <a:bodyPr wrap="square" rtlCol="0">
            <a:spAutoFit/>
          </a:bodyPr>
          <a:lstStyle/>
          <a:p>
            <a:r>
              <a:rPr lang="sv-SE" sz="2700"/>
              <a:t>.</a:t>
            </a:r>
          </a:p>
        </p:txBody>
      </p:sp>
      <p:grpSp>
        <p:nvGrpSpPr>
          <p:cNvPr id="10" name="Gruppo 2">
            <a:extLst>
              <a:ext uri="{FF2B5EF4-FFF2-40B4-BE49-F238E27FC236}">
                <a16:creationId xmlns:a16="http://schemas.microsoft.com/office/drawing/2014/main" id="{4E34B035-B87F-42BB-B763-DED4464609D4}"/>
              </a:ext>
            </a:extLst>
          </p:cNvPr>
          <p:cNvGrpSpPr/>
          <p:nvPr/>
        </p:nvGrpSpPr>
        <p:grpSpPr>
          <a:xfrm>
            <a:off x="-12" y="138554"/>
            <a:ext cx="18288002" cy="681138"/>
            <a:chOff x="-12" y="138554"/>
            <a:chExt cx="18288002" cy="681138"/>
          </a:xfrm>
        </p:grpSpPr>
        <p:grpSp>
          <p:nvGrpSpPr>
            <p:cNvPr id="11" name="Gruppo 1">
              <a:extLst>
                <a:ext uri="{FF2B5EF4-FFF2-40B4-BE49-F238E27FC236}">
                  <a16:creationId xmlns:a16="http://schemas.microsoft.com/office/drawing/2014/main" id="{B226DFF3-6A6F-424D-B049-3C7892336979}"/>
                </a:ext>
              </a:extLst>
            </p:cNvPr>
            <p:cNvGrpSpPr/>
            <p:nvPr/>
          </p:nvGrpSpPr>
          <p:grpSpPr>
            <a:xfrm>
              <a:off x="0" y="153125"/>
              <a:ext cx="17907000" cy="666567"/>
              <a:chOff x="0" y="153125"/>
              <a:chExt cx="17907000" cy="666567"/>
            </a:xfrm>
          </p:grpSpPr>
          <p:grpSp>
            <p:nvGrpSpPr>
              <p:cNvPr id="13" name="Gruppo 15">
                <a:extLst>
                  <a:ext uri="{FF2B5EF4-FFF2-40B4-BE49-F238E27FC236}">
                    <a16:creationId xmlns:a16="http://schemas.microsoft.com/office/drawing/2014/main" id="{6AFBCF3E-C208-46CD-81BD-971FFCB7CEF3}"/>
                  </a:ext>
                </a:extLst>
              </p:cNvPr>
              <p:cNvGrpSpPr/>
              <p:nvPr/>
            </p:nvGrpSpPr>
            <p:grpSpPr>
              <a:xfrm>
                <a:off x="0" y="153125"/>
                <a:ext cx="13958844" cy="666567"/>
                <a:chOff x="0" y="153125"/>
                <a:chExt cx="13958844" cy="666567"/>
              </a:xfrm>
            </p:grpSpPr>
            <p:pic>
              <p:nvPicPr>
                <p:cNvPr id="15" name="Picture 14">
                  <a:extLst>
                    <a:ext uri="{FF2B5EF4-FFF2-40B4-BE49-F238E27FC236}">
                      <a16:creationId xmlns:a16="http://schemas.microsoft.com/office/drawing/2014/main" id="{FEA3CDCB-E3F4-4A57-8EE3-35BBDFFB7F34}"/>
                    </a:ext>
                  </a:extLst>
                </p:cNvPr>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6" name="TextBox 15">
                  <a:extLst>
                    <a:ext uri="{FF2B5EF4-FFF2-40B4-BE49-F238E27FC236}">
                      <a16:creationId xmlns:a16="http://schemas.microsoft.com/office/drawing/2014/main" id="{9B3CD409-4E9B-4A2C-A343-CA2764B53E0E}"/>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3C94BE23-192E-4479-8935-D64342A7E016}"/>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2" name="Rettangolo 13">
              <a:extLst>
                <a:ext uri="{FF2B5EF4-FFF2-40B4-BE49-F238E27FC236}">
                  <a16:creationId xmlns:a16="http://schemas.microsoft.com/office/drawing/2014/main" id="{71517D3C-EE84-4A7C-8870-BBAC1C5DF8B1}"/>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7" name="TextBox 16">
            <a:extLst>
              <a:ext uri="{FF2B5EF4-FFF2-40B4-BE49-F238E27FC236}">
                <a16:creationId xmlns:a16="http://schemas.microsoft.com/office/drawing/2014/main" id="{7D62F5E0-2AE9-4359-8F39-6F257828AC23}"/>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ISO – standards for LCA</a:t>
            </a:r>
          </a:p>
        </p:txBody>
      </p:sp>
      <p:pic>
        <p:nvPicPr>
          <p:cNvPr id="18" name="Picture 12">
            <a:extLst>
              <a:ext uri="{FF2B5EF4-FFF2-40B4-BE49-F238E27FC236}">
                <a16:creationId xmlns:a16="http://schemas.microsoft.com/office/drawing/2014/main" id="{8C275BFB-E157-4647-A719-5B4908F72A5A}"/>
              </a:ext>
            </a:extLst>
          </p:cNvPr>
          <p:cNvPicPr>
            <a:picLocks noChangeAspect="1"/>
          </p:cNvPicPr>
          <p:nvPr/>
        </p:nvPicPr>
        <p:blipFill>
          <a:blip r:embed="rId7"/>
          <a:srcRect/>
          <a:stretch>
            <a:fillRect/>
          </a:stretch>
        </p:blipFill>
        <p:spPr>
          <a:xfrm>
            <a:off x="0" y="8901113"/>
            <a:ext cx="5715000" cy="1385887"/>
          </a:xfrm>
          <a:prstGeom prst="rect">
            <a:avLst/>
          </a:prstGeom>
        </p:spPr>
      </p:pic>
      <p:grpSp>
        <p:nvGrpSpPr>
          <p:cNvPr id="19" name="Gruppo 16">
            <a:extLst>
              <a:ext uri="{FF2B5EF4-FFF2-40B4-BE49-F238E27FC236}">
                <a16:creationId xmlns:a16="http://schemas.microsoft.com/office/drawing/2014/main" id="{E13415F3-171E-428E-B2A4-2B1055BAFC4F}"/>
              </a:ext>
            </a:extLst>
          </p:cNvPr>
          <p:cNvGrpSpPr/>
          <p:nvPr/>
        </p:nvGrpSpPr>
        <p:grpSpPr>
          <a:xfrm>
            <a:off x="4329146" y="9679208"/>
            <a:ext cx="13958844" cy="666567"/>
            <a:chOff x="4329156" y="9649198"/>
            <a:chExt cx="13958844" cy="666567"/>
          </a:xfrm>
        </p:grpSpPr>
        <p:pic>
          <p:nvPicPr>
            <p:cNvPr id="20" name="Picture 12">
              <a:extLst>
                <a:ext uri="{FF2B5EF4-FFF2-40B4-BE49-F238E27FC236}">
                  <a16:creationId xmlns:a16="http://schemas.microsoft.com/office/drawing/2014/main" id="{2245C983-9B8A-4393-BCCF-8D3F0419ECBE}"/>
                </a:ext>
              </a:extLst>
            </p:cNvPr>
            <p:cNvPicPr>
              <a:picLocks noChangeAspect="1"/>
            </p:cNvPicPr>
            <p:nvPr/>
          </p:nvPicPr>
          <p:blipFill>
            <a:blip r:embed="rId8"/>
            <a:srcRect l="134" t="91287" b="3943"/>
            <a:stretch>
              <a:fillRect/>
            </a:stretch>
          </p:blipFill>
          <p:spPr>
            <a:xfrm rot="-10800000">
              <a:off x="4329156" y="9649198"/>
              <a:ext cx="13958844" cy="666567"/>
            </a:xfrm>
            <a:prstGeom prst="rect">
              <a:avLst/>
            </a:prstGeom>
          </p:spPr>
        </p:pic>
        <p:sp>
          <p:nvSpPr>
            <p:cNvPr id="21" name="TextBox 16">
              <a:extLst>
                <a:ext uri="{FF2B5EF4-FFF2-40B4-BE49-F238E27FC236}">
                  <a16:creationId xmlns:a16="http://schemas.microsoft.com/office/drawing/2014/main" id="{FFB233C5-A2CB-4861-A6C9-C14132B3B00D}"/>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Tree>
    <p:extLst>
      <p:ext uri="{BB962C8B-B14F-4D97-AF65-F5344CB8AC3E}">
        <p14:creationId xmlns:p14="http://schemas.microsoft.com/office/powerpoint/2010/main" val="377609984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2CEB-03C9-4A2E-993E-4FE35D214D19}"/>
              </a:ext>
            </a:extLst>
          </p:cNvPr>
          <p:cNvSpPr>
            <a:spLocks noGrp="1"/>
          </p:cNvSpPr>
          <p:nvPr>
            <p:ph type="title"/>
          </p:nvPr>
        </p:nvSpPr>
        <p:spPr>
          <a:xfrm>
            <a:off x="457200" y="773001"/>
            <a:ext cx="8229600" cy="1143000"/>
          </a:xfrm>
        </p:spPr>
        <p:txBody>
          <a:bodyPr/>
          <a:lstStyle/>
          <a:p>
            <a:r>
              <a:rPr lang="en-GB" sz="6400" b="1" noProof="0" dirty="0">
                <a:solidFill>
                  <a:srgbClr val="CC0033"/>
                </a:solidFill>
                <a:ea typeface="+mn-ea"/>
                <a:cs typeface="Arial" panose="020B0604020202020204" pitchFamily="34" charset="0"/>
              </a:rPr>
              <a:t>4 steps of LCA</a:t>
            </a:r>
          </a:p>
        </p:txBody>
      </p:sp>
      <p:sp>
        <p:nvSpPr>
          <p:cNvPr id="4" name="Rectangle 3">
            <a:extLst>
              <a:ext uri="{FF2B5EF4-FFF2-40B4-BE49-F238E27FC236}">
                <a16:creationId xmlns:a16="http://schemas.microsoft.com/office/drawing/2014/main" id="{E6A70E79-3087-4CCE-86BF-CAF8BEC9B2E5}"/>
              </a:ext>
            </a:extLst>
          </p:cNvPr>
          <p:cNvSpPr/>
          <p:nvPr/>
        </p:nvSpPr>
        <p:spPr>
          <a:xfrm>
            <a:off x="1624819" y="2683412"/>
            <a:ext cx="2876843" cy="1522829"/>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lumMod val="25000"/>
                  </a:schemeClr>
                </a:solidFill>
              </a:rPr>
              <a:t>Goal and scope definition</a:t>
            </a:r>
          </a:p>
        </p:txBody>
      </p:sp>
      <p:sp>
        <p:nvSpPr>
          <p:cNvPr id="5" name="Rectangle 4">
            <a:extLst>
              <a:ext uri="{FF2B5EF4-FFF2-40B4-BE49-F238E27FC236}">
                <a16:creationId xmlns:a16="http://schemas.microsoft.com/office/drawing/2014/main" id="{A86A7F12-0C07-4E8D-8EF4-BA74246A5F8F}"/>
              </a:ext>
            </a:extLst>
          </p:cNvPr>
          <p:cNvSpPr/>
          <p:nvPr/>
        </p:nvSpPr>
        <p:spPr>
          <a:xfrm>
            <a:off x="1624819" y="4684542"/>
            <a:ext cx="2876843" cy="1522800"/>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lumMod val="25000"/>
                  </a:schemeClr>
                </a:solidFill>
              </a:rPr>
              <a:t>Inventory analysis </a:t>
            </a:r>
          </a:p>
        </p:txBody>
      </p:sp>
      <p:sp>
        <p:nvSpPr>
          <p:cNvPr id="6" name="Rectangle 5">
            <a:extLst>
              <a:ext uri="{FF2B5EF4-FFF2-40B4-BE49-F238E27FC236}">
                <a16:creationId xmlns:a16="http://schemas.microsoft.com/office/drawing/2014/main" id="{3F45E239-D345-41F3-878C-CDCE8B7422B6}"/>
              </a:ext>
            </a:extLst>
          </p:cNvPr>
          <p:cNvSpPr/>
          <p:nvPr/>
        </p:nvSpPr>
        <p:spPr>
          <a:xfrm>
            <a:off x="1624819" y="6746004"/>
            <a:ext cx="2876843" cy="1522800"/>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lumMod val="25000"/>
                  </a:schemeClr>
                </a:solidFill>
              </a:rPr>
              <a:t>Impact assessment</a:t>
            </a:r>
          </a:p>
        </p:txBody>
      </p:sp>
      <p:sp>
        <p:nvSpPr>
          <p:cNvPr id="7" name="Rectangle 6">
            <a:extLst>
              <a:ext uri="{FF2B5EF4-FFF2-40B4-BE49-F238E27FC236}">
                <a16:creationId xmlns:a16="http://schemas.microsoft.com/office/drawing/2014/main" id="{E0B91936-C9FE-4616-A3D0-33A150FFFC51}"/>
              </a:ext>
            </a:extLst>
          </p:cNvPr>
          <p:cNvSpPr/>
          <p:nvPr/>
        </p:nvSpPr>
        <p:spPr>
          <a:xfrm>
            <a:off x="5948290" y="2683412"/>
            <a:ext cx="2419643" cy="5585391"/>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000" b="1">
                <a:solidFill>
                  <a:schemeClr val="accent5">
                    <a:lumMod val="25000"/>
                  </a:schemeClr>
                </a:solidFill>
              </a:rPr>
              <a:t>Interpretation</a:t>
            </a:r>
            <a:endParaRPr lang="en-GB" sz="2000" b="1">
              <a:solidFill>
                <a:schemeClr val="accent5">
                  <a:lumMod val="25000"/>
                </a:schemeClr>
              </a:solidFill>
            </a:endParaRPr>
          </a:p>
        </p:txBody>
      </p:sp>
      <p:cxnSp>
        <p:nvCxnSpPr>
          <p:cNvPr id="11" name="Straight Arrow Connector 10">
            <a:extLst>
              <a:ext uri="{FF2B5EF4-FFF2-40B4-BE49-F238E27FC236}">
                <a16:creationId xmlns:a16="http://schemas.microsoft.com/office/drawing/2014/main" id="{8F9FA150-0F6A-4B8A-85F5-FC25CD328525}"/>
              </a:ext>
            </a:extLst>
          </p:cNvPr>
          <p:cNvCxnSpPr>
            <a:cxnSpLocks/>
          </p:cNvCxnSpPr>
          <p:nvPr/>
        </p:nvCxnSpPr>
        <p:spPr>
          <a:xfrm>
            <a:off x="3063241" y="4206241"/>
            <a:ext cx="0" cy="478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68EAE0-FF92-4833-8CD3-65D33AFC52EC}"/>
              </a:ext>
            </a:extLst>
          </p:cNvPr>
          <p:cNvCxnSpPr>
            <a:cxnSpLocks/>
          </p:cNvCxnSpPr>
          <p:nvPr/>
        </p:nvCxnSpPr>
        <p:spPr>
          <a:xfrm>
            <a:off x="3063241" y="6207342"/>
            <a:ext cx="0" cy="538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ABDC721-F9B4-462F-90E0-B093A076E14B}"/>
              </a:ext>
            </a:extLst>
          </p:cNvPr>
          <p:cNvCxnSpPr>
            <a:cxnSpLocks/>
          </p:cNvCxnSpPr>
          <p:nvPr/>
        </p:nvCxnSpPr>
        <p:spPr>
          <a:xfrm>
            <a:off x="4501661" y="5595412"/>
            <a:ext cx="14466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87DAAD7-1B06-494D-BDA1-F547335A7739}"/>
              </a:ext>
            </a:extLst>
          </p:cNvPr>
          <p:cNvCxnSpPr>
            <a:cxnSpLocks/>
          </p:cNvCxnSpPr>
          <p:nvPr/>
        </p:nvCxnSpPr>
        <p:spPr>
          <a:xfrm flipV="1">
            <a:off x="4501662" y="7682394"/>
            <a:ext cx="1446628" cy="3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7E4F23-6930-43B8-B715-1CF9E77B4A02}"/>
              </a:ext>
            </a:extLst>
          </p:cNvPr>
          <p:cNvCxnSpPr>
            <a:cxnSpLocks/>
          </p:cNvCxnSpPr>
          <p:nvPr/>
        </p:nvCxnSpPr>
        <p:spPr>
          <a:xfrm>
            <a:off x="4501660" y="3367454"/>
            <a:ext cx="1446628" cy="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D2C1AB3-DD14-4D92-954B-6C9018BE933C}"/>
              </a:ext>
            </a:extLst>
          </p:cNvPr>
          <p:cNvCxnSpPr>
            <a:cxnSpLocks/>
          </p:cNvCxnSpPr>
          <p:nvPr/>
        </p:nvCxnSpPr>
        <p:spPr>
          <a:xfrm flipH="1">
            <a:off x="4501661" y="3606018"/>
            <a:ext cx="1446627" cy="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767A311-8E20-4666-8504-05A9196E2DB5}"/>
              </a:ext>
            </a:extLst>
          </p:cNvPr>
          <p:cNvCxnSpPr>
            <a:cxnSpLocks/>
          </p:cNvCxnSpPr>
          <p:nvPr/>
        </p:nvCxnSpPr>
        <p:spPr>
          <a:xfrm flipH="1">
            <a:off x="4501662" y="7382782"/>
            <a:ext cx="1446626" cy="354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8898FAD-5A69-4BDE-A98B-7D7ED42F7992}"/>
              </a:ext>
            </a:extLst>
          </p:cNvPr>
          <p:cNvCxnSpPr>
            <a:cxnSpLocks/>
          </p:cNvCxnSpPr>
          <p:nvPr/>
        </p:nvCxnSpPr>
        <p:spPr>
          <a:xfrm flipH="1">
            <a:off x="4501661" y="5329477"/>
            <a:ext cx="1446627" cy="1818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3FEE4DE-963D-4BB0-8409-8E03215877AF}"/>
              </a:ext>
            </a:extLst>
          </p:cNvPr>
          <p:cNvCxnSpPr>
            <a:cxnSpLocks/>
          </p:cNvCxnSpPr>
          <p:nvPr/>
        </p:nvCxnSpPr>
        <p:spPr>
          <a:xfrm flipV="1">
            <a:off x="3370386" y="4206241"/>
            <a:ext cx="0" cy="478301"/>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6B7FD5C-4A96-4533-9EAE-3BAE12B07F51}"/>
              </a:ext>
            </a:extLst>
          </p:cNvPr>
          <p:cNvCxnSpPr>
            <a:cxnSpLocks/>
          </p:cNvCxnSpPr>
          <p:nvPr/>
        </p:nvCxnSpPr>
        <p:spPr>
          <a:xfrm flipV="1">
            <a:off x="3370386" y="6207343"/>
            <a:ext cx="0" cy="538661"/>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6184154D-EF70-4169-9504-4CAF63EF0BBA}"/>
              </a:ext>
            </a:extLst>
          </p:cNvPr>
          <p:cNvSpPr txBox="1"/>
          <p:nvPr/>
        </p:nvSpPr>
        <p:spPr>
          <a:xfrm>
            <a:off x="9144000" y="1921287"/>
            <a:ext cx="7948246" cy="7109639"/>
          </a:xfrm>
          <a:prstGeom prst="rect">
            <a:avLst/>
          </a:prstGeom>
          <a:noFill/>
        </p:spPr>
        <p:txBody>
          <a:bodyPr wrap="square" rtlCol="0">
            <a:spAutoFit/>
          </a:bodyPr>
          <a:lstStyle/>
          <a:p>
            <a:pPr marL="342900" indent="-342900">
              <a:buAutoNum type="arabicPeriod"/>
            </a:pPr>
            <a:r>
              <a:rPr lang="en-US" sz="2400" b="1" dirty="0"/>
              <a:t>Goal and scope definition</a:t>
            </a:r>
          </a:p>
          <a:p>
            <a:pPr marL="742950" lvl="1" indent="-285750">
              <a:buFont typeface="Arial" panose="020B0604020202020204" pitchFamily="34" charset="0"/>
              <a:buChar char="•"/>
            </a:pPr>
            <a:r>
              <a:rPr lang="en-US" sz="2400" dirty="0"/>
              <a:t>Define the product system and the purpose of the study. </a:t>
            </a:r>
          </a:p>
          <a:p>
            <a:pPr lvl="1"/>
            <a:endParaRPr lang="en-GB" sz="2400" dirty="0"/>
          </a:p>
          <a:p>
            <a:pPr marL="342900" indent="-342900">
              <a:buAutoNum type="arabicPeriod"/>
            </a:pPr>
            <a:r>
              <a:rPr lang="en-GB" sz="2400" b="1" dirty="0"/>
              <a:t>Inventory analysis</a:t>
            </a:r>
          </a:p>
          <a:p>
            <a:pPr marL="800100" lvl="1" indent="-342900">
              <a:buFont typeface="Arial" panose="020B0604020202020204" pitchFamily="34" charset="0"/>
              <a:buChar char="•"/>
            </a:pPr>
            <a:r>
              <a:rPr lang="en-GB" sz="2400" dirty="0"/>
              <a:t>Calculate the amount of resource use and emission of the system in relation to the functional unit. </a:t>
            </a:r>
          </a:p>
          <a:p>
            <a:pPr marL="800100" lvl="1" indent="-342900">
              <a:buFont typeface="Arial" panose="020B0604020202020204" pitchFamily="34" charset="0"/>
              <a:buChar char="•"/>
            </a:pPr>
            <a:endParaRPr lang="en-GB" sz="2400" dirty="0"/>
          </a:p>
          <a:p>
            <a:pPr marL="342900" indent="-342900">
              <a:buAutoNum type="arabicPeriod"/>
            </a:pPr>
            <a:r>
              <a:rPr lang="en-GB" sz="2400" b="1" dirty="0"/>
              <a:t>Impact assessment </a:t>
            </a:r>
          </a:p>
          <a:p>
            <a:pPr marL="800100" lvl="1" indent="-342900">
              <a:buFont typeface="Arial" panose="020B0604020202020204" pitchFamily="34" charset="0"/>
              <a:buChar char="•"/>
            </a:pPr>
            <a:r>
              <a:rPr lang="en-GB" sz="2400" dirty="0"/>
              <a:t>Convert the result from the inventory step into environmental impact of the product throughout its life cycle. </a:t>
            </a:r>
          </a:p>
          <a:p>
            <a:pPr marL="800100" lvl="1" indent="-342900">
              <a:buFont typeface="Arial" panose="020B0604020202020204" pitchFamily="34" charset="0"/>
              <a:buChar char="•"/>
            </a:pPr>
            <a:endParaRPr lang="en-GB" sz="2400" dirty="0"/>
          </a:p>
          <a:p>
            <a:pPr marL="342900" indent="-342900">
              <a:buAutoNum type="arabicPeriod"/>
            </a:pPr>
            <a:r>
              <a:rPr lang="en-GB" sz="2400" b="1" dirty="0"/>
              <a:t>Interpretation </a:t>
            </a:r>
          </a:p>
          <a:p>
            <a:pPr marL="742950" lvl="1" indent="-285750">
              <a:buFont typeface="Arial" panose="020B0604020202020204" pitchFamily="34" charset="0"/>
              <a:buChar char="•"/>
            </a:pPr>
            <a:r>
              <a:rPr lang="en-GB" sz="2400" dirty="0"/>
              <a:t>Assessing results in order to reach conclusions and recommendations. </a:t>
            </a:r>
          </a:p>
          <a:p>
            <a:pPr marL="742950" lvl="1" indent="-285750">
              <a:buFont typeface="Arial" panose="020B0604020202020204" pitchFamily="34" charset="0"/>
              <a:buChar char="•"/>
            </a:pPr>
            <a:r>
              <a:rPr lang="en-GB" sz="2400" dirty="0"/>
              <a:t>Interpretation is an iterative process, so it is possible to reformulate the goal and scope in case unexpected result is encountered.</a:t>
            </a:r>
            <a:endParaRPr lang="sv-SE" sz="2400" dirty="0"/>
          </a:p>
        </p:txBody>
      </p:sp>
      <p:sp>
        <p:nvSpPr>
          <p:cNvPr id="58" name="TextBox 57">
            <a:extLst>
              <a:ext uri="{FF2B5EF4-FFF2-40B4-BE49-F238E27FC236}">
                <a16:creationId xmlns:a16="http://schemas.microsoft.com/office/drawing/2014/main" id="{2B11EFA9-160D-4DEB-A351-F5C59CFF1AE1}"/>
              </a:ext>
            </a:extLst>
          </p:cNvPr>
          <p:cNvSpPr txBox="1"/>
          <p:nvPr/>
        </p:nvSpPr>
        <p:spPr>
          <a:xfrm>
            <a:off x="1624818" y="8643038"/>
            <a:ext cx="7336301" cy="769441"/>
          </a:xfrm>
          <a:prstGeom prst="rect">
            <a:avLst/>
          </a:prstGeom>
          <a:noFill/>
        </p:spPr>
        <p:txBody>
          <a:bodyPr wrap="square" rtlCol="0">
            <a:spAutoFit/>
          </a:bodyPr>
          <a:lstStyle/>
          <a:p>
            <a:r>
              <a:rPr lang="sv-SE" sz="1400" err="1"/>
              <a:t>Further</a:t>
            </a:r>
            <a:r>
              <a:rPr lang="sv-SE" sz="1400"/>
              <a:t> </a:t>
            </a:r>
            <a:r>
              <a:rPr lang="sv-SE" sz="1400" err="1"/>
              <a:t>reading</a:t>
            </a:r>
            <a:r>
              <a:rPr lang="sv-SE" sz="1400"/>
              <a:t>: </a:t>
            </a:r>
            <a:r>
              <a:rPr lang="en-GB" sz="1400" i="0">
                <a:solidFill>
                  <a:srgbClr val="171717"/>
                </a:solidFill>
                <a:effectLst/>
              </a:rPr>
              <a:t>The Hitch Hiker's Guide to LCA : an orientation in life cycle assessment methodology and application by </a:t>
            </a:r>
            <a:r>
              <a:rPr lang="en-GB" sz="1400" i="0" err="1">
                <a:solidFill>
                  <a:srgbClr val="171717"/>
                </a:solidFill>
                <a:effectLst/>
              </a:rPr>
              <a:t>Henrikke</a:t>
            </a:r>
            <a:r>
              <a:rPr lang="en-GB" sz="1400" i="0">
                <a:solidFill>
                  <a:srgbClr val="171717"/>
                </a:solidFill>
                <a:effectLst/>
              </a:rPr>
              <a:t> </a:t>
            </a:r>
            <a:r>
              <a:rPr lang="en-GB" sz="1400" b="0" i="0">
                <a:solidFill>
                  <a:srgbClr val="171717"/>
                </a:solidFill>
                <a:effectLst/>
              </a:rPr>
              <a:t>Baumann, Anne-Marie Tillman</a:t>
            </a:r>
            <a:endParaRPr lang="en-GB" sz="1400" i="0">
              <a:solidFill>
                <a:srgbClr val="171717"/>
              </a:solidFill>
              <a:effectLst/>
            </a:endParaRPr>
          </a:p>
          <a:p>
            <a:endParaRPr lang="en-GB" sz="1600"/>
          </a:p>
        </p:txBody>
      </p:sp>
      <p:grpSp>
        <p:nvGrpSpPr>
          <p:cNvPr id="3" name="Gruppo 2">
            <a:extLst>
              <a:ext uri="{FF2B5EF4-FFF2-40B4-BE49-F238E27FC236}">
                <a16:creationId xmlns:a16="http://schemas.microsoft.com/office/drawing/2014/main" id="{701C0263-6B9A-5301-8828-F99773FBACF4}"/>
              </a:ext>
            </a:extLst>
          </p:cNvPr>
          <p:cNvGrpSpPr/>
          <p:nvPr/>
        </p:nvGrpSpPr>
        <p:grpSpPr>
          <a:xfrm>
            <a:off x="-12" y="138554"/>
            <a:ext cx="18288002" cy="681138"/>
            <a:chOff x="-12" y="138554"/>
            <a:chExt cx="18288002" cy="681138"/>
          </a:xfrm>
        </p:grpSpPr>
        <p:grpSp>
          <p:nvGrpSpPr>
            <p:cNvPr id="8" name="Gruppo 1">
              <a:extLst>
                <a:ext uri="{FF2B5EF4-FFF2-40B4-BE49-F238E27FC236}">
                  <a16:creationId xmlns:a16="http://schemas.microsoft.com/office/drawing/2014/main" id="{C32377F7-A817-EF96-F6BD-547AD886C9DE}"/>
                </a:ext>
              </a:extLst>
            </p:cNvPr>
            <p:cNvGrpSpPr/>
            <p:nvPr/>
          </p:nvGrpSpPr>
          <p:grpSpPr>
            <a:xfrm>
              <a:off x="0" y="153125"/>
              <a:ext cx="17907000" cy="666567"/>
              <a:chOff x="0" y="153125"/>
              <a:chExt cx="17907000" cy="666567"/>
            </a:xfrm>
          </p:grpSpPr>
          <p:grpSp>
            <p:nvGrpSpPr>
              <p:cNvPr id="10" name="Gruppo 15">
                <a:extLst>
                  <a:ext uri="{FF2B5EF4-FFF2-40B4-BE49-F238E27FC236}">
                    <a16:creationId xmlns:a16="http://schemas.microsoft.com/office/drawing/2014/main" id="{9AF2388A-7E58-B0D5-AA96-CF6A3937F9D7}"/>
                  </a:ext>
                </a:extLst>
              </p:cNvPr>
              <p:cNvGrpSpPr/>
              <p:nvPr/>
            </p:nvGrpSpPr>
            <p:grpSpPr>
              <a:xfrm>
                <a:off x="0" y="153125"/>
                <a:ext cx="13958844" cy="666567"/>
                <a:chOff x="0" y="153125"/>
                <a:chExt cx="13958844" cy="666567"/>
              </a:xfrm>
            </p:grpSpPr>
            <p:pic>
              <p:nvPicPr>
                <p:cNvPr id="14" name="Picture 13">
                  <a:extLst>
                    <a:ext uri="{FF2B5EF4-FFF2-40B4-BE49-F238E27FC236}">
                      <a16:creationId xmlns:a16="http://schemas.microsoft.com/office/drawing/2014/main" id="{C1E9A896-6654-1C58-8EE8-B539D2341BA1}"/>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16" name="TextBox 15">
                  <a:extLst>
                    <a:ext uri="{FF2B5EF4-FFF2-40B4-BE49-F238E27FC236}">
                      <a16:creationId xmlns:a16="http://schemas.microsoft.com/office/drawing/2014/main" id="{99EBE05A-E16A-7268-F4DC-9220FCC39BCD}"/>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56DE495E-26E1-68DD-687D-622917927974}"/>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9" name="Rettangolo 13">
              <a:extLst>
                <a:ext uri="{FF2B5EF4-FFF2-40B4-BE49-F238E27FC236}">
                  <a16:creationId xmlns:a16="http://schemas.microsoft.com/office/drawing/2014/main" id="{F861F08C-C667-F642-4327-43DE88DE0F0B}"/>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7" name="Picture 12">
            <a:extLst>
              <a:ext uri="{FF2B5EF4-FFF2-40B4-BE49-F238E27FC236}">
                <a16:creationId xmlns:a16="http://schemas.microsoft.com/office/drawing/2014/main" id="{113644E3-6F1F-B7C8-4F94-4C8AC7FB8EA6}"/>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18" name="Gruppo 16">
            <a:extLst>
              <a:ext uri="{FF2B5EF4-FFF2-40B4-BE49-F238E27FC236}">
                <a16:creationId xmlns:a16="http://schemas.microsoft.com/office/drawing/2014/main" id="{7826E656-A60B-3194-1194-F7FCAA7FF2BF}"/>
              </a:ext>
            </a:extLst>
          </p:cNvPr>
          <p:cNvGrpSpPr/>
          <p:nvPr/>
        </p:nvGrpSpPr>
        <p:grpSpPr>
          <a:xfrm>
            <a:off x="4329146" y="9679208"/>
            <a:ext cx="13958844" cy="666567"/>
            <a:chOff x="4329156" y="9649198"/>
            <a:chExt cx="13958844" cy="666567"/>
          </a:xfrm>
        </p:grpSpPr>
        <p:pic>
          <p:nvPicPr>
            <p:cNvPr id="20" name="Picture 12">
              <a:extLst>
                <a:ext uri="{FF2B5EF4-FFF2-40B4-BE49-F238E27FC236}">
                  <a16:creationId xmlns:a16="http://schemas.microsoft.com/office/drawing/2014/main" id="{E1271EA8-A9D3-36AD-E136-7F15C74FDD57}"/>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21" name="TextBox 16">
              <a:extLst>
                <a:ext uri="{FF2B5EF4-FFF2-40B4-BE49-F238E27FC236}">
                  <a16:creationId xmlns:a16="http://schemas.microsoft.com/office/drawing/2014/main" id="{5DE17997-3B09-DEC4-94F9-73736EC7BC0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Tree>
    <p:extLst>
      <p:ext uri="{BB962C8B-B14F-4D97-AF65-F5344CB8AC3E}">
        <p14:creationId xmlns:p14="http://schemas.microsoft.com/office/powerpoint/2010/main" val="338440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9679020-EBB7-4A5F-A310-7672714C8343}"/>
              </a:ext>
            </a:extLst>
          </p:cNvPr>
          <p:cNvSpPr>
            <a:spLocks noGrp="1"/>
          </p:cNvSpPr>
          <p:nvPr>
            <p:ph idx="1"/>
          </p:nvPr>
        </p:nvSpPr>
        <p:spPr>
          <a:xfrm>
            <a:off x="1301674" y="4359691"/>
            <a:ext cx="15537353" cy="4924820"/>
          </a:xfrm>
        </p:spPr>
        <p:txBody>
          <a:bodyPr>
            <a:normAutofit fontScale="70000" lnSpcReduction="20000"/>
          </a:bodyPr>
          <a:lstStyle/>
          <a:p>
            <a:pPr marL="0" indent="0">
              <a:buNone/>
            </a:pPr>
            <a:r>
              <a:rPr lang="en-GB" sz="3400" b="1" noProof="0" dirty="0">
                <a:solidFill>
                  <a:schemeClr val="accent1"/>
                </a:solidFill>
              </a:rPr>
              <a:t>Scope </a:t>
            </a:r>
            <a:br>
              <a:rPr lang="en-GB" sz="3000" noProof="0" dirty="0"/>
            </a:br>
            <a:endParaRPr lang="en-GB" sz="2600" noProof="0" dirty="0"/>
          </a:p>
          <a:p>
            <a:r>
              <a:rPr lang="en-GB" sz="3000" b="1" noProof="0" dirty="0"/>
              <a:t>System boundary: </a:t>
            </a:r>
            <a:r>
              <a:rPr lang="en-GB" sz="3000" noProof="0" dirty="0"/>
              <a:t>include which processes in the product life cycle are to be included. The boundaries should be set in relation to natural system (cradle-to-grave, cradle-to-gate. Cradle-to-cradle etc.), geographical location, time, within technical boundary itself (infrastructure, personnel to be included or not, allocation problem etc.). </a:t>
            </a:r>
          </a:p>
          <a:p>
            <a:pPr marL="0" indent="0">
              <a:buNone/>
            </a:pPr>
            <a:endParaRPr lang="en-GB" sz="3000" noProof="0" dirty="0"/>
          </a:p>
          <a:p>
            <a:pPr marL="0" indent="0">
              <a:buNone/>
            </a:pPr>
            <a:r>
              <a:rPr lang="en-GB" sz="3000" noProof="0" dirty="0"/>
              <a:t>    The system boundary is then visualized by a flowchart/system diagram.</a:t>
            </a:r>
          </a:p>
          <a:p>
            <a:pPr marL="0" indent="0">
              <a:buNone/>
            </a:pPr>
            <a:endParaRPr lang="en-GB" sz="3000" noProof="0" dirty="0"/>
          </a:p>
          <a:p>
            <a:r>
              <a:rPr lang="en-GB" sz="3000" b="1" noProof="0" dirty="0"/>
              <a:t>Functional unit</a:t>
            </a:r>
            <a:r>
              <a:rPr lang="en-GB" sz="3000" noProof="0" dirty="0"/>
              <a:t>: a measure of the performance of the output of the study in which the environmental performance of the product is related to. All input-, output- and intermediate flows are quantified with the functional unit as reference.</a:t>
            </a:r>
          </a:p>
          <a:p>
            <a:pPr marL="0" indent="0">
              <a:buNone/>
            </a:pPr>
            <a:endParaRPr lang="en-GB" sz="3000" noProof="0" dirty="0"/>
          </a:p>
          <a:p>
            <a:r>
              <a:rPr lang="en-GB" sz="3000" b="1" noProof="0" dirty="0"/>
              <a:t>Examples</a:t>
            </a:r>
          </a:p>
          <a:p>
            <a:pPr lvl="1"/>
            <a:r>
              <a:rPr lang="en-GB" sz="3000" noProof="0" dirty="0"/>
              <a:t>LCA of paint: The functional unit could be a unit area covered by the paint in a special environment during a specific time e.g. 1 </a:t>
            </a:r>
            <a:r>
              <a:rPr lang="en-GB" altLang="en-US" sz="3000" noProof="0" dirty="0"/>
              <a:t>m</a:t>
            </a:r>
            <a:r>
              <a:rPr lang="en-GB" altLang="en-US" sz="3000" baseline="30000" noProof="0" dirty="0"/>
              <a:t>2 </a:t>
            </a:r>
            <a:r>
              <a:rPr lang="en-GB" altLang="en-US" sz="3000" noProof="0" dirty="0"/>
              <a:t>of a wall covered by the paint for 1 year. </a:t>
            </a:r>
          </a:p>
          <a:p>
            <a:pPr lvl="1"/>
            <a:r>
              <a:rPr lang="en-GB" sz="3000" noProof="0" dirty="0"/>
              <a:t>LCA of packaging: Functional unit could be the unit of the packages e.g. 1 piece of a  packaging that can contain 1 </a:t>
            </a:r>
            <a:r>
              <a:rPr lang="en-GB" sz="3000" noProof="0" dirty="0" err="1"/>
              <a:t>liter</a:t>
            </a:r>
            <a:r>
              <a:rPr lang="en-GB" sz="3000" noProof="0" dirty="0"/>
              <a:t> of packaged drink).</a:t>
            </a:r>
          </a:p>
          <a:p>
            <a:pPr marL="1371600" lvl="2" indent="0">
              <a:buNone/>
            </a:pPr>
            <a:endParaRPr lang="en-GB" sz="2700" noProof="0" dirty="0"/>
          </a:p>
          <a:p>
            <a:endParaRPr lang="en-GB" noProof="0" dirty="0"/>
          </a:p>
          <a:p>
            <a:endParaRPr lang="en-GB" noProof="0" dirty="0"/>
          </a:p>
        </p:txBody>
      </p:sp>
      <p:grpSp>
        <p:nvGrpSpPr>
          <p:cNvPr id="22" name="Gruppo 2">
            <a:extLst>
              <a:ext uri="{FF2B5EF4-FFF2-40B4-BE49-F238E27FC236}">
                <a16:creationId xmlns:a16="http://schemas.microsoft.com/office/drawing/2014/main" id="{04DCEA99-CD53-41B1-BC07-962DFDCB6E80}"/>
              </a:ext>
            </a:extLst>
          </p:cNvPr>
          <p:cNvGrpSpPr/>
          <p:nvPr/>
        </p:nvGrpSpPr>
        <p:grpSpPr>
          <a:xfrm>
            <a:off x="-12" y="138554"/>
            <a:ext cx="18288002" cy="681138"/>
            <a:chOff x="-12" y="138554"/>
            <a:chExt cx="18288002" cy="681138"/>
          </a:xfrm>
        </p:grpSpPr>
        <p:grpSp>
          <p:nvGrpSpPr>
            <p:cNvPr id="23" name="Gruppo 1">
              <a:extLst>
                <a:ext uri="{FF2B5EF4-FFF2-40B4-BE49-F238E27FC236}">
                  <a16:creationId xmlns:a16="http://schemas.microsoft.com/office/drawing/2014/main" id="{B4E0E689-23BD-409A-BF15-BDF255A37277}"/>
                </a:ext>
              </a:extLst>
            </p:cNvPr>
            <p:cNvGrpSpPr/>
            <p:nvPr/>
          </p:nvGrpSpPr>
          <p:grpSpPr>
            <a:xfrm>
              <a:off x="0" y="153125"/>
              <a:ext cx="17907000" cy="666567"/>
              <a:chOff x="0" y="153125"/>
              <a:chExt cx="17907000" cy="666567"/>
            </a:xfrm>
          </p:grpSpPr>
          <p:grpSp>
            <p:nvGrpSpPr>
              <p:cNvPr id="25" name="Gruppo 15">
                <a:extLst>
                  <a:ext uri="{FF2B5EF4-FFF2-40B4-BE49-F238E27FC236}">
                    <a16:creationId xmlns:a16="http://schemas.microsoft.com/office/drawing/2014/main" id="{7A17CD4A-F5F5-4627-B655-8DAC0C4E6A19}"/>
                  </a:ext>
                </a:extLst>
              </p:cNvPr>
              <p:cNvGrpSpPr/>
              <p:nvPr/>
            </p:nvGrpSpPr>
            <p:grpSpPr>
              <a:xfrm>
                <a:off x="0" y="153125"/>
                <a:ext cx="13958844" cy="666567"/>
                <a:chOff x="0" y="153125"/>
                <a:chExt cx="13958844" cy="666567"/>
              </a:xfrm>
            </p:grpSpPr>
            <p:pic>
              <p:nvPicPr>
                <p:cNvPr id="27" name="Picture 26">
                  <a:extLst>
                    <a:ext uri="{FF2B5EF4-FFF2-40B4-BE49-F238E27FC236}">
                      <a16:creationId xmlns:a16="http://schemas.microsoft.com/office/drawing/2014/main" id="{16325998-6E65-49C1-8A98-B3DD10701D0B}"/>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8" name="TextBox 27">
                  <a:extLst>
                    <a:ext uri="{FF2B5EF4-FFF2-40B4-BE49-F238E27FC236}">
                      <a16:creationId xmlns:a16="http://schemas.microsoft.com/office/drawing/2014/main" id="{20021009-879D-4F7E-8C49-BB4E1D73A6C2}"/>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DBEC45B4-7B80-4E80-9616-48D0B3AA795D}"/>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Rettangolo 13">
              <a:extLst>
                <a:ext uri="{FF2B5EF4-FFF2-40B4-BE49-F238E27FC236}">
                  <a16:creationId xmlns:a16="http://schemas.microsoft.com/office/drawing/2014/main" id="{118D860C-F98C-4C87-AD26-1260B465CB68}"/>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DAA3FD46-2268-49C4-8812-7BCF8F03FBC2}"/>
              </a:ext>
            </a:extLst>
          </p:cNvPr>
          <p:cNvSpPr txBox="1"/>
          <p:nvPr/>
        </p:nvSpPr>
        <p:spPr>
          <a:xfrm>
            <a:off x="-278636" y="1068047"/>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Step 1: </a:t>
            </a:r>
            <a:r>
              <a:rPr lang="sv-SE" sz="6400" b="1" err="1">
                <a:solidFill>
                  <a:srgbClr val="CC0033"/>
                </a:solidFill>
                <a:latin typeface="+mj-lt"/>
                <a:cs typeface="Arial" panose="020B0604020202020204" pitchFamily="34" charset="0"/>
              </a:rPr>
              <a:t>Defining</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goal</a:t>
            </a:r>
            <a:r>
              <a:rPr lang="sv-SE" sz="6400" b="1">
                <a:solidFill>
                  <a:srgbClr val="CC0033"/>
                </a:solidFill>
                <a:latin typeface="+mj-lt"/>
                <a:cs typeface="Arial" panose="020B0604020202020204" pitchFamily="34" charset="0"/>
              </a:rPr>
              <a:t> and </a:t>
            </a:r>
            <a:r>
              <a:rPr lang="sv-SE" sz="6400" b="1" err="1">
                <a:solidFill>
                  <a:srgbClr val="CC0033"/>
                </a:solidFill>
                <a:latin typeface="+mj-lt"/>
                <a:cs typeface="Arial" panose="020B0604020202020204" pitchFamily="34" charset="0"/>
              </a:rPr>
              <a:t>scope</a:t>
            </a:r>
            <a:endParaRPr lang="sv-SE" sz="6400" b="1">
              <a:solidFill>
                <a:srgbClr val="CC0033"/>
              </a:solidFill>
              <a:latin typeface="+mj-lt"/>
              <a:cs typeface="Arial" panose="020B0604020202020204" pitchFamily="34" charset="0"/>
            </a:endParaRPr>
          </a:p>
        </p:txBody>
      </p:sp>
      <p:pic>
        <p:nvPicPr>
          <p:cNvPr id="30" name="Picture 12">
            <a:extLst>
              <a:ext uri="{FF2B5EF4-FFF2-40B4-BE49-F238E27FC236}">
                <a16:creationId xmlns:a16="http://schemas.microsoft.com/office/drawing/2014/main" id="{EE20C181-47DD-4D16-9557-50DC24CE2E8D}"/>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1" name="Gruppo 16">
            <a:extLst>
              <a:ext uri="{FF2B5EF4-FFF2-40B4-BE49-F238E27FC236}">
                <a16:creationId xmlns:a16="http://schemas.microsoft.com/office/drawing/2014/main" id="{37B258E3-B7F3-4EA9-A8FA-AB2E10A9553F}"/>
              </a:ext>
            </a:extLst>
          </p:cNvPr>
          <p:cNvGrpSpPr/>
          <p:nvPr/>
        </p:nvGrpSpPr>
        <p:grpSpPr>
          <a:xfrm>
            <a:off x="4329146" y="9679208"/>
            <a:ext cx="13958844" cy="666567"/>
            <a:chOff x="4329156" y="9649198"/>
            <a:chExt cx="13958844" cy="666567"/>
          </a:xfrm>
        </p:grpSpPr>
        <p:pic>
          <p:nvPicPr>
            <p:cNvPr id="32" name="Picture 12">
              <a:extLst>
                <a:ext uri="{FF2B5EF4-FFF2-40B4-BE49-F238E27FC236}">
                  <a16:creationId xmlns:a16="http://schemas.microsoft.com/office/drawing/2014/main" id="{DF5D43FC-984C-4CD1-A9F6-353AAE12CF73}"/>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3" name="TextBox 16">
              <a:extLst>
                <a:ext uri="{FF2B5EF4-FFF2-40B4-BE49-F238E27FC236}">
                  <a16:creationId xmlns:a16="http://schemas.microsoft.com/office/drawing/2014/main" id="{7381287C-AA48-46D3-BD8C-ADADB074402B}"/>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
        <p:nvSpPr>
          <p:cNvPr id="16" name="TextBox 15">
            <a:extLst>
              <a:ext uri="{FF2B5EF4-FFF2-40B4-BE49-F238E27FC236}">
                <a16:creationId xmlns:a16="http://schemas.microsoft.com/office/drawing/2014/main" id="{4DDAA1AA-74E1-4FA4-B1A5-C433DB2C10BD}"/>
              </a:ext>
            </a:extLst>
          </p:cNvPr>
          <p:cNvSpPr txBox="1"/>
          <p:nvPr/>
        </p:nvSpPr>
        <p:spPr>
          <a:xfrm>
            <a:off x="1301673" y="3193093"/>
            <a:ext cx="15129391" cy="1061829"/>
          </a:xfrm>
          <a:prstGeom prst="rect">
            <a:avLst/>
          </a:prstGeom>
          <a:noFill/>
        </p:spPr>
        <p:txBody>
          <a:bodyPr wrap="square">
            <a:spAutoFit/>
          </a:bodyPr>
          <a:lstStyle/>
          <a:p>
            <a:r>
              <a:rPr lang="en-GB" sz="2400" b="1">
                <a:solidFill>
                  <a:schemeClr val="accent1"/>
                </a:solidFill>
              </a:rPr>
              <a:t>Goal </a:t>
            </a:r>
          </a:p>
          <a:p>
            <a:endParaRPr lang="en-GB" b="1"/>
          </a:p>
          <a:p>
            <a:pPr marL="342900" indent="-342900">
              <a:buFont typeface="Arial" panose="020B0604020202020204" pitchFamily="34" charset="0"/>
              <a:buChar char="•"/>
            </a:pPr>
            <a:r>
              <a:rPr lang="en-GB" sz="2100" b="1"/>
              <a:t>Purpose of the study:</a:t>
            </a:r>
            <a:r>
              <a:rPr lang="en-GB" sz="2100"/>
              <a:t> the reason why LCA is carried out and who are the intended audience </a:t>
            </a:r>
          </a:p>
        </p:txBody>
      </p:sp>
      <p:sp>
        <p:nvSpPr>
          <p:cNvPr id="2" name="TextBox 1">
            <a:extLst>
              <a:ext uri="{FF2B5EF4-FFF2-40B4-BE49-F238E27FC236}">
                <a16:creationId xmlns:a16="http://schemas.microsoft.com/office/drawing/2014/main" id="{5770B2C9-0087-5D4C-8041-63F54B981DE2}"/>
              </a:ext>
            </a:extLst>
          </p:cNvPr>
          <p:cNvSpPr txBox="1"/>
          <p:nvPr/>
        </p:nvSpPr>
        <p:spPr>
          <a:xfrm>
            <a:off x="1429729" y="2222614"/>
            <a:ext cx="14925208" cy="954107"/>
          </a:xfrm>
          <a:prstGeom prst="rect">
            <a:avLst/>
          </a:prstGeom>
          <a:solidFill>
            <a:srgbClr val="C2E0C2"/>
          </a:solidFill>
        </p:spPr>
        <p:txBody>
          <a:bodyPr wrap="square" rtlCol="0">
            <a:spAutoFit/>
          </a:bodyPr>
          <a:lstStyle/>
          <a:p>
            <a:pPr marL="0" indent="0" algn="ctr">
              <a:buNone/>
            </a:pPr>
            <a:r>
              <a:rPr lang="sv-SE" sz="2800"/>
              <a:t>The </a:t>
            </a:r>
            <a:r>
              <a:rPr lang="sv-SE" sz="2800" err="1"/>
              <a:t>requirements</a:t>
            </a:r>
            <a:r>
              <a:rPr lang="sv-SE" sz="2800"/>
              <a:t> </a:t>
            </a:r>
            <a:r>
              <a:rPr lang="sv-SE" sz="2800" err="1"/>
              <a:t>of</a:t>
            </a:r>
            <a:r>
              <a:rPr lang="sv-SE" sz="2800"/>
              <a:t> on </a:t>
            </a:r>
            <a:r>
              <a:rPr lang="sv-SE" sz="2800" err="1"/>
              <a:t>modelling</a:t>
            </a:r>
            <a:r>
              <a:rPr lang="sv-SE" sz="2800"/>
              <a:t> to be </a:t>
            </a:r>
            <a:r>
              <a:rPr lang="sv-SE" sz="2800" err="1"/>
              <a:t>done</a:t>
            </a:r>
            <a:r>
              <a:rPr lang="sv-SE" sz="2800"/>
              <a:t> </a:t>
            </a:r>
            <a:r>
              <a:rPr lang="sv-SE" sz="2800" err="1"/>
              <a:t>are</a:t>
            </a:r>
            <a:r>
              <a:rPr lang="sv-SE" sz="2800"/>
              <a:t> </a:t>
            </a:r>
            <a:r>
              <a:rPr lang="sv-SE" sz="2800" err="1"/>
              <a:t>specified</a:t>
            </a:r>
            <a:r>
              <a:rPr lang="sv-SE" sz="2800"/>
              <a:t> in </a:t>
            </a:r>
            <a:r>
              <a:rPr lang="sv-SE" sz="2800" err="1"/>
              <a:t>goal</a:t>
            </a:r>
            <a:r>
              <a:rPr lang="sv-SE" sz="2800"/>
              <a:t> and </a:t>
            </a:r>
            <a:r>
              <a:rPr lang="sv-SE" sz="2800" err="1"/>
              <a:t>scope</a:t>
            </a:r>
            <a:r>
              <a:rPr lang="sv-SE" sz="2800"/>
              <a:t> definition. In </a:t>
            </a:r>
            <a:r>
              <a:rPr lang="sv-SE" sz="2800" err="1"/>
              <a:t>this</a:t>
            </a:r>
            <a:r>
              <a:rPr lang="sv-SE" sz="2800"/>
              <a:t> step, the </a:t>
            </a:r>
            <a:r>
              <a:rPr lang="sv-SE" sz="2800" err="1"/>
              <a:t>purpose</a:t>
            </a:r>
            <a:r>
              <a:rPr lang="sv-SE" sz="2800"/>
              <a:t> </a:t>
            </a:r>
            <a:r>
              <a:rPr lang="sv-SE" sz="2800" err="1"/>
              <a:t>of</a:t>
            </a:r>
            <a:r>
              <a:rPr lang="sv-SE" sz="2800"/>
              <a:t> the </a:t>
            </a:r>
            <a:r>
              <a:rPr lang="sv-SE" sz="2800" err="1"/>
              <a:t>study</a:t>
            </a:r>
            <a:r>
              <a:rPr lang="sv-SE" sz="2800"/>
              <a:t> and the </a:t>
            </a:r>
            <a:r>
              <a:rPr lang="sv-SE" sz="2800" err="1"/>
              <a:t>question</a:t>
            </a:r>
            <a:r>
              <a:rPr lang="sv-SE" sz="2800"/>
              <a:t> to be </a:t>
            </a:r>
            <a:r>
              <a:rPr lang="sv-SE" sz="2800" err="1"/>
              <a:t>answered</a:t>
            </a:r>
            <a:r>
              <a:rPr lang="sv-SE" sz="2800"/>
              <a:t> </a:t>
            </a:r>
            <a:r>
              <a:rPr lang="sv-SE" sz="2800" err="1"/>
              <a:t>are</a:t>
            </a:r>
            <a:r>
              <a:rPr lang="sv-SE" sz="2800"/>
              <a:t> </a:t>
            </a:r>
            <a:r>
              <a:rPr lang="sv-SE" sz="2800" err="1"/>
              <a:t>formulated</a:t>
            </a:r>
            <a:r>
              <a:rPr lang="sv-SE" sz="2800"/>
              <a:t>.</a:t>
            </a:r>
          </a:p>
        </p:txBody>
      </p:sp>
    </p:spTree>
    <p:extLst>
      <p:ext uri="{BB962C8B-B14F-4D97-AF65-F5344CB8AC3E}">
        <p14:creationId xmlns:p14="http://schemas.microsoft.com/office/powerpoint/2010/main" val="15694060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9679020-EBB7-4A5F-A310-7672714C8343}"/>
              </a:ext>
            </a:extLst>
          </p:cNvPr>
          <p:cNvSpPr>
            <a:spLocks noGrp="1"/>
          </p:cNvSpPr>
          <p:nvPr>
            <p:ph idx="1"/>
          </p:nvPr>
        </p:nvSpPr>
        <p:spPr>
          <a:xfrm>
            <a:off x="1096693" y="2482091"/>
            <a:ext cx="15537353" cy="4924820"/>
          </a:xfrm>
        </p:spPr>
        <p:txBody>
          <a:bodyPr>
            <a:normAutofit fontScale="25000" lnSpcReduction="20000"/>
          </a:bodyPr>
          <a:lstStyle/>
          <a:p>
            <a:pPr marL="0" indent="0">
              <a:buNone/>
            </a:pPr>
            <a:r>
              <a:rPr lang="en-GB" sz="11200" b="1" noProof="0" dirty="0">
                <a:solidFill>
                  <a:schemeClr val="accent1"/>
                </a:solidFill>
              </a:rPr>
              <a:t>Scope cont.</a:t>
            </a:r>
            <a:br>
              <a:rPr lang="en-GB" sz="5500" noProof="0" dirty="0"/>
            </a:br>
            <a:endParaRPr lang="en-GB" sz="5500" noProof="0" dirty="0"/>
          </a:p>
          <a:p>
            <a:r>
              <a:rPr lang="en-GB" sz="9600" b="1" noProof="0" dirty="0"/>
              <a:t>Choice of impact categories and method of impact assessment:</a:t>
            </a:r>
            <a:r>
              <a:rPr lang="en-GB" sz="9600" noProof="0" dirty="0"/>
              <a:t> </a:t>
            </a:r>
          </a:p>
          <a:p>
            <a:pPr lvl="1"/>
            <a:r>
              <a:rPr lang="en-GB" sz="9600" noProof="0" dirty="0"/>
              <a:t>Environmental impact categories that are considered relevant to the life cycle of the studied product are selected. Some examples of impact categories are: Climate Change, Eutrophication, Acidification, Ozon depletion and Depletion of abiotic resources. </a:t>
            </a:r>
          </a:p>
          <a:p>
            <a:pPr lvl="1"/>
            <a:r>
              <a:rPr lang="en-GB" sz="9600" noProof="0" dirty="0"/>
              <a:t>An impact assessment method also need to be selected. There are several different assessment methods. </a:t>
            </a:r>
          </a:p>
          <a:p>
            <a:pPr marL="457200" lvl="1" indent="0">
              <a:buNone/>
            </a:pPr>
            <a:endParaRPr lang="en-GB" sz="9600" noProof="0" dirty="0"/>
          </a:p>
          <a:p>
            <a:r>
              <a:rPr lang="en-GB" sz="9600" noProof="0" dirty="0"/>
              <a:t>Type of LCA: Attributional LCA (ALCA) and Consequential LCA (CLCA). </a:t>
            </a:r>
          </a:p>
          <a:p>
            <a:endParaRPr lang="en-GB" sz="9600" noProof="0" dirty="0"/>
          </a:p>
          <a:p>
            <a:r>
              <a:rPr lang="en-GB" sz="9600" noProof="0" dirty="0"/>
              <a:t>Further reading: The Hitch Hiker's Guide to LCA : an orientation in life cycle assessment methodology and application by </a:t>
            </a:r>
            <a:r>
              <a:rPr lang="en-GB" sz="9600" noProof="0" dirty="0" err="1"/>
              <a:t>Henrikke</a:t>
            </a:r>
            <a:r>
              <a:rPr lang="en-GB" sz="9600" noProof="0" dirty="0"/>
              <a:t> Baumann, Anne-Marie Tillman.</a:t>
            </a:r>
          </a:p>
          <a:p>
            <a:pPr marL="0" indent="0">
              <a:buNone/>
            </a:pPr>
            <a:endParaRPr lang="en-GB" sz="5500" noProof="0" dirty="0"/>
          </a:p>
          <a:p>
            <a:endParaRPr lang="en-GB" sz="2100" noProof="0" dirty="0"/>
          </a:p>
          <a:p>
            <a:endParaRPr lang="en-GB" sz="1800" noProof="0" dirty="0"/>
          </a:p>
          <a:p>
            <a:pPr marL="0" indent="0">
              <a:buNone/>
            </a:pPr>
            <a:r>
              <a:rPr lang="en-GB" sz="1800" noProof="0" dirty="0"/>
              <a:t>   </a:t>
            </a:r>
          </a:p>
          <a:p>
            <a:pPr marL="1371600" lvl="2" indent="0">
              <a:buNone/>
            </a:pPr>
            <a:endParaRPr lang="en-GB" sz="1600" noProof="0" dirty="0"/>
          </a:p>
          <a:p>
            <a:endParaRPr lang="en-GB" sz="2000" noProof="0" dirty="0"/>
          </a:p>
          <a:p>
            <a:endParaRPr lang="en-GB" sz="2000" noProof="0" dirty="0"/>
          </a:p>
        </p:txBody>
      </p:sp>
      <p:grpSp>
        <p:nvGrpSpPr>
          <p:cNvPr id="22" name="Gruppo 2">
            <a:extLst>
              <a:ext uri="{FF2B5EF4-FFF2-40B4-BE49-F238E27FC236}">
                <a16:creationId xmlns:a16="http://schemas.microsoft.com/office/drawing/2014/main" id="{04DCEA99-CD53-41B1-BC07-962DFDCB6E80}"/>
              </a:ext>
            </a:extLst>
          </p:cNvPr>
          <p:cNvGrpSpPr/>
          <p:nvPr/>
        </p:nvGrpSpPr>
        <p:grpSpPr>
          <a:xfrm>
            <a:off x="-12" y="138554"/>
            <a:ext cx="18288002" cy="681138"/>
            <a:chOff x="-12" y="138554"/>
            <a:chExt cx="18288002" cy="681138"/>
          </a:xfrm>
        </p:grpSpPr>
        <p:grpSp>
          <p:nvGrpSpPr>
            <p:cNvPr id="23" name="Gruppo 1">
              <a:extLst>
                <a:ext uri="{FF2B5EF4-FFF2-40B4-BE49-F238E27FC236}">
                  <a16:creationId xmlns:a16="http://schemas.microsoft.com/office/drawing/2014/main" id="{B4E0E689-23BD-409A-BF15-BDF255A37277}"/>
                </a:ext>
              </a:extLst>
            </p:cNvPr>
            <p:cNvGrpSpPr/>
            <p:nvPr/>
          </p:nvGrpSpPr>
          <p:grpSpPr>
            <a:xfrm>
              <a:off x="0" y="153125"/>
              <a:ext cx="17907000" cy="666567"/>
              <a:chOff x="0" y="153125"/>
              <a:chExt cx="17907000" cy="666567"/>
            </a:xfrm>
          </p:grpSpPr>
          <p:grpSp>
            <p:nvGrpSpPr>
              <p:cNvPr id="25" name="Gruppo 15">
                <a:extLst>
                  <a:ext uri="{FF2B5EF4-FFF2-40B4-BE49-F238E27FC236}">
                    <a16:creationId xmlns:a16="http://schemas.microsoft.com/office/drawing/2014/main" id="{7A17CD4A-F5F5-4627-B655-8DAC0C4E6A19}"/>
                  </a:ext>
                </a:extLst>
              </p:cNvPr>
              <p:cNvGrpSpPr/>
              <p:nvPr/>
            </p:nvGrpSpPr>
            <p:grpSpPr>
              <a:xfrm>
                <a:off x="0" y="153125"/>
                <a:ext cx="13958844" cy="666567"/>
                <a:chOff x="0" y="153125"/>
                <a:chExt cx="13958844" cy="666567"/>
              </a:xfrm>
            </p:grpSpPr>
            <p:pic>
              <p:nvPicPr>
                <p:cNvPr id="27" name="Picture 26">
                  <a:extLst>
                    <a:ext uri="{FF2B5EF4-FFF2-40B4-BE49-F238E27FC236}">
                      <a16:creationId xmlns:a16="http://schemas.microsoft.com/office/drawing/2014/main" id="{16325998-6E65-49C1-8A98-B3DD10701D0B}"/>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8" name="TextBox 27">
                  <a:extLst>
                    <a:ext uri="{FF2B5EF4-FFF2-40B4-BE49-F238E27FC236}">
                      <a16:creationId xmlns:a16="http://schemas.microsoft.com/office/drawing/2014/main" id="{20021009-879D-4F7E-8C49-BB4E1D73A6C2}"/>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DBEC45B4-7B80-4E80-9616-48D0B3AA795D}"/>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Rettangolo 13">
              <a:extLst>
                <a:ext uri="{FF2B5EF4-FFF2-40B4-BE49-F238E27FC236}">
                  <a16:creationId xmlns:a16="http://schemas.microsoft.com/office/drawing/2014/main" id="{118D860C-F98C-4C87-AD26-1260B465CB68}"/>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DAA3FD46-2268-49C4-8812-7BCF8F03FBC2}"/>
              </a:ext>
            </a:extLst>
          </p:cNvPr>
          <p:cNvSpPr txBox="1"/>
          <p:nvPr/>
        </p:nvSpPr>
        <p:spPr>
          <a:xfrm>
            <a:off x="-278636" y="1068047"/>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Step 1: </a:t>
            </a:r>
            <a:r>
              <a:rPr lang="sv-SE" sz="6400" b="1" err="1">
                <a:solidFill>
                  <a:srgbClr val="CC0033"/>
                </a:solidFill>
                <a:latin typeface="+mj-lt"/>
                <a:cs typeface="Arial" panose="020B0604020202020204" pitchFamily="34" charset="0"/>
              </a:rPr>
              <a:t>Defining</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goal</a:t>
            </a:r>
            <a:r>
              <a:rPr lang="sv-SE" sz="6400" b="1">
                <a:solidFill>
                  <a:srgbClr val="CC0033"/>
                </a:solidFill>
                <a:latin typeface="+mj-lt"/>
                <a:cs typeface="Arial" panose="020B0604020202020204" pitchFamily="34" charset="0"/>
              </a:rPr>
              <a:t> and </a:t>
            </a:r>
            <a:r>
              <a:rPr lang="sv-SE" sz="6400" b="1" err="1">
                <a:solidFill>
                  <a:srgbClr val="CC0033"/>
                </a:solidFill>
                <a:latin typeface="+mj-lt"/>
                <a:cs typeface="Arial" panose="020B0604020202020204" pitchFamily="34" charset="0"/>
              </a:rPr>
              <a:t>scope</a:t>
            </a:r>
            <a:endParaRPr lang="sv-SE" sz="6400" b="1">
              <a:solidFill>
                <a:srgbClr val="CC0033"/>
              </a:solidFill>
              <a:latin typeface="+mj-lt"/>
              <a:cs typeface="Arial" panose="020B0604020202020204" pitchFamily="34" charset="0"/>
            </a:endParaRPr>
          </a:p>
        </p:txBody>
      </p:sp>
      <p:pic>
        <p:nvPicPr>
          <p:cNvPr id="30" name="Picture 12">
            <a:extLst>
              <a:ext uri="{FF2B5EF4-FFF2-40B4-BE49-F238E27FC236}">
                <a16:creationId xmlns:a16="http://schemas.microsoft.com/office/drawing/2014/main" id="{EE20C181-47DD-4D16-9557-50DC24CE2E8D}"/>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1" name="Gruppo 16">
            <a:extLst>
              <a:ext uri="{FF2B5EF4-FFF2-40B4-BE49-F238E27FC236}">
                <a16:creationId xmlns:a16="http://schemas.microsoft.com/office/drawing/2014/main" id="{37B258E3-B7F3-4EA9-A8FA-AB2E10A9553F}"/>
              </a:ext>
            </a:extLst>
          </p:cNvPr>
          <p:cNvGrpSpPr/>
          <p:nvPr/>
        </p:nvGrpSpPr>
        <p:grpSpPr>
          <a:xfrm>
            <a:off x="4329146" y="9679208"/>
            <a:ext cx="13958844" cy="666567"/>
            <a:chOff x="4329156" y="9649198"/>
            <a:chExt cx="13958844" cy="666567"/>
          </a:xfrm>
        </p:grpSpPr>
        <p:pic>
          <p:nvPicPr>
            <p:cNvPr id="32" name="Picture 12">
              <a:extLst>
                <a:ext uri="{FF2B5EF4-FFF2-40B4-BE49-F238E27FC236}">
                  <a16:creationId xmlns:a16="http://schemas.microsoft.com/office/drawing/2014/main" id="{DF5D43FC-984C-4CD1-A9F6-353AAE12CF73}"/>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3" name="TextBox 16">
              <a:extLst>
                <a:ext uri="{FF2B5EF4-FFF2-40B4-BE49-F238E27FC236}">
                  <a16:creationId xmlns:a16="http://schemas.microsoft.com/office/drawing/2014/main" id="{7381287C-AA48-46D3-BD8C-ADADB074402B}"/>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Tree>
    <p:extLst>
      <p:ext uri="{BB962C8B-B14F-4D97-AF65-F5344CB8AC3E}">
        <p14:creationId xmlns:p14="http://schemas.microsoft.com/office/powerpoint/2010/main" val="75920826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9679020-EBB7-4A5F-A310-7672714C8343}"/>
              </a:ext>
            </a:extLst>
          </p:cNvPr>
          <p:cNvSpPr>
            <a:spLocks noGrp="1"/>
          </p:cNvSpPr>
          <p:nvPr>
            <p:ph idx="1"/>
          </p:nvPr>
        </p:nvSpPr>
        <p:spPr>
          <a:xfrm>
            <a:off x="1164323" y="2093043"/>
            <a:ext cx="15232313" cy="4924820"/>
          </a:xfrm>
        </p:spPr>
        <p:txBody>
          <a:bodyPr>
            <a:normAutofit lnSpcReduction="10000"/>
          </a:bodyPr>
          <a:lstStyle/>
          <a:p>
            <a:pPr marL="0" indent="0">
              <a:buNone/>
            </a:pPr>
            <a:r>
              <a:rPr lang="en-GB" sz="3000" b="1" noProof="0" dirty="0"/>
              <a:t>Impact assessment methods</a:t>
            </a:r>
          </a:p>
          <a:p>
            <a:pPr marL="0" indent="0">
              <a:buNone/>
            </a:pPr>
            <a:r>
              <a:rPr lang="en-GB" sz="3000" noProof="0" dirty="0"/>
              <a:t>Impact assessment methods are different ways of assessing the environmental impact of a product throughout its life cycle. Example of some impact assessment methods are:</a:t>
            </a:r>
          </a:p>
          <a:p>
            <a:pPr marL="0" indent="0">
              <a:buNone/>
            </a:pPr>
            <a:endParaRPr lang="en-GB" sz="3000" b="1" noProof="0" dirty="0"/>
          </a:p>
          <a:p>
            <a:r>
              <a:rPr lang="en-GB" sz="3000" noProof="0" dirty="0"/>
              <a:t>CML (Centrum </a:t>
            </a:r>
            <a:r>
              <a:rPr lang="en-GB" sz="3000" noProof="0" dirty="0" err="1"/>
              <a:t>voor</a:t>
            </a:r>
            <a:r>
              <a:rPr lang="en-GB" sz="3000" noProof="0" dirty="0"/>
              <a:t> </a:t>
            </a:r>
            <a:r>
              <a:rPr lang="en-GB" sz="3000" noProof="0" dirty="0" err="1"/>
              <a:t>Milieuwetenschappen</a:t>
            </a:r>
            <a:r>
              <a:rPr lang="en-GB" sz="3000" noProof="0" dirty="0"/>
              <a:t> in Leiden/Centre of Environmental Science at Leiden University in the Netherlands)</a:t>
            </a:r>
          </a:p>
          <a:p>
            <a:r>
              <a:rPr lang="en-GB" sz="3000" noProof="0" dirty="0"/>
              <a:t>IPCC (Intergovernmental Panel on Climate Change)</a:t>
            </a:r>
          </a:p>
          <a:p>
            <a:r>
              <a:rPr lang="en-GB" sz="3000" noProof="0" dirty="0"/>
              <a:t>EF (Environmental Footprint)</a:t>
            </a:r>
            <a:endParaRPr lang="en-GB" sz="3100" noProof="0" dirty="0"/>
          </a:p>
          <a:p>
            <a:r>
              <a:rPr lang="en-GB" sz="3100" noProof="0" dirty="0"/>
              <a:t>EN15804+A2 (European standard for the sustainability of construction work and services) </a:t>
            </a:r>
          </a:p>
        </p:txBody>
      </p:sp>
      <p:grpSp>
        <p:nvGrpSpPr>
          <p:cNvPr id="22" name="Gruppo 2">
            <a:extLst>
              <a:ext uri="{FF2B5EF4-FFF2-40B4-BE49-F238E27FC236}">
                <a16:creationId xmlns:a16="http://schemas.microsoft.com/office/drawing/2014/main" id="{04DCEA99-CD53-41B1-BC07-962DFDCB6E80}"/>
              </a:ext>
            </a:extLst>
          </p:cNvPr>
          <p:cNvGrpSpPr/>
          <p:nvPr/>
        </p:nvGrpSpPr>
        <p:grpSpPr>
          <a:xfrm>
            <a:off x="-12" y="138554"/>
            <a:ext cx="18288002" cy="681138"/>
            <a:chOff x="-12" y="138554"/>
            <a:chExt cx="18288002" cy="681138"/>
          </a:xfrm>
        </p:grpSpPr>
        <p:grpSp>
          <p:nvGrpSpPr>
            <p:cNvPr id="23" name="Gruppo 1">
              <a:extLst>
                <a:ext uri="{FF2B5EF4-FFF2-40B4-BE49-F238E27FC236}">
                  <a16:creationId xmlns:a16="http://schemas.microsoft.com/office/drawing/2014/main" id="{B4E0E689-23BD-409A-BF15-BDF255A37277}"/>
                </a:ext>
              </a:extLst>
            </p:cNvPr>
            <p:cNvGrpSpPr/>
            <p:nvPr/>
          </p:nvGrpSpPr>
          <p:grpSpPr>
            <a:xfrm>
              <a:off x="0" y="153125"/>
              <a:ext cx="17907000" cy="666567"/>
              <a:chOff x="0" y="153125"/>
              <a:chExt cx="17907000" cy="666567"/>
            </a:xfrm>
          </p:grpSpPr>
          <p:grpSp>
            <p:nvGrpSpPr>
              <p:cNvPr id="25" name="Gruppo 15">
                <a:extLst>
                  <a:ext uri="{FF2B5EF4-FFF2-40B4-BE49-F238E27FC236}">
                    <a16:creationId xmlns:a16="http://schemas.microsoft.com/office/drawing/2014/main" id="{7A17CD4A-F5F5-4627-B655-8DAC0C4E6A19}"/>
                  </a:ext>
                </a:extLst>
              </p:cNvPr>
              <p:cNvGrpSpPr/>
              <p:nvPr/>
            </p:nvGrpSpPr>
            <p:grpSpPr>
              <a:xfrm>
                <a:off x="0" y="153125"/>
                <a:ext cx="13958844" cy="666567"/>
                <a:chOff x="0" y="153125"/>
                <a:chExt cx="13958844" cy="666567"/>
              </a:xfrm>
            </p:grpSpPr>
            <p:pic>
              <p:nvPicPr>
                <p:cNvPr id="27" name="Picture 26">
                  <a:extLst>
                    <a:ext uri="{FF2B5EF4-FFF2-40B4-BE49-F238E27FC236}">
                      <a16:creationId xmlns:a16="http://schemas.microsoft.com/office/drawing/2014/main" id="{16325998-6E65-49C1-8A98-B3DD10701D0B}"/>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8" name="TextBox 27">
                  <a:extLst>
                    <a:ext uri="{FF2B5EF4-FFF2-40B4-BE49-F238E27FC236}">
                      <a16:creationId xmlns:a16="http://schemas.microsoft.com/office/drawing/2014/main" id="{20021009-879D-4F7E-8C49-BB4E1D73A6C2}"/>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26" name="TextBox 25">
                <a:extLst>
                  <a:ext uri="{FF2B5EF4-FFF2-40B4-BE49-F238E27FC236}">
                    <a16:creationId xmlns:a16="http://schemas.microsoft.com/office/drawing/2014/main" id="{DBEC45B4-7B80-4E80-9616-48D0B3AA795D}"/>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Rettangolo 13">
              <a:extLst>
                <a:ext uri="{FF2B5EF4-FFF2-40B4-BE49-F238E27FC236}">
                  <a16:creationId xmlns:a16="http://schemas.microsoft.com/office/drawing/2014/main" id="{118D860C-F98C-4C87-AD26-1260B465CB68}"/>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 name="Picture 12">
            <a:extLst>
              <a:ext uri="{FF2B5EF4-FFF2-40B4-BE49-F238E27FC236}">
                <a16:creationId xmlns:a16="http://schemas.microsoft.com/office/drawing/2014/main" id="{EE20C181-47DD-4D16-9557-50DC24CE2E8D}"/>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1" name="Gruppo 16">
            <a:extLst>
              <a:ext uri="{FF2B5EF4-FFF2-40B4-BE49-F238E27FC236}">
                <a16:creationId xmlns:a16="http://schemas.microsoft.com/office/drawing/2014/main" id="{37B258E3-B7F3-4EA9-A8FA-AB2E10A9553F}"/>
              </a:ext>
            </a:extLst>
          </p:cNvPr>
          <p:cNvGrpSpPr/>
          <p:nvPr/>
        </p:nvGrpSpPr>
        <p:grpSpPr>
          <a:xfrm>
            <a:off x="4329146" y="9679208"/>
            <a:ext cx="13958844" cy="666567"/>
            <a:chOff x="4329156" y="9649198"/>
            <a:chExt cx="13958844" cy="666567"/>
          </a:xfrm>
        </p:grpSpPr>
        <p:pic>
          <p:nvPicPr>
            <p:cNvPr id="32" name="Picture 12">
              <a:extLst>
                <a:ext uri="{FF2B5EF4-FFF2-40B4-BE49-F238E27FC236}">
                  <a16:creationId xmlns:a16="http://schemas.microsoft.com/office/drawing/2014/main" id="{DF5D43FC-984C-4CD1-A9F6-353AAE12CF73}"/>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3" name="TextBox 16">
              <a:extLst>
                <a:ext uri="{FF2B5EF4-FFF2-40B4-BE49-F238E27FC236}">
                  <a16:creationId xmlns:a16="http://schemas.microsoft.com/office/drawing/2014/main" id="{7381287C-AA48-46D3-BD8C-ADADB074402B}"/>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Tree>
    <p:extLst>
      <p:ext uri="{BB962C8B-B14F-4D97-AF65-F5344CB8AC3E}">
        <p14:creationId xmlns:p14="http://schemas.microsoft.com/office/powerpoint/2010/main" val="2290470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GB" sz="2800" b="1" i="0" u="none" strike="noStrike" kern="1200" cap="none" spc="0" normalizeH="0" baseline="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GB" sz="2800" b="1" i="0" u="none" strike="noStrike" kern="1200" cap="none" spc="0" normalizeH="0" baseline="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GB" sz="2800" b="0" i="0" u="none" strike="noStrike" kern="1200" cap="none" spc="0" normalizeH="0" baseline="0" dirty="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dirty="0">
                <a:ln>
                  <a:noFill/>
                </a:ln>
                <a:solidFill>
                  <a:srgbClr val="FFFFFF"/>
                </a:solidFill>
                <a:effectLst/>
                <a:uLnTx/>
                <a:uFillTx/>
                <a:latin typeface="Arial"/>
                <a:ea typeface="+mn-ea"/>
                <a:cs typeface="+mn-cs"/>
              </a:endParaRPr>
            </a:p>
          </p:txBody>
        </p:sp>
      </p:grpSp>
      <p:sp>
        <p:nvSpPr>
          <p:cNvPr id="13" name="TextBox 13"/>
          <p:cNvSpPr txBox="1"/>
          <p:nvPr/>
        </p:nvSpPr>
        <p:spPr>
          <a:xfrm>
            <a:off x="1923254" y="763220"/>
            <a:ext cx="1356359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GB" sz="6400" b="1" i="1" u="none" strike="noStrike" kern="1200" cap="none" spc="0" normalizeH="0" baseline="0" dirty="0">
                <a:ln>
                  <a:noFill/>
                </a:ln>
                <a:solidFill>
                  <a:srgbClr val="CC0033"/>
                </a:solidFill>
                <a:effectLst/>
                <a:uLnTx/>
                <a:uFillTx/>
                <a:latin typeface="Arial"/>
                <a:ea typeface="+mn-ea"/>
                <a:cs typeface="Arial" panose="020B0604020202020204" pitchFamily="34" charset="0"/>
              </a:rPr>
              <a:t>Did you know?</a:t>
            </a:r>
          </a:p>
        </p:txBody>
      </p:sp>
      <p:sp>
        <p:nvSpPr>
          <p:cNvPr id="5" name="TextBox 4">
            <a:extLst>
              <a:ext uri="{FF2B5EF4-FFF2-40B4-BE49-F238E27FC236}">
                <a16:creationId xmlns:a16="http://schemas.microsoft.com/office/drawing/2014/main" id="{1AD04ADB-F755-4165-815C-C8E53AEBE407}"/>
              </a:ext>
            </a:extLst>
          </p:cNvPr>
          <p:cNvSpPr txBox="1"/>
          <p:nvPr/>
        </p:nvSpPr>
        <p:spPr>
          <a:xfrm>
            <a:off x="647272" y="2114240"/>
            <a:ext cx="10135455"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The largest market of ceramic is concentrated in this country:</a:t>
            </a:r>
          </a:p>
        </p:txBody>
      </p:sp>
      <p:sp>
        <p:nvSpPr>
          <p:cNvPr id="4" name="Wave 3">
            <a:extLst>
              <a:ext uri="{FF2B5EF4-FFF2-40B4-BE49-F238E27FC236}">
                <a16:creationId xmlns:a16="http://schemas.microsoft.com/office/drawing/2014/main" id="{3C949247-B54C-4A95-81C8-9E9EA63ACC57}"/>
              </a:ext>
            </a:extLst>
          </p:cNvPr>
          <p:cNvSpPr/>
          <p:nvPr/>
        </p:nvSpPr>
        <p:spPr>
          <a:xfrm>
            <a:off x="12705981" y="1782108"/>
            <a:ext cx="3056021" cy="105246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FFFFFF"/>
                </a:solidFill>
                <a:effectLst/>
                <a:uLnTx/>
                <a:uFillTx/>
                <a:latin typeface="Arial"/>
                <a:ea typeface="+mn-ea"/>
                <a:cs typeface="+mn-cs"/>
              </a:rPr>
              <a:t>SPAIN</a:t>
            </a:r>
          </a:p>
        </p:txBody>
      </p:sp>
      <p:sp>
        <p:nvSpPr>
          <p:cNvPr id="6" name="Rectangle 5">
            <a:extLst>
              <a:ext uri="{FF2B5EF4-FFF2-40B4-BE49-F238E27FC236}">
                <a16:creationId xmlns:a16="http://schemas.microsoft.com/office/drawing/2014/main" id="{0FD9A665-B060-47EE-BE9A-9BA783C0D181}"/>
              </a:ext>
            </a:extLst>
          </p:cNvPr>
          <p:cNvSpPr/>
          <p:nvPr/>
        </p:nvSpPr>
        <p:spPr>
          <a:xfrm>
            <a:off x="670098" y="2984348"/>
            <a:ext cx="15257941" cy="105246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F2F2F"/>
                </a:solidFill>
                <a:effectLst/>
                <a:uLnTx/>
                <a:uFillTx/>
                <a:latin typeface="Arial"/>
                <a:ea typeface="+mn-ea"/>
                <a:cs typeface="+mn-cs"/>
              </a:rPr>
              <a:t>There are 40 manufacture facilities of frits in Europe, 21 in Spain followed by 9 in Italy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F2F2F"/>
                </a:solidFill>
                <a:effectLst/>
                <a:uLnTx/>
                <a:uFillTx/>
                <a:latin typeface="Arial"/>
                <a:ea typeface="+mn-ea"/>
                <a:cs typeface="+mn-cs"/>
              </a:rPr>
              <a:t>The estimated annual production of frit in Europe is between 0.9 and 1.125 million metric tonne</a:t>
            </a:r>
            <a:endParaRPr kumimoji="0" lang="en-GB" sz="1800" b="0" i="0" u="none" strike="noStrike" kern="1200" cap="none" spc="0" normalizeH="0" baseline="0" dirty="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234FE021-978A-4FF9-A6B5-4D3D973BA55A}"/>
              </a:ext>
            </a:extLst>
          </p:cNvPr>
          <p:cNvSpPr txBox="1"/>
          <p:nvPr/>
        </p:nvSpPr>
        <p:spPr>
          <a:xfrm>
            <a:off x="801301" y="7074242"/>
            <a:ext cx="10135455"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The price of fertilizers €/tonne bulk </a:t>
            </a:r>
            <a:r>
              <a:rPr kumimoji="0" lang="en-GB" sz="2800" b="0" i="0" u="none" strike="noStrike" kern="1200" cap="none" spc="0" normalizeH="0" baseline="0" dirty="0" err="1">
                <a:ln>
                  <a:noFill/>
                </a:ln>
                <a:solidFill>
                  <a:srgbClr val="2F2F2F"/>
                </a:solidFill>
                <a:effectLst/>
                <a:uLnTx/>
                <a:uFillTx/>
                <a:latin typeface="Arial"/>
                <a:ea typeface="+mn-ea"/>
                <a:cs typeface="+mn-cs"/>
              </a:rPr>
              <a:t>uin</a:t>
            </a:r>
            <a:r>
              <a:rPr kumimoji="0" lang="en-GB" sz="2800" b="0" i="0" u="none" strike="noStrike" kern="1200" cap="none" spc="0" normalizeH="0" baseline="0" dirty="0">
                <a:ln>
                  <a:noFill/>
                </a:ln>
                <a:solidFill>
                  <a:srgbClr val="2F2F2F"/>
                </a:solidFill>
                <a:effectLst/>
                <a:uLnTx/>
                <a:uFillTx/>
                <a:latin typeface="Arial"/>
                <a:ea typeface="+mn-ea"/>
                <a:cs typeface="+mn-cs"/>
              </a:rPr>
              <a:t> 202 ranges between</a:t>
            </a:r>
          </a:p>
        </p:txBody>
      </p:sp>
      <p:sp>
        <p:nvSpPr>
          <p:cNvPr id="27" name="Wave 26">
            <a:extLst>
              <a:ext uri="{FF2B5EF4-FFF2-40B4-BE49-F238E27FC236}">
                <a16:creationId xmlns:a16="http://schemas.microsoft.com/office/drawing/2014/main" id="{33E374F7-4B02-4093-ADD5-068DDC1A6158}"/>
              </a:ext>
            </a:extLst>
          </p:cNvPr>
          <p:cNvSpPr/>
          <p:nvPr/>
        </p:nvSpPr>
        <p:spPr>
          <a:xfrm>
            <a:off x="12466874" y="6730878"/>
            <a:ext cx="3866309" cy="128997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FFFFFF"/>
                </a:solidFill>
                <a:effectLst/>
                <a:uLnTx/>
                <a:uFillTx/>
                <a:latin typeface="Arial"/>
                <a:ea typeface="+mn-ea"/>
                <a:cs typeface="+mn-cs"/>
              </a:rPr>
              <a:t>150-370 €/ton (in 2020)</a:t>
            </a:r>
          </a:p>
        </p:txBody>
      </p:sp>
      <p:sp>
        <p:nvSpPr>
          <p:cNvPr id="7" name="Rectangle 6">
            <a:extLst>
              <a:ext uri="{FF2B5EF4-FFF2-40B4-BE49-F238E27FC236}">
                <a16:creationId xmlns:a16="http://schemas.microsoft.com/office/drawing/2014/main" id="{496B33CA-43D5-51F9-750E-D568F6531C7C}"/>
              </a:ext>
            </a:extLst>
          </p:cNvPr>
          <p:cNvSpPr/>
          <p:nvPr/>
        </p:nvSpPr>
        <p:spPr>
          <a:xfrm>
            <a:off x="670098" y="8116996"/>
            <a:ext cx="16723949" cy="128682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F2F2F"/>
                </a:solidFill>
                <a:effectLst/>
                <a:uLnTx/>
                <a:uFillTx/>
                <a:latin typeface="Arial"/>
                <a:ea typeface="+mn-ea"/>
                <a:cs typeface="+mn-cs"/>
              </a:rPr>
              <a:t>There has been a steep increase in the price of fertilizers since 2020. In 2022, the price was in the range of 500-800€/ton. This is due to the increase in the price of raw materials such as ammonia, phosphorous, sulphur, and natural gas.</a:t>
            </a:r>
          </a:p>
        </p:txBody>
      </p:sp>
      <p:sp>
        <p:nvSpPr>
          <p:cNvPr id="9" name="TextBox 8">
            <a:extLst>
              <a:ext uri="{FF2B5EF4-FFF2-40B4-BE49-F238E27FC236}">
                <a16:creationId xmlns:a16="http://schemas.microsoft.com/office/drawing/2014/main" id="{DE47C2BD-0124-BCDF-53DD-5BE93754F23D}"/>
              </a:ext>
            </a:extLst>
          </p:cNvPr>
          <p:cNvSpPr txBox="1"/>
          <p:nvPr/>
        </p:nvSpPr>
        <p:spPr>
          <a:xfrm>
            <a:off x="505280" y="4370690"/>
            <a:ext cx="14525368"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The major raw material used in the cement industry (in mass flow)</a:t>
            </a:r>
            <a:endParaRPr kumimoji="0" lang="en-GB" sz="1800" b="0" i="0" u="none" strike="noStrike" kern="1200" cap="none" spc="0" normalizeH="0" baseline="0" dirty="0">
              <a:ln>
                <a:noFill/>
              </a:ln>
              <a:solidFill>
                <a:srgbClr val="2F2F2F"/>
              </a:solidFill>
              <a:effectLst/>
              <a:uLnTx/>
              <a:uFillTx/>
              <a:latin typeface="Arial"/>
              <a:ea typeface="+mn-ea"/>
              <a:cs typeface="+mn-cs"/>
            </a:endParaRPr>
          </a:p>
        </p:txBody>
      </p:sp>
      <p:sp>
        <p:nvSpPr>
          <p:cNvPr id="15" name="Wave 14">
            <a:extLst>
              <a:ext uri="{FF2B5EF4-FFF2-40B4-BE49-F238E27FC236}">
                <a16:creationId xmlns:a16="http://schemas.microsoft.com/office/drawing/2014/main" id="{6F3771B9-9EB7-AA02-2494-77D50CA2357D}"/>
              </a:ext>
            </a:extLst>
          </p:cNvPr>
          <p:cNvSpPr/>
          <p:nvPr/>
        </p:nvSpPr>
        <p:spPr>
          <a:xfrm>
            <a:off x="12750188" y="4106182"/>
            <a:ext cx="3056021" cy="105246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dirty="0">
                <a:ln>
                  <a:noFill/>
                </a:ln>
                <a:solidFill>
                  <a:srgbClr val="FFFFFF"/>
                </a:solidFill>
                <a:effectLst/>
                <a:uLnTx/>
                <a:uFillTx/>
                <a:latin typeface="Arial"/>
                <a:ea typeface="+mn-ea"/>
                <a:cs typeface="+mn-cs"/>
              </a:rPr>
              <a:t>Gypsum</a:t>
            </a:r>
          </a:p>
        </p:txBody>
      </p:sp>
      <p:sp>
        <p:nvSpPr>
          <p:cNvPr id="21" name="Rectangle 20">
            <a:extLst>
              <a:ext uri="{FF2B5EF4-FFF2-40B4-BE49-F238E27FC236}">
                <a16:creationId xmlns:a16="http://schemas.microsoft.com/office/drawing/2014/main" id="{451DDA03-12AC-9632-A7FB-E5A40B9254F7}"/>
              </a:ext>
            </a:extLst>
          </p:cNvPr>
          <p:cNvSpPr/>
          <p:nvPr/>
        </p:nvSpPr>
        <p:spPr>
          <a:xfrm>
            <a:off x="544496" y="5291068"/>
            <a:ext cx="17074493" cy="1385887"/>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dirty="0">
                <a:ln>
                  <a:noFill/>
                </a:ln>
                <a:solidFill>
                  <a:srgbClr val="2F2F2F"/>
                </a:solidFill>
                <a:effectLst/>
                <a:uLnTx/>
                <a:uFillTx/>
                <a:latin typeface="Arial"/>
                <a:ea typeface="+mn-ea"/>
                <a:cs typeface="+mn-cs"/>
              </a:rPr>
              <a:t>Gypsum is a mineral composed of calcium sulphate dihydrate. Gypsum, Limestone and Marl are used in the cement industry in quantities of 100 thousand in order of magnitude. Sand is used in quantities of thousand in order of magnitude. </a:t>
            </a:r>
          </a:p>
        </p:txBody>
      </p:sp>
    </p:spTree>
    <p:extLst>
      <p:ext uri="{BB962C8B-B14F-4D97-AF65-F5344CB8AC3E}">
        <p14:creationId xmlns:p14="http://schemas.microsoft.com/office/powerpoint/2010/main" val="405842030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
            <a:extLst>
              <a:ext uri="{FF2B5EF4-FFF2-40B4-BE49-F238E27FC236}">
                <a16:creationId xmlns:a16="http://schemas.microsoft.com/office/drawing/2014/main" id="{C3A85BC6-D0E0-418B-A40B-4D9548DE0D08}"/>
              </a:ext>
            </a:extLst>
          </p:cNvPr>
          <p:cNvSpPr txBox="1">
            <a:spLocks noChangeArrowheads="1"/>
          </p:cNvSpPr>
          <p:nvPr/>
        </p:nvSpPr>
        <p:spPr bwMode="auto">
          <a:xfrm>
            <a:off x="13586029" y="9114314"/>
            <a:ext cx="489667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801"/>
              <a:t>Reference: ISO 14040-2006</a:t>
            </a:r>
          </a:p>
        </p:txBody>
      </p:sp>
      <p:grpSp>
        <p:nvGrpSpPr>
          <p:cNvPr id="42" name="Gruppo 2">
            <a:extLst>
              <a:ext uri="{FF2B5EF4-FFF2-40B4-BE49-F238E27FC236}">
                <a16:creationId xmlns:a16="http://schemas.microsoft.com/office/drawing/2014/main" id="{6B4025AE-7F72-4365-9919-B34BA7B68EDB}"/>
              </a:ext>
            </a:extLst>
          </p:cNvPr>
          <p:cNvGrpSpPr/>
          <p:nvPr/>
        </p:nvGrpSpPr>
        <p:grpSpPr>
          <a:xfrm>
            <a:off x="-12" y="138554"/>
            <a:ext cx="18288002" cy="681138"/>
            <a:chOff x="-12" y="138554"/>
            <a:chExt cx="18288002" cy="681138"/>
          </a:xfrm>
        </p:grpSpPr>
        <p:grpSp>
          <p:nvGrpSpPr>
            <p:cNvPr id="43" name="Gruppo 1">
              <a:extLst>
                <a:ext uri="{FF2B5EF4-FFF2-40B4-BE49-F238E27FC236}">
                  <a16:creationId xmlns:a16="http://schemas.microsoft.com/office/drawing/2014/main" id="{FA502D7E-443D-4515-AFFC-75769AB4A34F}"/>
                </a:ext>
              </a:extLst>
            </p:cNvPr>
            <p:cNvGrpSpPr/>
            <p:nvPr/>
          </p:nvGrpSpPr>
          <p:grpSpPr>
            <a:xfrm>
              <a:off x="0" y="153125"/>
              <a:ext cx="17907000" cy="666567"/>
              <a:chOff x="0" y="153125"/>
              <a:chExt cx="17907000" cy="666567"/>
            </a:xfrm>
          </p:grpSpPr>
          <p:pic>
            <p:nvPicPr>
              <p:cNvPr id="47" name="Picture 46">
                <a:extLst>
                  <a:ext uri="{FF2B5EF4-FFF2-40B4-BE49-F238E27FC236}">
                    <a16:creationId xmlns:a16="http://schemas.microsoft.com/office/drawing/2014/main" id="{60BA42B2-40B8-450C-A708-350231839EAC}"/>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46" name="TextBox 45">
                <a:extLst>
                  <a:ext uri="{FF2B5EF4-FFF2-40B4-BE49-F238E27FC236}">
                    <a16:creationId xmlns:a16="http://schemas.microsoft.com/office/drawing/2014/main" id="{96898C78-2647-4423-942B-5A4857589077}"/>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4" name="Rettangolo 13">
              <a:extLst>
                <a:ext uri="{FF2B5EF4-FFF2-40B4-BE49-F238E27FC236}">
                  <a16:creationId xmlns:a16="http://schemas.microsoft.com/office/drawing/2014/main" id="{0CFD38BF-3F8E-4DCB-9CE3-792C7FAA28D3}"/>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TextBox 48">
            <a:extLst>
              <a:ext uri="{FF2B5EF4-FFF2-40B4-BE49-F238E27FC236}">
                <a16:creationId xmlns:a16="http://schemas.microsoft.com/office/drawing/2014/main" id="{CF176D36-8683-4226-BAD9-8E6C6C26D843}"/>
              </a:ext>
            </a:extLst>
          </p:cNvPr>
          <p:cNvSpPr txBox="1"/>
          <p:nvPr/>
        </p:nvSpPr>
        <p:spPr>
          <a:xfrm>
            <a:off x="-197886" y="930486"/>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Product system</a:t>
            </a:r>
          </a:p>
        </p:txBody>
      </p:sp>
      <p:pic>
        <p:nvPicPr>
          <p:cNvPr id="50" name="Picture 12">
            <a:extLst>
              <a:ext uri="{FF2B5EF4-FFF2-40B4-BE49-F238E27FC236}">
                <a16:creationId xmlns:a16="http://schemas.microsoft.com/office/drawing/2014/main" id="{11BAD5E0-D79A-497C-B30A-62986D735251}"/>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51" name="Gruppo 16">
            <a:extLst>
              <a:ext uri="{FF2B5EF4-FFF2-40B4-BE49-F238E27FC236}">
                <a16:creationId xmlns:a16="http://schemas.microsoft.com/office/drawing/2014/main" id="{B2B6F8B4-E42A-413F-88B1-676A13A177E0}"/>
              </a:ext>
            </a:extLst>
          </p:cNvPr>
          <p:cNvGrpSpPr/>
          <p:nvPr/>
        </p:nvGrpSpPr>
        <p:grpSpPr>
          <a:xfrm>
            <a:off x="4329146" y="9679208"/>
            <a:ext cx="13958844" cy="666567"/>
            <a:chOff x="4329156" y="9649198"/>
            <a:chExt cx="13958844" cy="666567"/>
          </a:xfrm>
        </p:grpSpPr>
        <p:pic>
          <p:nvPicPr>
            <p:cNvPr id="52" name="Picture 12">
              <a:extLst>
                <a:ext uri="{FF2B5EF4-FFF2-40B4-BE49-F238E27FC236}">
                  <a16:creationId xmlns:a16="http://schemas.microsoft.com/office/drawing/2014/main" id="{400BFA2B-E7E9-47AA-BE91-E5347787A50F}"/>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53" name="TextBox 16">
              <a:extLst>
                <a:ext uri="{FF2B5EF4-FFF2-40B4-BE49-F238E27FC236}">
                  <a16:creationId xmlns:a16="http://schemas.microsoft.com/office/drawing/2014/main" id="{82D82C80-EAF9-42DA-8557-E892699459B4}"/>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3" name="Group 2">
            <a:extLst>
              <a:ext uri="{FF2B5EF4-FFF2-40B4-BE49-F238E27FC236}">
                <a16:creationId xmlns:a16="http://schemas.microsoft.com/office/drawing/2014/main" id="{7D3A9FCF-0238-7C47-9E83-10B869AE2FB5}"/>
              </a:ext>
            </a:extLst>
          </p:cNvPr>
          <p:cNvGrpSpPr/>
          <p:nvPr/>
        </p:nvGrpSpPr>
        <p:grpSpPr>
          <a:xfrm>
            <a:off x="8702592" y="2630356"/>
            <a:ext cx="8439811" cy="5439040"/>
            <a:chOff x="8702592" y="2630356"/>
            <a:chExt cx="8439811" cy="5439040"/>
          </a:xfrm>
        </p:grpSpPr>
        <p:graphicFrame>
          <p:nvGraphicFramePr>
            <p:cNvPr id="9" name="Diagram 8">
              <a:extLst>
                <a:ext uri="{FF2B5EF4-FFF2-40B4-BE49-F238E27FC236}">
                  <a16:creationId xmlns:a16="http://schemas.microsoft.com/office/drawing/2014/main" id="{06E656C4-7E32-4B36-B2CB-6D916D19323E}"/>
                </a:ext>
              </a:extLst>
            </p:cNvPr>
            <p:cNvGraphicFramePr/>
            <p:nvPr/>
          </p:nvGraphicFramePr>
          <p:xfrm>
            <a:off x="9981895" y="2630356"/>
            <a:ext cx="5638800" cy="543904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Arrow: Right 9">
              <a:extLst>
                <a:ext uri="{FF2B5EF4-FFF2-40B4-BE49-F238E27FC236}">
                  <a16:creationId xmlns:a16="http://schemas.microsoft.com/office/drawing/2014/main" id="{DC17456D-F23C-40A1-8D56-DAE461B96848}"/>
                </a:ext>
              </a:extLst>
            </p:cNvPr>
            <p:cNvSpPr/>
            <p:nvPr/>
          </p:nvSpPr>
          <p:spPr>
            <a:xfrm>
              <a:off x="10738918" y="3109312"/>
              <a:ext cx="820770" cy="49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11" name="Arrow: Right 10">
              <a:extLst>
                <a:ext uri="{FF2B5EF4-FFF2-40B4-BE49-F238E27FC236}">
                  <a16:creationId xmlns:a16="http://schemas.microsoft.com/office/drawing/2014/main" id="{FC441E62-2D4D-473A-83F6-0227FF6B6C15}"/>
                </a:ext>
              </a:extLst>
            </p:cNvPr>
            <p:cNvSpPr/>
            <p:nvPr/>
          </p:nvSpPr>
          <p:spPr>
            <a:xfrm>
              <a:off x="14033263" y="3124888"/>
              <a:ext cx="820770" cy="49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12" name="Arrow: Right 11">
              <a:extLst>
                <a:ext uri="{FF2B5EF4-FFF2-40B4-BE49-F238E27FC236}">
                  <a16:creationId xmlns:a16="http://schemas.microsoft.com/office/drawing/2014/main" id="{04B61BBD-6A62-4622-8E5B-34069BF4DD78}"/>
                </a:ext>
              </a:extLst>
            </p:cNvPr>
            <p:cNvSpPr/>
            <p:nvPr/>
          </p:nvSpPr>
          <p:spPr>
            <a:xfrm>
              <a:off x="10738918" y="5098711"/>
              <a:ext cx="820770" cy="49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13" name="Arrow: Right 12">
              <a:extLst>
                <a:ext uri="{FF2B5EF4-FFF2-40B4-BE49-F238E27FC236}">
                  <a16:creationId xmlns:a16="http://schemas.microsoft.com/office/drawing/2014/main" id="{03090BC0-6C0F-4340-8DF7-A108FB6FC9D0}"/>
                </a:ext>
              </a:extLst>
            </p:cNvPr>
            <p:cNvSpPr/>
            <p:nvPr/>
          </p:nvSpPr>
          <p:spPr>
            <a:xfrm>
              <a:off x="14033263" y="5102319"/>
              <a:ext cx="820770" cy="49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14" name="Arrow: Right 13">
              <a:extLst>
                <a:ext uri="{FF2B5EF4-FFF2-40B4-BE49-F238E27FC236}">
                  <a16:creationId xmlns:a16="http://schemas.microsoft.com/office/drawing/2014/main" id="{2D2B50F3-D9C7-4D30-BECB-46FC72DDAB59}"/>
                </a:ext>
              </a:extLst>
            </p:cNvPr>
            <p:cNvSpPr/>
            <p:nvPr/>
          </p:nvSpPr>
          <p:spPr>
            <a:xfrm>
              <a:off x="10741959" y="7189646"/>
              <a:ext cx="820770" cy="49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15" name="Arrow: Right 14">
              <a:extLst>
                <a:ext uri="{FF2B5EF4-FFF2-40B4-BE49-F238E27FC236}">
                  <a16:creationId xmlns:a16="http://schemas.microsoft.com/office/drawing/2014/main" id="{D5067A08-FF3E-46B7-BFA1-1C1F841B8906}"/>
                </a:ext>
              </a:extLst>
            </p:cNvPr>
            <p:cNvSpPr/>
            <p:nvPr/>
          </p:nvSpPr>
          <p:spPr>
            <a:xfrm>
              <a:off x="14033263" y="7189646"/>
              <a:ext cx="820770" cy="493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18" name="Rectangle: Rounded Corners 17">
              <a:extLst>
                <a:ext uri="{FF2B5EF4-FFF2-40B4-BE49-F238E27FC236}">
                  <a16:creationId xmlns:a16="http://schemas.microsoft.com/office/drawing/2014/main" id="{2457277E-B073-4EB7-98BD-13527B3E892F}"/>
                </a:ext>
              </a:extLst>
            </p:cNvPr>
            <p:cNvSpPr/>
            <p:nvPr/>
          </p:nvSpPr>
          <p:spPr>
            <a:xfrm>
              <a:off x="8744281" y="2937202"/>
              <a:ext cx="1964610" cy="8239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a:solidFill>
                    <a:schemeClr val="tx1"/>
                  </a:solidFill>
                </a:rPr>
                <a:t>Input </a:t>
              </a:r>
              <a:r>
                <a:rPr lang="sv-SE" sz="2700" err="1">
                  <a:solidFill>
                    <a:schemeClr val="tx1"/>
                  </a:solidFill>
                </a:rPr>
                <a:t>flows</a:t>
              </a:r>
              <a:endParaRPr lang="sv-SE" sz="2700">
                <a:solidFill>
                  <a:schemeClr val="tx1"/>
                </a:solidFill>
              </a:endParaRPr>
            </a:p>
          </p:txBody>
        </p:sp>
        <p:sp>
          <p:nvSpPr>
            <p:cNvPr id="19" name="Rectangle: Rounded Corners 18">
              <a:extLst>
                <a:ext uri="{FF2B5EF4-FFF2-40B4-BE49-F238E27FC236}">
                  <a16:creationId xmlns:a16="http://schemas.microsoft.com/office/drawing/2014/main" id="{AC0CAA0B-C55A-402A-B8C4-DC1118BE3ED9}"/>
                </a:ext>
              </a:extLst>
            </p:cNvPr>
            <p:cNvSpPr/>
            <p:nvPr/>
          </p:nvSpPr>
          <p:spPr>
            <a:xfrm>
              <a:off x="8702592" y="7012811"/>
              <a:ext cx="1964610" cy="8239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a:solidFill>
                    <a:schemeClr val="tx1"/>
                  </a:solidFill>
                </a:rPr>
                <a:t>Input </a:t>
              </a:r>
              <a:r>
                <a:rPr lang="sv-SE" sz="2700" err="1">
                  <a:solidFill>
                    <a:schemeClr val="tx1"/>
                  </a:solidFill>
                </a:rPr>
                <a:t>flows</a:t>
              </a:r>
              <a:endParaRPr lang="sv-SE" sz="2700">
                <a:solidFill>
                  <a:schemeClr val="tx1"/>
                </a:solidFill>
              </a:endParaRPr>
            </a:p>
          </p:txBody>
        </p:sp>
        <p:sp>
          <p:nvSpPr>
            <p:cNvPr id="20" name="Rectangle: Rounded Corners 19">
              <a:extLst>
                <a:ext uri="{FF2B5EF4-FFF2-40B4-BE49-F238E27FC236}">
                  <a16:creationId xmlns:a16="http://schemas.microsoft.com/office/drawing/2014/main" id="{2329C94E-3AC6-470C-A7E9-EB476700CBC8}"/>
                </a:ext>
              </a:extLst>
            </p:cNvPr>
            <p:cNvSpPr/>
            <p:nvPr/>
          </p:nvSpPr>
          <p:spPr>
            <a:xfrm>
              <a:off x="8745059" y="4901116"/>
              <a:ext cx="1964610" cy="8239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a:solidFill>
                    <a:schemeClr val="tx1"/>
                  </a:solidFill>
                </a:rPr>
                <a:t>Input </a:t>
              </a:r>
              <a:r>
                <a:rPr lang="sv-SE" sz="2700" err="1">
                  <a:solidFill>
                    <a:schemeClr val="tx1"/>
                  </a:solidFill>
                </a:rPr>
                <a:t>flows</a:t>
              </a:r>
              <a:endParaRPr lang="sv-SE" sz="2700">
                <a:solidFill>
                  <a:schemeClr val="tx1"/>
                </a:solidFill>
              </a:endParaRPr>
            </a:p>
          </p:txBody>
        </p:sp>
        <p:sp>
          <p:nvSpPr>
            <p:cNvPr id="21" name="Rectangle: Rounded Corners 20">
              <a:extLst>
                <a:ext uri="{FF2B5EF4-FFF2-40B4-BE49-F238E27FC236}">
                  <a16:creationId xmlns:a16="http://schemas.microsoft.com/office/drawing/2014/main" id="{6EA8DBC7-2549-4122-92BB-13A96AF9084F}"/>
                </a:ext>
              </a:extLst>
            </p:cNvPr>
            <p:cNvSpPr/>
            <p:nvPr/>
          </p:nvSpPr>
          <p:spPr>
            <a:xfrm>
              <a:off x="14854031" y="2944241"/>
              <a:ext cx="2288372" cy="8239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a:solidFill>
                    <a:schemeClr val="tx1"/>
                  </a:solidFill>
                </a:rPr>
                <a:t>Output </a:t>
              </a:r>
              <a:r>
                <a:rPr lang="sv-SE" sz="2700" err="1">
                  <a:solidFill>
                    <a:schemeClr val="tx1"/>
                  </a:solidFill>
                </a:rPr>
                <a:t>flows</a:t>
              </a:r>
              <a:endParaRPr lang="sv-SE" sz="2700">
                <a:solidFill>
                  <a:schemeClr val="tx1"/>
                </a:solidFill>
              </a:endParaRPr>
            </a:p>
          </p:txBody>
        </p:sp>
        <p:sp>
          <p:nvSpPr>
            <p:cNvPr id="22" name="Rectangle: Rounded Corners 21">
              <a:extLst>
                <a:ext uri="{FF2B5EF4-FFF2-40B4-BE49-F238E27FC236}">
                  <a16:creationId xmlns:a16="http://schemas.microsoft.com/office/drawing/2014/main" id="{24878DE9-A17C-4602-B9B3-7DCA62F378CD}"/>
                </a:ext>
              </a:extLst>
            </p:cNvPr>
            <p:cNvSpPr/>
            <p:nvPr/>
          </p:nvSpPr>
          <p:spPr>
            <a:xfrm>
              <a:off x="14854031" y="4937246"/>
              <a:ext cx="2288372" cy="8239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a:solidFill>
                    <a:schemeClr val="tx1"/>
                  </a:solidFill>
                </a:rPr>
                <a:t>Output </a:t>
              </a:r>
              <a:r>
                <a:rPr lang="sv-SE" sz="2700" err="1">
                  <a:solidFill>
                    <a:schemeClr val="tx1"/>
                  </a:solidFill>
                </a:rPr>
                <a:t>flows</a:t>
              </a:r>
              <a:endParaRPr lang="sv-SE" sz="2700">
                <a:solidFill>
                  <a:schemeClr val="tx1"/>
                </a:solidFill>
              </a:endParaRPr>
            </a:p>
          </p:txBody>
        </p:sp>
        <p:sp>
          <p:nvSpPr>
            <p:cNvPr id="23" name="Rectangle: Rounded Corners 22">
              <a:extLst>
                <a:ext uri="{FF2B5EF4-FFF2-40B4-BE49-F238E27FC236}">
                  <a16:creationId xmlns:a16="http://schemas.microsoft.com/office/drawing/2014/main" id="{CBDAAC8E-7238-4EDC-895E-31EC5C86AD7C}"/>
                </a:ext>
              </a:extLst>
            </p:cNvPr>
            <p:cNvSpPr/>
            <p:nvPr/>
          </p:nvSpPr>
          <p:spPr>
            <a:xfrm>
              <a:off x="14854031" y="7021384"/>
              <a:ext cx="2288372" cy="8239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a:solidFill>
                    <a:schemeClr val="tx1"/>
                  </a:solidFill>
                </a:rPr>
                <a:t>Output </a:t>
              </a:r>
              <a:r>
                <a:rPr lang="sv-SE" sz="2700" err="1">
                  <a:solidFill>
                    <a:schemeClr val="tx1"/>
                  </a:solidFill>
                </a:rPr>
                <a:t>flows</a:t>
              </a:r>
              <a:endParaRPr lang="sv-SE" sz="2700">
                <a:solidFill>
                  <a:schemeClr val="tx1"/>
                </a:solidFill>
              </a:endParaRPr>
            </a:p>
          </p:txBody>
        </p:sp>
        <p:sp>
          <p:nvSpPr>
            <p:cNvPr id="24" name="Rectangle: Rounded Corners 23">
              <a:extLst>
                <a:ext uri="{FF2B5EF4-FFF2-40B4-BE49-F238E27FC236}">
                  <a16:creationId xmlns:a16="http://schemas.microsoft.com/office/drawing/2014/main" id="{F3A87F6D-0CBA-48AA-B4E3-B4ECF47BD28D}"/>
                </a:ext>
              </a:extLst>
            </p:cNvPr>
            <p:cNvSpPr/>
            <p:nvPr/>
          </p:nvSpPr>
          <p:spPr>
            <a:xfrm>
              <a:off x="9238114" y="3954108"/>
              <a:ext cx="3514622" cy="647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i="1" err="1">
                  <a:solidFill>
                    <a:schemeClr val="tx1"/>
                  </a:solidFill>
                </a:rPr>
                <a:t>Intermediate</a:t>
              </a:r>
              <a:r>
                <a:rPr lang="sv-SE" sz="2700" i="1">
                  <a:solidFill>
                    <a:schemeClr val="tx1"/>
                  </a:solidFill>
                </a:rPr>
                <a:t> </a:t>
              </a:r>
              <a:r>
                <a:rPr lang="sv-SE" sz="2700" i="1" err="1">
                  <a:solidFill>
                    <a:schemeClr val="tx1"/>
                  </a:solidFill>
                </a:rPr>
                <a:t>flows</a:t>
              </a:r>
              <a:endParaRPr lang="sv-SE" sz="2700" i="1">
                <a:solidFill>
                  <a:schemeClr val="tx1"/>
                </a:solidFill>
              </a:endParaRPr>
            </a:p>
          </p:txBody>
        </p:sp>
        <p:sp>
          <p:nvSpPr>
            <p:cNvPr id="2" name="Rectangle: Rounded Corners 1">
              <a:extLst>
                <a:ext uri="{FF2B5EF4-FFF2-40B4-BE49-F238E27FC236}">
                  <a16:creationId xmlns:a16="http://schemas.microsoft.com/office/drawing/2014/main" id="{33A1B4CB-70CF-FA8C-1CA1-F463EA36DD9A}"/>
                </a:ext>
              </a:extLst>
            </p:cNvPr>
            <p:cNvSpPr/>
            <p:nvPr/>
          </p:nvSpPr>
          <p:spPr>
            <a:xfrm>
              <a:off x="9250815" y="5965755"/>
              <a:ext cx="3514622" cy="6476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700" i="1" err="1">
                  <a:solidFill>
                    <a:schemeClr val="tx1"/>
                  </a:solidFill>
                </a:rPr>
                <a:t>Intermediate</a:t>
              </a:r>
              <a:r>
                <a:rPr lang="sv-SE" sz="2700" i="1">
                  <a:solidFill>
                    <a:schemeClr val="tx1"/>
                  </a:solidFill>
                </a:rPr>
                <a:t> </a:t>
              </a:r>
              <a:r>
                <a:rPr lang="sv-SE" sz="2700" i="1" err="1">
                  <a:solidFill>
                    <a:schemeClr val="tx1"/>
                  </a:solidFill>
                </a:rPr>
                <a:t>flows</a:t>
              </a:r>
              <a:endParaRPr lang="sv-SE" sz="2700" i="1">
                <a:solidFill>
                  <a:schemeClr val="tx1"/>
                </a:solidFill>
              </a:endParaRPr>
            </a:p>
          </p:txBody>
        </p:sp>
      </p:grpSp>
      <p:sp>
        <p:nvSpPr>
          <p:cNvPr id="4" name="Content Placeholder 2">
            <a:extLst>
              <a:ext uri="{FF2B5EF4-FFF2-40B4-BE49-F238E27FC236}">
                <a16:creationId xmlns:a16="http://schemas.microsoft.com/office/drawing/2014/main" id="{9328B1A2-82E9-FF8B-E433-4FC546A84E44}"/>
              </a:ext>
            </a:extLst>
          </p:cNvPr>
          <p:cNvSpPr txBox="1">
            <a:spLocks/>
          </p:cNvSpPr>
          <p:nvPr/>
        </p:nvSpPr>
        <p:spPr>
          <a:xfrm>
            <a:off x="951827" y="2519228"/>
            <a:ext cx="7233707" cy="6483958"/>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Clr>
                <a:schemeClr val="accent1"/>
              </a:buClr>
              <a:buSzPct val="100000"/>
              <a:buFont typeface="Calibri" panose="020F050202020403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solidFill>
                  <a:schemeClr val="tx1"/>
                </a:solidFill>
              </a:rPr>
              <a:t> </a:t>
            </a:r>
            <a:r>
              <a:rPr lang="en-US" sz="3000" dirty="0">
                <a:solidFill>
                  <a:schemeClr val="tx1"/>
                </a:solidFill>
              </a:rPr>
              <a:t>In LCA, a system boundary is defined in order to create a product system. </a:t>
            </a:r>
            <a:br>
              <a:rPr lang="en-US" sz="3000" dirty="0">
                <a:solidFill>
                  <a:schemeClr val="tx1"/>
                </a:solidFill>
              </a:rPr>
            </a:br>
            <a:endParaRPr lang="en-US" sz="3000" dirty="0">
              <a:solidFill>
                <a:schemeClr val="tx1"/>
              </a:solidFill>
            </a:endParaRPr>
          </a:p>
          <a:p>
            <a:r>
              <a:rPr lang="en-US" sz="3000" dirty="0">
                <a:solidFill>
                  <a:schemeClr val="tx1"/>
                </a:solidFill>
              </a:rPr>
              <a:t> Product systems are divided into a set of unit processes.</a:t>
            </a:r>
          </a:p>
          <a:p>
            <a:pPr marL="0" indent="0">
              <a:buNone/>
            </a:pPr>
            <a:endParaRPr lang="en-US" sz="3000" dirty="0">
              <a:solidFill>
                <a:schemeClr val="tx1"/>
              </a:solidFill>
            </a:endParaRPr>
          </a:p>
          <a:p>
            <a:r>
              <a:rPr lang="en-US" sz="3000" dirty="0">
                <a:solidFill>
                  <a:schemeClr val="tx1"/>
                </a:solidFill>
              </a:rPr>
              <a:t> Unit processes are the </a:t>
            </a:r>
            <a:r>
              <a:rPr lang="en-US" sz="3000" b="1" dirty="0">
                <a:solidFill>
                  <a:schemeClr val="tx1"/>
                </a:solidFill>
              </a:rPr>
              <a:t>smallest element </a:t>
            </a:r>
            <a:r>
              <a:rPr lang="en-US" sz="3000" dirty="0">
                <a:solidFill>
                  <a:schemeClr val="tx1"/>
                </a:solidFill>
              </a:rPr>
              <a:t>in the product system for which input and output data are quantified.</a:t>
            </a:r>
          </a:p>
          <a:p>
            <a:pPr marL="0" indent="0">
              <a:buNone/>
            </a:pPr>
            <a:endParaRPr lang="en-US" sz="3000" dirty="0">
              <a:solidFill>
                <a:schemeClr val="tx1"/>
              </a:solidFill>
            </a:endParaRPr>
          </a:p>
          <a:p>
            <a:r>
              <a:rPr lang="en-US" sz="3000" dirty="0">
                <a:solidFill>
                  <a:schemeClr val="tx1"/>
                </a:solidFill>
              </a:rPr>
              <a:t> Flows between unit processes are called </a:t>
            </a:r>
            <a:r>
              <a:rPr lang="en-US" sz="3000" b="1" dirty="0">
                <a:solidFill>
                  <a:schemeClr val="tx1"/>
                </a:solidFill>
              </a:rPr>
              <a:t>intermediate flows</a:t>
            </a:r>
            <a:r>
              <a:rPr lang="en-US" sz="3000" dirty="0">
                <a:solidFill>
                  <a:schemeClr val="tx1"/>
                </a:solidFill>
              </a:rPr>
              <a:t>.</a:t>
            </a:r>
          </a:p>
        </p:txBody>
      </p:sp>
    </p:spTree>
    <p:extLst>
      <p:ext uri="{BB962C8B-B14F-4D97-AF65-F5344CB8AC3E}">
        <p14:creationId xmlns:p14="http://schemas.microsoft.com/office/powerpoint/2010/main" val="69022805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2FC6C45-EFED-96CD-37E4-3FCC002C23F7}"/>
              </a:ext>
            </a:extLst>
          </p:cNvPr>
          <p:cNvGrpSpPr/>
          <p:nvPr/>
        </p:nvGrpSpPr>
        <p:grpSpPr>
          <a:xfrm>
            <a:off x="9143989" y="3191000"/>
            <a:ext cx="8130002" cy="4451115"/>
            <a:chOff x="9193140" y="2577024"/>
            <a:chExt cx="8130002" cy="4451115"/>
          </a:xfrm>
        </p:grpSpPr>
        <p:sp>
          <p:nvSpPr>
            <p:cNvPr id="6" name="TextBox 5">
              <a:extLst>
                <a:ext uri="{FF2B5EF4-FFF2-40B4-BE49-F238E27FC236}">
                  <a16:creationId xmlns:a16="http://schemas.microsoft.com/office/drawing/2014/main" id="{37D3BAF1-F55C-4B98-9E31-AB7B1F48B3E4}"/>
                </a:ext>
              </a:extLst>
            </p:cNvPr>
            <p:cNvSpPr txBox="1"/>
            <p:nvPr/>
          </p:nvSpPr>
          <p:spPr>
            <a:xfrm>
              <a:off x="11500021" y="2577024"/>
              <a:ext cx="2998572" cy="2862322"/>
            </a:xfrm>
            <a:prstGeom prst="rect">
              <a:avLst/>
            </a:prstGeom>
            <a:solidFill>
              <a:schemeClr val="accent4">
                <a:lumMod val="40000"/>
                <a:lumOff val="60000"/>
              </a:schemeClr>
            </a:solidFill>
            <a:ln w="57150">
              <a:solidFill>
                <a:srgbClr val="CC002F"/>
              </a:solidFill>
            </a:ln>
          </p:spPr>
          <p:txBody>
            <a:bodyPr wrap="square" rtlCol="0">
              <a:spAutoFit/>
            </a:bodyPr>
            <a:lstStyle/>
            <a:p>
              <a:pPr algn="ctr"/>
              <a:endParaRPr lang="sv-SE" sz="3600" b="1"/>
            </a:p>
            <a:p>
              <a:pPr algn="ctr"/>
              <a:endParaRPr lang="sv-SE" sz="3600" b="1"/>
            </a:p>
            <a:p>
              <a:pPr algn="ctr"/>
              <a:r>
                <a:rPr lang="sv-SE" sz="3600" b="1" err="1"/>
                <a:t>Unit</a:t>
              </a:r>
              <a:r>
                <a:rPr lang="sv-SE" sz="3600" b="1"/>
                <a:t> process</a:t>
              </a:r>
            </a:p>
            <a:p>
              <a:pPr algn="ctr"/>
              <a:endParaRPr lang="sv-SE" sz="3600" b="1"/>
            </a:p>
            <a:p>
              <a:pPr algn="ctr"/>
              <a:endParaRPr lang="sv-SE" sz="3600" b="1"/>
            </a:p>
          </p:txBody>
        </p:sp>
        <p:cxnSp>
          <p:nvCxnSpPr>
            <p:cNvPr id="7" name="Straight Arrow Connector 6">
              <a:extLst>
                <a:ext uri="{FF2B5EF4-FFF2-40B4-BE49-F238E27FC236}">
                  <a16:creationId xmlns:a16="http://schemas.microsoft.com/office/drawing/2014/main" id="{64186E70-1B75-4643-A825-6E6B26BE1445}"/>
                </a:ext>
              </a:extLst>
            </p:cNvPr>
            <p:cNvCxnSpPr/>
            <p:nvPr/>
          </p:nvCxnSpPr>
          <p:spPr>
            <a:xfrm>
              <a:off x="9193140" y="3178387"/>
              <a:ext cx="23395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757B8A4-CD69-4D5C-A223-B43D000C6241}"/>
                </a:ext>
              </a:extLst>
            </p:cNvPr>
            <p:cNvCxnSpPr/>
            <p:nvPr/>
          </p:nvCxnSpPr>
          <p:spPr>
            <a:xfrm>
              <a:off x="9193140" y="4636486"/>
              <a:ext cx="23395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83D257E-9963-40A2-A4B3-A20917E0801E}"/>
                </a:ext>
              </a:extLst>
            </p:cNvPr>
            <p:cNvSpPr txBox="1"/>
            <p:nvPr/>
          </p:nvSpPr>
          <p:spPr>
            <a:xfrm>
              <a:off x="9246457" y="3145435"/>
              <a:ext cx="2065403" cy="646331"/>
            </a:xfrm>
            <a:prstGeom prst="rect">
              <a:avLst/>
            </a:prstGeom>
            <a:noFill/>
          </p:spPr>
          <p:txBody>
            <a:bodyPr wrap="square" rtlCol="0">
              <a:spAutoFit/>
            </a:bodyPr>
            <a:lstStyle/>
            <a:p>
              <a:r>
                <a:rPr lang="sv-SE" sz="3600"/>
                <a:t>Material</a:t>
              </a:r>
            </a:p>
          </p:txBody>
        </p:sp>
        <p:sp>
          <p:nvSpPr>
            <p:cNvPr id="10" name="TextBox 9">
              <a:extLst>
                <a:ext uri="{FF2B5EF4-FFF2-40B4-BE49-F238E27FC236}">
                  <a16:creationId xmlns:a16="http://schemas.microsoft.com/office/drawing/2014/main" id="{F7EBD723-5F68-41E5-9B6B-988239B64EB7}"/>
                </a:ext>
              </a:extLst>
            </p:cNvPr>
            <p:cNvSpPr txBox="1"/>
            <p:nvPr/>
          </p:nvSpPr>
          <p:spPr>
            <a:xfrm>
              <a:off x="9209902" y="4671044"/>
              <a:ext cx="1894703" cy="646331"/>
            </a:xfrm>
            <a:prstGeom prst="rect">
              <a:avLst/>
            </a:prstGeom>
            <a:noFill/>
          </p:spPr>
          <p:txBody>
            <a:bodyPr wrap="square" rtlCol="0">
              <a:spAutoFit/>
            </a:bodyPr>
            <a:lstStyle/>
            <a:p>
              <a:r>
                <a:rPr lang="sv-SE" sz="3600"/>
                <a:t>Energy</a:t>
              </a:r>
            </a:p>
          </p:txBody>
        </p:sp>
        <p:cxnSp>
          <p:nvCxnSpPr>
            <p:cNvPr id="11" name="Straight Arrow Connector 10">
              <a:extLst>
                <a:ext uri="{FF2B5EF4-FFF2-40B4-BE49-F238E27FC236}">
                  <a16:creationId xmlns:a16="http://schemas.microsoft.com/office/drawing/2014/main" id="{5AE7B947-FE90-4F1A-8175-42226C2D9C7F}"/>
                </a:ext>
              </a:extLst>
            </p:cNvPr>
            <p:cNvCxnSpPr/>
            <p:nvPr/>
          </p:nvCxnSpPr>
          <p:spPr>
            <a:xfrm>
              <a:off x="14482116" y="3144061"/>
              <a:ext cx="23395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B4DC4AF-8A35-4CC4-BBD5-70008DE85091}"/>
                </a:ext>
              </a:extLst>
            </p:cNvPr>
            <p:cNvCxnSpPr/>
            <p:nvPr/>
          </p:nvCxnSpPr>
          <p:spPr>
            <a:xfrm>
              <a:off x="14547735" y="4611770"/>
              <a:ext cx="233954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9C192F6-DC1D-4B96-AE8F-925357B457D9}"/>
                </a:ext>
              </a:extLst>
            </p:cNvPr>
            <p:cNvSpPr txBox="1"/>
            <p:nvPr/>
          </p:nvSpPr>
          <p:spPr>
            <a:xfrm>
              <a:off x="14686753" y="3152297"/>
              <a:ext cx="2504300" cy="646331"/>
            </a:xfrm>
            <a:prstGeom prst="rect">
              <a:avLst/>
            </a:prstGeom>
            <a:noFill/>
          </p:spPr>
          <p:txBody>
            <a:bodyPr wrap="square" rtlCol="0">
              <a:spAutoFit/>
            </a:bodyPr>
            <a:lstStyle/>
            <a:p>
              <a:r>
                <a:rPr lang="sv-SE" sz="3600"/>
                <a:t>Emissions</a:t>
              </a:r>
            </a:p>
          </p:txBody>
        </p:sp>
        <p:sp>
          <p:nvSpPr>
            <p:cNvPr id="14" name="TextBox 13">
              <a:extLst>
                <a:ext uri="{FF2B5EF4-FFF2-40B4-BE49-F238E27FC236}">
                  <a16:creationId xmlns:a16="http://schemas.microsoft.com/office/drawing/2014/main" id="{F8B167EE-CD92-4525-8B7B-B7BBB70C7032}"/>
                </a:ext>
              </a:extLst>
            </p:cNvPr>
            <p:cNvSpPr txBox="1"/>
            <p:nvPr/>
          </p:nvSpPr>
          <p:spPr>
            <a:xfrm>
              <a:off x="14818842" y="4636486"/>
              <a:ext cx="2504300" cy="646331"/>
            </a:xfrm>
            <a:prstGeom prst="rect">
              <a:avLst/>
            </a:prstGeom>
            <a:noFill/>
          </p:spPr>
          <p:txBody>
            <a:bodyPr wrap="square" rtlCol="0">
              <a:spAutoFit/>
            </a:bodyPr>
            <a:lstStyle/>
            <a:p>
              <a:r>
                <a:rPr lang="sv-SE" sz="3600"/>
                <a:t>Wastes</a:t>
              </a:r>
            </a:p>
          </p:txBody>
        </p:sp>
        <p:sp>
          <p:nvSpPr>
            <p:cNvPr id="15" name="TextBox 14">
              <a:extLst>
                <a:ext uri="{FF2B5EF4-FFF2-40B4-BE49-F238E27FC236}">
                  <a16:creationId xmlns:a16="http://schemas.microsoft.com/office/drawing/2014/main" id="{4533691D-3030-44BD-BB06-FEF3BCFDAD65}"/>
                </a:ext>
              </a:extLst>
            </p:cNvPr>
            <p:cNvSpPr txBox="1"/>
            <p:nvPr/>
          </p:nvSpPr>
          <p:spPr>
            <a:xfrm>
              <a:off x="10106856" y="6015548"/>
              <a:ext cx="2174786" cy="646331"/>
            </a:xfrm>
            <a:prstGeom prst="rect">
              <a:avLst/>
            </a:prstGeom>
            <a:noFill/>
          </p:spPr>
          <p:txBody>
            <a:bodyPr wrap="square" rtlCol="0">
              <a:spAutoFit/>
            </a:bodyPr>
            <a:lstStyle/>
            <a:p>
              <a:r>
                <a:rPr lang="sv-SE" sz="3600"/>
                <a:t>Products</a:t>
              </a:r>
            </a:p>
          </p:txBody>
        </p:sp>
        <p:cxnSp>
          <p:nvCxnSpPr>
            <p:cNvPr id="16" name="Straight Arrow Connector 15">
              <a:extLst>
                <a:ext uri="{FF2B5EF4-FFF2-40B4-BE49-F238E27FC236}">
                  <a16:creationId xmlns:a16="http://schemas.microsoft.com/office/drawing/2014/main" id="{C0B72B33-12CA-49ED-8BF8-CE44B7284B4F}"/>
                </a:ext>
              </a:extLst>
            </p:cNvPr>
            <p:cNvCxnSpPr/>
            <p:nvPr/>
          </p:nvCxnSpPr>
          <p:spPr>
            <a:xfrm>
              <a:off x="12323278" y="5421417"/>
              <a:ext cx="0" cy="16067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390B045-BB7F-4E9E-AE9F-21F882FFE2CD}"/>
                </a:ext>
              </a:extLst>
            </p:cNvPr>
            <p:cNvCxnSpPr/>
            <p:nvPr/>
          </p:nvCxnSpPr>
          <p:spPr>
            <a:xfrm>
              <a:off x="13715471" y="5421417"/>
              <a:ext cx="0" cy="16067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4DC8345-BEC8-4478-9116-262C918E76DA}"/>
                </a:ext>
              </a:extLst>
            </p:cNvPr>
            <p:cNvSpPr txBox="1"/>
            <p:nvPr/>
          </p:nvSpPr>
          <p:spPr>
            <a:xfrm>
              <a:off x="13787187" y="6015548"/>
              <a:ext cx="3007052" cy="646331"/>
            </a:xfrm>
            <a:prstGeom prst="rect">
              <a:avLst/>
            </a:prstGeom>
            <a:noFill/>
          </p:spPr>
          <p:txBody>
            <a:bodyPr wrap="square" rtlCol="0">
              <a:spAutoFit/>
            </a:bodyPr>
            <a:lstStyle/>
            <a:p>
              <a:r>
                <a:rPr lang="sv-SE" sz="3600"/>
                <a:t>Co-</a:t>
              </a:r>
              <a:r>
                <a:rPr lang="sv-SE" sz="3600" err="1"/>
                <a:t>products</a:t>
              </a:r>
              <a:endParaRPr lang="sv-SE" sz="3600"/>
            </a:p>
          </p:txBody>
        </p:sp>
      </p:grpSp>
      <p:grpSp>
        <p:nvGrpSpPr>
          <p:cNvPr id="22" name="Gruppo 2">
            <a:extLst>
              <a:ext uri="{FF2B5EF4-FFF2-40B4-BE49-F238E27FC236}">
                <a16:creationId xmlns:a16="http://schemas.microsoft.com/office/drawing/2014/main" id="{4E53BAFB-0EF9-46A2-A0A5-AF269D46E1D7}"/>
              </a:ext>
            </a:extLst>
          </p:cNvPr>
          <p:cNvGrpSpPr/>
          <p:nvPr/>
        </p:nvGrpSpPr>
        <p:grpSpPr>
          <a:xfrm>
            <a:off x="-12" y="138554"/>
            <a:ext cx="18288002" cy="681138"/>
            <a:chOff x="-12" y="138554"/>
            <a:chExt cx="18288002" cy="681138"/>
          </a:xfrm>
        </p:grpSpPr>
        <p:grpSp>
          <p:nvGrpSpPr>
            <p:cNvPr id="23" name="Gruppo 1">
              <a:extLst>
                <a:ext uri="{FF2B5EF4-FFF2-40B4-BE49-F238E27FC236}">
                  <a16:creationId xmlns:a16="http://schemas.microsoft.com/office/drawing/2014/main" id="{189384C3-6111-4B61-B907-11790EC8C705}"/>
                </a:ext>
              </a:extLst>
            </p:cNvPr>
            <p:cNvGrpSpPr/>
            <p:nvPr/>
          </p:nvGrpSpPr>
          <p:grpSpPr>
            <a:xfrm>
              <a:off x="0" y="153125"/>
              <a:ext cx="17907000" cy="666567"/>
              <a:chOff x="0" y="153125"/>
              <a:chExt cx="17907000" cy="666567"/>
            </a:xfrm>
          </p:grpSpPr>
          <p:pic>
            <p:nvPicPr>
              <p:cNvPr id="27" name="Picture 26">
                <a:extLst>
                  <a:ext uri="{FF2B5EF4-FFF2-40B4-BE49-F238E27FC236}">
                    <a16:creationId xmlns:a16="http://schemas.microsoft.com/office/drawing/2014/main" id="{C15D0089-801D-4D21-AFCA-06C83C029716}"/>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6" name="TextBox 25">
                <a:extLst>
                  <a:ext uri="{FF2B5EF4-FFF2-40B4-BE49-F238E27FC236}">
                    <a16:creationId xmlns:a16="http://schemas.microsoft.com/office/drawing/2014/main" id="{C613CD1B-9F36-4F81-B5F4-41D34A630A3C}"/>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4" name="Rettangolo 13">
              <a:extLst>
                <a:ext uri="{FF2B5EF4-FFF2-40B4-BE49-F238E27FC236}">
                  <a16:creationId xmlns:a16="http://schemas.microsoft.com/office/drawing/2014/main" id="{2722C56D-2542-46FD-9186-B0A2D592ABE4}"/>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a:extLst>
              <a:ext uri="{FF2B5EF4-FFF2-40B4-BE49-F238E27FC236}">
                <a16:creationId xmlns:a16="http://schemas.microsoft.com/office/drawing/2014/main" id="{0CC0C330-18A9-485E-A7B1-DE0968ED0E9F}"/>
              </a:ext>
            </a:extLst>
          </p:cNvPr>
          <p:cNvSpPr txBox="1"/>
          <p:nvPr/>
        </p:nvSpPr>
        <p:spPr>
          <a:xfrm>
            <a:off x="-251673" y="946300"/>
            <a:ext cx="18288012" cy="1077218"/>
          </a:xfrm>
          <a:prstGeom prst="rect">
            <a:avLst/>
          </a:prstGeom>
          <a:noFill/>
        </p:spPr>
        <p:txBody>
          <a:bodyPr wrap="square">
            <a:spAutoFit/>
          </a:bodyPr>
          <a:lstStyle/>
          <a:p>
            <a:pPr algn="ctr"/>
            <a:r>
              <a:rPr lang="sv-SE" sz="6400" b="1" err="1">
                <a:solidFill>
                  <a:srgbClr val="CC0033"/>
                </a:solidFill>
                <a:latin typeface="+mj-lt"/>
                <a:cs typeface="Arial" panose="020B0604020202020204" pitchFamily="34" charset="0"/>
              </a:rPr>
              <a:t>Unit</a:t>
            </a:r>
            <a:r>
              <a:rPr lang="sv-SE" sz="6000"/>
              <a:t> </a:t>
            </a:r>
            <a:r>
              <a:rPr lang="sv-SE" sz="6400" b="1">
                <a:solidFill>
                  <a:srgbClr val="CC0033"/>
                </a:solidFill>
                <a:latin typeface="+mj-lt"/>
                <a:cs typeface="Arial" panose="020B0604020202020204" pitchFamily="34" charset="0"/>
              </a:rPr>
              <a:t>process</a:t>
            </a:r>
          </a:p>
        </p:txBody>
      </p:sp>
      <p:pic>
        <p:nvPicPr>
          <p:cNvPr id="30" name="Picture 12">
            <a:extLst>
              <a:ext uri="{FF2B5EF4-FFF2-40B4-BE49-F238E27FC236}">
                <a16:creationId xmlns:a16="http://schemas.microsoft.com/office/drawing/2014/main" id="{EDE8B8F4-375A-4FD4-8255-4097B927E58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1" name="Gruppo 16">
            <a:extLst>
              <a:ext uri="{FF2B5EF4-FFF2-40B4-BE49-F238E27FC236}">
                <a16:creationId xmlns:a16="http://schemas.microsoft.com/office/drawing/2014/main" id="{F3BAC0C1-48BA-4538-BC42-457A38E8DCE2}"/>
              </a:ext>
            </a:extLst>
          </p:cNvPr>
          <p:cNvGrpSpPr/>
          <p:nvPr/>
        </p:nvGrpSpPr>
        <p:grpSpPr>
          <a:xfrm>
            <a:off x="4329146" y="9679208"/>
            <a:ext cx="13958844" cy="666567"/>
            <a:chOff x="4329156" y="9649198"/>
            <a:chExt cx="13958844" cy="666567"/>
          </a:xfrm>
        </p:grpSpPr>
        <p:pic>
          <p:nvPicPr>
            <p:cNvPr id="32" name="Picture 12">
              <a:extLst>
                <a:ext uri="{FF2B5EF4-FFF2-40B4-BE49-F238E27FC236}">
                  <a16:creationId xmlns:a16="http://schemas.microsoft.com/office/drawing/2014/main" id="{0E1DCBCE-2FA4-45D1-A559-AE68D8E65E52}"/>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3" name="TextBox 16">
              <a:extLst>
                <a:ext uri="{FF2B5EF4-FFF2-40B4-BE49-F238E27FC236}">
                  <a16:creationId xmlns:a16="http://schemas.microsoft.com/office/drawing/2014/main" id="{B194290C-75D1-4739-AB84-E92050605BD5}"/>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
        <p:nvSpPr>
          <p:cNvPr id="3" name="TextBox 2">
            <a:extLst>
              <a:ext uri="{FF2B5EF4-FFF2-40B4-BE49-F238E27FC236}">
                <a16:creationId xmlns:a16="http://schemas.microsoft.com/office/drawing/2014/main" id="{1340F8D6-9ECA-366F-5029-7D27512092D7}"/>
              </a:ext>
            </a:extLst>
          </p:cNvPr>
          <p:cNvSpPr txBox="1"/>
          <p:nvPr/>
        </p:nvSpPr>
        <p:spPr>
          <a:xfrm>
            <a:off x="1176025" y="3916089"/>
            <a:ext cx="7050350"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a:t>Inputs and outputs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a:t>For each unit process we collect the inputs and outputs that are shown in the figure. </a:t>
            </a:r>
          </a:p>
        </p:txBody>
      </p:sp>
    </p:spTree>
    <p:extLst>
      <p:ext uri="{BB962C8B-B14F-4D97-AF65-F5344CB8AC3E}">
        <p14:creationId xmlns:p14="http://schemas.microsoft.com/office/powerpoint/2010/main" val="31397371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po 2">
            <a:extLst>
              <a:ext uri="{FF2B5EF4-FFF2-40B4-BE49-F238E27FC236}">
                <a16:creationId xmlns:a16="http://schemas.microsoft.com/office/drawing/2014/main" id="{0BF5F7AC-8D08-4F9B-80F9-D144B3013AF7}"/>
              </a:ext>
            </a:extLst>
          </p:cNvPr>
          <p:cNvGrpSpPr/>
          <p:nvPr/>
        </p:nvGrpSpPr>
        <p:grpSpPr>
          <a:xfrm>
            <a:off x="-12" y="138554"/>
            <a:ext cx="18288002" cy="681138"/>
            <a:chOff x="-12" y="138554"/>
            <a:chExt cx="18288002" cy="681138"/>
          </a:xfrm>
        </p:grpSpPr>
        <p:grpSp>
          <p:nvGrpSpPr>
            <p:cNvPr id="22" name="Gruppo 1">
              <a:extLst>
                <a:ext uri="{FF2B5EF4-FFF2-40B4-BE49-F238E27FC236}">
                  <a16:creationId xmlns:a16="http://schemas.microsoft.com/office/drawing/2014/main" id="{ABF67B99-8C86-4D18-98EE-AEEF381CE0AC}"/>
                </a:ext>
              </a:extLst>
            </p:cNvPr>
            <p:cNvGrpSpPr/>
            <p:nvPr/>
          </p:nvGrpSpPr>
          <p:grpSpPr>
            <a:xfrm>
              <a:off x="0" y="153125"/>
              <a:ext cx="17907000" cy="666567"/>
              <a:chOff x="0" y="153125"/>
              <a:chExt cx="17907000" cy="666567"/>
            </a:xfrm>
          </p:grpSpPr>
          <p:pic>
            <p:nvPicPr>
              <p:cNvPr id="26" name="Picture 25">
                <a:extLst>
                  <a:ext uri="{FF2B5EF4-FFF2-40B4-BE49-F238E27FC236}">
                    <a16:creationId xmlns:a16="http://schemas.microsoft.com/office/drawing/2014/main" id="{2906B2FD-7B62-451F-80AE-69F0379ED48F}"/>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5" name="TextBox 24">
                <a:extLst>
                  <a:ext uri="{FF2B5EF4-FFF2-40B4-BE49-F238E27FC236}">
                    <a16:creationId xmlns:a16="http://schemas.microsoft.com/office/drawing/2014/main" id="{61C02DFB-3DCA-4C43-88E6-53F1B569621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3" name="Rettangolo 13">
              <a:extLst>
                <a:ext uri="{FF2B5EF4-FFF2-40B4-BE49-F238E27FC236}">
                  <a16:creationId xmlns:a16="http://schemas.microsoft.com/office/drawing/2014/main" id="{8463190F-FFFB-4FD7-A386-3984105EF0AD}"/>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TextBox 27">
            <a:extLst>
              <a:ext uri="{FF2B5EF4-FFF2-40B4-BE49-F238E27FC236}">
                <a16:creationId xmlns:a16="http://schemas.microsoft.com/office/drawing/2014/main" id="{50CB39D9-DA83-414D-A4C1-CA4B3241CA9F}"/>
              </a:ext>
            </a:extLst>
          </p:cNvPr>
          <p:cNvSpPr txBox="1"/>
          <p:nvPr/>
        </p:nvSpPr>
        <p:spPr>
          <a:xfrm>
            <a:off x="-251673" y="943763"/>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Step 2: Life </a:t>
            </a:r>
            <a:r>
              <a:rPr lang="sv-SE" sz="6400" b="1" err="1">
                <a:solidFill>
                  <a:srgbClr val="CC0033"/>
                </a:solidFill>
                <a:latin typeface="+mj-lt"/>
                <a:cs typeface="Arial" panose="020B0604020202020204" pitchFamily="34" charset="0"/>
              </a:rPr>
              <a:t>Cycle</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Inventory</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analysis</a:t>
            </a:r>
            <a:r>
              <a:rPr lang="sv-SE" sz="6400" b="1">
                <a:solidFill>
                  <a:srgbClr val="CC0033"/>
                </a:solidFill>
                <a:latin typeface="+mj-lt"/>
                <a:cs typeface="Arial" panose="020B0604020202020204" pitchFamily="34" charset="0"/>
              </a:rPr>
              <a:t> (LCI)</a:t>
            </a:r>
          </a:p>
        </p:txBody>
      </p:sp>
      <p:pic>
        <p:nvPicPr>
          <p:cNvPr id="29" name="Picture 12">
            <a:extLst>
              <a:ext uri="{FF2B5EF4-FFF2-40B4-BE49-F238E27FC236}">
                <a16:creationId xmlns:a16="http://schemas.microsoft.com/office/drawing/2014/main" id="{BDCEFD69-B235-4C4C-BE39-966182499341}"/>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0" name="Gruppo 16">
            <a:extLst>
              <a:ext uri="{FF2B5EF4-FFF2-40B4-BE49-F238E27FC236}">
                <a16:creationId xmlns:a16="http://schemas.microsoft.com/office/drawing/2014/main" id="{DFC60C89-850E-48EE-B0AF-CC3DD0E5737C}"/>
              </a:ext>
            </a:extLst>
          </p:cNvPr>
          <p:cNvGrpSpPr/>
          <p:nvPr/>
        </p:nvGrpSpPr>
        <p:grpSpPr>
          <a:xfrm>
            <a:off x="4329146" y="9679208"/>
            <a:ext cx="13958844" cy="666567"/>
            <a:chOff x="4329156" y="9649198"/>
            <a:chExt cx="13958844" cy="666567"/>
          </a:xfrm>
        </p:grpSpPr>
        <p:pic>
          <p:nvPicPr>
            <p:cNvPr id="31" name="Picture 12">
              <a:extLst>
                <a:ext uri="{FF2B5EF4-FFF2-40B4-BE49-F238E27FC236}">
                  <a16:creationId xmlns:a16="http://schemas.microsoft.com/office/drawing/2014/main" id="{A0754B1F-AD19-47BB-B93C-A9DCA96951E2}"/>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2" name="TextBox 16">
              <a:extLst>
                <a:ext uri="{FF2B5EF4-FFF2-40B4-BE49-F238E27FC236}">
                  <a16:creationId xmlns:a16="http://schemas.microsoft.com/office/drawing/2014/main" id="{0678AD78-B5F3-4712-9678-ADEAC0047B80}"/>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
        <p:nvSpPr>
          <p:cNvPr id="2" name="TextBox 1">
            <a:extLst>
              <a:ext uri="{FF2B5EF4-FFF2-40B4-BE49-F238E27FC236}">
                <a16:creationId xmlns:a16="http://schemas.microsoft.com/office/drawing/2014/main" id="{FF211D84-2245-063F-8FE7-0BAA119A8706}"/>
              </a:ext>
            </a:extLst>
          </p:cNvPr>
          <p:cNvSpPr txBox="1"/>
          <p:nvPr/>
        </p:nvSpPr>
        <p:spPr>
          <a:xfrm>
            <a:off x="1914599" y="2282970"/>
            <a:ext cx="13955468" cy="954107"/>
          </a:xfrm>
          <a:prstGeom prst="rect">
            <a:avLst/>
          </a:prstGeom>
          <a:solidFill>
            <a:schemeClr val="accent2">
              <a:lumMod val="60000"/>
              <a:lumOff val="40000"/>
            </a:schemeClr>
          </a:solidFill>
        </p:spPr>
        <p:txBody>
          <a:bodyPr wrap="square" rIns="90000" anchor="ctr" anchorCtr="0">
            <a:spAutoFit/>
          </a:bodyPr>
          <a:lstStyle/>
          <a:p>
            <a:pPr algn="ctr"/>
            <a:r>
              <a:rPr lang="en-US" sz="2800" b="0" i="0">
                <a:solidFill>
                  <a:srgbClr val="000000"/>
                </a:solidFill>
                <a:effectLst/>
                <a:latin typeface="Arial" panose="020B0604020202020204" pitchFamily="34" charset="0"/>
              </a:rPr>
              <a:t>The </a:t>
            </a:r>
            <a:r>
              <a:rPr lang="en-US" sz="2800" b="1" i="0">
                <a:solidFill>
                  <a:srgbClr val="000000"/>
                </a:solidFill>
                <a:effectLst/>
                <a:latin typeface="Arial" panose="020B0604020202020204" pitchFamily="34" charset="0"/>
              </a:rPr>
              <a:t>Life Cycle Inventory (LCI)</a:t>
            </a:r>
            <a:r>
              <a:rPr lang="en-US" sz="2800" b="0" i="0">
                <a:solidFill>
                  <a:srgbClr val="000000"/>
                </a:solidFill>
                <a:effectLst/>
                <a:latin typeface="Arial" panose="020B0604020202020204" pitchFamily="34" charset="0"/>
              </a:rPr>
              <a:t> phase involves the data collection and the calculation procedure for the quantification of inputs and outputs of the studied system.</a:t>
            </a:r>
            <a:endParaRPr lang="sv-SE" sz="2800"/>
          </a:p>
        </p:txBody>
      </p:sp>
      <p:grpSp>
        <p:nvGrpSpPr>
          <p:cNvPr id="19" name="Group 18">
            <a:extLst>
              <a:ext uri="{FF2B5EF4-FFF2-40B4-BE49-F238E27FC236}">
                <a16:creationId xmlns:a16="http://schemas.microsoft.com/office/drawing/2014/main" id="{1AAEEF3C-03B8-7F11-B10E-0CFF0526BC3D}"/>
              </a:ext>
            </a:extLst>
          </p:cNvPr>
          <p:cNvGrpSpPr/>
          <p:nvPr/>
        </p:nvGrpSpPr>
        <p:grpSpPr>
          <a:xfrm>
            <a:off x="1707566" y="1883279"/>
            <a:ext cx="14369534" cy="5508612"/>
            <a:chOff x="1964160" y="3541358"/>
            <a:chExt cx="14369534" cy="5508612"/>
          </a:xfrm>
        </p:grpSpPr>
        <p:graphicFrame>
          <p:nvGraphicFramePr>
            <p:cNvPr id="5" name="Diagram 4"/>
            <p:cNvGraphicFramePr/>
            <p:nvPr/>
          </p:nvGraphicFramePr>
          <p:xfrm>
            <a:off x="1964160" y="3541358"/>
            <a:ext cx="14369534" cy="55086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8" name="Group 7">
              <a:extLst>
                <a:ext uri="{FF2B5EF4-FFF2-40B4-BE49-F238E27FC236}">
                  <a16:creationId xmlns:a16="http://schemas.microsoft.com/office/drawing/2014/main" id="{0C756C56-0EA1-3565-4BDB-EB37CCC73168}"/>
                </a:ext>
              </a:extLst>
            </p:cNvPr>
            <p:cNvGrpSpPr/>
            <p:nvPr/>
          </p:nvGrpSpPr>
          <p:grpSpPr>
            <a:xfrm>
              <a:off x="7310385" y="7611599"/>
              <a:ext cx="1188158" cy="746397"/>
              <a:chOff x="5297362" y="1621863"/>
              <a:chExt cx="3774809" cy="2264885"/>
            </a:xfrm>
            <a:scene3d>
              <a:camera prst="orthographicFront"/>
              <a:lightRig rig="flat" dir="t"/>
            </a:scene3d>
          </p:grpSpPr>
          <p:sp>
            <p:nvSpPr>
              <p:cNvPr id="9" name="Rectangle: Rounded Corners 8">
                <a:extLst>
                  <a:ext uri="{FF2B5EF4-FFF2-40B4-BE49-F238E27FC236}">
                    <a16:creationId xmlns:a16="http://schemas.microsoft.com/office/drawing/2014/main" id="{62A15880-D51F-FE1F-307C-19B863F7F83B}"/>
                  </a:ext>
                </a:extLst>
              </p:cNvPr>
              <p:cNvSpPr/>
              <p:nvPr/>
            </p:nvSpPr>
            <p:spPr>
              <a:xfrm>
                <a:off x="5297362" y="1621863"/>
                <a:ext cx="3774809" cy="2264885"/>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80000"/>
                  <a:hueOff val="312772"/>
                  <a:satOff val="-24292"/>
                  <a:lumOff val="18155"/>
                  <a:alphaOff val="0"/>
                </a:schemeClr>
              </a:fillRef>
              <a:effectRef idx="2">
                <a:schemeClr val="accent1">
                  <a:shade val="80000"/>
                  <a:hueOff val="312772"/>
                  <a:satOff val="-24292"/>
                  <a:lumOff val="18155"/>
                  <a:alphaOff val="0"/>
                </a:schemeClr>
              </a:effectRef>
              <a:fontRef idx="minor">
                <a:schemeClr val="lt1"/>
              </a:fontRef>
            </p:style>
          </p:sp>
          <p:sp>
            <p:nvSpPr>
              <p:cNvPr id="10" name="Rectangle: Rounded Corners 4">
                <a:extLst>
                  <a:ext uri="{FF2B5EF4-FFF2-40B4-BE49-F238E27FC236}">
                    <a16:creationId xmlns:a16="http://schemas.microsoft.com/office/drawing/2014/main" id="{3AEB108A-A806-9112-BC95-DA63E6AC8EAD}"/>
                  </a:ext>
                </a:extLst>
              </p:cNvPr>
              <p:cNvSpPr txBox="1"/>
              <p:nvPr/>
            </p:nvSpPr>
            <p:spPr>
              <a:xfrm>
                <a:off x="5363698" y="1688199"/>
                <a:ext cx="3642136" cy="21322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a:t>LCA</a:t>
                </a:r>
                <a:endParaRPr lang="sv-SE" sz="2800" kern="1200"/>
              </a:p>
            </p:txBody>
          </p:sp>
        </p:grpSp>
        <p:grpSp>
          <p:nvGrpSpPr>
            <p:cNvPr id="11" name="Group 10">
              <a:extLst>
                <a:ext uri="{FF2B5EF4-FFF2-40B4-BE49-F238E27FC236}">
                  <a16:creationId xmlns:a16="http://schemas.microsoft.com/office/drawing/2014/main" id="{C0A164B4-FC7F-488E-D83A-E3298C4253E4}"/>
                </a:ext>
              </a:extLst>
            </p:cNvPr>
            <p:cNvGrpSpPr/>
            <p:nvPr/>
          </p:nvGrpSpPr>
          <p:grpSpPr>
            <a:xfrm>
              <a:off x="8601301" y="7602875"/>
              <a:ext cx="1188158" cy="746397"/>
              <a:chOff x="5297362" y="1621863"/>
              <a:chExt cx="3774809" cy="2264885"/>
            </a:xfrm>
            <a:scene3d>
              <a:camera prst="orthographicFront"/>
              <a:lightRig rig="flat" dir="t"/>
            </a:scene3d>
          </p:grpSpPr>
          <p:sp>
            <p:nvSpPr>
              <p:cNvPr id="12" name="Rectangle: Rounded Corners 11">
                <a:extLst>
                  <a:ext uri="{FF2B5EF4-FFF2-40B4-BE49-F238E27FC236}">
                    <a16:creationId xmlns:a16="http://schemas.microsoft.com/office/drawing/2014/main" id="{AF746B44-213D-22EC-8CE9-88D3749CE134}"/>
                  </a:ext>
                </a:extLst>
              </p:cNvPr>
              <p:cNvSpPr/>
              <p:nvPr/>
            </p:nvSpPr>
            <p:spPr>
              <a:xfrm>
                <a:off x="5297362" y="1621863"/>
                <a:ext cx="3774809" cy="2264885"/>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80000"/>
                  <a:hueOff val="312772"/>
                  <a:satOff val="-24292"/>
                  <a:lumOff val="18155"/>
                  <a:alphaOff val="0"/>
                </a:schemeClr>
              </a:fillRef>
              <a:effectRef idx="2">
                <a:schemeClr val="accent1">
                  <a:shade val="80000"/>
                  <a:hueOff val="312772"/>
                  <a:satOff val="-24292"/>
                  <a:lumOff val="18155"/>
                  <a:alphaOff val="0"/>
                </a:schemeClr>
              </a:effectRef>
              <a:fontRef idx="minor">
                <a:schemeClr val="lt1"/>
              </a:fontRef>
            </p:style>
          </p:sp>
          <p:sp>
            <p:nvSpPr>
              <p:cNvPr id="13" name="Rectangle: Rounded Corners 4">
                <a:extLst>
                  <a:ext uri="{FF2B5EF4-FFF2-40B4-BE49-F238E27FC236}">
                    <a16:creationId xmlns:a16="http://schemas.microsoft.com/office/drawing/2014/main" id="{6AC4FCB9-78FF-4BD8-172D-466B6D277E45}"/>
                  </a:ext>
                </a:extLst>
              </p:cNvPr>
              <p:cNvSpPr txBox="1"/>
              <p:nvPr/>
            </p:nvSpPr>
            <p:spPr>
              <a:xfrm>
                <a:off x="5363698" y="1688199"/>
                <a:ext cx="3642136" cy="21322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800"/>
                  <a:t>LCC</a:t>
                </a:r>
                <a:endParaRPr lang="sv-SE" sz="2800" kern="1200"/>
              </a:p>
            </p:txBody>
          </p:sp>
        </p:grpSp>
        <p:grpSp>
          <p:nvGrpSpPr>
            <p:cNvPr id="14" name="Group 13">
              <a:extLst>
                <a:ext uri="{FF2B5EF4-FFF2-40B4-BE49-F238E27FC236}">
                  <a16:creationId xmlns:a16="http://schemas.microsoft.com/office/drawing/2014/main" id="{8082056E-560C-40C4-12A3-619DEF4A55E7}"/>
                </a:ext>
              </a:extLst>
            </p:cNvPr>
            <p:cNvGrpSpPr/>
            <p:nvPr/>
          </p:nvGrpSpPr>
          <p:grpSpPr>
            <a:xfrm>
              <a:off x="9892217" y="7612136"/>
              <a:ext cx="1188158" cy="746397"/>
              <a:chOff x="5297362" y="1621863"/>
              <a:chExt cx="3774809" cy="2264885"/>
            </a:xfrm>
            <a:scene3d>
              <a:camera prst="orthographicFront"/>
              <a:lightRig rig="flat" dir="t"/>
            </a:scene3d>
          </p:grpSpPr>
          <p:sp>
            <p:nvSpPr>
              <p:cNvPr id="15" name="Rectangle: Rounded Corners 14">
                <a:extLst>
                  <a:ext uri="{FF2B5EF4-FFF2-40B4-BE49-F238E27FC236}">
                    <a16:creationId xmlns:a16="http://schemas.microsoft.com/office/drawing/2014/main" id="{BE50968C-00BC-B013-1338-C2C3A2F33331}"/>
                  </a:ext>
                </a:extLst>
              </p:cNvPr>
              <p:cNvSpPr/>
              <p:nvPr/>
            </p:nvSpPr>
            <p:spPr>
              <a:xfrm>
                <a:off x="5297362" y="1621863"/>
                <a:ext cx="3774809" cy="2264885"/>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1">
                  <a:shade val="80000"/>
                  <a:hueOff val="312772"/>
                  <a:satOff val="-24292"/>
                  <a:lumOff val="18155"/>
                  <a:alphaOff val="0"/>
                </a:schemeClr>
              </a:fillRef>
              <a:effectRef idx="2">
                <a:schemeClr val="accent1">
                  <a:shade val="80000"/>
                  <a:hueOff val="312772"/>
                  <a:satOff val="-24292"/>
                  <a:lumOff val="18155"/>
                  <a:alphaOff val="0"/>
                </a:schemeClr>
              </a:effectRef>
              <a:fontRef idx="minor">
                <a:schemeClr val="lt1"/>
              </a:fontRef>
            </p:style>
          </p:sp>
          <p:sp>
            <p:nvSpPr>
              <p:cNvPr id="16" name="Rectangle: Rounded Corners 4">
                <a:extLst>
                  <a:ext uri="{FF2B5EF4-FFF2-40B4-BE49-F238E27FC236}">
                    <a16:creationId xmlns:a16="http://schemas.microsoft.com/office/drawing/2014/main" id="{B09DDFD1-8A89-B18E-191D-A9A7EC0593DB}"/>
                  </a:ext>
                </a:extLst>
              </p:cNvPr>
              <p:cNvSpPr txBox="1"/>
              <p:nvPr/>
            </p:nvSpPr>
            <p:spPr>
              <a:xfrm>
                <a:off x="5363698" y="1688199"/>
                <a:ext cx="3642136" cy="21322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sv-SE" sz="2400"/>
                  <a:t>S-LCA</a:t>
                </a:r>
                <a:endParaRPr lang="sv-SE" sz="2400" kern="1200"/>
              </a:p>
            </p:txBody>
          </p:sp>
        </p:grpSp>
      </p:grpSp>
    </p:spTree>
    <p:extLst>
      <p:ext uri="{BB962C8B-B14F-4D97-AF65-F5344CB8AC3E}">
        <p14:creationId xmlns:p14="http://schemas.microsoft.com/office/powerpoint/2010/main" val="59190768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C0CB46E5-A192-4AF6-A215-57B5AF0E57B2}"/>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21" name="Rettangolo 20">
              <a:extLst>
                <a:ext uri="{FF2B5EF4-FFF2-40B4-BE49-F238E27FC236}">
                  <a16:creationId xmlns:a16="http://schemas.microsoft.com/office/drawing/2014/main" id="{6723B04D-1530-4E4F-9078-5B001D7D087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13">
            <a:extLst>
              <a:ext uri="{FF2B5EF4-FFF2-40B4-BE49-F238E27FC236}">
                <a16:creationId xmlns:a16="http://schemas.microsoft.com/office/drawing/2014/main" id="{BF7380F8-A0BA-48D8-B402-CE01FBE77537}"/>
              </a:ext>
            </a:extLst>
          </p:cNvPr>
          <p:cNvSpPr txBox="1"/>
          <p:nvPr/>
        </p:nvSpPr>
        <p:spPr>
          <a:xfrm>
            <a:off x="838188" y="1046466"/>
            <a:ext cx="15468611" cy="1052468"/>
          </a:xfrm>
          <a:prstGeom prst="rect">
            <a:avLst/>
          </a:prstGeom>
        </p:spPr>
        <p:txBody>
          <a:bodyPr wrap="square" lIns="0" tIns="0" rIns="0" bIns="0" rtlCol="0" anchor="t">
            <a:spAutoFit/>
          </a:bodyPr>
          <a:lstStyle/>
          <a:p>
            <a:pPr>
              <a:lnSpc>
                <a:spcPts val="8960"/>
              </a:lnSpc>
              <a:spcBef>
                <a:spcPct val="0"/>
              </a:spcBef>
            </a:pPr>
            <a:r>
              <a:rPr lang="en-US" sz="6400" b="1">
                <a:solidFill>
                  <a:srgbClr val="CC0033"/>
                </a:solidFill>
                <a:latin typeface="+mj-lt"/>
                <a:cs typeface="Arial" panose="020B0604020202020204" pitchFamily="34" charset="0"/>
              </a:rPr>
              <a:t>Data needed for LCA</a:t>
            </a:r>
          </a:p>
        </p:txBody>
      </p:sp>
      <p:sp>
        <p:nvSpPr>
          <p:cNvPr id="22" name="TextBox 14">
            <a:extLst>
              <a:ext uri="{FF2B5EF4-FFF2-40B4-BE49-F238E27FC236}">
                <a16:creationId xmlns:a16="http://schemas.microsoft.com/office/drawing/2014/main" id="{828D142A-1809-4AAF-9F4A-EB1DF1F9C388}"/>
              </a:ext>
            </a:extLst>
          </p:cNvPr>
          <p:cNvSpPr txBox="1"/>
          <p:nvPr/>
        </p:nvSpPr>
        <p:spPr>
          <a:xfrm>
            <a:off x="838188" y="2476500"/>
            <a:ext cx="16611600" cy="4761881"/>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3000" b="1">
                <a:cs typeface="Arial" panose="020B0604020202020204" pitchFamily="34" charset="0"/>
              </a:rPr>
              <a:t>LCA – Life-cycle assessment</a:t>
            </a:r>
          </a:p>
          <a:p>
            <a:pPr marL="914400" lvl="1" indent="-457200">
              <a:lnSpc>
                <a:spcPct val="150000"/>
              </a:lnSpc>
              <a:buFont typeface="Arial" panose="020B0604020202020204" pitchFamily="34" charset="0"/>
              <a:buChar char="•"/>
            </a:pPr>
            <a:r>
              <a:rPr lang="en-US" sz="3000">
                <a:cs typeface="Arial" panose="020B0604020202020204" pitchFamily="34" charset="0"/>
              </a:rPr>
              <a:t>Material and energy consumption</a:t>
            </a:r>
          </a:p>
          <a:p>
            <a:pPr marL="914400" lvl="1" indent="-457200">
              <a:lnSpc>
                <a:spcPct val="150000"/>
              </a:lnSpc>
              <a:buFont typeface="Arial" panose="020B0604020202020204" pitchFamily="34" charset="0"/>
              <a:buChar char="•"/>
            </a:pPr>
            <a:r>
              <a:rPr lang="en-US" sz="3000">
                <a:cs typeface="Arial" panose="020B0604020202020204" pitchFamily="34" charset="0"/>
              </a:rPr>
              <a:t>Co-products and losses</a:t>
            </a:r>
          </a:p>
          <a:p>
            <a:pPr marL="914400" lvl="1" indent="-457200">
              <a:lnSpc>
                <a:spcPct val="150000"/>
              </a:lnSpc>
              <a:buFont typeface="Arial" panose="020B0604020202020204" pitchFamily="34" charset="0"/>
              <a:buChar char="•"/>
            </a:pPr>
            <a:r>
              <a:rPr lang="en-US" sz="3000">
                <a:cs typeface="Arial" panose="020B0604020202020204" pitchFamily="34" charset="0"/>
              </a:rPr>
              <a:t>Direct emissions</a:t>
            </a:r>
          </a:p>
          <a:p>
            <a:pPr marL="914400" lvl="1" indent="-457200">
              <a:lnSpc>
                <a:spcPct val="150000"/>
              </a:lnSpc>
              <a:buFont typeface="Arial" panose="020B0604020202020204" pitchFamily="34" charset="0"/>
              <a:buChar char="•"/>
            </a:pPr>
            <a:r>
              <a:rPr lang="en-US" sz="3000">
                <a:cs typeface="Arial" panose="020B0604020202020204" pitchFamily="34" charset="0"/>
              </a:rPr>
              <a:t>Waste flows and handling method</a:t>
            </a:r>
          </a:p>
          <a:p>
            <a:pPr marL="914400" lvl="1" indent="-457200">
              <a:lnSpc>
                <a:spcPct val="150000"/>
              </a:lnSpc>
              <a:buFont typeface="Arial" panose="020B0604020202020204" pitchFamily="34" charset="0"/>
              <a:buChar char="•"/>
            </a:pPr>
            <a:r>
              <a:rPr lang="en-US" sz="3000">
                <a:cs typeface="Arial" panose="020B0604020202020204" pitchFamily="34" charset="0"/>
              </a:rPr>
              <a:t>Transport type and distance</a:t>
            </a:r>
          </a:p>
          <a:p>
            <a:pPr marL="914400" lvl="1" indent="-457200">
              <a:lnSpc>
                <a:spcPct val="150000"/>
              </a:lnSpc>
              <a:buFont typeface="Arial" panose="020B0604020202020204" pitchFamily="34" charset="0"/>
              <a:buChar char="•"/>
            </a:pPr>
            <a:r>
              <a:rPr lang="en-US" sz="3000">
                <a:cs typeface="Arial" panose="020B0604020202020204" pitchFamily="34" charset="0"/>
              </a:rPr>
              <a:t>Country of origin of material and energy</a:t>
            </a:r>
          </a:p>
        </p:txBody>
      </p:sp>
    </p:spTree>
    <p:extLst>
      <p:ext uri="{BB962C8B-B14F-4D97-AF65-F5344CB8AC3E}">
        <p14:creationId xmlns:p14="http://schemas.microsoft.com/office/powerpoint/2010/main" val="13003108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C0CB46E5-A192-4AF6-A215-57B5AF0E57B2}"/>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21" name="Rettangolo 20">
              <a:extLst>
                <a:ext uri="{FF2B5EF4-FFF2-40B4-BE49-F238E27FC236}">
                  <a16:creationId xmlns:a16="http://schemas.microsoft.com/office/drawing/2014/main" id="{6723B04D-1530-4E4F-9078-5B001D7D087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13">
            <a:extLst>
              <a:ext uri="{FF2B5EF4-FFF2-40B4-BE49-F238E27FC236}">
                <a16:creationId xmlns:a16="http://schemas.microsoft.com/office/drawing/2014/main" id="{BF7380F8-A0BA-48D8-B402-CE01FBE77537}"/>
              </a:ext>
            </a:extLst>
          </p:cNvPr>
          <p:cNvSpPr txBox="1"/>
          <p:nvPr/>
        </p:nvSpPr>
        <p:spPr>
          <a:xfrm>
            <a:off x="838188" y="1258486"/>
            <a:ext cx="14477999" cy="1052468"/>
          </a:xfrm>
          <a:prstGeom prst="rect">
            <a:avLst/>
          </a:prstGeom>
        </p:spPr>
        <p:txBody>
          <a:bodyPr wrap="square" lIns="0" tIns="0" rIns="0" bIns="0" rtlCol="0" anchor="t">
            <a:spAutoFit/>
          </a:bodyPr>
          <a:lstStyle/>
          <a:p>
            <a:pPr>
              <a:lnSpc>
                <a:spcPts val="8960"/>
              </a:lnSpc>
              <a:spcBef>
                <a:spcPct val="0"/>
              </a:spcBef>
            </a:pPr>
            <a:r>
              <a:rPr lang="en-US" sz="6400" b="1">
                <a:solidFill>
                  <a:srgbClr val="CC0033"/>
                </a:solidFill>
                <a:latin typeface="+mj-lt"/>
                <a:cs typeface="Arial" panose="020B0604020202020204" pitchFamily="34" charset="0"/>
              </a:rPr>
              <a:t>Data needed for LCC</a:t>
            </a:r>
          </a:p>
        </p:txBody>
      </p:sp>
      <p:sp>
        <p:nvSpPr>
          <p:cNvPr id="22" name="TextBox 14">
            <a:extLst>
              <a:ext uri="{FF2B5EF4-FFF2-40B4-BE49-F238E27FC236}">
                <a16:creationId xmlns:a16="http://schemas.microsoft.com/office/drawing/2014/main" id="{828D142A-1809-4AAF-9F4A-EB1DF1F9C388}"/>
              </a:ext>
            </a:extLst>
          </p:cNvPr>
          <p:cNvSpPr txBox="1"/>
          <p:nvPr/>
        </p:nvSpPr>
        <p:spPr>
          <a:xfrm>
            <a:off x="838188" y="2476500"/>
            <a:ext cx="16611600" cy="4069384"/>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3000" b="1">
                <a:cs typeface="Arial" panose="020B0604020202020204" pitchFamily="34" charset="0"/>
              </a:rPr>
              <a:t>LCC – Life-cycle costing</a:t>
            </a:r>
          </a:p>
          <a:p>
            <a:pPr marL="914400" lvl="1" indent="-457200">
              <a:lnSpc>
                <a:spcPct val="150000"/>
              </a:lnSpc>
              <a:buFont typeface="Arial" panose="020B0604020202020204" pitchFamily="34" charset="0"/>
              <a:buChar char="•"/>
            </a:pPr>
            <a:r>
              <a:rPr lang="en-US" sz="3000">
                <a:cs typeface="Arial" panose="020B0604020202020204" pitchFamily="34" charset="0"/>
              </a:rPr>
              <a:t>Capital costs (CAPEX): New equipment, installation …</a:t>
            </a:r>
          </a:p>
          <a:p>
            <a:pPr marL="914400" lvl="1" indent="-457200">
              <a:lnSpc>
                <a:spcPct val="150000"/>
              </a:lnSpc>
              <a:buFont typeface="Arial" panose="020B0604020202020204" pitchFamily="34" charset="0"/>
              <a:buChar char="•"/>
            </a:pPr>
            <a:r>
              <a:rPr lang="en-US" sz="3000">
                <a:cs typeface="Arial" panose="020B0604020202020204" pitchFamily="34" charset="0"/>
              </a:rPr>
              <a:t>Operational costs (OPEX): Raw material cost, energy costs, wages, maintenance… </a:t>
            </a:r>
          </a:p>
          <a:p>
            <a:pPr marL="914400" lvl="1" indent="-457200">
              <a:lnSpc>
                <a:spcPct val="150000"/>
              </a:lnSpc>
              <a:buFont typeface="Arial" panose="020B0604020202020204" pitchFamily="34" charset="0"/>
              <a:buChar char="•"/>
            </a:pPr>
            <a:r>
              <a:rPr lang="en-US" sz="3000">
                <a:cs typeface="Arial" panose="020B0604020202020204" pitchFamily="34" charset="0"/>
              </a:rPr>
              <a:t>Overhead costs: Costs not directly related to goods or services (example: insurances)</a:t>
            </a:r>
          </a:p>
          <a:p>
            <a:pPr marL="914400" lvl="1" indent="-457200">
              <a:lnSpc>
                <a:spcPct val="150000"/>
              </a:lnSpc>
              <a:buFont typeface="Arial" panose="020B0604020202020204" pitchFamily="34" charset="0"/>
              <a:buChar char="•"/>
            </a:pPr>
            <a:r>
              <a:rPr lang="en-US" sz="3000">
                <a:cs typeface="Arial" panose="020B0604020202020204" pitchFamily="34" charset="0"/>
              </a:rPr>
              <a:t>Externalities: Indirect cost or benefit to an uninvolved third party (example: Air pollution from motor vehicles)</a:t>
            </a:r>
          </a:p>
        </p:txBody>
      </p:sp>
    </p:spTree>
    <p:extLst>
      <p:ext uri="{BB962C8B-B14F-4D97-AF65-F5344CB8AC3E}">
        <p14:creationId xmlns:p14="http://schemas.microsoft.com/office/powerpoint/2010/main" val="41991532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C0CB46E5-A192-4AF6-A215-57B5AF0E57B2}"/>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21" name="Rettangolo 20">
              <a:extLst>
                <a:ext uri="{FF2B5EF4-FFF2-40B4-BE49-F238E27FC236}">
                  <a16:creationId xmlns:a16="http://schemas.microsoft.com/office/drawing/2014/main" id="{6723B04D-1530-4E4F-9078-5B001D7D087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13">
            <a:extLst>
              <a:ext uri="{FF2B5EF4-FFF2-40B4-BE49-F238E27FC236}">
                <a16:creationId xmlns:a16="http://schemas.microsoft.com/office/drawing/2014/main" id="{BF7380F8-A0BA-48D8-B402-CE01FBE77537}"/>
              </a:ext>
            </a:extLst>
          </p:cNvPr>
          <p:cNvSpPr txBox="1"/>
          <p:nvPr/>
        </p:nvSpPr>
        <p:spPr>
          <a:xfrm>
            <a:off x="838188" y="1118900"/>
            <a:ext cx="14477999" cy="1052468"/>
          </a:xfrm>
          <a:prstGeom prst="rect">
            <a:avLst/>
          </a:prstGeom>
        </p:spPr>
        <p:txBody>
          <a:bodyPr wrap="square" lIns="0" tIns="0" rIns="0" bIns="0" rtlCol="0" anchor="t">
            <a:spAutoFit/>
          </a:bodyPr>
          <a:lstStyle/>
          <a:p>
            <a:pPr>
              <a:lnSpc>
                <a:spcPts val="8960"/>
              </a:lnSpc>
              <a:spcBef>
                <a:spcPct val="0"/>
              </a:spcBef>
            </a:pPr>
            <a:r>
              <a:rPr lang="en-US" sz="6400" b="1">
                <a:solidFill>
                  <a:srgbClr val="CC0033"/>
                </a:solidFill>
                <a:latin typeface="+mj-lt"/>
                <a:cs typeface="Arial" panose="020B0604020202020204" pitchFamily="34" charset="0"/>
              </a:rPr>
              <a:t>Data needed for S-LCA</a:t>
            </a:r>
          </a:p>
        </p:txBody>
      </p:sp>
      <p:sp>
        <p:nvSpPr>
          <p:cNvPr id="22" name="TextBox 14">
            <a:extLst>
              <a:ext uri="{FF2B5EF4-FFF2-40B4-BE49-F238E27FC236}">
                <a16:creationId xmlns:a16="http://schemas.microsoft.com/office/drawing/2014/main" id="{828D142A-1809-4AAF-9F4A-EB1DF1F9C388}"/>
              </a:ext>
            </a:extLst>
          </p:cNvPr>
          <p:cNvSpPr txBox="1"/>
          <p:nvPr/>
        </p:nvSpPr>
        <p:spPr>
          <a:xfrm>
            <a:off x="838188" y="2476500"/>
            <a:ext cx="16611600" cy="4761881"/>
          </a:xfrm>
          <a:prstGeom prst="rect">
            <a:avLst/>
          </a:prstGeom>
        </p:spPr>
        <p:txBody>
          <a:bodyPr wrap="square" lIns="0" tIns="0" rIns="0" bIns="0" rtlCol="0" anchor="t">
            <a:spAutoFit/>
          </a:bodyPr>
          <a:lstStyle/>
          <a:p>
            <a:pPr marL="457200" indent="-457200">
              <a:lnSpc>
                <a:spcPct val="150000"/>
              </a:lnSpc>
              <a:buFont typeface="Arial" panose="020B0604020202020204" pitchFamily="34" charset="0"/>
              <a:buChar char="•"/>
            </a:pPr>
            <a:r>
              <a:rPr lang="en-US" sz="3000" b="1">
                <a:cs typeface="Arial" panose="020B0604020202020204" pitchFamily="34" charset="0"/>
              </a:rPr>
              <a:t>S-LCA – Social Life-cycle assessment</a:t>
            </a:r>
          </a:p>
          <a:p>
            <a:pPr marL="914400" lvl="1" indent="-457200">
              <a:lnSpc>
                <a:spcPct val="150000"/>
              </a:lnSpc>
              <a:buFont typeface="Arial" panose="020B0604020202020204" pitchFamily="34" charset="0"/>
              <a:buChar char="•"/>
            </a:pPr>
            <a:r>
              <a:rPr lang="en-US" sz="3000">
                <a:cs typeface="Arial" panose="020B0604020202020204" pitchFamily="34" charset="0"/>
              </a:rPr>
              <a:t>What type of stakeholders are relevant for the study e.g. children, worker, consumer, value chain actors, local community and society </a:t>
            </a:r>
          </a:p>
          <a:p>
            <a:pPr marL="914400" lvl="1" indent="-457200">
              <a:lnSpc>
                <a:spcPct val="150000"/>
              </a:lnSpc>
              <a:buFont typeface="Arial" panose="020B0604020202020204" pitchFamily="34" charset="0"/>
              <a:buChar char="•"/>
            </a:pPr>
            <a:r>
              <a:rPr lang="en-US" sz="3000">
                <a:cs typeface="Arial" panose="020B0604020202020204" pitchFamily="34" charset="0"/>
              </a:rPr>
              <a:t>In addition to data needed for LCA and LCC, S-LCA can include site specific information (country of origin, laws, politics) as well as subjective information (what are the employees’ opinions, interview with managers).</a:t>
            </a:r>
          </a:p>
          <a:p>
            <a:pPr marL="914400" lvl="1" indent="-457200">
              <a:lnSpc>
                <a:spcPct val="150000"/>
              </a:lnSpc>
              <a:buFont typeface="Arial" panose="020B0604020202020204" pitchFamily="34" charset="0"/>
              <a:buChar char="•"/>
            </a:pPr>
            <a:r>
              <a:rPr lang="en-US" sz="3000">
                <a:cs typeface="Arial" panose="020B0604020202020204" pitchFamily="34" charset="0"/>
              </a:rPr>
              <a:t>Result is not only quantitative, but also qualitative.</a:t>
            </a:r>
          </a:p>
        </p:txBody>
      </p:sp>
    </p:spTree>
    <p:extLst>
      <p:ext uri="{BB962C8B-B14F-4D97-AF65-F5344CB8AC3E}">
        <p14:creationId xmlns:p14="http://schemas.microsoft.com/office/powerpoint/2010/main" val="9634171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039404" y="2915112"/>
            <a:ext cx="16395156" cy="144244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SzPct val="100000"/>
              <a:buFont typeface="Calibri" panose="020F0502020204030204" pitchFamily="34" charset="0"/>
              <a:buChar char="●"/>
              <a:defRPr sz="18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600" kern="1200">
                <a:solidFill>
                  <a:schemeClr val="accent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400" kern="1200">
                <a:solidFill>
                  <a:schemeClr val="accent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200" kern="1200">
                <a:solidFill>
                  <a:schemeClr val="accent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SzPct val="100000"/>
              <a:buFont typeface="Calibri" panose="020F050202020403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2700">
              <a:solidFill>
                <a:schemeClr val="tx1"/>
              </a:solidFill>
            </a:endParaRPr>
          </a:p>
        </p:txBody>
      </p:sp>
      <p:grpSp>
        <p:nvGrpSpPr>
          <p:cNvPr id="12" name="Group 11">
            <a:extLst>
              <a:ext uri="{FF2B5EF4-FFF2-40B4-BE49-F238E27FC236}">
                <a16:creationId xmlns:a16="http://schemas.microsoft.com/office/drawing/2014/main" id="{5D26827C-D4FA-779A-243B-E0CFF4027A33}"/>
              </a:ext>
            </a:extLst>
          </p:cNvPr>
          <p:cNvGrpSpPr/>
          <p:nvPr/>
        </p:nvGrpSpPr>
        <p:grpSpPr>
          <a:xfrm>
            <a:off x="435501" y="3944646"/>
            <a:ext cx="13523343" cy="4536504"/>
            <a:chOff x="1981278" y="4046757"/>
            <a:chExt cx="13523343" cy="4536504"/>
          </a:xfrm>
        </p:grpSpPr>
        <p:graphicFrame>
          <p:nvGraphicFramePr>
            <p:cNvPr id="5" name="Diagram 4"/>
            <p:cNvGraphicFramePr/>
            <p:nvPr>
              <p:extLst>
                <p:ext uri="{D42A27DB-BD31-4B8C-83A1-F6EECF244321}">
                  <p14:modId xmlns:p14="http://schemas.microsoft.com/office/powerpoint/2010/main" val="2701732048"/>
                </p:ext>
              </p:extLst>
            </p:nvPr>
          </p:nvGraphicFramePr>
          <p:xfrm>
            <a:off x="1981278" y="4318834"/>
            <a:ext cx="6735756" cy="4036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ight Brace 6"/>
            <p:cNvSpPr/>
            <p:nvPr/>
          </p:nvSpPr>
          <p:spPr>
            <a:xfrm>
              <a:off x="8284986" y="4046757"/>
              <a:ext cx="432048" cy="3132348"/>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2700"/>
            </a:p>
          </p:txBody>
        </p:sp>
        <p:sp>
          <p:nvSpPr>
            <p:cNvPr id="8" name="Content Placeholder 2"/>
            <p:cNvSpPr txBox="1">
              <a:spLocks/>
            </p:cNvSpPr>
            <p:nvPr/>
          </p:nvSpPr>
          <p:spPr>
            <a:xfrm>
              <a:off x="8892333" y="4910853"/>
              <a:ext cx="6612288" cy="1404156"/>
            </a:xfrm>
            <a:prstGeom prst="rect">
              <a:avLst/>
            </a:prstGeom>
          </p:spPr>
          <p:txBody>
            <a:bodyPr vert="horz" lIns="0" tIns="0" rIns="0" bIns="0" rtlCol="0" anchor="ctr">
              <a:normAutofit/>
            </a:bodyPr>
            <a:lstStyle>
              <a:lvl1pPr marL="288000" indent="-288000" algn="l" defTabSz="914400" rtl="0" eaLnBrk="1" latinLnBrk="0" hangingPunct="1">
                <a:lnSpc>
                  <a:spcPct val="118000"/>
                </a:lnSpc>
                <a:spcBef>
                  <a:spcPct val="20000"/>
                </a:spcBef>
                <a:buFontTx/>
                <a:buBlip>
                  <a:blip r:embed="rId8"/>
                </a:buBlip>
                <a:defRPr sz="1800" b="0" kern="1200">
                  <a:solidFill>
                    <a:schemeClr val="accent2"/>
                  </a:solidFill>
                  <a:latin typeface="+mn-lt"/>
                  <a:ea typeface="+mn-ea"/>
                  <a:cs typeface="+mn-cs"/>
                </a:defRPr>
              </a:lvl1pPr>
              <a:lvl2pPr marL="538163" indent="-250825" algn="l" defTabSz="914400" rtl="0" eaLnBrk="1" latinLnBrk="0" hangingPunct="1">
                <a:lnSpc>
                  <a:spcPct val="118000"/>
                </a:lnSpc>
                <a:spcBef>
                  <a:spcPct val="20000"/>
                </a:spcBef>
                <a:buFont typeface="Arial" panose="020B0604020202020204" pitchFamily="34" charset="0"/>
                <a:buChar char="–"/>
                <a:defRPr sz="1600" b="0" kern="1200">
                  <a:solidFill>
                    <a:schemeClr val="accent2"/>
                  </a:solidFill>
                  <a:latin typeface="+mn-lt"/>
                  <a:ea typeface="+mn-ea"/>
                  <a:cs typeface="+mn-cs"/>
                </a:defRPr>
              </a:lvl2pPr>
              <a:lvl3pPr marL="715963" indent="-177800" algn="l" defTabSz="914400" rtl="0" eaLnBrk="1" latinLnBrk="0" hangingPunct="1">
                <a:lnSpc>
                  <a:spcPct val="118000"/>
                </a:lnSpc>
                <a:spcBef>
                  <a:spcPct val="20000"/>
                </a:spcBef>
                <a:buFont typeface="Arial" panose="020B0604020202020204" pitchFamily="34" charset="0"/>
                <a:buChar char="•"/>
                <a:defRPr sz="1400" b="0" kern="1200">
                  <a:solidFill>
                    <a:schemeClr val="accent2"/>
                  </a:solidFill>
                  <a:latin typeface="+mn-lt"/>
                  <a:ea typeface="+mn-ea"/>
                  <a:cs typeface="+mn-cs"/>
                </a:defRPr>
              </a:lvl3pPr>
              <a:lvl4pPr marL="900113" indent="-184150" algn="l" defTabSz="914400" rtl="0" eaLnBrk="1" latinLnBrk="0" hangingPunct="1">
                <a:lnSpc>
                  <a:spcPct val="114000"/>
                </a:lnSpc>
                <a:spcBef>
                  <a:spcPct val="20000"/>
                </a:spcBef>
                <a:buFont typeface="Arial" panose="020B0604020202020204" pitchFamily="34" charset="0"/>
                <a:buChar char="–"/>
                <a:defRPr sz="1200" b="0" kern="1200">
                  <a:solidFill>
                    <a:schemeClr val="accent2"/>
                  </a:solidFill>
                  <a:latin typeface="+mn-lt"/>
                  <a:ea typeface="+mn-ea"/>
                  <a:cs typeface="+mn-cs"/>
                </a:defRPr>
              </a:lvl4pPr>
              <a:lvl5pPr marL="1076325" indent="-176213" algn="l" defTabSz="914400" rtl="0" eaLnBrk="1" latinLnBrk="0" hangingPunct="1">
                <a:lnSpc>
                  <a:spcPct val="114000"/>
                </a:lnSpc>
                <a:spcBef>
                  <a:spcPct val="20000"/>
                </a:spcBef>
                <a:buFont typeface="Arial" panose="020B0604020202020204" pitchFamily="34" charset="0"/>
                <a:buChar char="»"/>
                <a:defRPr sz="1200" b="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2850" err="1">
                  <a:solidFill>
                    <a:schemeClr val="tx1"/>
                  </a:solidFill>
                </a:rPr>
                <a:t>Required</a:t>
              </a:r>
              <a:r>
                <a:rPr lang="sv-SE" sz="2850">
                  <a:solidFill>
                    <a:schemeClr val="tx1"/>
                  </a:solidFill>
                </a:rPr>
                <a:t> </a:t>
              </a:r>
              <a:r>
                <a:rPr lang="sv-SE" sz="2850" err="1">
                  <a:solidFill>
                    <a:schemeClr val="tx1"/>
                  </a:solidFill>
                </a:rPr>
                <a:t>according</a:t>
              </a:r>
              <a:r>
                <a:rPr lang="sv-SE" sz="2850">
                  <a:solidFill>
                    <a:schemeClr val="tx1"/>
                  </a:solidFill>
                </a:rPr>
                <a:t> to LCA standard</a:t>
              </a:r>
            </a:p>
          </p:txBody>
        </p:sp>
        <p:sp>
          <p:nvSpPr>
            <p:cNvPr id="9" name="Content Placeholder 2"/>
            <p:cNvSpPr txBox="1">
              <a:spLocks/>
            </p:cNvSpPr>
            <p:nvPr/>
          </p:nvSpPr>
          <p:spPr>
            <a:xfrm>
              <a:off x="8892333" y="7179105"/>
              <a:ext cx="3429756" cy="1404156"/>
            </a:xfrm>
            <a:prstGeom prst="rect">
              <a:avLst/>
            </a:prstGeom>
          </p:spPr>
          <p:txBody>
            <a:bodyPr vert="horz" lIns="0" tIns="0" rIns="0" bIns="0" rtlCol="0" anchor="ctr">
              <a:normAutofit/>
            </a:bodyPr>
            <a:lstStyle>
              <a:lvl1pPr marL="288000" indent="-288000" algn="l" defTabSz="914400" rtl="0" eaLnBrk="1" latinLnBrk="0" hangingPunct="1">
                <a:lnSpc>
                  <a:spcPct val="118000"/>
                </a:lnSpc>
                <a:spcBef>
                  <a:spcPct val="20000"/>
                </a:spcBef>
                <a:buFontTx/>
                <a:buBlip>
                  <a:blip r:embed="rId8"/>
                </a:buBlip>
                <a:defRPr sz="1800" b="0" kern="1200">
                  <a:solidFill>
                    <a:schemeClr val="accent2"/>
                  </a:solidFill>
                  <a:latin typeface="+mn-lt"/>
                  <a:ea typeface="+mn-ea"/>
                  <a:cs typeface="+mn-cs"/>
                </a:defRPr>
              </a:lvl1pPr>
              <a:lvl2pPr marL="538163" indent="-250825" algn="l" defTabSz="914400" rtl="0" eaLnBrk="1" latinLnBrk="0" hangingPunct="1">
                <a:lnSpc>
                  <a:spcPct val="118000"/>
                </a:lnSpc>
                <a:spcBef>
                  <a:spcPct val="20000"/>
                </a:spcBef>
                <a:buFont typeface="Arial" panose="020B0604020202020204" pitchFamily="34" charset="0"/>
                <a:buChar char="–"/>
                <a:defRPr sz="1600" b="0" kern="1200">
                  <a:solidFill>
                    <a:schemeClr val="accent2"/>
                  </a:solidFill>
                  <a:latin typeface="+mn-lt"/>
                  <a:ea typeface="+mn-ea"/>
                  <a:cs typeface="+mn-cs"/>
                </a:defRPr>
              </a:lvl2pPr>
              <a:lvl3pPr marL="715963" indent="-177800" algn="l" defTabSz="914400" rtl="0" eaLnBrk="1" latinLnBrk="0" hangingPunct="1">
                <a:lnSpc>
                  <a:spcPct val="118000"/>
                </a:lnSpc>
                <a:spcBef>
                  <a:spcPct val="20000"/>
                </a:spcBef>
                <a:buFont typeface="Arial" panose="020B0604020202020204" pitchFamily="34" charset="0"/>
                <a:buChar char="•"/>
                <a:defRPr sz="1400" b="0" kern="1200">
                  <a:solidFill>
                    <a:schemeClr val="accent2"/>
                  </a:solidFill>
                  <a:latin typeface="+mn-lt"/>
                  <a:ea typeface="+mn-ea"/>
                  <a:cs typeface="+mn-cs"/>
                </a:defRPr>
              </a:lvl3pPr>
              <a:lvl4pPr marL="900113" indent="-184150" algn="l" defTabSz="914400" rtl="0" eaLnBrk="1" latinLnBrk="0" hangingPunct="1">
                <a:lnSpc>
                  <a:spcPct val="114000"/>
                </a:lnSpc>
                <a:spcBef>
                  <a:spcPct val="20000"/>
                </a:spcBef>
                <a:buFont typeface="Arial" panose="020B0604020202020204" pitchFamily="34" charset="0"/>
                <a:buChar char="–"/>
                <a:defRPr sz="1200" b="0" kern="1200">
                  <a:solidFill>
                    <a:schemeClr val="accent2"/>
                  </a:solidFill>
                  <a:latin typeface="+mn-lt"/>
                  <a:ea typeface="+mn-ea"/>
                  <a:cs typeface="+mn-cs"/>
                </a:defRPr>
              </a:lvl4pPr>
              <a:lvl5pPr marL="1076325" indent="-176213" algn="l" defTabSz="914400" rtl="0" eaLnBrk="1" latinLnBrk="0" hangingPunct="1">
                <a:lnSpc>
                  <a:spcPct val="114000"/>
                </a:lnSpc>
                <a:spcBef>
                  <a:spcPct val="20000"/>
                </a:spcBef>
                <a:buFont typeface="Arial" panose="020B0604020202020204" pitchFamily="34" charset="0"/>
                <a:buChar char="»"/>
                <a:defRPr sz="1200" b="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sv-SE" sz="2850" err="1">
                  <a:solidFill>
                    <a:schemeClr val="tx1"/>
                  </a:solidFill>
                </a:rPr>
                <a:t>Optional</a:t>
              </a:r>
              <a:endParaRPr lang="sv-SE" sz="2850">
                <a:solidFill>
                  <a:schemeClr val="tx1"/>
                </a:solidFill>
              </a:endParaRPr>
            </a:p>
          </p:txBody>
        </p:sp>
        <p:sp>
          <p:nvSpPr>
            <p:cNvPr id="10" name="Right Brace 9"/>
            <p:cNvSpPr/>
            <p:nvPr/>
          </p:nvSpPr>
          <p:spPr>
            <a:xfrm>
              <a:off x="8284986" y="7245687"/>
              <a:ext cx="432048" cy="133757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sz="2700"/>
            </a:p>
          </p:txBody>
        </p:sp>
      </p:grpSp>
      <p:grpSp>
        <p:nvGrpSpPr>
          <p:cNvPr id="26" name="Gruppo 2">
            <a:extLst>
              <a:ext uri="{FF2B5EF4-FFF2-40B4-BE49-F238E27FC236}">
                <a16:creationId xmlns:a16="http://schemas.microsoft.com/office/drawing/2014/main" id="{527C8E6B-C877-4A33-BC33-2B0A08A69E45}"/>
              </a:ext>
            </a:extLst>
          </p:cNvPr>
          <p:cNvGrpSpPr/>
          <p:nvPr/>
        </p:nvGrpSpPr>
        <p:grpSpPr>
          <a:xfrm>
            <a:off x="-12" y="138554"/>
            <a:ext cx="18288002" cy="681138"/>
            <a:chOff x="-12" y="138554"/>
            <a:chExt cx="18288002" cy="681138"/>
          </a:xfrm>
        </p:grpSpPr>
        <p:grpSp>
          <p:nvGrpSpPr>
            <p:cNvPr id="27" name="Gruppo 1">
              <a:extLst>
                <a:ext uri="{FF2B5EF4-FFF2-40B4-BE49-F238E27FC236}">
                  <a16:creationId xmlns:a16="http://schemas.microsoft.com/office/drawing/2014/main" id="{8767D892-0312-4590-8AB6-30A9F01D8E49}"/>
                </a:ext>
              </a:extLst>
            </p:cNvPr>
            <p:cNvGrpSpPr/>
            <p:nvPr/>
          </p:nvGrpSpPr>
          <p:grpSpPr>
            <a:xfrm>
              <a:off x="0" y="153125"/>
              <a:ext cx="17907000" cy="666567"/>
              <a:chOff x="0" y="153125"/>
              <a:chExt cx="17907000" cy="666567"/>
            </a:xfrm>
          </p:grpSpPr>
          <p:pic>
            <p:nvPicPr>
              <p:cNvPr id="31" name="Picture 30">
                <a:extLst>
                  <a:ext uri="{FF2B5EF4-FFF2-40B4-BE49-F238E27FC236}">
                    <a16:creationId xmlns:a16="http://schemas.microsoft.com/office/drawing/2014/main" id="{C85125D5-6469-40F1-8BA9-74CE51E35504}"/>
                  </a:ext>
                </a:extLst>
              </p:cNvPr>
              <p:cNvPicPr>
                <a:picLocks noChangeAspect="1"/>
              </p:cNvPicPr>
              <p:nvPr/>
            </p:nvPicPr>
            <p:blipFill>
              <a:blip r:embed="rId9"/>
              <a:srcRect l="134" t="91287" b="3943"/>
              <a:stretch>
                <a:fillRect/>
              </a:stretch>
            </p:blipFill>
            <p:spPr>
              <a:xfrm>
                <a:off x="0" y="153125"/>
                <a:ext cx="13958844" cy="666567"/>
              </a:xfrm>
              <a:prstGeom prst="rect">
                <a:avLst/>
              </a:prstGeom>
            </p:spPr>
          </p:pic>
          <p:sp>
            <p:nvSpPr>
              <p:cNvPr id="30" name="TextBox 29">
                <a:extLst>
                  <a:ext uri="{FF2B5EF4-FFF2-40B4-BE49-F238E27FC236}">
                    <a16:creationId xmlns:a16="http://schemas.microsoft.com/office/drawing/2014/main" id="{F0A4224B-6EB4-425F-8FA6-FF178C746CF6}"/>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8" name="Rettangolo 13">
              <a:extLst>
                <a:ext uri="{FF2B5EF4-FFF2-40B4-BE49-F238E27FC236}">
                  <a16:creationId xmlns:a16="http://schemas.microsoft.com/office/drawing/2014/main" id="{998F22F2-CF51-497A-BB78-21D4C4713264}"/>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3" name="TextBox 32">
            <a:extLst>
              <a:ext uri="{FF2B5EF4-FFF2-40B4-BE49-F238E27FC236}">
                <a16:creationId xmlns:a16="http://schemas.microsoft.com/office/drawing/2014/main" id="{88F01897-C3A3-4731-9A27-4520374E18AE}"/>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Step 3: Life </a:t>
            </a:r>
            <a:r>
              <a:rPr lang="sv-SE" sz="6400" b="1" err="1">
                <a:solidFill>
                  <a:srgbClr val="CC0033"/>
                </a:solidFill>
                <a:latin typeface="+mj-lt"/>
                <a:cs typeface="Arial" panose="020B0604020202020204" pitchFamily="34" charset="0"/>
              </a:rPr>
              <a:t>Cycle</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Impact</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Assessment</a:t>
            </a:r>
            <a:r>
              <a:rPr lang="sv-SE" sz="6400" b="1">
                <a:solidFill>
                  <a:srgbClr val="CC0033"/>
                </a:solidFill>
                <a:latin typeface="+mj-lt"/>
                <a:cs typeface="Arial" panose="020B0604020202020204" pitchFamily="34" charset="0"/>
              </a:rPr>
              <a:t> (LCIA)</a:t>
            </a:r>
          </a:p>
        </p:txBody>
      </p:sp>
      <p:pic>
        <p:nvPicPr>
          <p:cNvPr id="34" name="Picture 12">
            <a:extLst>
              <a:ext uri="{FF2B5EF4-FFF2-40B4-BE49-F238E27FC236}">
                <a16:creationId xmlns:a16="http://schemas.microsoft.com/office/drawing/2014/main" id="{BDE5EC8C-452C-45CC-9CDC-FE9E0063DA0E}"/>
              </a:ext>
            </a:extLst>
          </p:cNvPr>
          <p:cNvPicPr>
            <a:picLocks noChangeAspect="1"/>
          </p:cNvPicPr>
          <p:nvPr/>
        </p:nvPicPr>
        <p:blipFill>
          <a:blip r:embed="rId10"/>
          <a:srcRect/>
          <a:stretch>
            <a:fillRect/>
          </a:stretch>
        </p:blipFill>
        <p:spPr>
          <a:xfrm>
            <a:off x="0" y="8901113"/>
            <a:ext cx="5715000" cy="1385887"/>
          </a:xfrm>
          <a:prstGeom prst="rect">
            <a:avLst/>
          </a:prstGeom>
        </p:spPr>
      </p:pic>
      <p:grpSp>
        <p:nvGrpSpPr>
          <p:cNvPr id="35" name="Gruppo 16">
            <a:extLst>
              <a:ext uri="{FF2B5EF4-FFF2-40B4-BE49-F238E27FC236}">
                <a16:creationId xmlns:a16="http://schemas.microsoft.com/office/drawing/2014/main" id="{0E7D23FD-6F3B-4727-93D2-2ACE7772B9F9}"/>
              </a:ext>
            </a:extLst>
          </p:cNvPr>
          <p:cNvGrpSpPr/>
          <p:nvPr/>
        </p:nvGrpSpPr>
        <p:grpSpPr>
          <a:xfrm>
            <a:off x="4329146" y="9679208"/>
            <a:ext cx="13958844" cy="666567"/>
            <a:chOff x="4329156" y="9649198"/>
            <a:chExt cx="13958844" cy="666567"/>
          </a:xfrm>
        </p:grpSpPr>
        <p:pic>
          <p:nvPicPr>
            <p:cNvPr id="36" name="Picture 12">
              <a:extLst>
                <a:ext uri="{FF2B5EF4-FFF2-40B4-BE49-F238E27FC236}">
                  <a16:creationId xmlns:a16="http://schemas.microsoft.com/office/drawing/2014/main" id="{C98B5AC5-E91D-4049-A80E-30007002D995}"/>
                </a:ext>
              </a:extLst>
            </p:cNvPr>
            <p:cNvPicPr>
              <a:picLocks noChangeAspect="1"/>
            </p:cNvPicPr>
            <p:nvPr/>
          </p:nvPicPr>
          <p:blipFill>
            <a:blip r:embed="rId11"/>
            <a:srcRect l="134" t="91287" b="3943"/>
            <a:stretch>
              <a:fillRect/>
            </a:stretch>
          </p:blipFill>
          <p:spPr>
            <a:xfrm rot="-10800000">
              <a:off x="4329156" y="9649198"/>
              <a:ext cx="13958844" cy="666567"/>
            </a:xfrm>
            <a:prstGeom prst="rect">
              <a:avLst/>
            </a:prstGeom>
          </p:spPr>
        </p:pic>
        <p:sp>
          <p:nvSpPr>
            <p:cNvPr id="37" name="TextBox 16">
              <a:extLst>
                <a:ext uri="{FF2B5EF4-FFF2-40B4-BE49-F238E27FC236}">
                  <a16:creationId xmlns:a16="http://schemas.microsoft.com/office/drawing/2014/main" id="{31D73D37-DFE9-449D-8DED-8FD3F6FB87AD}"/>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
        <p:nvSpPr>
          <p:cNvPr id="11" name="TextBox 10">
            <a:extLst>
              <a:ext uri="{FF2B5EF4-FFF2-40B4-BE49-F238E27FC236}">
                <a16:creationId xmlns:a16="http://schemas.microsoft.com/office/drawing/2014/main" id="{67D3BBEB-FFCC-BAD5-050C-C7624C37CACD}"/>
              </a:ext>
            </a:extLst>
          </p:cNvPr>
          <p:cNvSpPr txBox="1"/>
          <p:nvPr/>
        </p:nvSpPr>
        <p:spPr>
          <a:xfrm>
            <a:off x="1429729" y="2222614"/>
            <a:ext cx="14925208" cy="1384995"/>
          </a:xfrm>
          <a:prstGeom prst="rect">
            <a:avLst/>
          </a:prstGeom>
          <a:solidFill>
            <a:srgbClr val="C2E0C2"/>
          </a:solidFill>
        </p:spPr>
        <p:txBody>
          <a:bodyPr wrap="square" rtlCol="0">
            <a:spAutoFit/>
          </a:bodyPr>
          <a:lstStyle/>
          <a:p>
            <a:pPr marL="0" indent="0" algn="ctr">
              <a:buNone/>
            </a:pPr>
            <a:r>
              <a:rPr lang="en-US" sz="2800"/>
              <a:t>Life cycle impact assessment describes the impact of resource use and emissions quantified in the inventory analysis i.e. convert the results of the data collection into environmentally relevant information (environmental impact rather than emissions and resource use).</a:t>
            </a:r>
            <a:endParaRPr lang="sv-SE" sz="2800"/>
          </a:p>
        </p:txBody>
      </p:sp>
    </p:spTree>
    <p:extLst>
      <p:ext uri="{BB962C8B-B14F-4D97-AF65-F5344CB8AC3E}">
        <p14:creationId xmlns:p14="http://schemas.microsoft.com/office/powerpoint/2010/main" val="18810201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9728" y="4160584"/>
            <a:ext cx="13579558" cy="4209942"/>
          </a:xfrm>
        </p:spPr>
        <p:txBody>
          <a:bodyPr>
            <a:normAutofit fontScale="92500" lnSpcReduction="20000"/>
          </a:bodyPr>
          <a:lstStyle/>
          <a:p>
            <a:r>
              <a:rPr lang="en-GB" noProof="0" dirty="0"/>
              <a:t>Results are analysed in relation to the goal and scope definition, where conclusions are made </a:t>
            </a:r>
            <a:br>
              <a:rPr lang="en-GB" noProof="0" dirty="0"/>
            </a:br>
            <a:endParaRPr lang="en-GB" noProof="0" dirty="0"/>
          </a:p>
          <a:p>
            <a:r>
              <a:rPr lang="en-GB" noProof="0" dirty="0"/>
              <a:t>Scenario and sensitivity analysis are performed.</a:t>
            </a:r>
          </a:p>
          <a:p>
            <a:pPr marL="0" indent="0">
              <a:buNone/>
            </a:pPr>
            <a:endParaRPr lang="en-GB" noProof="0" dirty="0"/>
          </a:p>
          <a:p>
            <a:r>
              <a:rPr lang="en-GB" noProof="0" dirty="0"/>
              <a:t>Communication of the results: </a:t>
            </a:r>
            <a:r>
              <a:rPr lang="en-GB" sz="3200" noProof="0" dirty="0"/>
              <a:t>readily understandable, complete and consistent presentation of the material are provided. </a:t>
            </a:r>
          </a:p>
          <a:p>
            <a:pPr marL="0" indent="0">
              <a:buNone/>
            </a:pPr>
            <a:endParaRPr lang="en-GB" noProof="0" dirty="0"/>
          </a:p>
          <a:p>
            <a:r>
              <a:rPr lang="en-GB" sz="3200" noProof="0" dirty="0"/>
              <a:t>Explain limitations and provide recommendations</a:t>
            </a:r>
          </a:p>
          <a:p>
            <a:endParaRPr lang="en-GB" sz="3200" noProof="0" dirty="0"/>
          </a:p>
        </p:txBody>
      </p:sp>
      <p:grpSp>
        <p:nvGrpSpPr>
          <p:cNvPr id="39" name="Gruppo 2">
            <a:extLst>
              <a:ext uri="{FF2B5EF4-FFF2-40B4-BE49-F238E27FC236}">
                <a16:creationId xmlns:a16="http://schemas.microsoft.com/office/drawing/2014/main" id="{38B1D242-7B25-4974-BC4A-769E49A00C96}"/>
              </a:ext>
            </a:extLst>
          </p:cNvPr>
          <p:cNvGrpSpPr/>
          <p:nvPr/>
        </p:nvGrpSpPr>
        <p:grpSpPr>
          <a:xfrm>
            <a:off x="-12" y="138554"/>
            <a:ext cx="18288002" cy="681138"/>
            <a:chOff x="-12" y="138554"/>
            <a:chExt cx="18288002" cy="681138"/>
          </a:xfrm>
        </p:grpSpPr>
        <p:grpSp>
          <p:nvGrpSpPr>
            <p:cNvPr id="40" name="Gruppo 1">
              <a:extLst>
                <a:ext uri="{FF2B5EF4-FFF2-40B4-BE49-F238E27FC236}">
                  <a16:creationId xmlns:a16="http://schemas.microsoft.com/office/drawing/2014/main" id="{7AF2CCC7-B16E-4D5B-9994-3FB8432C7F2D}"/>
                </a:ext>
              </a:extLst>
            </p:cNvPr>
            <p:cNvGrpSpPr/>
            <p:nvPr/>
          </p:nvGrpSpPr>
          <p:grpSpPr>
            <a:xfrm>
              <a:off x="0" y="153125"/>
              <a:ext cx="17907000" cy="666567"/>
              <a:chOff x="0" y="153125"/>
              <a:chExt cx="17907000" cy="666567"/>
            </a:xfrm>
          </p:grpSpPr>
          <p:grpSp>
            <p:nvGrpSpPr>
              <p:cNvPr id="42" name="Gruppo 15">
                <a:extLst>
                  <a:ext uri="{FF2B5EF4-FFF2-40B4-BE49-F238E27FC236}">
                    <a16:creationId xmlns:a16="http://schemas.microsoft.com/office/drawing/2014/main" id="{6769BB9B-CA13-40C2-84B2-F849E41D8861}"/>
                  </a:ext>
                </a:extLst>
              </p:cNvPr>
              <p:cNvGrpSpPr/>
              <p:nvPr/>
            </p:nvGrpSpPr>
            <p:grpSpPr>
              <a:xfrm>
                <a:off x="0" y="153125"/>
                <a:ext cx="13958844" cy="666567"/>
                <a:chOff x="0" y="153125"/>
                <a:chExt cx="13958844" cy="666567"/>
              </a:xfrm>
            </p:grpSpPr>
            <p:pic>
              <p:nvPicPr>
                <p:cNvPr id="44" name="Picture 43">
                  <a:extLst>
                    <a:ext uri="{FF2B5EF4-FFF2-40B4-BE49-F238E27FC236}">
                      <a16:creationId xmlns:a16="http://schemas.microsoft.com/office/drawing/2014/main" id="{40886255-E161-4B2D-97DA-D8B55F7C43F6}"/>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45" name="TextBox 44">
                  <a:extLst>
                    <a:ext uri="{FF2B5EF4-FFF2-40B4-BE49-F238E27FC236}">
                      <a16:creationId xmlns:a16="http://schemas.microsoft.com/office/drawing/2014/main" id="{71C32AA8-F471-4379-B629-382A888CED0E}"/>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4CE1AF84-7B25-4AE8-A797-765A8D6BB6D9}"/>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1" name="Rettangolo 13">
              <a:extLst>
                <a:ext uri="{FF2B5EF4-FFF2-40B4-BE49-F238E27FC236}">
                  <a16:creationId xmlns:a16="http://schemas.microsoft.com/office/drawing/2014/main" id="{AE9726C3-1C31-459F-9B68-94B8580007DB}"/>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TextBox 45">
            <a:extLst>
              <a:ext uri="{FF2B5EF4-FFF2-40B4-BE49-F238E27FC236}">
                <a16:creationId xmlns:a16="http://schemas.microsoft.com/office/drawing/2014/main" id="{6F6E0EFF-3E92-40B8-9857-6A35572BA43C}"/>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Step 4: Life </a:t>
            </a:r>
            <a:r>
              <a:rPr lang="sv-SE" sz="6400" b="1" err="1">
                <a:solidFill>
                  <a:srgbClr val="CC0033"/>
                </a:solidFill>
                <a:latin typeface="+mj-lt"/>
                <a:cs typeface="Arial" panose="020B0604020202020204" pitchFamily="34" charset="0"/>
              </a:rPr>
              <a:t>cycle</a:t>
            </a:r>
            <a:r>
              <a:rPr lang="sv-SE" sz="6400" b="1">
                <a:solidFill>
                  <a:srgbClr val="CC0033"/>
                </a:solidFill>
                <a:latin typeface="+mj-lt"/>
                <a:cs typeface="Arial" panose="020B0604020202020204" pitchFamily="34" charset="0"/>
              </a:rPr>
              <a:t> interpretation</a:t>
            </a:r>
          </a:p>
        </p:txBody>
      </p:sp>
      <p:pic>
        <p:nvPicPr>
          <p:cNvPr id="47" name="Picture 12">
            <a:extLst>
              <a:ext uri="{FF2B5EF4-FFF2-40B4-BE49-F238E27FC236}">
                <a16:creationId xmlns:a16="http://schemas.microsoft.com/office/drawing/2014/main" id="{A2A0669A-2382-4A9D-B240-4CC5E3A53531}"/>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48" name="Gruppo 16">
            <a:extLst>
              <a:ext uri="{FF2B5EF4-FFF2-40B4-BE49-F238E27FC236}">
                <a16:creationId xmlns:a16="http://schemas.microsoft.com/office/drawing/2014/main" id="{9C869071-9A44-4D04-80DE-B2D29952CAFC}"/>
              </a:ext>
            </a:extLst>
          </p:cNvPr>
          <p:cNvGrpSpPr/>
          <p:nvPr/>
        </p:nvGrpSpPr>
        <p:grpSpPr>
          <a:xfrm>
            <a:off x="4329146" y="9679208"/>
            <a:ext cx="13958844" cy="666567"/>
            <a:chOff x="4329156" y="9649198"/>
            <a:chExt cx="13958844" cy="666567"/>
          </a:xfrm>
        </p:grpSpPr>
        <p:pic>
          <p:nvPicPr>
            <p:cNvPr id="49" name="Picture 12">
              <a:extLst>
                <a:ext uri="{FF2B5EF4-FFF2-40B4-BE49-F238E27FC236}">
                  <a16:creationId xmlns:a16="http://schemas.microsoft.com/office/drawing/2014/main" id="{D4A10241-ACD2-4495-B99C-C484ABB995F7}"/>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50" name="TextBox 16">
              <a:extLst>
                <a:ext uri="{FF2B5EF4-FFF2-40B4-BE49-F238E27FC236}">
                  <a16:creationId xmlns:a16="http://schemas.microsoft.com/office/drawing/2014/main" id="{9D88F84E-3438-4FE4-8393-010631DAF8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
        <p:nvSpPr>
          <p:cNvPr id="18" name="TextBox 17">
            <a:extLst>
              <a:ext uri="{FF2B5EF4-FFF2-40B4-BE49-F238E27FC236}">
                <a16:creationId xmlns:a16="http://schemas.microsoft.com/office/drawing/2014/main" id="{1AA2E1B3-2CB0-4558-839C-E743FB847FE5}"/>
              </a:ext>
            </a:extLst>
          </p:cNvPr>
          <p:cNvSpPr txBox="1"/>
          <p:nvPr/>
        </p:nvSpPr>
        <p:spPr>
          <a:xfrm>
            <a:off x="1123926" y="2150126"/>
            <a:ext cx="16040125" cy="1415772"/>
          </a:xfrm>
          <a:prstGeom prst="rect">
            <a:avLst/>
          </a:prstGeom>
          <a:solidFill>
            <a:srgbClr val="C2E0C2"/>
          </a:solidFill>
        </p:spPr>
        <p:txBody>
          <a:bodyPr wrap="square" rtlCol="0">
            <a:spAutoFit/>
          </a:bodyPr>
          <a:lstStyle/>
          <a:p>
            <a:pPr algn="ctr"/>
            <a:r>
              <a:rPr lang="sv-SE" sz="2800"/>
              <a:t>In the interpretation </a:t>
            </a:r>
            <a:r>
              <a:rPr lang="sv-SE" sz="2800" err="1"/>
              <a:t>stage</a:t>
            </a:r>
            <a:r>
              <a:rPr lang="sv-SE" sz="2800"/>
              <a:t>, </a:t>
            </a:r>
            <a:r>
              <a:rPr lang="sv-SE" sz="2800" err="1"/>
              <a:t>we</a:t>
            </a:r>
            <a:r>
              <a:rPr lang="sv-SE" sz="2800"/>
              <a:t> </a:t>
            </a:r>
            <a:r>
              <a:rPr lang="sv-SE" sz="2800" err="1"/>
              <a:t>reach</a:t>
            </a:r>
            <a:r>
              <a:rPr lang="sv-SE" sz="2800"/>
              <a:t> </a:t>
            </a:r>
            <a:r>
              <a:rPr lang="sv-SE" sz="2800" err="1"/>
              <a:t>meaningful</a:t>
            </a:r>
            <a:r>
              <a:rPr lang="sv-SE" sz="2800"/>
              <a:t> </a:t>
            </a:r>
            <a:r>
              <a:rPr lang="sv-SE" sz="2800" err="1"/>
              <a:t>conclusions</a:t>
            </a:r>
            <a:r>
              <a:rPr lang="sv-SE" sz="2800"/>
              <a:t> and </a:t>
            </a:r>
            <a:r>
              <a:rPr lang="sv-SE" sz="2800" err="1"/>
              <a:t>recommendations</a:t>
            </a:r>
            <a:r>
              <a:rPr lang="sv-SE" sz="2800"/>
              <a:t> </a:t>
            </a:r>
            <a:r>
              <a:rPr lang="sv-SE" sz="2800" err="1"/>
              <a:t>using</a:t>
            </a:r>
            <a:r>
              <a:rPr lang="sv-SE" sz="2800"/>
              <a:t> </a:t>
            </a:r>
            <a:r>
              <a:rPr lang="sv-SE" sz="2800" err="1"/>
              <a:t>our</a:t>
            </a:r>
            <a:r>
              <a:rPr lang="sv-SE" sz="2800"/>
              <a:t> </a:t>
            </a:r>
            <a:r>
              <a:rPr lang="sv-SE" sz="3000" err="1"/>
              <a:t>results</a:t>
            </a:r>
            <a:r>
              <a:rPr lang="sv-SE" sz="2800"/>
              <a:t>. For </a:t>
            </a:r>
            <a:r>
              <a:rPr lang="sv-SE" sz="2800" err="1"/>
              <a:t>example</a:t>
            </a:r>
            <a:r>
              <a:rPr lang="sv-SE" sz="2800"/>
              <a:t>, </a:t>
            </a:r>
            <a:r>
              <a:rPr lang="sv-SE" sz="2800" err="1"/>
              <a:t>if</a:t>
            </a:r>
            <a:r>
              <a:rPr lang="sv-SE" sz="2800"/>
              <a:t> the </a:t>
            </a:r>
            <a:r>
              <a:rPr lang="sv-SE" sz="2800" err="1"/>
              <a:t>results</a:t>
            </a:r>
            <a:r>
              <a:rPr lang="sv-SE" sz="2800"/>
              <a:t> show </a:t>
            </a:r>
            <a:r>
              <a:rPr lang="sv-SE" sz="2800" err="1"/>
              <a:t>that</a:t>
            </a:r>
            <a:r>
              <a:rPr lang="sv-SE" sz="2800"/>
              <a:t> a </a:t>
            </a:r>
            <a:r>
              <a:rPr lang="sv-SE" sz="2800" err="1"/>
              <a:t>specific</a:t>
            </a:r>
            <a:r>
              <a:rPr lang="sv-SE" sz="2800"/>
              <a:t> </a:t>
            </a:r>
            <a:r>
              <a:rPr lang="sv-SE" sz="2800" err="1"/>
              <a:t>chemical</a:t>
            </a:r>
            <a:r>
              <a:rPr lang="sv-SE" sz="2800"/>
              <a:t> </a:t>
            </a:r>
            <a:r>
              <a:rPr lang="sv-SE" sz="2800" err="1"/>
              <a:t>causes</a:t>
            </a:r>
            <a:r>
              <a:rPr lang="sv-SE" sz="2800"/>
              <a:t> </a:t>
            </a:r>
            <a:r>
              <a:rPr lang="sv-SE" sz="2800" err="1"/>
              <a:t>most</a:t>
            </a:r>
            <a:r>
              <a:rPr lang="sv-SE" sz="2800"/>
              <a:t> </a:t>
            </a:r>
            <a:r>
              <a:rPr lang="sv-SE" sz="2800" err="1"/>
              <a:t>of</a:t>
            </a:r>
            <a:r>
              <a:rPr lang="sv-SE" sz="2800"/>
              <a:t> the </a:t>
            </a:r>
            <a:r>
              <a:rPr lang="sv-SE" sz="2800" err="1"/>
              <a:t>burdens</a:t>
            </a:r>
            <a:r>
              <a:rPr lang="sv-SE" sz="2800"/>
              <a:t> in </a:t>
            </a:r>
            <a:r>
              <a:rPr lang="sv-SE" sz="2800" err="1"/>
              <a:t>our</a:t>
            </a:r>
            <a:r>
              <a:rPr lang="sv-SE" sz="2800"/>
              <a:t> </a:t>
            </a:r>
            <a:r>
              <a:rPr lang="sv-SE" sz="2800" err="1"/>
              <a:t>production</a:t>
            </a:r>
            <a:r>
              <a:rPr lang="sv-SE" sz="2800"/>
              <a:t> </a:t>
            </a:r>
            <a:r>
              <a:rPr lang="sv-SE" sz="2800" err="1"/>
              <a:t>stage</a:t>
            </a:r>
            <a:r>
              <a:rPr lang="sv-SE" sz="2800"/>
              <a:t> </a:t>
            </a:r>
            <a:r>
              <a:rPr lang="sv-SE" sz="2800" err="1"/>
              <a:t>we</a:t>
            </a:r>
            <a:r>
              <a:rPr lang="sv-SE" sz="2800"/>
              <a:t> </a:t>
            </a:r>
            <a:r>
              <a:rPr lang="sv-SE" sz="2800" err="1"/>
              <a:t>can</a:t>
            </a:r>
            <a:r>
              <a:rPr lang="sv-SE" sz="2800"/>
              <a:t> </a:t>
            </a:r>
            <a:r>
              <a:rPr lang="sv-SE" sz="2800" err="1"/>
              <a:t>suggest</a:t>
            </a:r>
            <a:r>
              <a:rPr lang="sv-SE" sz="2800"/>
              <a:t> </a:t>
            </a:r>
            <a:r>
              <a:rPr lang="sv-SE" sz="2800" err="1"/>
              <a:t>changing</a:t>
            </a:r>
            <a:r>
              <a:rPr lang="sv-SE" sz="2800"/>
              <a:t> </a:t>
            </a:r>
            <a:r>
              <a:rPr lang="sv-SE" sz="2800" err="1"/>
              <a:t>that</a:t>
            </a:r>
            <a:r>
              <a:rPr lang="sv-SE" sz="2800"/>
              <a:t> </a:t>
            </a:r>
            <a:r>
              <a:rPr lang="sv-SE" sz="2800" err="1"/>
              <a:t>chemical</a:t>
            </a:r>
            <a:r>
              <a:rPr lang="sv-SE" sz="2800"/>
              <a:t> </a:t>
            </a:r>
            <a:r>
              <a:rPr lang="sv-SE" sz="2800" err="1"/>
              <a:t>with</a:t>
            </a:r>
            <a:r>
              <a:rPr lang="sv-SE" sz="2800"/>
              <a:t> </a:t>
            </a:r>
            <a:r>
              <a:rPr lang="sv-SE" sz="2800" err="1"/>
              <a:t>its</a:t>
            </a:r>
            <a:r>
              <a:rPr lang="sv-SE" sz="2800"/>
              <a:t> </a:t>
            </a:r>
            <a:r>
              <a:rPr lang="sv-SE" sz="2800" err="1"/>
              <a:t>environmetally</a:t>
            </a:r>
            <a:r>
              <a:rPr lang="sv-SE" sz="2800"/>
              <a:t> </a:t>
            </a:r>
            <a:r>
              <a:rPr lang="sv-SE" sz="2800" err="1"/>
              <a:t>friendly</a:t>
            </a:r>
            <a:r>
              <a:rPr lang="sv-SE" sz="2800"/>
              <a:t> </a:t>
            </a:r>
            <a:r>
              <a:rPr lang="sv-SE" sz="2800" err="1"/>
              <a:t>counterpart</a:t>
            </a:r>
            <a:r>
              <a:rPr lang="sv-SE" sz="2800"/>
              <a:t>.</a:t>
            </a:r>
          </a:p>
        </p:txBody>
      </p:sp>
    </p:spTree>
    <p:extLst>
      <p:ext uri="{BB962C8B-B14F-4D97-AF65-F5344CB8AC3E}">
        <p14:creationId xmlns:p14="http://schemas.microsoft.com/office/powerpoint/2010/main" val="22826725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461" y="2291718"/>
            <a:ext cx="15259916" cy="6882447"/>
          </a:xfrm>
        </p:spPr>
        <p:txBody>
          <a:bodyPr>
            <a:normAutofit/>
          </a:bodyPr>
          <a:lstStyle/>
          <a:p>
            <a:r>
              <a:rPr lang="en-GB" noProof="0" dirty="0"/>
              <a:t>LCA result is not definitive and can depend on a lot of things which lead to different results. </a:t>
            </a:r>
          </a:p>
          <a:p>
            <a:pPr lvl="1"/>
            <a:r>
              <a:rPr lang="en-GB" sz="2400" noProof="0" dirty="0"/>
              <a:t>Different assumptions and scenarios </a:t>
            </a:r>
          </a:p>
          <a:p>
            <a:pPr lvl="1"/>
            <a:r>
              <a:rPr lang="en-GB" sz="2400" noProof="0" dirty="0"/>
              <a:t>Different scope in terms of system boundaries and the studied impact categories </a:t>
            </a:r>
          </a:p>
          <a:p>
            <a:pPr lvl="1"/>
            <a:r>
              <a:rPr lang="en-GB" sz="2400" noProof="0" dirty="0"/>
              <a:t>Different approaches in LCA </a:t>
            </a:r>
            <a:br>
              <a:rPr lang="en-GB" noProof="0" dirty="0"/>
            </a:br>
            <a:endParaRPr lang="en-GB" noProof="0" dirty="0"/>
          </a:p>
          <a:p>
            <a:r>
              <a:rPr lang="en-GB" noProof="0" dirty="0"/>
              <a:t>Interpretation can depend on which environmental impact is in focus. One product may do better in one impact category but not in other categories. </a:t>
            </a:r>
          </a:p>
          <a:p>
            <a:pPr marL="0" indent="0">
              <a:buNone/>
            </a:pPr>
            <a:endParaRPr lang="en-GB" noProof="0" dirty="0"/>
          </a:p>
          <a:p>
            <a:r>
              <a:rPr lang="en-GB" noProof="0" dirty="0"/>
              <a:t>There are always uncertainties in the LCA results. </a:t>
            </a:r>
          </a:p>
          <a:p>
            <a:pPr marL="0" indent="0">
              <a:buNone/>
            </a:pPr>
            <a:endParaRPr lang="en-GB" noProof="0" dirty="0"/>
          </a:p>
          <a:p>
            <a:r>
              <a:rPr lang="en-GB" noProof="0" dirty="0"/>
              <a:t>In order for the LCA results to be </a:t>
            </a:r>
            <a:r>
              <a:rPr lang="en-GB" noProof="0" dirty="0" err="1"/>
              <a:t>comparables</a:t>
            </a:r>
            <a:r>
              <a:rPr lang="en-GB" noProof="0" dirty="0"/>
              <a:t>, methodology needs to be harmonised. </a:t>
            </a:r>
          </a:p>
        </p:txBody>
      </p:sp>
      <p:grpSp>
        <p:nvGrpSpPr>
          <p:cNvPr id="39" name="Gruppo 2">
            <a:extLst>
              <a:ext uri="{FF2B5EF4-FFF2-40B4-BE49-F238E27FC236}">
                <a16:creationId xmlns:a16="http://schemas.microsoft.com/office/drawing/2014/main" id="{38B1D242-7B25-4974-BC4A-769E49A00C96}"/>
              </a:ext>
            </a:extLst>
          </p:cNvPr>
          <p:cNvGrpSpPr/>
          <p:nvPr/>
        </p:nvGrpSpPr>
        <p:grpSpPr>
          <a:xfrm>
            <a:off x="-12" y="138554"/>
            <a:ext cx="18288002" cy="681138"/>
            <a:chOff x="-12" y="138554"/>
            <a:chExt cx="18288002" cy="681138"/>
          </a:xfrm>
        </p:grpSpPr>
        <p:grpSp>
          <p:nvGrpSpPr>
            <p:cNvPr id="40" name="Gruppo 1">
              <a:extLst>
                <a:ext uri="{FF2B5EF4-FFF2-40B4-BE49-F238E27FC236}">
                  <a16:creationId xmlns:a16="http://schemas.microsoft.com/office/drawing/2014/main" id="{7AF2CCC7-B16E-4D5B-9994-3FB8432C7F2D}"/>
                </a:ext>
              </a:extLst>
            </p:cNvPr>
            <p:cNvGrpSpPr/>
            <p:nvPr/>
          </p:nvGrpSpPr>
          <p:grpSpPr>
            <a:xfrm>
              <a:off x="0" y="153125"/>
              <a:ext cx="17907000" cy="666567"/>
              <a:chOff x="0" y="153125"/>
              <a:chExt cx="17907000" cy="666567"/>
            </a:xfrm>
          </p:grpSpPr>
          <p:grpSp>
            <p:nvGrpSpPr>
              <p:cNvPr id="42" name="Gruppo 15">
                <a:extLst>
                  <a:ext uri="{FF2B5EF4-FFF2-40B4-BE49-F238E27FC236}">
                    <a16:creationId xmlns:a16="http://schemas.microsoft.com/office/drawing/2014/main" id="{6769BB9B-CA13-40C2-84B2-F849E41D8861}"/>
                  </a:ext>
                </a:extLst>
              </p:cNvPr>
              <p:cNvGrpSpPr/>
              <p:nvPr/>
            </p:nvGrpSpPr>
            <p:grpSpPr>
              <a:xfrm>
                <a:off x="0" y="153125"/>
                <a:ext cx="13958844" cy="666567"/>
                <a:chOff x="0" y="153125"/>
                <a:chExt cx="13958844" cy="666567"/>
              </a:xfrm>
            </p:grpSpPr>
            <p:pic>
              <p:nvPicPr>
                <p:cNvPr id="44" name="Picture 43">
                  <a:extLst>
                    <a:ext uri="{FF2B5EF4-FFF2-40B4-BE49-F238E27FC236}">
                      <a16:creationId xmlns:a16="http://schemas.microsoft.com/office/drawing/2014/main" id="{40886255-E161-4B2D-97DA-D8B55F7C43F6}"/>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45" name="TextBox 44">
                  <a:extLst>
                    <a:ext uri="{FF2B5EF4-FFF2-40B4-BE49-F238E27FC236}">
                      <a16:creationId xmlns:a16="http://schemas.microsoft.com/office/drawing/2014/main" id="{71C32AA8-F471-4379-B629-382A888CED0E}"/>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4CE1AF84-7B25-4AE8-A797-765A8D6BB6D9}"/>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41" name="Rettangolo 13">
              <a:extLst>
                <a:ext uri="{FF2B5EF4-FFF2-40B4-BE49-F238E27FC236}">
                  <a16:creationId xmlns:a16="http://schemas.microsoft.com/office/drawing/2014/main" id="{AE9726C3-1C31-459F-9B68-94B8580007DB}"/>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6" name="TextBox 45">
            <a:extLst>
              <a:ext uri="{FF2B5EF4-FFF2-40B4-BE49-F238E27FC236}">
                <a16:creationId xmlns:a16="http://schemas.microsoft.com/office/drawing/2014/main" id="{6F6E0EFF-3E92-40B8-9857-6A35572BA43C}"/>
              </a:ext>
            </a:extLst>
          </p:cNvPr>
          <p:cNvSpPr txBox="1"/>
          <p:nvPr/>
        </p:nvSpPr>
        <p:spPr>
          <a:xfrm>
            <a:off x="-381012" y="987889"/>
            <a:ext cx="18288012" cy="1077218"/>
          </a:xfrm>
          <a:prstGeom prst="rect">
            <a:avLst/>
          </a:prstGeom>
          <a:noFill/>
        </p:spPr>
        <p:txBody>
          <a:bodyPr wrap="square">
            <a:spAutoFit/>
          </a:bodyPr>
          <a:lstStyle/>
          <a:p>
            <a:pPr algn="ctr"/>
            <a:r>
              <a:rPr lang="sv-SE" sz="6400" b="1" err="1">
                <a:solidFill>
                  <a:srgbClr val="CC0033"/>
                </a:solidFill>
                <a:latin typeface="+mj-lt"/>
                <a:cs typeface="Arial" panose="020B0604020202020204" pitchFamily="34" charset="0"/>
              </a:rPr>
              <a:t>Keep</a:t>
            </a:r>
            <a:r>
              <a:rPr lang="sv-SE" sz="6400" b="1">
                <a:solidFill>
                  <a:srgbClr val="CC0033"/>
                </a:solidFill>
                <a:latin typeface="+mj-lt"/>
                <a:cs typeface="Arial" panose="020B0604020202020204" pitchFamily="34" charset="0"/>
              </a:rPr>
              <a:t> in mind…</a:t>
            </a:r>
          </a:p>
        </p:txBody>
      </p:sp>
      <p:pic>
        <p:nvPicPr>
          <p:cNvPr id="47" name="Picture 12">
            <a:extLst>
              <a:ext uri="{FF2B5EF4-FFF2-40B4-BE49-F238E27FC236}">
                <a16:creationId xmlns:a16="http://schemas.microsoft.com/office/drawing/2014/main" id="{A2A0669A-2382-4A9D-B240-4CC5E3A53531}"/>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48" name="Gruppo 16">
            <a:extLst>
              <a:ext uri="{FF2B5EF4-FFF2-40B4-BE49-F238E27FC236}">
                <a16:creationId xmlns:a16="http://schemas.microsoft.com/office/drawing/2014/main" id="{9C869071-9A44-4D04-80DE-B2D29952CAFC}"/>
              </a:ext>
            </a:extLst>
          </p:cNvPr>
          <p:cNvGrpSpPr/>
          <p:nvPr/>
        </p:nvGrpSpPr>
        <p:grpSpPr>
          <a:xfrm>
            <a:off x="4329146" y="9679208"/>
            <a:ext cx="13958844" cy="666567"/>
            <a:chOff x="4329156" y="9649198"/>
            <a:chExt cx="13958844" cy="666567"/>
          </a:xfrm>
        </p:grpSpPr>
        <p:pic>
          <p:nvPicPr>
            <p:cNvPr id="49" name="Picture 12">
              <a:extLst>
                <a:ext uri="{FF2B5EF4-FFF2-40B4-BE49-F238E27FC236}">
                  <a16:creationId xmlns:a16="http://schemas.microsoft.com/office/drawing/2014/main" id="{D4A10241-ACD2-4495-B99C-C484ABB995F7}"/>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50" name="TextBox 16">
              <a:extLst>
                <a:ext uri="{FF2B5EF4-FFF2-40B4-BE49-F238E27FC236}">
                  <a16:creationId xmlns:a16="http://schemas.microsoft.com/office/drawing/2014/main" id="{9D88F84E-3438-4FE4-8393-010631DAF8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Tree>
    <p:extLst>
      <p:ext uri="{BB962C8B-B14F-4D97-AF65-F5344CB8AC3E}">
        <p14:creationId xmlns:p14="http://schemas.microsoft.com/office/powerpoint/2010/main" val="2974907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48A8F52-BE7C-4537-850A-46A0D28071FC}"/>
              </a:ext>
            </a:extLst>
          </p:cNvPr>
          <p:cNvSpPr>
            <a:spLocks noGrp="1"/>
          </p:cNvSpPr>
          <p:nvPr>
            <p:ph idx="1"/>
          </p:nvPr>
        </p:nvSpPr>
        <p:spPr>
          <a:xfrm>
            <a:off x="914388" y="2873591"/>
            <a:ext cx="12542531" cy="4525963"/>
          </a:xfrm>
        </p:spPr>
        <p:txBody>
          <a:bodyPr/>
          <a:lstStyle/>
          <a:p>
            <a:pPr marL="0" indent="0">
              <a:buNone/>
            </a:pPr>
            <a:r>
              <a:rPr lang="en-GB" sz="4200" noProof="0" dirty="0"/>
              <a:t>Which is more environmentally friendly?</a:t>
            </a:r>
          </a:p>
          <a:p>
            <a:pPr marL="0" indent="0">
              <a:buNone/>
            </a:pPr>
            <a:endParaRPr lang="en-GB" sz="4200" noProof="0" dirty="0"/>
          </a:p>
          <a:p>
            <a:r>
              <a:rPr lang="en-GB" noProof="0" dirty="0"/>
              <a:t>Single-use diapers</a:t>
            </a:r>
          </a:p>
          <a:p>
            <a:r>
              <a:rPr lang="en-GB" noProof="0" dirty="0"/>
              <a:t>Reusable (washable) diapers</a:t>
            </a:r>
          </a:p>
          <a:p>
            <a:r>
              <a:rPr lang="en-GB" noProof="0" dirty="0"/>
              <a:t>Well, it depends ….</a:t>
            </a:r>
          </a:p>
          <a:p>
            <a:pPr marL="0" indent="0">
              <a:buNone/>
            </a:pPr>
            <a:endParaRPr lang="en-GB" noProof="0" dirty="0"/>
          </a:p>
        </p:txBody>
      </p:sp>
      <p:sp>
        <p:nvSpPr>
          <p:cNvPr id="8" name="Platshållare för sidfot 3">
            <a:extLst>
              <a:ext uri="{FF2B5EF4-FFF2-40B4-BE49-F238E27FC236}">
                <a16:creationId xmlns:a16="http://schemas.microsoft.com/office/drawing/2014/main" id="{CB91EC9E-05C9-45AB-9962-19D7B3A28C28}"/>
              </a:ext>
            </a:extLst>
          </p:cNvPr>
          <p:cNvSpPr>
            <a:spLocks noGrp="1"/>
          </p:cNvSpPr>
          <p:nvPr>
            <p:ph type="ftr" sz="quarter" idx="11"/>
          </p:nvPr>
        </p:nvSpPr>
        <p:spPr>
          <a:xfrm>
            <a:off x="994751" y="9552600"/>
            <a:ext cx="6172200" cy="307155"/>
          </a:xfrm>
        </p:spPr>
        <p:txBody>
          <a:bodyPr/>
          <a:lstStyle/>
          <a:p>
            <a:r>
              <a:rPr lang="sv-SE"/>
              <a:t>LCA - Life </a:t>
            </a:r>
            <a:r>
              <a:rPr lang="sv-SE" err="1"/>
              <a:t>Cycle</a:t>
            </a:r>
            <a:r>
              <a:rPr lang="sv-SE"/>
              <a:t> </a:t>
            </a:r>
            <a:r>
              <a:rPr lang="sv-SE" err="1"/>
              <a:t>Assessment</a:t>
            </a:r>
            <a:endParaRPr lang="sv-SE"/>
          </a:p>
        </p:txBody>
      </p:sp>
      <p:grpSp>
        <p:nvGrpSpPr>
          <p:cNvPr id="9" name="Gruppo 16">
            <a:extLst>
              <a:ext uri="{FF2B5EF4-FFF2-40B4-BE49-F238E27FC236}">
                <a16:creationId xmlns:a16="http://schemas.microsoft.com/office/drawing/2014/main" id="{7F5AE602-3D69-4787-90B0-10BC6F242433}"/>
              </a:ext>
            </a:extLst>
          </p:cNvPr>
          <p:cNvGrpSpPr/>
          <p:nvPr/>
        </p:nvGrpSpPr>
        <p:grpSpPr>
          <a:xfrm>
            <a:off x="4329146" y="9679208"/>
            <a:ext cx="13958844" cy="666567"/>
            <a:chOff x="4329156" y="9649198"/>
            <a:chExt cx="13958844" cy="666567"/>
          </a:xfrm>
        </p:grpSpPr>
        <p:pic>
          <p:nvPicPr>
            <p:cNvPr id="10" name="Picture 12">
              <a:extLst>
                <a:ext uri="{FF2B5EF4-FFF2-40B4-BE49-F238E27FC236}">
                  <a16:creationId xmlns:a16="http://schemas.microsoft.com/office/drawing/2014/main" id="{7FD1779F-6C24-4647-9A58-3673D450A129}"/>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1" name="TextBox 16">
              <a:extLst>
                <a:ext uri="{FF2B5EF4-FFF2-40B4-BE49-F238E27FC236}">
                  <a16:creationId xmlns:a16="http://schemas.microsoft.com/office/drawing/2014/main" id="{3739C17C-D9CF-4CAF-BD52-207E2418E29D}"/>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12" name="Gruppo 2">
            <a:extLst>
              <a:ext uri="{FF2B5EF4-FFF2-40B4-BE49-F238E27FC236}">
                <a16:creationId xmlns:a16="http://schemas.microsoft.com/office/drawing/2014/main" id="{8E16E3F9-348A-468B-8BBC-0B99B8DCD762}"/>
              </a:ext>
            </a:extLst>
          </p:cNvPr>
          <p:cNvGrpSpPr/>
          <p:nvPr/>
        </p:nvGrpSpPr>
        <p:grpSpPr>
          <a:xfrm>
            <a:off x="-12" y="138554"/>
            <a:ext cx="18288002" cy="681138"/>
            <a:chOff x="-12" y="138554"/>
            <a:chExt cx="18288002" cy="681138"/>
          </a:xfrm>
        </p:grpSpPr>
        <p:grpSp>
          <p:nvGrpSpPr>
            <p:cNvPr id="13" name="Gruppo 1">
              <a:extLst>
                <a:ext uri="{FF2B5EF4-FFF2-40B4-BE49-F238E27FC236}">
                  <a16:creationId xmlns:a16="http://schemas.microsoft.com/office/drawing/2014/main" id="{BC60B496-B931-4476-BBCD-64D54A71AA2C}"/>
                </a:ext>
              </a:extLst>
            </p:cNvPr>
            <p:cNvGrpSpPr/>
            <p:nvPr/>
          </p:nvGrpSpPr>
          <p:grpSpPr>
            <a:xfrm>
              <a:off x="0" y="153125"/>
              <a:ext cx="17907000" cy="666567"/>
              <a:chOff x="0" y="153125"/>
              <a:chExt cx="17907000" cy="666567"/>
            </a:xfrm>
          </p:grpSpPr>
          <p:grpSp>
            <p:nvGrpSpPr>
              <p:cNvPr id="15" name="Gruppo 15">
                <a:extLst>
                  <a:ext uri="{FF2B5EF4-FFF2-40B4-BE49-F238E27FC236}">
                    <a16:creationId xmlns:a16="http://schemas.microsoft.com/office/drawing/2014/main" id="{E6491DC5-D433-482E-B376-4E0AC0805659}"/>
                  </a:ext>
                </a:extLst>
              </p:cNvPr>
              <p:cNvGrpSpPr/>
              <p:nvPr/>
            </p:nvGrpSpPr>
            <p:grpSpPr>
              <a:xfrm>
                <a:off x="0" y="153125"/>
                <a:ext cx="13958844" cy="666567"/>
                <a:chOff x="0" y="153125"/>
                <a:chExt cx="13958844" cy="666567"/>
              </a:xfrm>
            </p:grpSpPr>
            <p:pic>
              <p:nvPicPr>
                <p:cNvPr id="17" name="Picture 16">
                  <a:extLst>
                    <a:ext uri="{FF2B5EF4-FFF2-40B4-BE49-F238E27FC236}">
                      <a16:creationId xmlns:a16="http://schemas.microsoft.com/office/drawing/2014/main" id="{90F717E4-24CC-4D38-B054-30C72ACE3D22}"/>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8" name="TextBox 17">
                  <a:extLst>
                    <a:ext uri="{FF2B5EF4-FFF2-40B4-BE49-F238E27FC236}">
                      <a16:creationId xmlns:a16="http://schemas.microsoft.com/office/drawing/2014/main" id="{9C941EE4-D71D-4A24-91F0-E4D332F69F0A}"/>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751F6362-C4CA-4F4C-8AB0-693C17F53EF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9B48926F-5180-4778-9F9D-0B193BD56165}"/>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2696A283-6888-4A6D-ADE1-53E430F0E65E}"/>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A </a:t>
            </a:r>
            <a:r>
              <a:rPr lang="sv-SE" sz="6400" b="1" err="1">
                <a:solidFill>
                  <a:srgbClr val="CC0033"/>
                </a:solidFill>
                <a:latin typeface="+mj-lt"/>
                <a:cs typeface="Arial" panose="020B0604020202020204" pitchFamily="34" charset="0"/>
              </a:rPr>
              <a:t>quick</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question</a:t>
            </a:r>
            <a:endParaRPr lang="sv-SE" sz="6400" b="1">
              <a:solidFill>
                <a:srgbClr val="CC0033"/>
              </a:solidFill>
              <a:latin typeface="+mj-lt"/>
              <a:cs typeface="Arial" panose="020B0604020202020204" pitchFamily="34" charset="0"/>
            </a:endParaRPr>
          </a:p>
        </p:txBody>
      </p:sp>
      <p:pic>
        <p:nvPicPr>
          <p:cNvPr id="20" name="Picture 12">
            <a:extLst>
              <a:ext uri="{FF2B5EF4-FFF2-40B4-BE49-F238E27FC236}">
                <a16:creationId xmlns:a16="http://schemas.microsoft.com/office/drawing/2014/main" id="{98A0BF94-2540-4BA8-A5D1-066B4099799C}"/>
              </a:ext>
            </a:extLst>
          </p:cNvPr>
          <p:cNvPicPr>
            <a:picLocks noChangeAspect="1"/>
          </p:cNvPicPr>
          <p:nvPr/>
        </p:nvPicPr>
        <p:blipFill>
          <a:blip r:embed="rId5"/>
          <a:srcRect/>
          <a:stretch>
            <a:fillRect/>
          </a:stretch>
        </p:blipFill>
        <p:spPr>
          <a:xfrm>
            <a:off x="0" y="8901113"/>
            <a:ext cx="5715000" cy="1385887"/>
          </a:xfrm>
          <a:prstGeom prst="rect">
            <a:avLst/>
          </a:prstGeom>
        </p:spPr>
      </p:pic>
    </p:spTree>
    <p:extLst>
      <p:ext uri="{BB962C8B-B14F-4D97-AF65-F5344CB8AC3E}">
        <p14:creationId xmlns:p14="http://schemas.microsoft.com/office/powerpoint/2010/main" val="3416370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905000" y="1010312"/>
            <a:ext cx="1356359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1" u="none" strike="noStrike" kern="1200" cap="none" spc="0" normalizeH="0" baseline="0" noProof="0">
                <a:ln>
                  <a:noFill/>
                </a:ln>
                <a:solidFill>
                  <a:srgbClr val="CC0033"/>
                </a:solidFill>
                <a:effectLst/>
                <a:uLnTx/>
                <a:uFillTx/>
                <a:latin typeface="Arial"/>
                <a:ea typeface="+mn-ea"/>
                <a:cs typeface="Arial" panose="020B0604020202020204" pitchFamily="34" charset="0"/>
              </a:rPr>
              <a:t>Did you know?</a:t>
            </a:r>
          </a:p>
        </p:txBody>
      </p:sp>
      <p:sp>
        <p:nvSpPr>
          <p:cNvPr id="5" name="TextBox 4">
            <a:extLst>
              <a:ext uri="{FF2B5EF4-FFF2-40B4-BE49-F238E27FC236}">
                <a16:creationId xmlns:a16="http://schemas.microsoft.com/office/drawing/2014/main" id="{1AD04ADB-F755-4165-815C-C8E53AEBE407}"/>
              </a:ext>
            </a:extLst>
          </p:cNvPr>
          <p:cNvSpPr txBox="1"/>
          <p:nvPr/>
        </p:nvSpPr>
        <p:spPr>
          <a:xfrm>
            <a:off x="1631429" y="2681518"/>
            <a:ext cx="11170171" cy="95410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F2F2F"/>
                </a:solidFill>
                <a:effectLst/>
                <a:uLnTx/>
                <a:uFillTx/>
                <a:latin typeface="Arial"/>
                <a:ea typeface="+mn-ea"/>
                <a:cs typeface="+mn-cs"/>
              </a:rPr>
              <a:t>The </a:t>
            </a:r>
            <a:r>
              <a:rPr kumimoji="0" lang="en-US" sz="2800" b="0" i="0" u="none" strike="noStrike" kern="1200" cap="none" spc="0" normalizeH="0" baseline="0" dirty="0">
                <a:ln>
                  <a:noFill/>
                </a:ln>
                <a:solidFill>
                  <a:srgbClr val="2F2F2F"/>
                </a:solidFill>
                <a:effectLst/>
                <a:uLnTx/>
                <a:uFillTx/>
                <a:latin typeface="Arial"/>
                <a:ea typeface="+mn-ea"/>
                <a:cs typeface="+mn-cs"/>
              </a:rPr>
              <a:t>world’s direct industrial CO</a:t>
            </a:r>
            <a:r>
              <a:rPr kumimoji="0" lang="en-US" sz="2800" b="0" i="0" u="none" strike="noStrike" kern="1200" cap="none" spc="0" normalizeH="0" baseline="-25000" dirty="0">
                <a:ln>
                  <a:noFill/>
                </a:ln>
                <a:solidFill>
                  <a:srgbClr val="2F2F2F"/>
                </a:solidFill>
                <a:effectLst/>
                <a:uLnTx/>
                <a:uFillTx/>
                <a:latin typeface="Arial"/>
                <a:ea typeface="+mn-ea"/>
                <a:cs typeface="+mn-cs"/>
              </a:rPr>
              <a:t>2</a:t>
            </a:r>
            <a:r>
              <a:rPr kumimoji="0" lang="en-US" sz="2800" b="0" i="0" u="none" strike="noStrike" kern="1200" cap="none" spc="0" normalizeH="0" baseline="0" dirty="0">
                <a:ln>
                  <a:noFill/>
                </a:ln>
                <a:solidFill>
                  <a:srgbClr val="2F2F2F"/>
                </a:solidFill>
                <a:effectLst/>
                <a:uLnTx/>
                <a:uFillTx/>
                <a:latin typeface="Arial"/>
                <a:ea typeface="+mn-ea"/>
                <a:cs typeface="+mn-cs"/>
              </a:rPr>
              <a:t> emissions that can be contributed to </a:t>
            </a:r>
            <a:r>
              <a:rPr kumimoji="0" lang="en-US" sz="2800" b="0" i="0" u="none" strike="noStrike" kern="1200" cap="none" spc="0" normalizeH="0" baseline="0" dirty="0" err="1">
                <a:ln>
                  <a:noFill/>
                </a:ln>
                <a:solidFill>
                  <a:srgbClr val="2F2F2F"/>
                </a:solidFill>
                <a:effectLst/>
                <a:uLnTx/>
                <a:uFillTx/>
                <a:latin typeface="Arial"/>
                <a:ea typeface="+mn-ea"/>
                <a:cs typeface="+mn-cs"/>
              </a:rPr>
              <a:t>aluminium</a:t>
            </a:r>
            <a:r>
              <a:rPr kumimoji="0" lang="en-US" sz="2800" b="0" i="0" u="none" strike="noStrike" kern="1200" cap="none" spc="0" normalizeH="0" baseline="0" dirty="0">
                <a:ln>
                  <a:noFill/>
                </a:ln>
                <a:solidFill>
                  <a:srgbClr val="2F2F2F"/>
                </a:solidFill>
                <a:effectLst/>
                <a:uLnTx/>
                <a:uFillTx/>
                <a:latin typeface="Arial"/>
                <a:ea typeface="+mn-ea"/>
                <a:cs typeface="+mn-cs"/>
              </a:rPr>
              <a:t> production:</a:t>
            </a:r>
          </a:p>
        </p:txBody>
      </p:sp>
      <p:sp>
        <p:nvSpPr>
          <p:cNvPr id="4" name="Wave 3">
            <a:extLst>
              <a:ext uri="{FF2B5EF4-FFF2-40B4-BE49-F238E27FC236}">
                <a16:creationId xmlns:a16="http://schemas.microsoft.com/office/drawing/2014/main" id="{3C949247-B54C-4A95-81C8-9E9EA63ACC57}"/>
              </a:ext>
            </a:extLst>
          </p:cNvPr>
          <p:cNvSpPr/>
          <p:nvPr/>
        </p:nvSpPr>
        <p:spPr>
          <a:xfrm>
            <a:off x="13958843" y="2515981"/>
            <a:ext cx="3056021" cy="105246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3%</a:t>
            </a:r>
          </a:p>
        </p:txBody>
      </p:sp>
      <p:sp>
        <p:nvSpPr>
          <p:cNvPr id="6" name="Rectangle 5">
            <a:extLst>
              <a:ext uri="{FF2B5EF4-FFF2-40B4-BE49-F238E27FC236}">
                <a16:creationId xmlns:a16="http://schemas.microsoft.com/office/drawing/2014/main" id="{0FD9A665-B060-47EE-BE9A-9BA783C0D181}"/>
              </a:ext>
            </a:extLst>
          </p:cNvPr>
          <p:cNvSpPr/>
          <p:nvPr/>
        </p:nvSpPr>
        <p:spPr>
          <a:xfrm>
            <a:off x="1515018" y="3875989"/>
            <a:ext cx="15257941" cy="161256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2F2F"/>
                </a:solidFill>
                <a:effectLst/>
                <a:uLnTx/>
                <a:uFillTx/>
                <a:latin typeface="Arial"/>
                <a:ea typeface="+mn-ea"/>
                <a:cs typeface="+mn-cs"/>
              </a:rPr>
              <a:t>The sector was directly responsible for 275 Mt of CO2 emissions in 2021,  of the world’s 9.4 Gt of direct industrial CO2 emissions in 2021. If indirect emissions from electricity consumption are included, the emissions from </a:t>
            </a:r>
            <a:r>
              <a:rPr kumimoji="0" lang="en-US" sz="2400" b="0" i="0" u="none" strike="noStrike" kern="1200" cap="none" spc="0" normalizeH="0" baseline="0" noProof="0" dirty="0" err="1">
                <a:ln>
                  <a:noFill/>
                </a:ln>
                <a:solidFill>
                  <a:srgbClr val="2F2F2F"/>
                </a:solidFill>
                <a:effectLst/>
                <a:uLnTx/>
                <a:uFillTx/>
                <a:latin typeface="Arial"/>
                <a:ea typeface="+mn-ea"/>
                <a:cs typeface="+mn-cs"/>
              </a:rPr>
              <a:t>aluminium</a:t>
            </a:r>
            <a:r>
              <a:rPr kumimoji="0" lang="en-US" sz="2400" b="0" i="0" u="none" strike="noStrike" kern="1200" cap="none" spc="0" normalizeH="0" baseline="0" noProof="0" dirty="0">
                <a:ln>
                  <a:noFill/>
                </a:ln>
                <a:solidFill>
                  <a:srgbClr val="2F2F2F"/>
                </a:solidFill>
                <a:effectLst/>
                <a:uLnTx/>
                <a:uFillTx/>
                <a:latin typeface="Arial"/>
                <a:ea typeface="+mn-ea"/>
                <a:cs typeface="+mn-cs"/>
              </a:rPr>
              <a:t> jump to around 1.1 Gt of CO2.</a:t>
            </a:r>
            <a:endParaRPr kumimoji="0" lang="sv-SE" sz="2400" b="0" i="0" u="none" strike="noStrike" kern="1200" cap="none" spc="0" normalizeH="0" baseline="0" noProof="0" dirty="0">
              <a:ln>
                <a:noFill/>
              </a:ln>
              <a:solidFill>
                <a:srgbClr val="2F2F2F"/>
              </a:solidFill>
              <a:effectLst/>
              <a:uLnTx/>
              <a:uFillTx/>
              <a:latin typeface="Arial"/>
              <a:ea typeface="+mn-ea"/>
              <a:cs typeface="+mn-cs"/>
            </a:endParaRPr>
          </a:p>
        </p:txBody>
      </p:sp>
      <p:sp>
        <p:nvSpPr>
          <p:cNvPr id="26" name="TextBox 25">
            <a:extLst>
              <a:ext uri="{FF2B5EF4-FFF2-40B4-BE49-F238E27FC236}">
                <a16:creationId xmlns:a16="http://schemas.microsoft.com/office/drawing/2014/main" id="{234FE021-978A-4FF9-A6B5-4D3D973BA55A}"/>
              </a:ext>
            </a:extLst>
          </p:cNvPr>
          <p:cNvSpPr txBox="1"/>
          <p:nvPr/>
        </p:nvSpPr>
        <p:spPr>
          <a:xfrm>
            <a:off x="899442" y="5961609"/>
            <a:ext cx="10135455" cy="95410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dirty="0">
                <a:ln>
                  <a:noFill/>
                </a:ln>
                <a:solidFill>
                  <a:srgbClr val="2F2F2F"/>
                </a:solidFill>
                <a:effectLst/>
                <a:uLnTx/>
                <a:uFillTx/>
                <a:latin typeface="Arial"/>
                <a:ea typeface="+mn-ea"/>
                <a:cs typeface="+mn-cs"/>
              </a:rPr>
              <a:t>The energy demand that comes from coal to produce steel on a global scale:</a:t>
            </a:r>
          </a:p>
        </p:txBody>
      </p:sp>
      <p:sp>
        <p:nvSpPr>
          <p:cNvPr id="27" name="Wave 26">
            <a:extLst>
              <a:ext uri="{FF2B5EF4-FFF2-40B4-BE49-F238E27FC236}">
                <a16:creationId xmlns:a16="http://schemas.microsoft.com/office/drawing/2014/main" id="{33E374F7-4B02-4093-ADD5-068DDC1A6158}"/>
              </a:ext>
            </a:extLst>
          </p:cNvPr>
          <p:cNvSpPr/>
          <p:nvPr/>
        </p:nvSpPr>
        <p:spPr>
          <a:xfrm>
            <a:off x="12025689" y="5733152"/>
            <a:ext cx="3866309" cy="1289978"/>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75%</a:t>
            </a:r>
          </a:p>
        </p:txBody>
      </p:sp>
      <p:sp>
        <p:nvSpPr>
          <p:cNvPr id="7" name="Rectangle 6">
            <a:extLst>
              <a:ext uri="{FF2B5EF4-FFF2-40B4-BE49-F238E27FC236}">
                <a16:creationId xmlns:a16="http://schemas.microsoft.com/office/drawing/2014/main" id="{496B33CA-43D5-51F9-750E-D568F6531C7C}"/>
              </a:ext>
            </a:extLst>
          </p:cNvPr>
          <p:cNvSpPr/>
          <p:nvPr/>
        </p:nvSpPr>
        <p:spPr>
          <a:xfrm>
            <a:off x="617838" y="7388775"/>
            <a:ext cx="16776209" cy="172073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F2F2F"/>
                </a:solidFill>
                <a:effectLst/>
                <a:uLnTx/>
                <a:uFillTx/>
                <a:latin typeface="Arial"/>
                <a:ea typeface="+mn-ea"/>
                <a:cs typeface="+mn-cs"/>
              </a:rPr>
              <a:t>Coal currently meets around 75% of the energy demand of the sector. Reducing reliance on coal and increasing electricity use are essential for the steel industry to get on track with the Net Zero Scenario. One innovative solution is direct reduction of iron utilizing hydrogen instead of coal and coke. This is being developed in the HYBRIT project in Sweden.</a:t>
            </a:r>
            <a:endParaRPr kumimoji="0" lang="sv-SE" sz="2400" b="0" i="0" u="none" strike="noStrike" kern="1200" cap="none" spc="0" normalizeH="0" baseline="0" noProof="0" dirty="0">
              <a:ln>
                <a:noFill/>
              </a:ln>
              <a:solidFill>
                <a:srgbClr val="2F2F2F"/>
              </a:solidFill>
              <a:effectLst/>
              <a:uLnTx/>
              <a:uFillTx/>
              <a:latin typeface="Arial"/>
              <a:ea typeface="+mn-ea"/>
              <a:cs typeface="+mn-cs"/>
            </a:endParaRPr>
          </a:p>
        </p:txBody>
      </p:sp>
    </p:spTree>
    <p:extLst>
      <p:ext uri="{BB962C8B-B14F-4D97-AF65-F5344CB8AC3E}">
        <p14:creationId xmlns:p14="http://schemas.microsoft.com/office/powerpoint/2010/main" val="119018201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1F6C95-FAD2-4548-856B-A81134B0B2A6}"/>
              </a:ext>
            </a:extLst>
          </p:cNvPr>
          <p:cNvSpPr>
            <a:spLocks noGrp="1"/>
          </p:cNvSpPr>
          <p:nvPr>
            <p:ph idx="1"/>
          </p:nvPr>
        </p:nvSpPr>
        <p:spPr>
          <a:xfrm>
            <a:off x="914389" y="2880518"/>
            <a:ext cx="8229600" cy="4525963"/>
          </a:xfrm>
        </p:spPr>
        <p:txBody>
          <a:bodyPr>
            <a:normAutofit fontScale="85000" lnSpcReduction="20000"/>
          </a:bodyPr>
          <a:lstStyle/>
          <a:p>
            <a:r>
              <a:rPr lang="en-GB" noProof="0" dirty="0"/>
              <a:t>Products with multiple functions</a:t>
            </a:r>
          </a:p>
          <a:p>
            <a:pPr lvl="1"/>
            <a:r>
              <a:rPr lang="en-GB" noProof="0" dirty="0"/>
              <a:t>Smart phones </a:t>
            </a:r>
          </a:p>
          <a:p>
            <a:pPr lvl="1"/>
            <a:r>
              <a:rPr lang="en-GB" noProof="0" dirty="0"/>
              <a:t>All-in-one printers</a:t>
            </a:r>
          </a:p>
          <a:p>
            <a:pPr lvl="1"/>
            <a:r>
              <a:rPr lang="en-GB" noProof="0" dirty="0"/>
              <a:t>Beer</a:t>
            </a:r>
          </a:p>
          <a:p>
            <a:r>
              <a:rPr lang="en-GB" b="1" noProof="0" dirty="0"/>
              <a:t>Main function: </a:t>
            </a:r>
            <a:r>
              <a:rPr lang="en-GB" noProof="0" dirty="0"/>
              <a:t>high relevance to the LCA`s goal</a:t>
            </a:r>
          </a:p>
          <a:p>
            <a:endParaRPr lang="en-GB" noProof="0" dirty="0"/>
          </a:p>
          <a:p>
            <a:r>
              <a:rPr lang="en-GB" noProof="0" dirty="0"/>
              <a:t>In small groups you will discuss</a:t>
            </a:r>
          </a:p>
          <a:p>
            <a:pPr lvl="1"/>
            <a:r>
              <a:rPr lang="en-GB" noProof="0" dirty="0"/>
              <a:t>What is the function of a ”beer”? </a:t>
            </a:r>
          </a:p>
          <a:p>
            <a:pPr lvl="1"/>
            <a:r>
              <a:rPr lang="en-GB" noProof="0" dirty="0"/>
              <a:t>What is your suggested functional unit for beer?</a:t>
            </a:r>
          </a:p>
          <a:p>
            <a:pPr lvl="1"/>
            <a:r>
              <a:rPr lang="en-GB" noProof="0" dirty="0"/>
              <a:t>Each group will present their notes from the discussion</a:t>
            </a:r>
          </a:p>
        </p:txBody>
      </p:sp>
      <p:grpSp>
        <p:nvGrpSpPr>
          <p:cNvPr id="20" name="Gruppo 2">
            <a:extLst>
              <a:ext uri="{FF2B5EF4-FFF2-40B4-BE49-F238E27FC236}">
                <a16:creationId xmlns:a16="http://schemas.microsoft.com/office/drawing/2014/main" id="{4E8CB152-ABA9-46A2-9D56-1EBA009FF6AA}"/>
              </a:ext>
            </a:extLst>
          </p:cNvPr>
          <p:cNvGrpSpPr/>
          <p:nvPr/>
        </p:nvGrpSpPr>
        <p:grpSpPr>
          <a:xfrm>
            <a:off x="-12" y="138554"/>
            <a:ext cx="18288002" cy="681138"/>
            <a:chOff x="-12" y="138554"/>
            <a:chExt cx="18288002" cy="681138"/>
          </a:xfrm>
        </p:grpSpPr>
        <p:grpSp>
          <p:nvGrpSpPr>
            <p:cNvPr id="21" name="Gruppo 1">
              <a:extLst>
                <a:ext uri="{FF2B5EF4-FFF2-40B4-BE49-F238E27FC236}">
                  <a16:creationId xmlns:a16="http://schemas.microsoft.com/office/drawing/2014/main" id="{924B1D71-C348-469B-8379-362408D07AE0}"/>
                </a:ext>
              </a:extLst>
            </p:cNvPr>
            <p:cNvGrpSpPr/>
            <p:nvPr/>
          </p:nvGrpSpPr>
          <p:grpSpPr>
            <a:xfrm>
              <a:off x="0" y="153125"/>
              <a:ext cx="17907000" cy="666567"/>
              <a:chOff x="0" y="153125"/>
              <a:chExt cx="17907000" cy="666567"/>
            </a:xfrm>
          </p:grpSpPr>
          <p:grpSp>
            <p:nvGrpSpPr>
              <p:cNvPr id="23" name="Gruppo 15">
                <a:extLst>
                  <a:ext uri="{FF2B5EF4-FFF2-40B4-BE49-F238E27FC236}">
                    <a16:creationId xmlns:a16="http://schemas.microsoft.com/office/drawing/2014/main" id="{3BABAE2B-EB6C-43F9-8969-E6F00F006074}"/>
                  </a:ext>
                </a:extLst>
              </p:cNvPr>
              <p:cNvGrpSpPr/>
              <p:nvPr/>
            </p:nvGrpSpPr>
            <p:grpSpPr>
              <a:xfrm>
                <a:off x="0" y="153125"/>
                <a:ext cx="13958844" cy="666567"/>
                <a:chOff x="0" y="153125"/>
                <a:chExt cx="13958844" cy="666567"/>
              </a:xfrm>
            </p:grpSpPr>
            <p:pic>
              <p:nvPicPr>
                <p:cNvPr id="25" name="Picture 24">
                  <a:extLst>
                    <a:ext uri="{FF2B5EF4-FFF2-40B4-BE49-F238E27FC236}">
                      <a16:creationId xmlns:a16="http://schemas.microsoft.com/office/drawing/2014/main" id="{D7546B25-FE2C-461B-9839-C87E08A4FF2C}"/>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6" name="TextBox 25">
                  <a:extLst>
                    <a:ext uri="{FF2B5EF4-FFF2-40B4-BE49-F238E27FC236}">
                      <a16:creationId xmlns:a16="http://schemas.microsoft.com/office/drawing/2014/main" id="{061BE004-6B62-49E7-B3BB-4AFF41AAAC89}"/>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C7E8437D-AF63-4E80-BB84-0496D90B610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2" name="Rettangolo 13">
              <a:extLst>
                <a:ext uri="{FF2B5EF4-FFF2-40B4-BE49-F238E27FC236}">
                  <a16:creationId xmlns:a16="http://schemas.microsoft.com/office/drawing/2014/main" id="{606C0CBC-CB12-4518-B0AC-CD1CB2CA748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a:extLst>
              <a:ext uri="{FF2B5EF4-FFF2-40B4-BE49-F238E27FC236}">
                <a16:creationId xmlns:a16="http://schemas.microsoft.com/office/drawing/2014/main" id="{E939449D-2B80-40F4-BF00-F9FB5DD3E281}"/>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Group </a:t>
            </a:r>
            <a:r>
              <a:rPr lang="sv-SE" sz="6400" b="1" err="1">
                <a:solidFill>
                  <a:srgbClr val="CC0033"/>
                </a:solidFill>
                <a:latin typeface="+mj-lt"/>
                <a:cs typeface="Arial" panose="020B0604020202020204" pitchFamily="34" charset="0"/>
              </a:rPr>
              <a:t>activity</a:t>
            </a:r>
            <a:endParaRPr lang="sv-SE" sz="6400" b="1">
              <a:solidFill>
                <a:srgbClr val="CC0033"/>
              </a:solidFill>
              <a:latin typeface="+mj-lt"/>
              <a:cs typeface="Arial" panose="020B0604020202020204" pitchFamily="34" charset="0"/>
            </a:endParaRPr>
          </a:p>
        </p:txBody>
      </p:sp>
      <p:pic>
        <p:nvPicPr>
          <p:cNvPr id="28" name="Picture 12">
            <a:extLst>
              <a:ext uri="{FF2B5EF4-FFF2-40B4-BE49-F238E27FC236}">
                <a16:creationId xmlns:a16="http://schemas.microsoft.com/office/drawing/2014/main" id="{BEAC8B6C-C4EC-40B9-901C-FC2B1D20E92A}"/>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9" name="Gruppo 16">
            <a:extLst>
              <a:ext uri="{FF2B5EF4-FFF2-40B4-BE49-F238E27FC236}">
                <a16:creationId xmlns:a16="http://schemas.microsoft.com/office/drawing/2014/main" id="{64DAE06D-04CE-4353-9A4E-6FB4DA5F8860}"/>
              </a:ext>
            </a:extLst>
          </p:cNvPr>
          <p:cNvGrpSpPr/>
          <p:nvPr/>
        </p:nvGrpSpPr>
        <p:grpSpPr>
          <a:xfrm>
            <a:off x="4329146" y="9679208"/>
            <a:ext cx="13958844" cy="666567"/>
            <a:chOff x="4329156" y="9649198"/>
            <a:chExt cx="13958844" cy="666567"/>
          </a:xfrm>
        </p:grpSpPr>
        <p:pic>
          <p:nvPicPr>
            <p:cNvPr id="30" name="Picture 12">
              <a:extLst>
                <a:ext uri="{FF2B5EF4-FFF2-40B4-BE49-F238E27FC236}">
                  <a16:creationId xmlns:a16="http://schemas.microsoft.com/office/drawing/2014/main" id="{D1B979F3-AA92-491F-83B1-A5B703EF0522}"/>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1" name="TextBox 16">
              <a:extLst>
                <a:ext uri="{FF2B5EF4-FFF2-40B4-BE49-F238E27FC236}">
                  <a16:creationId xmlns:a16="http://schemas.microsoft.com/office/drawing/2014/main" id="{54F084BB-4A27-419D-BB40-060E095FEA0C}"/>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32" name="Picture 31">
            <a:extLst>
              <a:ext uri="{FF2B5EF4-FFF2-40B4-BE49-F238E27FC236}">
                <a16:creationId xmlns:a16="http://schemas.microsoft.com/office/drawing/2014/main" id="{7FCA8B22-BC73-4963-988E-B6A14EBDA02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01119" y="2433856"/>
            <a:ext cx="3326616" cy="3326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a:extLst>
              <a:ext uri="{FF2B5EF4-FFF2-40B4-BE49-F238E27FC236}">
                <a16:creationId xmlns:a16="http://schemas.microsoft.com/office/drawing/2014/main" id="{6D10F22C-C724-4217-8786-8DDF60A44A6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788089" y="2476995"/>
            <a:ext cx="2585522"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a:extLst>
              <a:ext uri="{FF2B5EF4-FFF2-40B4-BE49-F238E27FC236}">
                <a16:creationId xmlns:a16="http://schemas.microsoft.com/office/drawing/2014/main" id="{6F781AA6-3044-4FFF-B191-0F64BC6F17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204114" y="5309324"/>
            <a:ext cx="2795464" cy="41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09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8000" b="1" kern="1200" noProof="0" dirty="0">
                <a:solidFill>
                  <a:srgbClr val="FFFFFF"/>
                </a:solidFill>
                <a:latin typeface="+mj-lt"/>
                <a:ea typeface="+mj-ea"/>
                <a:cs typeface="+mj-cs"/>
              </a:rPr>
              <a:t>5.2 Environmental Life </a:t>
            </a:r>
            <a:r>
              <a:rPr lang="en-GB" sz="8000" b="1" noProof="0" dirty="0">
                <a:solidFill>
                  <a:srgbClr val="FFFFFF"/>
                </a:solidFill>
              </a:rPr>
              <a:t>C</a:t>
            </a:r>
            <a:r>
              <a:rPr lang="en-GB" sz="8000" b="1" kern="1200" noProof="0" dirty="0">
                <a:solidFill>
                  <a:srgbClr val="FFFFFF"/>
                </a:solidFill>
                <a:latin typeface="+mj-lt"/>
                <a:ea typeface="+mj-ea"/>
                <a:cs typeface="+mj-cs"/>
              </a:rPr>
              <a:t>ycle </a:t>
            </a:r>
            <a:r>
              <a:rPr lang="en-GB" sz="8000" b="1" noProof="0" dirty="0">
                <a:solidFill>
                  <a:srgbClr val="FFFFFF"/>
                </a:solidFill>
              </a:rPr>
              <a:t>C</a:t>
            </a:r>
            <a:r>
              <a:rPr lang="en-GB" sz="8000" b="1" kern="1200" noProof="0" dirty="0">
                <a:solidFill>
                  <a:srgbClr val="FFFFFF"/>
                </a:solidFill>
                <a:latin typeface="+mj-lt"/>
                <a:ea typeface="+mj-ea"/>
                <a:cs typeface="+mj-cs"/>
              </a:rPr>
              <a:t>ost (</a:t>
            </a:r>
            <a:r>
              <a:rPr lang="en-GB" sz="8000" b="1" kern="1200" noProof="0" dirty="0" err="1">
                <a:solidFill>
                  <a:srgbClr val="FFFFFF"/>
                </a:solidFill>
                <a:latin typeface="+mj-lt"/>
                <a:ea typeface="+mj-ea"/>
                <a:cs typeface="+mj-cs"/>
              </a:rPr>
              <a:t>eLCC</a:t>
            </a:r>
            <a:r>
              <a:rPr lang="en-GB" sz="8000" b="1" kern="1200" noProof="0" dirty="0">
                <a:solidFill>
                  <a:srgbClr val="FFFFFF"/>
                </a:solidFill>
                <a:latin typeface="+mj-lt"/>
                <a:ea typeface="+mj-ea"/>
                <a:cs typeface="+mj-cs"/>
              </a:rPr>
              <a:t>)</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358300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8806218"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Environmental Life Cycle Cost (</a:t>
            </a:r>
            <a:r>
              <a:rPr lang="en-US" sz="6400" b="1" dirty="0" err="1">
                <a:solidFill>
                  <a:srgbClr val="CC0033"/>
                </a:solidFill>
                <a:latin typeface="+mj-lt"/>
                <a:cs typeface="Arial" panose="020B0604020202020204" pitchFamily="34" charset="0"/>
              </a:rPr>
              <a:t>eLCC</a:t>
            </a:r>
            <a:r>
              <a:rPr lang="en-US" sz="6400" b="1" dirty="0">
                <a:solidFill>
                  <a:srgbClr val="CC0033"/>
                </a:solidFill>
                <a:latin typeface="+mj-lt"/>
                <a:cs typeface="Arial" panose="020B0604020202020204" pitchFamily="34" charset="0"/>
              </a:rPr>
              <a:t>)</a:t>
            </a:r>
          </a:p>
        </p:txBody>
      </p:sp>
      <p:pic>
        <p:nvPicPr>
          <p:cNvPr id="2" name="Content Placeholder 6" descr="Questions with solid fill">
            <a:extLst>
              <a:ext uri="{FF2B5EF4-FFF2-40B4-BE49-F238E27FC236}">
                <a16:creationId xmlns:a16="http://schemas.microsoft.com/office/drawing/2014/main" id="{AAD8647A-B944-7FE4-ED77-163A7D350015}"/>
              </a:ext>
            </a:extLst>
          </p:cNvPr>
          <p:cNvPicPr>
            <a:picLocks noGrp="1"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73239" y="2759947"/>
            <a:ext cx="1325487" cy="1325487"/>
          </a:xfrm>
          <a:prstGeom prst="rect">
            <a:avLst/>
          </a:prstGeom>
        </p:spPr>
      </p:pic>
      <p:sp>
        <p:nvSpPr>
          <p:cNvPr id="4" name="TextBox 2">
            <a:extLst>
              <a:ext uri="{FF2B5EF4-FFF2-40B4-BE49-F238E27FC236}">
                <a16:creationId xmlns:a16="http://schemas.microsoft.com/office/drawing/2014/main" id="{89C0D10C-6C8E-7699-B70A-8B75EE8BB5BE}"/>
              </a:ext>
            </a:extLst>
          </p:cNvPr>
          <p:cNvSpPr txBox="1"/>
          <p:nvPr/>
        </p:nvSpPr>
        <p:spPr>
          <a:xfrm>
            <a:off x="3464988" y="2191095"/>
            <a:ext cx="11352537" cy="24006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GB" sz="2400" dirty="0">
                <a:cs typeface="Arial"/>
              </a:rPr>
              <a:t>Costs are evaluated using a life cycle perspective including externalities and damage cost. </a:t>
            </a:r>
          </a:p>
          <a:p>
            <a:pPr marL="457200" indent="-457200">
              <a:buFont typeface="Arial"/>
              <a:buChar char="•"/>
            </a:pPr>
            <a:r>
              <a:rPr lang="en-GB" sz="2400" dirty="0">
                <a:cs typeface="Arial"/>
              </a:rPr>
              <a:t>It is built upon data used in the LCA, but also incorporate financial data specific for the items being evaluated. </a:t>
            </a:r>
          </a:p>
          <a:p>
            <a:pPr marL="457200" indent="-457200">
              <a:buFont typeface="Arial"/>
              <a:buChar char="•"/>
            </a:pPr>
            <a:r>
              <a:rPr lang="en-GB" sz="2400" dirty="0">
                <a:cs typeface="Arial"/>
              </a:rPr>
              <a:t>Fixed and operational cost of the product system are considered and for the </a:t>
            </a:r>
            <a:r>
              <a:rPr lang="en-GB" sz="2400" dirty="0" err="1">
                <a:cs typeface="Arial"/>
              </a:rPr>
              <a:t>Retrofeed</a:t>
            </a:r>
            <a:r>
              <a:rPr lang="en-GB" sz="2400" dirty="0">
                <a:cs typeface="Arial"/>
              </a:rPr>
              <a:t> project the cost given in the table is included</a:t>
            </a:r>
            <a:r>
              <a:rPr lang="en-GB" sz="3000" dirty="0">
                <a:cs typeface="Arial"/>
              </a:rPr>
              <a:t>. </a:t>
            </a:r>
          </a:p>
        </p:txBody>
      </p:sp>
      <p:sp>
        <p:nvSpPr>
          <p:cNvPr id="13" name="TextBox 12">
            <a:extLst>
              <a:ext uri="{FF2B5EF4-FFF2-40B4-BE49-F238E27FC236}">
                <a16:creationId xmlns:a16="http://schemas.microsoft.com/office/drawing/2014/main" id="{7C3F1288-5977-F034-1CAE-2FCF19A857EA}"/>
              </a:ext>
            </a:extLst>
          </p:cNvPr>
          <p:cNvSpPr txBox="1"/>
          <p:nvPr/>
        </p:nvSpPr>
        <p:spPr>
          <a:xfrm>
            <a:off x="614149" y="2956549"/>
            <a:ext cx="1664277" cy="369332"/>
          </a:xfrm>
          <a:prstGeom prst="rect">
            <a:avLst/>
          </a:prstGeom>
          <a:noFill/>
        </p:spPr>
        <p:txBody>
          <a:bodyPr wrap="square" rtlCol="0">
            <a:spAutoFit/>
          </a:bodyPr>
          <a:lstStyle/>
          <a:p>
            <a:r>
              <a:rPr lang="sv-SE"/>
              <a:t>WHAT IS IT?</a:t>
            </a:r>
            <a:endParaRPr lang="en-GB"/>
          </a:p>
        </p:txBody>
      </p:sp>
      <p:graphicFrame>
        <p:nvGraphicFramePr>
          <p:cNvPr id="22" name="Tabell 21">
            <a:extLst>
              <a:ext uri="{FF2B5EF4-FFF2-40B4-BE49-F238E27FC236}">
                <a16:creationId xmlns:a16="http://schemas.microsoft.com/office/drawing/2014/main" id="{36415068-01E0-18C4-B07A-3CD28E257712}"/>
              </a:ext>
            </a:extLst>
          </p:cNvPr>
          <p:cNvGraphicFramePr>
            <a:graphicFrameLocks noGrp="1"/>
          </p:cNvGraphicFramePr>
          <p:nvPr>
            <p:extLst>
              <p:ext uri="{D42A27DB-BD31-4B8C-83A1-F6EECF244321}">
                <p14:modId xmlns:p14="http://schemas.microsoft.com/office/powerpoint/2010/main" val="2930315784"/>
              </p:ext>
            </p:extLst>
          </p:nvPr>
        </p:nvGraphicFramePr>
        <p:xfrm>
          <a:off x="3751568" y="4812279"/>
          <a:ext cx="9747864" cy="4267200"/>
        </p:xfrm>
        <a:graphic>
          <a:graphicData uri="http://schemas.openxmlformats.org/drawingml/2006/table">
            <a:tbl>
              <a:tblPr firstRow="1" firstCol="1" bandRow="1">
                <a:tableStyleId>{5C22544A-7EE6-4342-B048-85BDC9FD1C3A}</a:tableStyleId>
              </a:tblPr>
              <a:tblGrid>
                <a:gridCol w="377768">
                  <a:extLst>
                    <a:ext uri="{9D8B030D-6E8A-4147-A177-3AD203B41FA5}">
                      <a16:colId xmlns:a16="http://schemas.microsoft.com/office/drawing/2014/main" val="2057160712"/>
                    </a:ext>
                  </a:extLst>
                </a:gridCol>
                <a:gridCol w="9370096">
                  <a:extLst>
                    <a:ext uri="{9D8B030D-6E8A-4147-A177-3AD203B41FA5}">
                      <a16:colId xmlns:a16="http://schemas.microsoft.com/office/drawing/2014/main" val="2360999157"/>
                    </a:ext>
                  </a:extLst>
                </a:gridCol>
              </a:tblGrid>
              <a:tr h="0">
                <a:tc gridSpan="2">
                  <a:txBody>
                    <a:bodyPr/>
                    <a:lstStyle/>
                    <a:p>
                      <a:r>
                        <a:rPr lang="en-US" sz="2000" kern="100" dirty="0">
                          <a:effectLst/>
                        </a:rPr>
                        <a:t>Fixed cost</a:t>
                      </a:r>
                      <a:endParaRPr lang="sv-SE" sz="2000" kern="100" dirty="0">
                        <a:solidFill>
                          <a:srgbClr val="404040"/>
                        </a:solidFill>
                        <a:effectLst/>
                        <a:latin typeface="Liberation Serif"/>
                        <a:ea typeface="Noto Sans CJK SC"/>
                        <a:cs typeface="Lohit Devanagari"/>
                      </a:endParaRPr>
                    </a:p>
                  </a:txBody>
                  <a:tcPr marL="68580" marR="68580" marT="0" marB="0"/>
                </a:tc>
                <a:tc hMerge="1">
                  <a:txBody>
                    <a:bodyPr/>
                    <a:lstStyle/>
                    <a:p>
                      <a:endParaRPr lang="sv-SE"/>
                    </a:p>
                  </a:txBody>
                  <a:tcPr/>
                </a:tc>
                <a:extLst>
                  <a:ext uri="{0D108BD9-81ED-4DB2-BD59-A6C34878D82A}">
                    <a16:rowId xmlns:a16="http://schemas.microsoft.com/office/drawing/2014/main" val="3586957858"/>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a:effectLst/>
                        </a:rPr>
                        <a:t>Investment and interest</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551437130"/>
                  </a:ext>
                </a:extLst>
              </a:tr>
              <a:tr h="0">
                <a:tc>
                  <a:txBody>
                    <a:bodyPr/>
                    <a:lstStyle/>
                    <a:p>
                      <a:r>
                        <a:rPr lang="en-US" sz="2400" kern="100">
                          <a:effectLst/>
                        </a:rPr>
                        <a:t> </a:t>
                      </a:r>
                      <a:endParaRPr lang="sv-SE" sz="2400" kern="100">
                        <a:solidFill>
                          <a:srgbClr val="404040"/>
                        </a:solidFill>
                        <a:effectLst/>
                        <a:latin typeface="Liberation Serif"/>
                        <a:ea typeface="Noto Sans CJK SC"/>
                        <a:cs typeface="Lohit Devanagari"/>
                      </a:endParaRPr>
                    </a:p>
                  </a:txBody>
                  <a:tcPr marL="68580" marR="68580" marT="0" marB="0"/>
                </a:tc>
                <a:tc>
                  <a:txBody>
                    <a:bodyPr/>
                    <a:lstStyle/>
                    <a:p>
                      <a:r>
                        <a:rPr lang="en-US" sz="2000" kern="100">
                          <a:effectLst/>
                        </a:rPr>
                        <a:t>Maintenance</a:t>
                      </a:r>
                      <a:endParaRPr lang="sv-SE" sz="2000" kern="10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2484068859"/>
                  </a:ext>
                </a:extLst>
              </a:tr>
              <a:tr h="0">
                <a:tc>
                  <a:txBody>
                    <a:bodyPr/>
                    <a:lstStyle/>
                    <a:p>
                      <a:r>
                        <a:rPr lang="en-US" sz="2400" kern="100">
                          <a:effectLst/>
                        </a:rPr>
                        <a:t> </a:t>
                      </a:r>
                      <a:endParaRPr lang="sv-SE" sz="2400" kern="10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Cost of staff</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1707502730"/>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Other: cost of permits, contracted costs and overhead e.g. R&amp;D</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3042637799"/>
                  </a:ext>
                </a:extLst>
              </a:tr>
              <a:tr h="0">
                <a:tc gridSpan="2">
                  <a:txBody>
                    <a:bodyPr/>
                    <a:lstStyle/>
                    <a:p>
                      <a:r>
                        <a:rPr lang="en-US" sz="2000" kern="100" dirty="0">
                          <a:effectLst/>
                        </a:rPr>
                        <a:t>Variable cost</a:t>
                      </a:r>
                      <a:endParaRPr lang="sv-SE" sz="2000" kern="100" dirty="0">
                        <a:solidFill>
                          <a:srgbClr val="404040"/>
                        </a:solidFill>
                        <a:effectLst/>
                        <a:latin typeface="Liberation Serif"/>
                        <a:ea typeface="Noto Sans CJK SC"/>
                        <a:cs typeface="Lohit Devanagari"/>
                      </a:endParaRPr>
                    </a:p>
                  </a:txBody>
                  <a:tcPr marL="68580" marR="68580" marT="0" marB="0"/>
                </a:tc>
                <a:tc hMerge="1">
                  <a:txBody>
                    <a:bodyPr/>
                    <a:lstStyle/>
                    <a:p>
                      <a:endParaRPr lang="sv-SE"/>
                    </a:p>
                  </a:txBody>
                  <a:tcPr/>
                </a:tc>
                <a:extLst>
                  <a:ext uri="{0D108BD9-81ED-4DB2-BD59-A6C34878D82A}">
                    <a16:rowId xmlns:a16="http://schemas.microsoft.com/office/drawing/2014/main" val="1031637642"/>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Energy</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1706302295"/>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a:effectLst/>
                        </a:rPr>
                        <a:t>Raw materials</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2580741076"/>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Auxiliaries</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50342675"/>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Waste management</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3831768331"/>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Transportation</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3096020286"/>
                  </a:ext>
                </a:extLst>
              </a:tr>
              <a:tr h="0">
                <a:tc>
                  <a:txBody>
                    <a:bodyPr/>
                    <a:lstStyle/>
                    <a:p>
                      <a:r>
                        <a:rPr lang="en-US" sz="2400" kern="100" dirty="0">
                          <a:effectLst/>
                        </a:rPr>
                        <a:t> </a:t>
                      </a:r>
                      <a:endParaRPr lang="sv-SE" sz="2400" kern="100" dirty="0">
                        <a:solidFill>
                          <a:srgbClr val="404040"/>
                        </a:solidFill>
                        <a:effectLst/>
                        <a:latin typeface="Liberation Serif"/>
                        <a:ea typeface="Noto Sans CJK SC"/>
                        <a:cs typeface="Lohit Devanagari"/>
                      </a:endParaRPr>
                    </a:p>
                  </a:txBody>
                  <a:tcPr marL="68580" marR="68580" marT="0" marB="0"/>
                </a:tc>
                <a:tc>
                  <a:txBody>
                    <a:bodyPr/>
                    <a:lstStyle/>
                    <a:p>
                      <a:r>
                        <a:rPr lang="en-US" sz="2000" kern="100" dirty="0">
                          <a:effectLst/>
                        </a:rPr>
                        <a:t>Revenue from by-products (income)</a:t>
                      </a:r>
                      <a:endParaRPr lang="sv-SE" sz="2000" kern="100" dirty="0">
                        <a:solidFill>
                          <a:srgbClr val="404040"/>
                        </a:solidFill>
                        <a:effectLst/>
                        <a:latin typeface="Liberation Serif"/>
                        <a:ea typeface="Noto Sans CJK SC"/>
                        <a:cs typeface="Lohit Devanagari"/>
                      </a:endParaRPr>
                    </a:p>
                  </a:txBody>
                  <a:tcPr marL="68580" marR="68580" marT="0" marB="0"/>
                </a:tc>
                <a:extLst>
                  <a:ext uri="{0D108BD9-81ED-4DB2-BD59-A6C34878D82A}">
                    <a16:rowId xmlns:a16="http://schemas.microsoft.com/office/drawing/2014/main" val="748580867"/>
                  </a:ext>
                </a:extLst>
              </a:tr>
            </a:tbl>
          </a:graphicData>
        </a:graphic>
      </p:graphicFrame>
    </p:spTree>
    <p:extLst>
      <p:ext uri="{BB962C8B-B14F-4D97-AF65-F5344CB8AC3E}">
        <p14:creationId xmlns:p14="http://schemas.microsoft.com/office/powerpoint/2010/main" val="37879264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8806218"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Environmental Life Cycle Cost (</a:t>
            </a:r>
            <a:r>
              <a:rPr lang="en-US" sz="6400" b="1" dirty="0" err="1">
                <a:solidFill>
                  <a:srgbClr val="CC0033"/>
                </a:solidFill>
                <a:latin typeface="+mj-lt"/>
                <a:cs typeface="Arial" panose="020B0604020202020204" pitchFamily="34" charset="0"/>
              </a:rPr>
              <a:t>eLCC</a:t>
            </a:r>
            <a:r>
              <a:rPr lang="en-US" sz="6400" b="1" dirty="0">
                <a:solidFill>
                  <a:srgbClr val="CC0033"/>
                </a:solidFill>
                <a:latin typeface="+mj-lt"/>
                <a:cs typeface="Arial" panose="020B0604020202020204" pitchFamily="34" charset="0"/>
              </a:rPr>
              <a:t>)</a:t>
            </a:r>
          </a:p>
        </p:txBody>
      </p:sp>
      <p:grpSp>
        <p:nvGrpSpPr>
          <p:cNvPr id="5" name="Group 4">
            <a:extLst>
              <a:ext uri="{FF2B5EF4-FFF2-40B4-BE49-F238E27FC236}">
                <a16:creationId xmlns:a16="http://schemas.microsoft.com/office/drawing/2014/main" id="{6D96D3AE-7D8D-2269-DC8A-B4F448921A26}"/>
              </a:ext>
            </a:extLst>
          </p:cNvPr>
          <p:cNvGrpSpPr/>
          <p:nvPr/>
        </p:nvGrpSpPr>
        <p:grpSpPr>
          <a:xfrm>
            <a:off x="2136969" y="6343806"/>
            <a:ext cx="13729197" cy="1390143"/>
            <a:chOff x="704033" y="4147413"/>
            <a:chExt cx="13729197" cy="1390143"/>
          </a:xfrm>
        </p:grpSpPr>
        <p:pic>
          <p:nvPicPr>
            <p:cNvPr id="8" name="Graphic 4" descr="Aspiration with solid fill">
              <a:extLst>
                <a:ext uri="{FF2B5EF4-FFF2-40B4-BE49-F238E27FC236}">
                  <a16:creationId xmlns:a16="http://schemas.microsoft.com/office/drawing/2014/main" id="{B97B2C99-BEA0-CD0C-2636-39B5B96DE946}"/>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033" y="4508856"/>
              <a:ext cx="1028700" cy="1028700"/>
            </a:xfrm>
            <a:prstGeom prst="rect">
              <a:avLst/>
            </a:prstGeom>
          </p:spPr>
        </p:pic>
        <p:sp>
          <p:nvSpPr>
            <p:cNvPr id="9" name="TextBox 5">
              <a:extLst>
                <a:ext uri="{FF2B5EF4-FFF2-40B4-BE49-F238E27FC236}">
                  <a16:creationId xmlns:a16="http://schemas.microsoft.com/office/drawing/2014/main" id="{C9EFDC16-D673-993D-3A9F-909A9190466C}"/>
                </a:ext>
              </a:extLst>
            </p:cNvPr>
            <p:cNvSpPr txBox="1"/>
            <p:nvPr/>
          </p:nvSpPr>
          <p:spPr>
            <a:xfrm>
              <a:off x="2171915" y="4147413"/>
              <a:ext cx="12261315"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sv-SE" sz="3000" dirty="0" err="1">
                  <a:cs typeface="Arial"/>
                </a:rPr>
                <a:t>What</a:t>
              </a:r>
              <a:r>
                <a:rPr lang="sv-SE" sz="3000" dirty="0">
                  <a:cs typeface="Arial"/>
                </a:rPr>
                <a:t> </a:t>
              </a:r>
              <a:r>
                <a:rPr lang="sv-SE" sz="3000" dirty="0" err="1">
                  <a:cs typeface="Arial"/>
                </a:rPr>
                <a:t>are</a:t>
              </a:r>
              <a:r>
                <a:rPr lang="sv-SE" sz="3000" dirty="0">
                  <a:cs typeface="Arial"/>
                </a:rPr>
                <a:t> the hot </a:t>
              </a:r>
              <a:r>
                <a:rPr lang="sv-SE" sz="3000" dirty="0" err="1">
                  <a:cs typeface="Arial"/>
                </a:rPr>
                <a:t>spots</a:t>
              </a:r>
              <a:r>
                <a:rPr lang="sv-SE" sz="3000" dirty="0">
                  <a:cs typeface="Arial"/>
                </a:rPr>
                <a:t> </a:t>
              </a:r>
              <a:r>
                <a:rPr lang="sv-SE" sz="3000" dirty="0" err="1">
                  <a:cs typeface="Arial"/>
                </a:rPr>
                <a:t>regarding</a:t>
              </a:r>
              <a:r>
                <a:rPr lang="sv-SE" sz="3000" dirty="0">
                  <a:cs typeface="Arial"/>
                </a:rPr>
                <a:t> </a:t>
              </a:r>
              <a:r>
                <a:rPr lang="sv-SE" sz="3000" dirty="0" err="1">
                  <a:cs typeface="Arial"/>
                </a:rPr>
                <a:t>cost</a:t>
              </a:r>
              <a:r>
                <a:rPr lang="sv-SE" sz="3000" dirty="0">
                  <a:cs typeface="Arial"/>
                </a:rPr>
                <a:t>?</a:t>
              </a:r>
            </a:p>
            <a:p>
              <a:pPr marL="457200" indent="-457200">
                <a:buFont typeface="Arial"/>
                <a:buChar char="•"/>
              </a:pPr>
              <a:r>
                <a:rPr lang="sv-SE" sz="3000" dirty="0">
                  <a:cs typeface="Arial"/>
                </a:rPr>
                <a:t>Will the </a:t>
              </a:r>
              <a:r>
                <a:rPr lang="sv-SE" sz="3000" dirty="0" err="1">
                  <a:cs typeface="Arial"/>
                </a:rPr>
                <a:t>retrofit</a:t>
              </a:r>
              <a:r>
                <a:rPr lang="sv-SE" sz="3000" dirty="0">
                  <a:cs typeface="Arial"/>
                </a:rPr>
                <a:t> solution </a:t>
              </a:r>
              <a:r>
                <a:rPr lang="sv-SE" sz="3000" dirty="0" err="1">
                  <a:cs typeface="Arial"/>
                </a:rPr>
                <a:t>lead</a:t>
              </a:r>
              <a:r>
                <a:rPr lang="sv-SE" sz="3000" dirty="0">
                  <a:cs typeface="Arial"/>
                </a:rPr>
                <a:t> to a </a:t>
              </a:r>
              <a:r>
                <a:rPr lang="sv-SE" sz="3000" dirty="0" err="1">
                  <a:cs typeface="Arial"/>
                </a:rPr>
                <a:t>decrease</a:t>
              </a:r>
              <a:r>
                <a:rPr lang="sv-SE" sz="3000" dirty="0">
                  <a:cs typeface="Arial"/>
                </a:rPr>
                <a:t> or </a:t>
              </a:r>
              <a:r>
                <a:rPr lang="sv-SE" sz="3000" dirty="0" err="1">
                  <a:cs typeface="Arial"/>
                </a:rPr>
                <a:t>increase</a:t>
              </a:r>
              <a:r>
                <a:rPr lang="sv-SE" sz="3000" dirty="0">
                  <a:cs typeface="Arial"/>
                </a:rPr>
                <a:t> in LCC?</a:t>
              </a:r>
            </a:p>
          </p:txBody>
        </p:sp>
      </p:grpSp>
      <p:pic>
        <p:nvPicPr>
          <p:cNvPr id="6" name="Graphic 6" descr="Lights On with solid fill">
            <a:extLst>
              <a:ext uri="{FF2B5EF4-FFF2-40B4-BE49-F238E27FC236}">
                <a16:creationId xmlns:a16="http://schemas.microsoft.com/office/drawing/2014/main" id="{61BC807E-240A-4336-220D-56080231989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327939" y="2449054"/>
            <a:ext cx="1190593" cy="1181224"/>
          </a:xfrm>
          <a:prstGeom prst="rect">
            <a:avLst/>
          </a:prstGeom>
        </p:spPr>
      </p:pic>
      <p:sp>
        <p:nvSpPr>
          <p:cNvPr id="7" name="TextBox 7">
            <a:extLst>
              <a:ext uri="{FF2B5EF4-FFF2-40B4-BE49-F238E27FC236}">
                <a16:creationId xmlns:a16="http://schemas.microsoft.com/office/drawing/2014/main" id="{44FCB781-B53E-1D72-D3FB-CE7144DB4718}"/>
              </a:ext>
            </a:extLst>
          </p:cNvPr>
          <p:cNvSpPr txBox="1"/>
          <p:nvPr/>
        </p:nvSpPr>
        <p:spPr>
          <a:xfrm>
            <a:off x="3567873" y="2357609"/>
            <a:ext cx="11218561" cy="332398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GB" sz="3000" dirty="0">
                <a:cs typeface="Arial"/>
              </a:rPr>
              <a:t>The goal in this project is to assess the core processes life cycle cost before and after retrofit to identify financial hot spots and then to compare the LCC before and after the retrofit to assess the impact.  </a:t>
            </a:r>
          </a:p>
          <a:p>
            <a:pPr marL="457200" indent="-457200">
              <a:buFont typeface="Arial"/>
              <a:buChar char="•"/>
            </a:pPr>
            <a:r>
              <a:rPr lang="en-GB" sz="3000" dirty="0">
                <a:cs typeface="Arial"/>
              </a:rPr>
              <a:t>Evaluate the retrofit action from a life cycle cost perspective.</a:t>
            </a:r>
          </a:p>
          <a:p>
            <a:pPr marL="457200" indent="-457200">
              <a:buFont typeface="Arial"/>
              <a:buChar char="•"/>
            </a:pPr>
            <a:r>
              <a:rPr lang="en-GB" sz="3000" dirty="0">
                <a:cs typeface="Arial"/>
              </a:rPr>
              <a:t>Takes the cost of environmental impacts into account caused by the product (externalities). </a:t>
            </a:r>
          </a:p>
        </p:txBody>
      </p:sp>
      <p:sp>
        <p:nvSpPr>
          <p:cNvPr id="12" name="TextBox 11">
            <a:extLst>
              <a:ext uri="{FF2B5EF4-FFF2-40B4-BE49-F238E27FC236}">
                <a16:creationId xmlns:a16="http://schemas.microsoft.com/office/drawing/2014/main" id="{A0A6E3B6-30D3-7265-F673-27D022084A24}"/>
              </a:ext>
            </a:extLst>
          </p:cNvPr>
          <p:cNvSpPr txBox="1"/>
          <p:nvPr/>
        </p:nvSpPr>
        <p:spPr>
          <a:xfrm>
            <a:off x="614149" y="2690377"/>
            <a:ext cx="1664277" cy="369332"/>
          </a:xfrm>
          <a:prstGeom prst="rect">
            <a:avLst/>
          </a:prstGeom>
          <a:noFill/>
        </p:spPr>
        <p:txBody>
          <a:bodyPr wrap="square" rtlCol="0">
            <a:spAutoFit/>
          </a:bodyPr>
          <a:lstStyle/>
          <a:p>
            <a:r>
              <a:rPr lang="sv-SE" dirty="0"/>
              <a:t>WHY?</a:t>
            </a:r>
            <a:endParaRPr lang="en-GB" dirty="0"/>
          </a:p>
        </p:txBody>
      </p:sp>
      <p:sp>
        <p:nvSpPr>
          <p:cNvPr id="14" name="TextBox 13">
            <a:extLst>
              <a:ext uri="{FF2B5EF4-FFF2-40B4-BE49-F238E27FC236}">
                <a16:creationId xmlns:a16="http://schemas.microsoft.com/office/drawing/2014/main" id="{1BC80FDE-EC8E-7689-934F-B63724626323}"/>
              </a:ext>
            </a:extLst>
          </p:cNvPr>
          <p:cNvSpPr txBox="1"/>
          <p:nvPr/>
        </p:nvSpPr>
        <p:spPr>
          <a:xfrm>
            <a:off x="630412" y="6618086"/>
            <a:ext cx="1664277" cy="646331"/>
          </a:xfrm>
          <a:prstGeom prst="rect">
            <a:avLst/>
          </a:prstGeom>
          <a:noFill/>
        </p:spPr>
        <p:txBody>
          <a:bodyPr wrap="square" rtlCol="0">
            <a:spAutoFit/>
          </a:bodyPr>
          <a:lstStyle/>
          <a:p>
            <a:r>
              <a:rPr lang="sv-SE" dirty="0"/>
              <a:t>ISSUES IN FOCUS</a:t>
            </a:r>
            <a:endParaRPr lang="en-GB" dirty="0"/>
          </a:p>
        </p:txBody>
      </p:sp>
    </p:spTree>
    <p:extLst>
      <p:ext uri="{BB962C8B-B14F-4D97-AF65-F5344CB8AC3E}">
        <p14:creationId xmlns:p14="http://schemas.microsoft.com/office/powerpoint/2010/main" val="274997901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10034516"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The importance of </a:t>
            </a:r>
            <a:r>
              <a:rPr lang="en-US" sz="6400" b="1" dirty="0" err="1">
                <a:solidFill>
                  <a:srgbClr val="CC0033"/>
                </a:solidFill>
                <a:latin typeface="+mj-lt"/>
                <a:cs typeface="Arial" panose="020B0604020202020204" pitchFamily="34" charset="0"/>
              </a:rPr>
              <a:t>eLCC</a:t>
            </a:r>
            <a:endParaRPr lang="en-US" sz="6400" b="1" dirty="0">
              <a:solidFill>
                <a:srgbClr val="CC0033"/>
              </a:solidFill>
              <a:latin typeface="+mj-lt"/>
              <a:cs typeface="Arial" panose="020B0604020202020204" pitchFamily="34" charset="0"/>
            </a:endParaRPr>
          </a:p>
        </p:txBody>
      </p:sp>
      <p:sp>
        <p:nvSpPr>
          <p:cNvPr id="12" name="Title 1">
            <a:extLst>
              <a:ext uri="{FF2B5EF4-FFF2-40B4-BE49-F238E27FC236}">
                <a16:creationId xmlns:a16="http://schemas.microsoft.com/office/drawing/2014/main" id="{4785615A-27F7-B312-B259-C312A550C493}"/>
              </a:ext>
            </a:extLst>
          </p:cNvPr>
          <p:cNvSpPr>
            <a:spLocks noGrp="1"/>
          </p:cNvSpPr>
          <p:nvPr/>
        </p:nvSpPr>
        <p:spPr>
          <a:xfrm>
            <a:off x="1301398" y="1903581"/>
            <a:ext cx="11159231" cy="9132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b="1" dirty="0">
                <a:solidFill>
                  <a:schemeClr val="tx1"/>
                </a:solidFill>
                <a:latin typeface="Arial"/>
                <a:cs typeface="Arial"/>
              </a:rPr>
              <a:t>The </a:t>
            </a:r>
            <a:r>
              <a:rPr lang="sv-SE" b="1" dirty="0" err="1">
                <a:solidFill>
                  <a:schemeClr val="tx1"/>
                </a:solidFill>
                <a:latin typeface="Arial"/>
                <a:cs typeface="Arial"/>
              </a:rPr>
              <a:t>importance</a:t>
            </a:r>
            <a:r>
              <a:rPr lang="sv-SE" b="1" dirty="0">
                <a:solidFill>
                  <a:schemeClr val="tx1"/>
                </a:solidFill>
                <a:latin typeface="Arial"/>
                <a:cs typeface="Arial"/>
              </a:rPr>
              <a:t> </a:t>
            </a:r>
            <a:r>
              <a:rPr lang="sv-SE" b="1" dirty="0" err="1">
                <a:solidFill>
                  <a:schemeClr val="tx1"/>
                </a:solidFill>
                <a:latin typeface="Arial"/>
                <a:cs typeface="Arial"/>
              </a:rPr>
              <a:t>of</a:t>
            </a:r>
            <a:r>
              <a:rPr lang="sv-SE" b="1" dirty="0">
                <a:solidFill>
                  <a:schemeClr val="tx1"/>
                </a:solidFill>
                <a:latin typeface="Arial"/>
                <a:cs typeface="Arial"/>
              </a:rPr>
              <a:t> </a:t>
            </a:r>
            <a:r>
              <a:rPr lang="sv-SE" b="1" dirty="0" err="1">
                <a:solidFill>
                  <a:schemeClr val="tx1"/>
                </a:solidFill>
                <a:latin typeface="Arial"/>
                <a:cs typeface="Arial"/>
              </a:rPr>
              <a:t>eLCC</a:t>
            </a:r>
            <a:endParaRPr lang="en-GB" b="1" dirty="0">
              <a:solidFill>
                <a:schemeClr val="tx1"/>
              </a:solidFill>
              <a:latin typeface="Arial"/>
              <a:cs typeface="Arial"/>
            </a:endParaRPr>
          </a:p>
        </p:txBody>
      </p:sp>
      <p:sp>
        <p:nvSpPr>
          <p:cNvPr id="13" name="Content Placeholder 2">
            <a:extLst>
              <a:ext uri="{FF2B5EF4-FFF2-40B4-BE49-F238E27FC236}">
                <a16:creationId xmlns:a16="http://schemas.microsoft.com/office/drawing/2014/main" id="{9B592619-6742-5FC2-0EBA-F45FB5EF8928}"/>
              </a:ext>
            </a:extLst>
          </p:cNvPr>
          <p:cNvSpPr>
            <a:spLocks noGrp="1"/>
          </p:cNvSpPr>
          <p:nvPr/>
        </p:nvSpPr>
        <p:spPr>
          <a:xfrm>
            <a:off x="1385717" y="3569861"/>
            <a:ext cx="12492731" cy="46588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500"/>
              </a:spcBef>
              <a:buClr>
                <a:schemeClr val="bg1"/>
              </a:buClr>
              <a:buFont typeface="Arial" panose="020B0604020202020204" pitchFamily="34" charset="0"/>
              <a:buChar char="•"/>
              <a:defRPr sz="2800" b="0" kern="1200">
                <a:solidFill>
                  <a:srgbClr val="540425"/>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1500"/>
              </a:spcBef>
              <a:buClr>
                <a:srgbClr val="CF8F3F"/>
              </a:buClr>
              <a:buFont typeface="Arial" panose="020B0604020202020204" pitchFamily="34" charset="0"/>
              <a:buChar char="•"/>
              <a:defRPr sz="2000" kern="1200">
                <a:solidFill>
                  <a:srgbClr val="540425"/>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1500"/>
              </a:spcBef>
              <a:buClr>
                <a:srgbClr val="CF8F3F"/>
              </a:buClr>
              <a:buFont typeface="Arial" panose="020B0604020202020204" pitchFamily="34" charset="0"/>
              <a:buChar char="•"/>
              <a:defRPr sz="1800" kern="1200">
                <a:solidFill>
                  <a:srgbClr val="540425"/>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540425"/>
              </a:buClr>
            </a:pPr>
            <a:r>
              <a:rPr lang="sv-SE" sz="3000" dirty="0" err="1">
                <a:solidFill>
                  <a:schemeClr val="tx1"/>
                </a:solidFill>
                <a:latin typeface="+mn-lt"/>
                <a:cs typeface="Arial"/>
              </a:rPr>
              <a:t>Identifying</a:t>
            </a:r>
            <a:r>
              <a:rPr lang="sv-SE" sz="3000" dirty="0">
                <a:solidFill>
                  <a:schemeClr val="tx1"/>
                </a:solidFill>
                <a:latin typeface="+mn-lt"/>
                <a:cs typeface="Arial"/>
              </a:rPr>
              <a:t> </a:t>
            </a:r>
            <a:r>
              <a:rPr lang="sv-SE" sz="3000" b="1" dirty="0" err="1">
                <a:solidFill>
                  <a:schemeClr val="tx1"/>
                </a:solidFill>
                <a:latin typeface="+mn-lt"/>
                <a:cs typeface="Arial"/>
              </a:rPr>
              <a:t>financial</a:t>
            </a:r>
            <a:r>
              <a:rPr lang="sv-SE" sz="3000" b="1" dirty="0">
                <a:solidFill>
                  <a:schemeClr val="tx1"/>
                </a:solidFill>
                <a:latin typeface="+mn-lt"/>
                <a:cs typeface="Arial"/>
              </a:rPr>
              <a:t> </a:t>
            </a:r>
            <a:r>
              <a:rPr lang="sv-SE" sz="3000" b="1" dirty="0" err="1">
                <a:solidFill>
                  <a:schemeClr val="tx1"/>
                </a:solidFill>
                <a:latin typeface="+mn-lt"/>
                <a:cs typeface="Arial"/>
              </a:rPr>
              <a:t>hotspots</a:t>
            </a:r>
            <a:r>
              <a:rPr lang="sv-SE" sz="3000" b="1" dirty="0">
                <a:solidFill>
                  <a:schemeClr val="tx1"/>
                </a:solidFill>
                <a:latin typeface="+mn-lt"/>
                <a:cs typeface="Arial"/>
              </a:rPr>
              <a:t> </a:t>
            </a:r>
            <a:r>
              <a:rPr lang="en-GB" sz="3000" dirty="0">
                <a:solidFill>
                  <a:schemeClr val="tx1"/>
                </a:solidFill>
                <a:latin typeface="+mn-lt"/>
                <a:cs typeface="Arial"/>
              </a:rPr>
              <a:t>– allow company to understand where to improve and minimise costs. </a:t>
            </a:r>
          </a:p>
          <a:p>
            <a:pPr marL="457200" indent="-457200">
              <a:buClr>
                <a:srgbClr val="540425"/>
              </a:buClr>
            </a:pPr>
            <a:r>
              <a:rPr lang="en-GB" sz="3000" dirty="0">
                <a:solidFill>
                  <a:schemeClr val="tx1"/>
                </a:solidFill>
                <a:latin typeface="+mn-lt"/>
                <a:cs typeface="Arial"/>
              </a:rPr>
              <a:t>Contributing to sustainable development when taking externalities into consideration. </a:t>
            </a:r>
          </a:p>
          <a:p>
            <a:pPr marL="457200" indent="-457200">
              <a:buClr>
                <a:srgbClr val="540425"/>
              </a:buClr>
            </a:pPr>
            <a:r>
              <a:rPr lang="en-GB" sz="3000" dirty="0">
                <a:solidFill>
                  <a:schemeClr val="tx1"/>
                </a:solidFill>
                <a:latin typeface="+mn-lt"/>
                <a:cs typeface="Arial"/>
              </a:rPr>
              <a:t>Complements LCA with cost in focus. </a:t>
            </a:r>
          </a:p>
          <a:p>
            <a:pPr marL="457200" indent="-457200">
              <a:buClr>
                <a:srgbClr val="540425"/>
              </a:buClr>
            </a:pPr>
            <a:r>
              <a:rPr lang="en-GB" sz="3000" dirty="0">
                <a:solidFill>
                  <a:schemeClr val="tx1"/>
                </a:solidFill>
                <a:latin typeface="+mn-lt"/>
                <a:cs typeface="Arial"/>
              </a:rPr>
              <a:t>Can be used for making well-founded decisions. </a:t>
            </a:r>
          </a:p>
        </p:txBody>
      </p:sp>
    </p:spTree>
    <p:extLst>
      <p:ext uri="{BB962C8B-B14F-4D97-AF65-F5344CB8AC3E}">
        <p14:creationId xmlns:p14="http://schemas.microsoft.com/office/powerpoint/2010/main" val="35750924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8000" b="1" kern="1200" noProof="0" dirty="0">
                <a:solidFill>
                  <a:srgbClr val="FFFFFF"/>
                </a:solidFill>
                <a:latin typeface="+mj-lt"/>
                <a:ea typeface="+mj-ea"/>
                <a:cs typeface="+mj-cs"/>
              </a:rPr>
              <a:t>5.3 Social LCA (S-LCA)</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95002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8806218"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pic>
        <p:nvPicPr>
          <p:cNvPr id="2" name="Content Placeholder 6" descr="Questions with solid fill">
            <a:extLst>
              <a:ext uri="{FF2B5EF4-FFF2-40B4-BE49-F238E27FC236}">
                <a16:creationId xmlns:a16="http://schemas.microsoft.com/office/drawing/2014/main" id="{AAD8647A-B944-7FE4-ED77-163A7D350015}"/>
              </a:ext>
            </a:extLst>
          </p:cNvPr>
          <p:cNvPicPr>
            <a:picLocks noGrp="1"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73239" y="2759947"/>
            <a:ext cx="1325487" cy="1325487"/>
          </a:xfrm>
          <a:prstGeom prst="rect">
            <a:avLst/>
          </a:prstGeom>
        </p:spPr>
      </p:pic>
      <p:sp>
        <p:nvSpPr>
          <p:cNvPr id="4" name="TextBox 2">
            <a:extLst>
              <a:ext uri="{FF2B5EF4-FFF2-40B4-BE49-F238E27FC236}">
                <a16:creationId xmlns:a16="http://schemas.microsoft.com/office/drawing/2014/main" id="{89C0D10C-6C8E-7699-B70A-8B75EE8BB5BE}"/>
              </a:ext>
            </a:extLst>
          </p:cNvPr>
          <p:cNvSpPr txBox="1"/>
          <p:nvPr/>
        </p:nvSpPr>
        <p:spPr>
          <a:xfrm>
            <a:off x="3464988" y="2431725"/>
            <a:ext cx="11352537" cy="240065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sv-SE" sz="3000">
                <a:cs typeface="Arial"/>
              </a:rPr>
              <a:t>A </a:t>
            </a:r>
            <a:r>
              <a:rPr lang="sv-SE" sz="3000" err="1">
                <a:cs typeface="Arial"/>
              </a:rPr>
              <a:t>method</a:t>
            </a:r>
            <a:r>
              <a:rPr lang="sv-SE" sz="3000">
                <a:cs typeface="Arial"/>
              </a:rPr>
              <a:t> </a:t>
            </a:r>
            <a:r>
              <a:rPr lang="sv-SE" sz="3000" err="1">
                <a:cs typeface="Arial"/>
              </a:rPr>
              <a:t>used</a:t>
            </a:r>
            <a:r>
              <a:rPr lang="sv-SE" sz="3000">
                <a:cs typeface="Arial"/>
              </a:rPr>
              <a:t> to </a:t>
            </a:r>
            <a:r>
              <a:rPr lang="sv-SE" sz="3000" err="1">
                <a:cs typeface="Arial"/>
              </a:rPr>
              <a:t>assess</a:t>
            </a:r>
            <a:r>
              <a:rPr lang="sv-SE" sz="3000">
                <a:cs typeface="Arial"/>
              </a:rPr>
              <a:t> the social </a:t>
            </a:r>
            <a:r>
              <a:rPr lang="sv-SE" sz="3000" err="1">
                <a:cs typeface="Arial"/>
              </a:rPr>
              <a:t>impacts</a:t>
            </a:r>
            <a:r>
              <a:rPr lang="sv-SE" sz="3000">
                <a:cs typeface="Arial"/>
              </a:rPr>
              <a:t> </a:t>
            </a:r>
            <a:r>
              <a:rPr lang="sv-SE" sz="3000" err="1">
                <a:cs typeface="Arial"/>
              </a:rPr>
              <a:t>of</a:t>
            </a:r>
            <a:r>
              <a:rPr lang="sv-SE" sz="3000">
                <a:cs typeface="Arial"/>
              </a:rPr>
              <a:t> a </a:t>
            </a:r>
            <a:r>
              <a:rPr lang="sv-SE" sz="3000" err="1">
                <a:cs typeface="Arial"/>
              </a:rPr>
              <a:t>product</a:t>
            </a:r>
            <a:r>
              <a:rPr lang="sv-SE" sz="3000">
                <a:cs typeface="Arial"/>
              </a:rPr>
              <a:t> or service </a:t>
            </a:r>
            <a:r>
              <a:rPr lang="sv-SE" sz="3000" err="1">
                <a:cs typeface="Arial"/>
              </a:rPr>
              <a:t>throught</a:t>
            </a:r>
            <a:r>
              <a:rPr lang="sv-SE" sz="3000">
                <a:cs typeface="Arial"/>
              </a:rPr>
              <a:t> </a:t>
            </a:r>
            <a:r>
              <a:rPr lang="sv-SE" sz="3000" err="1">
                <a:cs typeface="Arial"/>
              </a:rPr>
              <a:t>out</a:t>
            </a:r>
            <a:r>
              <a:rPr lang="sv-SE" sz="3000">
                <a:cs typeface="Arial"/>
              </a:rPr>
              <a:t> </a:t>
            </a:r>
            <a:r>
              <a:rPr lang="sv-SE" sz="3000" err="1">
                <a:cs typeface="Arial"/>
              </a:rPr>
              <a:t>its</a:t>
            </a:r>
            <a:r>
              <a:rPr lang="sv-SE" sz="3000">
                <a:cs typeface="Arial"/>
              </a:rPr>
              <a:t> </a:t>
            </a:r>
            <a:r>
              <a:rPr lang="sv-SE" sz="3000" err="1">
                <a:cs typeface="Arial"/>
              </a:rPr>
              <a:t>life</a:t>
            </a:r>
            <a:r>
              <a:rPr lang="sv-SE" sz="3000">
                <a:cs typeface="Arial"/>
              </a:rPr>
              <a:t> </a:t>
            </a:r>
            <a:r>
              <a:rPr lang="sv-SE" sz="3000" err="1">
                <a:cs typeface="Arial"/>
              </a:rPr>
              <a:t>cycle</a:t>
            </a:r>
            <a:r>
              <a:rPr lang="sv-SE" sz="3000">
                <a:cs typeface="Arial"/>
              </a:rPr>
              <a:t>. </a:t>
            </a:r>
            <a:endParaRPr lang="en-GB" sz="3000">
              <a:cs typeface="Arial"/>
            </a:endParaRPr>
          </a:p>
          <a:p>
            <a:pPr marL="457200" indent="-457200">
              <a:buFont typeface="Arial"/>
              <a:buChar char="•"/>
            </a:pPr>
            <a:r>
              <a:rPr lang="sv-SE" sz="3000">
                <a:cs typeface="Arial"/>
              </a:rPr>
              <a:t>It </a:t>
            </a:r>
            <a:r>
              <a:rPr lang="sv-SE" sz="3000" err="1">
                <a:cs typeface="Arial"/>
              </a:rPr>
              <a:t>provides</a:t>
            </a:r>
            <a:r>
              <a:rPr lang="sv-SE" sz="3000">
                <a:cs typeface="Arial"/>
              </a:rPr>
              <a:t> information on social and socio-</a:t>
            </a:r>
            <a:r>
              <a:rPr lang="sv-SE" sz="3000" err="1">
                <a:cs typeface="Arial"/>
              </a:rPr>
              <a:t>economic</a:t>
            </a:r>
            <a:r>
              <a:rPr lang="sv-SE" sz="3000">
                <a:cs typeface="Arial"/>
              </a:rPr>
              <a:t> </a:t>
            </a:r>
            <a:r>
              <a:rPr lang="sv-SE" sz="3000" err="1">
                <a:cs typeface="Arial"/>
              </a:rPr>
              <a:t>aspects</a:t>
            </a:r>
            <a:r>
              <a:rPr lang="sv-SE" sz="3000">
                <a:cs typeface="Arial"/>
              </a:rPr>
              <a:t> </a:t>
            </a:r>
            <a:r>
              <a:rPr lang="sv-SE" sz="3000" err="1">
                <a:cs typeface="Arial"/>
              </a:rPr>
              <a:t>which</a:t>
            </a:r>
            <a:r>
              <a:rPr lang="sv-SE" sz="3000">
                <a:cs typeface="Arial"/>
              </a:rPr>
              <a:t> </a:t>
            </a:r>
            <a:r>
              <a:rPr lang="sv-SE" sz="3000" err="1">
                <a:cs typeface="Arial"/>
              </a:rPr>
              <a:t>can</a:t>
            </a:r>
            <a:r>
              <a:rPr lang="sv-SE" sz="3000">
                <a:cs typeface="Arial"/>
              </a:rPr>
              <a:t> be </a:t>
            </a:r>
            <a:r>
              <a:rPr lang="sv-SE" sz="3000" err="1">
                <a:cs typeface="Arial"/>
              </a:rPr>
              <a:t>used</a:t>
            </a:r>
            <a:r>
              <a:rPr lang="sv-SE" sz="3000">
                <a:cs typeface="Arial"/>
              </a:rPr>
              <a:t> to </a:t>
            </a:r>
            <a:r>
              <a:rPr lang="sv-SE" sz="3000" err="1">
                <a:cs typeface="Arial"/>
              </a:rPr>
              <a:t>improve</a:t>
            </a:r>
            <a:r>
              <a:rPr lang="sv-SE" sz="3000">
                <a:cs typeface="Arial"/>
              </a:rPr>
              <a:t> the </a:t>
            </a:r>
            <a:r>
              <a:rPr lang="sv-SE" sz="3000" err="1">
                <a:cs typeface="Arial"/>
              </a:rPr>
              <a:t>organisation’s</a:t>
            </a:r>
            <a:r>
              <a:rPr lang="sv-SE" sz="3000">
                <a:cs typeface="Arial"/>
              </a:rPr>
              <a:t> social </a:t>
            </a:r>
            <a:r>
              <a:rPr lang="sv-SE" sz="3000" err="1">
                <a:cs typeface="Arial"/>
              </a:rPr>
              <a:t>performance</a:t>
            </a:r>
            <a:r>
              <a:rPr lang="sv-SE" sz="3000">
                <a:cs typeface="Arial"/>
              </a:rPr>
              <a:t>. </a:t>
            </a:r>
            <a:endParaRPr lang="en-GB" sz="3000">
              <a:cs typeface="Arial"/>
            </a:endParaRPr>
          </a:p>
        </p:txBody>
      </p:sp>
      <p:grpSp>
        <p:nvGrpSpPr>
          <p:cNvPr id="5" name="Group 4">
            <a:extLst>
              <a:ext uri="{FF2B5EF4-FFF2-40B4-BE49-F238E27FC236}">
                <a16:creationId xmlns:a16="http://schemas.microsoft.com/office/drawing/2014/main" id="{6D96D3AE-7D8D-2269-DC8A-B4F448921A26}"/>
              </a:ext>
            </a:extLst>
          </p:cNvPr>
          <p:cNvGrpSpPr/>
          <p:nvPr/>
        </p:nvGrpSpPr>
        <p:grpSpPr>
          <a:xfrm>
            <a:off x="2099991" y="7081763"/>
            <a:ext cx="13729197" cy="1938992"/>
            <a:chOff x="704033" y="4139943"/>
            <a:chExt cx="13729197" cy="1938992"/>
          </a:xfrm>
        </p:grpSpPr>
        <p:pic>
          <p:nvPicPr>
            <p:cNvPr id="8" name="Graphic 4" descr="Aspiration with solid fill">
              <a:extLst>
                <a:ext uri="{FF2B5EF4-FFF2-40B4-BE49-F238E27FC236}">
                  <a16:creationId xmlns:a16="http://schemas.microsoft.com/office/drawing/2014/main" id="{B97B2C99-BEA0-CD0C-2636-39B5B96DE94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04033" y="4508856"/>
              <a:ext cx="1028700" cy="1028700"/>
            </a:xfrm>
            <a:prstGeom prst="rect">
              <a:avLst/>
            </a:prstGeom>
          </p:spPr>
        </p:pic>
        <p:sp>
          <p:nvSpPr>
            <p:cNvPr id="9" name="TextBox 5">
              <a:extLst>
                <a:ext uri="{FF2B5EF4-FFF2-40B4-BE49-F238E27FC236}">
                  <a16:creationId xmlns:a16="http://schemas.microsoft.com/office/drawing/2014/main" id="{C9EFDC16-D673-993D-3A9F-909A9190466C}"/>
                </a:ext>
              </a:extLst>
            </p:cNvPr>
            <p:cNvSpPr txBox="1"/>
            <p:nvPr/>
          </p:nvSpPr>
          <p:spPr>
            <a:xfrm>
              <a:off x="2171915" y="4139943"/>
              <a:ext cx="12261315"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sv-SE" sz="3000" err="1">
                  <a:cs typeface="Arial"/>
                </a:rPr>
                <a:t>What</a:t>
              </a:r>
              <a:r>
                <a:rPr lang="sv-SE" sz="3000">
                  <a:cs typeface="Arial"/>
                </a:rPr>
                <a:t> </a:t>
              </a:r>
              <a:r>
                <a:rPr lang="sv-SE" sz="3000" err="1">
                  <a:cs typeface="Arial"/>
                </a:rPr>
                <a:t>are</a:t>
              </a:r>
              <a:r>
                <a:rPr lang="sv-SE" sz="3000">
                  <a:cs typeface="Arial"/>
                </a:rPr>
                <a:t> the social </a:t>
              </a:r>
              <a:r>
                <a:rPr lang="sv-SE" sz="3000" err="1">
                  <a:cs typeface="Arial"/>
                </a:rPr>
                <a:t>hotspots</a:t>
              </a:r>
              <a:r>
                <a:rPr lang="sv-SE" sz="3000">
                  <a:cs typeface="Arial"/>
                </a:rPr>
                <a:t> in the </a:t>
              </a:r>
              <a:r>
                <a:rPr lang="sv-SE" sz="3000" err="1">
                  <a:cs typeface="Arial"/>
                </a:rPr>
                <a:t>life</a:t>
              </a:r>
              <a:r>
                <a:rPr lang="sv-SE" sz="3000">
                  <a:cs typeface="Arial"/>
                </a:rPr>
                <a:t> </a:t>
              </a:r>
              <a:r>
                <a:rPr lang="sv-SE" sz="3000" err="1">
                  <a:cs typeface="Arial"/>
                </a:rPr>
                <a:t>cycle</a:t>
              </a:r>
              <a:r>
                <a:rPr lang="sv-SE" sz="3000">
                  <a:cs typeface="Arial"/>
                </a:rPr>
                <a:t> </a:t>
              </a:r>
              <a:r>
                <a:rPr lang="sv-SE" sz="3000" err="1">
                  <a:cs typeface="Arial"/>
                </a:rPr>
                <a:t>of</a:t>
              </a:r>
              <a:r>
                <a:rPr lang="sv-SE" sz="3000">
                  <a:cs typeface="Arial"/>
                </a:rPr>
                <a:t> a </a:t>
              </a:r>
              <a:r>
                <a:rPr lang="sv-SE" sz="3000" err="1">
                  <a:cs typeface="Arial"/>
                </a:rPr>
                <a:t>product</a:t>
              </a:r>
              <a:r>
                <a:rPr lang="sv-SE" sz="3000">
                  <a:cs typeface="Arial"/>
                </a:rPr>
                <a:t>?</a:t>
              </a:r>
              <a:endParaRPr lang="en-US">
                <a:cs typeface="Arial"/>
              </a:endParaRPr>
            </a:p>
            <a:p>
              <a:pPr marL="457200" indent="-457200">
                <a:buFont typeface="Arial"/>
                <a:buChar char="•"/>
              </a:pPr>
              <a:r>
                <a:rPr lang="sv-SE" sz="3000" err="1">
                  <a:cs typeface="Arial"/>
                </a:rPr>
                <a:t>What</a:t>
              </a:r>
              <a:r>
                <a:rPr lang="sv-SE" sz="3000">
                  <a:cs typeface="Arial"/>
                </a:rPr>
                <a:t> </a:t>
              </a:r>
              <a:r>
                <a:rPr lang="sv-SE" sz="3000" err="1">
                  <a:cs typeface="Arial"/>
                </a:rPr>
                <a:t>are</a:t>
              </a:r>
              <a:r>
                <a:rPr lang="sv-SE" sz="3000">
                  <a:cs typeface="Arial"/>
                </a:rPr>
                <a:t> the potential social </a:t>
              </a:r>
              <a:r>
                <a:rPr lang="sv-SE" sz="3000" err="1">
                  <a:cs typeface="Arial"/>
                </a:rPr>
                <a:t>impact</a:t>
              </a:r>
              <a:r>
                <a:rPr lang="sv-SE" sz="3000">
                  <a:cs typeface="Arial"/>
                </a:rPr>
                <a:t> </a:t>
              </a:r>
              <a:r>
                <a:rPr lang="sv-SE" sz="3000" err="1">
                  <a:cs typeface="Arial"/>
                </a:rPr>
                <a:t>of</a:t>
              </a:r>
              <a:r>
                <a:rPr lang="sv-SE" sz="3000">
                  <a:cs typeface="Arial"/>
                </a:rPr>
                <a:t> </a:t>
              </a:r>
              <a:r>
                <a:rPr lang="sv-SE" sz="3000" err="1">
                  <a:cs typeface="Arial"/>
                </a:rPr>
                <a:t>using</a:t>
              </a:r>
              <a:r>
                <a:rPr lang="sv-SE" sz="3000">
                  <a:cs typeface="Arial"/>
                </a:rPr>
                <a:t> </a:t>
              </a:r>
              <a:r>
                <a:rPr lang="sv-SE" sz="3000" err="1">
                  <a:cs typeface="Arial"/>
                </a:rPr>
                <a:t>recycled</a:t>
              </a:r>
              <a:r>
                <a:rPr lang="sv-SE" sz="3000">
                  <a:cs typeface="Arial"/>
                </a:rPr>
                <a:t> material vs </a:t>
              </a:r>
              <a:r>
                <a:rPr lang="sv-SE" sz="3000" err="1">
                  <a:cs typeface="Arial"/>
                </a:rPr>
                <a:t>virgin</a:t>
              </a:r>
              <a:r>
                <a:rPr lang="sv-SE" sz="3000">
                  <a:cs typeface="Arial"/>
                </a:rPr>
                <a:t> material? </a:t>
              </a:r>
              <a:endParaRPr lang="sv-SE" sz="3000">
                <a:cs typeface="Arial" panose="020B0604020202020204" pitchFamily="34" charset="0"/>
              </a:endParaRPr>
            </a:p>
            <a:p>
              <a:pPr marL="457200" indent="-457200">
                <a:buFont typeface="Arial"/>
                <a:buChar char="•"/>
              </a:pPr>
              <a:r>
                <a:rPr lang="en-GB" sz="3000">
                  <a:cs typeface="Arial"/>
                </a:rPr>
                <a:t>What are the potential positive social impacts of the product? </a:t>
              </a:r>
              <a:r>
                <a:rPr lang="en-GB">
                  <a:latin typeface="Avenir Next LT Pro"/>
                </a:rPr>
                <a:t> </a:t>
              </a:r>
              <a:endParaRPr lang="en-GB">
                <a:latin typeface="Avenir Next LT Pro" panose="020B0504020202020204" pitchFamily="34" charset="0"/>
              </a:endParaRPr>
            </a:p>
          </p:txBody>
        </p:sp>
      </p:grpSp>
      <p:pic>
        <p:nvPicPr>
          <p:cNvPr id="6" name="Graphic 6" descr="Lights On with solid fill">
            <a:extLst>
              <a:ext uri="{FF2B5EF4-FFF2-40B4-BE49-F238E27FC236}">
                <a16:creationId xmlns:a16="http://schemas.microsoft.com/office/drawing/2014/main" id="{61BC807E-240A-4336-220D-56080231989E}"/>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27939" y="5142379"/>
            <a:ext cx="1190593" cy="1181224"/>
          </a:xfrm>
          <a:prstGeom prst="rect">
            <a:avLst/>
          </a:prstGeom>
        </p:spPr>
      </p:pic>
      <p:sp>
        <p:nvSpPr>
          <p:cNvPr id="7" name="TextBox 7">
            <a:extLst>
              <a:ext uri="{FF2B5EF4-FFF2-40B4-BE49-F238E27FC236}">
                <a16:creationId xmlns:a16="http://schemas.microsoft.com/office/drawing/2014/main" id="{44FCB781-B53E-1D72-D3FB-CE7144DB4718}"/>
              </a:ext>
            </a:extLst>
          </p:cNvPr>
          <p:cNvSpPr txBox="1"/>
          <p:nvPr/>
        </p:nvSpPr>
        <p:spPr>
          <a:xfrm>
            <a:off x="3568045" y="5039321"/>
            <a:ext cx="11218561"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sv-SE" sz="3000">
                <a:cs typeface="Arial"/>
              </a:rPr>
              <a:t>S-LCA is </a:t>
            </a:r>
            <a:r>
              <a:rPr lang="sv-SE" sz="3000" err="1">
                <a:cs typeface="Arial"/>
              </a:rPr>
              <a:t>becoming</a:t>
            </a:r>
            <a:r>
              <a:rPr lang="sv-SE" sz="3000">
                <a:cs typeface="Arial"/>
              </a:rPr>
              <a:t> relevant as the </a:t>
            </a:r>
            <a:r>
              <a:rPr lang="sv-SE" sz="3000" err="1">
                <a:cs typeface="Arial"/>
              </a:rPr>
              <a:t>awareness</a:t>
            </a:r>
            <a:r>
              <a:rPr lang="sv-SE" sz="3000">
                <a:cs typeface="Arial"/>
              </a:rPr>
              <a:t> </a:t>
            </a:r>
            <a:r>
              <a:rPr lang="sv-SE" sz="3000" err="1">
                <a:cs typeface="Arial"/>
              </a:rPr>
              <a:t>about</a:t>
            </a:r>
            <a:r>
              <a:rPr lang="sv-SE" sz="3000">
                <a:cs typeface="Arial"/>
              </a:rPr>
              <a:t> the social </a:t>
            </a:r>
            <a:r>
              <a:rPr lang="sv-SE" sz="3000" err="1">
                <a:cs typeface="Arial"/>
              </a:rPr>
              <a:t>issues</a:t>
            </a:r>
            <a:r>
              <a:rPr lang="sv-SE" sz="3000">
                <a:cs typeface="Arial"/>
              </a:rPr>
              <a:t> in organisations and the organisations’ </a:t>
            </a:r>
            <a:r>
              <a:rPr lang="sv-SE" sz="3000" err="1">
                <a:cs typeface="Arial"/>
              </a:rPr>
              <a:t>related</a:t>
            </a:r>
            <a:r>
              <a:rPr lang="sv-SE" sz="3000">
                <a:cs typeface="Arial"/>
              </a:rPr>
              <a:t> </a:t>
            </a:r>
            <a:r>
              <a:rPr lang="sv-SE" sz="3000" err="1">
                <a:cs typeface="Arial"/>
              </a:rPr>
              <a:t>value</a:t>
            </a:r>
            <a:r>
              <a:rPr lang="sv-SE" sz="3000">
                <a:cs typeface="Arial"/>
              </a:rPr>
              <a:t> </a:t>
            </a:r>
            <a:r>
              <a:rPr lang="sv-SE" sz="3000" err="1">
                <a:cs typeface="Arial"/>
              </a:rPr>
              <a:t>chain</a:t>
            </a:r>
            <a:r>
              <a:rPr lang="sv-SE" sz="3000">
                <a:cs typeface="Arial"/>
              </a:rPr>
              <a:t> </a:t>
            </a:r>
            <a:r>
              <a:rPr lang="sv-SE" sz="3000" err="1">
                <a:cs typeface="Arial"/>
              </a:rPr>
              <a:t>increases</a:t>
            </a:r>
            <a:r>
              <a:rPr lang="sv-SE" sz="3000">
                <a:cs typeface="Arial"/>
              </a:rPr>
              <a:t> and </a:t>
            </a:r>
            <a:r>
              <a:rPr lang="sv-SE" sz="3000" err="1">
                <a:cs typeface="Arial"/>
              </a:rPr>
              <a:t>there</a:t>
            </a:r>
            <a:r>
              <a:rPr lang="sv-SE" sz="3000">
                <a:cs typeface="Arial"/>
              </a:rPr>
              <a:t> is a </a:t>
            </a:r>
            <a:r>
              <a:rPr lang="sv-SE" sz="3000" err="1">
                <a:cs typeface="Arial"/>
              </a:rPr>
              <a:t>need</a:t>
            </a:r>
            <a:r>
              <a:rPr lang="sv-SE" sz="3000">
                <a:cs typeface="Arial"/>
              </a:rPr>
              <a:t> to </a:t>
            </a:r>
            <a:r>
              <a:rPr lang="sv-SE" sz="3000" err="1">
                <a:cs typeface="Arial"/>
              </a:rPr>
              <a:t>identify</a:t>
            </a:r>
            <a:r>
              <a:rPr lang="sv-SE" sz="3000">
                <a:cs typeface="Arial"/>
              </a:rPr>
              <a:t> areas </a:t>
            </a:r>
            <a:r>
              <a:rPr lang="sv-SE" sz="3000" err="1">
                <a:cs typeface="Arial"/>
              </a:rPr>
              <a:t>of</a:t>
            </a:r>
            <a:r>
              <a:rPr lang="sv-SE" sz="3000">
                <a:cs typeface="Arial"/>
              </a:rPr>
              <a:t> </a:t>
            </a:r>
            <a:r>
              <a:rPr lang="sv-SE" sz="3000" err="1">
                <a:cs typeface="Arial"/>
              </a:rPr>
              <a:t>improvement</a:t>
            </a:r>
            <a:r>
              <a:rPr lang="sv-SE" sz="3000">
                <a:cs typeface="Arial"/>
              </a:rPr>
              <a:t>.</a:t>
            </a:r>
            <a:endParaRPr lang="en-GB" sz="3000">
              <a:cs typeface="Arial"/>
            </a:endParaRPr>
          </a:p>
        </p:txBody>
      </p:sp>
      <p:sp>
        <p:nvSpPr>
          <p:cNvPr id="12" name="TextBox 11">
            <a:extLst>
              <a:ext uri="{FF2B5EF4-FFF2-40B4-BE49-F238E27FC236}">
                <a16:creationId xmlns:a16="http://schemas.microsoft.com/office/drawing/2014/main" id="{A0A6E3B6-30D3-7265-F673-27D022084A24}"/>
              </a:ext>
            </a:extLst>
          </p:cNvPr>
          <p:cNvSpPr txBox="1"/>
          <p:nvPr/>
        </p:nvSpPr>
        <p:spPr>
          <a:xfrm>
            <a:off x="614149" y="5383702"/>
            <a:ext cx="1664277" cy="369332"/>
          </a:xfrm>
          <a:prstGeom prst="rect">
            <a:avLst/>
          </a:prstGeom>
          <a:noFill/>
        </p:spPr>
        <p:txBody>
          <a:bodyPr wrap="square" rtlCol="0">
            <a:spAutoFit/>
          </a:bodyPr>
          <a:lstStyle/>
          <a:p>
            <a:r>
              <a:rPr lang="sv-SE"/>
              <a:t>WHY?</a:t>
            </a:r>
            <a:endParaRPr lang="en-GB"/>
          </a:p>
        </p:txBody>
      </p:sp>
      <p:sp>
        <p:nvSpPr>
          <p:cNvPr id="13" name="TextBox 12">
            <a:extLst>
              <a:ext uri="{FF2B5EF4-FFF2-40B4-BE49-F238E27FC236}">
                <a16:creationId xmlns:a16="http://schemas.microsoft.com/office/drawing/2014/main" id="{7C3F1288-5977-F034-1CAE-2FCF19A857EA}"/>
              </a:ext>
            </a:extLst>
          </p:cNvPr>
          <p:cNvSpPr txBox="1"/>
          <p:nvPr/>
        </p:nvSpPr>
        <p:spPr>
          <a:xfrm>
            <a:off x="614149" y="2956549"/>
            <a:ext cx="1664277" cy="369332"/>
          </a:xfrm>
          <a:prstGeom prst="rect">
            <a:avLst/>
          </a:prstGeom>
          <a:noFill/>
        </p:spPr>
        <p:txBody>
          <a:bodyPr wrap="square" rtlCol="0">
            <a:spAutoFit/>
          </a:bodyPr>
          <a:lstStyle/>
          <a:p>
            <a:r>
              <a:rPr lang="sv-SE"/>
              <a:t>WHAT IS IT?</a:t>
            </a:r>
            <a:endParaRPr lang="en-GB"/>
          </a:p>
        </p:txBody>
      </p:sp>
      <p:sp>
        <p:nvSpPr>
          <p:cNvPr id="14" name="TextBox 13">
            <a:extLst>
              <a:ext uri="{FF2B5EF4-FFF2-40B4-BE49-F238E27FC236}">
                <a16:creationId xmlns:a16="http://schemas.microsoft.com/office/drawing/2014/main" id="{1BC80FDE-EC8E-7689-934F-B63724626323}"/>
              </a:ext>
            </a:extLst>
          </p:cNvPr>
          <p:cNvSpPr txBox="1"/>
          <p:nvPr/>
        </p:nvSpPr>
        <p:spPr>
          <a:xfrm>
            <a:off x="663662" y="7366232"/>
            <a:ext cx="1664277" cy="646331"/>
          </a:xfrm>
          <a:prstGeom prst="rect">
            <a:avLst/>
          </a:prstGeom>
          <a:noFill/>
        </p:spPr>
        <p:txBody>
          <a:bodyPr wrap="square" rtlCol="0">
            <a:spAutoFit/>
          </a:bodyPr>
          <a:lstStyle/>
          <a:p>
            <a:r>
              <a:rPr lang="sv-SE"/>
              <a:t>ISSUES IN FOCUS</a:t>
            </a:r>
            <a:endParaRPr lang="en-GB"/>
          </a:p>
        </p:txBody>
      </p:sp>
    </p:spTree>
    <p:extLst>
      <p:ext uri="{BB962C8B-B14F-4D97-AF65-F5344CB8AC3E}">
        <p14:creationId xmlns:p14="http://schemas.microsoft.com/office/powerpoint/2010/main" val="18765596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10034516"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sp>
        <p:nvSpPr>
          <p:cNvPr id="12" name="Title 1">
            <a:extLst>
              <a:ext uri="{FF2B5EF4-FFF2-40B4-BE49-F238E27FC236}">
                <a16:creationId xmlns:a16="http://schemas.microsoft.com/office/drawing/2014/main" id="{4785615A-27F7-B312-B259-C312A550C493}"/>
              </a:ext>
            </a:extLst>
          </p:cNvPr>
          <p:cNvSpPr>
            <a:spLocks noGrp="1"/>
          </p:cNvSpPr>
          <p:nvPr/>
        </p:nvSpPr>
        <p:spPr>
          <a:xfrm>
            <a:off x="1301398" y="1903581"/>
            <a:ext cx="11159231" cy="9132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b="1">
                <a:solidFill>
                  <a:schemeClr val="tx1"/>
                </a:solidFill>
                <a:latin typeface="Arial"/>
                <a:cs typeface="Arial"/>
              </a:rPr>
              <a:t>The </a:t>
            </a:r>
            <a:r>
              <a:rPr lang="sv-SE" b="1" err="1">
                <a:solidFill>
                  <a:schemeClr val="tx1"/>
                </a:solidFill>
                <a:latin typeface="Arial"/>
                <a:cs typeface="Arial"/>
              </a:rPr>
              <a:t>importance</a:t>
            </a:r>
            <a:r>
              <a:rPr lang="sv-SE" b="1">
                <a:solidFill>
                  <a:schemeClr val="tx1"/>
                </a:solidFill>
                <a:latin typeface="Arial"/>
                <a:cs typeface="Arial"/>
              </a:rPr>
              <a:t> </a:t>
            </a:r>
            <a:r>
              <a:rPr lang="sv-SE" b="1" err="1">
                <a:solidFill>
                  <a:schemeClr val="tx1"/>
                </a:solidFill>
                <a:latin typeface="Arial"/>
                <a:cs typeface="Arial"/>
              </a:rPr>
              <a:t>of</a:t>
            </a:r>
            <a:r>
              <a:rPr lang="sv-SE" b="1">
                <a:solidFill>
                  <a:schemeClr val="tx1"/>
                </a:solidFill>
                <a:latin typeface="Arial"/>
                <a:cs typeface="Arial"/>
              </a:rPr>
              <a:t> S-LCA</a:t>
            </a:r>
            <a:endParaRPr lang="en-GB" b="1">
              <a:solidFill>
                <a:schemeClr val="tx1"/>
              </a:solidFill>
              <a:latin typeface="Arial"/>
              <a:cs typeface="Arial"/>
            </a:endParaRPr>
          </a:p>
        </p:txBody>
      </p:sp>
      <p:sp>
        <p:nvSpPr>
          <p:cNvPr id="13" name="Content Placeholder 2">
            <a:extLst>
              <a:ext uri="{FF2B5EF4-FFF2-40B4-BE49-F238E27FC236}">
                <a16:creationId xmlns:a16="http://schemas.microsoft.com/office/drawing/2014/main" id="{9B592619-6742-5FC2-0EBA-F45FB5EF8928}"/>
              </a:ext>
            </a:extLst>
          </p:cNvPr>
          <p:cNvSpPr>
            <a:spLocks noGrp="1"/>
          </p:cNvSpPr>
          <p:nvPr/>
        </p:nvSpPr>
        <p:spPr>
          <a:xfrm>
            <a:off x="1385717" y="3569861"/>
            <a:ext cx="12492731" cy="46588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500"/>
              </a:spcBef>
              <a:buClr>
                <a:schemeClr val="bg1"/>
              </a:buClr>
              <a:buFont typeface="Arial" panose="020B0604020202020204" pitchFamily="34" charset="0"/>
              <a:buChar char="•"/>
              <a:defRPr sz="2800" b="0" kern="1200">
                <a:solidFill>
                  <a:srgbClr val="540425"/>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1500"/>
              </a:spcBef>
              <a:buClr>
                <a:srgbClr val="CF8F3F"/>
              </a:buClr>
              <a:buFont typeface="Arial" panose="020B0604020202020204" pitchFamily="34" charset="0"/>
              <a:buChar char="•"/>
              <a:defRPr sz="2000" kern="1200">
                <a:solidFill>
                  <a:srgbClr val="540425"/>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1500"/>
              </a:spcBef>
              <a:buClr>
                <a:srgbClr val="CF8F3F"/>
              </a:buClr>
              <a:buFont typeface="Arial" panose="020B0604020202020204" pitchFamily="34" charset="0"/>
              <a:buChar char="•"/>
              <a:defRPr sz="1800" kern="1200">
                <a:solidFill>
                  <a:srgbClr val="540425"/>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540425"/>
              </a:buClr>
            </a:pPr>
            <a:r>
              <a:rPr lang="sv-SE" err="1">
                <a:solidFill>
                  <a:schemeClr val="tx1"/>
                </a:solidFill>
                <a:latin typeface="Arial"/>
                <a:cs typeface="Arial"/>
              </a:rPr>
              <a:t>Identifying</a:t>
            </a:r>
            <a:r>
              <a:rPr lang="sv-SE">
                <a:solidFill>
                  <a:schemeClr val="tx1"/>
                </a:solidFill>
                <a:latin typeface="Arial"/>
                <a:cs typeface="Arial"/>
              </a:rPr>
              <a:t> </a:t>
            </a:r>
            <a:r>
              <a:rPr lang="sv-SE" b="1">
                <a:solidFill>
                  <a:schemeClr val="tx1"/>
                </a:solidFill>
                <a:latin typeface="Arial"/>
                <a:cs typeface="Arial"/>
              </a:rPr>
              <a:t>social risk and </a:t>
            </a:r>
            <a:r>
              <a:rPr lang="sv-SE" b="1" err="1">
                <a:solidFill>
                  <a:schemeClr val="tx1"/>
                </a:solidFill>
                <a:latin typeface="Arial"/>
                <a:cs typeface="Arial"/>
              </a:rPr>
              <a:t>opportunities</a:t>
            </a:r>
            <a:r>
              <a:rPr lang="sv-SE" b="1">
                <a:solidFill>
                  <a:schemeClr val="tx1"/>
                </a:solidFill>
                <a:latin typeface="Arial"/>
                <a:cs typeface="Arial"/>
              </a:rPr>
              <a:t> </a:t>
            </a:r>
            <a:r>
              <a:rPr lang="en-GB">
                <a:solidFill>
                  <a:schemeClr val="tx1"/>
                </a:solidFill>
                <a:latin typeface="Arial"/>
                <a:cs typeface="Arial"/>
              </a:rPr>
              <a:t>– allow company to understand where to improve and minimise negative social impacts</a:t>
            </a:r>
          </a:p>
          <a:p>
            <a:pPr marL="457200" indent="-457200">
              <a:buClr>
                <a:srgbClr val="540425"/>
              </a:buClr>
            </a:pPr>
            <a:r>
              <a:rPr lang="en-GB">
                <a:solidFill>
                  <a:schemeClr val="tx1"/>
                </a:solidFill>
                <a:latin typeface="Arial"/>
                <a:cs typeface="Arial"/>
              </a:rPr>
              <a:t>Improving supply chain management </a:t>
            </a:r>
          </a:p>
          <a:p>
            <a:pPr marL="457200" indent="-457200">
              <a:buClr>
                <a:srgbClr val="540425"/>
              </a:buClr>
            </a:pPr>
            <a:r>
              <a:rPr lang="en-GB">
                <a:solidFill>
                  <a:schemeClr val="tx1"/>
                </a:solidFill>
                <a:latin typeface="Arial"/>
                <a:cs typeface="Arial"/>
              </a:rPr>
              <a:t>Contributing to sustainable development </a:t>
            </a:r>
          </a:p>
          <a:p>
            <a:pPr marL="457200" indent="-457200">
              <a:buClr>
                <a:srgbClr val="540425"/>
              </a:buClr>
            </a:pPr>
            <a:r>
              <a:rPr lang="en-GB">
                <a:solidFill>
                  <a:schemeClr val="tx1"/>
                </a:solidFill>
                <a:latin typeface="Arial"/>
                <a:cs typeface="Arial"/>
              </a:rPr>
              <a:t>Improving brand reputation</a:t>
            </a:r>
          </a:p>
          <a:p>
            <a:pPr marL="457200" indent="-457200">
              <a:buClr>
                <a:srgbClr val="540425"/>
              </a:buClr>
            </a:pPr>
            <a:r>
              <a:rPr lang="en-GB">
                <a:solidFill>
                  <a:schemeClr val="tx1"/>
                </a:solidFill>
                <a:latin typeface="Arial"/>
                <a:cs typeface="Arial"/>
              </a:rPr>
              <a:t>Meeting stakeholders expectations – consumers, government</a:t>
            </a:r>
          </a:p>
          <a:p>
            <a:pPr marL="457200" indent="-457200">
              <a:buClr>
                <a:srgbClr val="540425"/>
              </a:buClr>
            </a:pPr>
            <a:r>
              <a:rPr lang="en-GB">
                <a:solidFill>
                  <a:schemeClr val="tx1"/>
                </a:solidFill>
                <a:latin typeface="Arial"/>
                <a:cs typeface="Arial"/>
              </a:rPr>
              <a:t>Documenting positive social impacts of the investigated system</a:t>
            </a:r>
            <a:endParaRPr lang="sv-SE">
              <a:solidFill>
                <a:schemeClr val="tx1"/>
              </a:solidFill>
              <a:latin typeface="Arial"/>
              <a:cs typeface="Arial"/>
            </a:endParaRPr>
          </a:p>
        </p:txBody>
      </p:sp>
    </p:spTree>
    <p:extLst>
      <p:ext uri="{BB962C8B-B14F-4D97-AF65-F5344CB8AC3E}">
        <p14:creationId xmlns:p14="http://schemas.microsoft.com/office/powerpoint/2010/main" val="11019053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599" y="257980"/>
                <a:ext cx="8533263"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sp>
        <p:nvSpPr>
          <p:cNvPr id="4" name="TextBox 2">
            <a:extLst>
              <a:ext uri="{FF2B5EF4-FFF2-40B4-BE49-F238E27FC236}">
                <a16:creationId xmlns:a16="http://schemas.microsoft.com/office/drawing/2014/main" id="{89C0D10C-6C8E-7699-B70A-8B75EE8BB5BE}"/>
              </a:ext>
            </a:extLst>
          </p:cNvPr>
          <p:cNvSpPr txBox="1"/>
          <p:nvPr/>
        </p:nvSpPr>
        <p:spPr>
          <a:xfrm>
            <a:off x="3464988" y="2431725"/>
            <a:ext cx="11352537" cy="517064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Arial"/>
              <a:buChar char="•"/>
            </a:pPr>
            <a:r>
              <a:rPr lang="en-GB" sz="3000" dirty="0">
                <a:cs typeface="Arial"/>
              </a:rPr>
              <a:t>No official standard yet. Work in progress.</a:t>
            </a:r>
          </a:p>
          <a:p>
            <a:pPr marL="457200" indent="-457200">
              <a:buFont typeface="Arial"/>
              <a:buChar char="•"/>
            </a:pPr>
            <a:r>
              <a:rPr lang="en-GB" sz="3000" dirty="0">
                <a:cs typeface="Arial"/>
              </a:rPr>
              <a:t>UN Guidelines for Social Life Cycle Assessment, 2020</a:t>
            </a:r>
          </a:p>
          <a:p>
            <a:pPr marL="914400" lvl="1" indent="-457200">
              <a:buFont typeface="Arial"/>
              <a:buChar char="•"/>
            </a:pPr>
            <a:r>
              <a:rPr lang="en-GB" sz="3000" dirty="0">
                <a:cs typeface="Arial"/>
              </a:rPr>
              <a:t>Methodological sheets for subcategories in social life cycle assessment, 2021</a:t>
            </a:r>
          </a:p>
          <a:p>
            <a:pPr marL="914400" lvl="1" indent="-457200">
              <a:buFont typeface="Arial"/>
              <a:buChar char="•"/>
            </a:pPr>
            <a:endParaRPr lang="en-GB" sz="3000" dirty="0">
              <a:cs typeface="Arial"/>
            </a:endParaRPr>
          </a:p>
          <a:p>
            <a:r>
              <a:rPr lang="en-AU" sz="3000" b="1" dirty="0">
                <a:cs typeface="Arial"/>
              </a:rPr>
              <a:t>Two approaches have been applied in </a:t>
            </a:r>
            <a:r>
              <a:rPr lang="en-AU" sz="3000" b="1" dirty="0" err="1">
                <a:cs typeface="Arial"/>
              </a:rPr>
              <a:t>Retrofeed</a:t>
            </a:r>
            <a:r>
              <a:rPr lang="en-AU" sz="3000" b="1" dirty="0">
                <a:cs typeface="Arial"/>
              </a:rPr>
              <a:t>:</a:t>
            </a:r>
          </a:p>
          <a:p>
            <a:pPr marL="514350" indent="-514350">
              <a:buAutoNum type="arabicPeriod"/>
            </a:pPr>
            <a:r>
              <a:rPr lang="en-AU" sz="3000" dirty="0">
                <a:cs typeface="Arial"/>
              </a:rPr>
              <a:t>Database – General data for each sector in each country. Same background data used as for LCA and LCC. Applied for all six demo sites.</a:t>
            </a:r>
          </a:p>
          <a:p>
            <a:pPr marL="514350" indent="-514350">
              <a:buAutoNum type="arabicPeriod"/>
            </a:pPr>
            <a:r>
              <a:rPr lang="en-AU" sz="3000" dirty="0">
                <a:cs typeface="Arial"/>
              </a:rPr>
              <a:t>Interviews – Site specific, based on the UN Guidelines. Applied on SECIL and SILCOTUB. </a:t>
            </a:r>
          </a:p>
        </p:txBody>
      </p:sp>
    </p:spTree>
    <p:extLst>
      <p:ext uri="{BB962C8B-B14F-4D97-AF65-F5344CB8AC3E}">
        <p14:creationId xmlns:p14="http://schemas.microsoft.com/office/powerpoint/2010/main" val="382658166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599" y="257980"/>
                <a:ext cx="9215652"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sp>
        <p:nvSpPr>
          <p:cNvPr id="12" name="Title 1">
            <a:extLst>
              <a:ext uri="{FF2B5EF4-FFF2-40B4-BE49-F238E27FC236}">
                <a16:creationId xmlns:a16="http://schemas.microsoft.com/office/drawing/2014/main" id="{129C1EE2-F5E1-BA60-2737-9ACC695A1B4F}"/>
              </a:ext>
            </a:extLst>
          </p:cNvPr>
          <p:cNvSpPr>
            <a:spLocks noGrp="1"/>
          </p:cNvSpPr>
          <p:nvPr/>
        </p:nvSpPr>
        <p:spPr>
          <a:xfrm>
            <a:off x="1568784" y="1893372"/>
            <a:ext cx="11159231" cy="9132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sz="3600" err="1">
                <a:latin typeface="Arial"/>
                <a:cs typeface="Arial"/>
              </a:rPr>
              <a:t>Stakeholders</a:t>
            </a:r>
            <a:r>
              <a:rPr lang="sv-SE" sz="3600">
                <a:latin typeface="Arial"/>
                <a:cs typeface="Arial"/>
              </a:rPr>
              <a:t> and </a:t>
            </a:r>
            <a:r>
              <a:rPr lang="sv-SE" sz="3600" err="1">
                <a:latin typeface="Arial"/>
                <a:cs typeface="Arial"/>
              </a:rPr>
              <a:t>impact</a:t>
            </a:r>
            <a:r>
              <a:rPr lang="sv-SE" sz="3600">
                <a:latin typeface="Arial"/>
                <a:cs typeface="Arial"/>
              </a:rPr>
              <a:t> </a:t>
            </a:r>
            <a:r>
              <a:rPr lang="sv-SE" sz="3600" err="1">
                <a:latin typeface="Arial"/>
                <a:cs typeface="Arial"/>
              </a:rPr>
              <a:t>subcategories</a:t>
            </a:r>
            <a:r>
              <a:rPr lang="sv-SE" sz="3600">
                <a:latin typeface="Arial"/>
                <a:cs typeface="Arial"/>
              </a:rPr>
              <a:t> </a:t>
            </a:r>
            <a:endParaRPr lang="en-GB" sz="3600"/>
          </a:p>
        </p:txBody>
      </p:sp>
      <p:pic>
        <p:nvPicPr>
          <p:cNvPr id="14" name="Content Placeholder 6" descr="Construction worker female with solid fill">
            <a:extLst>
              <a:ext uri="{FF2B5EF4-FFF2-40B4-BE49-F238E27FC236}">
                <a16:creationId xmlns:a16="http://schemas.microsoft.com/office/drawing/2014/main" id="{EF76D609-D95C-E992-39C0-23CFF9640184}"/>
              </a:ext>
            </a:extLst>
          </p:cNvPr>
          <p:cNvPicPr>
            <a:picLocks noGrp="1"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4726" y="3320191"/>
            <a:ext cx="740830" cy="740830"/>
          </a:xfrm>
          <a:prstGeom prst="rect">
            <a:avLst/>
          </a:prstGeom>
        </p:spPr>
      </p:pic>
      <p:pic>
        <p:nvPicPr>
          <p:cNvPr id="21" name="Graphic 3" descr="Construction worker male with solid fill">
            <a:extLst>
              <a:ext uri="{FF2B5EF4-FFF2-40B4-BE49-F238E27FC236}">
                <a16:creationId xmlns:a16="http://schemas.microsoft.com/office/drawing/2014/main" id="{E8F004FE-2A97-4CD7-B5CC-A8F77032762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32433" y="3320191"/>
            <a:ext cx="740830" cy="740830"/>
          </a:xfrm>
          <a:prstGeom prst="rect">
            <a:avLst/>
          </a:prstGeom>
        </p:spPr>
      </p:pic>
      <p:sp>
        <p:nvSpPr>
          <p:cNvPr id="22" name="TextBox 4">
            <a:extLst>
              <a:ext uri="{FF2B5EF4-FFF2-40B4-BE49-F238E27FC236}">
                <a16:creationId xmlns:a16="http://schemas.microsoft.com/office/drawing/2014/main" id="{E1FD7CF8-3FD9-5129-668A-D21512F5EF80}"/>
              </a:ext>
            </a:extLst>
          </p:cNvPr>
          <p:cNvSpPr txBox="1"/>
          <p:nvPr/>
        </p:nvSpPr>
        <p:spPr>
          <a:xfrm>
            <a:off x="2504350" y="4255215"/>
            <a:ext cx="173380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err="1">
                <a:solidFill>
                  <a:schemeClr val="tx1">
                    <a:lumMod val="75000"/>
                    <a:lumOff val="25000"/>
                  </a:schemeClr>
                </a:solidFill>
                <a:latin typeface="Arial"/>
                <a:cs typeface="Arial"/>
              </a:rPr>
              <a:t>Workers</a:t>
            </a:r>
            <a:endParaRPr lang="en-GB" sz="1600" b="1">
              <a:solidFill>
                <a:schemeClr val="tx1">
                  <a:lumMod val="75000"/>
                  <a:lumOff val="25000"/>
                </a:schemeClr>
              </a:solidFill>
              <a:latin typeface="Arial"/>
              <a:cs typeface="Arial"/>
            </a:endParaRPr>
          </a:p>
        </p:txBody>
      </p:sp>
      <p:grpSp>
        <p:nvGrpSpPr>
          <p:cNvPr id="23" name="Group 22">
            <a:extLst>
              <a:ext uri="{FF2B5EF4-FFF2-40B4-BE49-F238E27FC236}">
                <a16:creationId xmlns:a16="http://schemas.microsoft.com/office/drawing/2014/main" id="{1CC2DBE8-A2AE-4F6B-C9C5-D33BB3E398DA}"/>
              </a:ext>
            </a:extLst>
          </p:cNvPr>
          <p:cNvGrpSpPr/>
          <p:nvPr/>
        </p:nvGrpSpPr>
        <p:grpSpPr>
          <a:xfrm>
            <a:off x="4582249" y="3194229"/>
            <a:ext cx="2103455" cy="1408557"/>
            <a:chOff x="2601682" y="1578118"/>
            <a:chExt cx="2103455" cy="1408557"/>
          </a:xfrm>
        </p:grpSpPr>
        <p:pic>
          <p:nvPicPr>
            <p:cNvPr id="49" name="Graphic 6" descr="Neighborhood with solid fill">
              <a:extLst>
                <a:ext uri="{FF2B5EF4-FFF2-40B4-BE49-F238E27FC236}">
                  <a16:creationId xmlns:a16="http://schemas.microsoft.com/office/drawing/2014/main" id="{00DC434D-5872-F49E-06C1-7E68DC1CFA1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38185" y="1578118"/>
              <a:ext cx="914400" cy="914400"/>
            </a:xfrm>
            <a:prstGeom prst="rect">
              <a:avLst/>
            </a:prstGeom>
          </p:spPr>
        </p:pic>
        <p:sp>
          <p:nvSpPr>
            <p:cNvPr id="50" name="TextBox 7">
              <a:extLst>
                <a:ext uri="{FF2B5EF4-FFF2-40B4-BE49-F238E27FC236}">
                  <a16:creationId xmlns:a16="http://schemas.microsoft.com/office/drawing/2014/main" id="{BC8F5B21-A68A-7AD2-FE0D-CBFB1EF71B91}"/>
                </a:ext>
              </a:extLst>
            </p:cNvPr>
            <p:cNvSpPr txBox="1"/>
            <p:nvPr/>
          </p:nvSpPr>
          <p:spPr>
            <a:xfrm>
              <a:off x="2601682" y="2648121"/>
              <a:ext cx="2103455"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err="1">
                  <a:solidFill>
                    <a:schemeClr val="tx1">
                      <a:lumMod val="75000"/>
                      <a:lumOff val="25000"/>
                    </a:schemeClr>
                  </a:solidFill>
                  <a:latin typeface="Arial"/>
                  <a:cs typeface="Arial"/>
                </a:rPr>
                <a:t>Local</a:t>
              </a:r>
              <a:r>
                <a:rPr lang="sv-SE" sz="1600" b="1">
                  <a:solidFill>
                    <a:schemeClr val="tx1">
                      <a:lumMod val="75000"/>
                      <a:lumOff val="25000"/>
                    </a:schemeClr>
                  </a:solidFill>
                  <a:latin typeface="Arial"/>
                  <a:cs typeface="Arial"/>
                </a:rPr>
                <a:t> </a:t>
              </a:r>
              <a:r>
                <a:rPr lang="sv-SE" sz="1600" b="1" err="1">
                  <a:solidFill>
                    <a:schemeClr val="tx1">
                      <a:lumMod val="75000"/>
                      <a:lumOff val="25000"/>
                    </a:schemeClr>
                  </a:solidFill>
                  <a:latin typeface="Arial"/>
                  <a:cs typeface="Arial"/>
                </a:rPr>
                <a:t>community</a:t>
              </a:r>
              <a:endParaRPr lang="en-GB" sz="1600" b="1">
                <a:solidFill>
                  <a:schemeClr val="tx1">
                    <a:lumMod val="75000"/>
                    <a:lumOff val="25000"/>
                  </a:schemeClr>
                </a:solidFill>
                <a:latin typeface="Arial"/>
                <a:cs typeface="Arial"/>
              </a:endParaRPr>
            </a:p>
          </p:txBody>
        </p:sp>
      </p:grpSp>
      <p:grpSp>
        <p:nvGrpSpPr>
          <p:cNvPr id="24" name="Group 23">
            <a:extLst>
              <a:ext uri="{FF2B5EF4-FFF2-40B4-BE49-F238E27FC236}">
                <a16:creationId xmlns:a16="http://schemas.microsoft.com/office/drawing/2014/main" id="{0FE0CA3F-F54C-9DCA-AA29-EBAEE947E809}"/>
              </a:ext>
            </a:extLst>
          </p:cNvPr>
          <p:cNvGrpSpPr/>
          <p:nvPr/>
        </p:nvGrpSpPr>
        <p:grpSpPr>
          <a:xfrm>
            <a:off x="11638127" y="3289619"/>
            <a:ext cx="1733802" cy="1262740"/>
            <a:chOff x="9657560" y="1673508"/>
            <a:chExt cx="1733802" cy="1262740"/>
          </a:xfrm>
        </p:grpSpPr>
        <p:pic>
          <p:nvPicPr>
            <p:cNvPr id="47" name="Graphic 9" descr="Group with solid fill">
              <a:extLst>
                <a:ext uri="{FF2B5EF4-FFF2-40B4-BE49-F238E27FC236}">
                  <a16:creationId xmlns:a16="http://schemas.microsoft.com/office/drawing/2014/main" id="{C19B5948-910F-E526-255F-EA033D9D0B21}"/>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067261" y="1673508"/>
              <a:ext cx="914400" cy="914400"/>
            </a:xfrm>
            <a:prstGeom prst="rect">
              <a:avLst/>
            </a:prstGeom>
          </p:spPr>
        </p:pic>
        <p:sp>
          <p:nvSpPr>
            <p:cNvPr id="48" name="TextBox 10">
              <a:extLst>
                <a:ext uri="{FF2B5EF4-FFF2-40B4-BE49-F238E27FC236}">
                  <a16:creationId xmlns:a16="http://schemas.microsoft.com/office/drawing/2014/main" id="{D5CEAB9D-690F-AF67-024A-156DBEB7CA42}"/>
                </a:ext>
              </a:extLst>
            </p:cNvPr>
            <p:cNvSpPr txBox="1"/>
            <p:nvPr/>
          </p:nvSpPr>
          <p:spPr>
            <a:xfrm>
              <a:off x="9657560" y="2597694"/>
              <a:ext cx="173380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err="1">
                  <a:solidFill>
                    <a:schemeClr val="tx1">
                      <a:lumMod val="75000"/>
                      <a:lumOff val="25000"/>
                    </a:schemeClr>
                  </a:solidFill>
                  <a:latin typeface="Arial"/>
                  <a:cs typeface="Arial"/>
                </a:rPr>
                <a:t>Society</a:t>
              </a:r>
              <a:endParaRPr lang="en-GB" sz="1600" b="1">
                <a:solidFill>
                  <a:schemeClr val="tx1">
                    <a:lumMod val="75000"/>
                    <a:lumOff val="25000"/>
                  </a:schemeClr>
                </a:solidFill>
                <a:latin typeface="Arial"/>
                <a:cs typeface="Arial"/>
              </a:endParaRPr>
            </a:p>
          </p:txBody>
        </p:sp>
      </p:grpSp>
      <p:grpSp>
        <p:nvGrpSpPr>
          <p:cNvPr id="26" name="Group 25">
            <a:extLst>
              <a:ext uri="{FF2B5EF4-FFF2-40B4-BE49-F238E27FC236}">
                <a16:creationId xmlns:a16="http://schemas.microsoft.com/office/drawing/2014/main" id="{A65F9794-3691-191D-3AD6-AF35CC436828}"/>
              </a:ext>
            </a:extLst>
          </p:cNvPr>
          <p:cNvGrpSpPr/>
          <p:nvPr/>
        </p:nvGrpSpPr>
        <p:grpSpPr>
          <a:xfrm>
            <a:off x="6911062" y="3114939"/>
            <a:ext cx="2227268" cy="1478830"/>
            <a:chOff x="4930495" y="1498828"/>
            <a:chExt cx="2227268" cy="1478830"/>
          </a:xfrm>
        </p:grpSpPr>
        <p:grpSp>
          <p:nvGrpSpPr>
            <p:cNvPr id="41" name="Group 40">
              <a:extLst>
                <a:ext uri="{FF2B5EF4-FFF2-40B4-BE49-F238E27FC236}">
                  <a16:creationId xmlns:a16="http://schemas.microsoft.com/office/drawing/2014/main" id="{399A1278-A284-B5A7-C202-650436D2494E}"/>
                </a:ext>
              </a:extLst>
            </p:cNvPr>
            <p:cNvGrpSpPr/>
            <p:nvPr/>
          </p:nvGrpSpPr>
          <p:grpSpPr>
            <a:xfrm>
              <a:off x="5395950" y="1498828"/>
              <a:ext cx="1197228" cy="1083473"/>
              <a:chOff x="5395946" y="1498829"/>
              <a:chExt cx="1392419" cy="1389705"/>
            </a:xfrm>
          </p:grpSpPr>
          <p:pic>
            <p:nvPicPr>
              <p:cNvPr id="43" name="Graphic 14" descr="Box with solid fill">
                <a:extLst>
                  <a:ext uri="{FF2B5EF4-FFF2-40B4-BE49-F238E27FC236}">
                    <a16:creationId xmlns:a16="http://schemas.microsoft.com/office/drawing/2014/main" id="{F4A0A630-636C-F887-49E6-86517C48283C}"/>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855593" y="2287284"/>
                <a:ext cx="601249" cy="601250"/>
              </a:xfrm>
              <a:prstGeom prst="rect">
                <a:avLst/>
              </a:prstGeom>
            </p:spPr>
          </p:pic>
          <p:pic>
            <p:nvPicPr>
              <p:cNvPr id="44" name="Graphic 15" descr="Factory with solid fill">
                <a:extLst>
                  <a:ext uri="{FF2B5EF4-FFF2-40B4-BE49-F238E27FC236}">
                    <a16:creationId xmlns:a16="http://schemas.microsoft.com/office/drawing/2014/main" id="{DBB2D71C-9B46-14FF-C9D6-9AEF5611D3E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395946" y="1705683"/>
                <a:ext cx="669556" cy="669556"/>
              </a:xfrm>
              <a:prstGeom prst="rect">
                <a:avLst/>
              </a:prstGeom>
            </p:spPr>
          </p:pic>
          <p:pic>
            <p:nvPicPr>
              <p:cNvPr id="45" name="Graphic 16" descr="Truck with solid fill">
                <a:extLst>
                  <a:ext uri="{FF2B5EF4-FFF2-40B4-BE49-F238E27FC236}">
                    <a16:creationId xmlns:a16="http://schemas.microsoft.com/office/drawing/2014/main" id="{E494F603-A7F3-D915-15E4-DB5BFB9EE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37035" y="1803079"/>
                <a:ext cx="651330" cy="651332"/>
              </a:xfrm>
              <a:prstGeom prst="rect">
                <a:avLst/>
              </a:prstGeom>
            </p:spPr>
          </p:pic>
          <p:pic>
            <p:nvPicPr>
              <p:cNvPr id="46" name="Graphic 17" descr="User with solid fill">
                <a:extLst>
                  <a:ext uri="{FF2B5EF4-FFF2-40B4-BE49-F238E27FC236}">
                    <a16:creationId xmlns:a16="http://schemas.microsoft.com/office/drawing/2014/main" id="{CCEB7B30-B742-2772-27F2-B33794DFA2D6}"/>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855592" y="1498829"/>
                <a:ext cx="447680" cy="447680"/>
              </a:xfrm>
              <a:prstGeom prst="rect">
                <a:avLst/>
              </a:prstGeom>
            </p:spPr>
          </p:pic>
        </p:grpSp>
        <p:sp>
          <p:nvSpPr>
            <p:cNvPr id="42" name="TextBox 13">
              <a:extLst>
                <a:ext uri="{FF2B5EF4-FFF2-40B4-BE49-F238E27FC236}">
                  <a16:creationId xmlns:a16="http://schemas.microsoft.com/office/drawing/2014/main" id="{8A660F8C-D9D2-42ED-62F5-B8D0508895BF}"/>
                </a:ext>
              </a:extLst>
            </p:cNvPr>
            <p:cNvSpPr txBox="1"/>
            <p:nvPr/>
          </p:nvSpPr>
          <p:spPr>
            <a:xfrm>
              <a:off x="4930495" y="2639104"/>
              <a:ext cx="2227268"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err="1">
                  <a:solidFill>
                    <a:schemeClr val="tx1">
                      <a:lumMod val="75000"/>
                      <a:lumOff val="25000"/>
                    </a:schemeClr>
                  </a:solidFill>
                  <a:latin typeface="Arial"/>
                  <a:cs typeface="Arial"/>
                </a:rPr>
                <a:t>Value</a:t>
              </a:r>
              <a:r>
                <a:rPr lang="sv-SE" sz="1600" b="1">
                  <a:solidFill>
                    <a:schemeClr val="tx1">
                      <a:lumMod val="75000"/>
                      <a:lumOff val="25000"/>
                    </a:schemeClr>
                  </a:solidFill>
                  <a:latin typeface="Arial"/>
                  <a:cs typeface="Arial"/>
                </a:rPr>
                <a:t> </a:t>
              </a:r>
              <a:r>
                <a:rPr lang="sv-SE" sz="1600" b="1" err="1">
                  <a:solidFill>
                    <a:schemeClr val="tx1">
                      <a:lumMod val="75000"/>
                      <a:lumOff val="25000"/>
                    </a:schemeClr>
                  </a:solidFill>
                  <a:latin typeface="Arial"/>
                  <a:cs typeface="Arial"/>
                </a:rPr>
                <a:t>chain</a:t>
              </a:r>
              <a:r>
                <a:rPr lang="sv-SE" sz="1600" b="1">
                  <a:solidFill>
                    <a:schemeClr val="tx1">
                      <a:lumMod val="75000"/>
                      <a:lumOff val="25000"/>
                    </a:schemeClr>
                  </a:solidFill>
                  <a:latin typeface="Arial"/>
                  <a:cs typeface="Arial"/>
                </a:rPr>
                <a:t> </a:t>
              </a:r>
              <a:r>
                <a:rPr lang="sv-SE" sz="1600" b="1" err="1">
                  <a:solidFill>
                    <a:schemeClr val="tx1">
                      <a:lumMod val="75000"/>
                      <a:lumOff val="25000"/>
                    </a:schemeClr>
                  </a:solidFill>
                  <a:latin typeface="Arial"/>
                  <a:cs typeface="Arial"/>
                </a:rPr>
                <a:t>actors</a:t>
              </a:r>
              <a:endParaRPr lang="en-GB" sz="1600" b="1">
                <a:solidFill>
                  <a:schemeClr val="tx1">
                    <a:lumMod val="75000"/>
                    <a:lumOff val="25000"/>
                  </a:schemeClr>
                </a:solidFill>
                <a:latin typeface="Arial"/>
                <a:cs typeface="Arial"/>
              </a:endParaRPr>
            </a:p>
          </p:txBody>
        </p:sp>
      </p:grpSp>
      <p:grpSp>
        <p:nvGrpSpPr>
          <p:cNvPr id="28" name="Group 27">
            <a:extLst>
              <a:ext uri="{FF2B5EF4-FFF2-40B4-BE49-F238E27FC236}">
                <a16:creationId xmlns:a16="http://schemas.microsoft.com/office/drawing/2014/main" id="{2C54FDF4-1139-F3A8-7765-626AFC276070}"/>
              </a:ext>
            </a:extLst>
          </p:cNvPr>
          <p:cNvGrpSpPr/>
          <p:nvPr/>
        </p:nvGrpSpPr>
        <p:grpSpPr>
          <a:xfrm>
            <a:off x="9448100" y="3463112"/>
            <a:ext cx="1733802" cy="1130657"/>
            <a:chOff x="7467533" y="1847001"/>
            <a:chExt cx="1733802" cy="1130657"/>
          </a:xfrm>
        </p:grpSpPr>
        <p:pic>
          <p:nvPicPr>
            <p:cNvPr id="39" name="Graphic 19" descr="Shopping cart with solid fill">
              <a:extLst>
                <a:ext uri="{FF2B5EF4-FFF2-40B4-BE49-F238E27FC236}">
                  <a16:creationId xmlns:a16="http://schemas.microsoft.com/office/drawing/2014/main" id="{339816CF-648C-7381-2FE1-C7CA75D90824}"/>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72583" y="1847001"/>
              <a:ext cx="765300" cy="765300"/>
            </a:xfrm>
            <a:prstGeom prst="rect">
              <a:avLst/>
            </a:prstGeom>
          </p:spPr>
        </p:pic>
        <p:sp>
          <p:nvSpPr>
            <p:cNvPr id="40" name="TextBox 20">
              <a:extLst>
                <a:ext uri="{FF2B5EF4-FFF2-40B4-BE49-F238E27FC236}">
                  <a16:creationId xmlns:a16="http://schemas.microsoft.com/office/drawing/2014/main" id="{024FA0C1-4661-65A0-7B82-E256E577678E}"/>
                </a:ext>
              </a:extLst>
            </p:cNvPr>
            <p:cNvSpPr txBox="1"/>
            <p:nvPr/>
          </p:nvSpPr>
          <p:spPr>
            <a:xfrm>
              <a:off x="7467533" y="2639104"/>
              <a:ext cx="173380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err="1">
                  <a:solidFill>
                    <a:schemeClr val="tx1">
                      <a:lumMod val="75000"/>
                      <a:lumOff val="25000"/>
                    </a:schemeClr>
                  </a:solidFill>
                  <a:latin typeface="Arial"/>
                  <a:cs typeface="Arial"/>
                </a:rPr>
                <a:t>Consumers</a:t>
              </a:r>
              <a:endParaRPr lang="en-GB" sz="1600" b="1">
                <a:solidFill>
                  <a:schemeClr val="tx1">
                    <a:lumMod val="75000"/>
                    <a:lumOff val="25000"/>
                  </a:schemeClr>
                </a:solidFill>
                <a:latin typeface="Arial"/>
                <a:cs typeface="Arial"/>
              </a:endParaRPr>
            </a:p>
          </p:txBody>
        </p:sp>
      </p:grpSp>
      <p:sp>
        <p:nvSpPr>
          <p:cNvPr id="29" name="TextBox 21">
            <a:extLst>
              <a:ext uri="{FF2B5EF4-FFF2-40B4-BE49-F238E27FC236}">
                <a16:creationId xmlns:a16="http://schemas.microsoft.com/office/drawing/2014/main" id="{0B4C0ECC-9DDB-0C71-1506-55658EEFA9FE}"/>
              </a:ext>
            </a:extLst>
          </p:cNvPr>
          <p:cNvSpPr txBox="1"/>
          <p:nvPr/>
        </p:nvSpPr>
        <p:spPr>
          <a:xfrm>
            <a:off x="2357337" y="4899373"/>
            <a:ext cx="2118740" cy="2462213"/>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sv-SE" sz="1400" dirty="0">
                <a:latin typeface="Arial"/>
                <a:cs typeface="Arial"/>
              </a:rPr>
              <a:t>Child </a:t>
            </a:r>
            <a:r>
              <a:rPr lang="sv-SE" sz="1400" dirty="0" err="1">
                <a:latin typeface="Arial"/>
                <a:cs typeface="Arial"/>
              </a:rPr>
              <a:t>labor</a:t>
            </a:r>
            <a:endParaRPr lang="sv-SE" sz="1400" dirty="0">
              <a:latin typeface="Arial"/>
              <a:cs typeface="Arial"/>
            </a:endParaRPr>
          </a:p>
          <a:p>
            <a:pPr marL="342900" indent="-342900">
              <a:buFont typeface="+mj-lt"/>
              <a:buAutoNum type="arabicPeriod"/>
            </a:pPr>
            <a:r>
              <a:rPr lang="sv-SE" sz="1400" dirty="0">
                <a:latin typeface="Arial"/>
                <a:cs typeface="Arial"/>
              </a:rPr>
              <a:t>Fair </a:t>
            </a:r>
            <a:r>
              <a:rPr lang="sv-SE" sz="1400" dirty="0" err="1">
                <a:latin typeface="Arial"/>
                <a:cs typeface="Arial"/>
              </a:rPr>
              <a:t>salary</a:t>
            </a:r>
            <a:endParaRPr lang="sv-SE" sz="1400" dirty="0">
              <a:latin typeface="Arial"/>
              <a:cs typeface="Arial"/>
            </a:endParaRPr>
          </a:p>
          <a:p>
            <a:pPr marL="342900" indent="-342900">
              <a:buFont typeface="+mj-lt"/>
              <a:buAutoNum type="arabicPeriod"/>
            </a:pPr>
            <a:r>
              <a:rPr lang="sv-SE" sz="1400" dirty="0">
                <a:latin typeface="Arial"/>
                <a:cs typeface="Arial"/>
              </a:rPr>
              <a:t>Health and </a:t>
            </a:r>
            <a:r>
              <a:rPr lang="sv-SE" sz="1400" dirty="0" err="1">
                <a:latin typeface="Arial"/>
                <a:cs typeface="Arial"/>
              </a:rPr>
              <a:t>safety</a:t>
            </a:r>
            <a:endParaRPr lang="sv-SE" sz="1400" dirty="0">
              <a:latin typeface="Arial"/>
              <a:cs typeface="Arial"/>
            </a:endParaRPr>
          </a:p>
          <a:p>
            <a:pPr marL="342900" indent="-342900">
              <a:buFont typeface="+mj-lt"/>
              <a:buAutoNum type="arabicPeriod"/>
            </a:pPr>
            <a:r>
              <a:rPr lang="sv-SE" sz="1400" dirty="0">
                <a:latin typeface="Arial"/>
                <a:cs typeface="Arial"/>
              </a:rPr>
              <a:t>Social </a:t>
            </a:r>
            <a:r>
              <a:rPr lang="sv-SE" sz="1400" dirty="0" err="1">
                <a:latin typeface="Arial"/>
                <a:cs typeface="Arial"/>
              </a:rPr>
              <a:t>benefits</a:t>
            </a:r>
            <a:r>
              <a:rPr lang="sv-SE" sz="1400" dirty="0">
                <a:latin typeface="Arial"/>
                <a:cs typeface="Arial"/>
              </a:rPr>
              <a:t>/</a:t>
            </a:r>
            <a:r>
              <a:rPr lang="sv-SE" sz="1400" dirty="0" err="1">
                <a:latin typeface="Arial"/>
                <a:cs typeface="Arial"/>
              </a:rPr>
              <a:t>security</a:t>
            </a:r>
            <a:endParaRPr lang="sv-SE" sz="1400" dirty="0">
              <a:latin typeface="Arial"/>
              <a:cs typeface="Arial"/>
            </a:endParaRPr>
          </a:p>
          <a:p>
            <a:pPr marL="342900" indent="-342900">
              <a:buFont typeface="+mj-lt"/>
              <a:buAutoNum type="arabicPeriod"/>
            </a:pPr>
            <a:r>
              <a:rPr lang="sv-SE" sz="1400" dirty="0" err="1">
                <a:latin typeface="Arial"/>
                <a:cs typeface="Arial"/>
              </a:rPr>
              <a:t>Working</a:t>
            </a:r>
            <a:r>
              <a:rPr lang="sv-SE" sz="1400" dirty="0">
                <a:latin typeface="Arial"/>
                <a:cs typeface="Arial"/>
              </a:rPr>
              <a:t> </a:t>
            </a:r>
            <a:r>
              <a:rPr lang="sv-SE" sz="1400" dirty="0" err="1">
                <a:latin typeface="Arial"/>
                <a:cs typeface="Arial"/>
              </a:rPr>
              <a:t>hours</a:t>
            </a:r>
            <a:endParaRPr lang="sv-SE" sz="1400" dirty="0">
              <a:latin typeface="Arial"/>
              <a:cs typeface="Arial"/>
            </a:endParaRPr>
          </a:p>
          <a:p>
            <a:pPr marL="342900" indent="-342900">
              <a:buFont typeface="+mj-lt"/>
              <a:buAutoNum type="arabicPeriod"/>
            </a:pPr>
            <a:r>
              <a:rPr lang="sv-SE" sz="1400" dirty="0" err="1">
                <a:latin typeface="Arial"/>
                <a:cs typeface="Arial"/>
              </a:rPr>
              <a:t>Fredom</a:t>
            </a:r>
            <a:r>
              <a:rPr lang="sv-SE" sz="1400" dirty="0">
                <a:latin typeface="Arial"/>
                <a:cs typeface="Arial"/>
              </a:rPr>
              <a:t> </a:t>
            </a:r>
            <a:r>
              <a:rPr lang="sv-SE" sz="1400" dirty="0" err="1">
                <a:latin typeface="Arial"/>
                <a:cs typeface="Arial"/>
              </a:rPr>
              <a:t>of</a:t>
            </a:r>
            <a:r>
              <a:rPr lang="sv-SE" sz="1400" dirty="0">
                <a:latin typeface="Arial"/>
                <a:cs typeface="Arial"/>
              </a:rPr>
              <a:t> association and </a:t>
            </a:r>
            <a:r>
              <a:rPr lang="sv-SE" sz="1400" dirty="0" err="1">
                <a:latin typeface="Arial"/>
                <a:cs typeface="Arial"/>
              </a:rPr>
              <a:t>collective</a:t>
            </a:r>
            <a:r>
              <a:rPr lang="sv-SE" sz="1400" dirty="0">
                <a:latin typeface="Arial"/>
                <a:cs typeface="Arial"/>
              </a:rPr>
              <a:t> </a:t>
            </a:r>
            <a:r>
              <a:rPr lang="sv-SE" sz="1400" dirty="0" err="1">
                <a:latin typeface="Arial"/>
                <a:cs typeface="Arial"/>
              </a:rPr>
              <a:t>bargaining</a:t>
            </a:r>
            <a:endParaRPr lang="sv-SE" sz="1400" dirty="0">
              <a:latin typeface="Arial"/>
              <a:cs typeface="Arial"/>
            </a:endParaRPr>
          </a:p>
          <a:p>
            <a:r>
              <a:rPr lang="sv-SE" sz="1400" dirty="0">
                <a:latin typeface="Arial"/>
                <a:cs typeface="Arial"/>
              </a:rPr>
              <a:t>Etc.</a:t>
            </a:r>
          </a:p>
        </p:txBody>
      </p:sp>
      <p:sp>
        <p:nvSpPr>
          <p:cNvPr id="30" name="TextBox 22">
            <a:extLst>
              <a:ext uri="{FF2B5EF4-FFF2-40B4-BE49-F238E27FC236}">
                <a16:creationId xmlns:a16="http://schemas.microsoft.com/office/drawing/2014/main" id="{18573B21-8641-0262-DAE1-3A9822A7EFB1}"/>
              </a:ext>
            </a:extLst>
          </p:cNvPr>
          <p:cNvSpPr txBox="1"/>
          <p:nvPr/>
        </p:nvSpPr>
        <p:spPr>
          <a:xfrm>
            <a:off x="4644062" y="4899372"/>
            <a:ext cx="2118740" cy="2708434"/>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sv-SE" sz="1400" dirty="0">
                <a:latin typeface="Arial"/>
                <a:cs typeface="Arial"/>
              </a:rPr>
              <a:t>Access to material </a:t>
            </a:r>
            <a:r>
              <a:rPr lang="sv-SE" sz="1400" dirty="0" err="1">
                <a:latin typeface="Arial"/>
                <a:cs typeface="Arial"/>
              </a:rPr>
              <a:t>resources</a:t>
            </a:r>
            <a:endParaRPr lang="sv-SE" sz="1400" dirty="0">
              <a:latin typeface="Arial"/>
              <a:cs typeface="Arial"/>
            </a:endParaRPr>
          </a:p>
          <a:p>
            <a:pPr marL="342900" indent="-342900">
              <a:buFont typeface="+mj-lt"/>
              <a:buAutoNum type="arabicPeriod"/>
            </a:pPr>
            <a:r>
              <a:rPr lang="sv-SE" sz="1400" dirty="0" err="1">
                <a:latin typeface="Arial"/>
                <a:cs typeface="Arial"/>
              </a:rPr>
              <a:t>Local</a:t>
            </a:r>
            <a:r>
              <a:rPr lang="sv-SE" sz="1400" dirty="0">
                <a:latin typeface="Arial"/>
                <a:cs typeface="Arial"/>
              </a:rPr>
              <a:t> </a:t>
            </a:r>
            <a:r>
              <a:rPr lang="sv-SE" sz="1400" dirty="0" err="1">
                <a:latin typeface="Arial"/>
                <a:cs typeface="Arial"/>
              </a:rPr>
              <a:t>employment</a:t>
            </a:r>
            <a:endParaRPr lang="sv-SE" sz="1400" dirty="0">
              <a:latin typeface="Arial"/>
              <a:cs typeface="Arial"/>
            </a:endParaRPr>
          </a:p>
          <a:p>
            <a:pPr marL="342900" indent="-342900">
              <a:buFont typeface="+mj-lt"/>
              <a:buAutoNum type="arabicPeriod"/>
            </a:pPr>
            <a:r>
              <a:rPr lang="sv-SE" sz="1400" dirty="0" err="1">
                <a:latin typeface="Arial"/>
                <a:cs typeface="Arial"/>
              </a:rPr>
              <a:t>Delocalization</a:t>
            </a:r>
            <a:r>
              <a:rPr lang="sv-SE" sz="1400" dirty="0">
                <a:latin typeface="Arial"/>
                <a:cs typeface="Arial"/>
              </a:rPr>
              <a:t> and migration</a:t>
            </a:r>
          </a:p>
          <a:p>
            <a:pPr marL="342900" indent="-342900">
              <a:buFont typeface="+mj-lt"/>
              <a:buAutoNum type="arabicPeriod"/>
            </a:pPr>
            <a:r>
              <a:rPr lang="sv-SE" sz="1400" dirty="0">
                <a:latin typeface="Arial"/>
                <a:cs typeface="Arial"/>
              </a:rPr>
              <a:t>Community </a:t>
            </a:r>
            <a:r>
              <a:rPr lang="sv-SE" sz="1400" dirty="0" err="1">
                <a:latin typeface="Arial"/>
                <a:cs typeface="Arial"/>
              </a:rPr>
              <a:t>engagement</a:t>
            </a:r>
            <a:endParaRPr lang="sv-SE" sz="1400" dirty="0">
              <a:latin typeface="Arial"/>
              <a:cs typeface="Arial"/>
            </a:endParaRPr>
          </a:p>
          <a:p>
            <a:pPr marL="342900" indent="-342900">
              <a:buFont typeface="+mj-lt"/>
              <a:buAutoNum type="arabicPeriod"/>
            </a:pPr>
            <a:r>
              <a:rPr lang="sv-SE" sz="1400" dirty="0" err="1">
                <a:latin typeface="Arial"/>
                <a:cs typeface="Arial"/>
              </a:rPr>
              <a:t>Secure</a:t>
            </a:r>
            <a:r>
              <a:rPr lang="sv-SE" sz="1400" dirty="0">
                <a:latin typeface="Arial"/>
                <a:cs typeface="Arial"/>
              </a:rPr>
              <a:t> </a:t>
            </a:r>
            <a:r>
              <a:rPr lang="sv-SE" sz="1400" dirty="0" err="1">
                <a:latin typeface="Arial"/>
                <a:cs typeface="Arial"/>
              </a:rPr>
              <a:t>living</a:t>
            </a:r>
            <a:r>
              <a:rPr lang="sv-SE" sz="1400" dirty="0">
                <a:latin typeface="Arial"/>
                <a:cs typeface="Arial"/>
              </a:rPr>
              <a:t> </a:t>
            </a:r>
            <a:r>
              <a:rPr lang="sv-SE" sz="1400" dirty="0" err="1">
                <a:latin typeface="Arial"/>
                <a:cs typeface="Arial"/>
              </a:rPr>
              <a:t>conditions</a:t>
            </a:r>
            <a:endParaRPr lang="sv-SE" sz="1400" dirty="0">
              <a:latin typeface="Arial"/>
              <a:cs typeface="Arial"/>
            </a:endParaRPr>
          </a:p>
          <a:p>
            <a:endParaRPr lang="sv-SE" sz="1400" dirty="0">
              <a:latin typeface="Arial"/>
              <a:cs typeface="Arial"/>
            </a:endParaRPr>
          </a:p>
          <a:p>
            <a:r>
              <a:rPr lang="sv-SE" sz="1400" dirty="0">
                <a:latin typeface="Arial"/>
                <a:cs typeface="Arial"/>
              </a:rPr>
              <a:t>Etc.</a:t>
            </a:r>
          </a:p>
          <a:p>
            <a:endParaRPr lang="en-GB" sz="1600" dirty="0">
              <a:latin typeface="Avenir Next LT Pro" panose="020B0504020202020204" pitchFamily="34" charset="0"/>
            </a:endParaRPr>
          </a:p>
        </p:txBody>
      </p:sp>
      <p:sp>
        <p:nvSpPr>
          <p:cNvPr id="31" name="TextBox 23">
            <a:extLst>
              <a:ext uri="{FF2B5EF4-FFF2-40B4-BE49-F238E27FC236}">
                <a16:creationId xmlns:a16="http://schemas.microsoft.com/office/drawing/2014/main" id="{E593E86A-DC37-D9D5-7248-36629DDD91C5}"/>
              </a:ext>
            </a:extLst>
          </p:cNvPr>
          <p:cNvSpPr txBox="1"/>
          <p:nvPr/>
        </p:nvSpPr>
        <p:spPr>
          <a:xfrm>
            <a:off x="6930787" y="4899372"/>
            <a:ext cx="2118740" cy="2769989"/>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sv-SE" sz="1400">
                <a:latin typeface="Arial"/>
                <a:cs typeface="Arial"/>
              </a:rPr>
              <a:t>Fair </a:t>
            </a:r>
            <a:r>
              <a:rPr lang="sv-SE" sz="1400" err="1">
                <a:latin typeface="Arial"/>
                <a:cs typeface="Arial"/>
              </a:rPr>
              <a:t>competition</a:t>
            </a:r>
            <a:endParaRPr lang="sv-SE" sz="1400">
              <a:latin typeface="Arial"/>
              <a:cs typeface="Arial"/>
            </a:endParaRPr>
          </a:p>
          <a:p>
            <a:pPr marL="342900" indent="-342900">
              <a:buFont typeface="+mj-lt"/>
              <a:buAutoNum type="arabicPeriod"/>
            </a:pPr>
            <a:r>
              <a:rPr lang="sv-SE" sz="1400" err="1">
                <a:latin typeface="Arial"/>
                <a:cs typeface="Arial"/>
              </a:rPr>
              <a:t>Promoting</a:t>
            </a:r>
            <a:r>
              <a:rPr lang="sv-SE" sz="1400">
                <a:latin typeface="Arial"/>
                <a:cs typeface="Arial"/>
              </a:rPr>
              <a:t> social </a:t>
            </a:r>
            <a:r>
              <a:rPr lang="sv-SE" sz="1400" err="1">
                <a:latin typeface="Arial"/>
                <a:cs typeface="Arial"/>
              </a:rPr>
              <a:t>responsibility</a:t>
            </a:r>
            <a:endParaRPr lang="sv-SE" sz="1400">
              <a:latin typeface="Arial"/>
              <a:cs typeface="Arial"/>
            </a:endParaRPr>
          </a:p>
          <a:p>
            <a:pPr marL="342900" indent="-342900">
              <a:buFont typeface="+mj-lt"/>
              <a:buAutoNum type="arabicPeriod"/>
            </a:pPr>
            <a:r>
              <a:rPr lang="sv-SE" sz="1400" err="1">
                <a:latin typeface="Arial"/>
                <a:cs typeface="Arial"/>
              </a:rPr>
              <a:t>Supplier</a:t>
            </a:r>
            <a:r>
              <a:rPr lang="sv-SE" sz="1400">
                <a:latin typeface="Arial"/>
                <a:cs typeface="Arial"/>
              </a:rPr>
              <a:t> relationship</a:t>
            </a:r>
          </a:p>
          <a:p>
            <a:pPr marL="342900" indent="-342900">
              <a:buAutoNum type="arabicPeriod"/>
            </a:pPr>
            <a:r>
              <a:rPr lang="sv-SE" sz="1400" err="1">
                <a:latin typeface="Arial"/>
                <a:cs typeface="Arial"/>
              </a:rPr>
              <a:t>Respect</a:t>
            </a:r>
            <a:r>
              <a:rPr lang="sv-SE" sz="1400">
                <a:latin typeface="Arial"/>
                <a:cs typeface="Arial"/>
              </a:rPr>
              <a:t> </a:t>
            </a:r>
            <a:r>
              <a:rPr lang="sv-SE" sz="1400" err="1">
                <a:latin typeface="Arial"/>
                <a:cs typeface="Arial"/>
              </a:rPr>
              <a:t>of</a:t>
            </a:r>
            <a:r>
              <a:rPr lang="sv-SE" sz="1400">
                <a:latin typeface="Arial"/>
                <a:cs typeface="Arial"/>
              </a:rPr>
              <a:t> </a:t>
            </a:r>
            <a:r>
              <a:rPr lang="sv-SE" sz="1400" err="1">
                <a:latin typeface="Arial"/>
                <a:cs typeface="Arial"/>
              </a:rPr>
              <a:t>intellectual</a:t>
            </a:r>
            <a:r>
              <a:rPr lang="sv-SE" sz="1400">
                <a:latin typeface="Arial"/>
                <a:cs typeface="Arial"/>
              </a:rPr>
              <a:t> </a:t>
            </a:r>
            <a:r>
              <a:rPr lang="sv-SE" sz="1400" err="1">
                <a:latin typeface="Arial"/>
                <a:cs typeface="Arial"/>
              </a:rPr>
              <a:t>property</a:t>
            </a:r>
            <a:endParaRPr lang="sv-SE" sz="1400">
              <a:latin typeface="Arial"/>
              <a:cs typeface="Arial"/>
            </a:endParaRPr>
          </a:p>
          <a:p>
            <a:pPr marL="342900" indent="-342900">
              <a:buFont typeface="+mj-lt"/>
              <a:buAutoNum type="arabicPeriod"/>
            </a:pPr>
            <a:r>
              <a:rPr lang="sv-SE" sz="1400" err="1">
                <a:latin typeface="Arial"/>
                <a:cs typeface="Arial"/>
              </a:rPr>
              <a:t>Wealth</a:t>
            </a:r>
            <a:r>
              <a:rPr lang="sv-SE" sz="1400">
                <a:latin typeface="Arial"/>
                <a:cs typeface="Arial"/>
              </a:rPr>
              <a:t> distribution</a:t>
            </a:r>
          </a:p>
          <a:p>
            <a:endParaRPr lang="sv-SE" sz="1400">
              <a:latin typeface="Arial"/>
              <a:cs typeface="Arial"/>
            </a:endParaRPr>
          </a:p>
          <a:p>
            <a:endParaRPr lang="en-GB" sz="1600">
              <a:latin typeface="Avenir Next LT Pro" panose="020B0504020202020204" pitchFamily="34" charset="0"/>
            </a:endParaRPr>
          </a:p>
          <a:p>
            <a:r>
              <a:rPr lang="en-GB" sz="1600">
                <a:latin typeface="Avenir Next LT Pro" panose="020B0504020202020204" pitchFamily="34" charset="0"/>
              </a:rPr>
              <a:t>Etc.</a:t>
            </a:r>
          </a:p>
          <a:p>
            <a:endParaRPr lang="en-GB" sz="1600">
              <a:latin typeface="Avenir Next LT Pro" panose="020B0504020202020204" pitchFamily="34" charset="0"/>
            </a:endParaRPr>
          </a:p>
        </p:txBody>
      </p:sp>
      <p:sp>
        <p:nvSpPr>
          <p:cNvPr id="32" name="TextBox 24">
            <a:extLst>
              <a:ext uri="{FF2B5EF4-FFF2-40B4-BE49-F238E27FC236}">
                <a16:creationId xmlns:a16="http://schemas.microsoft.com/office/drawing/2014/main" id="{8AE5147F-D6BC-E62E-EA8F-BCF09CC9731C}"/>
              </a:ext>
            </a:extLst>
          </p:cNvPr>
          <p:cNvSpPr txBox="1"/>
          <p:nvPr/>
        </p:nvSpPr>
        <p:spPr>
          <a:xfrm>
            <a:off x="9278564" y="4868594"/>
            <a:ext cx="2118740" cy="2462213"/>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sv-SE" sz="1400">
                <a:latin typeface="Arial MT"/>
              </a:rPr>
              <a:t>Health and </a:t>
            </a:r>
            <a:r>
              <a:rPr lang="sv-SE" sz="1400" err="1">
                <a:latin typeface="Arial MT"/>
              </a:rPr>
              <a:t>safety</a:t>
            </a:r>
            <a:endParaRPr lang="sv-SE" sz="1400">
              <a:latin typeface="Arial MT"/>
            </a:endParaRPr>
          </a:p>
          <a:p>
            <a:pPr marL="342900" indent="-342900">
              <a:buFont typeface="+mj-lt"/>
              <a:buAutoNum type="arabicPeriod"/>
            </a:pPr>
            <a:r>
              <a:rPr lang="sv-SE" sz="1400" err="1">
                <a:latin typeface="Arial MT"/>
              </a:rPr>
              <a:t>Consumer</a:t>
            </a:r>
            <a:r>
              <a:rPr lang="sv-SE" sz="1400">
                <a:latin typeface="Arial MT"/>
              </a:rPr>
              <a:t> </a:t>
            </a:r>
            <a:r>
              <a:rPr lang="sv-SE" sz="1400" err="1">
                <a:latin typeface="Arial MT"/>
              </a:rPr>
              <a:t>privacy</a:t>
            </a:r>
            <a:endParaRPr lang="sv-SE" sz="1400">
              <a:latin typeface="Arial MT"/>
            </a:endParaRPr>
          </a:p>
          <a:p>
            <a:pPr marL="342900" indent="-342900">
              <a:buFont typeface="+mj-lt"/>
              <a:buAutoNum type="arabicPeriod"/>
            </a:pPr>
            <a:r>
              <a:rPr lang="sv-SE" sz="1400" err="1">
                <a:latin typeface="Arial MT"/>
              </a:rPr>
              <a:t>Transparency</a:t>
            </a:r>
            <a:endParaRPr lang="sv-SE" sz="1400">
              <a:latin typeface="Arial MT"/>
            </a:endParaRPr>
          </a:p>
          <a:p>
            <a:pPr marL="342900" indent="-342900">
              <a:buFont typeface="+mj-lt"/>
              <a:buAutoNum type="arabicPeriod"/>
            </a:pPr>
            <a:r>
              <a:rPr lang="sv-SE" sz="1400">
                <a:latin typeface="Arial MT"/>
              </a:rPr>
              <a:t>End-</a:t>
            </a:r>
            <a:r>
              <a:rPr lang="sv-SE" sz="1400" err="1">
                <a:latin typeface="Arial MT"/>
              </a:rPr>
              <a:t>of</a:t>
            </a:r>
            <a:r>
              <a:rPr lang="sv-SE" sz="1400">
                <a:latin typeface="Arial MT"/>
              </a:rPr>
              <a:t>-</a:t>
            </a:r>
            <a:r>
              <a:rPr lang="sv-SE" sz="1400" err="1">
                <a:latin typeface="Arial MT"/>
              </a:rPr>
              <a:t>life</a:t>
            </a:r>
            <a:r>
              <a:rPr lang="sv-SE" sz="1400">
                <a:latin typeface="Arial MT"/>
              </a:rPr>
              <a:t> </a:t>
            </a:r>
            <a:r>
              <a:rPr lang="sv-SE" sz="1400" err="1">
                <a:latin typeface="Arial MT"/>
              </a:rPr>
              <a:t>responsibility</a:t>
            </a:r>
            <a:endParaRPr lang="sv-SE" sz="1400">
              <a:latin typeface="Arial MT"/>
            </a:endParaRPr>
          </a:p>
          <a:p>
            <a:endParaRPr lang="sv-SE" sz="1400">
              <a:latin typeface="Arial MT"/>
            </a:endParaRPr>
          </a:p>
          <a:p>
            <a:endParaRPr lang="sv-SE" sz="1400">
              <a:latin typeface="Arial MT"/>
            </a:endParaRPr>
          </a:p>
          <a:p>
            <a:endParaRPr lang="sv-SE" sz="1400">
              <a:latin typeface="Arial MT"/>
            </a:endParaRPr>
          </a:p>
          <a:p>
            <a:endParaRPr lang="sv-SE" sz="1400">
              <a:latin typeface="Arial MT"/>
            </a:endParaRPr>
          </a:p>
          <a:p>
            <a:endParaRPr lang="sv-SE" sz="1400">
              <a:latin typeface="Arial MT"/>
            </a:endParaRPr>
          </a:p>
          <a:p>
            <a:r>
              <a:rPr lang="sv-SE" sz="1400">
                <a:latin typeface="Arial MT"/>
              </a:rPr>
              <a:t>Etc.</a:t>
            </a:r>
          </a:p>
        </p:txBody>
      </p:sp>
      <p:sp>
        <p:nvSpPr>
          <p:cNvPr id="33" name="TextBox 25">
            <a:extLst>
              <a:ext uri="{FF2B5EF4-FFF2-40B4-BE49-F238E27FC236}">
                <a16:creationId xmlns:a16="http://schemas.microsoft.com/office/drawing/2014/main" id="{B4F2214F-C3EC-3610-56C9-25FE546D9BFB}"/>
              </a:ext>
            </a:extLst>
          </p:cNvPr>
          <p:cNvSpPr txBox="1"/>
          <p:nvPr/>
        </p:nvSpPr>
        <p:spPr>
          <a:xfrm>
            <a:off x="11565289" y="4868594"/>
            <a:ext cx="1962452" cy="2462213"/>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sv-SE" sz="1400">
                <a:latin typeface="Arial"/>
                <a:cs typeface="Arial"/>
              </a:rPr>
              <a:t>Public </a:t>
            </a:r>
            <a:r>
              <a:rPr lang="sv-SE" sz="1400" err="1">
                <a:latin typeface="Arial"/>
                <a:cs typeface="Arial"/>
              </a:rPr>
              <a:t>commitments</a:t>
            </a:r>
            <a:r>
              <a:rPr lang="sv-SE" sz="1400">
                <a:latin typeface="Arial"/>
                <a:cs typeface="Arial"/>
              </a:rPr>
              <a:t> to </a:t>
            </a:r>
            <a:r>
              <a:rPr lang="sv-SE" sz="1400" err="1">
                <a:latin typeface="Arial"/>
                <a:cs typeface="Arial"/>
              </a:rPr>
              <a:t>sustainability</a:t>
            </a:r>
            <a:r>
              <a:rPr lang="sv-SE" sz="1400">
                <a:latin typeface="Arial"/>
                <a:cs typeface="Arial"/>
              </a:rPr>
              <a:t> </a:t>
            </a:r>
            <a:r>
              <a:rPr lang="sv-SE" sz="1400" err="1">
                <a:latin typeface="Arial"/>
                <a:cs typeface="Arial"/>
              </a:rPr>
              <a:t>issues</a:t>
            </a:r>
            <a:endParaRPr lang="sv-SE" sz="1400">
              <a:latin typeface="Arial"/>
              <a:cs typeface="Arial"/>
            </a:endParaRPr>
          </a:p>
          <a:p>
            <a:pPr marL="342900" indent="-342900">
              <a:buFont typeface="+mj-lt"/>
              <a:buAutoNum type="arabicPeriod"/>
            </a:pPr>
            <a:r>
              <a:rPr lang="sv-SE" sz="1400" err="1">
                <a:latin typeface="Arial"/>
                <a:cs typeface="Arial"/>
              </a:rPr>
              <a:t>Technology</a:t>
            </a:r>
            <a:r>
              <a:rPr lang="sv-SE" sz="1400">
                <a:latin typeface="Arial"/>
                <a:cs typeface="Arial"/>
              </a:rPr>
              <a:t> </a:t>
            </a:r>
            <a:r>
              <a:rPr lang="sv-SE" sz="1400" err="1">
                <a:latin typeface="Arial"/>
                <a:cs typeface="Arial"/>
              </a:rPr>
              <a:t>development</a:t>
            </a:r>
            <a:endParaRPr lang="sv-SE" sz="1400">
              <a:latin typeface="Arial"/>
              <a:cs typeface="Arial"/>
            </a:endParaRPr>
          </a:p>
          <a:p>
            <a:pPr marL="342900" indent="-342900">
              <a:buFont typeface="+mj-lt"/>
              <a:buAutoNum type="arabicPeriod"/>
            </a:pPr>
            <a:r>
              <a:rPr lang="sv-SE" sz="1400" err="1">
                <a:latin typeface="Arial"/>
                <a:cs typeface="Arial"/>
              </a:rPr>
              <a:t>Contribution</a:t>
            </a:r>
            <a:r>
              <a:rPr lang="sv-SE" sz="1400">
                <a:latin typeface="Arial"/>
                <a:cs typeface="Arial"/>
              </a:rPr>
              <a:t> to </a:t>
            </a:r>
            <a:r>
              <a:rPr lang="sv-SE" sz="1400" err="1">
                <a:latin typeface="Arial"/>
                <a:cs typeface="Arial"/>
              </a:rPr>
              <a:t>economic</a:t>
            </a:r>
            <a:r>
              <a:rPr lang="sv-SE" sz="1400">
                <a:latin typeface="Arial"/>
                <a:cs typeface="Arial"/>
              </a:rPr>
              <a:t> </a:t>
            </a:r>
            <a:r>
              <a:rPr lang="sv-SE" sz="1400" err="1">
                <a:latin typeface="Arial"/>
                <a:cs typeface="Arial"/>
              </a:rPr>
              <a:t>development</a:t>
            </a:r>
            <a:endParaRPr lang="sv-SE" sz="1400">
              <a:latin typeface="Arial"/>
              <a:cs typeface="Arial"/>
            </a:endParaRPr>
          </a:p>
          <a:p>
            <a:endParaRPr lang="sv-SE" sz="1400">
              <a:latin typeface="Arial"/>
              <a:cs typeface="Arial"/>
            </a:endParaRPr>
          </a:p>
          <a:p>
            <a:r>
              <a:rPr lang="sv-SE" sz="1400">
                <a:latin typeface="Arial"/>
                <a:cs typeface="Arial"/>
              </a:rPr>
              <a:t>Etc.</a:t>
            </a:r>
          </a:p>
        </p:txBody>
      </p:sp>
      <p:sp>
        <p:nvSpPr>
          <p:cNvPr id="34" name="Rectangle 33">
            <a:extLst>
              <a:ext uri="{FF2B5EF4-FFF2-40B4-BE49-F238E27FC236}">
                <a16:creationId xmlns:a16="http://schemas.microsoft.com/office/drawing/2014/main" id="{36AA131C-2361-A278-91A0-331831D40B6A}"/>
              </a:ext>
            </a:extLst>
          </p:cNvPr>
          <p:cNvSpPr/>
          <p:nvPr/>
        </p:nvSpPr>
        <p:spPr>
          <a:xfrm>
            <a:off x="2301580" y="4803619"/>
            <a:ext cx="2113445" cy="2893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5" name="Rectangle 34">
            <a:extLst>
              <a:ext uri="{FF2B5EF4-FFF2-40B4-BE49-F238E27FC236}">
                <a16:creationId xmlns:a16="http://schemas.microsoft.com/office/drawing/2014/main" id="{B7CA6B5B-CA8A-83B7-C303-CEBB5EA9B357}"/>
              </a:ext>
            </a:extLst>
          </p:cNvPr>
          <p:cNvSpPr/>
          <p:nvPr/>
        </p:nvSpPr>
        <p:spPr>
          <a:xfrm>
            <a:off x="4583010" y="4803619"/>
            <a:ext cx="2179792" cy="2893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6" name="Rectangle 35">
            <a:extLst>
              <a:ext uri="{FF2B5EF4-FFF2-40B4-BE49-F238E27FC236}">
                <a16:creationId xmlns:a16="http://schemas.microsoft.com/office/drawing/2014/main" id="{763D0BEA-8F6C-7F31-EACA-ED518E9B4A78}"/>
              </a:ext>
            </a:extLst>
          </p:cNvPr>
          <p:cNvSpPr/>
          <p:nvPr/>
        </p:nvSpPr>
        <p:spPr>
          <a:xfrm>
            <a:off x="6930787" y="4800865"/>
            <a:ext cx="2179792" cy="2893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7" name="Rectangle 36">
            <a:extLst>
              <a:ext uri="{FF2B5EF4-FFF2-40B4-BE49-F238E27FC236}">
                <a16:creationId xmlns:a16="http://schemas.microsoft.com/office/drawing/2014/main" id="{DC3F1E66-CE16-3F0D-0F1E-73C68BEA915F}"/>
              </a:ext>
            </a:extLst>
          </p:cNvPr>
          <p:cNvSpPr/>
          <p:nvPr/>
        </p:nvSpPr>
        <p:spPr>
          <a:xfrm>
            <a:off x="9278564" y="4801663"/>
            <a:ext cx="2103456" cy="2893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38" name="Rectangle 37">
            <a:extLst>
              <a:ext uri="{FF2B5EF4-FFF2-40B4-BE49-F238E27FC236}">
                <a16:creationId xmlns:a16="http://schemas.microsoft.com/office/drawing/2014/main" id="{ACE7A27C-75F4-7397-1C7E-F67883CED7C4}"/>
              </a:ext>
            </a:extLst>
          </p:cNvPr>
          <p:cNvSpPr/>
          <p:nvPr/>
        </p:nvSpPr>
        <p:spPr>
          <a:xfrm>
            <a:off x="11550005" y="4815699"/>
            <a:ext cx="2103456" cy="2893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1" name="Rectangle 80">
            <a:extLst>
              <a:ext uri="{FF2B5EF4-FFF2-40B4-BE49-F238E27FC236}">
                <a16:creationId xmlns:a16="http://schemas.microsoft.com/office/drawing/2014/main" id="{EB82C0E5-D61D-9578-D7E0-0272918EB21F}"/>
              </a:ext>
            </a:extLst>
          </p:cNvPr>
          <p:cNvSpPr/>
          <p:nvPr/>
        </p:nvSpPr>
        <p:spPr>
          <a:xfrm>
            <a:off x="13861404" y="4815698"/>
            <a:ext cx="2103456" cy="28931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82" name="TextBox 25">
            <a:extLst>
              <a:ext uri="{FF2B5EF4-FFF2-40B4-BE49-F238E27FC236}">
                <a16:creationId xmlns:a16="http://schemas.microsoft.com/office/drawing/2014/main" id="{8B5ECF85-51E2-1236-6592-5691A66C2BDA}"/>
              </a:ext>
            </a:extLst>
          </p:cNvPr>
          <p:cNvSpPr txBox="1"/>
          <p:nvPr/>
        </p:nvSpPr>
        <p:spPr>
          <a:xfrm>
            <a:off x="13861404" y="4868594"/>
            <a:ext cx="2118740" cy="2462213"/>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sv-SE" sz="1400" err="1">
                <a:latin typeface="Arial"/>
                <a:cs typeface="Arial"/>
              </a:rPr>
              <a:t>Education</a:t>
            </a:r>
            <a:r>
              <a:rPr lang="sv-SE" sz="1400">
                <a:latin typeface="Arial"/>
                <a:cs typeface="Arial"/>
              </a:rPr>
              <a:t> </a:t>
            </a:r>
            <a:r>
              <a:rPr lang="sv-SE" sz="1400" err="1">
                <a:latin typeface="Arial"/>
                <a:cs typeface="Arial"/>
              </a:rPr>
              <a:t>provided</a:t>
            </a:r>
            <a:r>
              <a:rPr lang="sv-SE" sz="1400">
                <a:latin typeface="Arial"/>
                <a:cs typeface="Arial"/>
              </a:rPr>
              <a:t> in the </a:t>
            </a:r>
            <a:r>
              <a:rPr lang="sv-SE" sz="1400" err="1">
                <a:latin typeface="Arial"/>
                <a:cs typeface="Arial"/>
              </a:rPr>
              <a:t>local</a:t>
            </a:r>
            <a:r>
              <a:rPr lang="sv-SE" sz="1400">
                <a:latin typeface="Arial"/>
                <a:cs typeface="Arial"/>
              </a:rPr>
              <a:t> </a:t>
            </a:r>
            <a:r>
              <a:rPr lang="sv-SE" sz="1400" err="1">
                <a:latin typeface="Arial"/>
                <a:cs typeface="Arial"/>
              </a:rPr>
              <a:t>community</a:t>
            </a:r>
            <a:endParaRPr lang="sv-SE" sz="1400">
              <a:latin typeface="Arial"/>
              <a:cs typeface="Arial"/>
            </a:endParaRPr>
          </a:p>
          <a:p>
            <a:pPr marL="342900" indent="-342900">
              <a:buFont typeface="+mj-lt"/>
              <a:buAutoNum type="arabicPeriod"/>
            </a:pPr>
            <a:r>
              <a:rPr lang="sv-SE" sz="1400">
                <a:latin typeface="Arial"/>
                <a:cs typeface="Arial"/>
              </a:rPr>
              <a:t>Health </a:t>
            </a:r>
            <a:r>
              <a:rPr lang="sv-SE" sz="1400" err="1">
                <a:latin typeface="Arial"/>
                <a:cs typeface="Arial"/>
              </a:rPr>
              <a:t>issues</a:t>
            </a:r>
            <a:r>
              <a:rPr lang="sv-SE" sz="1400">
                <a:latin typeface="Arial"/>
                <a:cs typeface="Arial"/>
              </a:rPr>
              <a:t> for </a:t>
            </a:r>
            <a:r>
              <a:rPr lang="sv-SE" sz="1400" err="1">
                <a:latin typeface="Arial"/>
                <a:cs typeface="Arial"/>
              </a:rPr>
              <a:t>children</a:t>
            </a:r>
            <a:r>
              <a:rPr lang="sv-SE" sz="1400">
                <a:latin typeface="Arial"/>
                <a:cs typeface="Arial"/>
              </a:rPr>
              <a:t> as </a:t>
            </a:r>
            <a:r>
              <a:rPr lang="sv-SE" sz="1400" err="1">
                <a:latin typeface="Arial"/>
                <a:cs typeface="Arial"/>
              </a:rPr>
              <a:t>consumers</a:t>
            </a:r>
            <a:endParaRPr lang="sv-SE" sz="1400">
              <a:latin typeface="Arial"/>
              <a:cs typeface="Arial"/>
            </a:endParaRPr>
          </a:p>
          <a:p>
            <a:pPr marL="342900" indent="-342900">
              <a:buFont typeface="+mj-lt"/>
              <a:buAutoNum type="arabicPeriod"/>
            </a:pPr>
            <a:r>
              <a:rPr lang="sv-SE" sz="1400">
                <a:latin typeface="Arial"/>
                <a:cs typeface="Arial"/>
              </a:rPr>
              <a:t>Children </a:t>
            </a:r>
            <a:r>
              <a:rPr lang="sv-SE" sz="1400" err="1">
                <a:latin typeface="Arial"/>
                <a:cs typeface="Arial"/>
              </a:rPr>
              <a:t>concerns</a:t>
            </a:r>
            <a:r>
              <a:rPr lang="sv-SE" sz="1400">
                <a:latin typeface="Arial"/>
                <a:cs typeface="Arial"/>
              </a:rPr>
              <a:t> </a:t>
            </a:r>
            <a:r>
              <a:rPr lang="sv-SE" sz="1400" err="1">
                <a:latin typeface="Arial"/>
                <a:cs typeface="Arial"/>
              </a:rPr>
              <a:t>regarding</a:t>
            </a:r>
            <a:r>
              <a:rPr lang="sv-SE" sz="1400">
                <a:latin typeface="Arial"/>
                <a:cs typeface="Arial"/>
              </a:rPr>
              <a:t> marketing </a:t>
            </a:r>
            <a:r>
              <a:rPr lang="sv-SE" sz="1400" err="1">
                <a:latin typeface="Arial"/>
                <a:cs typeface="Arial"/>
              </a:rPr>
              <a:t>practices</a:t>
            </a:r>
            <a:endParaRPr lang="sv-SE" sz="1400">
              <a:latin typeface="Arial"/>
              <a:cs typeface="Arial"/>
            </a:endParaRPr>
          </a:p>
          <a:p>
            <a:endParaRPr lang="sv-SE" sz="1400">
              <a:latin typeface="Arial"/>
              <a:cs typeface="Arial"/>
            </a:endParaRPr>
          </a:p>
          <a:p>
            <a:r>
              <a:rPr lang="sv-SE" sz="1400">
                <a:latin typeface="Arial"/>
                <a:cs typeface="Arial"/>
              </a:rPr>
              <a:t>Etc.</a:t>
            </a:r>
          </a:p>
        </p:txBody>
      </p:sp>
      <p:sp>
        <p:nvSpPr>
          <p:cNvPr id="84" name="TextBox 10">
            <a:extLst>
              <a:ext uri="{FF2B5EF4-FFF2-40B4-BE49-F238E27FC236}">
                <a16:creationId xmlns:a16="http://schemas.microsoft.com/office/drawing/2014/main" id="{7BD8E81A-33AC-EE9E-DFE1-E70DC6FC8796}"/>
              </a:ext>
            </a:extLst>
          </p:cNvPr>
          <p:cNvSpPr txBox="1"/>
          <p:nvPr/>
        </p:nvSpPr>
        <p:spPr>
          <a:xfrm>
            <a:off x="13987627" y="4213805"/>
            <a:ext cx="1733802"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1600" b="1">
                <a:solidFill>
                  <a:schemeClr val="tx1">
                    <a:lumMod val="75000"/>
                    <a:lumOff val="25000"/>
                  </a:schemeClr>
                </a:solidFill>
                <a:latin typeface="Arial"/>
                <a:cs typeface="Arial"/>
              </a:rPr>
              <a:t>Children</a:t>
            </a:r>
            <a:endParaRPr lang="en-GB" sz="1600" b="1">
              <a:solidFill>
                <a:schemeClr val="tx1">
                  <a:lumMod val="75000"/>
                  <a:lumOff val="25000"/>
                </a:schemeClr>
              </a:solidFill>
              <a:latin typeface="Arial"/>
              <a:cs typeface="Arial"/>
            </a:endParaRPr>
          </a:p>
        </p:txBody>
      </p:sp>
      <p:pic>
        <p:nvPicPr>
          <p:cNvPr id="85" name="Graphic 84" descr="Children with solid fill">
            <a:extLst>
              <a:ext uri="{FF2B5EF4-FFF2-40B4-BE49-F238E27FC236}">
                <a16:creationId xmlns:a16="http://schemas.microsoft.com/office/drawing/2014/main" id="{F3B3B558-6706-9D43-479C-CC8C582E0F4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4356613" y="3323324"/>
            <a:ext cx="914400" cy="914400"/>
          </a:xfrm>
          <a:prstGeom prst="rect">
            <a:avLst/>
          </a:prstGeom>
        </p:spPr>
      </p:pic>
      <p:sp>
        <p:nvSpPr>
          <p:cNvPr id="86" name="Title 1">
            <a:extLst>
              <a:ext uri="{FF2B5EF4-FFF2-40B4-BE49-F238E27FC236}">
                <a16:creationId xmlns:a16="http://schemas.microsoft.com/office/drawing/2014/main" id="{4E8C342D-CFA4-BCAB-75B5-98D9F9143FE1}"/>
              </a:ext>
            </a:extLst>
          </p:cNvPr>
          <p:cNvSpPr>
            <a:spLocks noGrp="1"/>
          </p:cNvSpPr>
          <p:nvPr/>
        </p:nvSpPr>
        <p:spPr>
          <a:xfrm>
            <a:off x="2237649" y="7432125"/>
            <a:ext cx="14639031" cy="11799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sz="3600">
                <a:latin typeface="Arial"/>
                <a:cs typeface="Arial"/>
              </a:rPr>
              <a:t>To </a:t>
            </a:r>
            <a:r>
              <a:rPr lang="sv-SE" sz="3600" err="1">
                <a:latin typeface="Arial"/>
                <a:cs typeface="Arial"/>
              </a:rPr>
              <a:t>assess</a:t>
            </a:r>
            <a:r>
              <a:rPr lang="sv-SE" sz="3600">
                <a:latin typeface="Arial"/>
                <a:cs typeface="Arial"/>
              </a:rPr>
              <a:t> </a:t>
            </a:r>
            <a:r>
              <a:rPr lang="sv-SE" sz="3600" err="1">
                <a:latin typeface="Arial"/>
                <a:cs typeface="Arial"/>
              </a:rPr>
              <a:t>each</a:t>
            </a:r>
            <a:r>
              <a:rPr lang="sv-SE" sz="3600">
                <a:latin typeface="Arial"/>
                <a:cs typeface="Arial"/>
              </a:rPr>
              <a:t> </a:t>
            </a:r>
            <a:r>
              <a:rPr lang="sv-SE" sz="3600" err="1">
                <a:latin typeface="Arial"/>
                <a:cs typeface="Arial"/>
              </a:rPr>
              <a:t>subcategory</a:t>
            </a:r>
            <a:r>
              <a:rPr lang="sv-SE" sz="3600">
                <a:latin typeface="Arial"/>
                <a:cs typeface="Arial"/>
              </a:rPr>
              <a:t> </a:t>
            </a:r>
            <a:r>
              <a:rPr lang="sv-SE" sz="3600" err="1">
                <a:latin typeface="Arial"/>
                <a:cs typeface="Arial"/>
              </a:rPr>
              <a:t>several</a:t>
            </a:r>
            <a:r>
              <a:rPr lang="sv-SE" sz="3600">
                <a:latin typeface="Arial"/>
                <a:cs typeface="Arial"/>
              </a:rPr>
              <a:t> </a:t>
            </a:r>
            <a:r>
              <a:rPr lang="sv-SE" sz="3600" err="1">
                <a:latin typeface="Arial"/>
                <a:cs typeface="Arial"/>
              </a:rPr>
              <a:t>indicators</a:t>
            </a:r>
            <a:r>
              <a:rPr lang="sv-SE" sz="3600">
                <a:latin typeface="Arial"/>
                <a:cs typeface="Arial"/>
              </a:rPr>
              <a:t> </a:t>
            </a:r>
            <a:r>
              <a:rPr lang="sv-SE" sz="3600" err="1">
                <a:latin typeface="Arial"/>
                <a:cs typeface="Arial"/>
              </a:rPr>
              <a:t>can</a:t>
            </a:r>
            <a:r>
              <a:rPr lang="sv-SE" sz="3600">
                <a:latin typeface="Arial"/>
                <a:cs typeface="Arial"/>
              </a:rPr>
              <a:t> be </a:t>
            </a:r>
            <a:r>
              <a:rPr lang="sv-SE" sz="3600" err="1">
                <a:latin typeface="Arial"/>
                <a:cs typeface="Arial"/>
              </a:rPr>
              <a:t>used</a:t>
            </a:r>
            <a:r>
              <a:rPr lang="sv-SE" sz="3600">
                <a:latin typeface="Arial"/>
                <a:cs typeface="Arial"/>
              </a:rPr>
              <a:t>.</a:t>
            </a:r>
            <a:endParaRPr lang="en-GB" sz="3600"/>
          </a:p>
        </p:txBody>
      </p:sp>
    </p:spTree>
    <p:extLst>
      <p:ext uri="{BB962C8B-B14F-4D97-AF65-F5344CB8AC3E}">
        <p14:creationId xmlns:p14="http://schemas.microsoft.com/office/powerpoint/2010/main" val="4143608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itle 1">
            <a:extLst>
              <a:ext uri="{FF2B5EF4-FFF2-40B4-BE49-F238E27FC236}">
                <a16:creationId xmlns:a16="http://schemas.microsoft.com/office/drawing/2014/main" id="{645CE46A-011B-1DC4-CC98-1F39C8BAD43B}"/>
              </a:ext>
            </a:extLst>
          </p:cNvPr>
          <p:cNvSpPr txBox="1">
            <a:spLocks/>
          </p:cNvSpPr>
          <p:nvPr/>
        </p:nvSpPr>
        <p:spPr>
          <a:xfrm>
            <a:off x="419100" y="190500"/>
            <a:ext cx="16992600" cy="2268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000" b="1">
                <a:solidFill>
                  <a:srgbClr val="CC0033"/>
                </a:solidFill>
                <a:ea typeface="+mn-ea"/>
                <a:cs typeface="Arial" panose="020B0604020202020204" pitchFamily="34" charset="0"/>
              </a:rPr>
              <a:t>Retrofitting in the process Industry contributes to the following SDGs</a:t>
            </a:r>
          </a:p>
        </p:txBody>
      </p:sp>
      <p:grpSp>
        <p:nvGrpSpPr>
          <p:cNvPr id="5" name="Group 20">
            <a:extLst>
              <a:ext uri="{FF2B5EF4-FFF2-40B4-BE49-F238E27FC236}">
                <a16:creationId xmlns:a16="http://schemas.microsoft.com/office/drawing/2014/main" id="{DB12315B-E3E6-B7F8-F614-E1565D016783}"/>
              </a:ext>
            </a:extLst>
          </p:cNvPr>
          <p:cNvGrpSpPr/>
          <p:nvPr/>
        </p:nvGrpSpPr>
        <p:grpSpPr>
          <a:xfrm>
            <a:off x="1936750" y="1845522"/>
            <a:ext cx="13944600" cy="7345172"/>
            <a:chOff x="2286000" y="2260600"/>
            <a:chExt cx="11925300" cy="7048500"/>
          </a:xfrm>
        </p:grpSpPr>
        <p:pic>
          <p:nvPicPr>
            <p:cNvPr id="6" name="Picture 15" descr="Graphical user interface, application&#10;&#10;Description automatically generated">
              <a:extLst>
                <a:ext uri="{FF2B5EF4-FFF2-40B4-BE49-F238E27FC236}">
                  <a16:creationId xmlns:a16="http://schemas.microsoft.com/office/drawing/2014/main" id="{9A6846BD-FEA8-8F28-A9DD-13476DCF5874}"/>
                </a:ext>
              </a:extLst>
            </p:cNvPr>
            <p:cNvPicPr>
              <a:picLocks noChangeAspect="1"/>
            </p:cNvPicPr>
            <p:nvPr/>
          </p:nvPicPr>
          <p:blipFill rotWithShape="1">
            <a:blip r:embed="rId6">
              <a:extLst>
                <a:ext uri="{28A0092B-C50C-407E-A947-70E740481C1C}">
                  <a14:useLocalDpi xmlns:a14="http://schemas.microsoft.com/office/drawing/2010/main" val="0"/>
                </a:ext>
              </a:extLst>
            </a:blip>
            <a:srcRect t="8285" b="8111"/>
            <a:stretch/>
          </p:blipFill>
          <p:spPr>
            <a:xfrm>
              <a:off x="2286000" y="2260600"/>
              <a:ext cx="11925300" cy="7048500"/>
            </a:xfrm>
            <a:prstGeom prst="rect">
              <a:avLst/>
            </a:prstGeom>
          </p:spPr>
        </p:pic>
        <p:pic>
          <p:nvPicPr>
            <p:cNvPr id="7" name="Picture 13" descr="A picture containing logo&#10;&#10;Description automatically generated">
              <a:extLst>
                <a:ext uri="{FF2B5EF4-FFF2-40B4-BE49-F238E27FC236}">
                  <a16:creationId xmlns:a16="http://schemas.microsoft.com/office/drawing/2014/main" id="{2A8162CF-BB3A-7F94-C925-F23B5C9CB8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739372" y="5257800"/>
              <a:ext cx="2268728" cy="2268728"/>
            </a:xfrm>
            <a:prstGeom prst="rect">
              <a:avLst/>
            </a:prstGeom>
            <a:ln w="76200">
              <a:solidFill>
                <a:schemeClr val="accent4">
                  <a:lumMod val="50000"/>
                </a:schemeClr>
              </a:solidFill>
            </a:ln>
          </p:spPr>
        </p:pic>
        <p:pic>
          <p:nvPicPr>
            <p:cNvPr id="8" name="Picture 17" descr="Icon&#10;&#10;Description automatically generated">
              <a:extLst>
                <a:ext uri="{FF2B5EF4-FFF2-40B4-BE49-F238E27FC236}">
                  <a16:creationId xmlns:a16="http://schemas.microsoft.com/office/drawing/2014/main" id="{2E36A7F1-A9BD-72E5-D626-E1CF39AAA0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52972" y="5257800"/>
              <a:ext cx="2268728" cy="2268728"/>
            </a:xfrm>
            <a:prstGeom prst="rect">
              <a:avLst/>
            </a:prstGeom>
            <a:ln w="76200">
              <a:solidFill>
                <a:schemeClr val="accent4">
                  <a:lumMod val="50000"/>
                </a:schemeClr>
              </a:solidFill>
            </a:ln>
          </p:spPr>
        </p:pic>
      </p:grpSp>
      <p:pic>
        <p:nvPicPr>
          <p:cNvPr id="9" name="Picture 5" descr="A picture containing logo&#10;&#10;Description automatically generated">
            <a:extLst>
              <a:ext uri="{FF2B5EF4-FFF2-40B4-BE49-F238E27FC236}">
                <a16:creationId xmlns:a16="http://schemas.microsoft.com/office/drawing/2014/main" id="{84D19223-669A-FD6F-F523-C4066E4156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4397" y="6908311"/>
            <a:ext cx="2652890" cy="2364219"/>
          </a:xfrm>
          <a:prstGeom prst="rect">
            <a:avLst/>
          </a:prstGeom>
          <a:ln w="76200">
            <a:solidFill>
              <a:schemeClr val="accent4">
                <a:lumMod val="50000"/>
              </a:schemeClr>
            </a:solidFill>
          </a:ln>
        </p:spPr>
      </p:pic>
    </p:spTree>
    <p:extLst>
      <p:ext uri="{BB962C8B-B14F-4D97-AF65-F5344CB8AC3E}">
        <p14:creationId xmlns:p14="http://schemas.microsoft.com/office/powerpoint/2010/main" val="3418246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393072"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sp>
        <p:nvSpPr>
          <p:cNvPr id="12" name="Title 1">
            <a:extLst>
              <a:ext uri="{FF2B5EF4-FFF2-40B4-BE49-F238E27FC236}">
                <a16:creationId xmlns:a16="http://schemas.microsoft.com/office/drawing/2014/main" id="{4785615A-27F7-B312-B259-C312A550C493}"/>
              </a:ext>
            </a:extLst>
          </p:cNvPr>
          <p:cNvSpPr>
            <a:spLocks noGrp="1"/>
          </p:cNvSpPr>
          <p:nvPr/>
        </p:nvSpPr>
        <p:spPr>
          <a:xfrm>
            <a:off x="1390298" y="2246481"/>
            <a:ext cx="14042131" cy="11672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sz="2800" b="1" dirty="0" err="1">
                <a:solidFill>
                  <a:schemeClr val="tx1"/>
                </a:solidFill>
                <a:latin typeface="Arial"/>
                <a:cs typeface="Arial"/>
              </a:rPr>
              <a:t>Completed</a:t>
            </a:r>
            <a:r>
              <a:rPr lang="sv-SE" sz="2800" b="1" dirty="0">
                <a:solidFill>
                  <a:schemeClr val="tx1"/>
                </a:solidFill>
                <a:latin typeface="Arial"/>
                <a:cs typeface="Arial"/>
              </a:rPr>
              <a:t> S-LCA tasks in </a:t>
            </a:r>
            <a:r>
              <a:rPr lang="sv-SE" sz="2800" b="1" dirty="0" err="1">
                <a:solidFill>
                  <a:schemeClr val="tx1"/>
                </a:solidFill>
                <a:latin typeface="Arial"/>
                <a:cs typeface="Arial"/>
              </a:rPr>
              <a:t>Retrofeed</a:t>
            </a:r>
            <a:r>
              <a:rPr lang="sv-SE" sz="2800" b="1" dirty="0">
                <a:solidFill>
                  <a:schemeClr val="tx1"/>
                </a:solidFill>
                <a:latin typeface="Arial"/>
                <a:cs typeface="Arial"/>
              </a:rPr>
              <a:t>: </a:t>
            </a:r>
            <a:endParaRPr lang="en-US" sz="2800" dirty="0">
              <a:solidFill>
                <a:schemeClr val="tx1"/>
              </a:solidFill>
            </a:endParaRPr>
          </a:p>
          <a:p>
            <a:r>
              <a:rPr lang="sv-SE" sz="2800" b="1" i="1" dirty="0">
                <a:solidFill>
                  <a:schemeClr val="tx1"/>
                </a:solidFill>
                <a:latin typeface="Arial"/>
                <a:cs typeface="Arial"/>
              </a:rPr>
              <a:t>Site-</a:t>
            </a:r>
            <a:r>
              <a:rPr lang="sv-SE" sz="2800" b="1" i="1" dirty="0" err="1">
                <a:solidFill>
                  <a:schemeClr val="tx1"/>
                </a:solidFill>
                <a:latin typeface="Arial"/>
                <a:cs typeface="Arial"/>
              </a:rPr>
              <a:t>specific</a:t>
            </a:r>
            <a:r>
              <a:rPr lang="sv-SE" sz="2800" b="1" i="1" dirty="0">
                <a:solidFill>
                  <a:schemeClr val="tx1"/>
                </a:solidFill>
                <a:latin typeface="Arial"/>
                <a:cs typeface="Arial"/>
              </a:rPr>
              <a:t> social </a:t>
            </a:r>
            <a:r>
              <a:rPr lang="sv-SE" sz="2800" b="1" i="1" dirty="0" err="1">
                <a:solidFill>
                  <a:schemeClr val="tx1"/>
                </a:solidFill>
                <a:latin typeface="Arial"/>
                <a:cs typeface="Arial"/>
              </a:rPr>
              <a:t>impact</a:t>
            </a:r>
            <a:r>
              <a:rPr lang="sv-SE" sz="2800" b="1" i="1" dirty="0">
                <a:solidFill>
                  <a:schemeClr val="tx1"/>
                </a:solidFill>
                <a:latin typeface="Arial"/>
                <a:cs typeface="Arial"/>
              </a:rPr>
              <a:t> </a:t>
            </a:r>
            <a:r>
              <a:rPr lang="sv-SE" sz="2800" b="1" i="1" dirty="0" err="1">
                <a:solidFill>
                  <a:schemeClr val="tx1"/>
                </a:solidFill>
                <a:latin typeface="Arial"/>
                <a:cs typeface="Arial"/>
              </a:rPr>
              <a:t>study</a:t>
            </a:r>
            <a:endParaRPr lang="sv-SE" sz="2800" i="1" dirty="0">
              <a:solidFill>
                <a:schemeClr val="tx1"/>
              </a:solidFill>
              <a:cs typeface="Arial"/>
            </a:endParaRPr>
          </a:p>
        </p:txBody>
      </p:sp>
      <p:sp>
        <p:nvSpPr>
          <p:cNvPr id="13" name="Content Placeholder 2">
            <a:extLst>
              <a:ext uri="{FF2B5EF4-FFF2-40B4-BE49-F238E27FC236}">
                <a16:creationId xmlns:a16="http://schemas.microsoft.com/office/drawing/2014/main" id="{9B592619-6742-5FC2-0EBA-F45FB5EF8928}"/>
              </a:ext>
            </a:extLst>
          </p:cNvPr>
          <p:cNvSpPr>
            <a:spLocks noGrp="1"/>
          </p:cNvSpPr>
          <p:nvPr/>
        </p:nvSpPr>
        <p:spPr>
          <a:xfrm>
            <a:off x="1385717" y="3569861"/>
            <a:ext cx="14143731" cy="5471681"/>
          </a:xfrm>
          <a:prstGeom prst="rect">
            <a:avLst/>
          </a:prstGeom>
        </p:spPr>
        <p:txBody>
          <a:bodyPr vert="horz" lIns="91440" tIns="45720" rIns="91440" bIns="45720" rtlCol="0" anchor="t">
            <a:normAutofit fontScale="70000" lnSpcReduction="20000"/>
          </a:bodyPr>
          <a:lstStyle>
            <a:lvl1pPr marL="0" indent="0" algn="l" defTabSz="914400" rtl="0" eaLnBrk="1" latinLnBrk="0" hangingPunct="1">
              <a:lnSpc>
                <a:spcPct val="90000"/>
              </a:lnSpc>
              <a:spcBef>
                <a:spcPts val="1500"/>
              </a:spcBef>
              <a:buClr>
                <a:schemeClr val="bg1"/>
              </a:buClr>
              <a:buFont typeface="Arial" panose="020B0604020202020204" pitchFamily="34" charset="0"/>
              <a:buChar char="•"/>
              <a:defRPr sz="2800" b="0" kern="1200">
                <a:solidFill>
                  <a:srgbClr val="540425"/>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1500"/>
              </a:spcBef>
              <a:buClr>
                <a:srgbClr val="CF8F3F"/>
              </a:buClr>
              <a:buFont typeface="Arial" panose="020B0604020202020204" pitchFamily="34" charset="0"/>
              <a:buChar char="•"/>
              <a:defRPr sz="2000" kern="1200">
                <a:solidFill>
                  <a:srgbClr val="540425"/>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1500"/>
              </a:spcBef>
              <a:buClr>
                <a:srgbClr val="CF8F3F"/>
              </a:buClr>
              <a:buFont typeface="Arial" panose="020B0604020202020204" pitchFamily="34" charset="0"/>
              <a:buChar char="•"/>
              <a:defRPr sz="1800" kern="1200">
                <a:solidFill>
                  <a:srgbClr val="540425"/>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Clr>
                <a:srgbClr val="540425"/>
              </a:buClr>
              <a:buFont typeface="+mj-lt"/>
              <a:buAutoNum type="arabicPeriod"/>
            </a:pPr>
            <a:r>
              <a:rPr lang="en-US" dirty="0">
                <a:solidFill>
                  <a:schemeClr val="tx1"/>
                </a:solidFill>
                <a:latin typeface="Arial"/>
                <a:cs typeface="Arial"/>
              </a:rPr>
              <a:t>Relevant stakeholders and impact subcategories were chosen based on:</a:t>
            </a:r>
          </a:p>
          <a:p>
            <a:pPr marL="1200150" lvl="1" indent="-514350">
              <a:buClr>
                <a:srgbClr val="540425"/>
              </a:buClr>
              <a:buFont typeface="+mj-lt"/>
              <a:buAutoNum type="alphaLcParenR"/>
            </a:pPr>
            <a:r>
              <a:rPr lang="en-US" sz="2600" dirty="0">
                <a:solidFill>
                  <a:schemeClr val="tx1"/>
                </a:solidFill>
                <a:latin typeface="Arial"/>
                <a:cs typeface="Arial"/>
              </a:rPr>
              <a:t>Materiality assessments</a:t>
            </a:r>
          </a:p>
          <a:p>
            <a:pPr marL="1200150" lvl="1" indent="-514350">
              <a:buClr>
                <a:srgbClr val="540425"/>
              </a:buClr>
              <a:buFont typeface="+mj-lt"/>
              <a:buAutoNum type="alphaLcParenR"/>
            </a:pPr>
            <a:r>
              <a:rPr lang="en-US" sz="2600" dirty="0">
                <a:solidFill>
                  <a:schemeClr val="tx1"/>
                </a:solidFill>
                <a:latin typeface="Arial"/>
                <a:cs typeface="Arial"/>
              </a:rPr>
              <a:t>Literature review on social impacts of the chosen industries</a:t>
            </a:r>
          </a:p>
          <a:p>
            <a:pPr marL="1200150" lvl="1" indent="-514350">
              <a:buClr>
                <a:srgbClr val="540425"/>
              </a:buClr>
              <a:buFont typeface="+mj-lt"/>
              <a:buAutoNum type="alphaLcParenR"/>
            </a:pPr>
            <a:r>
              <a:rPr lang="en-US" sz="2600" dirty="0">
                <a:solidFill>
                  <a:schemeClr val="tx1"/>
                </a:solidFill>
                <a:latin typeface="Arial"/>
                <a:cs typeface="Arial"/>
              </a:rPr>
              <a:t>Industry and country specific social impacts (hot spot analysis using database)</a:t>
            </a:r>
          </a:p>
          <a:p>
            <a:pPr marL="1200150" lvl="1" indent="-514350">
              <a:buClr>
                <a:srgbClr val="540425"/>
              </a:buClr>
              <a:buFont typeface="+mj-lt"/>
              <a:buAutoNum type="alphaLcParenR"/>
            </a:pPr>
            <a:r>
              <a:rPr lang="en-US" sz="2600" dirty="0">
                <a:solidFill>
                  <a:schemeClr val="tx1"/>
                </a:solidFill>
                <a:latin typeface="Arial"/>
                <a:cs typeface="Arial"/>
              </a:rPr>
              <a:t>Expert workshop</a:t>
            </a:r>
          </a:p>
          <a:p>
            <a:pPr marL="514350" indent="-514350">
              <a:buClr>
                <a:srgbClr val="540425"/>
              </a:buClr>
              <a:buFont typeface="+mj-lt"/>
              <a:buAutoNum type="arabicPeriod"/>
            </a:pPr>
            <a:r>
              <a:rPr lang="en-US" dirty="0">
                <a:solidFill>
                  <a:schemeClr val="tx1"/>
                </a:solidFill>
                <a:latin typeface="Arial"/>
                <a:cs typeface="Arial"/>
              </a:rPr>
              <a:t>For each subcategory relevant indicators were chosen</a:t>
            </a:r>
          </a:p>
          <a:p>
            <a:pPr marL="514350" indent="-514350">
              <a:buClr>
                <a:srgbClr val="540425"/>
              </a:buClr>
              <a:buFont typeface="+mj-lt"/>
              <a:buAutoNum type="arabicPeriod"/>
            </a:pPr>
            <a:r>
              <a:rPr lang="en-US" dirty="0">
                <a:solidFill>
                  <a:schemeClr val="tx1"/>
                </a:solidFill>
                <a:latin typeface="Arial"/>
                <a:cs typeface="Arial"/>
              </a:rPr>
              <a:t>For each subcategory reference scales were developed</a:t>
            </a:r>
          </a:p>
          <a:p>
            <a:pPr marL="514350" indent="-514350">
              <a:buClr>
                <a:srgbClr val="540425"/>
              </a:buClr>
              <a:buFont typeface="+mj-lt"/>
              <a:buAutoNum type="arabicPeriod"/>
            </a:pPr>
            <a:r>
              <a:rPr lang="en-US" dirty="0">
                <a:solidFill>
                  <a:schemeClr val="tx1"/>
                </a:solidFill>
                <a:latin typeface="Arial"/>
                <a:cs typeface="Arial"/>
              </a:rPr>
              <a:t>For each indicator, questions for specific roles were prepared (in total more than 200 questions were prepared)</a:t>
            </a:r>
          </a:p>
          <a:p>
            <a:pPr marL="514350" indent="-514350">
              <a:buClr>
                <a:srgbClr val="540425"/>
              </a:buClr>
              <a:buFont typeface="+mj-lt"/>
              <a:buAutoNum type="arabicPeriod"/>
            </a:pPr>
            <a:r>
              <a:rPr lang="en-US" dirty="0">
                <a:solidFill>
                  <a:schemeClr val="tx1"/>
                </a:solidFill>
                <a:latin typeface="Arial"/>
                <a:cs typeface="Arial"/>
              </a:rPr>
              <a:t>Interviews with different roles and stakeholders </a:t>
            </a:r>
            <a:r>
              <a:rPr lang="en-GB" dirty="0">
                <a:solidFill>
                  <a:schemeClr val="tx1"/>
                </a:solidFill>
                <a:latin typeface="Arial"/>
                <a:cs typeface="Arial"/>
              </a:rPr>
              <a:t>(production manager, HR, local community representatives etc)</a:t>
            </a:r>
          </a:p>
          <a:p>
            <a:pPr marL="514350" indent="-514350">
              <a:buClr>
                <a:srgbClr val="540425"/>
              </a:buClr>
              <a:buFont typeface="+mj-lt"/>
              <a:buAutoNum type="arabicPeriod"/>
            </a:pPr>
            <a:r>
              <a:rPr lang="en-GB" dirty="0">
                <a:solidFill>
                  <a:schemeClr val="tx1"/>
                </a:solidFill>
                <a:latin typeface="Arial"/>
                <a:cs typeface="Arial"/>
              </a:rPr>
              <a:t>The interviews transcribed</a:t>
            </a:r>
          </a:p>
          <a:p>
            <a:pPr marL="514350" indent="-514350">
              <a:buClr>
                <a:srgbClr val="540425"/>
              </a:buClr>
              <a:buFont typeface="+mj-lt"/>
              <a:buAutoNum type="arabicPeriod"/>
            </a:pPr>
            <a:r>
              <a:rPr lang="en-GB" dirty="0">
                <a:solidFill>
                  <a:schemeClr val="tx1"/>
                </a:solidFill>
                <a:latin typeface="Arial"/>
                <a:cs typeface="Arial"/>
              </a:rPr>
              <a:t>The answers to questions related to each indicator analysed</a:t>
            </a:r>
          </a:p>
          <a:p>
            <a:pPr marL="514350" indent="-514350">
              <a:buClr>
                <a:srgbClr val="540425"/>
              </a:buClr>
              <a:buFont typeface="+mj-lt"/>
              <a:buAutoNum type="arabicPeriod"/>
            </a:pPr>
            <a:r>
              <a:rPr lang="en-GB" dirty="0">
                <a:solidFill>
                  <a:schemeClr val="tx1"/>
                </a:solidFill>
                <a:latin typeface="Arial"/>
                <a:cs typeface="Arial"/>
              </a:rPr>
              <a:t>For each subcategory reference scales were used to assess where the relevant process stands</a:t>
            </a:r>
            <a:endParaRPr lang="sv-SE" dirty="0">
              <a:solidFill>
                <a:schemeClr val="tx1"/>
              </a:solidFill>
              <a:latin typeface="Arial"/>
              <a:cs typeface="Arial"/>
            </a:endParaRPr>
          </a:p>
          <a:p>
            <a:pPr marL="514350" indent="-514350">
              <a:buClr>
                <a:srgbClr val="540425"/>
              </a:buClr>
              <a:buFont typeface="+mj-lt"/>
              <a:buAutoNum type="arabicPeriod"/>
            </a:pPr>
            <a:r>
              <a:rPr lang="en-GB" dirty="0">
                <a:solidFill>
                  <a:schemeClr val="tx1"/>
                </a:solidFill>
                <a:latin typeface="Arial"/>
                <a:cs typeface="Arial"/>
              </a:rPr>
              <a:t>How will the retrofitting activities affect the social impacts of the processes analysed</a:t>
            </a:r>
          </a:p>
        </p:txBody>
      </p:sp>
    </p:spTree>
    <p:extLst>
      <p:ext uri="{BB962C8B-B14F-4D97-AF65-F5344CB8AC3E}">
        <p14:creationId xmlns:p14="http://schemas.microsoft.com/office/powerpoint/2010/main" val="89973295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599" y="257980"/>
                <a:ext cx="8656093"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sp>
        <p:nvSpPr>
          <p:cNvPr id="12" name="Title 1">
            <a:extLst>
              <a:ext uri="{FF2B5EF4-FFF2-40B4-BE49-F238E27FC236}">
                <a16:creationId xmlns:a16="http://schemas.microsoft.com/office/drawing/2014/main" id="{4785615A-27F7-B312-B259-C312A550C493}"/>
              </a:ext>
            </a:extLst>
          </p:cNvPr>
          <p:cNvSpPr>
            <a:spLocks noGrp="1"/>
          </p:cNvSpPr>
          <p:nvPr/>
        </p:nvSpPr>
        <p:spPr>
          <a:xfrm>
            <a:off x="1390298" y="2246481"/>
            <a:ext cx="14042131" cy="76967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sz="2800" b="1" i="1" err="1">
                <a:solidFill>
                  <a:schemeClr val="tx1"/>
                </a:solidFill>
                <a:latin typeface="Arial"/>
                <a:cs typeface="Arial"/>
              </a:rPr>
              <a:t>Selected</a:t>
            </a:r>
            <a:r>
              <a:rPr lang="sv-SE" sz="2800" b="1" i="1">
                <a:solidFill>
                  <a:schemeClr val="tx1"/>
                </a:solidFill>
                <a:latin typeface="Arial"/>
                <a:cs typeface="Arial"/>
              </a:rPr>
              <a:t> </a:t>
            </a:r>
            <a:r>
              <a:rPr lang="sv-SE" sz="2800" b="1" i="1" err="1">
                <a:solidFill>
                  <a:schemeClr val="tx1"/>
                </a:solidFill>
                <a:latin typeface="Arial"/>
                <a:cs typeface="Arial"/>
              </a:rPr>
              <a:t>impact</a:t>
            </a:r>
            <a:r>
              <a:rPr lang="sv-SE" sz="2800" b="1" i="1">
                <a:solidFill>
                  <a:schemeClr val="tx1"/>
                </a:solidFill>
                <a:latin typeface="Arial"/>
                <a:cs typeface="Arial"/>
              </a:rPr>
              <a:t> </a:t>
            </a:r>
            <a:r>
              <a:rPr lang="sv-SE" sz="2800" b="1" i="1" err="1">
                <a:solidFill>
                  <a:schemeClr val="tx1"/>
                </a:solidFill>
                <a:latin typeface="Arial"/>
                <a:cs typeface="Arial"/>
              </a:rPr>
              <a:t>subcategories</a:t>
            </a:r>
            <a:r>
              <a:rPr lang="sv-SE" sz="2800" b="1" i="1">
                <a:solidFill>
                  <a:schemeClr val="tx1"/>
                </a:solidFill>
                <a:latin typeface="Arial"/>
                <a:cs typeface="Arial"/>
              </a:rPr>
              <a:t>, </a:t>
            </a:r>
            <a:r>
              <a:rPr lang="sv-SE" sz="2800" b="1">
                <a:solidFill>
                  <a:schemeClr val="tx1"/>
                </a:solidFill>
                <a:latin typeface="Arial"/>
                <a:cs typeface="Arial"/>
              </a:rPr>
              <a:t>SECIL</a:t>
            </a:r>
            <a:endParaRPr lang="sv-SE" sz="2800" i="1">
              <a:solidFill>
                <a:schemeClr val="tx1"/>
              </a:solidFill>
              <a:cs typeface="Arial"/>
            </a:endParaRPr>
          </a:p>
        </p:txBody>
      </p:sp>
      <p:sp>
        <p:nvSpPr>
          <p:cNvPr id="13" name="Content Placeholder 2">
            <a:extLst>
              <a:ext uri="{FF2B5EF4-FFF2-40B4-BE49-F238E27FC236}">
                <a16:creationId xmlns:a16="http://schemas.microsoft.com/office/drawing/2014/main" id="{9B592619-6742-5FC2-0EBA-F45FB5EF8928}"/>
              </a:ext>
            </a:extLst>
          </p:cNvPr>
          <p:cNvSpPr>
            <a:spLocks noGrp="1"/>
          </p:cNvSpPr>
          <p:nvPr/>
        </p:nvSpPr>
        <p:spPr>
          <a:xfrm>
            <a:off x="1385717" y="3569861"/>
            <a:ext cx="14143731" cy="54716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500"/>
              </a:spcBef>
              <a:buClr>
                <a:schemeClr val="bg1"/>
              </a:buClr>
              <a:buFont typeface="Arial" panose="020B0604020202020204" pitchFamily="34" charset="0"/>
              <a:buChar char="•"/>
              <a:defRPr sz="2800" b="0" kern="1200">
                <a:solidFill>
                  <a:srgbClr val="540425"/>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1500"/>
              </a:spcBef>
              <a:buClr>
                <a:srgbClr val="CF8F3F"/>
              </a:buClr>
              <a:buFont typeface="Arial" panose="020B0604020202020204" pitchFamily="34" charset="0"/>
              <a:buChar char="•"/>
              <a:defRPr sz="2000" kern="1200">
                <a:solidFill>
                  <a:srgbClr val="540425"/>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1500"/>
              </a:spcBef>
              <a:buClr>
                <a:srgbClr val="CF8F3F"/>
              </a:buClr>
              <a:buFont typeface="Arial" panose="020B0604020202020204" pitchFamily="34" charset="0"/>
              <a:buChar char="•"/>
              <a:defRPr sz="1800" kern="1200">
                <a:solidFill>
                  <a:srgbClr val="540425"/>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540425"/>
              </a:buClr>
              <a:buNone/>
            </a:pPr>
            <a:endParaRPr lang="en-GB" b="1" i="1">
              <a:solidFill>
                <a:schemeClr val="accent1"/>
              </a:solidFill>
              <a:latin typeface="Arial"/>
              <a:cs typeface="Arial"/>
            </a:endParaRPr>
          </a:p>
        </p:txBody>
      </p:sp>
      <p:pic>
        <p:nvPicPr>
          <p:cNvPr id="2" name="Picture 1">
            <a:extLst>
              <a:ext uri="{FF2B5EF4-FFF2-40B4-BE49-F238E27FC236}">
                <a16:creationId xmlns:a16="http://schemas.microsoft.com/office/drawing/2014/main" id="{DF195EC4-5ED6-4FEB-BA27-5B31D4B3549C}"/>
              </a:ext>
            </a:extLst>
          </p:cNvPr>
          <p:cNvPicPr>
            <a:picLocks noChangeAspect="1"/>
          </p:cNvPicPr>
          <p:nvPr/>
        </p:nvPicPr>
        <p:blipFill>
          <a:blip r:embed="rId6"/>
          <a:stretch>
            <a:fillRect/>
          </a:stretch>
        </p:blipFill>
        <p:spPr>
          <a:xfrm>
            <a:off x="1385717" y="3076298"/>
            <a:ext cx="6753675" cy="6036907"/>
          </a:xfrm>
          <a:prstGeom prst="rect">
            <a:avLst/>
          </a:prstGeom>
        </p:spPr>
      </p:pic>
      <p:pic>
        <p:nvPicPr>
          <p:cNvPr id="5" name="Picture 4">
            <a:extLst>
              <a:ext uri="{FF2B5EF4-FFF2-40B4-BE49-F238E27FC236}">
                <a16:creationId xmlns:a16="http://schemas.microsoft.com/office/drawing/2014/main" id="{1FC8C322-8BE1-90C0-2183-DB84F1E29701}"/>
              </a:ext>
            </a:extLst>
          </p:cNvPr>
          <p:cNvPicPr>
            <a:picLocks noChangeAspect="1"/>
          </p:cNvPicPr>
          <p:nvPr/>
        </p:nvPicPr>
        <p:blipFill>
          <a:blip r:embed="rId7"/>
          <a:stretch>
            <a:fillRect/>
          </a:stretch>
        </p:blipFill>
        <p:spPr>
          <a:xfrm>
            <a:off x="11147545" y="5099240"/>
            <a:ext cx="1095528" cy="3458058"/>
          </a:xfrm>
          <a:prstGeom prst="rect">
            <a:avLst/>
          </a:prstGeom>
        </p:spPr>
      </p:pic>
      <p:sp>
        <p:nvSpPr>
          <p:cNvPr id="7" name="TextBox 6">
            <a:extLst>
              <a:ext uri="{FF2B5EF4-FFF2-40B4-BE49-F238E27FC236}">
                <a16:creationId xmlns:a16="http://schemas.microsoft.com/office/drawing/2014/main" id="{9A190EED-BE6D-5E87-147F-3AE7F3FE83EA}"/>
              </a:ext>
            </a:extLst>
          </p:cNvPr>
          <p:cNvSpPr txBox="1"/>
          <p:nvPr/>
        </p:nvSpPr>
        <p:spPr>
          <a:xfrm>
            <a:off x="9144000" y="2145222"/>
            <a:ext cx="8147713" cy="1384995"/>
          </a:xfrm>
          <a:prstGeom prst="rect">
            <a:avLst/>
          </a:prstGeom>
          <a:noFill/>
        </p:spPr>
        <p:txBody>
          <a:bodyPr wrap="square">
            <a:spAutoFit/>
          </a:bodyPr>
          <a:lstStyle/>
          <a:p>
            <a:pPr>
              <a:buClr>
                <a:srgbClr val="540425"/>
              </a:buClr>
            </a:pPr>
            <a:r>
              <a:rPr lang="en-GB" sz="2800" b="1" i="1">
                <a:latin typeface="Arial"/>
                <a:ea typeface="+mj-ea"/>
                <a:cs typeface="Arial"/>
              </a:rPr>
              <a:t>For each subcategory results will be presented using a reference scales. Changes due to </a:t>
            </a:r>
            <a:r>
              <a:rPr lang="en-GB" sz="2800" b="1" i="1" err="1">
                <a:latin typeface="Arial"/>
                <a:ea typeface="+mj-ea"/>
                <a:cs typeface="Arial"/>
              </a:rPr>
              <a:t>Retrofeed</a:t>
            </a:r>
            <a:r>
              <a:rPr lang="en-GB" sz="2800" b="1" i="1">
                <a:latin typeface="Arial"/>
                <a:ea typeface="+mj-ea"/>
                <a:cs typeface="Arial"/>
              </a:rPr>
              <a:t> will be discussed.</a:t>
            </a:r>
          </a:p>
        </p:txBody>
      </p:sp>
      <p:pic>
        <p:nvPicPr>
          <p:cNvPr id="4" name="Picture 3" descr="A diagram of a diagram&#10;&#10;Description automatically generated">
            <a:extLst>
              <a:ext uri="{FF2B5EF4-FFF2-40B4-BE49-F238E27FC236}">
                <a16:creationId xmlns:a16="http://schemas.microsoft.com/office/drawing/2014/main" id="{E68A58E9-BEEE-0041-312D-25D9B72410D3}"/>
              </a:ext>
            </a:extLst>
          </p:cNvPr>
          <p:cNvPicPr>
            <a:picLocks noChangeAspect="1"/>
          </p:cNvPicPr>
          <p:nvPr/>
        </p:nvPicPr>
        <p:blipFill>
          <a:blip r:embed="rId8"/>
          <a:stretch>
            <a:fillRect/>
          </a:stretch>
        </p:blipFill>
        <p:spPr>
          <a:xfrm>
            <a:off x="8803804" y="3423716"/>
            <a:ext cx="9232545" cy="5617826"/>
          </a:xfrm>
          <a:prstGeom prst="rect">
            <a:avLst/>
          </a:prstGeom>
        </p:spPr>
      </p:pic>
    </p:spTree>
    <p:extLst>
      <p:ext uri="{BB962C8B-B14F-4D97-AF65-F5344CB8AC3E}">
        <p14:creationId xmlns:p14="http://schemas.microsoft.com/office/powerpoint/2010/main" val="10690634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654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838188" y="850387"/>
            <a:ext cx="17068812" cy="1052468"/>
          </a:xfrm>
          <a:prstGeom prst="rect">
            <a:avLst/>
          </a:prstGeom>
        </p:spPr>
        <p:txBody>
          <a:bodyPr wrap="square" lIns="0" tIns="0" rIns="0" bIns="0" rtlCol="0" anchor="t">
            <a:spAutoFit/>
          </a:bodyPr>
          <a:lstStyle/>
          <a:p>
            <a:pPr algn="ctr">
              <a:lnSpc>
                <a:spcPts val="8960"/>
              </a:lnSpc>
              <a:spcBef>
                <a:spcPct val="0"/>
              </a:spcBef>
            </a:pPr>
            <a:r>
              <a:rPr lang="en-US" sz="6400" b="1" dirty="0">
                <a:solidFill>
                  <a:srgbClr val="CC0033"/>
                </a:solidFill>
                <a:latin typeface="+mj-lt"/>
                <a:cs typeface="Arial" panose="020B0604020202020204" pitchFamily="34" charset="0"/>
              </a:rPr>
              <a:t>Social life cycle assessment (S-LCA)</a:t>
            </a:r>
          </a:p>
        </p:txBody>
      </p:sp>
      <p:sp>
        <p:nvSpPr>
          <p:cNvPr id="12" name="Title 1">
            <a:extLst>
              <a:ext uri="{FF2B5EF4-FFF2-40B4-BE49-F238E27FC236}">
                <a16:creationId xmlns:a16="http://schemas.microsoft.com/office/drawing/2014/main" id="{4785615A-27F7-B312-B259-C312A550C493}"/>
              </a:ext>
            </a:extLst>
          </p:cNvPr>
          <p:cNvSpPr>
            <a:spLocks noGrp="1"/>
          </p:cNvSpPr>
          <p:nvPr/>
        </p:nvSpPr>
        <p:spPr>
          <a:xfrm>
            <a:off x="1390298" y="1992481"/>
            <a:ext cx="14042131" cy="116725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400" kern="1200">
                <a:solidFill>
                  <a:srgbClr val="540425"/>
                </a:solidFill>
                <a:latin typeface="Tenorite" panose="00000500000000000000" pitchFamily="2" charset="0"/>
                <a:ea typeface="+mj-ea"/>
                <a:cs typeface="+mj-cs"/>
              </a:defRPr>
            </a:lvl1pPr>
          </a:lstStyle>
          <a:p>
            <a:r>
              <a:rPr lang="sv-SE" sz="2800" b="1" i="1" dirty="0">
                <a:solidFill>
                  <a:schemeClr val="tx1"/>
                </a:solidFill>
                <a:latin typeface="Arial"/>
                <a:cs typeface="Arial"/>
              </a:rPr>
              <a:t>Social hot spot </a:t>
            </a:r>
            <a:r>
              <a:rPr lang="sv-SE" sz="2800" b="1" i="1" dirty="0" err="1">
                <a:solidFill>
                  <a:schemeClr val="tx1"/>
                </a:solidFill>
                <a:latin typeface="Arial"/>
                <a:cs typeface="Arial"/>
              </a:rPr>
              <a:t>analysis</a:t>
            </a:r>
            <a:r>
              <a:rPr lang="sv-SE" sz="2800" b="1" i="1" dirty="0">
                <a:solidFill>
                  <a:schemeClr val="tx1"/>
                </a:solidFill>
                <a:latin typeface="Arial"/>
                <a:cs typeface="Arial"/>
              </a:rPr>
              <a:t> </a:t>
            </a:r>
            <a:r>
              <a:rPr lang="sv-SE" sz="2800" b="1" i="1" dirty="0" err="1">
                <a:solidFill>
                  <a:schemeClr val="tx1"/>
                </a:solidFill>
                <a:latin typeface="Arial"/>
                <a:cs typeface="Arial"/>
              </a:rPr>
              <a:t>study</a:t>
            </a:r>
            <a:r>
              <a:rPr lang="sv-SE" sz="2800" b="1" i="1" dirty="0">
                <a:solidFill>
                  <a:schemeClr val="tx1"/>
                </a:solidFill>
                <a:latin typeface="Arial"/>
                <a:cs typeface="Arial"/>
              </a:rPr>
              <a:t> for all sites</a:t>
            </a:r>
            <a:endParaRPr lang="sv-SE" sz="2800" i="1" dirty="0">
              <a:solidFill>
                <a:schemeClr val="tx1"/>
              </a:solidFill>
              <a:cs typeface="Arial"/>
            </a:endParaRPr>
          </a:p>
        </p:txBody>
      </p:sp>
      <p:sp>
        <p:nvSpPr>
          <p:cNvPr id="13" name="Content Placeholder 2">
            <a:extLst>
              <a:ext uri="{FF2B5EF4-FFF2-40B4-BE49-F238E27FC236}">
                <a16:creationId xmlns:a16="http://schemas.microsoft.com/office/drawing/2014/main" id="{9B592619-6742-5FC2-0EBA-F45FB5EF8928}"/>
              </a:ext>
            </a:extLst>
          </p:cNvPr>
          <p:cNvSpPr>
            <a:spLocks noGrp="1"/>
          </p:cNvSpPr>
          <p:nvPr/>
        </p:nvSpPr>
        <p:spPr>
          <a:xfrm>
            <a:off x="1385717" y="3208914"/>
            <a:ext cx="8497587" cy="545791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500"/>
              </a:spcBef>
              <a:buClr>
                <a:schemeClr val="bg1"/>
              </a:buClr>
              <a:buFont typeface="Arial" panose="020B0604020202020204" pitchFamily="34" charset="0"/>
              <a:buChar char="•"/>
              <a:defRPr sz="2800" b="0" kern="1200">
                <a:solidFill>
                  <a:srgbClr val="540425"/>
                </a:solidFill>
                <a:latin typeface="Tenorite" panose="00000500000000000000" pitchFamily="2" charset="0"/>
                <a:ea typeface="+mn-ea"/>
                <a:cs typeface="+mn-cs"/>
              </a:defRPr>
            </a:lvl1pPr>
            <a:lvl2pPr marL="685800" indent="-228600" algn="l" defTabSz="914400" rtl="0" eaLnBrk="1" latinLnBrk="0" hangingPunct="1">
              <a:lnSpc>
                <a:spcPct val="90000"/>
              </a:lnSpc>
              <a:spcBef>
                <a:spcPts val="1500"/>
              </a:spcBef>
              <a:buClr>
                <a:srgbClr val="CF8F3F"/>
              </a:buClr>
              <a:buFont typeface="Arial" panose="020B0604020202020204" pitchFamily="34" charset="0"/>
              <a:buChar char="•"/>
              <a:defRPr sz="2000" kern="1200">
                <a:solidFill>
                  <a:srgbClr val="540425"/>
                </a:solidFill>
                <a:latin typeface="Tenorite" panose="00000500000000000000" pitchFamily="2" charset="0"/>
                <a:ea typeface="+mn-ea"/>
                <a:cs typeface="+mn-cs"/>
              </a:defRPr>
            </a:lvl2pPr>
            <a:lvl3pPr marL="1143000" indent="-228600" algn="l" defTabSz="914400" rtl="0" eaLnBrk="1" latinLnBrk="0" hangingPunct="1">
              <a:lnSpc>
                <a:spcPct val="90000"/>
              </a:lnSpc>
              <a:spcBef>
                <a:spcPts val="1500"/>
              </a:spcBef>
              <a:buClr>
                <a:srgbClr val="CF8F3F"/>
              </a:buClr>
              <a:buFont typeface="Arial" panose="020B0604020202020204" pitchFamily="34" charset="0"/>
              <a:buChar char="•"/>
              <a:defRPr sz="1800" kern="1200">
                <a:solidFill>
                  <a:srgbClr val="540425"/>
                </a:solidFill>
                <a:latin typeface="Tenorite" panose="00000500000000000000" pitchFamily="2" charset="0"/>
                <a:ea typeface="+mn-ea"/>
                <a:cs typeface="+mn-cs"/>
              </a:defRPr>
            </a:lvl3pPr>
            <a:lvl4pPr marL="16002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4pPr>
            <a:lvl5pPr marL="2057400" indent="-228600" algn="l" defTabSz="914400" rtl="0" eaLnBrk="1" latinLnBrk="0" hangingPunct="1">
              <a:lnSpc>
                <a:spcPct val="90000"/>
              </a:lnSpc>
              <a:spcBef>
                <a:spcPts val="500"/>
              </a:spcBef>
              <a:buClr>
                <a:srgbClr val="CF8F3F"/>
              </a:buClr>
              <a:buFont typeface="Arial" panose="020B0604020202020204" pitchFamily="34" charset="0"/>
              <a:buChar char="•"/>
              <a:defRPr sz="1600" kern="1200">
                <a:solidFill>
                  <a:srgbClr val="540425"/>
                </a:solidFill>
                <a:latin typeface="Tenorite"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540425"/>
              </a:buClr>
            </a:pPr>
            <a:r>
              <a:rPr lang="sv-SE" dirty="0">
                <a:solidFill>
                  <a:schemeClr val="tx1"/>
                </a:solidFill>
                <a:latin typeface="Arial"/>
                <a:cs typeface="Arial"/>
              </a:rPr>
              <a:t>The data </a:t>
            </a:r>
            <a:r>
              <a:rPr lang="sv-SE" dirty="0" err="1">
                <a:solidFill>
                  <a:schemeClr val="tx1"/>
                </a:solidFill>
                <a:latin typeface="Arial"/>
                <a:cs typeface="Arial"/>
              </a:rPr>
              <a:t>collected</a:t>
            </a:r>
            <a:r>
              <a:rPr lang="sv-SE" dirty="0">
                <a:solidFill>
                  <a:schemeClr val="tx1"/>
                </a:solidFill>
                <a:latin typeface="Arial"/>
                <a:cs typeface="Arial"/>
              </a:rPr>
              <a:t> for LCA and LCC is </a:t>
            </a:r>
            <a:r>
              <a:rPr lang="sv-SE" dirty="0" err="1">
                <a:solidFill>
                  <a:schemeClr val="tx1"/>
                </a:solidFill>
                <a:latin typeface="Arial"/>
                <a:cs typeface="Arial"/>
              </a:rPr>
              <a:t>used</a:t>
            </a:r>
            <a:r>
              <a:rPr lang="sv-SE" dirty="0">
                <a:solidFill>
                  <a:schemeClr val="tx1"/>
                </a:solidFill>
                <a:latin typeface="Arial"/>
                <a:cs typeface="Arial"/>
              </a:rPr>
              <a:t> for S-LCA hot spot </a:t>
            </a:r>
            <a:r>
              <a:rPr lang="sv-SE" dirty="0" err="1">
                <a:solidFill>
                  <a:schemeClr val="tx1"/>
                </a:solidFill>
                <a:latin typeface="Arial"/>
                <a:cs typeface="Arial"/>
              </a:rPr>
              <a:t>analysis</a:t>
            </a:r>
            <a:endParaRPr lang="sv-SE" dirty="0">
              <a:solidFill>
                <a:schemeClr val="tx1"/>
              </a:solidFill>
              <a:latin typeface="Arial"/>
              <a:cs typeface="Arial"/>
            </a:endParaRPr>
          </a:p>
          <a:p>
            <a:pPr marL="457200" indent="-457200">
              <a:buClr>
                <a:srgbClr val="540425"/>
              </a:buClr>
            </a:pPr>
            <a:r>
              <a:rPr lang="en-GB" dirty="0">
                <a:solidFill>
                  <a:schemeClr val="tx1"/>
                </a:solidFill>
                <a:latin typeface="Arial"/>
                <a:cs typeface="Arial"/>
              </a:rPr>
              <a:t>Based on the worth of inputs used from different sectors, social impacts are calculated using social hotspots database (SHDB)</a:t>
            </a:r>
          </a:p>
          <a:p>
            <a:pPr marL="457200" indent="-457200">
              <a:buClr>
                <a:srgbClr val="540425"/>
              </a:buClr>
            </a:pPr>
            <a:r>
              <a:rPr lang="en-GB" dirty="0">
                <a:solidFill>
                  <a:schemeClr val="tx1"/>
                </a:solidFill>
                <a:latin typeface="Arial"/>
                <a:cs typeface="Arial"/>
              </a:rPr>
              <a:t>In the graphs (based on SHDB) it is seen that 73% of the social impacts are due to health and safety issues and 74% of health and safety issues are sourced from injuries and fatalities</a:t>
            </a:r>
          </a:p>
          <a:p>
            <a:pPr marL="457200" indent="-457200">
              <a:buClr>
                <a:srgbClr val="540425"/>
              </a:buClr>
            </a:pPr>
            <a:r>
              <a:rPr lang="en-GB" dirty="0">
                <a:solidFill>
                  <a:schemeClr val="tx1"/>
                </a:solidFill>
                <a:latin typeface="Arial"/>
                <a:cs typeface="Arial"/>
              </a:rPr>
              <a:t>The results of social hot spot analysis will show the impact of retrofitting activities on social impacts</a:t>
            </a:r>
          </a:p>
        </p:txBody>
      </p:sp>
      <p:pic>
        <p:nvPicPr>
          <p:cNvPr id="2" name="Picture 1" descr="A graph of a pie chart&#10;&#10;Description automatically generated">
            <a:extLst>
              <a:ext uri="{FF2B5EF4-FFF2-40B4-BE49-F238E27FC236}">
                <a16:creationId xmlns:a16="http://schemas.microsoft.com/office/drawing/2014/main" id="{13064262-9F80-2EF3-A357-3DEAABDD2575}"/>
              </a:ext>
            </a:extLst>
          </p:cNvPr>
          <p:cNvPicPr>
            <a:picLocks noChangeAspect="1"/>
          </p:cNvPicPr>
          <p:nvPr/>
        </p:nvPicPr>
        <p:blipFill>
          <a:blip r:embed="rId5"/>
          <a:stretch>
            <a:fillRect/>
          </a:stretch>
        </p:blipFill>
        <p:spPr>
          <a:xfrm>
            <a:off x="9364273" y="2287533"/>
            <a:ext cx="7175500" cy="4312920"/>
          </a:xfrm>
          <a:prstGeom prst="rect">
            <a:avLst/>
          </a:prstGeom>
        </p:spPr>
      </p:pic>
      <p:pic>
        <p:nvPicPr>
          <p:cNvPr id="4" name="Picture 3" descr="A blue and orange pie chart&#10;&#10;Description automatically generated">
            <a:extLst>
              <a:ext uri="{FF2B5EF4-FFF2-40B4-BE49-F238E27FC236}">
                <a16:creationId xmlns:a16="http://schemas.microsoft.com/office/drawing/2014/main" id="{5EA80EE9-1363-4C5F-76B1-75F42AB119BE}"/>
              </a:ext>
            </a:extLst>
          </p:cNvPr>
          <p:cNvPicPr>
            <a:picLocks noChangeAspect="1"/>
          </p:cNvPicPr>
          <p:nvPr/>
        </p:nvPicPr>
        <p:blipFill>
          <a:blip r:embed="rId6"/>
          <a:stretch>
            <a:fillRect/>
          </a:stretch>
        </p:blipFill>
        <p:spPr>
          <a:xfrm>
            <a:off x="13257760" y="5695213"/>
            <a:ext cx="4584599" cy="2967442"/>
          </a:xfrm>
          <a:prstGeom prst="rect">
            <a:avLst/>
          </a:prstGeom>
        </p:spPr>
      </p:pic>
    </p:spTree>
    <p:extLst>
      <p:ext uri="{BB962C8B-B14F-4D97-AF65-F5344CB8AC3E}">
        <p14:creationId xmlns:p14="http://schemas.microsoft.com/office/powerpoint/2010/main" val="2212828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8000" b="1" kern="1200" noProof="0" dirty="0">
                <a:solidFill>
                  <a:srgbClr val="FFFFFF"/>
                </a:solidFill>
                <a:latin typeface="+mj-lt"/>
                <a:ea typeface="+mj-ea"/>
                <a:cs typeface="+mj-cs"/>
              </a:rPr>
              <a:t>5.4 Example of LCA from </a:t>
            </a:r>
            <a:r>
              <a:rPr lang="en-GB" sz="8000" b="1" noProof="0" dirty="0">
                <a:solidFill>
                  <a:srgbClr val="FFFFFF"/>
                </a:solidFill>
              </a:rPr>
              <a:t>A</a:t>
            </a:r>
            <a:r>
              <a:rPr lang="en-GB" sz="8000" b="1" kern="1200" noProof="0" dirty="0">
                <a:solidFill>
                  <a:srgbClr val="FFFFFF"/>
                </a:solidFill>
                <a:latin typeface="+mj-lt"/>
                <a:ea typeface="+mj-ea"/>
                <a:cs typeface="+mj-cs"/>
              </a:rPr>
              <a:t>grochemical Sector</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709947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descr="Background pattern&#10;&#10;Description automatically generated">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descr="Logo&#10;&#10;Description automatically generated">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descr="Background pattern&#10;&#10;Description automatically generated"/>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638629" y="972908"/>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LCA of FERTIBERIA plant</a:t>
            </a:r>
          </a:p>
        </p:txBody>
      </p:sp>
      <p:sp>
        <p:nvSpPr>
          <p:cNvPr id="4" name="TextBox 3">
            <a:extLst>
              <a:ext uri="{FF2B5EF4-FFF2-40B4-BE49-F238E27FC236}">
                <a16:creationId xmlns:a16="http://schemas.microsoft.com/office/drawing/2014/main" id="{1CB4B8C3-BD8D-D0E7-C5EB-F8AE9A304341}"/>
              </a:ext>
            </a:extLst>
          </p:cNvPr>
          <p:cNvSpPr txBox="1"/>
          <p:nvPr/>
        </p:nvSpPr>
        <p:spPr>
          <a:xfrm>
            <a:off x="433137" y="2613813"/>
            <a:ext cx="17603212" cy="2400657"/>
          </a:xfrm>
          <a:prstGeom prst="rect">
            <a:avLst/>
          </a:prstGeom>
          <a:noFill/>
        </p:spPr>
        <p:txBody>
          <a:bodyPr wrap="square">
            <a:spAutoFit/>
          </a:bodyPr>
          <a:lstStyle/>
          <a:p>
            <a:r>
              <a:rPr lang="en-US" sz="3000" dirty="0">
                <a:cs typeface="Arial" panose="020B0604020202020204" pitchFamily="34" charset="0"/>
              </a:rPr>
              <a:t>In the following part of the course, you will learn how a comparative LCA was performed (using the software </a:t>
            </a:r>
            <a:r>
              <a:rPr lang="en-US" sz="3000" dirty="0" err="1">
                <a:cs typeface="Arial" panose="020B0604020202020204" pitchFamily="34" charset="0"/>
              </a:rPr>
              <a:t>GaBi</a:t>
            </a:r>
            <a:r>
              <a:rPr lang="en-US" sz="3000" dirty="0">
                <a:cs typeface="Arial" panose="020B0604020202020204" pitchFamily="34" charset="0"/>
              </a:rPr>
              <a:t>), comparing the environmental impact before and after the retrofit of a demo-site in the agrochemical sector within the RETROFEED Project.</a:t>
            </a:r>
          </a:p>
          <a:p>
            <a:endParaRPr lang="en-US" sz="3000" dirty="0">
              <a:cs typeface="Arial" panose="020B0604020202020204" pitchFamily="34" charset="0"/>
            </a:endParaRPr>
          </a:p>
          <a:p>
            <a:r>
              <a:rPr lang="en-US" sz="3000" dirty="0">
                <a:cs typeface="Arial" panose="020B0604020202020204" pitchFamily="34" charset="0"/>
              </a:rPr>
              <a:t>If you would like to revise your knowledge about processes at the FERTIBERIA plant, </a:t>
            </a:r>
            <a:r>
              <a:rPr lang="en-US" sz="3000" u="sng" dirty="0">
                <a:cs typeface="Arial" panose="020B0604020202020204" pitchFamily="34" charset="0"/>
              </a:rPr>
              <a:t>please click here</a:t>
            </a:r>
            <a:r>
              <a:rPr lang="en-US" sz="3000" dirty="0">
                <a:cs typeface="Arial" panose="020B0604020202020204" pitchFamily="34" charset="0"/>
              </a:rPr>
              <a:t>.</a:t>
            </a:r>
            <a:endParaRPr lang="sv-SE" sz="3000" dirty="0">
              <a:cs typeface="Arial" panose="020B0604020202020204" pitchFamily="34" charset="0"/>
            </a:endParaRPr>
          </a:p>
        </p:txBody>
      </p:sp>
    </p:spTree>
    <p:extLst>
      <p:ext uri="{BB962C8B-B14F-4D97-AF65-F5344CB8AC3E}">
        <p14:creationId xmlns:p14="http://schemas.microsoft.com/office/powerpoint/2010/main" val="22912635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9057166"/>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1533538" y="2217069"/>
            <a:ext cx="15014501" cy="523220"/>
          </a:xfrm>
          <a:prstGeom prst="rect">
            <a:avLst/>
          </a:prstGeom>
          <a:solidFill>
            <a:schemeClr val="accent2">
              <a:lumMod val="60000"/>
              <a:lumOff val="40000"/>
            </a:schemeClr>
          </a:solidFill>
        </p:spPr>
        <p:txBody>
          <a:bodyPr wrap="square" rIns="90000" anchor="ctr" anchorCtr="0">
            <a:spAutoFit/>
          </a:bodyPr>
          <a:lstStyle/>
          <a:p>
            <a:pPr algn="ctr"/>
            <a:endParaRPr lang="sv-SE" sz="2800"/>
          </a:p>
        </p:txBody>
      </p:sp>
      <p:sp>
        <p:nvSpPr>
          <p:cNvPr id="276" name="TextBox 275">
            <a:extLst>
              <a:ext uri="{FF2B5EF4-FFF2-40B4-BE49-F238E27FC236}">
                <a16:creationId xmlns:a16="http://schemas.microsoft.com/office/drawing/2014/main" id="{23F49CDA-BC36-C7E5-B9CD-42DA77A33D92}"/>
              </a:ext>
            </a:extLst>
          </p:cNvPr>
          <p:cNvSpPr txBox="1"/>
          <p:nvPr/>
        </p:nvSpPr>
        <p:spPr>
          <a:xfrm>
            <a:off x="1091893" y="1139851"/>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Step 1: </a:t>
            </a:r>
            <a:r>
              <a:rPr lang="sv-SE" sz="6400" b="1" err="1">
                <a:solidFill>
                  <a:srgbClr val="CC0033"/>
                </a:solidFill>
                <a:latin typeface="+mj-lt"/>
                <a:cs typeface="Arial" panose="020B0604020202020204" pitchFamily="34" charset="0"/>
              </a:rPr>
              <a:t>Goal</a:t>
            </a:r>
            <a:r>
              <a:rPr lang="sv-SE" sz="6400" b="1">
                <a:solidFill>
                  <a:srgbClr val="CC0033"/>
                </a:solidFill>
                <a:latin typeface="+mj-lt"/>
                <a:cs typeface="Arial" panose="020B0604020202020204" pitchFamily="34" charset="0"/>
              </a:rPr>
              <a:t> and </a:t>
            </a:r>
            <a:r>
              <a:rPr lang="sv-SE" sz="6400" b="1" err="1">
                <a:solidFill>
                  <a:srgbClr val="CC0033"/>
                </a:solidFill>
                <a:latin typeface="+mj-lt"/>
                <a:cs typeface="Arial" panose="020B0604020202020204" pitchFamily="34" charset="0"/>
              </a:rPr>
              <a:t>scope</a:t>
            </a:r>
            <a:r>
              <a:rPr lang="sv-SE" sz="6400" b="1">
                <a:solidFill>
                  <a:srgbClr val="CC0033"/>
                </a:solidFill>
                <a:latin typeface="+mj-lt"/>
                <a:cs typeface="Arial" panose="020B0604020202020204" pitchFamily="34" charset="0"/>
              </a:rPr>
              <a:t> definition</a:t>
            </a: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1893" y="1093790"/>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007485E-DFDF-5177-3B07-09890F1BD38B}"/>
              </a:ext>
            </a:extLst>
          </p:cNvPr>
          <p:cNvSpPr txBox="1"/>
          <p:nvPr/>
        </p:nvSpPr>
        <p:spPr>
          <a:xfrm>
            <a:off x="1533538" y="2793428"/>
            <a:ext cx="13486606" cy="5201424"/>
          </a:xfrm>
          <a:prstGeom prst="rect">
            <a:avLst/>
          </a:prstGeom>
          <a:noFill/>
        </p:spPr>
        <p:txBody>
          <a:bodyPr wrap="square">
            <a:spAutoFit/>
          </a:bodyPr>
          <a:lstStyle/>
          <a:p>
            <a:r>
              <a:rPr lang="en-US" sz="2800" b="1" dirty="0"/>
              <a:t>Purpose of the study and System boundary:</a:t>
            </a:r>
          </a:p>
          <a:p>
            <a:pPr marL="342900" indent="-342900">
              <a:buFont typeface="Arial" panose="020B0604020202020204" pitchFamily="34" charset="0"/>
              <a:buChar char="•"/>
            </a:pPr>
            <a:r>
              <a:rPr lang="en-US" sz="2400" dirty="0">
                <a:cs typeface="Arial" panose="020B0604020202020204" pitchFamily="34" charset="0"/>
              </a:rPr>
              <a:t>FERTIBERIA’s retrofitting activities are focused on implementing and integrating a new reactor that is capable of meeting process specifications, reduce energy (steam) consumption, cut-down costs associated to feedstock purchasing and diversify raw materials intake. </a:t>
            </a:r>
          </a:p>
          <a:p>
            <a:pPr marL="342900" indent="-342900">
              <a:buFont typeface="Arial" panose="020B0604020202020204" pitchFamily="34" charset="0"/>
              <a:buChar char="•"/>
            </a:pPr>
            <a:endParaRPr lang="en-US" sz="2400"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The </a:t>
            </a:r>
            <a:r>
              <a:rPr lang="en-US" sz="2400" b="1" dirty="0">
                <a:cs typeface="Arial" panose="020B0604020202020204" pitchFamily="34" charset="0"/>
              </a:rPr>
              <a:t>purpose of the LCA </a:t>
            </a:r>
            <a:r>
              <a:rPr lang="en-US" sz="2400" dirty="0">
                <a:cs typeface="Arial" panose="020B0604020202020204" pitchFamily="34" charset="0"/>
              </a:rPr>
              <a:t>is to compare the environmental impact of </a:t>
            </a:r>
            <a:r>
              <a:rPr lang="en-US" sz="2400" dirty="0" err="1">
                <a:cs typeface="Arial" panose="020B0604020202020204" pitchFamily="34" charset="0"/>
              </a:rPr>
              <a:t>Fertiberia’s</a:t>
            </a:r>
            <a:r>
              <a:rPr lang="en-US" sz="2400" dirty="0">
                <a:cs typeface="Arial" panose="020B0604020202020204" pitchFamily="34" charset="0"/>
              </a:rPr>
              <a:t> plant before and after the retrofitting activities. </a:t>
            </a:r>
          </a:p>
          <a:p>
            <a:pPr marL="342900" indent="-342900">
              <a:buFont typeface="Arial" panose="020B0604020202020204" pitchFamily="34" charset="0"/>
              <a:buChar char="•"/>
            </a:pPr>
            <a:endParaRPr lang="en-US" sz="2400" dirty="0">
              <a:cs typeface="Arial" panose="020B0604020202020204" pitchFamily="34" charset="0"/>
            </a:endParaRPr>
          </a:p>
          <a:p>
            <a:pPr marL="342900" indent="-342900">
              <a:buFont typeface="Arial" panose="020B0604020202020204" pitchFamily="34" charset="0"/>
              <a:buChar char="•"/>
            </a:pPr>
            <a:r>
              <a:rPr lang="en-US" sz="2400" dirty="0">
                <a:cs typeface="Arial" panose="020B0604020202020204" pitchFamily="34" charset="0"/>
              </a:rPr>
              <a:t>The approach to the study is a </a:t>
            </a:r>
            <a:r>
              <a:rPr lang="en-US" sz="2400" b="1" dirty="0">
                <a:cs typeface="Arial" panose="020B0604020202020204" pitchFamily="34" charset="0"/>
              </a:rPr>
              <a:t>cradle-to-gate</a:t>
            </a:r>
            <a:r>
              <a:rPr lang="en-US" sz="2400" dirty="0">
                <a:cs typeface="Arial" panose="020B0604020202020204" pitchFamily="34" charset="0"/>
              </a:rPr>
              <a:t> approach, </a:t>
            </a:r>
            <a:r>
              <a:rPr lang="en-US" sz="2400" b="1" dirty="0">
                <a:cs typeface="Arial" panose="020B0604020202020204" pitchFamily="34" charset="0"/>
              </a:rPr>
              <a:t>starting</a:t>
            </a:r>
            <a:r>
              <a:rPr lang="en-US" sz="2400" dirty="0">
                <a:cs typeface="Arial" panose="020B0604020202020204" pitchFamily="34" charset="0"/>
              </a:rPr>
              <a:t> at the production of raw materials and energy and </a:t>
            </a:r>
            <a:r>
              <a:rPr lang="en-US" sz="2400" b="1" dirty="0">
                <a:cs typeface="Arial" panose="020B0604020202020204" pitchFamily="34" charset="0"/>
              </a:rPr>
              <a:t>ending</a:t>
            </a:r>
            <a:r>
              <a:rPr lang="en-US" sz="2400" dirty="0">
                <a:cs typeface="Arial" panose="020B0604020202020204" pitchFamily="34" charset="0"/>
              </a:rPr>
              <a:t> with the production of fertilizer. The use stage of fertilizer is not included in the LCA study since it is not affected by the retrofitting actions. </a:t>
            </a:r>
          </a:p>
          <a:p>
            <a:pPr marL="342900" indent="-342900">
              <a:buFont typeface="Arial" panose="020B0604020202020204" pitchFamily="34" charset="0"/>
              <a:buChar char="•"/>
            </a:pPr>
            <a:endParaRPr lang="en-US" sz="2400" dirty="0">
              <a:cs typeface="Arial" panose="020B0604020202020204" pitchFamily="34" charset="0"/>
            </a:endParaRPr>
          </a:p>
          <a:p>
            <a:pPr marL="0" indent="0">
              <a:buNone/>
            </a:pPr>
            <a:endParaRPr lang="en-US" sz="1600" dirty="0"/>
          </a:p>
          <a:p>
            <a:r>
              <a:rPr lang="en-US" sz="2400" b="1" dirty="0"/>
              <a:t>Functional unit: </a:t>
            </a:r>
            <a:r>
              <a:rPr lang="en-US" sz="2400" dirty="0"/>
              <a:t>1 </a:t>
            </a:r>
            <a:r>
              <a:rPr lang="en-US" sz="2400" dirty="0" err="1"/>
              <a:t>tonne</a:t>
            </a:r>
            <a:r>
              <a:rPr lang="en-US" sz="2400" dirty="0"/>
              <a:t> NPK fertilizer</a:t>
            </a:r>
          </a:p>
        </p:txBody>
      </p:sp>
    </p:spTree>
    <p:extLst>
      <p:ext uri="{BB962C8B-B14F-4D97-AF65-F5344CB8AC3E}">
        <p14:creationId xmlns:p14="http://schemas.microsoft.com/office/powerpoint/2010/main" val="142683174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C0CB46E5-A192-4AF6-A215-57B5AF0E57B2}"/>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21" name="Rettangolo 20">
              <a:extLst>
                <a:ext uri="{FF2B5EF4-FFF2-40B4-BE49-F238E27FC236}">
                  <a16:creationId xmlns:a16="http://schemas.microsoft.com/office/drawing/2014/main" id="{6723B04D-1530-4E4F-9078-5B001D7D087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Rectangle 5">
            <a:extLst>
              <a:ext uri="{FF2B5EF4-FFF2-40B4-BE49-F238E27FC236}">
                <a16:creationId xmlns:a16="http://schemas.microsoft.com/office/drawing/2014/main" id="{5454D274-76BA-4EAA-8C3E-07C2687ECDE1}"/>
              </a:ext>
            </a:extLst>
          </p:cNvPr>
          <p:cNvSpPr/>
          <p:nvPr/>
        </p:nvSpPr>
        <p:spPr>
          <a:xfrm>
            <a:off x="3203064" y="2563443"/>
            <a:ext cx="2377839" cy="1033062"/>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Production</a:t>
            </a:r>
            <a:r>
              <a:rPr lang="sv-SE" b="1"/>
              <a:t> </a:t>
            </a:r>
            <a:r>
              <a:rPr lang="sv-SE" b="1" err="1"/>
              <a:t>of</a:t>
            </a:r>
            <a:r>
              <a:rPr lang="sv-SE" b="1"/>
              <a:t> </a:t>
            </a:r>
            <a:r>
              <a:rPr lang="sv-SE" b="1" err="1"/>
              <a:t>raw</a:t>
            </a:r>
            <a:r>
              <a:rPr lang="sv-SE" b="1"/>
              <a:t> material. </a:t>
            </a:r>
            <a:endParaRPr lang="en-GB" b="1"/>
          </a:p>
        </p:txBody>
      </p:sp>
      <p:sp>
        <p:nvSpPr>
          <p:cNvPr id="4" name="TextBox 3">
            <a:extLst>
              <a:ext uri="{FF2B5EF4-FFF2-40B4-BE49-F238E27FC236}">
                <a16:creationId xmlns:a16="http://schemas.microsoft.com/office/drawing/2014/main" id="{3E598B5F-9EF5-B8E3-2F7A-D8885F267F15}"/>
              </a:ext>
            </a:extLst>
          </p:cNvPr>
          <p:cNvSpPr txBox="1"/>
          <p:nvPr/>
        </p:nvSpPr>
        <p:spPr>
          <a:xfrm>
            <a:off x="1091893" y="1083762"/>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Step 1: System </a:t>
            </a:r>
            <a:r>
              <a:rPr lang="sv-SE" sz="6400" b="1" err="1">
                <a:solidFill>
                  <a:srgbClr val="CC0033"/>
                </a:solidFill>
                <a:latin typeface="+mj-lt"/>
                <a:cs typeface="Arial" panose="020B0604020202020204" pitchFamily="34" charset="0"/>
              </a:rPr>
              <a:t>boundary</a:t>
            </a:r>
            <a:endParaRPr lang="sv-SE" sz="6400" b="1">
              <a:solidFill>
                <a:srgbClr val="CC0033"/>
              </a:solidFill>
              <a:latin typeface="+mj-lt"/>
              <a:cs typeface="Arial" panose="020B0604020202020204" pitchFamily="34" charset="0"/>
            </a:endParaRPr>
          </a:p>
        </p:txBody>
      </p:sp>
      <p:pic>
        <p:nvPicPr>
          <p:cNvPr id="8" name="Picture 7" descr="RETROFEED FERTIBERIA">
            <a:extLst>
              <a:ext uri="{FF2B5EF4-FFF2-40B4-BE49-F238E27FC236}">
                <a16:creationId xmlns:a16="http://schemas.microsoft.com/office/drawing/2014/main" id="{B2D7B376-CA0F-4218-3B60-DB6D45ECC6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059" y="1134985"/>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9C46DC01-A5D7-4231-A384-88DDCAB97066}"/>
              </a:ext>
            </a:extLst>
          </p:cNvPr>
          <p:cNvSpPr/>
          <p:nvPr/>
        </p:nvSpPr>
        <p:spPr>
          <a:xfrm>
            <a:off x="8768344" y="5601120"/>
            <a:ext cx="2377839" cy="792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Drying</a:t>
            </a:r>
            <a:r>
              <a:rPr lang="sv-SE" b="1"/>
              <a:t> and screening</a:t>
            </a:r>
            <a:endParaRPr lang="en-GB" b="1"/>
          </a:p>
        </p:txBody>
      </p:sp>
      <p:sp>
        <p:nvSpPr>
          <p:cNvPr id="38" name="Rectangle 37">
            <a:extLst>
              <a:ext uri="{FF2B5EF4-FFF2-40B4-BE49-F238E27FC236}">
                <a16:creationId xmlns:a16="http://schemas.microsoft.com/office/drawing/2014/main" id="{7A27CF49-3C8D-4257-9D4C-A811697286B0}"/>
              </a:ext>
            </a:extLst>
          </p:cNvPr>
          <p:cNvSpPr/>
          <p:nvPr/>
        </p:nvSpPr>
        <p:spPr>
          <a:xfrm>
            <a:off x="12218604" y="5601120"/>
            <a:ext cx="2377839" cy="792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Cooling</a:t>
            </a:r>
            <a:r>
              <a:rPr lang="sv-SE" b="1"/>
              <a:t> and screening</a:t>
            </a:r>
            <a:endParaRPr lang="en-GB" b="1"/>
          </a:p>
        </p:txBody>
      </p:sp>
      <p:sp>
        <p:nvSpPr>
          <p:cNvPr id="39" name="Rectangle 38">
            <a:extLst>
              <a:ext uri="{FF2B5EF4-FFF2-40B4-BE49-F238E27FC236}">
                <a16:creationId xmlns:a16="http://schemas.microsoft.com/office/drawing/2014/main" id="{A5E9B96E-1110-4DFC-B4AC-9C22050FB63F}"/>
              </a:ext>
            </a:extLst>
          </p:cNvPr>
          <p:cNvSpPr/>
          <p:nvPr/>
        </p:nvSpPr>
        <p:spPr>
          <a:xfrm>
            <a:off x="2212292" y="7204497"/>
            <a:ext cx="8933891" cy="792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Scrubber</a:t>
            </a:r>
            <a:endParaRPr lang="en-GB" b="1"/>
          </a:p>
        </p:txBody>
      </p:sp>
      <p:sp>
        <p:nvSpPr>
          <p:cNvPr id="43" name="Rectangle 42">
            <a:extLst>
              <a:ext uri="{FF2B5EF4-FFF2-40B4-BE49-F238E27FC236}">
                <a16:creationId xmlns:a16="http://schemas.microsoft.com/office/drawing/2014/main" id="{374C132F-8696-4244-A065-AD18452FA71D}"/>
              </a:ext>
            </a:extLst>
          </p:cNvPr>
          <p:cNvSpPr/>
          <p:nvPr/>
        </p:nvSpPr>
        <p:spPr>
          <a:xfrm>
            <a:off x="2212292" y="5601692"/>
            <a:ext cx="2377839" cy="792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Tubular</a:t>
            </a:r>
            <a:r>
              <a:rPr lang="sv-SE" b="1"/>
              <a:t> </a:t>
            </a:r>
            <a:r>
              <a:rPr lang="sv-SE" b="1" err="1"/>
              <a:t>reactor</a:t>
            </a:r>
            <a:endParaRPr lang="en-GB" b="1"/>
          </a:p>
        </p:txBody>
      </p:sp>
      <p:sp>
        <p:nvSpPr>
          <p:cNvPr id="11" name="Rectangle 10">
            <a:extLst>
              <a:ext uri="{FF2B5EF4-FFF2-40B4-BE49-F238E27FC236}">
                <a16:creationId xmlns:a16="http://schemas.microsoft.com/office/drawing/2014/main" id="{93058C1F-B493-436E-9C64-58552A990939}"/>
              </a:ext>
            </a:extLst>
          </p:cNvPr>
          <p:cNvSpPr/>
          <p:nvPr/>
        </p:nvSpPr>
        <p:spPr>
          <a:xfrm>
            <a:off x="1879476" y="5172308"/>
            <a:ext cx="13258801" cy="3386445"/>
          </a:xfrm>
          <a:prstGeom prst="rect">
            <a:avLst/>
          </a:prstGeom>
          <a:noFill/>
          <a:ln w="57150">
            <a:solidFill>
              <a:srgbClr val="CC00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44" name="Rectangle 43">
            <a:extLst>
              <a:ext uri="{FF2B5EF4-FFF2-40B4-BE49-F238E27FC236}">
                <a16:creationId xmlns:a16="http://schemas.microsoft.com/office/drawing/2014/main" id="{9F9391FE-F02A-425E-9EDF-C9EE9F90A039}"/>
              </a:ext>
            </a:extLst>
          </p:cNvPr>
          <p:cNvSpPr/>
          <p:nvPr/>
        </p:nvSpPr>
        <p:spPr>
          <a:xfrm>
            <a:off x="5457628" y="5598386"/>
            <a:ext cx="2377839" cy="792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dirty="0"/>
              <a:t>Granulator</a:t>
            </a:r>
            <a:endParaRPr lang="en-GB" b="1" dirty="0"/>
          </a:p>
        </p:txBody>
      </p:sp>
      <p:sp>
        <p:nvSpPr>
          <p:cNvPr id="45" name="Rectangle 44">
            <a:extLst>
              <a:ext uri="{FF2B5EF4-FFF2-40B4-BE49-F238E27FC236}">
                <a16:creationId xmlns:a16="http://schemas.microsoft.com/office/drawing/2014/main" id="{6AFDBBBB-4298-4EE3-9711-67A7612AA730}"/>
              </a:ext>
            </a:extLst>
          </p:cNvPr>
          <p:cNvSpPr/>
          <p:nvPr/>
        </p:nvSpPr>
        <p:spPr>
          <a:xfrm>
            <a:off x="1427747" y="2185272"/>
            <a:ext cx="14197263" cy="6888646"/>
          </a:xfrm>
          <a:prstGeom prst="rect">
            <a:avLst/>
          </a:prstGeom>
          <a:noFill/>
          <a:ln w="57150">
            <a:solidFill>
              <a:srgbClr val="CC002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EAAF81EB-928B-4BCE-B4C6-D13D5AC21E7B}"/>
              </a:ext>
            </a:extLst>
          </p:cNvPr>
          <p:cNvSpPr txBox="1"/>
          <p:nvPr/>
        </p:nvSpPr>
        <p:spPr>
          <a:xfrm>
            <a:off x="10965759" y="8098026"/>
            <a:ext cx="4172518" cy="369332"/>
          </a:xfrm>
          <a:prstGeom prst="rect">
            <a:avLst/>
          </a:prstGeom>
          <a:noFill/>
        </p:spPr>
        <p:txBody>
          <a:bodyPr wrap="square" rtlCol="0">
            <a:spAutoFit/>
          </a:bodyPr>
          <a:lstStyle/>
          <a:p>
            <a:r>
              <a:rPr lang="sv-SE" b="1" err="1"/>
              <a:t>Production</a:t>
            </a:r>
            <a:r>
              <a:rPr lang="sv-SE" b="1"/>
              <a:t> process </a:t>
            </a:r>
            <a:r>
              <a:rPr lang="sv-SE" b="1" err="1"/>
              <a:t>of</a:t>
            </a:r>
            <a:r>
              <a:rPr lang="sv-SE" b="1"/>
              <a:t> NPK </a:t>
            </a:r>
            <a:r>
              <a:rPr lang="sv-SE" b="1" err="1"/>
              <a:t>fertilizer</a:t>
            </a:r>
            <a:endParaRPr lang="en-GB" b="1"/>
          </a:p>
        </p:txBody>
      </p:sp>
      <p:sp>
        <p:nvSpPr>
          <p:cNvPr id="46" name="TextBox 45">
            <a:extLst>
              <a:ext uri="{FF2B5EF4-FFF2-40B4-BE49-F238E27FC236}">
                <a16:creationId xmlns:a16="http://schemas.microsoft.com/office/drawing/2014/main" id="{6D3816F1-0249-4F3D-ACCC-4B923B9E1605}"/>
              </a:ext>
            </a:extLst>
          </p:cNvPr>
          <p:cNvSpPr txBox="1"/>
          <p:nvPr/>
        </p:nvSpPr>
        <p:spPr>
          <a:xfrm>
            <a:off x="13407523" y="8593601"/>
            <a:ext cx="4172518" cy="369332"/>
          </a:xfrm>
          <a:prstGeom prst="rect">
            <a:avLst/>
          </a:prstGeom>
          <a:noFill/>
        </p:spPr>
        <p:txBody>
          <a:bodyPr wrap="square" rtlCol="0">
            <a:spAutoFit/>
          </a:bodyPr>
          <a:lstStyle/>
          <a:p>
            <a:r>
              <a:rPr lang="sv-SE" b="1"/>
              <a:t>System </a:t>
            </a:r>
            <a:r>
              <a:rPr lang="sv-SE" b="1" err="1"/>
              <a:t>boundary</a:t>
            </a:r>
            <a:endParaRPr lang="en-GB" b="1"/>
          </a:p>
        </p:txBody>
      </p:sp>
      <p:cxnSp>
        <p:nvCxnSpPr>
          <p:cNvPr id="47" name="Straight Arrow Connector 46">
            <a:extLst>
              <a:ext uri="{FF2B5EF4-FFF2-40B4-BE49-F238E27FC236}">
                <a16:creationId xmlns:a16="http://schemas.microsoft.com/office/drawing/2014/main" id="{E2C38FB3-0609-4F99-86B9-3D1D7EE3ED9F}"/>
              </a:ext>
            </a:extLst>
          </p:cNvPr>
          <p:cNvCxnSpPr>
            <a:cxnSpLocks/>
            <a:stCxn id="50" idx="2"/>
          </p:cNvCxnSpPr>
          <p:nvPr/>
        </p:nvCxnSpPr>
        <p:spPr>
          <a:xfrm>
            <a:off x="4391984" y="4714869"/>
            <a:ext cx="3735" cy="4572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C5930057-D721-44C3-ADB6-6C804EDD8325}"/>
              </a:ext>
            </a:extLst>
          </p:cNvPr>
          <p:cNvSpPr/>
          <p:nvPr/>
        </p:nvSpPr>
        <p:spPr>
          <a:xfrm>
            <a:off x="3203064" y="3994869"/>
            <a:ext cx="2377839" cy="720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Transportation</a:t>
            </a:r>
            <a:endParaRPr lang="en-GB" b="1"/>
          </a:p>
        </p:txBody>
      </p:sp>
      <p:cxnSp>
        <p:nvCxnSpPr>
          <p:cNvPr id="58" name="Straight Arrow Connector 57">
            <a:extLst>
              <a:ext uri="{FF2B5EF4-FFF2-40B4-BE49-F238E27FC236}">
                <a16:creationId xmlns:a16="http://schemas.microsoft.com/office/drawing/2014/main" id="{8BFF47B5-932F-4060-83C7-C152CF6FE420}"/>
              </a:ext>
            </a:extLst>
          </p:cNvPr>
          <p:cNvCxnSpPr>
            <a:cxnSpLocks/>
            <a:stCxn id="6" idx="2"/>
            <a:endCxn id="50" idx="0"/>
          </p:cNvCxnSpPr>
          <p:nvPr/>
        </p:nvCxnSpPr>
        <p:spPr>
          <a:xfrm>
            <a:off x="4391984" y="3596505"/>
            <a:ext cx="0" cy="39836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9DB8F3C-FF20-4F0E-A2A9-48B63E637CB7}"/>
              </a:ext>
            </a:extLst>
          </p:cNvPr>
          <p:cNvCxnSpPr>
            <a:cxnSpLocks/>
          </p:cNvCxnSpPr>
          <p:nvPr/>
        </p:nvCxnSpPr>
        <p:spPr>
          <a:xfrm flipV="1">
            <a:off x="4635854" y="5994386"/>
            <a:ext cx="867497" cy="33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FCD3CBD-ECF4-4BFC-BFCD-D8F514554739}"/>
              </a:ext>
            </a:extLst>
          </p:cNvPr>
          <p:cNvCxnSpPr>
            <a:cxnSpLocks/>
            <a:stCxn id="44" idx="3"/>
            <a:endCxn id="37" idx="1"/>
          </p:cNvCxnSpPr>
          <p:nvPr/>
        </p:nvCxnSpPr>
        <p:spPr>
          <a:xfrm>
            <a:off x="7835467" y="5994386"/>
            <a:ext cx="932877" cy="273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802421E-B97A-4549-82C6-A6DFC8CD092D}"/>
              </a:ext>
            </a:extLst>
          </p:cNvPr>
          <p:cNvCxnSpPr>
            <a:cxnSpLocks/>
            <a:stCxn id="37" idx="3"/>
            <a:endCxn id="38" idx="1"/>
          </p:cNvCxnSpPr>
          <p:nvPr/>
        </p:nvCxnSpPr>
        <p:spPr>
          <a:xfrm>
            <a:off x="11146183" y="5997120"/>
            <a:ext cx="107242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9226FD1E-620D-4CC0-BC2A-9438C4E4A00F}"/>
              </a:ext>
            </a:extLst>
          </p:cNvPr>
          <p:cNvCxnSpPr>
            <a:cxnSpLocks/>
          </p:cNvCxnSpPr>
          <p:nvPr/>
        </p:nvCxnSpPr>
        <p:spPr>
          <a:xfrm>
            <a:off x="6692271" y="6390386"/>
            <a:ext cx="0" cy="79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26453A76-B012-4578-83F0-E640E6BE2D27}"/>
              </a:ext>
            </a:extLst>
          </p:cNvPr>
          <p:cNvCxnSpPr>
            <a:cxnSpLocks/>
            <a:stCxn id="38" idx="3"/>
          </p:cNvCxnSpPr>
          <p:nvPr/>
        </p:nvCxnSpPr>
        <p:spPr>
          <a:xfrm flipV="1">
            <a:off x="14596443" y="5980101"/>
            <a:ext cx="2902526" cy="170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BF91B0E0-A755-4CB8-ACC8-2ED9D4E2072E}"/>
              </a:ext>
            </a:extLst>
          </p:cNvPr>
          <p:cNvCxnSpPr>
            <a:cxnSpLocks/>
          </p:cNvCxnSpPr>
          <p:nvPr/>
        </p:nvCxnSpPr>
        <p:spPr>
          <a:xfrm>
            <a:off x="10119664" y="6412497"/>
            <a:ext cx="0" cy="7920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222CC7F-E047-4664-BCA0-91B5849BC06E}"/>
              </a:ext>
            </a:extLst>
          </p:cNvPr>
          <p:cNvCxnSpPr>
            <a:cxnSpLocks/>
          </p:cNvCxnSpPr>
          <p:nvPr/>
        </p:nvCxnSpPr>
        <p:spPr>
          <a:xfrm flipV="1">
            <a:off x="3406121" y="6390386"/>
            <a:ext cx="0" cy="8278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9C4440EC-7597-4ECB-B9B6-AF462F0BBB00}"/>
              </a:ext>
            </a:extLst>
          </p:cNvPr>
          <p:cNvSpPr txBox="1"/>
          <p:nvPr/>
        </p:nvSpPr>
        <p:spPr>
          <a:xfrm>
            <a:off x="15710737" y="5512254"/>
            <a:ext cx="2058412" cy="369332"/>
          </a:xfrm>
          <a:prstGeom prst="rect">
            <a:avLst/>
          </a:prstGeom>
          <a:noFill/>
        </p:spPr>
        <p:txBody>
          <a:bodyPr wrap="square" rtlCol="0">
            <a:spAutoFit/>
          </a:bodyPr>
          <a:lstStyle/>
          <a:p>
            <a:r>
              <a:rPr lang="sv-SE" b="1"/>
              <a:t>NPK </a:t>
            </a:r>
            <a:r>
              <a:rPr lang="sv-SE" b="1" err="1"/>
              <a:t>fertilizer</a:t>
            </a:r>
            <a:endParaRPr lang="en-GB" b="1"/>
          </a:p>
        </p:txBody>
      </p:sp>
      <p:sp>
        <p:nvSpPr>
          <p:cNvPr id="28" name="Rectangle 27">
            <a:extLst>
              <a:ext uri="{FF2B5EF4-FFF2-40B4-BE49-F238E27FC236}">
                <a16:creationId xmlns:a16="http://schemas.microsoft.com/office/drawing/2014/main" id="{7EF361E5-2A9F-4CEE-C142-D6D07329BDB7}"/>
              </a:ext>
            </a:extLst>
          </p:cNvPr>
          <p:cNvSpPr/>
          <p:nvPr/>
        </p:nvSpPr>
        <p:spPr>
          <a:xfrm>
            <a:off x="11443221" y="2558076"/>
            <a:ext cx="2377839" cy="1033062"/>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Production</a:t>
            </a:r>
            <a:r>
              <a:rPr lang="sv-SE" b="1"/>
              <a:t> </a:t>
            </a:r>
            <a:r>
              <a:rPr lang="sv-SE" b="1" err="1"/>
              <a:t>of</a:t>
            </a:r>
            <a:r>
              <a:rPr lang="sv-SE" b="1"/>
              <a:t> </a:t>
            </a:r>
            <a:r>
              <a:rPr lang="sv-SE" b="1" err="1"/>
              <a:t>Utilities</a:t>
            </a:r>
            <a:endParaRPr lang="en-GB" b="1"/>
          </a:p>
        </p:txBody>
      </p:sp>
      <p:cxnSp>
        <p:nvCxnSpPr>
          <p:cNvPr id="29" name="Straight Arrow Connector 28">
            <a:extLst>
              <a:ext uri="{FF2B5EF4-FFF2-40B4-BE49-F238E27FC236}">
                <a16:creationId xmlns:a16="http://schemas.microsoft.com/office/drawing/2014/main" id="{218D411D-2F2E-E5AA-12A3-918BD4B81ECA}"/>
              </a:ext>
            </a:extLst>
          </p:cNvPr>
          <p:cNvCxnSpPr>
            <a:cxnSpLocks/>
            <a:stCxn id="30" idx="2"/>
          </p:cNvCxnSpPr>
          <p:nvPr/>
        </p:nvCxnSpPr>
        <p:spPr>
          <a:xfrm>
            <a:off x="12632141" y="4709875"/>
            <a:ext cx="3735" cy="4572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9E01119F-02CF-FBC0-EB98-E4D6D39B9131}"/>
              </a:ext>
            </a:extLst>
          </p:cNvPr>
          <p:cNvSpPr/>
          <p:nvPr/>
        </p:nvSpPr>
        <p:spPr>
          <a:xfrm>
            <a:off x="11443221" y="3989875"/>
            <a:ext cx="2377839" cy="720000"/>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err="1"/>
              <a:t>Transportation</a:t>
            </a:r>
            <a:endParaRPr lang="en-GB" b="1"/>
          </a:p>
        </p:txBody>
      </p:sp>
      <p:cxnSp>
        <p:nvCxnSpPr>
          <p:cNvPr id="31" name="Straight Arrow Connector 30">
            <a:extLst>
              <a:ext uri="{FF2B5EF4-FFF2-40B4-BE49-F238E27FC236}">
                <a16:creationId xmlns:a16="http://schemas.microsoft.com/office/drawing/2014/main" id="{D49778C6-9B54-4B09-077E-1A2AC79181DB}"/>
              </a:ext>
            </a:extLst>
          </p:cNvPr>
          <p:cNvCxnSpPr>
            <a:cxnSpLocks/>
            <a:stCxn id="28" idx="2"/>
            <a:endCxn id="30" idx="0"/>
          </p:cNvCxnSpPr>
          <p:nvPr/>
        </p:nvCxnSpPr>
        <p:spPr>
          <a:xfrm>
            <a:off x="12632141" y="3591138"/>
            <a:ext cx="0" cy="39873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554E0970-F279-F1C5-BD72-5E8C7DFEFB24}"/>
              </a:ext>
            </a:extLst>
          </p:cNvPr>
          <p:cNvSpPr/>
          <p:nvPr/>
        </p:nvSpPr>
        <p:spPr>
          <a:xfrm>
            <a:off x="7319957" y="2548992"/>
            <a:ext cx="2377839" cy="1033062"/>
          </a:xfrm>
          <a:prstGeom prst="rect">
            <a:avLst/>
          </a:prstGeom>
          <a:solidFill>
            <a:srgbClr val="99CC9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b="1"/>
              <a:t>Generation </a:t>
            </a:r>
            <a:r>
              <a:rPr lang="sv-SE" b="1" err="1"/>
              <a:t>of</a:t>
            </a:r>
            <a:r>
              <a:rPr lang="sv-SE" b="1"/>
              <a:t> </a:t>
            </a:r>
            <a:r>
              <a:rPr lang="sv-SE" b="1" err="1"/>
              <a:t>electricity</a:t>
            </a:r>
            <a:endParaRPr lang="en-GB" b="1"/>
          </a:p>
        </p:txBody>
      </p:sp>
      <p:cxnSp>
        <p:nvCxnSpPr>
          <p:cNvPr id="40" name="Straight Arrow Connector 39">
            <a:extLst>
              <a:ext uri="{FF2B5EF4-FFF2-40B4-BE49-F238E27FC236}">
                <a16:creationId xmlns:a16="http://schemas.microsoft.com/office/drawing/2014/main" id="{33D166C1-3813-24C6-C858-DD45734162F1}"/>
              </a:ext>
            </a:extLst>
          </p:cNvPr>
          <p:cNvCxnSpPr>
            <a:cxnSpLocks/>
            <a:stCxn id="36" idx="2"/>
            <a:endCxn id="11" idx="0"/>
          </p:cNvCxnSpPr>
          <p:nvPr/>
        </p:nvCxnSpPr>
        <p:spPr>
          <a:xfrm>
            <a:off x="8508877" y="3582054"/>
            <a:ext cx="0" cy="15902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66535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1533538" y="2217069"/>
            <a:ext cx="15014501" cy="523220"/>
          </a:xfrm>
          <a:prstGeom prst="rect">
            <a:avLst/>
          </a:prstGeom>
          <a:solidFill>
            <a:schemeClr val="accent2">
              <a:lumMod val="60000"/>
              <a:lumOff val="40000"/>
            </a:schemeClr>
          </a:solidFill>
        </p:spPr>
        <p:txBody>
          <a:bodyPr wrap="square" rIns="90000" anchor="ctr" anchorCtr="0">
            <a:spAutoFit/>
          </a:bodyPr>
          <a:lstStyle/>
          <a:p>
            <a:pPr algn="ctr"/>
            <a:endParaRPr lang="sv-SE" sz="2800"/>
          </a:p>
        </p:txBody>
      </p:sp>
      <p:sp>
        <p:nvSpPr>
          <p:cNvPr id="276" name="TextBox 275">
            <a:extLst>
              <a:ext uri="{FF2B5EF4-FFF2-40B4-BE49-F238E27FC236}">
                <a16:creationId xmlns:a16="http://schemas.microsoft.com/office/drawing/2014/main" id="{23F49CDA-BC36-C7E5-B9CD-42DA77A33D92}"/>
              </a:ext>
            </a:extLst>
          </p:cNvPr>
          <p:cNvSpPr txBox="1"/>
          <p:nvPr/>
        </p:nvSpPr>
        <p:spPr>
          <a:xfrm>
            <a:off x="973003" y="1139851"/>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Step 2: </a:t>
            </a:r>
            <a:r>
              <a:rPr lang="sv-SE" sz="6400" b="1" err="1">
                <a:solidFill>
                  <a:srgbClr val="CC0033"/>
                </a:solidFill>
                <a:latin typeface="+mj-lt"/>
                <a:cs typeface="Arial" panose="020B0604020202020204" pitchFamily="34" charset="0"/>
              </a:rPr>
              <a:t>Inventory</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analysis</a:t>
            </a:r>
            <a:endParaRPr lang="sv-SE" sz="6400" b="1">
              <a:solidFill>
                <a:srgbClr val="CC0033"/>
              </a:solidFill>
              <a:latin typeface="+mj-lt"/>
              <a:cs typeface="Arial" panose="020B0604020202020204" pitchFamily="34" charset="0"/>
            </a:endParaRP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5908" y="1093790"/>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2EF1DC9-7FEC-7BCA-D807-25A69AE71820}"/>
              </a:ext>
            </a:extLst>
          </p:cNvPr>
          <p:cNvSpPr txBox="1"/>
          <p:nvPr/>
        </p:nvSpPr>
        <p:spPr>
          <a:xfrm>
            <a:off x="1533537" y="2761529"/>
            <a:ext cx="15014501" cy="6124754"/>
          </a:xfrm>
          <a:prstGeom prst="rect">
            <a:avLst/>
          </a:prstGeom>
          <a:noFill/>
        </p:spPr>
        <p:txBody>
          <a:bodyPr wrap="square">
            <a:spAutoFit/>
          </a:bodyPr>
          <a:lstStyle/>
          <a:p>
            <a:r>
              <a:rPr lang="en-US" sz="2800" b="1" dirty="0"/>
              <a:t>Create a flowchart according to defined boundary conditions:</a:t>
            </a:r>
          </a:p>
          <a:p>
            <a:r>
              <a:rPr lang="en-US" sz="2800" dirty="0"/>
              <a:t>The flowchart included all inputs and outputs of each step of the system. This included upstream processes such as production of raw material and energy, as well as the transport of raw material and the production of fertilizer.</a:t>
            </a:r>
          </a:p>
          <a:p>
            <a:endParaRPr lang="en-US" sz="2800" b="1" dirty="0"/>
          </a:p>
          <a:p>
            <a:r>
              <a:rPr lang="en-US" sz="2800" b="1" dirty="0"/>
              <a:t>Collect data for all activities</a:t>
            </a:r>
          </a:p>
          <a:p>
            <a:r>
              <a:rPr lang="en-US" sz="2800" dirty="0"/>
              <a:t>The in- and outputs required for the model were collected through discussions with contacts at </a:t>
            </a:r>
            <a:r>
              <a:rPr lang="en-US" sz="2800" dirty="0" err="1"/>
              <a:t>Fertiberia</a:t>
            </a:r>
            <a:r>
              <a:rPr lang="en-US" sz="2800" dirty="0"/>
              <a:t>. A model, based on the flowchart, was made in </a:t>
            </a:r>
            <a:r>
              <a:rPr lang="en-US" sz="2800" dirty="0" err="1"/>
              <a:t>GaBi</a:t>
            </a:r>
            <a:r>
              <a:rPr lang="en-US" sz="2800" dirty="0"/>
              <a:t> and the data collected was added to the model.</a:t>
            </a:r>
          </a:p>
          <a:p>
            <a:endParaRPr lang="en-US" sz="2800" b="1" dirty="0"/>
          </a:p>
          <a:p>
            <a:r>
              <a:rPr lang="en-US" sz="2800" b="1" dirty="0"/>
              <a:t>Calculate the amount of resources used and emissions in relation to the functional unit</a:t>
            </a:r>
          </a:p>
          <a:p>
            <a:r>
              <a:rPr lang="en-US" sz="2800" dirty="0"/>
              <a:t>The amount resources used and emissions from the system were calculated in relation to the functional unit (</a:t>
            </a:r>
            <a:r>
              <a:rPr lang="en-US" sz="2800" dirty="0" err="1"/>
              <a:t>tonne</a:t>
            </a:r>
            <a:r>
              <a:rPr lang="en-US" sz="2800" dirty="0"/>
              <a:t> fertilizer) by using the model developed in the </a:t>
            </a:r>
            <a:r>
              <a:rPr lang="en-US" sz="2800" dirty="0" err="1"/>
              <a:t>GaBi</a:t>
            </a:r>
            <a:r>
              <a:rPr lang="en-US" sz="2800" dirty="0"/>
              <a:t> software.</a:t>
            </a:r>
          </a:p>
          <a:p>
            <a:endParaRPr lang="en-US" sz="2800" dirty="0"/>
          </a:p>
        </p:txBody>
      </p:sp>
    </p:spTree>
    <p:extLst>
      <p:ext uri="{BB962C8B-B14F-4D97-AF65-F5344CB8AC3E}">
        <p14:creationId xmlns:p14="http://schemas.microsoft.com/office/powerpoint/2010/main" val="256806727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Picture 350" descr="Graphical user interface, application&#10;&#10;Description automatically generated">
            <a:extLst>
              <a:ext uri="{FF2B5EF4-FFF2-40B4-BE49-F238E27FC236}">
                <a16:creationId xmlns:a16="http://schemas.microsoft.com/office/drawing/2014/main" id="{83260BE5-D63B-A98E-F44A-C7E40EA410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2456" y="2964507"/>
            <a:ext cx="14303980" cy="6309907"/>
          </a:xfrm>
          <a:prstGeom prst="rect">
            <a:avLst/>
          </a:prstGeom>
          <a:ln w="38100">
            <a:solidFill>
              <a:schemeClr val="tx1"/>
            </a:solidFill>
          </a:ln>
        </p:spPr>
      </p:pic>
      <p:sp>
        <p:nvSpPr>
          <p:cNvPr id="263" name="Rectangle 262">
            <a:extLst>
              <a:ext uri="{FF2B5EF4-FFF2-40B4-BE49-F238E27FC236}">
                <a16:creationId xmlns:a16="http://schemas.microsoft.com/office/drawing/2014/main" id="{52A417C2-884C-D086-0422-1459D0519650}"/>
              </a:ext>
            </a:extLst>
          </p:cNvPr>
          <p:cNvSpPr/>
          <p:nvPr/>
        </p:nvSpPr>
        <p:spPr>
          <a:xfrm>
            <a:off x="13960940" y="4531108"/>
            <a:ext cx="1001902" cy="336169"/>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4"/>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6"/>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873350" y="2009727"/>
            <a:ext cx="16541277" cy="830997"/>
          </a:xfrm>
          <a:prstGeom prst="rect">
            <a:avLst/>
          </a:prstGeom>
          <a:solidFill>
            <a:schemeClr val="accent2">
              <a:lumMod val="60000"/>
              <a:lumOff val="40000"/>
            </a:schemeClr>
          </a:solidFill>
        </p:spPr>
        <p:txBody>
          <a:bodyPr wrap="square" rIns="90000" anchor="ctr" anchorCtr="0">
            <a:spAutoFit/>
          </a:bodyPr>
          <a:lstStyle/>
          <a:p>
            <a:pPr algn="ctr"/>
            <a:r>
              <a:rPr lang="en-US" sz="2400" b="0" i="0">
                <a:solidFill>
                  <a:srgbClr val="000000"/>
                </a:solidFill>
                <a:effectLst/>
                <a:latin typeface="Arial" panose="020B0604020202020204" pitchFamily="34" charset="0"/>
              </a:rPr>
              <a:t>The GaBi LCA software is a tool </a:t>
            </a:r>
            <a:r>
              <a:rPr lang="en-US" sz="2400">
                <a:solidFill>
                  <a:srgbClr val="000000"/>
                </a:solidFill>
                <a:latin typeface="Arial" panose="020B0604020202020204" pitchFamily="34" charset="0"/>
              </a:rPr>
              <a:t>used for impact assessment. </a:t>
            </a:r>
            <a:r>
              <a:rPr lang="en-US" sz="2400" b="0" i="0">
                <a:solidFill>
                  <a:srgbClr val="000000"/>
                </a:solidFill>
                <a:effectLst/>
                <a:latin typeface="Arial" panose="020B0604020202020204" pitchFamily="34" charset="0"/>
              </a:rPr>
              <a:t>The image shows the model made in GaBi of the </a:t>
            </a:r>
            <a:r>
              <a:rPr lang="en-US" sz="2400" b="0" i="0" err="1">
                <a:solidFill>
                  <a:srgbClr val="000000"/>
                </a:solidFill>
                <a:effectLst/>
                <a:latin typeface="Arial" panose="020B0604020202020204" pitchFamily="34" charset="0"/>
              </a:rPr>
              <a:t>Fertiberia</a:t>
            </a:r>
            <a:r>
              <a:rPr lang="en-US" sz="2400" b="0" i="0">
                <a:solidFill>
                  <a:srgbClr val="000000"/>
                </a:solidFill>
                <a:effectLst/>
                <a:latin typeface="Arial" panose="020B0604020202020204" pitchFamily="34" charset="0"/>
              </a:rPr>
              <a:t> plant </a:t>
            </a:r>
            <a:r>
              <a:rPr lang="en-US" sz="2400" b="1" i="0">
                <a:solidFill>
                  <a:srgbClr val="000000"/>
                </a:solidFill>
                <a:effectLst/>
                <a:latin typeface="Arial" panose="020B0604020202020204" pitchFamily="34" charset="0"/>
              </a:rPr>
              <a:t>before the retrofit</a:t>
            </a:r>
            <a:r>
              <a:rPr lang="en-US" sz="2400" b="0" i="0">
                <a:solidFill>
                  <a:srgbClr val="000000"/>
                </a:solidFill>
                <a:effectLst/>
                <a:latin typeface="Arial" panose="020B0604020202020204" pitchFamily="34" charset="0"/>
              </a:rPr>
              <a:t> was made. Press the different units to learn more about what is included in an LCA-model.</a:t>
            </a:r>
            <a:endParaRPr lang="sv-SE" sz="2400"/>
          </a:p>
        </p:txBody>
      </p:sp>
      <p:sp>
        <p:nvSpPr>
          <p:cNvPr id="2" name="TextBox 1">
            <a:extLst>
              <a:ext uri="{FF2B5EF4-FFF2-40B4-BE49-F238E27FC236}">
                <a16:creationId xmlns:a16="http://schemas.microsoft.com/office/drawing/2014/main" id="{E6952B7B-6F57-C9CA-59AF-0AEF96C6CAE6}"/>
              </a:ext>
            </a:extLst>
          </p:cNvPr>
          <p:cNvSpPr txBox="1"/>
          <p:nvPr/>
        </p:nvSpPr>
        <p:spPr>
          <a:xfrm>
            <a:off x="1155638" y="84091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LCA </a:t>
            </a:r>
            <a:r>
              <a:rPr lang="sv-SE" sz="6400" b="1" err="1">
                <a:solidFill>
                  <a:srgbClr val="CC0033"/>
                </a:solidFill>
                <a:latin typeface="+mj-lt"/>
                <a:cs typeface="Arial" panose="020B0604020202020204" pitchFamily="34" charset="0"/>
              </a:rPr>
              <a:t>model</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of</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Fertiberia’s</a:t>
            </a:r>
            <a:r>
              <a:rPr lang="sv-SE" sz="6400" b="1">
                <a:solidFill>
                  <a:srgbClr val="CC0033"/>
                </a:solidFill>
                <a:latin typeface="+mj-lt"/>
                <a:cs typeface="Arial" panose="020B0604020202020204" pitchFamily="34" charset="0"/>
              </a:rPr>
              <a:t> plant</a:t>
            </a:r>
          </a:p>
        </p:txBody>
      </p:sp>
      <p:pic>
        <p:nvPicPr>
          <p:cNvPr id="3" name="Picture 2" descr="RETROFEED FERTIBERIA">
            <a:extLst>
              <a:ext uri="{FF2B5EF4-FFF2-40B4-BE49-F238E27FC236}">
                <a16:creationId xmlns:a16="http://schemas.microsoft.com/office/drawing/2014/main" id="{0747CCE6-3A71-F152-584D-40D93DD58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429" y="840910"/>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B8288C4-C135-2338-055A-AEA1D6F82B42}"/>
              </a:ext>
            </a:extLst>
          </p:cNvPr>
          <p:cNvSpPr/>
          <p:nvPr/>
        </p:nvSpPr>
        <p:spPr>
          <a:xfrm rot="16200000">
            <a:off x="1661539" y="4307313"/>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E3FF00C-312A-18A0-870A-40F1A82FFBB4}"/>
              </a:ext>
            </a:extLst>
          </p:cNvPr>
          <p:cNvSpPr/>
          <p:nvPr/>
        </p:nvSpPr>
        <p:spPr>
          <a:xfrm rot="16200000">
            <a:off x="1659666" y="5703027"/>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A6752D44-508C-FA00-63A5-EA8640135AD5}"/>
              </a:ext>
            </a:extLst>
          </p:cNvPr>
          <p:cNvSpPr txBox="1"/>
          <p:nvPr/>
        </p:nvSpPr>
        <p:spPr>
          <a:xfrm>
            <a:off x="6558361" y="3124931"/>
            <a:ext cx="983673" cy="276999"/>
          </a:xfrm>
          <a:prstGeom prst="rect">
            <a:avLst/>
          </a:prstGeom>
          <a:solidFill>
            <a:srgbClr val="FF0101"/>
          </a:solidFill>
          <a:ln>
            <a:solidFill>
              <a:srgbClr val="FF0101"/>
            </a:solidFill>
          </a:ln>
        </p:spPr>
        <p:txBody>
          <a:bodyPr wrap="square" rtlCol="0">
            <a:spAutoFit/>
          </a:bodyPr>
          <a:lstStyle/>
          <a:p>
            <a:pPr algn="ctr"/>
            <a:r>
              <a:rPr lang="en-US" sz="1200" dirty="0">
                <a:solidFill>
                  <a:schemeClr val="bg1"/>
                </a:solidFill>
              </a:rPr>
              <a:t>Waste heat</a:t>
            </a:r>
          </a:p>
        </p:txBody>
      </p:sp>
      <p:sp>
        <p:nvSpPr>
          <p:cNvPr id="19" name="Rectangle 18">
            <a:extLst>
              <a:ext uri="{FF2B5EF4-FFF2-40B4-BE49-F238E27FC236}">
                <a16:creationId xmlns:a16="http://schemas.microsoft.com/office/drawing/2014/main" id="{00A5E099-C439-4AD7-655B-CE9637D9E56F}"/>
              </a:ext>
            </a:extLst>
          </p:cNvPr>
          <p:cNvSpPr/>
          <p:nvPr/>
        </p:nvSpPr>
        <p:spPr>
          <a:xfrm rot="16200000">
            <a:off x="5454692" y="3887856"/>
            <a:ext cx="109667" cy="620445"/>
          </a:xfrm>
          <a:prstGeom prst="rect">
            <a:avLst/>
          </a:prstGeom>
          <a:solidFill>
            <a:srgbClr val="008040"/>
          </a:solidFill>
          <a:ln>
            <a:solidFill>
              <a:srgbClr val="008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F831A629-FF0B-0654-5998-B64E0CB34324}"/>
              </a:ext>
            </a:extLst>
          </p:cNvPr>
          <p:cNvSpPr/>
          <p:nvPr/>
        </p:nvSpPr>
        <p:spPr>
          <a:xfrm rot="16200000">
            <a:off x="4960572" y="6614554"/>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220DA64-833A-5D88-7BA3-C4C2DB8ED40D}"/>
              </a:ext>
            </a:extLst>
          </p:cNvPr>
          <p:cNvSpPr/>
          <p:nvPr/>
        </p:nvSpPr>
        <p:spPr>
          <a:xfrm rot="16200000">
            <a:off x="9837925" y="4847222"/>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8B526FF-3AEF-40A1-480A-210EF3CAE7FC}"/>
              </a:ext>
            </a:extLst>
          </p:cNvPr>
          <p:cNvSpPr/>
          <p:nvPr/>
        </p:nvSpPr>
        <p:spPr>
          <a:xfrm rot="16200000">
            <a:off x="13484144" y="4494616"/>
            <a:ext cx="391112" cy="399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6" name="Rectangle 275">
            <a:extLst>
              <a:ext uri="{FF2B5EF4-FFF2-40B4-BE49-F238E27FC236}">
                <a16:creationId xmlns:a16="http://schemas.microsoft.com/office/drawing/2014/main" id="{647206B6-39EE-ECBD-036A-4242B82C71D8}"/>
              </a:ext>
            </a:extLst>
          </p:cNvPr>
          <p:cNvSpPr/>
          <p:nvPr/>
        </p:nvSpPr>
        <p:spPr>
          <a:xfrm rot="16200000">
            <a:off x="4848523" y="7903510"/>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7" name="Group 286">
            <a:extLst>
              <a:ext uri="{FF2B5EF4-FFF2-40B4-BE49-F238E27FC236}">
                <a16:creationId xmlns:a16="http://schemas.microsoft.com/office/drawing/2014/main" id="{BDB127AC-1042-8FBC-3105-77D66CBA8EB8}"/>
              </a:ext>
            </a:extLst>
          </p:cNvPr>
          <p:cNvGrpSpPr/>
          <p:nvPr/>
        </p:nvGrpSpPr>
        <p:grpSpPr>
          <a:xfrm>
            <a:off x="2355468" y="3111092"/>
            <a:ext cx="13515315" cy="5932181"/>
            <a:chOff x="2355468" y="3111092"/>
            <a:chExt cx="13515315" cy="5932181"/>
          </a:xfrm>
        </p:grpSpPr>
        <p:sp>
          <p:nvSpPr>
            <p:cNvPr id="18" name="TextBox 17">
              <a:extLst>
                <a:ext uri="{FF2B5EF4-FFF2-40B4-BE49-F238E27FC236}">
                  <a16:creationId xmlns:a16="http://schemas.microsoft.com/office/drawing/2014/main" id="{9E83A1D5-8FD3-2E34-74C4-E8D09B3CFEE8}"/>
                </a:ext>
              </a:extLst>
            </p:cNvPr>
            <p:cNvSpPr txBox="1"/>
            <p:nvPr/>
          </p:nvSpPr>
          <p:spPr>
            <a:xfrm rot="16200000">
              <a:off x="4879772" y="4956575"/>
              <a:ext cx="1222520"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grpSp>
          <p:nvGrpSpPr>
            <p:cNvPr id="286" name="Group 285">
              <a:extLst>
                <a:ext uri="{FF2B5EF4-FFF2-40B4-BE49-F238E27FC236}">
                  <a16:creationId xmlns:a16="http://schemas.microsoft.com/office/drawing/2014/main" id="{F474A599-D70D-9D1D-D5EF-41455DC9D390}"/>
                </a:ext>
              </a:extLst>
            </p:cNvPr>
            <p:cNvGrpSpPr/>
            <p:nvPr/>
          </p:nvGrpSpPr>
          <p:grpSpPr>
            <a:xfrm>
              <a:off x="2663388" y="3768023"/>
              <a:ext cx="13016255" cy="4910408"/>
              <a:chOff x="2671411" y="3768023"/>
              <a:chExt cx="13016255" cy="4910408"/>
            </a:xfrm>
          </p:grpSpPr>
          <p:sp>
            <p:nvSpPr>
              <p:cNvPr id="6" name="TextBox 5">
                <a:extLst>
                  <a:ext uri="{FF2B5EF4-FFF2-40B4-BE49-F238E27FC236}">
                    <a16:creationId xmlns:a16="http://schemas.microsoft.com/office/drawing/2014/main" id="{B65F1FF9-3E1A-5D4A-88BE-A374468E0DE8}"/>
                  </a:ext>
                </a:extLst>
              </p:cNvPr>
              <p:cNvSpPr txBox="1"/>
              <p:nvPr/>
            </p:nvSpPr>
            <p:spPr>
              <a:xfrm rot="16200000" flipH="1">
                <a:off x="3402779" y="4644829"/>
                <a:ext cx="2122943" cy="369332"/>
              </a:xfrm>
              <a:prstGeom prst="rect">
                <a:avLst/>
              </a:prstGeom>
              <a:noFill/>
            </p:spPr>
            <p:txBody>
              <a:bodyPr wrap="square" rtlCol="0">
                <a:spAutoFit/>
              </a:bodyPr>
              <a:lstStyle/>
              <a:p>
                <a:r>
                  <a:rPr lang="en-US" b="1" dirty="0"/>
                  <a:t>Tubular reactor</a:t>
                </a:r>
              </a:p>
            </p:txBody>
          </p:sp>
          <p:sp>
            <p:nvSpPr>
              <p:cNvPr id="7" name="TextBox 6">
                <a:extLst>
                  <a:ext uri="{FF2B5EF4-FFF2-40B4-BE49-F238E27FC236}">
                    <a16:creationId xmlns:a16="http://schemas.microsoft.com/office/drawing/2014/main" id="{4A9BE4C6-81B1-4642-F93F-98820ABE9A86}"/>
                  </a:ext>
                </a:extLst>
              </p:cNvPr>
              <p:cNvSpPr txBox="1"/>
              <p:nvPr/>
            </p:nvSpPr>
            <p:spPr>
              <a:xfrm rot="16200000" flipH="1">
                <a:off x="8803463" y="5046419"/>
                <a:ext cx="1399952" cy="369332"/>
              </a:xfrm>
              <a:prstGeom prst="rect">
                <a:avLst/>
              </a:prstGeom>
              <a:noFill/>
            </p:spPr>
            <p:txBody>
              <a:bodyPr wrap="square" rtlCol="0">
                <a:spAutoFit/>
              </a:bodyPr>
              <a:lstStyle/>
              <a:p>
                <a:r>
                  <a:rPr lang="en-US" b="1" dirty="0"/>
                  <a:t>Granulator</a:t>
                </a:r>
              </a:p>
            </p:txBody>
          </p:sp>
          <p:sp>
            <p:nvSpPr>
              <p:cNvPr id="13" name="TextBox 12">
                <a:extLst>
                  <a:ext uri="{FF2B5EF4-FFF2-40B4-BE49-F238E27FC236}">
                    <a16:creationId xmlns:a16="http://schemas.microsoft.com/office/drawing/2014/main" id="{E8B3F7B9-AE76-EB0E-27BD-154888A3CC88}"/>
                  </a:ext>
                </a:extLst>
              </p:cNvPr>
              <p:cNvSpPr txBox="1"/>
              <p:nvPr/>
            </p:nvSpPr>
            <p:spPr>
              <a:xfrm>
                <a:off x="2714386" y="3957429"/>
                <a:ext cx="1123571" cy="261610"/>
              </a:xfrm>
              <a:prstGeom prst="rect">
                <a:avLst/>
              </a:prstGeom>
              <a:noFill/>
            </p:spPr>
            <p:txBody>
              <a:bodyPr wrap="square" rtlCol="0">
                <a:spAutoFit/>
              </a:bodyPr>
              <a:lstStyle/>
              <a:p>
                <a:pPr algn="ctr"/>
                <a:r>
                  <a:rPr lang="en-US" sz="1100" dirty="0"/>
                  <a:t>Electricity grid</a:t>
                </a:r>
              </a:p>
            </p:txBody>
          </p:sp>
          <p:sp>
            <p:nvSpPr>
              <p:cNvPr id="14" name="TextBox 13">
                <a:extLst>
                  <a:ext uri="{FF2B5EF4-FFF2-40B4-BE49-F238E27FC236}">
                    <a16:creationId xmlns:a16="http://schemas.microsoft.com/office/drawing/2014/main" id="{65856E86-C06A-8821-F7A7-9B1EC13458A2}"/>
                  </a:ext>
                </a:extLst>
              </p:cNvPr>
              <p:cNvSpPr txBox="1"/>
              <p:nvPr/>
            </p:nvSpPr>
            <p:spPr>
              <a:xfrm>
                <a:off x="2671411" y="5748309"/>
                <a:ext cx="1287780" cy="261610"/>
              </a:xfrm>
              <a:prstGeom prst="rect">
                <a:avLst/>
              </a:prstGeom>
              <a:noFill/>
            </p:spPr>
            <p:txBody>
              <a:bodyPr wrap="square" rtlCol="0">
                <a:spAutoFit/>
              </a:bodyPr>
              <a:lstStyle/>
              <a:p>
                <a:pPr algn="ctr"/>
                <a:r>
                  <a:rPr lang="en-US" sz="1100" dirty="0"/>
                  <a:t>Ammonia (NH3)</a:t>
                </a:r>
              </a:p>
            </p:txBody>
          </p:sp>
          <p:sp>
            <p:nvSpPr>
              <p:cNvPr id="16" name="TextBox 15">
                <a:extLst>
                  <a:ext uri="{FF2B5EF4-FFF2-40B4-BE49-F238E27FC236}">
                    <a16:creationId xmlns:a16="http://schemas.microsoft.com/office/drawing/2014/main" id="{1C68957F-5E35-80D2-32FF-FC1891162F96}"/>
                  </a:ext>
                </a:extLst>
              </p:cNvPr>
              <p:cNvSpPr txBox="1"/>
              <p:nvPr/>
            </p:nvSpPr>
            <p:spPr>
              <a:xfrm rot="16200000" flipH="1">
                <a:off x="11710467" y="5100528"/>
                <a:ext cx="2393920" cy="369332"/>
              </a:xfrm>
              <a:prstGeom prst="rect">
                <a:avLst/>
              </a:prstGeom>
              <a:noFill/>
            </p:spPr>
            <p:txBody>
              <a:bodyPr wrap="square" rtlCol="0">
                <a:spAutoFit/>
              </a:bodyPr>
              <a:lstStyle/>
              <a:p>
                <a:r>
                  <a:rPr lang="en-US" b="1" dirty="0"/>
                  <a:t>Dryer and screener</a:t>
                </a:r>
              </a:p>
            </p:txBody>
          </p:sp>
          <p:sp>
            <p:nvSpPr>
              <p:cNvPr id="20" name="TextBox 19">
                <a:extLst>
                  <a:ext uri="{FF2B5EF4-FFF2-40B4-BE49-F238E27FC236}">
                    <a16:creationId xmlns:a16="http://schemas.microsoft.com/office/drawing/2014/main" id="{3A6627EC-20E8-BBD4-14EE-414F9C357B36}"/>
                  </a:ext>
                </a:extLst>
              </p:cNvPr>
              <p:cNvSpPr txBox="1"/>
              <p:nvPr/>
            </p:nvSpPr>
            <p:spPr>
              <a:xfrm rot="16200000" flipH="1">
                <a:off x="14306040" y="5135605"/>
                <a:ext cx="2393920" cy="369332"/>
              </a:xfrm>
              <a:prstGeom prst="rect">
                <a:avLst/>
              </a:prstGeom>
              <a:noFill/>
            </p:spPr>
            <p:txBody>
              <a:bodyPr wrap="square" rtlCol="0">
                <a:spAutoFit/>
              </a:bodyPr>
              <a:lstStyle/>
              <a:p>
                <a:r>
                  <a:rPr lang="en-US" b="1" dirty="0"/>
                  <a:t>Cooler and screener</a:t>
                </a:r>
              </a:p>
            </p:txBody>
          </p:sp>
          <p:sp>
            <p:nvSpPr>
              <p:cNvPr id="21" name="TextBox 20">
                <a:extLst>
                  <a:ext uri="{FF2B5EF4-FFF2-40B4-BE49-F238E27FC236}">
                    <a16:creationId xmlns:a16="http://schemas.microsoft.com/office/drawing/2014/main" id="{AE240BE2-8406-4A39-05D0-85DDEF65BD5C}"/>
                  </a:ext>
                </a:extLst>
              </p:cNvPr>
              <p:cNvSpPr txBox="1"/>
              <p:nvPr/>
            </p:nvSpPr>
            <p:spPr>
              <a:xfrm flipH="1">
                <a:off x="10474229" y="8309099"/>
                <a:ext cx="1352360" cy="369332"/>
              </a:xfrm>
              <a:prstGeom prst="rect">
                <a:avLst/>
              </a:prstGeom>
              <a:noFill/>
            </p:spPr>
            <p:txBody>
              <a:bodyPr wrap="square" rtlCol="0">
                <a:spAutoFit/>
              </a:bodyPr>
              <a:lstStyle/>
              <a:p>
                <a:pPr algn="ctr"/>
                <a:r>
                  <a:rPr lang="en-US" b="1" dirty="0"/>
                  <a:t>Scrubber</a:t>
                </a:r>
              </a:p>
            </p:txBody>
          </p:sp>
          <p:sp>
            <p:nvSpPr>
              <p:cNvPr id="22" name="TextBox 21">
                <a:extLst>
                  <a:ext uri="{FF2B5EF4-FFF2-40B4-BE49-F238E27FC236}">
                    <a16:creationId xmlns:a16="http://schemas.microsoft.com/office/drawing/2014/main" id="{25A52EE0-AC37-871E-6016-239B8C26F53F}"/>
                  </a:ext>
                </a:extLst>
              </p:cNvPr>
              <p:cNvSpPr txBox="1"/>
              <p:nvPr/>
            </p:nvSpPr>
            <p:spPr>
              <a:xfrm flipH="1">
                <a:off x="7433346" y="6812687"/>
                <a:ext cx="1352360" cy="307777"/>
              </a:xfrm>
              <a:prstGeom prst="rect">
                <a:avLst/>
              </a:prstGeom>
              <a:noFill/>
            </p:spPr>
            <p:txBody>
              <a:bodyPr wrap="square" rtlCol="0">
                <a:spAutoFit/>
              </a:bodyPr>
              <a:lstStyle/>
              <a:p>
                <a:pPr algn="ctr"/>
                <a:r>
                  <a:rPr lang="en-US" sz="1400" b="1" dirty="0"/>
                  <a:t>Boiler</a:t>
                </a:r>
              </a:p>
            </p:txBody>
          </p:sp>
        </p:grpSp>
        <p:sp>
          <p:nvSpPr>
            <p:cNvPr id="26" name="TextBox 25">
              <a:extLst>
                <a:ext uri="{FF2B5EF4-FFF2-40B4-BE49-F238E27FC236}">
                  <a16:creationId xmlns:a16="http://schemas.microsoft.com/office/drawing/2014/main" id="{19741A33-2D68-7077-9640-6D6A6E27EBCC}"/>
                </a:ext>
              </a:extLst>
            </p:cNvPr>
            <p:cNvSpPr txBox="1"/>
            <p:nvPr/>
          </p:nvSpPr>
          <p:spPr>
            <a:xfrm rot="16200000">
              <a:off x="5224057" y="6799877"/>
              <a:ext cx="815636"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27" name="TextBox 26">
              <a:extLst>
                <a:ext uri="{FF2B5EF4-FFF2-40B4-BE49-F238E27FC236}">
                  <a16:creationId xmlns:a16="http://schemas.microsoft.com/office/drawing/2014/main" id="{447D8B37-DE97-CDBD-31AA-C6DC20AEF23E}"/>
                </a:ext>
              </a:extLst>
            </p:cNvPr>
            <p:cNvSpPr txBox="1"/>
            <p:nvPr/>
          </p:nvSpPr>
          <p:spPr>
            <a:xfrm rot="16200000">
              <a:off x="10328022" y="5032161"/>
              <a:ext cx="8156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28" name="TextBox 27">
              <a:extLst>
                <a:ext uri="{FF2B5EF4-FFF2-40B4-BE49-F238E27FC236}">
                  <a16:creationId xmlns:a16="http://schemas.microsoft.com/office/drawing/2014/main" id="{1704469D-BFAF-ED82-760F-4EA789D48B05}"/>
                </a:ext>
              </a:extLst>
            </p:cNvPr>
            <p:cNvSpPr txBox="1"/>
            <p:nvPr/>
          </p:nvSpPr>
          <p:spPr>
            <a:xfrm rot="16200000">
              <a:off x="13358434" y="4576186"/>
              <a:ext cx="7155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29" name="TextBox 28">
              <a:extLst>
                <a:ext uri="{FF2B5EF4-FFF2-40B4-BE49-F238E27FC236}">
                  <a16:creationId xmlns:a16="http://schemas.microsoft.com/office/drawing/2014/main" id="{D0894291-D53B-5F23-3F2B-156C17EE1AD0}"/>
                </a:ext>
              </a:extLst>
            </p:cNvPr>
            <p:cNvSpPr txBox="1"/>
            <p:nvPr/>
          </p:nvSpPr>
          <p:spPr>
            <a:xfrm>
              <a:off x="6550338" y="3111092"/>
              <a:ext cx="983673" cy="276999"/>
            </a:xfrm>
            <a:prstGeom prst="rect">
              <a:avLst/>
            </a:prstGeom>
            <a:solidFill>
              <a:srgbClr val="FF0101"/>
            </a:solidFill>
            <a:ln>
              <a:solidFill>
                <a:srgbClr val="FF0101"/>
              </a:solidFill>
            </a:ln>
          </p:spPr>
          <p:txBody>
            <a:bodyPr wrap="square" rtlCol="0">
              <a:spAutoFit/>
            </a:bodyPr>
            <a:lstStyle/>
            <a:p>
              <a:pPr algn="ctr"/>
              <a:r>
                <a:rPr lang="en-US" sz="1200" dirty="0">
                  <a:solidFill>
                    <a:schemeClr val="bg1"/>
                  </a:solidFill>
                </a:rPr>
                <a:t>Waste heat</a:t>
              </a:r>
            </a:p>
          </p:txBody>
        </p:sp>
        <p:sp>
          <p:nvSpPr>
            <p:cNvPr id="30" name="TextBox 29">
              <a:extLst>
                <a:ext uri="{FF2B5EF4-FFF2-40B4-BE49-F238E27FC236}">
                  <a16:creationId xmlns:a16="http://schemas.microsoft.com/office/drawing/2014/main" id="{2121423C-F43C-F801-42AA-EC369975891E}"/>
                </a:ext>
              </a:extLst>
            </p:cNvPr>
            <p:cNvSpPr txBox="1"/>
            <p:nvPr/>
          </p:nvSpPr>
          <p:spPr>
            <a:xfrm>
              <a:off x="6190234" y="3426916"/>
              <a:ext cx="170387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Ammonium phosphate</a:t>
              </a:r>
            </a:p>
          </p:txBody>
        </p:sp>
        <p:sp>
          <p:nvSpPr>
            <p:cNvPr id="31" name="TextBox 30">
              <a:extLst>
                <a:ext uri="{FF2B5EF4-FFF2-40B4-BE49-F238E27FC236}">
                  <a16:creationId xmlns:a16="http://schemas.microsoft.com/office/drawing/2014/main" id="{DD785632-B944-EC3B-248E-680DF1338B22}"/>
                </a:ext>
              </a:extLst>
            </p:cNvPr>
            <p:cNvSpPr txBox="1"/>
            <p:nvPr/>
          </p:nvSpPr>
          <p:spPr>
            <a:xfrm>
              <a:off x="6111450" y="3725535"/>
              <a:ext cx="1898374"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Diammonium phosphate</a:t>
              </a:r>
            </a:p>
          </p:txBody>
        </p:sp>
        <p:sp>
          <p:nvSpPr>
            <p:cNvPr id="257" name="TextBox 256">
              <a:extLst>
                <a:ext uri="{FF2B5EF4-FFF2-40B4-BE49-F238E27FC236}">
                  <a16:creationId xmlns:a16="http://schemas.microsoft.com/office/drawing/2014/main" id="{2FB71FFE-4DE6-EAAF-0970-08716299DD54}"/>
                </a:ext>
              </a:extLst>
            </p:cNvPr>
            <p:cNvSpPr txBox="1"/>
            <p:nvPr/>
          </p:nvSpPr>
          <p:spPr>
            <a:xfrm>
              <a:off x="10553247" y="3909672"/>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Wet product</a:t>
              </a:r>
            </a:p>
          </p:txBody>
        </p:sp>
        <p:sp>
          <p:nvSpPr>
            <p:cNvPr id="269" name="TextBox 268">
              <a:extLst>
                <a:ext uri="{FF2B5EF4-FFF2-40B4-BE49-F238E27FC236}">
                  <a16:creationId xmlns:a16="http://schemas.microsoft.com/office/drawing/2014/main" id="{FA888AF1-1759-D68E-30F7-89C0ABB2DB4E}"/>
                </a:ext>
              </a:extLst>
            </p:cNvPr>
            <p:cNvSpPr txBox="1"/>
            <p:nvPr/>
          </p:nvSpPr>
          <p:spPr>
            <a:xfrm>
              <a:off x="13801903" y="3926522"/>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Dry product</a:t>
              </a:r>
            </a:p>
          </p:txBody>
        </p:sp>
        <p:sp>
          <p:nvSpPr>
            <p:cNvPr id="274" name="TextBox 273">
              <a:extLst>
                <a:ext uri="{FF2B5EF4-FFF2-40B4-BE49-F238E27FC236}">
                  <a16:creationId xmlns:a16="http://schemas.microsoft.com/office/drawing/2014/main" id="{23367F30-3C3E-1B29-4FAC-21593FEC8E4B}"/>
                </a:ext>
              </a:extLst>
            </p:cNvPr>
            <p:cNvSpPr txBox="1"/>
            <p:nvPr/>
          </p:nvSpPr>
          <p:spPr>
            <a:xfrm rot="16200000">
              <a:off x="5044252" y="8197282"/>
              <a:ext cx="1230317"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sp>
          <p:nvSpPr>
            <p:cNvPr id="277" name="TextBox 276">
              <a:extLst>
                <a:ext uri="{FF2B5EF4-FFF2-40B4-BE49-F238E27FC236}">
                  <a16:creationId xmlns:a16="http://schemas.microsoft.com/office/drawing/2014/main" id="{883CB91C-6C3C-B92F-1D75-B41CFC50C4E6}"/>
                </a:ext>
              </a:extLst>
            </p:cNvPr>
            <p:cNvSpPr txBox="1"/>
            <p:nvPr/>
          </p:nvSpPr>
          <p:spPr>
            <a:xfrm rot="16200000">
              <a:off x="1890768" y="6003660"/>
              <a:ext cx="1206400" cy="276999"/>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a:t>
              </a:r>
            </a:p>
          </p:txBody>
        </p:sp>
        <p:sp>
          <p:nvSpPr>
            <p:cNvPr id="278" name="TextBox 277">
              <a:extLst>
                <a:ext uri="{FF2B5EF4-FFF2-40B4-BE49-F238E27FC236}">
                  <a16:creationId xmlns:a16="http://schemas.microsoft.com/office/drawing/2014/main" id="{9B6175F7-5CD8-6222-8405-0E7FE94D4C22}"/>
                </a:ext>
              </a:extLst>
            </p:cNvPr>
            <p:cNvSpPr txBox="1"/>
            <p:nvPr/>
          </p:nvSpPr>
          <p:spPr>
            <a:xfrm rot="16200000">
              <a:off x="2164666" y="4199596"/>
              <a:ext cx="690119"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279" name="TextBox 278">
              <a:extLst>
                <a:ext uri="{FF2B5EF4-FFF2-40B4-BE49-F238E27FC236}">
                  <a16:creationId xmlns:a16="http://schemas.microsoft.com/office/drawing/2014/main" id="{5B982F0D-0F50-92B6-3545-BAA633930FA3}"/>
                </a:ext>
              </a:extLst>
            </p:cNvPr>
            <p:cNvSpPr txBox="1"/>
            <p:nvPr/>
          </p:nvSpPr>
          <p:spPr>
            <a:xfrm>
              <a:off x="12191227" y="781295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280" name="TextBox 279">
              <a:extLst>
                <a:ext uri="{FF2B5EF4-FFF2-40B4-BE49-F238E27FC236}">
                  <a16:creationId xmlns:a16="http://schemas.microsoft.com/office/drawing/2014/main" id="{2A70DADE-729F-DEA6-1FFB-4840EA803976}"/>
                </a:ext>
              </a:extLst>
            </p:cNvPr>
            <p:cNvSpPr txBox="1"/>
            <p:nvPr/>
          </p:nvSpPr>
          <p:spPr>
            <a:xfrm>
              <a:off x="9092544" y="781295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281" name="TextBox 280">
              <a:extLst>
                <a:ext uri="{FF2B5EF4-FFF2-40B4-BE49-F238E27FC236}">
                  <a16:creationId xmlns:a16="http://schemas.microsoft.com/office/drawing/2014/main" id="{4A1D82BF-645D-6B99-1457-A0FAEAFE1069}"/>
                </a:ext>
              </a:extLst>
            </p:cNvPr>
            <p:cNvSpPr txBox="1"/>
            <p:nvPr/>
          </p:nvSpPr>
          <p:spPr>
            <a:xfrm>
              <a:off x="12659524" y="7205139"/>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sp>
          <p:nvSpPr>
            <p:cNvPr id="284" name="TextBox 283">
              <a:extLst>
                <a:ext uri="{FF2B5EF4-FFF2-40B4-BE49-F238E27FC236}">
                  <a16:creationId xmlns:a16="http://schemas.microsoft.com/office/drawing/2014/main" id="{F9C117EE-72D5-C7F6-C29D-F5BBE4E06AA5}"/>
                </a:ext>
              </a:extLst>
            </p:cNvPr>
            <p:cNvSpPr txBox="1"/>
            <p:nvPr/>
          </p:nvSpPr>
          <p:spPr>
            <a:xfrm>
              <a:off x="15058549" y="7138446"/>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grpSp>
      <p:sp>
        <p:nvSpPr>
          <p:cNvPr id="128" name="Rectangle 127">
            <a:extLst>
              <a:ext uri="{FF2B5EF4-FFF2-40B4-BE49-F238E27FC236}">
                <a16:creationId xmlns:a16="http://schemas.microsoft.com/office/drawing/2014/main" id="{0673CB93-EAEE-A012-A9DC-76AE5A088F1F}"/>
              </a:ext>
            </a:extLst>
          </p:cNvPr>
          <p:cNvSpPr/>
          <p:nvPr/>
        </p:nvSpPr>
        <p:spPr>
          <a:xfrm rot="16200000">
            <a:off x="1661544" y="4307314"/>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9" name="Group 128">
            <a:extLst>
              <a:ext uri="{FF2B5EF4-FFF2-40B4-BE49-F238E27FC236}">
                <a16:creationId xmlns:a16="http://schemas.microsoft.com/office/drawing/2014/main" id="{13E0355A-5B60-955D-FD89-92BDE4ECFC42}"/>
              </a:ext>
            </a:extLst>
          </p:cNvPr>
          <p:cNvGrpSpPr/>
          <p:nvPr/>
        </p:nvGrpSpPr>
        <p:grpSpPr>
          <a:xfrm>
            <a:off x="2355469" y="3111092"/>
            <a:ext cx="13515315" cy="5932181"/>
            <a:chOff x="2355468" y="3111092"/>
            <a:chExt cx="13515315" cy="5932181"/>
          </a:xfrm>
        </p:grpSpPr>
        <p:sp>
          <p:nvSpPr>
            <p:cNvPr id="130" name="TextBox 129">
              <a:extLst>
                <a:ext uri="{FF2B5EF4-FFF2-40B4-BE49-F238E27FC236}">
                  <a16:creationId xmlns:a16="http://schemas.microsoft.com/office/drawing/2014/main" id="{B8D08115-E483-FD2F-EDF9-17AC0C21C3C7}"/>
                </a:ext>
              </a:extLst>
            </p:cNvPr>
            <p:cNvSpPr txBox="1"/>
            <p:nvPr/>
          </p:nvSpPr>
          <p:spPr>
            <a:xfrm rot="16200000">
              <a:off x="4879772" y="4956575"/>
              <a:ext cx="1222520"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grpSp>
          <p:nvGrpSpPr>
            <p:cNvPr id="141" name="Group 140">
              <a:extLst>
                <a:ext uri="{FF2B5EF4-FFF2-40B4-BE49-F238E27FC236}">
                  <a16:creationId xmlns:a16="http://schemas.microsoft.com/office/drawing/2014/main" id="{D4A67833-9A2A-818C-3B45-39B1B07E6943}"/>
                </a:ext>
              </a:extLst>
            </p:cNvPr>
            <p:cNvGrpSpPr/>
            <p:nvPr/>
          </p:nvGrpSpPr>
          <p:grpSpPr>
            <a:xfrm>
              <a:off x="2663388" y="3768023"/>
              <a:ext cx="13016255" cy="4910408"/>
              <a:chOff x="2671411" y="3768023"/>
              <a:chExt cx="13016255" cy="4910408"/>
            </a:xfrm>
          </p:grpSpPr>
          <p:sp>
            <p:nvSpPr>
              <p:cNvPr id="157" name="TextBox 156">
                <a:extLst>
                  <a:ext uri="{FF2B5EF4-FFF2-40B4-BE49-F238E27FC236}">
                    <a16:creationId xmlns:a16="http://schemas.microsoft.com/office/drawing/2014/main" id="{069C5440-C28D-FFE3-99C1-76A320FE0207}"/>
                  </a:ext>
                </a:extLst>
              </p:cNvPr>
              <p:cNvSpPr txBox="1"/>
              <p:nvPr/>
            </p:nvSpPr>
            <p:spPr>
              <a:xfrm rot="16200000" flipH="1">
                <a:off x="3402779" y="4644829"/>
                <a:ext cx="2122943" cy="369332"/>
              </a:xfrm>
              <a:prstGeom prst="rect">
                <a:avLst/>
              </a:prstGeom>
              <a:noFill/>
            </p:spPr>
            <p:txBody>
              <a:bodyPr wrap="square" rtlCol="0">
                <a:spAutoFit/>
              </a:bodyPr>
              <a:lstStyle/>
              <a:p>
                <a:r>
                  <a:rPr lang="en-US" b="1" dirty="0"/>
                  <a:t>Tubular reactor</a:t>
                </a:r>
              </a:p>
            </p:txBody>
          </p:sp>
          <p:sp>
            <p:nvSpPr>
              <p:cNvPr id="158" name="TextBox 157">
                <a:extLst>
                  <a:ext uri="{FF2B5EF4-FFF2-40B4-BE49-F238E27FC236}">
                    <a16:creationId xmlns:a16="http://schemas.microsoft.com/office/drawing/2014/main" id="{91263032-E306-21E9-28AD-14F40D3D2C5A}"/>
                  </a:ext>
                </a:extLst>
              </p:cNvPr>
              <p:cNvSpPr txBox="1"/>
              <p:nvPr/>
            </p:nvSpPr>
            <p:spPr>
              <a:xfrm rot="16200000" flipH="1">
                <a:off x="8803463" y="5046419"/>
                <a:ext cx="1399952" cy="369332"/>
              </a:xfrm>
              <a:prstGeom prst="rect">
                <a:avLst/>
              </a:prstGeom>
              <a:noFill/>
            </p:spPr>
            <p:txBody>
              <a:bodyPr wrap="square" rtlCol="0">
                <a:spAutoFit/>
              </a:bodyPr>
              <a:lstStyle/>
              <a:p>
                <a:r>
                  <a:rPr lang="en-US" b="1" dirty="0"/>
                  <a:t>Granulator</a:t>
                </a:r>
              </a:p>
            </p:txBody>
          </p:sp>
          <p:sp>
            <p:nvSpPr>
              <p:cNvPr id="159" name="TextBox 158">
                <a:extLst>
                  <a:ext uri="{FF2B5EF4-FFF2-40B4-BE49-F238E27FC236}">
                    <a16:creationId xmlns:a16="http://schemas.microsoft.com/office/drawing/2014/main" id="{448BEB6B-DA6F-1E87-1E23-E2999FFBF101}"/>
                  </a:ext>
                </a:extLst>
              </p:cNvPr>
              <p:cNvSpPr txBox="1"/>
              <p:nvPr/>
            </p:nvSpPr>
            <p:spPr>
              <a:xfrm>
                <a:off x="2714386" y="3957429"/>
                <a:ext cx="1123571" cy="261610"/>
              </a:xfrm>
              <a:prstGeom prst="rect">
                <a:avLst/>
              </a:prstGeom>
              <a:noFill/>
            </p:spPr>
            <p:txBody>
              <a:bodyPr wrap="square" rtlCol="0">
                <a:spAutoFit/>
              </a:bodyPr>
              <a:lstStyle/>
              <a:p>
                <a:pPr algn="ctr"/>
                <a:r>
                  <a:rPr lang="en-US" sz="1100" dirty="0"/>
                  <a:t>Electricity grid</a:t>
                </a:r>
              </a:p>
            </p:txBody>
          </p:sp>
          <p:sp>
            <p:nvSpPr>
              <p:cNvPr id="288" name="TextBox 287">
                <a:extLst>
                  <a:ext uri="{FF2B5EF4-FFF2-40B4-BE49-F238E27FC236}">
                    <a16:creationId xmlns:a16="http://schemas.microsoft.com/office/drawing/2014/main" id="{3B343C56-9748-7C3B-2E23-FFDF8856428F}"/>
                  </a:ext>
                </a:extLst>
              </p:cNvPr>
              <p:cNvSpPr txBox="1"/>
              <p:nvPr/>
            </p:nvSpPr>
            <p:spPr>
              <a:xfrm>
                <a:off x="2671411" y="5748309"/>
                <a:ext cx="1287780" cy="261610"/>
              </a:xfrm>
              <a:prstGeom prst="rect">
                <a:avLst/>
              </a:prstGeom>
              <a:noFill/>
            </p:spPr>
            <p:txBody>
              <a:bodyPr wrap="square" rtlCol="0">
                <a:spAutoFit/>
              </a:bodyPr>
              <a:lstStyle/>
              <a:p>
                <a:pPr algn="ctr"/>
                <a:r>
                  <a:rPr lang="en-US" sz="1100" dirty="0"/>
                  <a:t>Ammonia (NH3)</a:t>
                </a:r>
              </a:p>
            </p:txBody>
          </p:sp>
          <p:sp>
            <p:nvSpPr>
              <p:cNvPr id="289" name="TextBox 288">
                <a:extLst>
                  <a:ext uri="{FF2B5EF4-FFF2-40B4-BE49-F238E27FC236}">
                    <a16:creationId xmlns:a16="http://schemas.microsoft.com/office/drawing/2014/main" id="{7784B1A8-CFB4-1A0D-8BC7-C3C8AA1EA25A}"/>
                  </a:ext>
                </a:extLst>
              </p:cNvPr>
              <p:cNvSpPr txBox="1"/>
              <p:nvPr/>
            </p:nvSpPr>
            <p:spPr>
              <a:xfrm rot="16200000" flipH="1">
                <a:off x="11710467" y="5100528"/>
                <a:ext cx="2393920" cy="369332"/>
              </a:xfrm>
              <a:prstGeom prst="rect">
                <a:avLst/>
              </a:prstGeom>
              <a:noFill/>
            </p:spPr>
            <p:txBody>
              <a:bodyPr wrap="square" rtlCol="0">
                <a:spAutoFit/>
              </a:bodyPr>
              <a:lstStyle/>
              <a:p>
                <a:r>
                  <a:rPr lang="en-US" b="1" dirty="0"/>
                  <a:t>Dryer and screener</a:t>
                </a:r>
              </a:p>
            </p:txBody>
          </p:sp>
          <p:sp>
            <p:nvSpPr>
              <p:cNvPr id="290" name="TextBox 289">
                <a:extLst>
                  <a:ext uri="{FF2B5EF4-FFF2-40B4-BE49-F238E27FC236}">
                    <a16:creationId xmlns:a16="http://schemas.microsoft.com/office/drawing/2014/main" id="{AB536EA4-EA95-E270-6619-9CDB232A01D0}"/>
                  </a:ext>
                </a:extLst>
              </p:cNvPr>
              <p:cNvSpPr txBox="1"/>
              <p:nvPr/>
            </p:nvSpPr>
            <p:spPr>
              <a:xfrm rot="16200000" flipH="1">
                <a:off x="14306040" y="5135605"/>
                <a:ext cx="2393920" cy="369332"/>
              </a:xfrm>
              <a:prstGeom prst="rect">
                <a:avLst/>
              </a:prstGeom>
              <a:noFill/>
            </p:spPr>
            <p:txBody>
              <a:bodyPr wrap="square" rtlCol="0">
                <a:spAutoFit/>
              </a:bodyPr>
              <a:lstStyle/>
              <a:p>
                <a:r>
                  <a:rPr lang="en-US" b="1" dirty="0"/>
                  <a:t>Cooler and screener</a:t>
                </a:r>
              </a:p>
            </p:txBody>
          </p:sp>
          <p:sp>
            <p:nvSpPr>
              <p:cNvPr id="291" name="TextBox 290">
                <a:extLst>
                  <a:ext uri="{FF2B5EF4-FFF2-40B4-BE49-F238E27FC236}">
                    <a16:creationId xmlns:a16="http://schemas.microsoft.com/office/drawing/2014/main" id="{B1D765D5-CF33-94BA-0791-6B60B01BBA73}"/>
                  </a:ext>
                </a:extLst>
              </p:cNvPr>
              <p:cNvSpPr txBox="1"/>
              <p:nvPr/>
            </p:nvSpPr>
            <p:spPr>
              <a:xfrm flipH="1">
                <a:off x="10474229" y="8309099"/>
                <a:ext cx="1352360" cy="369332"/>
              </a:xfrm>
              <a:prstGeom prst="rect">
                <a:avLst/>
              </a:prstGeom>
              <a:noFill/>
            </p:spPr>
            <p:txBody>
              <a:bodyPr wrap="square" rtlCol="0">
                <a:spAutoFit/>
              </a:bodyPr>
              <a:lstStyle/>
              <a:p>
                <a:pPr algn="ctr"/>
                <a:r>
                  <a:rPr lang="en-US" b="1" dirty="0"/>
                  <a:t>Scrubber</a:t>
                </a:r>
              </a:p>
            </p:txBody>
          </p:sp>
          <p:sp>
            <p:nvSpPr>
              <p:cNvPr id="292" name="TextBox 291">
                <a:extLst>
                  <a:ext uri="{FF2B5EF4-FFF2-40B4-BE49-F238E27FC236}">
                    <a16:creationId xmlns:a16="http://schemas.microsoft.com/office/drawing/2014/main" id="{6563499E-85AB-8E3E-E75C-A120DC511730}"/>
                  </a:ext>
                </a:extLst>
              </p:cNvPr>
              <p:cNvSpPr txBox="1"/>
              <p:nvPr/>
            </p:nvSpPr>
            <p:spPr>
              <a:xfrm flipH="1">
                <a:off x="7433346" y="6812687"/>
                <a:ext cx="1352360" cy="307777"/>
              </a:xfrm>
              <a:prstGeom prst="rect">
                <a:avLst/>
              </a:prstGeom>
              <a:noFill/>
            </p:spPr>
            <p:txBody>
              <a:bodyPr wrap="square" rtlCol="0">
                <a:spAutoFit/>
              </a:bodyPr>
              <a:lstStyle/>
              <a:p>
                <a:pPr algn="ctr"/>
                <a:r>
                  <a:rPr lang="en-US" sz="1400" b="1" dirty="0"/>
                  <a:t>Boiler</a:t>
                </a:r>
              </a:p>
            </p:txBody>
          </p:sp>
        </p:grpSp>
        <p:sp>
          <p:nvSpPr>
            <p:cNvPr id="143" name="TextBox 142">
              <a:extLst>
                <a:ext uri="{FF2B5EF4-FFF2-40B4-BE49-F238E27FC236}">
                  <a16:creationId xmlns:a16="http://schemas.microsoft.com/office/drawing/2014/main" id="{638F47C8-FB09-A8D3-0A07-4A5310D98329}"/>
                </a:ext>
              </a:extLst>
            </p:cNvPr>
            <p:cNvSpPr txBox="1"/>
            <p:nvPr/>
          </p:nvSpPr>
          <p:spPr>
            <a:xfrm rot="16200000">
              <a:off x="10328022" y="5032161"/>
              <a:ext cx="8156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144" name="TextBox 143">
              <a:extLst>
                <a:ext uri="{FF2B5EF4-FFF2-40B4-BE49-F238E27FC236}">
                  <a16:creationId xmlns:a16="http://schemas.microsoft.com/office/drawing/2014/main" id="{E5E445AE-2DD1-DB23-7EFF-CF0BB3645332}"/>
                </a:ext>
              </a:extLst>
            </p:cNvPr>
            <p:cNvSpPr txBox="1"/>
            <p:nvPr/>
          </p:nvSpPr>
          <p:spPr>
            <a:xfrm rot="16200000">
              <a:off x="13358434" y="4576186"/>
              <a:ext cx="7155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145" name="TextBox 144">
              <a:extLst>
                <a:ext uri="{FF2B5EF4-FFF2-40B4-BE49-F238E27FC236}">
                  <a16:creationId xmlns:a16="http://schemas.microsoft.com/office/drawing/2014/main" id="{7B4916CB-1AF6-58EB-6197-5952F1C12437}"/>
                </a:ext>
              </a:extLst>
            </p:cNvPr>
            <p:cNvSpPr txBox="1"/>
            <p:nvPr/>
          </p:nvSpPr>
          <p:spPr>
            <a:xfrm>
              <a:off x="6550338" y="3111092"/>
              <a:ext cx="983673" cy="276999"/>
            </a:xfrm>
            <a:prstGeom prst="rect">
              <a:avLst/>
            </a:prstGeom>
            <a:solidFill>
              <a:srgbClr val="FF0101"/>
            </a:solidFill>
            <a:ln>
              <a:solidFill>
                <a:srgbClr val="FF0101"/>
              </a:solidFill>
            </a:ln>
          </p:spPr>
          <p:txBody>
            <a:bodyPr wrap="square" rtlCol="0">
              <a:spAutoFit/>
            </a:bodyPr>
            <a:lstStyle/>
            <a:p>
              <a:pPr algn="ctr"/>
              <a:r>
                <a:rPr lang="en-US" sz="1200" dirty="0">
                  <a:solidFill>
                    <a:schemeClr val="bg1"/>
                  </a:solidFill>
                </a:rPr>
                <a:t>Waste heat</a:t>
              </a:r>
            </a:p>
          </p:txBody>
        </p:sp>
        <p:sp>
          <p:nvSpPr>
            <p:cNvPr id="146" name="TextBox 145">
              <a:extLst>
                <a:ext uri="{FF2B5EF4-FFF2-40B4-BE49-F238E27FC236}">
                  <a16:creationId xmlns:a16="http://schemas.microsoft.com/office/drawing/2014/main" id="{8F32A67A-B390-F8F9-D072-3109327F299D}"/>
                </a:ext>
              </a:extLst>
            </p:cNvPr>
            <p:cNvSpPr txBox="1"/>
            <p:nvPr/>
          </p:nvSpPr>
          <p:spPr>
            <a:xfrm>
              <a:off x="6190234" y="3426916"/>
              <a:ext cx="170387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Ammonium phosphate</a:t>
              </a:r>
            </a:p>
          </p:txBody>
        </p:sp>
        <p:sp>
          <p:nvSpPr>
            <p:cNvPr id="147" name="TextBox 146">
              <a:extLst>
                <a:ext uri="{FF2B5EF4-FFF2-40B4-BE49-F238E27FC236}">
                  <a16:creationId xmlns:a16="http://schemas.microsoft.com/office/drawing/2014/main" id="{58E023EA-CBBC-A16A-5DCD-6E5DEAEF57C9}"/>
                </a:ext>
              </a:extLst>
            </p:cNvPr>
            <p:cNvSpPr txBox="1"/>
            <p:nvPr/>
          </p:nvSpPr>
          <p:spPr>
            <a:xfrm>
              <a:off x="6111450" y="3725535"/>
              <a:ext cx="1898374"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Diammonium phosphate</a:t>
              </a:r>
            </a:p>
          </p:txBody>
        </p:sp>
        <p:sp>
          <p:nvSpPr>
            <p:cNvPr id="148" name="TextBox 147">
              <a:extLst>
                <a:ext uri="{FF2B5EF4-FFF2-40B4-BE49-F238E27FC236}">
                  <a16:creationId xmlns:a16="http://schemas.microsoft.com/office/drawing/2014/main" id="{D186B20D-B1D2-0270-55EC-6ECA46687DDD}"/>
                </a:ext>
              </a:extLst>
            </p:cNvPr>
            <p:cNvSpPr txBox="1"/>
            <p:nvPr/>
          </p:nvSpPr>
          <p:spPr>
            <a:xfrm>
              <a:off x="10553247" y="3909672"/>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Wet product</a:t>
              </a:r>
            </a:p>
          </p:txBody>
        </p:sp>
        <p:sp>
          <p:nvSpPr>
            <p:cNvPr id="149" name="TextBox 148">
              <a:extLst>
                <a:ext uri="{FF2B5EF4-FFF2-40B4-BE49-F238E27FC236}">
                  <a16:creationId xmlns:a16="http://schemas.microsoft.com/office/drawing/2014/main" id="{EBB8838F-823A-C3A7-232D-7193BE9F3605}"/>
                </a:ext>
              </a:extLst>
            </p:cNvPr>
            <p:cNvSpPr txBox="1"/>
            <p:nvPr/>
          </p:nvSpPr>
          <p:spPr>
            <a:xfrm>
              <a:off x="13801903" y="3926522"/>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Dry product</a:t>
              </a:r>
            </a:p>
          </p:txBody>
        </p:sp>
        <p:sp>
          <p:nvSpPr>
            <p:cNvPr id="150" name="TextBox 149">
              <a:extLst>
                <a:ext uri="{FF2B5EF4-FFF2-40B4-BE49-F238E27FC236}">
                  <a16:creationId xmlns:a16="http://schemas.microsoft.com/office/drawing/2014/main" id="{A6D848BF-1078-359F-6BC3-789E9E6587FA}"/>
                </a:ext>
              </a:extLst>
            </p:cNvPr>
            <p:cNvSpPr txBox="1"/>
            <p:nvPr/>
          </p:nvSpPr>
          <p:spPr>
            <a:xfrm rot="16200000">
              <a:off x="5044252" y="8197282"/>
              <a:ext cx="1230317"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sp>
          <p:nvSpPr>
            <p:cNvPr id="151" name="TextBox 150">
              <a:extLst>
                <a:ext uri="{FF2B5EF4-FFF2-40B4-BE49-F238E27FC236}">
                  <a16:creationId xmlns:a16="http://schemas.microsoft.com/office/drawing/2014/main" id="{136D42D3-0086-88E8-B733-577E2FEDC5D9}"/>
                </a:ext>
              </a:extLst>
            </p:cNvPr>
            <p:cNvSpPr txBox="1"/>
            <p:nvPr/>
          </p:nvSpPr>
          <p:spPr>
            <a:xfrm rot="16200000">
              <a:off x="1890768" y="6003660"/>
              <a:ext cx="1206400" cy="276999"/>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a:t>
              </a:r>
            </a:p>
          </p:txBody>
        </p:sp>
        <p:sp>
          <p:nvSpPr>
            <p:cNvPr id="152" name="TextBox 151">
              <a:extLst>
                <a:ext uri="{FF2B5EF4-FFF2-40B4-BE49-F238E27FC236}">
                  <a16:creationId xmlns:a16="http://schemas.microsoft.com/office/drawing/2014/main" id="{17D6F41B-C62F-A754-05FD-FF6572644507}"/>
                </a:ext>
              </a:extLst>
            </p:cNvPr>
            <p:cNvSpPr txBox="1"/>
            <p:nvPr/>
          </p:nvSpPr>
          <p:spPr>
            <a:xfrm rot="16200000">
              <a:off x="2164666" y="4199596"/>
              <a:ext cx="690119"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153" name="TextBox 152">
              <a:extLst>
                <a:ext uri="{FF2B5EF4-FFF2-40B4-BE49-F238E27FC236}">
                  <a16:creationId xmlns:a16="http://schemas.microsoft.com/office/drawing/2014/main" id="{BBDCDB81-94ED-18D6-4530-657F4D0F8E7B}"/>
                </a:ext>
              </a:extLst>
            </p:cNvPr>
            <p:cNvSpPr txBox="1"/>
            <p:nvPr/>
          </p:nvSpPr>
          <p:spPr>
            <a:xfrm>
              <a:off x="12191227" y="781295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154" name="TextBox 153">
              <a:extLst>
                <a:ext uri="{FF2B5EF4-FFF2-40B4-BE49-F238E27FC236}">
                  <a16:creationId xmlns:a16="http://schemas.microsoft.com/office/drawing/2014/main" id="{25CD45C5-C9D2-E018-A5E0-248BB177A451}"/>
                </a:ext>
              </a:extLst>
            </p:cNvPr>
            <p:cNvSpPr txBox="1"/>
            <p:nvPr/>
          </p:nvSpPr>
          <p:spPr>
            <a:xfrm>
              <a:off x="9092544" y="781295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155" name="TextBox 154">
              <a:extLst>
                <a:ext uri="{FF2B5EF4-FFF2-40B4-BE49-F238E27FC236}">
                  <a16:creationId xmlns:a16="http://schemas.microsoft.com/office/drawing/2014/main" id="{263F2BC5-B0D3-96CA-3076-37BF8782B71D}"/>
                </a:ext>
              </a:extLst>
            </p:cNvPr>
            <p:cNvSpPr txBox="1"/>
            <p:nvPr/>
          </p:nvSpPr>
          <p:spPr>
            <a:xfrm>
              <a:off x="12659524" y="7205139"/>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sp>
          <p:nvSpPr>
            <p:cNvPr id="156" name="TextBox 155">
              <a:extLst>
                <a:ext uri="{FF2B5EF4-FFF2-40B4-BE49-F238E27FC236}">
                  <a16:creationId xmlns:a16="http://schemas.microsoft.com/office/drawing/2014/main" id="{2E5D5844-CC55-E482-FB74-6BB483CE4A2D}"/>
                </a:ext>
              </a:extLst>
            </p:cNvPr>
            <p:cNvSpPr txBox="1"/>
            <p:nvPr/>
          </p:nvSpPr>
          <p:spPr>
            <a:xfrm>
              <a:off x="15058549" y="7138446"/>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grpSp>
      <p:sp>
        <p:nvSpPr>
          <p:cNvPr id="293" name="Rectangle 292">
            <a:extLst>
              <a:ext uri="{FF2B5EF4-FFF2-40B4-BE49-F238E27FC236}">
                <a16:creationId xmlns:a16="http://schemas.microsoft.com/office/drawing/2014/main" id="{471373A2-5682-EB55-439F-AD4F1406C81B}"/>
              </a:ext>
            </a:extLst>
          </p:cNvPr>
          <p:cNvSpPr/>
          <p:nvPr/>
        </p:nvSpPr>
        <p:spPr>
          <a:xfrm rot="16200000">
            <a:off x="1659673" y="5703028"/>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4" name="Rectangle 293">
            <a:extLst>
              <a:ext uri="{FF2B5EF4-FFF2-40B4-BE49-F238E27FC236}">
                <a16:creationId xmlns:a16="http://schemas.microsoft.com/office/drawing/2014/main" id="{27872F09-89E9-FEEF-7F08-7B3EBD4B9AD8}"/>
              </a:ext>
            </a:extLst>
          </p:cNvPr>
          <p:cNvSpPr/>
          <p:nvPr/>
        </p:nvSpPr>
        <p:spPr>
          <a:xfrm rot="16200000">
            <a:off x="1661545" y="4307314"/>
            <a:ext cx="1247907" cy="9197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5" name="Group 294">
            <a:extLst>
              <a:ext uri="{FF2B5EF4-FFF2-40B4-BE49-F238E27FC236}">
                <a16:creationId xmlns:a16="http://schemas.microsoft.com/office/drawing/2014/main" id="{D7ED8731-0867-66A9-4DE5-8D16FDA4DC54}"/>
              </a:ext>
            </a:extLst>
          </p:cNvPr>
          <p:cNvGrpSpPr/>
          <p:nvPr/>
        </p:nvGrpSpPr>
        <p:grpSpPr>
          <a:xfrm>
            <a:off x="2355470" y="3111092"/>
            <a:ext cx="13515315" cy="5932181"/>
            <a:chOff x="2355468" y="3111092"/>
            <a:chExt cx="13515315" cy="5932181"/>
          </a:xfrm>
        </p:grpSpPr>
        <p:sp>
          <p:nvSpPr>
            <p:cNvPr id="296" name="TextBox 295">
              <a:extLst>
                <a:ext uri="{FF2B5EF4-FFF2-40B4-BE49-F238E27FC236}">
                  <a16:creationId xmlns:a16="http://schemas.microsoft.com/office/drawing/2014/main" id="{B2986A1C-290D-3BB3-94EF-9BD33B59A3EF}"/>
                </a:ext>
              </a:extLst>
            </p:cNvPr>
            <p:cNvSpPr txBox="1"/>
            <p:nvPr/>
          </p:nvSpPr>
          <p:spPr>
            <a:xfrm rot="16200000">
              <a:off x="4879772" y="4956575"/>
              <a:ext cx="1222520"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grpSp>
          <p:nvGrpSpPr>
            <p:cNvPr id="297" name="Group 296">
              <a:extLst>
                <a:ext uri="{FF2B5EF4-FFF2-40B4-BE49-F238E27FC236}">
                  <a16:creationId xmlns:a16="http://schemas.microsoft.com/office/drawing/2014/main" id="{019E4CF0-6AFF-6D89-5D95-64B12EE2CEB5}"/>
                </a:ext>
              </a:extLst>
            </p:cNvPr>
            <p:cNvGrpSpPr/>
            <p:nvPr/>
          </p:nvGrpSpPr>
          <p:grpSpPr>
            <a:xfrm>
              <a:off x="2663388" y="3768023"/>
              <a:ext cx="13016255" cy="4910408"/>
              <a:chOff x="2671411" y="3768023"/>
              <a:chExt cx="13016255" cy="4910408"/>
            </a:xfrm>
          </p:grpSpPr>
          <p:sp>
            <p:nvSpPr>
              <p:cNvPr id="313" name="TextBox 312">
                <a:extLst>
                  <a:ext uri="{FF2B5EF4-FFF2-40B4-BE49-F238E27FC236}">
                    <a16:creationId xmlns:a16="http://schemas.microsoft.com/office/drawing/2014/main" id="{9ABAACC2-9513-A9A6-765F-99080934AFDD}"/>
                  </a:ext>
                </a:extLst>
              </p:cNvPr>
              <p:cNvSpPr txBox="1"/>
              <p:nvPr/>
            </p:nvSpPr>
            <p:spPr>
              <a:xfrm rot="16200000" flipH="1">
                <a:off x="3402779" y="4644829"/>
                <a:ext cx="2122943" cy="369332"/>
              </a:xfrm>
              <a:prstGeom prst="rect">
                <a:avLst/>
              </a:prstGeom>
              <a:noFill/>
            </p:spPr>
            <p:txBody>
              <a:bodyPr wrap="square" rtlCol="0">
                <a:spAutoFit/>
              </a:bodyPr>
              <a:lstStyle/>
              <a:p>
                <a:r>
                  <a:rPr lang="en-US" b="1" dirty="0"/>
                  <a:t>Tubular reactor</a:t>
                </a:r>
              </a:p>
            </p:txBody>
          </p:sp>
          <p:sp>
            <p:nvSpPr>
              <p:cNvPr id="314" name="TextBox 313">
                <a:extLst>
                  <a:ext uri="{FF2B5EF4-FFF2-40B4-BE49-F238E27FC236}">
                    <a16:creationId xmlns:a16="http://schemas.microsoft.com/office/drawing/2014/main" id="{D15EF78E-C576-3CCB-A1EA-5672E875CA91}"/>
                  </a:ext>
                </a:extLst>
              </p:cNvPr>
              <p:cNvSpPr txBox="1"/>
              <p:nvPr/>
            </p:nvSpPr>
            <p:spPr>
              <a:xfrm rot="16200000" flipH="1">
                <a:off x="8803463" y="5046419"/>
                <a:ext cx="1399952" cy="369332"/>
              </a:xfrm>
              <a:prstGeom prst="rect">
                <a:avLst/>
              </a:prstGeom>
              <a:noFill/>
            </p:spPr>
            <p:txBody>
              <a:bodyPr wrap="square" rtlCol="0">
                <a:spAutoFit/>
              </a:bodyPr>
              <a:lstStyle/>
              <a:p>
                <a:r>
                  <a:rPr lang="en-US" b="1" dirty="0"/>
                  <a:t>Granulator</a:t>
                </a:r>
              </a:p>
            </p:txBody>
          </p:sp>
          <p:sp>
            <p:nvSpPr>
              <p:cNvPr id="315" name="TextBox 314">
                <a:extLst>
                  <a:ext uri="{FF2B5EF4-FFF2-40B4-BE49-F238E27FC236}">
                    <a16:creationId xmlns:a16="http://schemas.microsoft.com/office/drawing/2014/main" id="{96610192-D69B-1440-EA8C-E12F785FAD38}"/>
                  </a:ext>
                </a:extLst>
              </p:cNvPr>
              <p:cNvSpPr txBox="1"/>
              <p:nvPr/>
            </p:nvSpPr>
            <p:spPr>
              <a:xfrm>
                <a:off x="2714386" y="3957429"/>
                <a:ext cx="1123571" cy="261610"/>
              </a:xfrm>
              <a:prstGeom prst="rect">
                <a:avLst/>
              </a:prstGeom>
              <a:noFill/>
            </p:spPr>
            <p:txBody>
              <a:bodyPr wrap="square" rtlCol="0">
                <a:spAutoFit/>
              </a:bodyPr>
              <a:lstStyle/>
              <a:p>
                <a:pPr algn="ctr"/>
                <a:r>
                  <a:rPr lang="en-US" sz="1100" dirty="0"/>
                  <a:t>Electricity grid</a:t>
                </a:r>
              </a:p>
            </p:txBody>
          </p:sp>
          <p:sp>
            <p:nvSpPr>
              <p:cNvPr id="316" name="TextBox 315">
                <a:extLst>
                  <a:ext uri="{FF2B5EF4-FFF2-40B4-BE49-F238E27FC236}">
                    <a16:creationId xmlns:a16="http://schemas.microsoft.com/office/drawing/2014/main" id="{B330E0C3-2B0C-0B49-06D9-C936567D31DD}"/>
                  </a:ext>
                </a:extLst>
              </p:cNvPr>
              <p:cNvSpPr txBox="1"/>
              <p:nvPr/>
            </p:nvSpPr>
            <p:spPr>
              <a:xfrm>
                <a:off x="2671411" y="5748309"/>
                <a:ext cx="1287780" cy="261610"/>
              </a:xfrm>
              <a:prstGeom prst="rect">
                <a:avLst/>
              </a:prstGeom>
              <a:noFill/>
            </p:spPr>
            <p:txBody>
              <a:bodyPr wrap="square" rtlCol="0">
                <a:spAutoFit/>
              </a:bodyPr>
              <a:lstStyle/>
              <a:p>
                <a:pPr algn="ctr"/>
                <a:r>
                  <a:rPr lang="en-US" sz="1100" dirty="0"/>
                  <a:t>Ammonia (NH3)</a:t>
                </a:r>
              </a:p>
            </p:txBody>
          </p:sp>
          <p:sp>
            <p:nvSpPr>
              <p:cNvPr id="317" name="TextBox 316">
                <a:extLst>
                  <a:ext uri="{FF2B5EF4-FFF2-40B4-BE49-F238E27FC236}">
                    <a16:creationId xmlns:a16="http://schemas.microsoft.com/office/drawing/2014/main" id="{8FECF279-36DD-CF02-9114-25DD78E31770}"/>
                  </a:ext>
                </a:extLst>
              </p:cNvPr>
              <p:cNvSpPr txBox="1"/>
              <p:nvPr/>
            </p:nvSpPr>
            <p:spPr>
              <a:xfrm rot="16200000" flipH="1">
                <a:off x="11710467" y="5100528"/>
                <a:ext cx="2393920" cy="369332"/>
              </a:xfrm>
              <a:prstGeom prst="rect">
                <a:avLst/>
              </a:prstGeom>
              <a:noFill/>
            </p:spPr>
            <p:txBody>
              <a:bodyPr wrap="square" rtlCol="0">
                <a:spAutoFit/>
              </a:bodyPr>
              <a:lstStyle/>
              <a:p>
                <a:r>
                  <a:rPr lang="en-US" b="1" dirty="0"/>
                  <a:t>Dryer and screener</a:t>
                </a:r>
              </a:p>
            </p:txBody>
          </p:sp>
          <p:sp>
            <p:nvSpPr>
              <p:cNvPr id="318" name="TextBox 317">
                <a:extLst>
                  <a:ext uri="{FF2B5EF4-FFF2-40B4-BE49-F238E27FC236}">
                    <a16:creationId xmlns:a16="http://schemas.microsoft.com/office/drawing/2014/main" id="{D0A3EAFB-06C8-5531-6692-5F7985EF142A}"/>
                  </a:ext>
                </a:extLst>
              </p:cNvPr>
              <p:cNvSpPr txBox="1"/>
              <p:nvPr/>
            </p:nvSpPr>
            <p:spPr>
              <a:xfrm rot="16200000" flipH="1">
                <a:off x="14306040" y="5135605"/>
                <a:ext cx="2393920" cy="369332"/>
              </a:xfrm>
              <a:prstGeom prst="rect">
                <a:avLst/>
              </a:prstGeom>
              <a:noFill/>
            </p:spPr>
            <p:txBody>
              <a:bodyPr wrap="square" rtlCol="0">
                <a:spAutoFit/>
              </a:bodyPr>
              <a:lstStyle/>
              <a:p>
                <a:r>
                  <a:rPr lang="en-US" b="1" dirty="0"/>
                  <a:t>Cooler and screener</a:t>
                </a:r>
              </a:p>
            </p:txBody>
          </p:sp>
          <p:sp>
            <p:nvSpPr>
              <p:cNvPr id="319" name="TextBox 318">
                <a:extLst>
                  <a:ext uri="{FF2B5EF4-FFF2-40B4-BE49-F238E27FC236}">
                    <a16:creationId xmlns:a16="http://schemas.microsoft.com/office/drawing/2014/main" id="{65473D0E-58CE-47A7-7B29-43AF47D4AF7F}"/>
                  </a:ext>
                </a:extLst>
              </p:cNvPr>
              <p:cNvSpPr txBox="1"/>
              <p:nvPr/>
            </p:nvSpPr>
            <p:spPr>
              <a:xfrm flipH="1">
                <a:off x="10474229" y="8309099"/>
                <a:ext cx="1352360" cy="369332"/>
              </a:xfrm>
              <a:prstGeom prst="rect">
                <a:avLst/>
              </a:prstGeom>
              <a:noFill/>
            </p:spPr>
            <p:txBody>
              <a:bodyPr wrap="square" rtlCol="0">
                <a:spAutoFit/>
              </a:bodyPr>
              <a:lstStyle/>
              <a:p>
                <a:pPr algn="ctr"/>
                <a:r>
                  <a:rPr lang="en-US" b="1" dirty="0"/>
                  <a:t>Scrubber</a:t>
                </a:r>
              </a:p>
            </p:txBody>
          </p:sp>
          <p:sp>
            <p:nvSpPr>
              <p:cNvPr id="320" name="TextBox 319">
                <a:extLst>
                  <a:ext uri="{FF2B5EF4-FFF2-40B4-BE49-F238E27FC236}">
                    <a16:creationId xmlns:a16="http://schemas.microsoft.com/office/drawing/2014/main" id="{DB3103AE-8AB4-115A-69DD-29E2F3B3D826}"/>
                  </a:ext>
                </a:extLst>
              </p:cNvPr>
              <p:cNvSpPr txBox="1"/>
              <p:nvPr/>
            </p:nvSpPr>
            <p:spPr>
              <a:xfrm flipH="1">
                <a:off x="7433346" y="6812687"/>
                <a:ext cx="1352360" cy="307777"/>
              </a:xfrm>
              <a:prstGeom prst="rect">
                <a:avLst/>
              </a:prstGeom>
              <a:noFill/>
            </p:spPr>
            <p:txBody>
              <a:bodyPr wrap="square" rtlCol="0">
                <a:spAutoFit/>
              </a:bodyPr>
              <a:lstStyle/>
              <a:p>
                <a:pPr algn="ctr"/>
                <a:r>
                  <a:rPr lang="en-US" sz="1400" b="1" dirty="0"/>
                  <a:t>Boiler</a:t>
                </a:r>
              </a:p>
            </p:txBody>
          </p:sp>
        </p:grpSp>
        <p:sp>
          <p:nvSpPr>
            <p:cNvPr id="298" name="TextBox 297">
              <a:extLst>
                <a:ext uri="{FF2B5EF4-FFF2-40B4-BE49-F238E27FC236}">
                  <a16:creationId xmlns:a16="http://schemas.microsoft.com/office/drawing/2014/main" id="{13BC275A-549C-7CCA-B68B-1A7662009CFA}"/>
                </a:ext>
              </a:extLst>
            </p:cNvPr>
            <p:cNvSpPr txBox="1"/>
            <p:nvPr/>
          </p:nvSpPr>
          <p:spPr>
            <a:xfrm rot="16200000">
              <a:off x="5190729" y="6815496"/>
              <a:ext cx="815636"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299" name="TextBox 298">
              <a:extLst>
                <a:ext uri="{FF2B5EF4-FFF2-40B4-BE49-F238E27FC236}">
                  <a16:creationId xmlns:a16="http://schemas.microsoft.com/office/drawing/2014/main" id="{77FAE8F0-CCD4-C0C2-6741-4A4931BB4E4D}"/>
                </a:ext>
              </a:extLst>
            </p:cNvPr>
            <p:cNvSpPr txBox="1"/>
            <p:nvPr/>
          </p:nvSpPr>
          <p:spPr>
            <a:xfrm rot="16200000">
              <a:off x="10328022" y="5032161"/>
              <a:ext cx="8156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300" name="TextBox 299">
              <a:extLst>
                <a:ext uri="{FF2B5EF4-FFF2-40B4-BE49-F238E27FC236}">
                  <a16:creationId xmlns:a16="http://schemas.microsoft.com/office/drawing/2014/main" id="{631C5521-1B19-00C1-3C8A-93696137DDC6}"/>
                </a:ext>
              </a:extLst>
            </p:cNvPr>
            <p:cNvSpPr txBox="1"/>
            <p:nvPr/>
          </p:nvSpPr>
          <p:spPr>
            <a:xfrm rot="16200000">
              <a:off x="13358434" y="4576186"/>
              <a:ext cx="7155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301" name="TextBox 300">
              <a:extLst>
                <a:ext uri="{FF2B5EF4-FFF2-40B4-BE49-F238E27FC236}">
                  <a16:creationId xmlns:a16="http://schemas.microsoft.com/office/drawing/2014/main" id="{C949FC65-1E5E-A619-F928-5741A15D0717}"/>
                </a:ext>
              </a:extLst>
            </p:cNvPr>
            <p:cNvSpPr txBox="1"/>
            <p:nvPr/>
          </p:nvSpPr>
          <p:spPr>
            <a:xfrm>
              <a:off x="6550338" y="3111092"/>
              <a:ext cx="983673" cy="276999"/>
            </a:xfrm>
            <a:prstGeom prst="rect">
              <a:avLst/>
            </a:prstGeom>
            <a:solidFill>
              <a:srgbClr val="FF0101"/>
            </a:solidFill>
            <a:ln>
              <a:solidFill>
                <a:srgbClr val="FF0101"/>
              </a:solidFill>
            </a:ln>
          </p:spPr>
          <p:txBody>
            <a:bodyPr wrap="square" rtlCol="0">
              <a:spAutoFit/>
            </a:bodyPr>
            <a:lstStyle/>
            <a:p>
              <a:pPr algn="ctr"/>
              <a:r>
                <a:rPr lang="en-US" sz="1200" dirty="0">
                  <a:solidFill>
                    <a:schemeClr val="bg1"/>
                  </a:solidFill>
                </a:rPr>
                <a:t>Waste heat</a:t>
              </a:r>
            </a:p>
          </p:txBody>
        </p:sp>
        <p:sp>
          <p:nvSpPr>
            <p:cNvPr id="302" name="TextBox 301">
              <a:extLst>
                <a:ext uri="{FF2B5EF4-FFF2-40B4-BE49-F238E27FC236}">
                  <a16:creationId xmlns:a16="http://schemas.microsoft.com/office/drawing/2014/main" id="{2EE01E96-AA05-73A3-F977-E3AE974A79E2}"/>
                </a:ext>
              </a:extLst>
            </p:cNvPr>
            <p:cNvSpPr txBox="1"/>
            <p:nvPr/>
          </p:nvSpPr>
          <p:spPr>
            <a:xfrm>
              <a:off x="6190234" y="3426916"/>
              <a:ext cx="170387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Ammonium phosphate</a:t>
              </a:r>
            </a:p>
          </p:txBody>
        </p:sp>
        <p:sp>
          <p:nvSpPr>
            <p:cNvPr id="303" name="TextBox 302">
              <a:extLst>
                <a:ext uri="{FF2B5EF4-FFF2-40B4-BE49-F238E27FC236}">
                  <a16:creationId xmlns:a16="http://schemas.microsoft.com/office/drawing/2014/main" id="{287D3214-A476-ED28-A24E-AE5EEAE5F84C}"/>
                </a:ext>
              </a:extLst>
            </p:cNvPr>
            <p:cNvSpPr txBox="1"/>
            <p:nvPr/>
          </p:nvSpPr>
          <p:spPr>
            <a:xfrm>
              <a:off x="6111450" y="3725535"/>
              <a:ext cx="1898374"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Diammonium phosphate</a:t>
              </a:r>
            </a:p>
          </p:txBody>
        </p:sp>
        <p:sp>
          <p:nvSpPr>
            <p:cNvPr id="304" name="TextBox 303">
              <a:extLst>
                <a:ext uri="{FF2B5EF4-FFF2-40B4-BE49-F238E27FC236}">
                  <a16:creationId xmlns:a16="http://schemas.microsoft.com/office/drawing/2014/main" id="{6FAC463F-5276-E290-ADD3-D6CA785825D3}"/>
                </a:ext>
              </a:extLst>
            </p:cNvPr>
            <p:cNvSpPr txBox="1"/>
            <p:nvPr/>
          </p:nvSpPr>
          <p:spPr>
            <a:xfrm>
              <a:off x="10553247" y="3909672"/>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Wet product</a:t>
              </a:r>
            </a:p>
          </p:txBody>
        </p:sp>
        <p:sp>
          <p:nvSpPr>
            <p:cNvPr id="305" name="TextBox 304">
              <a:extLst>
                <a:ext uri="{FF2B5EF4-FFF2-40B4-BE49-F238E27FC236}">
                  <a16:creationId xmlns:a16="http://schemas.microsoft.com/office/drawing/2014/main" id="{AC8AB084-2DB4-539F-D8D5-47250FAD7066}"/>
                </a:ext>
              </a:extLst>
            </p:cNvPr>
            <p:cNvSpPr txBox="1"/>
            <p:nvPr/>
          </p:nvSpPr>
          <p:spPr>
            <a:xfrm>
              <a:off x="13801903" y="3926522"/>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Dry product</a:t>
              </a:r>
            </a:p>
          </p:txBody>
        </p:sp>
        <p:sp>
          <p:nvSpPr>
            <p:cNvPr id="306" name="TextBox 305">
              <a:extLst>
                <a:ext uri="{FF2B5EF4-FFF2-40B4-BE49-F238E27FC236}">
                  <a16:creationId xmlns:a16="http://schemas.microsoft.com/office/drawing/2014/main" id="{374D573C-E09A-B4F2-999B-F2255BAEF335}"/>
                </a:ext>
              </a:extLst>
            </p:cNvPr>
            <p:cNvSpPr txBox="1"/>
            <p:nvPr/>
          </p:nvSpPr>
          <p:spPr>
            <a:xfrm rot="16200000">
              <a:off x="5044252" y="8197282"/>
              <a:ext cx="1230317"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sp>
          <p:nvSpPr>
            <p:cNvPr id="307" name="TextBox 306">
              <a:extLst>
                <a:ext uri="{FF2B5EF4-FFF2-40B4-BE49-F238E27FC236}">
                  <a16:creationId xmlns:a16="http://schemas.microsoft.com/office/drawing/2014/main" id="{2D0C7E8C-AF4B-0371-7588-502B5887828F}"/>
                </a:ext>
              </a:extLst>
            </p:cNvPr>
            <p:cNvSpPr txBox="1"/>
            <p:nvPr/>
          </p:nvSpPr>
          <p:spPr>
            <a:xfrm rot="16200000">
              <a:off x="1890768" y="6003660"/>
              <a:ext cx="1206400" cy="276999"/>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a:t>
              </a:r>
            </a:p>
          </p:txBody>
        </p:sp>
        <p:sp>
          <p:nvSpPr>
            <p:cNvPr id="308" name="TextBox 307">
              <a:extLst>
                <a:ext uri="{FF2B5EF4-FFF2-40B4-BE49-F238E27FC236}">
                  <a16:creationId xmlns:a16="http://schemas.microsoft.com/office/drawing/2014/main" id="{5144083C-29A1-2BC6-D264-3085D359A55A}"/>
                </a:ext>
              </a:extLst>
            </p:cNvPr>
            <p:cNvSpPr txBox="1"/>
            <p:nvPr/>
          </p:nvSpPr>
          <p:spPr>
            <a:xfrm rot="16200000">
              <a:off x="2080115" y="4174066"/>
              <a:ext cx="897064" cy="276999"/>
            </a:xfrm>
            <a:prstGeom prst="rect">
              <a:avLst/>
            </a:prstGeom>
            <a:solidFill>
              <a:srgbClr val="FFFF00"/>
            </a:solidFill>
            <a:ln>
              <a:solidFill>
                <a:srgbClr val="FFFF00"/>
              </a:solidFill>
            </a:ln>
          </p:spPr>
          <p:txBody>
            <a:bodyPr wrap="square" rtlCol="0">
              <a:spAutoFit/>
            </a:bodyPr>
            <a:lstStyle/>
            <a:p>
              <a:pPr algn="ctr"/>
              <a:r>
                <a:rPr lang="en-US" sz="1200" dirty="0"/>
                <a:t>Electricity</a:t>
              </a:r>
            </a:p>
          </p:txBody>
        </p:sp>
        <p:sp>
          <p:nvSpPr>
            <p:cNvPr id="309" name="TextBox 308">
              <a:extLst>
                <a:ext uri="{FF2B5EF4-FFF2-40B4-BE49-F238E27FC236}">
                  <a16:creationId xmlns:a16="http://schemas.microsoft.com/office/drawing/2014/main" id="{7E9B8935-9B91-5404-5FEF-F7BB950B3156}"/>
                </a:ext>
              </a:extLst>
            </p:cNvPr>
            <p:cNvSpPr txBox="1"/>
            <p:nvPr/>
          </p:nvSpPr>
          <p:spPr>
            <a:xfrm>
              <a:off x="12191227" y="781295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310" name="TextBox 309">
              <a:extLst>
                <a:ext uri="{FF2B5EF4-FFF2-40B4-BE49-F238E27FC236}">
                  <a16:creationId xmlns:a16="http://schemas.microsoft.com/office/drawing/2014/main" id="{1565CD9C-4417-EE67-AA19-4A65C9564C1D}"/>
                </a:ext>
              </a:extLst>
            </p:cNvPr>
            <p:cNvSpPr txBox="1"/>
            <p:nvPr/>
          </p:nvSpPr>
          <p:spPr>
            <a:xfrm>
              <a:off x="9092544" y="781295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311" name="TextBox 310">
              <a:extLst>
                <a:ext uri="{FF2B5EF4-FFF2-40B4-BE49-F238E27FC236}">
                  <a16:creationId xmlns:a16="http://schemas.microsoft.com/office/drawing/2014/main" id="{8524A263-836B-AD6E-6830-DB4AB2C0A850}"/>
                </a:ext>
              </a:extLst>
            </p:cNvPr>
            <p:cNvSpPr txBox="1"/>
            <p:nvPr/>
          </p:nvSpPr>
          <p:spPr>
            <a:xfrm>
              <a:off x="12659524" y="7205139"/>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sp>
          <p:nvSpPr>
            <p:cNvPr id="312" name="TextBox 311">
              <a:extLst>
                <a:ext uri="{FF2B5EF4-FFF2-40B4-BE49-F238E27FC236}">
                  <a16:creationId xmlns:a16="http://schemas.microsoft.com/office/drawing/2014/main" id="{3FC9F90B-C2DB-E5E1-C3DA-986DCED5DA6C}"/>
                </a:ext>
              </a:extLst>
            </p:cNvPr>
            <p:cNvSpPr txBox="1"/>
            <p:nvPr/>
          </p:nvSpPr>
          <p:spPr>
            <a:xfrm>
              <a:off x="15058549" y="7138446"/>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grpSp>
      <p:grpSp>
        <p:nvGrpSpPr>
          <p:cNvPr id="4" name="Group 3">
            <a:extLst>
              <a:ext uri="{FF2B5EF4-FFF2-40B4-BE49-F238E27FC236}">
                <a16:creationId xmlns:a16="http://schemas.microsoft.com/office/drawing/2014/main" id="{CCBB4AC7-8D22-B380-E188-50142448556E}"/>
              </a:ext>
            </a:extLst>
          </p:cNvPr>
          <p:cNvGrpSpPr/>
          <p:nvPr/>
        </p:nvGrpSpPr>
        <p:grpSpPr>
          <a:xfrm>
            <a:off x="2747989" y="3174493"/>
            <a:ext cx="13278447" cy="5670852"/>
            <a:chOff x="2763229" y="3171526"/>
            <a:chExt cx="13278447" cy="5670852"/>
          </a:xfrm>
          <a:noFill/>
        </p:grpSpPr>
        <p:sp>
          <p:nvSpPr>
            <p:cNvPr id="258" name="Rectangle 257">
              <a:extLst>
                <a:ext uri="{FF2B5EF4-FFF2-40B4-BE49-F238E27FC236}">
                  <a16:creationId xmlns:a16="http://schemas.microsoft.com/office/drawing/2014/main" id="{8347A24A-2EFE-831B-274F-79DD5554BBA6}"/>
                </a:ext>
              </a:extLst>
            </p:cNvPr>
            <p:cNvSpPr/>
            <p:nvPr/>
          </p:nvSpPr>
          <p:spPr>
            <a:xfrm>
              <a:off x="2763229" y="6013875"/>
              <a:ext cx="1110271" cy="295457"/>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8" name="Rectangle 267">
              <a:extLst>
                <a:ext uri="{FF2B5EF4-FFF2-40B4-BE49-F238E27FC236}">
                  <a16:creationId xmlns:a16="http://schemas.microsoft.com/office/drawing/2014/main" id="{BAAC58CD-DF42-7D2D-A190-A30C7452EEEB}"/>
                </a:ext>
              </a:extLst>
            </p:cNvPr>
            <p:cNvSpPr/>
            <p:nvPr/>
          </p:nvSpPr>
          <p:spPr>
            <a:xfrm>
              <a:off x="9043552" y="3171526"/>
              <a:ext cx="919772" cy="4350052"/>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6" name="Rectangle 255">
              <a:extLst>
                <a:ext uri="{FF2B5EF4-FFF2-40B4-BE49-F238E27FC236}">
                  <a16:creationId xmlns:a16="http://schemas.microsoft.com/office/drawing/2014/main" id="{5042B2AD-62E8-06DB-BE13-095E1EEF1166}"/>
                </a:ext>
              </a:extLst>
            </p:cNvPr>
            <p:cNvSpPr/>
            <p:nvPr/>
          </p:nvSpPr>
          <p:spPr>
            <a:xfrm>
              <a:off x="2763229" y="4203521"/>
              <a:ext cx="919771" cy="295457"/>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59" name="Rectangle 258">
              <a:extLst>
                <a:ext uri="{FF2B5EF4-FFF2-40B4-BE49-F238E27FC236}">
                  <a16:creationId xmlns:a16="http://schemas.microsoft.com/office/drawing/2014/main" id="{3C57FD09-26C1-87C1-A6CD-CAAFC88158F2}"/>
                </a:ext>
              </a:extLst>
            </p:cNvPr>
            <p:cNvSpPr/>
            <p:nvPr/>
          </p:nvSpPr>
          <p:spPr>
            <a:xfrm>
              <a:off x="6065229" y="4102186"/>
              <a:ext cx="1110271" cy="2207146"/>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0" name="Rectangle 259">
              <a:extLst>
                <a:ext uri="{FF2B5EF4-FFF2-40B4-BE49-F238E27FC236}">
                  <a16:creationId xmlns:a16="http://schemas.microsoft.com/office/drawing/2014/main" id="{D59052ED-0BD6-64A9-D356-A17E11761A00}"/>
                </a:ext>
              </a:extLst>
            </p:cNvPr>
            <p:cNvSpPr/>
            <p:nvPr/>
          </p:nvSpPr>
          <p:spPr>
            <a:xfrm>
              <a:off x="6065229" y="8145153"/>
              <a:ext cx="1110271" cy="697225"/>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1" name="Rectangle 260">
              <a:extLst>
                <a:ext uri="{FF2B5EF4-FFF2-40B4-BE49-F238E27FC236}">
                  <a16:creationId xmlns:a16="http://schemas.microsoft.com/office/drawing/2014/main" id="{86926035-AA41-DEA0-774A-E5E736F0EBF7}"/>
                </a:ext>
              </a:extLst>
            </p:cNvPr>
            <p:cNvSpPr/>
            <p:nvPr/>
          </p:nvSpPr>
          <p:spPr>
            <a:xfrm>
              <a:off x="10961895" y="4739238"/>
              <a:ext cx="1001902" cy="839240"/>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2" name="Rectangle 261">
              <a:extLst>
                <a:ext uri="{FF2B5EF4-FFF2-40B4-BE49-F238E27FC236}">
                  <a16:creationId xmlns:a16="http://schemas.microsoft.com/office/drawing/2014/main" id="{8164D8A0-9944-B65A-4D52-BDBA4BCABAB9}"/>
                </a:ext>
              </a:extLst>
            </p:cNvPr>
            <p:cNvSpPr/>
            <p:nvPr/>
          </p:nvSpPr>
          <p:spPr>
            <a:xfrm>
              <a:off x="6073557" y="7037408"/>
              <a:ext cx="1110271" cy="295457"/>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4" name="Rectangle 263">
              <a:extLst>
                <a:ext uri="{FF2B5EF4-FFF2-40B4-BE49-F238E27FC236}">
                  <a16:creationId xmlns:a16="http://schemas.microsoft.com/office/drawing/2014/main" id="{FBF93D6D-C141-5CFF-E68B-E0F2123BA301}"/>
                </a:ext>
              </a:extLst>
            </p:cNvPr>
            <p:cNvSpPr/>
            <p:nvPr/>
          </p:nvSpPr>
          <p:spPr>
            <a:xfrm>
              <a:off x="6062543" y="6517230"/>
              <a:ext cx="1110271" cy="295457"/>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5" name="Rectangle 264">
              <a:extLst>
                <a:ext uri="{FF2B5EF4-FFF2-40B4-BE49-F238E27FC236}">
                  <a16:creationId xmlns:a16="http://schemas.microsoft.com/office/drawing/2014/main" id="{966B00FD-B546-496D-A7D9-0DD505DBC6C9}"/>
                </a:ext>
              </a:extLst>
            </p:cNvPr>
            <p:cNvSpPr/>
            <p:nvPr/>
          </p:nvSpPr>
          <p:spPr>
            <a:xfrm>
              <a:off x="7542034" y="4565815"/>
              <a:ext cx="1110271" cy="1743517"/>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UNIT 3</a:t>
              </a:r>
            </a:p>
          </p:txBody>
        </p:sp>
        <p:sp>
          <p:nvSpPr>
            <p:cNvPr id="266" name="Rectangle 265">
              <a:extLst>
                <a:ext uri="{FF2B5EF4-FFF2-40B4-BE49-F238E27FC236}">
                  <a16:creationId xmlns:a16="http://schemas.microsoft.com/office/drawing/2014/main" id="{36ACF832-B7C6-C103-9473-59809FDA1C41}"/>
                </a:ext>
              </a:extLst>
            </p:cNvPr>
            <p:cNvSpPr/>
            <p:nvPr/>
          </p:nvSpPr>
          <p:spPr>
            <a:xfrm>
              <a:off x="7542034" y="8145153"/>
              <a:ext cx="1110271" cy="263322"/>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67" name="Rectangle 266">
              <a:extLst>
                <a:ext uri="{FF2B5EF4-FFF2-40B4-BE49-F238E27FC236}">
                  <a16:creationId xmlns:a16="http://schemas.microsoft.com/office/drawing/2014/main" id="{D5AC4BD7-2303-4FA2-C4EE-E331B2A2F6D5}"/>
                </a:ext>
              </a:extLst>
            </p:cNvPr>
            <p:cNvSpPr/>
            <p:nvPr/>
          </p:nvSpPr>
          <p:spPr>
            <a:xfrm>
              <a:off x="4049535" y="3182255"/>
              <a:ext cx="919772" cy="3810556"/>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0" name="Rectangle 269">
              <a:extLst>
                <a:ext uri="{FF2B5EF4-FFF2-40B4-BE49-F238E27FC236}">
                  <a16:creationId xmlns:a16="http://schemas.microsoft.com/office/drawing/2014/main" id="{2EC44B52-350E-9573-DA85-4EA50C72A7E2}"/>
                </a:ext>
              </a:extLst>
            </p:cNvPr>
            <p:cNvSpPr/>
            <p:nvPr/>
          </p:nvSpPr>
          <p:spPr>
            <a:xfrm>
              <a:off x="12436217" y="3761462"/>
              <a:ext cx="919772" cy="3231349"/>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1" name="Rectangle 270">
              <a:extLst>
                <a:ext uri="{FF2B5EF4-FFF2-40B4-BE49-F238E27FC236}">
                  <a16:creationId xmlns:a16="http://schemas.microsoft.com/office/drawing/2014/main" id="{5C6C9646-0508-8B49-3B47-B1EECE3EA138}"/>
                </a:ext>
              </a:extLst>
            </p:cNvPr>
            <p:cNvSpPr/>
            <p:nvPr/>
          </p:nvSpPr>
          <p:spPr>
            <a:xfrm>
              <a:off x="15121905" y="3768021"/>
              <a:ext cx="919771" cy="3306418"/>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2" name="Rectangle 271">
              <a:extLst>
                <a:ext uri="{FF2B5EF4-FFF2-40B4-BE49-F238E27FC236}">
                  <a16:creationId xmlns:a16="http://schemas.microsoft.com/office/drawing/2014/main" id="{0F14D541-765C-FCA2-FB00-E955AE63392B}"/>
                </a:ext>
              </a:extLst>
            </p:cNvPr>
            <p:cNvSpPr/>
            <p:nvPr/>
          </p:nvSpPr>
          <p:spPr>
            <a:xfrm>
              <a:off x="9124725" y="8145154"/>
              <a:ext cx="4051368" cy="697224"/>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73" name="Rectangle 272">
              <a:extLst>
                <a:ext uri="{FF2B5EF4-FFF2-40B4-BE49-F238E27FC236}">
                  <a16:creationId xmlns:a16="http://schemas.microsoft.com/office/drawing/2014/main" id="{BC562124-84D5-6715-6F10-36CC6F7E476D}"/>
                </a:ext>
              </a:extLst>
            </p:cNvPr>
            <p:cNvSpPr/>
            <p:nvPr/>
          </p:nvSpPr>
          <p:spPr>
            <a:xfrm>
              <a:off x="7564061" y="6588487"/>
              <a:ext cx="1088244" cy="699781"/>
            </a:xfrm>
            <a:prstGeom prst="rect">
              <a:avLst/>
            </a:prstGeom>
            <a:grp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5" name="textruta 4">
            <a:extLst>
              <a:ext uri="{FF2B5EF4-FFF2-40B4-BE49-F238E27FC236}">
                <a16:creationId xmlns:a16="http://schemas.microsoft.com/office/drawing/2014/main" id="{D6463C70-ABFA-FE69-5695-315E9C701850}"/>
              </a:ext>
            </a:extLst>
          </p:cNvPr>
          <p:cNvSpPr txBox="1"/>
          <p:nvPr/>
        </p:nvSpPr>
        <p:spPr>
          <a:xfrm>
            <a:off x="4098545" y="5970471"/>
            <a:ext cx="812234" cy="523220"/>
          </a:xfrm>
          <a:prstGeom prst="rect">
            <a:avLst/>
          </a:prstGeom>
          <a:noFill/>
        </p:spPr>
        <p:txBody>
          <a:bodyPr wrap="square">
            <a:spAutoFit/>
          </a:bodyPr>
          <a:lstStyle/>
          <a:p>
            <a:pPr algn="ctr"/>
            <a:r>
              <a:rPr lang="en-US" sz="2800" dirty="0">
                <a:solidFill>
                  <a:schemeClr val="accent1"/>
                </a:solidFill>
              </a:rPr>
              <a:t>1.</a:t>
            </a:r>
          </a:p>
        </p:txBody>
      </p:sp>
      <p:sp>
        <p:nvSpPr>
          <p:cNvPr id="8" name="textruta 7">
            <a:extLst>
              <a:ext uri="{FF2B5EF4-FFF2-40B4-BE49-F238E27FC236}">
                <a16:creationId xmlns:a16="http://schemas.microsoft.com/office/drawing/2014/main" id="{BC78632E-26C1-3B59-B860-80801FF943C4}"/>
              </a:ext>
            </a:extLst>
          </p:cNvPr>
          <p:cNvSpPr txBox="1"/>
          <p:nvPr/>
        </p:nvSpPr>
        <p:spPr>
          <a:xfrm>
            <a:off x="9118883" y="5957863"/>
            <a:ext cx="812234" cy="523220"/>
          </a:xfrm>
          <a:prstGeom prst="rect">
            <a:avLst/>
          </a:prstGeom>
          <a:noFill/>
        </p:spPr>
        <p:txBody>
          <a:bodyPr wrap="square">
            <a:spAutoFit/>
          </a:bodyPr>
          <a:lstStyle/>
          <a:p>
            <a:pPr algn="ctr"/>
            <a:r>
              <a:rPr lang="en-US" sz="2800" dirty="0">
                <a:solidFill>
                  <a:schemeClr val="accent1"/>
                </a:solidFill>
              </a:rPr>
              <a:t>1.</a:t>
            </a:r>
          </a:p>
        </p:txBody>
      </p:sp>
      <p:sp>
        <p:nvSpPr>
          <p:cNvPr id="9" name="textruta 8">
            <a:extLst>
              <a:ext uri="{FF2B5EF4-FFF2-40B4-BE49-F238E27FC236}">
                <a16:creationId xmlns:a16="http://schemas.microsoft.com/office/drawing/2014/main" id="{9D9498B4-E33C-132D-46E0-D0DED0A98B9D}"/>
              </a:ext>
            </a:extLst>
          </p:cNvPr>
          <p:cNvSpPr txBox="1"/>
          <p:nvPr/>
        </p:nvSpPr>
        <p:spPr>
          <a:xfrm>
            <a:off x="12533733" y="6379685"/>
            <a:ext cx="812234" cy="523220"/>
          </a:xfrm>
          <a:prstGeom prst="rect">
            <a:avLst/>
          </a:prstGeom>
          <a:noFill/>
        </p:spPr>
        <p:txBody>
          <a:bodyPr wrap="square">
            <a:spAutoFit/>
          </a:bodyPr>
          <a:lstStyle/>
          <a:p>
            <a:pPr algn="ctr"/>
            <a:r>
              <a:rPr lang="en-US" sz="2800" dirty="0">
                <a:solidFill>
                  <a:schemeClr val="accent1"/>
                </a:solidFill>
              </a:rPr>
              <a:t>1.</a:t>
            </a:r>
          </a:p>
        </p:txBody>
      </p:sp>
      <p:sp>
        <p:nvSpPr>
          <p:cNvPr id="12" name="textruta 11">
            <a:extLst>
              <a:ext uri="{FF2B5EF4-FFF2-40B4-BE49-F238E27FC236}">
                <a16:creationId xmlns:a16="http://schemas.microsoft.com/office/drawing/2014/main" id="{A806EAD2-9854-77EE-522B-2F1AAC5C9672}"/>
              </a:ext>
            </a:extLst>
          </p:cNvPr>
          <p:cNvSpPr txBox="1"/>
          <p:nvPr/>
        </p:nvSpPr>
        <p:spPr>
          <a:xfrm>
            <a:off x="15112298" y="6379685"/>
            <a:ext cx="812234" cy="523220"/>
          </a:xfrm>
          <a:prstGeom prst="rect">
            <a:avLst/>
          </a:prstGeom>
          <a:noFill/>
        </p:spPr>
        <p:txBody>
          <a:bodyPr wrap="square">
            <a:spAutoFit/>
          </a:bodyPr>
          <a:lstStyle/>
          <a:p>
            <a:pPr algn="ctr"/>
            <a:r>
              <a:rPr lang="en-US" sz="2800" dirty="0">
                <a:solidFill>
                  <a:schemeClr val="accent1"/>
                </a:solidFill>
              </a:rPr>
              <a:t>1.</a:t>
            </a:r>
          </a:p>
        </p:txBody>
      </p:sp>
      <p:sp>
        <p:nvSpPr>
          <p:cNvPr id="17" name="textruta 16">
            <a:extLst>
              <a:ext uri="{FF2B5EF4-FFF2-40B4-BE49-F238E27FC236}">
                <a16:creationId xmlns:a16="http://schemas.microsoft.com/office/drawing/2014/main" id="{A1F46543-1D6E-A8CD-B683-FDD227C3F080}"/>
              </a:ext>
            </a:extLst>
          </p:cNvPr>
          <p:cNvSpPr txBox="1"/>
          <p:nvPr/>
        </p:nvSpPr>
        <p:spPr>
          <a:xfrm>
            <a:off x="7328637" y="6659213"/>
            <a:ext cx="812234" cy="523220"/>
          </a:xfrm>
          <a:prstGeom prst="rect">
            <a:avLst/>
          </a:prstGeom>
          <a:noFill/>
        </p:spPr>
        <p:txBody>
          <a:bodyPr wrap="square">
            <a:spAutoFit/>
          </a:bodyPr>
          <a:lstStyle/>
          <a:p>
            <a:pPr algn="ctr"/>
            <a:r>
              <a:rPr lang="en-US" sz="2800" dirty="0">
                <a:solidFill>
                  <a:schemeClr val="accent1"/>
                </a:solidFill>
              </a:rPr>
              <a:t>1.</a:t>
            </a:r>
          </a:p>
        </p:txBody>
      </p:sp>
      <p:sp>
        <p:nvSpPr>
          <p:cNvPr id="282" name="textruta 281">
            <a:extLst>
              <a:ext uri="{FF2B5EF4-FFF2-40B4-BE49-F238E27FC236}">
                <a16:creationId xmlns:a16="http://schemas.microsoft.com/office/drawing/2014/main" id="{1EA98D14-722C-E7E0-E3A2-6AD5CDD788CC}"/>
              </a:ext>
            </a:extLst>
          </p:cNvPr>
          <p:cNvSpPr txBox="1"/>
          <p:nvPr/>
        </p:nvSpPr>
        <p:spPr>
          <a:xfrm>
            <a:off x="10012316" y="8181574"/>
            <a:ext cx="812234" cy="523220"/>
          </a:xfrm>
          <a:prstGeom prst="rect">
            <a:avLst/>
          </a:prstGeom>
          <a:noFill/>
        </p:spPr>
        <p:txBody>
          <a:bodyPr wrap="square">
            <a:spAutoFit/>
          </a:bodyPr>
          <a:lstStyle/>
          <a:p>
            <a:pPr algn="ctr"/>
            <a:r>
              <a:rPr lang="en-US" sz="2800" dirty="0">
                <a:solidFill>
                  <a:schemeClr val="accent1"/>
                </a:solidFill>
              </a:rPr>
              <a:t>1.</a:t>
            </a:r>
          </a:p>
        </p:txBody>
      </p:sp>
      <p:sp>
        <p:nvSpPr>
          <p:cNvPr id="283" name="textruta 282">
            <a:extLst>
              <a:ext uri="{FF2B5EF4-FFF2-40B4-BE49-F238E27FC236}">
                <a16:creationId xmlns:a16="http://schemas.microsoft.com/office/drawing/2014/main" id="{1D6D843B-054F-0810-7E29-4715027F6A3A}"/>
              </a:ext>
            </a:extLst>
          </p:cNvPr>
          <p:cNvSpPr txBox="1"/>
          <p:nvPr/>
        </p:nvSpPr>
        <p:spPr>
          <a:xfrm>
            <a:off x="6178119" y="8245249"/>
            <a:ext cx="812234" cy="523220"/>
          </a:xfrm>
          <a:prstGeom prst="rect">
            <a:avLst/>
          </a:prstGeom>
          <a:noFill/>
        </p:spPr>
        <p:txBody>
          <a:bodyPr wrap="square">
            <a:spAutoFit/>
          </a:bodyPr>
          <a:lstStyle/>
          <a:p>
            <a:pPr algn="ctr"/>
            <a:r>
              <a:rPr lang="en-US" sz="2800" dirty="0">
                <a:solidFill>
                  <a:schemeClr val="accent1"/>
                </a:solidFill>
              </a:rPr>
              <a:t>2.</a:t>
            </a:r>
          </a:p>
        </p:txBody>
      </p:sp>
      <p:sp>
        <p:nvSpPr>
          <p:cNvPr id="285" name="textruta 284">
            <a:extLst>
              <a:ext uri="{FF2B5EF4-FFF2-40B4-BE49-F238E27FC236}">
                <a16:creationId xmlns:a16="http://schemas.microsoft.com/office/drawing/2014/main" id="{BAEED794-D04A-15D9-7CE9-76032A29DB8D}"/>
              </a:ext>
            </a:extLst>
          </p:cNvPr>
          <p:cNvSpPr txBox="1"/>
          <p:nvPr/>
        </p:nvSpPr>
        <p:spPr>
          <a:xfrm>
            <a:off x="6185324" y="5087909"/>
            <a:ext cx="812234" cy="523220"/>
          </a:xfrm>
          <a:prstGeom prst="rect">
            <a:avLst/>
          </a:prstGeom>
          <a:noFill/>
        </p:spPr>
        <p:txBody>
          <a:bodyPr wrap="square">
            <a:spAutoFit/>
          </a:bodyPr>
          <a:lstStyle/>
          <a:p>
            <a:pPr algn="ctr"/>
            <a:r>
              <a:rPr lang="en-US" sz="2800" dirty="0">
                <a:solidFill>
                  <a:schemeClr val="accent1"/>
                </a:solidFill>
              </a:rPr>
              <a:t>2.</a:t>
            </a:r>
          </a:p>
        </p:txBody>
      </p:sp>
      <p:sp>
        <p:nvSpPr>
          <p:cNvPr id="321" name="textruta 320">
            <a:extLst>
              <a:ext uri="{FF2B5EF4-FFF2-40B4-BE49-F238E27FC236}">
                <a16:creationId xmlns:a16="http://schemas.microsoft.com/office/drawing/2014/main" id="{E706D033-ABCC-BD21-04E5-7846202297C3}"/>
              </a:ext>
            </a:extLst>
          </p:cNvPr>
          <p:cNvSpPr txBox="1"/>
          <p:nvPr/>
        </p:nvSpPr>
        <p:spPr>
          <a:xfrm>
            <a:off x="2725527" y="5421018"/>
            <a:ext cx="812234" cy="523220"/>
          </a:xfrm>
          <a:prstGeom prst="rect">
            <a:avLst/>
          </a:prstGeom>
          <a:noFill/>
        </p:spPr>
        <p:txBody>
          <a:bodyPr wrap="square">
            <a:spAutoFit/>
          </a:bodyPr>
          <a:lstStyle/>
          <a:p>
            <a:pPr algn="ctr"/>
            <a:r>
              <a:rPr lang="en-US" sz="2800" dirty="0">
                <a:solidFill>
                  <a:schemeClr val="accent1"/>
                </a:solidFill>
              </a:rPr>
              <a:t>2.</a:t>
            </a:r>
          </a:p>
        </p:txBody>
      </p:sp>
      <p:sp>
        <p:nvSpPr>
          <p:cNvPr id="322" name="textruta 321">
            <a:extLst>
              <a:ext uri="{FF2B5EF4-FFF2-40B4-BE49-F238E27FC236}">
                <a16:creationId xmlns:a16="http://schemas.microsoft.com/office/drawing/2014/main" id="{C0EAE702-1DF6-D3E5-9FCC-0A4BE579CEF5}"/>
              </a:ext>
            </a:extLst>
          </p:cNvPr>
          <p:cNvSpPr txBox="1"/>
          <p:nvPr/>
        </p:nvSpPr>
        <p:spPr>
          <a:xfrm>
            <a:off x="7331967" y="7689159"/>
            <a:ext cx="812234" cy="523220"/>
          </a:xfrm>
          <a:prstGeom prst="rect">
            <a:avLst/>
          </a:prstGeom>
          <a:noFill/>
        </p:spPr>
        <p:txBody>
          <a:bodyPr wrap="square">
            <a:spAutoFit/>
          </a:bodyPr>
          <a:lstStyle/>
          <a:p>
            <a:pPr algn="ctr"/>
            <a:r>
              <a:rPr lang="en-US" sz="2800" dirty="0">
                <a:solidFill>
                  <a:schemeClr val="accent1"/>
                </a:solidFill>
              </a:rPr>
              <a:t>3.</a:t>
            </a:r>
          </a:p>
        </p:txBody>
      </p:sp>
      <p:sp>
        <p:nvSpPr>
          <p:cNvPr id="323" name="textruta 322">
            <a:extLst>
              <a:ext uri="{FF2B5EF4-FFF2-40B4-BE49-F238E27FC236}">
                <a16:creationId xmlns:a16="http://schemas.microsoft.com/office/drawing/2014/main" id="{0967BE3A-2867-10EF-11A1-28FA3B1C1BB6}"/>
              </a:ext>
            </a:extLst>
          </p:cNvPr>
          <p:cNvSpPr txBox="1"/>
          <p:nvPr/>
        </p:nvSpPr>
        <p:spPr>
          <a:xfrm>
            <a:off x="7684713" y="5064631"/>
            <a:ext cx="812234" cy="523220"/>
          </a:xfrm>
          <a:prstGeom prst="rect">
            <a:avLst/>
          </a:prstGeom>
          <a:noFill/>
        </p:spPr>
        <p:txBody>
          <a:bodyPr wrap="square">
            <a:spAutoFit/>
          </a:bodyPr>
          <a:lstStyle/>
          <a:p>
            <a:pPr algn="ctr"/>
            <a:r>
              <a:rPr lang="en-US" sz="2800" dirty="0">
                <a:solidFill>
                  <a:schemeClr val="accent1"/>
                </a:solidFill>
              </a:rPr>
              <a:t>3.</a:t>
            </a:r>
          </a:p>
        </p:txBody>
      </p:sp>
      <p:sp>
        <p:nvSpPr>
          <p:cNvPr id="324" name="textruta 323">
            <a:extLst>
              <a:ext uri="{FF2B5EF4-FFF2-40B4-BE49-F238E27FC236}">
                <a16:creationId xmlns:a16="http://schemas.microsoft.com/office/drawing/2014/main" id="{1B037FAF-31AC-FA3D-1E02-46C0AEED4715}"/>
              </a:ext>
            </a:extLst>
          </p:cNvPr>
          <p:cNvSpPr txBox="1"/>
          <p:nvPr/>
        </p:nvSpPr>
        <p:spPr>
          <a:xfrm>
            <a:off x="14372679" y="4432922"/>
            <a:ext cx="812234" cy="523220"/>
          </a:xfrm>
          <a:prstGeom prst="rect">
            <a:avLst/>
          </a:prstGeom>
          <a:noFill/>
        </p:spPr>
        <p:txBody>
          <a:bodyPr wrap="square">
            <a:spAutoFit/>
          </a:bodyPr>
          <a:lstStyle/>
          <a:p>
            <a:pPr algn="ctr"/>
            <a:r>
              <a:rPr lang="en-US" sz="2800" dirty="0">
                <a:solidFill>
                  <a:schemeClr val="accent1"/>
                </a:solidFill>
              </a:rPr>
              <a:t>4.</a:t>
            </a:r>
          </a:p>
        </p:txBody>
      </p:sp>
      <p:sp>
        <p:nvSpPr>
          <p:cNvPr id="325" name="textruta 324">
            <a:extLst>
              <a:ext uri="{FF2B5EF4-FFF2-40B4-BE49-F238E27FC236}">
                <a16:creationId xmlns:a16="http://schemas.microsoft.com/office/drawing/2014/main" id="{8E8BDDF5-999B-6D1E-85E8-664398BE67C8}"/>
              </a:ext>
            </a:extLst>
          </p:cNvPr>
          <p:cNvSpPr txBox="1"/>
          <p:nvPr/>
        </p:nvSpPr>
        <p:spPr>
          <a:xfrm>
            <a:off x="11060799" y="4829495"/>
            <a:ext cx="812234" cy="523220"/>
          </a:xfrm>
          <a:prstGeom prst="rect">
            <a:avLst/>
          </a:prstGeom>
          <a:noFill/>
        </p:spPr>
        <p:txBody>
          <a:bodyPr wrap="square">
            <a:spAutoFit/>
          </a:bodyPr>
          <a:lstStyle/>
          <a:p>
            <a:pPr algn="ctr"/>
            <a:r>
              <a:rPr lang="en-US" sz="2800" dirty="0">
                <a:solidFill>
                  <a:schemeClr val="accent1"/>
                </a:solidFill>
              </a:rPr>
              <a:t>4.</a:t>
            </a:r>
          </a:p>
        </p:txBody>
      </p:sp>
      <p:sp>
        <p:nvSpPr>
          <p:cNvPr id="326" name="textruta 325">
            <a:extLst>
              <a:ext uri="{FF2B5EF4-FFF2-40B4-BE49-F238E27FC236}">
                <a16:creationId xmlns:a16="http://schemas.microsoft.com/office/drawing/2014/main" id="{1B8A9FA7-AC97-1E66-BA88-C0024AB8D047}"/>
              </a:ext>
            </a:extLst>
          </p:cNvPr>
          <p:cNvSpPr txBox="1"/>
          <p:nvPr/>
        </p:nvSpPr>
        <p:spPr>
          <a:xfrm>
            <a:off x="6194587" y="6912783"/>
            <a:ext cx="812234" cy="523220"/>
          </a:xfrm>
          <a:prstGeom prst="rect">
            <a:avLst/>
          </a:prstGeom>
          <a:noFill/>
        </p:spPr>
        <p:txBody>
          <a:bodyPr wrap="square">
            <a:spAutoFit/>
          </a:bodyPr>
          <a:lstStyle/>
          <a:p>
            <a:pPr algn="ctr"/>
            <a:r>
              <a:rPr lang="en-US" sz="2800" dirty="0">
                <a:solidFill>
                  <a:schemeClr val="accent1"/>
                </a:solidFill>
              </a:rPr>
              <a:t>4.</a:t>
            </a:r>
          </a:p>
        </p:txBody>
      </p:sp>
      <p:sp>
        <p:nvSpPr>
          <p:cNvPr id="327" name="textruta 326">
            <a:extLst>
              <a:ext uri="{FF2B5EF4-FFF2-40B4-BE49-F238E27FC236}">
                <a16:creationId xmlns:a16="http://schemas.microsoft.com/office/drawing/2014/main" id="{E9C5284E-9400-B50B-CF60-064A4DF5A9E9}"/>
              </a:ext>
            </a:extLst>
          </p:cNvPr>
          <p:cNvSpPr txBox="1"/>
          <p:nvPr/>
        </p:nvSpPr>
        <p:spPr>
          <a:xfrm>
            <a:off x="6194587" y="6384757"/>
            <a:ext cx="812234" cy="523220"/>
          </a:xfrm>
          <a:prstGeom prst="rect">
            <a:avLst/>
          </a:prstGeom>
          <a:noFill/>
        </p:spPr>
        <p:txBody>
          <a:bodyPr wrap="square">
            <a:spAutoFit/>
          </a:bodyPr>
          <a:lstStyle/>
          <a:p>
            <a:pPr algn="ctr"/>
            <a:r>
              <a:rPr lang="en-US" sz="2800" dirty="0">
                <a:solidFill>
                  <a:schemeClr val="accent1"/>
                </a:solidFill>
              </a:rPr>
              <a:t>4.</a:t>
            </a:r>
          </a:p>
        </p:txBody>
      </p:sp>
      <p:sp>
        <p:nvSpPr>
          <p:cNvPr id="328" name="textruta 327">
            <a:extLst>
              <a:ext uri="{FF2B5EF4-FFF2-40B4-BE49-F238E27FC236}">
                <a16:creationId xmlns:a16="http://schemas.microsoft.com/office/drawing/2014/main" id="{F01D1FBA-0B6E-EEBB-1F60-D2631B79DDF7}"/>
              </a:ext>
            </a:extLst>
          </p:cNvPr>
          <p:cNvSpPr txBox="1"/>
          <p:nvPr/>
        </p:nvSpPr>
        <p:spPr>
          <a:xfrm>
            <a:off x="2605509" y="3606837"/>
            <a:ext cx="812234" cy="523220"/>
          </a:xfrm>
          <a:prstGeom prst="rect">
            <a:avLst/>
          </a:prstGeom>
          <a:noFill/>
        </p:spPr>
        <p:txBody>
          <a:bodyPr wrap="square">
            <a:spAutoFit/>
          </a:bodyPr>
          <a:lstStyle/>
          <a:p>
            <a:pPr algn="ctr"/>
            <a:r>
              <a:rPr lang="en-US" sz="2800" dirty="0">
                <a:solidFill>
                  <a:schemeClr val="accent1"/>
                </a:solidFill>
              </a:rPr>
              <a:t>5.</a:t>
            </a:r>
          </a:p>
        </p:txBody>
      </p:sp>
    </p:spTree>
    <p:extLst>
      <p:ext uri="{BB962C8B-B14F-4D97-AF65-F5344CB8AC3E}">
        <p14:creationId xmlns:p14="http://schemas.microsoft.com/office/powerpoint/2010/main" val="103689413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F923161-4F01-CC62-4031-3FDD494142C7}"/>
              </a:ext>
            </a:extLst>
          </p:cNvPr>
          <p:cNvGrpSpPr/>
          <p:nvPr/>
        </p:nvGrpSpPr>
        <p:grpSpPr>
          <a:xfrm>
            <a:off x="4515828" y="3183502"/>
            <a:ext cx="5504471" cy="5448196"/>
            <a:chOff x="4515828" y="3183502"/>
            <a:chExt cx="5504471" cy="5448196"/>
          </a:xfrm>
        </p:grpSpPr>
        <p:grpSp>
          <p:nvGrpSpPr>
            <p:cNvPr id="2" name="Group 1">
              <a:extLst>
                <a:ext uri="{FF2B5EF4-FFF2-40B4-BE49-F238E27FC236}">
                  <a16:creationId xmlns:a16="http://schemas.microsoft.com/office/drawing/2014/main" id="{F642A18E-2DAE-FF6F-1FF2-8C4131EF2717}"/>
                </a:ext>
              </a:extLst>
            </p:cNvPr>
            <p:cNvGrpSpPr/>
            <p:nvPr/>
          </p:nvGrpSpPr>
          <p:grpSpPr>
            <a:xfrm>
              <a:off x="4515828" y="3525416"/>
              <a:ext cx="5504471" cy="5106282"/>
              <a:chOff x="4515828" y="3525416"/>
              <a:chExt cx="5504471" cy="5106282"/>
            </a:xfrm>
          </p:grpSpPr>
          <p:sp>
            <p:nvSpPr>
              <p:cNvPr id="4" name="Rectangle 3">
                <a:extLst>
                  <a:ext uri="{FF2B5EF4-FFF2-40B4-BE49-F238E27FC236}">
                    <a16:creationId xmlns:a16="http://schemas.microsoft.com/office/drawing/2014/main" id="{F049B9EF-DF22-1034-6E26-7F39E5669973}"/>
                  </a:ext>
                </a:extLst>
              </p:cNvPr>
              <p:cNvSpPr/>
              <p:nvPr/>
            </p:nvSpPr>
            <p:spPr>
              <a:xfrm>
                <a:off x="6116028" y="7389813"/>
                <a:ext cx="1110271" cy="1241885"/>
              </a:xfrm>
              <a:prstGeom prst="rect">
                <a:avLst/>
              </a:prstGeom>
              <a:solidFill>
                <a:schemeClr val="accent6">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UNIT 1</a:t>
                </a:r>
              </a:p>
            </p:txBody>
          </p:sp>
          <p:sp>
            <p:nvSpPr>
              <p:cNvPr id="5" name="Rectangle 4">
                <a:extLst>
                  <a:ext uri="{FF2B5EF4-FFF2-40B4-BE49-F238E27FC236}">
                    <a16:creationId xmlns:a16="http://schemas.microsoft.com/office/drawing/2014/main" id="{DF078359-9AC8-F088-0B1B-B3B8A326598B}"/>
                  </a:ext>
                </a:extLst>
              </p:cNvPr>
              <p:cNvSpPr/>
              <p:nvPr/>
            </p:nvSpPr>
            <p:spPr>
              <a:xfrm>
                <a:off x="4515828" y="3525416"/>
                <a:ext cx="5504471" cy="3048000"/>
              </a:xfrm>
              <a:prstGeom prst="rect">
                <a:avLst/>
              </a:prstGeom>
              <a:solidFill>
                <a:schemeClr val="accent6">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UNIT 2</a:t>
                </a:r>
              </a:p>
            </p:txBody>
          </p:sp>
        </p:grpSp>
        <p:sp>
          <p:nvSpPr>
            <p:cNvPr id="7" name="Rectangle 6">
              <a:extLst>
                <a:ext uri="{FF2B5EF4-FFF2-40B4-BE49-F238E27FC236}">
                  <a16:creationId xmlns:a16="http://schemas.microsoft.com/office/drawing/2014/main" id="{F4FCE481-9511-59E0-42E1-837A2A5F1DC9}"/>
                </a:ext>
              </a:extLst>
            </p:cNvPr>
            <p:cNvSpPr/>
            <p:nvPr/>
          </p:nvSpPr>
          <p:spPr>
            <a:xfrm>
              <a:off x="5968999" y="3183502"/>
              <a:ext cx="990600" cy="281382"/>
            </a:xfrm>
            <a:prstGeom prst="rect">
              <a:avLst/>
            </a:prstGeom>
            <a:solidFill>
              <a:schemeClr val="accent6">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UNIT 3</a:t>
              </a:r>
            </a:p>
          </p:txBody>
        </p:sp>
      </p:grpSp>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pic>
        <p:nvPicPr>
          <p:cNvPr id="3" name="Picture 2" descr="Graphical user interface, application&#10;&#10;Description automatically generated">
            <a:extLst>
              <a:ext uri="{FF2B5EF4-FFF2-40B4-BE49-F238E27FC236}">
                <a16:creationId xmlns:a16="http://schemas.microsoft.com/office/drawing/2014/main" id="{65AA66F4-65D2-F18E-971D-51792445F6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2510" y="3139158"/>
            <a:ext cx="14082980" cy="6119390"/>
          </a:xfrm>
          <a:prstGeom prst="rect">
            <a:avLst/>
          </a:prstGeom>
        </p:spPr>
      </p:pic>
      <p:sp>
        <p:nvSpPr>
          <p:cNvPr id="8" name="TextBox 7">
            <a:extLst>
              <a:ext uri="{FF2B5EF4-FFF2-40B4-BE49-F238E27FC236}">
                <a16:creationId xmlns:a16="http://schemas.microsoft.com/office/drawing/2014/main" id="{5033D20A-3D94-F7B2-D57E-BF57790748E0}"/>
              </a:ext>
            </a:extLst>
          </p:cNvPr>
          <p:cNvSpPr txBox="1"/>
          <p:nvPr/>
        </p:nvSpPr>
        <p:spPr>
          <a:xfrm>
            <a:off x="1636738" y="2016723"/>
            <a:ext cx="15014501" cy="954107"/>
          </a:xfrm>
          <a:prstGeom prst="rect">
            <a:avLst/>
          </a:prstGeom>
          <a:solidFill>
            <a:schemeClr val="accent2">
              <a:lumMod val="60000"/>
              <a:lumOff val="40000"/>
            </a:schemeClr>
          </a:solidFill>
        </p:spPr>
        <p:txBody>
          <a:bodyPr wrap="square" rIns="90000" anchor="ctr" anchorCtr="0">
            <a:spAutoFit/>
          </a:bodyPr>
          <a:lstStyle/>
          <a:p>
            <a:pPr algn="ctr"/>
            <a:r>
              <a:rPr lang="en-US" sz="2800" b="0" i="0">
                <a:solidFill>
                  <a:srgbClr val="000000"/>
                </a:solidFill>
                <a:effectLst/>
                <a:latin typeface="Arial" panose="020B0604020202020204" pitchFamily="34" charset="0"/>
              </a:rPr>
              <a:t>The image shows a model made in the LCA-tool GaBi of the </a:t>
            </a:r>
            <a:r>
              <a:rPr lang="en-US" sz="2800" b="0" i="0" err="1">
                <a:solidFill>
                  <a:srgbClr val="000000"/>
                </a:solidFill>
                <a:effectLst/>
                <a:latin typeface="Arial" panose="020B0604020202020204" pitchFamily="34" charset="0"/>
              </a:rPr>
              <a:t>Fertiberia</a:t>
            </a:r>
            <a:r>
              <a:rPr lang="en-US" sz="2800" b="0" i="0">
                <a:solidFill>
                  <a:srgbClr val="000000"/>
                </a:solidFill>
                <a:effectLst/>
                <a:latin typeface="Arial" panose="020B0604020202020204" pitchFamily="34" charset="0"/>
              </a:rPr>
              <a:t> plant </a:t>
            </a:r>
            <a:r>
              <a:rPr lang="en-US" sz="2800" b="1" i="0">
                <a:solidFill>
                  <a:srgbClr val="000000"/>
                </a:solidFill>
                <a:effectLst/>
                <a:latin typeface="Arial" panose="020B0604020202020204" pitchFamily="34" charset="0"/>
              </a:rPr>
              <a:t>after the retrofit </a:t>
            </a:r>
            <a:r>
              <a:rPr lang="en-US" sz="2800" b="0" i="0">
                <a:solidFill>
                  <a:srgbClr val="000000"/>
                </a:solidFill>
                <a:effectLst/>
                <a:latin typeface="Arial" panose="020B0604020202020204" pitchFamily="34" charset="0"/>
              </a:rPr>
              <a:t>was made. Press the different units to learn what was changed in the retrofit.</a:t>
            </a:r>
            <a:endParaRPr lang="sv-SE" sz="2800"/>
          </a:p>
        </p:txBody>
      </p:sp>
      <p:sp>
        <p:nvSpPr>
          <p:cNvPr id="10" name="TextBox 9">
            <a:extLst>
              <a:ext uri="{FF2B5EF4-FFF2-40B4-BE49-F238E27FC236}">
                <a16:creationId xmlns:a16="http://schemas.microsoft.com/office/drawing/2014/main" id="{DC43B4AD-DC36-3E8D-8A91-74C9616ADD17}"/>
              </a:ext>
            </a:extLst>
          </p:cNvPr>
          <p:cNvSpPr txBox="1"/>
          <p:nvPr/>
        </p:nvSpPr>
        <p:spPr>
          <a:xfrm>
            <a:off x="1155638" y="84091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LCA </a:t>
            </a:r>
            <a:r>
              <a:rPr lang="sv-SE" sz="6400" b="1" err="1">
                <a:solidFill>
                  <a:srgbClr val="CC0033"/>
                </a:solidFill>
                <a:latin typeface="+mj-lt"/>
                <a:cs typeface="Arial" panose="020B0604020202020204" pitchFamily="34" charset="0"/>
              </a:rPr>
              <a:t>model</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of</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Fertiberia’s</a:t>
            </a:r>
            <a:r>
              <a:rPr lang="sv-SE" sz="6400" b="1">
                <a:solidFill>
                  <a:srgbClr val="CC0033"/>
                </a:solidFill>
                <a:latin typeface="+mj-lt"/>
                <a:cs typeface="Arial" panose="020B0604020202020204" pitchFamily="34" charset="0"/>
              </a:rPr>
              <a:t> plant</a:t>
            </a:r>
          </a:p>
        </p:txBody>
      </p:sp>
      <p:pic>
        <p:nvPicPr>
          <p:cNvPr id="11" name="Picture 10" descr="RETROFEED FERTIBERIA">
            <a:extLst>
              <a:ext uri="{FF2B5EF4-FFF2-40B4-BE49-F238E27FC236}">
                <a16:creationId xmlns:a16="http://schemas.microsoft.com/office/drawing/2014/main" id="{735596DB-1B63-FD78-44D1-E6F7D4533F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429" y="840910"/>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143" name="Rectangle 142">
            <a:extLst>
              <a:ext uri="{FF2B5EF4-FFF2-40B4-BE49-F238E27FC236}">
                <a16:creationId xmlns:a16="http://schemas.microsoft.com/office/drawing/2014/main" id="{6DD09608-B6E4-CF46-DCA9-253444CD0347}"/>
              </a:ext>
            </a:extLst>
          </p:cNvPr>
          <p:cNvSpPr/>
          <p:nvPr/>
        </p:nvSpPr>
        <p:spPr>
          <a:xfrm>
            <a:off x="5334000" y="7205275"/>
            <a:ext cx="634999" cy="17350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DDAE54E3-7128-8894-4CAE-F2FA48077D4B}"/>
              </a:ext>
            </a:extLst>
          </p:cNvPr>
          <p:cNvSpPr/>
          <p:nvPr/>
        </p:nvSpPr>
        <p:spPr>
          <a:xfrm>
            <a:off x="10109379" y="4044898"/>
            <a:ext cx="798107" cy="1156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a:extLst>
              <a:ext uri="{FF2B5EF4-FFF2-40B4-BE49-F238E27FC236}">
                <a16:creationId xmlns:a16="http://schemas.microsoft.com/office/drawing/2014/main" id="{AD47F402-02B2-1EAA-2028-132DE3081202}"/>
              </a:ext>
            </a:extLst>
          </p:cNvPr>
          <p:cNvSpPr/>
          <p:nvPr/>
        </p:nvSpPr>
        <p:spPr>
          <a:xfrm>
            <a:off x="13342877" y="3781012"/>
            <a:ext cx="449345" cy="814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a:extLst>
              <a:ext uri="{FF2B5EF4-FFF2-40B4-BE49-F238E27FC236}">
                <a16:creationId xmlns:a16="http://schemas.microsoft.com/office/drawing/2014/main" id="{2AF34AB2-1868-D7CE-C82D-E5A094922B58}"/>
              </a:ext>
            </a:extLst>
          </p:cNvPr>
          <p:cNvSpPr/>
          <p:nvPr/>
        </p:nvSpPr>
        <p:spPr>
          <a:xfrm>
            <a:off x="2045464" y="4773237"/>
            <a:ext cx="880990" cy="1156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Rectangle 147">
            <a:extLst>
              <a:ext uri="{FF2B5EF4-FFF2-40B4-BE49-F238E27FC236}">
                <a16:creationId xmlns:a16="http://schemas.microsoft.com/office/drawing/2014/main" id="{20990F4D-E601-4DB4-225C-7EC3092D3DDC}"/>
              </a:ext>
            </a:extLst>
          </p:cNvPr>
          <p:cNvSpPr/>
          <p:nvPr/>
        </p:nvSpPr>
        <p:spPr>
          <a:xfrm>
            <a:off x="2119491" y="3360364"/>
            <a:ext cx="880990" cy="1156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0F0EC194-73C5-8345-014A-73B494469A4E}"/>
              </a:ext>
            </a:extLst>
          </p:cNvPr>
          <p:cNvGrpSpPr/>
          <p:nvPr/>
        </p:nvGrpSpPr>
        <p:grpSpPr>
          <a:xfrm>
            <a:off x="2739835" y="2966382"/>
            <a:ext cx="13322143" cy="5740369"/>
            <a:chOff x="2237803" y="3380904"/>
            <a:chExt cx="13322143" cy="5740369"/>
          </a:xfrm>
        </p:grpSpPr>
        <p:sp>
          <p:nvSpPr>
            <p:cNvPr id="12" name="TextBox 11">
              <a:extLst>
                <a:ext uri="{FF2B5EF4-FFF2-40B4-BE49-F238E27FC236}">
                  <a16:creationId xmlns:a16="http://schemas.microsoft.com/office/drawing/2014/main" id="{32F8E7CC-38C6-F91C-1546-7CB730C076A1}"/>
                </a:ext>
              </a:extLst>
            </p:cNvPr>
            <p:cNvSpPr txBox="1"/>
            <p:nvPr/>
          </p:nvSpPr>
          <p:spPr>
            <a:xfrm rot="16200000">
              <a:off x="4825858" y="5209922"/>
              <a:ext cx="1222520"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grpSp>
          <p:nvGrpSpPr>
            <p:cNvPr id="13" name="Group 12">
              <a:extLst>
                <a:ext uri="{FF2B5EF4-FFF2-40B4-BE49-F238E27FC236}">
                  <a16:creationId xmlns:a16="http://schemas.microsoft.com/office/drawing/2014/main" id="{F2D8A58B-B7B9-1292-4B35-E0A85E927551}"/>
                </a:ext>
              </a:extLst>
            </p:cNvPr>
            <p:cNvGrpSpPr/>
            <p:nvPr/>
          </p:nvGrpSpPr>
          <p:grpSpPr>
            <a:xfrm>
              <a:off x="2410151" y="3380904"/>
              <a:ext cx="13149795" cy="5189158"/>
              <a:chOff x="2418174" y="3380904"/>
              <a:chExt cx="13149795" cy="5189158"/>
            </a:xfrm>
          </p:grpSpPr>
          <p:sp>
            <p:nvSpPr>
              <p:cNvPr id="29" name="TextBox 28">
                <a:extLst>
                  <a:ext uri="{FF2B5EF4-FFF2-40B4-BE49-F238E27FC236}">
                    <a16:creationId xmlns:a16="http://schemas.microsoft.com/office/drawing/2014/main" id="{868981BB-BB46-5EBE-EB4C-2F34DBCBC4F7}"/>
                  </a:ext>
                </a:extLst>
              </p:cNvPr>
              <p:cNvSpPr txBox="1"/>
              <p:nvPr/>
            </p:nvSpPr>
            <p:spPr>
              <a:xfrm rot="16200000" flipH="1">
                <a:off x="3402779" y="4644829"/>
                <a:ext cx="2122943" cy="369332"/>
              </a:xfrm>
              <a:prstGeom prst="rect">
                <a:avLst/>
              </a:prstGeom>
              <a:noFill/>
            </p:spPr>
            <p:txBody>
              <a:bodyPr wrap="square" rtlCol="0">
                <a:spAutoFit/>
              </a:bodyPr>
              <a:lstStyle/>
              <a:p>
                <a:r>
                  <a:rPr lang="en-US" b="1" dirty="0"/>
                  <a:t>Tubular reactor</a:t>
                </a:r>
              </a:p>
            </p:txBody>
          </p:sp>
          <p:sp>
            <p:nvSpPr>
              <p:cNvPr id="30" name="TextBox 29">
                <a:extLst>
                  <a:ext uri="{FF2B5EF4-FFF2-40B4-BE49-F238E27FC236}">
                    <a16:creationId xmlns:a16="http://schemas.microsoft.com/office/drawing/2014/main" id="{A3A908C0-A9BF-F522-E40B-2AD79072EDCB}"/>
                  </a:ext>
                </a:extLst>
              </p:cNvPr>
              <p:cNvSpPr txBox="1"/>
              <p:nvPr/>
            </p:nvSpPr>
            <p:spPr>
              <a:xfrm rot="16200000" flipH="1">
                <a:off x="8411049" y="4985994"/>
                <a:ext cx="1399952" cy="369332"/>
              </a:xfrm>
              <a:prstGeom prst="rect">
                <a:avLst/>
              </a:prstGeom>
              <a:noFill/>
            </p:spPr>
            <p:txBody>
              <a:bodyPr wrap="square" rtlCol="0">
                <a:spAutoFit/>
              </a:bodyPr>
              <a:lstStyle/>
              <a:p>
                <a:r>
                  <a:rPr lang="en-US" b="1" dirty="0"/>
                  <a:t>Granulator</a:t>
                </a:r>
              </a:p>
            </p:txBody>
          </p:sp>
          <p:sp>
            <p:nvSpPr>
              <p:cNvPr id="31" name="TextBox 30">
                <a:extLst>
                  <a:ext uri="{FF2B5EF4-FFF2-40B4-BE49-F238E27FC236}">
                    <a16:creationId xmlns:a16="http://schemas.microsoft.com/office/drawing/2014/main" id="{D2A721E6-6618-971C-B7B5-FC854B895EE9}"/>
                  </a:ext>
                </a:extLst>
              </p:cNvPr>
              <p:cNvSpPr txBox="1"/>
              <p:nvPr/>
            </p:nvSpPr>
            <p:spPr>
              <a:xfrm>
                <a:off x="2418174" y="3548003"/>
                <a:ext cx="1123571" cy="261610"/>
              </a:xfrm>
              <a:prstGeom prst="rect">
                <a:avLst/>
              </a:prstGeom>
              <a:noFill/>
            </p:spPr>
            <p:txBody>
              <a:bodyPr wrap="square" rtlCol="0">
                <a:spAutoFit/>
              </a:bodyPr>
              <a:lstStyle/>
              <a:p>
                <a:pPr algn="ctr"/>
                <a:r>
                  <a:rPr lang="en-US" sz="1100" dirty="0"/>
                  <a:t>Electricity grid</a:t>
                </a:r>
              </a:p>
            </p:txBody>
          </p:sp>
          <p:sp>
            <p:nvSpPr>
              <p:cNvPr id="128" name="TextBox 127">
                <a:extLst>
                  <a:ext uri="{FF2B5EF4-FFF2-40B4-BE49-F238E27FC236}">
                    <a16:creationId xmlns:a16="http://schemas.microsoft.com/office/drawing/2014/main" id="{A6D65DA8-CC73-48CB-2C6D-2547E3914018}"/>
                  </a:ext>
                </a:extLst>
              </p:cNvPr>
              <p:cNvSpPr txBox="1"/>
              <p:nvPr/>
            </p:nvSpPr>
            <p:spPr>
              <a:xfrm>
                <a:off x="2506472" y="5190884"/>
                <a:ext cx="1287780" cy="261610"/>
              </a:xfrm>
              <a:prstGeom prst="rect">
                <a:avLst/>
              </a:prstGeom>
              <a:noFill/>
            </p:spPr>
            <p:txBody>
              <a:bodyPr wrap="square" rtlCol="0">
                <a:spAutoFit/>
              </a:bodyPr>
              <a:lstStyle/>
              <a:p>
                <a:pPr algn="ctr"/>
                <a:r>
                  <a:rPr lang="en-US" sz="1100" dirty="0"/>
                  <a:t>Ammonia (NH3)</a:t>
                </a:r>
              </a:p>
            </p:txBody>
          </p:sp>
          <p:sp>
            <p:nvSpPr>
              <p:cNvPr id="129" name="TextBox 128">
                <a:extLst>
                  <a:ext uri="{FF2B5EF4-FFF2-40B4-BE49-F238E27FC236}">
                    <a16:creationId xmlns:a16="http://schemas.microsoft.com/office/drawing/2014/main" id="{A6E41AE2-A6B5-6183-80EF-F2EC781B5D57}"/>
                  </a:ext>
                </a:extLst>
              </p:cNvPr>
              <p:cNvSpPr txBox="1"/>
              <p:nvPr/>
            </p:nvSpPr>
            <p:spPr>
              <a:xfrm rot="16200000" flipH="1">
                <a:off x="11703400" y="4342459"/>
                <a:ext cx="1300400" cy="584775"/>
              </a:xfrm>
              <a:prstGeom prst="rect">
                <a:avLst/>
              </a:prstGeom>
              <a:noFill/>
            </p:spPr>
            <p:txBody>
              <a:bodyPr wrap="square" rtlCol="0">
                <a:spAutoFit/>
              </a:bodyPr>
              <a:lstStyle/>
              <a:p>
                <a:r>
                  <a:rPr lang="en-US" sz="1600" b="1" dirty="0"/>
                  <a:t>Drying and screening</a:t>
                </a:r>
              </a:p>
            </p:txBody>
          </p:sp>
          <p:sp>
            <p:nvSpPr>
              <p:cNvPr id="130" name="TextBox 129">
                <a:extLst>
                  <a:ext uri="{FF2B5EF4-FFF2-40B4-BE49-F238E27FC236}">
                    <a16:creationId xmlns:a16="http://schemas.microsoft.com/office/drawing/2014/main" id="{E3B17C77-B23F-BED8-AA89-CEC14CA75FFB}"/>
                  </a:ext>
                </a:extLst>
              </p:cNvPr>
              <p:cNvSpPr txBox="1"/>
              <p:nvPr/>
            </p:nvSpPr>
            <p:spPr>
              <a:xfrm rot="16200000" flipH="1">
                <a:off x="14645195" y="3872791"/>
                <a:ext cx="1414662" cy="430887"/>
              </a:xfrm>
              <a:prstGeom prst="rect">
                <a:avLst/>
              </a:prstGeom>
              <a:noFill/>
            </p:spPr>
            <p:txBody>
              <a:bodyPr wrap="square" rtlCol="0">
                <a:spAutoFit/>
              </a:bodyPr>
              <a:lstStyle/>
              <a:p>
                <a:r>
                  <a:rPr lang="en-US" sz="1100" b="1" dirty="0"/>
                  <a:t>Cooling and screening</a:t>
                </a:r>
              </a:p>
            </p:txBody>
          </p:sp>
          <p:sp>
            <p:nvSpPr>
              <p:cNvPr id="141" name="TextBox 140">
                <a:extLst>
                  <a:ext uri="{FF2B5EF4-FFF2-40B4-BE49-F238E27FC236}">
                    <a16:creationId xmlns:a16="http://schemas.microsoft.com/office/drawing/2014/main" id="{549F42C8-EE19-D335-D777-F34B36A465F2}"/>
                  </a:ext>
                </a:extLst>
              </p:cNvPr>
              <p:cNvSpPr txBox="1"/>
              <p:nvPr/>
            </p:nvSpPr>
            <p:spPr>
              <a:xfrm flipH="1">
                <a:off x="10067682" y="8200730"/>
                <a:ext cx="1352360" cy="369332"/>
              </a:xfrm>
              <a:prstGeom prst="rect">
                <a:avLst/>
              </a:prstGeom>
              <a:noFill/>
            </p:spPr>
            <p:txBody>
              <a:bodyPr wrap="square" rtlCol="0">
                <a:spAutoFit/>
              </a:bodyPr>
              <a:lstStyle/>
              <a:p>
                <a:pPr algn="ctr"/>
                <a:r>
                  <a:rPr lang="en-US" b="1" dirty="0"/>
                  <a:t>Scrubber</a:t>
                </a:r>
              </a:p>
            </p:txBody>
          </p:sp>
        </p:grpSp>
        <p:sp>
          <p:nvSpPr>
            <p:cNvPr id="15" name="TextBox 14">
              <a:extLst>
                <a:ext uri="{FF2B5EF4-FFF2-40B4-BE49-F238E27FC236}">
                  <a16:creationId xmlns:a16="http://schemas.microsoft.com/office/drawing/2014/main" id="{66AB31FF-4F40-85CF-ECF1-45F174B8D7F0}"/>
                </a:ext>
              </a:extLst>
            </p:cNvPr>
            <p:cNvSpPr txBox="1"/>
            <p:nvPr/>
          </p:nvSpPr>
          <p:spPr>
            <a:xfrm rot="16200000">
              <a:off x="9790341" y="4917621"/>
              <a:ext cx="8156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16" name="TextBox 15">
              <a:extLst>
                <a:ext uri="{FF2B5EF4-FFF2-40B4-BE49-F238E27FC236}">
                  <a16:creationId xmlns:a16="http://schemas.microsoft.com/office/drawing/2014/main" id="{E9049629-C435-9188-CF23-4D2F361FF5FE}"/>
                </a:ext>
              </a:extLst>
            </p:cNvPr>
            <p:cNvSpPr txBox="1"/>
            <p:nvPr/>
          </p:nvSpPr>
          <p:spPr>
            <a:xfrm rot="16200000">
              <a:off x="12760878" y="4332184"/>
              <a:ext cx="715535" cy="276999"/>
            </a:xfrm>
            <a:prstGeom prst="rect">
              <a:avLst/>
            </a:prstGeom>
            <a:solidFill>
              <a:srgbClr val="FFFF00"/>
            </a:solidFill>
            <a:ln>
              <a:solidFill>
                <a:srgbClr val="FFFF00"/>
              </a:solidFill>
            </a:ln>
          </p:spPr>
          <p:txBody>
            <a:bodyPr wrap="square" rtlCol="0">
              <a:spAutoFit/>
            </a:bodyPr>
            <a:lstStyle/>
            <a:p>
              <a:pPr algn="ctr"/>
              <a:r>
                <a:rPr lang="en-US" sz="1200" dirty="0"/>
                <a:t>Utilities</a:t>
              </a:r>
            </a:p>
          </p:txBody>
        </p:sp>
        <p:sp>
          <p:nvSpPr>
            <p:cNvPr id="17" name="TextBox 16">
              <a:extLst>
                <a:ext uri="{FF2B5EF4-FFF2-40B4-BE49-F238E27FC236}">
                  <a16:creationId xmlns:a16="http://schemas.microsoft.com/office/drawing/2014/main" id="{EC731D81-C137-029C-65C8-1C82ED3794D5}"/>
                </a:ext>
              </a:extLst>
            </p:cNvPr>
            <p:cNvSpPr txBox="1"/>
            <p:nvPr/>
          </p:nvSpPr>
          <p:spPr>
            <a:xfrm>
              <a:off x="7517540" y="4250292"/>
              <a:ext cx="983673" cy="276999"/>
            </a:xfrm>
            <a:prstGeom prst="rect">
              <a:avLst/>
            </a:prstGeom>
            <a:solidFill>
              <a:srgbClr val="FF0101"/>
            </a:solidFill>
            <a:ln>
              <a:solidFill>
                <a:srgbClr val="FF0101"/>
              </a:solidFill>
            </a:ln>
          </p:spPr>
          <p:txBody>
            <a:bodyPr wrap="square" rtlCol="0">
              <a:spAutoFit/>
            </a:bodyPr>
            <a:lstStyle/>
            <a:p>
              <a:pPr algn="ctr"/>
              <a:r>
                <a:rPr lang="en-US" sz="1200" dirty="0">
                  <a:solidFill>
                    <a:schemeClr val="bg1"/>
                  </a:solidFill>
                </a:rPr>
                <a:t>Waste heat</a:t>
              </a:r>
            </a:p>
          </p:txBody>
        </p:sp>
        <p:sp>
          <p:nvSpPr>
            <p:cNvPr id="18" name="TextBox 17">
              <a:extLst>
                <a:ext uri="{FF2B5EF4-FFF2-40B4-BE49-F238E27FC236}">
                  <a16:creationId xmlns:a16="http://schemas.microsoft.com/office/drawing/2014/main" id="{74154519-DE96-D3EC-D134-7AD01C35B703}"/>
                </a:ext>
              </a:extLst>
            </p:cNvPr>
            <p:cNvSpPr txBox="1"/>
            <p:nvPr/>
          </p:nvSpPr>
          <p:spPr>
            <a:xfrm>
              <a:off x="5285507" y="3625079"/>
              <a:ext cx="170387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Ammonium sulphate</a:t>
              </a:r>
            </a:p>
          </p:txBody>
        </p:sp>
        <p:sp>
          <p:nvSpPr>
            <p:cNvPr id="19" name="TextBox 18">
              <a:extLst>
                <a:ext uri="{FF2B5EF4-FFF2-40B4-BE49-F238E27FC236}">
                  <a16:creationId xmlns:a16="http://schemas.microsoft.com/office/drawing/2014/main" id="{41B0EB4B-2380-E944-3A6E-386F7F03C727}"/>
                </a:ext>
              </a:extLst>
            </p:cNvPr>
            <p:cNvSpPr txBox="1"/>
            <p:nvPr/>
          </p:nvSpPr>
          <p:spPr>
            <a:xfrm>
              <a:off x="6195247" y="3946522"/>
              <a:ext cx="1363695"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Sulfuric acid</a:t>
              </a:r>
            </a:p>
          </p:txBody>
        </p:sp>
        <p:sp>
          <p:nvSpPr>
            <p:cNvPr id="20" name="TextBox 19">
              <a:extLst>
                <a:ext uri="{FF2B5EF4-FFF2-40B4-BE49-F238E27FC236}">
                  <a16:creationId xmlns:a16="http://schemas.microsoft.com/office/drawing/2014/main" id="{84AC3DD7-C5F7-E750-D705-88C3C0128CAD}"/>
                </a:ext>
              </a:extLst>
            </p:cNvPr>
            <p:cNvSpPr txBox="1"/>
            <p:nvPr/>
          </p:nvSpPr>
          <p:spPr>
            <a:xfrm>
              <a:off x="10302543" y="3846146"/>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Wet product</a:t>
              </a:r>
            </a:p>
          </p:txBody>
        </p:sp>
        <p:sp>
          <p:nvSpPr>
            <p:cNvPr id="21" name="TextBox 20">
              <a:extLst>
                <a:ext uri="{FF2B5EF4-FFF2-40B4-BE49-F238E27FC236}">
                  <a16:creationId xmlns:a16="http://schemas.microsoft.com/office/drawing/2014/main" id="{323257B2-BFCC-C340-4471-5FDB78EC4ECA}"/>
                </a:ext>
              </a:extLst>
            </p:cNvPr>
            <p:cNvSpPr txBox="1"/>
            <p:nvPr/>
          </p:nvSpPr>
          <p:spPr>
            <a:xfrm>
              <a:off x="13313356" y="3884817"/>
              <a:ext cx="1082689" cy="276999"/>
            </a:xfrm>
            <a:prstGeom prst="rect">
              <a:avLst/>
            </a:prstGeom>
            <a:solidFill>
              <a:srgbClr val="0000FF"/>
            </a:solidFill>
            <a:ln>
              <a:solidFill>
                <a:srgbClr val="0000FF"/>
              </a:solidFill>
            </a:ln>
          </p:spPr>
          <p:txBody>
            <a:bodyPr wrap="square" rtlCol="0">
              <a:spAutoFit/>
            </a:bodyPr>
            <a:lstStyle/>
            <a:p>
              <a:pPr algn="ctr"/>
              <a:r>
                <a:rPr lang="en-US" sz="1200" dirty="0">
                  <a:solidFill>
                    <a:schemeClr val="bg1"/>
                  </a:solidFill>
                </a:rPr>
                <a:t>Dry product</a:t>
              </a:r>
            </a:p>
          </p:txBody>
        </p:sp>
        <p:sp>
          <p:nvSpPr>
            <p:cNvPr id="23" name="TextBox 22">
              <a:extLst>
                <a:ext uri="{FF2B5EF4-FFF2-40B4-BE49-F238E27FC236}">
                  <a16:creationId xmlns:a16="http://schemas.microsoft.com/office/drawing/2014/main" id="{3CFE3611-8C8C-4E0E-B64F-645AF6ABCE9E}"/>
                </a:ext>
              </a:extLst>
            </p:cNvPr>
            <p:cNvSpPr txBox="1"/>
            <p:nvPr/>
          </p:nvSpPr>
          <p:spPr>
            <a:xfrm rot="16200000">
              <a:off x="1803151" y="5384071"/>
              <a:ext cx="1206400" cy="276999"/>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a:t>
              </a:r>
            </a:p>
          </p:txBody>
        </p:sp>
        <p:sp>
          <p:nvSpPr>
            <p:cNvPr id="24" name="TextBox 23">
              <a:extLst>
                <a:ext uri="{FF2B5EF4-FFF2-40B4-BE49-F238E27FC236}">
                  <a16:creationId xmlns:a16="http://schemas.microsoft.com/office/drawing/2014/main" id="{367857A0-E727-5904-C1D8-F90F534871C1}"/>
                </a:ext>
              </a:extLst>
            </p:cNvPr>
            <p:cNvSpPr txBox="1"/>
            <p:nvPr/>
          </p:nvSpPr>
          <p:spPr>
            <a:xfrm rot="16200000">
              <a:off x="1927771" y="3805521"/>
              <a:ext cx="897064" cy="276999"/>
            </a:xfrm>
            <a:prstGeom prst="rect">
              <a:avLst/>
            </a:prstGeom>
            <a:solidFill>
              <a:srgbClr val="FFFF00"/>
            </a:solidFill>
            <a:ln>
              <a:solidFill>
                <a:srgbClr val="FFFF00"/>
              </a:solidFill>
            </a:ln>
          </p:spPr>
          <p:txBody>
            <a:bodyPr wrap="square" rtlCol="0">
              <a:spAutoFit/>
            </a:bodyPr>
            <a:lstStyle/>
            <a:p>
              <a:pPr algn="ctr"/>
              <a:r>
                <a:rPr lang="en-US" sz="1200" dirty="0"/>
                <a:t>Electricity</a:t>
              </a:r>
            </a:p>
          </p:txBody>
        </p:sp>
        <p:sp>
          <p:nvSpPr>
            <p:cNvPr id="25" name="TextBox 24">
              <a:extLst>
                <a:ext uri="{FF2B5EF4-FFF2-40B4-BE49-F238E27FC236}">
                  <a16:creationId xmlns:a16="http://schemas.microsoft.com/office/drawing/2014/main" id="{7AEA42A7-EE9E-06D9-C6F7-A5CCA5B36BA9}"/>
                </a:ext>
              </a:extLst>
            </p:cNvPr>
            <p:cNvSpPr txBox="1"/>
            <p:nvPr/>
          </p:nvSpPr>
          <p:spPr>
            <a:xfrm>
              <a:off x="12208857" y="7376617"/>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26" name="TextBox 25">
              <a:extLst>
                <a:ext uri="{FF2B5EF4-FFF2-40B4-BE49-F238E27FC236}">
                  <a16:creationId xmlns:a16="http://schemas.microsoft.com/office/drawing/2014/main" id="{00D239BE-5E19-C4BF-CA5D-A5F6E9BD1990}"/>
                </a:ext>
              </a:extLst>
            </p:cNvPr>
            <p:cNvSpPr txBox="1"/>
            <p:nvPr/>
          </p:nvSpPr>
          <p:spPr>
            <a:xfrm>
              <a:off x="8918336" y="7374196"/>
              <a:ext cx="919772" cy="253916"/>
            </a:xfrm>
            <a:prstGeom prst="rect">
              <a:avLst/>
            </a:prstGeom>
            <a:solidFill>
              <a:srgbClr val="8080FF"/>
            </a:solidFill>
            <a:ln>
              <a:solidFill>
                <a:srgbClr val="8080FF"/>
              </a:solidFill>
            </a:ln>
          </p:spPr>
          <p:txBody>
            <a:bodyPr wrap="square" rtlCol="0">
              <a:spAutoFit/>
            </a:bodyPr>
            <a:lstStyle/>
            <a:p>
              <a:pPr algn="ctr"/>
              <a:r>
                <a:rPr lang="en-US" sz="1050" dirty="0">
                  <a:solidFill>
                    <a:schemeClr val="bg1"/>
                  </a:solidFill>
                </a:rPr>
                <a:t>Exhaust gas</a:t>
              </a:r>
            </a:p>
          </p:txBody>
        </p:sp>
        <p:sp>
          <p:nvSpPr>
            <p:cNvPr id="27" name="TextBox 26">
              <a:extLst>
                <a:ext uri="{FF2B5EF4-FFF2-40B4-BE49-F238E27FC236}">
                  <a16:creationId xmlns:a16="http://schemas.microsoft.com/office/drawing/2014/main" id="{8BF04E6C-5495-12A3-F788-8FE3BCA2393F}"/>
                </a:ext>
              </a:extLst>
            </p:cNvPr>
            <p:cNvSpPr txBox="1"/>
            <p:nvPr/>
          </p:nvSpPr>
          <p:spPr>
            <a:xfrm>
              <a:off x="11652264" y="6259974"/>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sp>
          <p:nvSpPr>
            <p:cNvPr id="28" name="TextBox 27">
              <a:extLst>
                <a:ext uri="{FF2B5EF4-FFF2-40B4-BE49-F238E27FC236}">
                  <a16:creationId xmlns:a16="http://schemas.microsoft.com/office/drawing/2014/main" id="{17F84959-4B14-BB89-356E-26C4F05C1832}"/>
                </a:ext>
              </a:extLst>
            </p:cNvPr>
            <p:cNvSpPr txBox="1"/>
            <p:nvPr/>
          </p:nvSpPr>
          <p:spPr>
            <a:xfrm>
              <a:off x="14532269" y="6282733"/>
              <a:ext cx="812234" cy="415498"/>
            </a:xfrm>
            <a:prstGeom prst="rect">
              <a:avLst/>
            </a:prstGeom>
            <a:solidFill>
              <a:srgbClr val="808080"/>
            </a:solidFill>
            <a:ln>
              <a:solidFill>
                <a:schemeClr val="tx1"/>
              </a:solidFill>
            </a:ln>
          </p:spPr>
          <p:txBody>
            <a:bodyPr wrap="square" rtlCol="0">
              <a:spAutoFit/>
            </a:bodyPr>
            <a:lstStyle/>
            <a:p>
              <a:pPr algn="ctr"/>
              <a:r>
                <a:rPr lang="en-US" sz="1050" dirty="0">
                  <a:solidFill>
                    <a:schemeClr val="bg1"/>
                  </a:solidFill>
                </a:rPr>
                <a:t>Recycled material</a:t>
              </a:r>
            </a:p>
          </p:txBody>
        </p:sp>
        <p:sp>
          <p:nvSpPr>
            <p:cNvPr id="22" name="TextBox 21">
              <a:extLst>
                <a:ext uri="{FF2B5EF4-FFF2-40B4-BE49-F238E27FC236}">
                  <a16:creationId xmlns:a16="http://schemas.microsoft.com/office/drawing/2014/main" id="{D2B27DCE-4794-6247-9CBC-79AA0E622FB6}"/>
                </a:ext>
              </a:extLst>
            </p:cNvPr>
            <p:cNvSpPr txBox="1"/>
            <p:nvPr/>
          </p:nvSpPr>
          <p:spPr>
            <a:xfrm rot="16200000">
              <a:off x="4530184" y="8207656"/>
              <a:ext cx="1365568" cy="461665"/>
            </a:xfrm>
            <a:prstGeom prst="rect">
              <a:avLst/>
            </a:prstGeom>
            <a:solidFill>
              <a:srgbClr val="008040"/>
            </a:solidFill>
            <a:ln>
              <a:solidFill>
                <a:srgbClr val="008040"/>
              </a:solidFill>
            </a:ln>
          </p:spPr>
          <p:txBody>
            <a:bodyPr wrap="square" rtlCol="0">
              <a:spAutoFit/>
            </a:bodyPr>
            <a:lstStyle/>
            <a:p>
              <a:pPr algn="ctr"/>
              <a:r>
                <a:rPr lang="en-US" sz="1200" dirty="0">
                  <a:solidFill>
                    <a:schemeClr val="bg1"/>
                  </a:solidFill>
                </a:rPr>
                <a:t>Raw materials and transport</a:t>
              </a:r>
            </a:p>
          </p:txBody>
        </p:sp>
      </p:grpSp>
      <p:sp>
        <p:nvSpPr>
          <p:cNvPr id="144" name="Rectangle 143">
            <a:extLst>
              <a:ext uri="{FF2B5EF4-FFF2-40B4-BE49-F238E27FC236}">
                <a16:creationId xmlns:a16="http://schemas.microsoft.com/office/drawing/2014/main" id="{15F0AA8F-4547-6DBC-B197-AF5EF15A1947}"/>
              </a:ext>
            </a:extLst>
          </p:cNvPr>
          <p:cNvSpPr/>
          <p:nvPr/>
        </p:nvSpPr>
        <p:spPr>
          <a:xfrm>
            <a:off x="8186214" y="5929919"/>
            <a:ext cx="634999" cy="1156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9" name="Group 148">
            <a:extLst>
              <a:ext uri="{FF2B5EF4-FFF2-40B4-BE49-F238E27FC236}">
                <a16:creationId xmlns:a16="http://schemas.microsoft.com/office/drawing/2014/main" id="{30E9A8E4-E968-3595-2EAC-CAF7A67DFFD3}"/>
              </a:ext>
            </a:extLst>
          </p:cNvPr>
          <p:cNvGrpSpPr/>
          <p:nvPr/>
        </p:nvGrpSpPr>
        <p:grpSpPr>
          <a:xfrm>
            <a:off x="4536112" y="3213814"/>
            <a:ext cx="5504471" cy="5417884"/>
            <a:chOff x="4515828" y="3213814"/>
            <a:chExt cx="5504471" cy="5417884"/>
          </a:xfrm>
        </p:grpSpPr>
        <p:sp>
          <p:nvSpPr>
            <p:cNvPr id="150" name="Rectangle 149">
              <a:extLst>
                <a:ext uri="{FF2B5EF4-FFF2-40B4-BE49-F238E27FC236}">
                  <a16:creationId xmlns:a16="http://schemas.microsoft.com/office/drawing/2014/main" id="{76DCAC00-5DCB-50B8-32DA-20CA6232EC8E}"/>
                </a:ext>
              </a:extLst>
            </p:cNvPr>
            <p:cNvSpPr/>
            <p:nvPr/>
          </p:nvSpPr>
          <p:spPr>
            <a:xfrm>
              <a:off x="6084858" y="7389813"/>
              <a:ext cx="1130555" cy="1241885"/>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accent1"/>
                  </a:solidFill>
                </a:rPr>
                <a:t>1.</a:t>
              </a:r>
              <a:endParaRPr lang="en-US" dirty="0">
                <a:solidFill>
                  <a:schemeClr val="accent1"/>
                </a:solidFill>
              </a:endParaRPr>
            </a:p>
          </p:txBody>
        </p:sp>
        <p:sp>
          <p:nvSpPr>
            <p:cNvPr id="151" name="Rectangle 150">
              <a:extLst>
                <a:ext uri="{FF2B5EF4-FFF2-40B4-BE49-F238E27FC236}">
                  <a16:creationId xmlns:a16="http://schemas.microsoft.com/office/drawing/2014/main" id="{619452DB-3970-5EEF-8384-7A10188A49AB}"/>
                </a:ext>
              </a:extLst>
            </p:cNvPr>
            <p:cNvSpPr/>
            <p:nvPr/>
          </p:nvSpPr>
          <p:spPr>
            <a:xfrm>
              <a:off x="4515828" y="3536302"/>
              <a:ext cx="5504471" cy="3048000"/>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800" dirty="0">
                <a:solidFill>
                  <a:schemeClr val="accent1"/>
                </a:solidFill>
              </a:endParaRPr>
            </a:p>
          </p:txBody>
        </p:sp>
        <p:sp>
          <p:nvSpPr>
            <p:cNvPr id="152" name="Rectangle 151">
              <a:extLst>
                <a:ext uri="{FF2B5EF4-FFF2-40B4-BE49-F238E27FC236}">
                  <a16:creationId xmlns:a16="http://schemas.microsoft.com/office/drawing/2014/main" id="{E632F90E-3A1E-32D1-9167-6FD910EFFBDC}"/>
                </a:ext>
              </a:extLst>
            </p:cNvPr>
            <p:cNvSpPr/>
            <p:nvPr/>
          </p:nvSpPr>
          <p:spPr>
            <a:xfrm>
              <a:off x="5750997" y="3213814"/>
              <a:ext cx="1720137" cy="257654"/>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142" name="textruta 141">
            <a:extLst>
              <a:ext uri="{FF2B5EF4-FFF2-40B4-BE49-F238E27FC236}">
                <a16:creationId xmlns:a16="http://schemas.microsoft.com/office/drawing/2014/main" id="{029E7953-C67F-E8E3-DD36-F5363BDA8644}"/>
              </a:ext>
            </a:extLst>
          </p:cNvPr>
          <p:cNvSpPr txBox="1"/>
          <p:nvPr/>
        </p:nvSpPr>
        <p:spPr>
          <a:xfrm>
            <a:off x="6708131" y="5887712"/>
            <a:ext cx="812234" cy="523220"/>
          </a:xfrm>
          <a:prstGeom prst="rect">
            <a:avLst/>
          </a:prstGeom>
          <a:noFill/>
        </p:spPr>
        <p:txBody>
          <a:bodyPr wrap="square">
            <a:spAutoFit/>
          </a:bodyPr>
          <a:lstStyle/>
          <a:p>
            <a:pPr algn="ctr"/>
            <a:r>
              <a:rPr lang="en-US" sz="2800" dirty="0">
                <a:solidFill>
                  <a:schemeClr val="accent1"/>
                </a:solidFill>
              </a:rPr>
              <a:t>2.</a:t>
            </a:r>
          </a:p>
        </p:txBody>
      </p:sp>
      <p:sp>
        <p:nvSpPr>
          <p:cNvPr id="153" name="textruta 152">
            <a:extLst>
              <a:ext uri="{FF2B5EF4-FFF2-40B4-BE49-F238E27FC236}">
                <a16:creationId xmlns:a16="http://schemas.microsoft.com/office/drawing/2014/main" id="{1A5A3966-82A4-0A37-E793-C0DC0D4B4E8A}"/>
              </a:ext>
            </a:extLst>
          </p:cNvPr>
          <p:cNvSpPr txBox="1"/>
          <p:nvPr/>
        </p:nvSpPr>
        <p:spPr>
          <a:xfrm>
            <a:off x="5204974" y="2914344"/>
            <a:ext cx="812234" cy="523220"/>
          </a:xfrm>
          <a:prstGeom prst="rect">
            <a:avLst/>
          </a:prstGeom>
          <a:noFill/>
        </p:spPr>
        <p:txBody>
          <a:bodyPr wrap="square">
            <a:spAutoFit/>
          </a:bodyPr>
          <a:lstStyle/>
          <a:p>
            <a:pPr algn="ctr"/>
            <a:r>
              <a:rPr lang="en-US" sz="2800" dirty="0">
                <a:solidFill>
                  <a:schemeClr val="accent1"/>
                </a:solidFill>
              </a:rPr>
              <a:t>3.</a:t>
            </a:r>
          </a:p>
        </p:txBody>
      </p:sp>
    </p:spTree>
    <p:extLst>
      <p:ext uri="{BB962C8B-B14F-4D97-AF65-F5344CB8AC3E}">
        <p14:creationId xmlns:p14="http://schemas.microsoft.com/office/powerpoint/2010/main" val="1632876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 name="Picture 4" descr="Diagram, schematic&#10;&#10;Description automatically generated">
            <a:extLst>
              <a:ext uri="{FF2B5EF4-FFF2-40B4-BE49-F238E27FC236}">
                <a16:creationId xmlns:a16="http://schemas.microsoft.com/office/drawing/2014/main" id="{3F6A0EF6-1B52-14DD-1F83-47D1A468F8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000" y="1104900"/>
            <a:ext cx="7315200" cy="7315200"/>
          </a:xfrm>
          <a:prstGeom prst="rect">
            <a:avLst/>
          </a:prstGeom>
        </p:spPr>
      </p:pic>
      <p:sp>
        <p:nvSpPr>
          <p:cNvPr id="15" name="TextBox 6">
            <a:extLst>
              <a:ext uri="{FF2B5EF4-FFF2-40B4-BE49-F238E27FC236}">
                <a16:creationId xmlns:a16="http://schemas.microsoft.com/office/drawing/2014/main" id="{B00358B4-37FC-2076-E795-65D0FAF4D168}"/>
              </a:ext>
            </a:extLst>
          </p:cNvPr>
          <p:cNvSpPr txBox="1"/>
          <p:nvPr/>
        </p:nvSpPr>
        <p:spPr>
          <a:xfrm>
            <a:off x="9766300" y="3246785"/>
            <a:ext cx="7048500"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D4D4D"/>
                </a:solidFill>
                <a:effectLst/>
                <a:uLnTx/>
                <a:uFillTx/>
                <a:latin typeface="+mj-lt"/>
                <a:ea typeface="+mn-ea"/>
                <a:cs typeface="+mn-cs"/>
              </a:rPr>
              <a:t>9.4 </a:t>
            </a:r>
            <a:r>
              <a:rPr kumimoji="0" lang="en-US" sz="2800" b="0" i="0" u="none" strike="noStrike" kern="1200" cap="none" spc="0" normalizeH="0" baseline="0" noProof="0">
                <a:ln>
                  <a:noFill/>
                </a:ln>
                <a:solidFill>
                  <a:srgbClr val="4D4D4D"/>
                </a:solidFill>
                <a:effectLst/>
                <a:uLnTx/>
                <a:uFillTx/>
                <a:latin typeface="+mj-lt"/>
                <a:ea typeface="+mn-ea"/>
                <a:cs typeface="+mn-cs"/>
              </a:rPr>
              <a:t>By 2030, upgrade infrastructure and retrofit industries to make them sustainable, with increased resource-use efficiency and greater adoption of clean and environmentally sound technologies and industrial processes, with all countries taking action in accordance with their respective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4D4D"/>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4D4D4D"/>
                </a:solidFill>
                <a:effectLst/>
                <a:uLnTx/>
                <a:uFillTx/>
                <a:latin typeface="+mj-lt"/>
                <a:ea typeface="+mn-ea"/>
                <a:cs typeface="+mn-cs"/>
              </a:rPr>
              <a:t>Indicator: CO2 emissions per unit of value added</a:t>
            </a:r>
            <a:endParaRPr kumimoji="0" lang="sv-SE" sz="2800" b="0" i="1" u="none" strike="noStrike" kern="1200" cap="none" spc="0" normalizeH="0" baseline="0" noProof="0">
              <a:ln>
                <a:noFill/>
              </a:ln>
              <a:solidFill>
                <a:srgbClr val="2F2F2F"/>
              </a:solidFill>
              <a:effectLst/>
              <a:uLnTx/>
              <a:uFillTx/>
              <a:latin typeface="+mj-lt"/>
              <a:ea typeface="+mn-ea"/>
              <a:cs typeface="+mn-cs"/>
            </a:endParaRPr>
          </a:p>
        </p:txBody>
      </p:sp>
      <p:sp>
        <p:nvSpPr>
          <p:cNvPr id="21" name="Title 1">
            <a:extLst>
              <a:ext uri="{FF2B5EF4-FFF2-40B4-BE49-F238E27FC236}">
                <a16:creationId xmlns:a16="http://schemas.microsoft.com/office/drawing/2014/main" id="{E55A31FF-D459-C073-4C98-9FBFA6A3C175}"/>
              </a:ext>
            </a:extLst>
          </p:cNvPr>
          <p:cNvSpPr txBox="1">
            <a:spLocks/>
          </p:cNvSpPr>
          <p:nvPr/>
        </p:nvSpPr>
        <p:spPr>
          <a:xfrm>
            <a:off x="8312150" y="1104900"/>
            <a:ext cx="97282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000" b="1">
                <a:solidFill>
                  <a:srgbClr val="CC0033"/>
                </a:solidFill>
                <a:ea typeface="+mn-ea"/>
                <a:cs typeface="Arial" panose="020B0604020202020204" pitchFamily="34" charset="0"/>
              </a:rPr>
              <a:t>Goal 9: Industry, innovation and infrastructure</a:t>
            </a:r>
          </a:p>
        </p:txBody>
      </p:sp>
    </p:spTree>
    <p:extLst>
      <p:ext uri="{BB962C8B-B14F-4D97-AF65-F5344CB8AC3E}">
        <p14:creationId xmlns:p14="http://schemas.microsoft.com/office/powerpoint/2010/main" val="411648734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1533538" y="2217069"/>
            <a:ext cx="15014501" cy="523220"/>
          </a:xfrm>
          <a:prstGeom prst="rect">
            <a:avLst/>
          </a:prstGeom>
          <a:solidFill>
            <a:schemeClr val="accent2">
              <a:lumMod val="60000"/>
              <a:lumOff val="40000"/>
            </a:schemeClr>
          </a:solidFill>
        </p:spPr>
        <p:txBody>
          <a:bodyPr wrap="square" rIns="90000" anchor="ctr" anchorCtr="0">
            <a:spAutoFit/>
          </a:bodyPr>
          <a:lstStyle/>
          <a:p>
            <a:pPr algn="ctr"/>
            <a:endParaRPr lang="sv-SE" sz="2800"/>
          </a:p>
        </p:txBody>
      </p:sp>
      <p:sp>
        <p:nvSpPr>
          <p:cNvPr id="276" name="TextBox 275">
            <a:extLst>
              <a:ext uri="{FF2B5EF4-FFF2-40B4-BE49-F238E27FC236}">
                <a16:creationId xmlns:a16="http://schemas.microsoft.com/office/drawing/2014/main" id="{23F49CDA-BC36-C7E5-B9CD-42DA77A33D92}"/>
              </a:ext>
            </a:extLst>
          </p:cNvPr>
          <p:cNvSpPr txBox="1"/>
          <p:nvPr/>
        </p:nvSpPr>
        <p:spPr>
          <a:xfrm>
            <a:off x="1166433" y="1139851"/>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Step 3: </a:t>
            </a:r>
            <a:r>
              <a:rPr lang="sv-SE" sz="6400" b="1" err="1">
                <a:solidFill>
                  <a:srgbClr val="CC0033"/>
                </a:solidFill>
                <a:latin typeface="+mj-lt"/>
                <a:cs typeface="Arial" panose="020B0604020202020204" pitchFamily="34" charset="0"/>
              </a:rPr>
              <a:t>Impact</a:t>
            </a:r>
            <a:r>
              <a:rPr lang="sv-SE" sz="6400" b="1">
                <a:solidFill>
                  <a:srgbClr val="CC0033"/>
                </a:solidFill>
                <a:latin typeface="+mj-lt"/>
                <a:cs typeface="Arial" panose="020B0604020202020204" pitchFamily="34" charset="0"/>
              </a:rPr>
              <a:t> </a:t>
            </a:r>
            <a:r>
              <a:rPr lang="sv-SE" sz="6400" b="1" err="1">
                <a:solidFill>
                  <a:srgbClr val="CC0033"/>
                </a:solidFill>
                <a:latin typeface="+mj-lt"/>
                <a:cs typeface="Arial" panose="020B0604020202020204" pitchFamily="34" charset="0"/>
              </a:rPr>
              <a:t>assessment</a:t>
            </a:r>
            <a:endParaRPr lang="sv-SE" sz="6400" b="1">
              <a:solidFill>
                <a:srgbClr val="CC0033"/>
              </a:solidFill>
              <a:latin typeface="+mj-lt"/>
              <a:cs typeface="Arial" panose="020B0604020202020204" pitchFamily="34" charset="0"/>
            </a:endParaRP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75569" y="1093790"/>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CCB4A7-E470-478F-D419-50CBA3FC5DB2}"/>
              </a:ext>
            </a:extLst>
          </p:cNvPr>
          <p:cNvSpPr txBox="1"/>
          <p:nvPr/>
        </p:nvSpPr>
        <p:spPr>
          <a:xfrm>
            <a:off x="1533539" y="2835135"/>
            <a:ext cx="13569302" cy="4832092"/>
          </a:xfrm>
          <a:prstGeom prst="rect">
            <a:avLst/>
          </a:prstGeom>
          <a:noFill/>
        </p:spPr>
        <p:txBody>
          <a:bodyPr wrap="square">
            <a:spAutoFit/>
          </a:bodyPr>
          <a:lstStyle/>
          <a:p>
            <a:pPr marL="457200" indent="-457200">
              <a:buFont typeface="Arial" panose="020B0604020202020204" pitchFamily="34" charset="0"/>
              <a:buChar char="•"/>
            </a:pPr>
            <a:r>
              <a:rPr lang="en-US" sz="2800"/>
              <a:t>When the amount of resources used and emissions from the product system had been calculated </a:t>
            </a:r>
            <a:r>
              <a:rPr lang="en-US" sz="2800" b="1"/>
              <a:t>in relation to the functional unit </a:t>
            </a:r>
            <a:r>
              <a:rPr lang="en-US" sz="2800"/>
              <a:t>(</a:t>
            </a:r>
            <a:r>
              <a:rPr lang="en-US" sz="2800" err="1"/>
              <a:t>tonne</a:t>
            </a:r>
            <a:r>
              <a:rPr lang="en-US" sz="2800"/>
              <a:t> fertilizer). The results were converted, using the GaBi software, into environmental impact per </a:t>
            </a:r>
            <a:r>
              <a:rPr lang="en-US" sz="2800" err="1"/>
              <a:t>tonne</a:t>
            </a:r>
            <a:r>
              <a:rPr lang="en-US" sz="2800"/>
              <a:t> of fertilizer throughout the life cycle. </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r>
              <a:rPr lang="en-US" sz="2800"/>
              <a:t>The interesting environmental impact category was </a:t>
            </a:r>
            <a:r>
              <a:rPr lang="en-US" sz="2800" b="1"/>
              <a:t>Climate Change</a:t>
            </a:r>
            <a:r>
              <a:rPr lang="en-US" sz="2800"/>
              <a:t>, which is indicated by </a:t>
            </a:r>
            <a:r>
              <a:rPr lang="en-US" sz="2800" b="1"/>
              <a:t>Global Warming Potential </a:t>
            </a:r>
            <a:r>
              <a:rPr lang="en-US" sz="2800"/>
              <a:t>(GWP).</a:t>
            </a:r>
          </a:p>
          <a:p>
            <a:pPr marL="457200" indent="-457200">
              <a:buFont typeface="Arial" panose="020B0604020202020204" pitchFamily="34" charset="0"/>
              <a:buChar char="•"/>
            </a:pPr>
            <a:endParaRPr lang="en-US" sz="2800"/>
          </a:p>
          <a:p>
            <a:pPr marL="457200" indent="-457200">
              <a:buFont typeface="Arial" panose="020B0604020202020204" pitchFamily="34" charset="0"/>
              <a:buChar char="•"/>
            </a:pPr>
            <a:r>
              <a:rPr lang="en-US" sz="2800"/>
              <a:t>By using the </a:t>
            </a:r>
            <a:r>
              <a:rPr lang="en-US" sz="2800" b="1"/>
              <a:t>CML2001 - Aug. 2016 </a:t>
            </a:r>
            <a:r>
              <a:rPr lang="en-US" sz="2800"/>
              <a:t>impact assessment method, all emissions contributing to GWP were converted into CO</a:t>
            </a:r>
            <a:r>
              <a:rPr lang="en-US" sz="2800" baseline="-25000"/>
              <a:t>2</a:t>
            </a:r>
            <a:r>
              <a:rPr lang="en-US" sz="2800"/>
              <a:t>-equivalents (CO</a:t>
            </a:r>
            <a:r>
              <a:rPr lang="en-US" sz="2800" baseline="-25000"/>
              <a:t>2</a:t>
            </a:r>
            <a:r>
              <a:rPr lang="en-US" sz="2800"/>
              <a:t>eq) per functional unit and summed up in GaBi.</a:t>
            </a:r>
          </a:p>
        </p:txBody>
      </p:sp>
    </p:spTree>
    <p:extLst>
      <p:ext uri="{BB962C8B-B14F-4D97-AF65-F5344CB8AC3E}">
        <p14:creationId xmlns:p14="http://schemas.microsoft.com/office/powerpoint/2010/main" val="26321807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1533538" y="2217069"/>
            <a:ext cx="15014501" cy="523220"/>
          </a:xfrm>
          <a:prstGeom prst="rect">
            <a:avLst/>
          </a:prstGeom>
          <a:solidFill>
            <a:schemeClr val="accent2">
              <a:lumMod val="60000"/>
              <a:lumOff val="40000"/>
            </a:schemeClr>
          </a:solidFill>
        </p:spPr>
        <p:txBody>
          <a:bodyPr wrap="square" rIns="90000" anchor="ctr" anchorCtr="0">
            <a:spAutoFit/>
          </a:bodyPr>
          <a:lstStyle/>
          <a:p>
            <a:pPr algn="ctr"/>
            <a:endParaRPr lang="sv-SE" sz="2800"/>
          </a:p>
        </p:txBody>
      </p:sp>
      <p:sp>
        <p:nvSpPr>
          <p:cNvPr id="276" name="TextBox 275">
            <a:extLst>
              <a:ext uri="{FF2B5EF4-FFF2-40B4-BE49-F238E27FC236}">
                <a16:creationId xmlns:a16="http://schemas.microsoft.com/office/drawing/2014/main" id="{23F49CDA-BC36-C7E5-B9CD-42DA77A33D92}"/>
              </a:ext>
            </a:extLst>
          </p:cNvPr>
          <p:cNvSpPr txBox="1"/>
          <p:nvPr/>
        </p:nvSpPr>
        <p:spPr>
          <a:xfrm>
            <a:off x="1266092" y="1139851"/>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 Step 4: Interpretation</a:t>
            </a: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905" y="1093790"/>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BC3FE4D-C743-5469-59AF-E35B1700D869}"/>
              </a:ext>
            </a:extLst>
          </p:cNvPr>
          <p:cNvSpPr txBox="1"/>
          <p:nvPr/>
        </p:nvSpPr>
        <p:spPr>
          <a:xfrm>
            <a:off x="1736886" y="4121070"/>
            <a:ext cx="14814205" cy="2308324"/>
          </a:xfrm>
          <a:prstGeom prst="rect">
            <a:avLst/>
          </a:prstGeom>
          <a:noFill/>
        </p:spPr>
        <p:txBody>
          <a:bodyPr wrap="square">
            <a:spAutoFit/>
          </a:bodyPr>
          <a:lstStyle/>
          <a:p>
            <a:pPr algn="ctr"/>
            <a:r>
              <a:rPr lang="en-US" sz="4800" dirty="0">
                <a:cs typeface="Arial" panose="020B0604020202020204" pitchFamily="34" charset="0"/>
              </a:rPr>
              <a:t>The results, and the interpretation of the results from the comparative LCA performed on the </a:t>
            </a:r>
            <a:r>
              <a:rPr lang="en-US" sz="4800" dirty="0" err="1">
                <a:cs typeface="Arial" panose="020B0604020202020204" pitchFamily="34" charset="0"/>
              </a:rPr>
              <a:t>Fertiberia</a:t>
            </a:r>
            <a:r>
              <a:rPr lang="en-US" sz="4800" dirty="0">
                <a:cs typeface="Arial" panose="020B0604020202020204" pitchFamily="34" charset="0"/>
              </a:rPr>
              <a:t> plant will be further presented in Chapter 6.2.</a:t>
            </a:r>
          </a:p>
        </p:txBody>
      </p:sp>
    </p:spTree>
    <p:extLst>
      <p:ext uri="{BB962C8B-B14F-4D97-AF65-F5344CB8AC3E}">
        <p14:creationId xmlns:p14="http://schemas.microsoft.com/office/powerpoint/2010/main" val="25723085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latshållare för sidfot 3">
            <a:extLst>
              <a:ext uri="{FF2B5EF4-FFF2-40B4-BE49-F238E27FC236}">
                <a16:creationId xmlns:a16="http://schemas.microsoft.com/office/drawing/2014/main" id="{CB91EC9E-05C9-45AB-9962-19D7B3A28C28}"/>
              </a:ext>
            </a:extLst>
          </p:cNvPr>
          <p:cNvSpPr>
            <a:spLocks noGrp="1"/>
          </p:cNvSpPr>
          <p:nvPr>
            <p:ph type="ftr" sz="quarter" idx="11"/>
          </p:nvPr>
        </p:nvSpPr>
        <p:spPr>
          <a:xfrm>
            <a:off x="994751" y="9552600"/>
            <a:ext cx="6172200" cy="307155"/>
          </a:xfrm>
        </p:spPr>
        <p:txBody>
          <a:bodyPr/>
          <a:lstStyle/>
          <a:p>
            <a:r>
              <a:rPr lang="sv-SE"/>
              <a:t>LCA - Life </a:t>
            </a:r>
            <a:r>
              <a:rPr lang="sv-SE" err="1"/>
              <a:t>Cycle</a:t>
            </a:r>
            <a:r>
              <a:rPr lang="sv-SE"/>
              <a:t> </a:t>
            </a:r>
            <a:r>
              <a:rPr lang="sv-SE" err="1"/>
              <a:t>Assessment</a:t>
            </a:r>
            <a:endParaRPr lang="sv-SE"/>
          </a:p>
        </p:txBody>
      </p:sp>
      <p:grpSp>
        <p:nvGrpSpPr>
          <p:cNvPr id="9" name="Gruppo 16">
            <a:extLst>
              <a:ext uri="{FF2B5EF4-FFF2-40B4-BE49-F238E27FC236}">
                <a16:creationId xmlns:a16="http://schemas.microsoft.com/office/drawing/2014/main" id="{7F5AE602-3D69-4787-90B0-10BC6F242433}"/>
              </a:ext>
            </a:extLst>
          </p:cNvPr>
          <p:cNvGrpSpPr/>
          <p:nvPr/>
        </p:nvGrpSpPr>
        <p:grpSpPr>
          <a:xfrm>
            <a:off x="4329146" y="9679208"/>
            <a:ext cx="13958844" cy="666567"/>
            <a:chOff x="4329156" y="9649198"/>
            <a:chExt cx="13958844" cy="666567"/>
          </a:xfrm>
        </p:grpSpPr>
        <p:pic>
          <p:nvPicPr>
            <p:cNvPr id="10" name="Picture 12">
              <a:extLst>
                <a:ext uri="{FF2B5EF4-FFF2-40B4-BE49-F238E27FC236}">
                  <a16:creationId xmlns:a16="http://schemas.microsoft.com/office/drawing/2014/main" id="{7FD1779F-6C24-4647-9A58-3673D450A129}"/>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1" name="TextBox 16">
              <a:extLst>
                <a:ext uri="{FF2B5EF4-FFF2-40B4-BE49-F238E27FC236}">
                  <a16:creationId xmlns:a16="http://schemas.microsoft.com/office/drawing/2014/main" id="{3739C17C-D9CF-4CAF-BD52-207E2418E29D}"/>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12" name="Gruppo 2">
            <a:extLst>
              <a:ext uri="{FF2B5EF4-FFF2-40B4-BE49-F238E27FC236}">
                <a16:creationId xmlns:a16="http://schemas.microsoft.com/office/drawing/2014/main" id="{8E16E3F9-348A-468B-8BBC-0B99B8DCD762}"/>
              </a:ext>
            </a:extLst>
          </p:cNvPr>
          <p:cNvGrpSpPr/>
          <p:nvPr/>
        </p:nvGrpSpPr>
        <p:grpSpPr>
          <a:xfrm>
            <a:off x="-12" y="138554"/>
            <a:ext cx="18288002" cy="681138"/>
            <a:chOff x="-12" y="138554"/>
            <a:chExt cx="18288002" cy="681138"/>
          </a:xfrm>
        </p:grpSpPr>
        <p:grpSp>
          <p:nvGrpSpPr>
            <p:cNvPr id="13" name="Gruppo 1">
              <a:extLst>
                <a:ext uri="{FF2B5EF4-FFF2-40B4-BE49-F238E27FC236}">
                  <a16:creationId xmlns:a16="http://schemas.microsoft.com/office/drawing/2014/main" id="{BC60B496-B931-4476-BBCD-64D54A71AA2C}"/>
                </a:ext>
              </a:extLst>
            </p:cNvPr>
            <p:cNvGrpSpPr/>
            <p:nvPr/>
          </p:nvGrpSpPr>
          <p:grpSpPr>
            <a:xfrm>
              <a:off x="0" y="153125"/>
              <a:ext cx="17907000" cy="666567"/>
              <a:chOff x="0" y="153125"/>
              <a:chExt cx="17907000" cy="666567"/>
            </a:xfrm>
          </p:grpSpPr>
          <p:grpSp>
            <p:nvGrpSpPr>
              <p:cNvPr id="15" name="Gruppo 15">
                <a:extLst>
                  <a:ext uri="{FF2B5EF4-FFF2-40B4-BE49-F238E27FC236}">
                    <a16:creationId xmlns:a16="http://schemas.microsoft.com/office/drawing/2014/main" id="{E6491DC5-D433-482E-B376-4E0AC0805659}"/>
                  </a:ext>
                </a:extLst>
              </p:cNvPr>
              <p:cNvGrpSpPr/>
              <p:nvPr/>
            </p:nvGrpSpPr>
            <p:grpSpPr>
              <a:xfrm>
                <a:off x="0" y="153125"/>
                <a:ext cx="13958844" cy="666567"/>
                <a:chOff x="0" y="153125"/>
                <a:chExt cx="13958844" cy="666567"/>
              </a:xfrm>
            </p:grpSpPr>
            <p:pic>
              <p:nvPicPr>
                <p:cNvPr id="17" name="Picture 16">
                  <a:extLst>
                    <a:ext uri="{FF2B5EF4-FFF2-40B4-BE49-F238E27FC236}">
                      <a16:creationId xmlns:a16="http://schemas.microsoft.com/office/drawing/2014/main" id="{90F717E4-24CC-4D38-B054-30C72ACE3D22}"/>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8" name="TextBox 17">
                  <a:extLst>
                    <a:ext uri="{FF2B5EF4-FFF2-40B4-BE49-F238E27FC236}">
                      <a16:creationId xmlns:a16="http://schemas.microsoft.com/office/drawing/2014/main" id="{9C941EE4-D71D-4A24-91F0-E4D332F69F0A}"/>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751F6362-C4CA-4F4C-8AB0-693C17F53EF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9B48926F-5180-4778-9F9D-0B193BD56165}"/>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2696A283-6888-4A6D-ADE1-53E430F0E65E}"/>
              </a:ext>
            </a:extLst>
          </p:cNvPr>
          <p:cNvSpPr txBox="1"/>
          <p:nvPr/>
        </p:nvSpPr>
        <p:spPr>
          <a:xfrm>
            <a:off x="-251673" y="946300"/>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A </a:t>
            </a:r>
            <a:r>
              <a:rPr lang="sv-SE" sz="6400" b="1" err="1">
                <a:solidFill>
                  <a:srgbClr val="CC0033"/>
                </a:solidFill>
                <a:latin typeface="+mj-lt"/>
                <a:cs typeface="Arial" panose="020B0604020202020204" pitchFamily="34" charset="0"/>
              </a:rPr>
              <a:t>quick</a:t>
            </a:r>
            <a:r>
              <a:rPr lang="sv-SE" sz="6400" b="1">
                <a:solidFill>
                  <a:srgbClr val="CC0033"/>
                </a:solidFill>
                <a:latin typeface="+mj-lt"/>
                <a:cs typeface="Arial" panose="020B0604020202020204" pitchFamily="34" charset="0"/>
              </a:rPr>
              <a:t> QUIZ</a:t>
            </a:r>
          </a:p>
        </p:txBody>
      </p:sp>
      <p:pic>
        <p:nvPicPr>
          <p:cNvPr id="20" name="Picture 12">
            <a:extLst>
              <a:ext uri="{FF2B5EF4-FFF2-40B4-BE49-F238E27FC236}">
                <a16:creationId xmlns:a16="http://schemas.microsoft.com/office/drawing/2014/main" id="{98A0BF94-2540-4BA8-A5D1-066B4099799C}"/>
              </a:ext>
            </a:extLst>
          </p:cNvPr>
          <p:cNvPicPr>
            <a:picLocks noChangeAspect="1"/>
          </p:cNvPicPr>
          <p:nvPr/>
        </p:nvPicPr>
        <p:blipFill>
          <a:blip r:embed="rId5"/>
          <a:srcRect/>
          <a:stretch>
            <a:fillRect/>
          </a:stretch>
        </p:blipFill>
        <p:spPr>
          <a:xfrm>
            <a:off x="0" y="8901113"/>
            <a:ext cx="5715000" cy="1385887"/>
          </a:xfrm>
          <a:prstGeom prst="rect">
            <a:avLst/>
          </a:prstGeom>
        </p:spPr>
      </p:pic>
      <p:sp>
        <p:nvSpPr>
          <p:cNvPr id="27" name="TextBox 26">
            <a:extLst>
              <a:ext uri="{FF2B5EF4-FFF2-40B4-BE49-F238E27FC236}">
                <a16:creationId xmlns:a16="http://schemas.microsoft.com/office/drawing/2014/main" id="{9C6FB779-CFCB-46F1-7BD2-7973318A8B61}"/>
              </a:ext>
            </a:extLst>
          </p:cNvPr>
          <p:cNvSpPr txBox="1"/>
          <p:nvPr/>
        </p:nvSpPr>
        <p:spPr>
          <a:xfrm>
            <a:off x="994751" y="2760024"/>
            <a:ext cx="9102820" cy="3477875"/>
          </a:xfrm>
          <a:prstGeom prst="rect">
            <a:avLst/>
          </a:prstGeom>
          <a:noFill/>
        </p:spPr>
        <p:txBody>
          <a:bodyPr wrap="square">
            <a:spAutoFit/>
          </a:bodyPr>
          <a:lstStyle/>
          <a:p>
            <a:r>
              <a:rPr lang="en-GB" sz="4400"/>
              <a:t>Which is more environmentally friendly?</a:t>
            </a:r>
          </a:p>
          <a:p>
            <a:pPr marL="742950" indent="-742950">
              <a:buFont typeface="+mj-lt"/>
              <a:buAutoNum type="arabicPeriod"/>
            </a:pPr>
            <a:r>
              <a:rPr lang="sv-SE" sz="4400" err="1"/>
              <a:t>Single-use</a:t>
            </a:r>
            <a:r>
              <a:rPr lang="sv-SE" sz="4400"/>
              <a:t> </a:t>
            </a:r>
            <a:r>
              <a:rPr lang="sv-SE" sz="4400" err="1"/>
              <a:t>diapers</a:t>
            </a:r>
            <a:endParaRPr lang="sv-SE" sz="4400"/>
          </a:p>
          <a:p>
            <a:pPr marL="742950" indent="-742950">
              <a:buFont typeface="+mj-lt"/>
              <a:buAutoNum type="arabicPeriod"/>
            </a:pPr>
            <a:r>
              <a:rPr lang="sv-SE" sz="4400" err="1"/>
              <a:t>Reusable</a:t>
            </a:r>
            <a:r>
              <a:rPr lang="sv-SE" sz="4400"/>
              <a:t> (</a:t>
            </a:r>
            <a:r>
              <a:rPr lang="sv-SE" sz="4400" err="1"/>
              <a:t>washable</a:t>
            </a:r>
            <a:r>
              <a:rPr lang="sv-SE" sz="4400"/>
              <a:t>) </a:t>
            </a:r>
            <a:r>
              <a:rPr lang="sv-SE" sz="4400" err="1"/>
              <a:t>diapers</a:t>
            </a:r>
            <a:endParaRPr lang="sv-SE" sz="4400"/>
          </a:p>
          <a:p>
            <a:pPr marL="742950" indent="-742950">
              <a:buFont typeface="+mj-lt"/>
              <a:buAutoNum type="arabicPeriod"/>
            </a:pPr>
            <a:r>
              <a:rPr lang="sv-SE" sz="4400" err="1"/>
              <a:t>Well</a:t>
            </a:r>
            <a:r>
              <a:rPr lang="sv-SE" sz="4400"/>
              <a:t>, it </a:t>
            </a:r>
            <a:r>
              <a:rPr lang="sv-SE" sz="4400" err="1"/>
              <a:t>depends</a:t>
            </a:r>
            <a:r>
              <a:rPr lang="sv-SE" sz="4400"/>
              <a:t> …</a:t>
            </a:r>
            <a:endParaRPr lang="en-GB" sz="4400"/>
          </a:p>
        </p:txBody>
      </p:sp>
      <p:pic>
        <p:nvPicPr>
          <p:cNvPr id="31" name="Picture 30" descr="Laundry room">
            <a:extLst>
              <a:ext uri="{FF2B5EF4-FFF2-40B4-BE49-F238E27FC236}">
                <a16:creationId xmlns:a16="http://schemas.microsoft.com/office/drawing/2014/main" id="{BE6D32F4-6047-F84B-DEC5-B7A36109F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45" r="19597"/>
          <a:stretch/>
        </p:blipFill>
        <p:spPr>
          <a:xfrm>
            <a:off x="10431742" y="2102234"/>
            <a:ext cx="5786437" cy="4793456"/>
          </a:xfrm>
          <a:prstGeom prst="rect">
            <a:avLst/>
          </a:prstGeom>
        </p:spPr>
      </p:pic>
      <p:sp>
        <p:nvSpPr>
          <p:cNvPr id="2" name="Scroll: Vertical 1">
            <a:extLst>
              <a:ext uri="{FF2B5EF4-FFF2-40B4-BE49-F238E27FC236}">
                <a16:creationId xmlns:a16="http://schemas.microsoft.com/office/drawing/2014/main" id="{2C383D54-3027-9D3E-858E-8C30640E0950}"/>
              </a:ext>
            </a:extLst>
          </p:cNvPr>
          <p:cNvSpPr/>
          <p:nvPr/>
        </p:nvSpPr>
        <p:spPr>
          <a:xfrm>
            <a:off x="5715000" y="6441504"/>
            <a:ext cx="4623777" cy="2907491"/>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a:t>A </a:t>
            </a:r>
            <a:r>
              <a:rPr lang="sv-SE" sz="2400" err="1"/>
              <a:t>comparative</a:t>
            </a:r>
            <a:r>
              <a:rPr lang="sv-SE" sz="2400"/>
              <a:t> LCA-</a:t>
            </a:r>
            <a:r>
              <a:rPr lang="sv-SE" sz="2400" err="1"/>
              <a:t>study</a:t>
            </a:r>
            <a:r>
              <a:rPr lang="sv-SE" sz="2400"/>
              <a:t> </a:t>
            </a:r>
            <a:r>
              <a:rPr lang="sv-SE" sz="2400" err="1"/>
              <a:t>could</a:t>
            </a:r>
            <a:r>
              <a:rPr lang="sv-SE" sz="2400"/>
              <a:t> be </a:t>
            </a:r>
            <a:r>
              <a:rPr lang="sv-SE" sz="2400" err="1"/>
              <a:t>done</a:t>
            </a:r>
            <a:r>
              <a:rPr lang="sv-SE" sz="2400"/>
              <a:t> to </a:t>
            </a:r>
            <a:r>
              <a:rPr lang="sv-SE" sz="2400" err="1"/>
              <a:t>evaluate</a:t>
            </a:r>
            <a:r>
              <a:rPr lang="sv-SE" sz="2400"/>
              <a:t> </a:t>
            </a:r>
            <a:r>
              <a:rPr lang="sv-SE" sz="2400" err="1"/>
              <a:t>which</a:t>
            </a:r>
            <a:r>
              <a:rPr lang="sv-SE" sz="2400"/>
              <a:t> option is the </a:t>
            </a:r>
            <a:r>
              <a:rPr lang="sv-SE" sz="2400" err="1"/>
              <a:t>most</a:t>
            </a:r>
            <a:r>
              <a:rPr lang="sv-SE" sz="2400"/>
              <a:t> </a:t>
            </a:r>
            <a:r>
              <a:rPr lang="sv-SE" sz="2400" err="1"/>
              <a:t>environmentally</a:t>
            </a:r>
            <a:r>
              <a:rPr lang="sv-SE" sz="2400"/>
              <a:t> </a:t>
            </a:r>
            <a:r>
              <a:rPr lang="sv-SE" sz="2400" err="1"/>
              <a:t>friendly</a:t>
            </a:r>
            <a:r>
              <a:rPr lang="sv-SE" sz="2400"/>
              <a:t>.</a:t>
            </a:r>
          </a:p>
        </p:txBody>
      </p:sp>
    </p:spTree>
    <p:extLst>
      <p:ext uri="{BB962C8B-B14F-4D97-AF65-F5344CB8AC3E}">
        <p14:creationId xmlns:p14="http://schemas.microsoft.com/office/powerpoint/2010/main" val="245233210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uppo 2">
            <a:extLst>
              <a:ext uri="{FF2B5EF4-FFF2-40B4-BE49-F238E27FC236}">
                <a16:creationId xmlns:a16="http://schemas.microsoft.com/office/drawing/2014/main" id="{4E8CB152-ABA9-46A2-9D56-1EBA009FF6AA}"/>
              </a:ext>
            </a:extLst>
          </p:cNvPr>
          <p:cNvGrpSpPr/>
          <p:nvPr/>
        </p:nvGrpSpPr>
        <p:grpSpPr>
          <a:xfrm>
            <a:off x="-12" y="138554"/>
            <a:ext cx="18288002" cy="681138"/>
            <a:chOff x="-12" y="138554"/>
            <a:chExt cx="18288002" cy="681138"/>
          </a:xfrm>
        </p:grpSpPr>
        <p:grpSp>
          <p:nvGrpSpPr>
            <p:cNvPr id="21" name="Gruppo 1">
              <a:extLst>
                <a:ext uri="{FF2B5EF4-FFF2-40B4-BE49-F238E27FC236}">
                  <a16:creationId xmlns:a16="http://schemas.microsoft.com/office/drawing/2014/main" id="{924B1D71-C348-469B-8379-362408D07AE0}"/>
                </a:ext>
              </a:extLst>
            </p:cNvPr>
            <p:cNvGrpSpPr/>
            <p:nvPr/>
          </p:nvGrpSpPr>
          <p:grpSpPr>
            <a:xfrm>
              <a:off x="0" y="153125"/>
              <a:ext cx="17907000" cy="666567"/>
              <a:chOff x="0" y="153125"/>
              <a:chExt cx="17907000" cy="666567"/>
            </a:xfrm>
          </p:grpSpPr>
          <p:grpSp>
            <p:nvGrpSpPr>
              <p:cNvPr id="23" name="Gruppo 15">
                <a:extLst>
                  <a:ext uri="{FF2B5EF4-FFF2-40B4-BE49-F238E27FC236}">
                    <a16:creationId xmlns:a16="http://schemas.microsoft.com/office/drawing/2014/main" id="{3BABAE2B-EB6C-43F9-8969-E6F00F006074}"/>
                  </a:ext>
                </a:extLst>
              </p:cNvPr>
              <p:cNvGrpSpPr/>
              <p:nvPr/>
            </p:nvGrpSpPr>
            <p:grpSpPr>
              <a:xfrm>
                <a:off x="0" y="153125"/>
                <a:ext cx="13958844" cy="666567"/>
                <a:chOff x="0" y="153125"/>
                <a:chExt cx="13958844" cy="666567"/>
              </a:xfrm>
            </p:grpSpPr>
            <p:pic>
              <p:nvPicPr>
                <p:cNvPr id="25" name="Picture 24">
                  <a:extLst>
                    <a:ext uri="{FF2B5EF4-FFF2-40B4-BE49-F238E27FC236}">
                      <a16:creationId xmlns:a16="http://schemas.microsoft.com/office/drawing/2014/main" id="{D7546B25-FE2C-461B-9839-C87E08A4FF2C}"/>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26" name="TextBox 25">
                  <a:extLst>
                    <a:ext uri="{FF2B5EF4-FFF2-40B4-BE49-F238E27FC236}">
                      <a16:creationId xmlns:a16="http://schemas.microsoft.com/office/drawing/2014/main" id="{061BE004-6B62-49E7-B3BB-4AFF41AAAC89}"/>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24" name="TextBox 23">
                <a:extLst>
                  <a:ext uri="{FF2B5EF4-FFF2-40B4-BE49-F238E27FC236}">
                    <a16:creationId xmlns:a16="http://schemas.microsoft.com/office/drawing/2014/main" id="{C7E8437D-AF63-4E80-BB84-0496D90B610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22" name="Rettangolo 13">
              <a:extLst>
                <a:ext uri="{FF2B5EF4-FFF2-40B4-BE49-F238E27FC236}">
                  <a16:creationId xmlns:a16="http://schemas.microsoft.com/office/drawing/2014/main" id="{606C0CBC-CB12-4518-B0AC-CD1CB2CA748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8" name="Picture 12">
            <a:extLst>
              <a:ext uri="{FF2B5EF4-FFF2-40B4-BE49-F238E27FC236}">
                <a16:creationId xmlns:a16="http://schemas.microsoft.com/office/drawing/2014/main" id="{BEAC8B6C-C4EC-40B9-901C-FC2B1D20E92A}"/>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9" name="Gruppo 16">
            <a:extLst>
              <a:ext uri="{FF2B5EF4-FFF2-40B4-BE49-F238E27FC236}">
                <a16:creationId xmlns:a16="http://schemas.microsoft.com/office/drawing/2014/main" id="{64DAE06D-04CE-4353-9A4E-6FB4DA5F8860}"/>
              </a:ext>
            </a:extLst>
          </p:cNvPr>
          <p:cNvGrpSpPr/>
          <p:nvPr/>
        </p:nvGrpSpPr>
        <p:grpSpPr>
          <a:xfrm>
            <a:off x="4329146" y="9679208"/>
            <a:ext cx="13958844" cy="666567"/>
            <a:chOff x="4329156" y="9649198"/>
            <a:chExt cx="13958844" cy="666567"/>
          </a:xfrm>
        </p:grpSpPr>
        <p:pic>
          <p:nvPicPr>
            <p:cNvPr id="30" name="Picture 12">
              <a:extLst>
                <a:ext uri="{FF2B5EF4-FFF2-40B4-BE49-F238E27FC236}">
                  <a16:creationId xmlns:a16="http://schemas.microsoft.com/office/drawing/2014/main" id="{D1B979F3-AA92-491F-83B1-A5B703EF0522}"/>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31" name="TextBox 16">
              <a:extLst>
                <a:ext uri="{FF2B5EF4-FFF2-40B4-BE49-F238E27FC236}">
                  <a16:creationId xmlns:a16="http://schemas.microsoft.com/office/drawing/2014/main" id="{54F084BB-4A27-419D-BB40-060E095FEA0C}"/>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sp>
        <p:nvSpPr>
          <p:cNvPr id="2" name="TextBox 1">
            <a:extLst>
              <a:ext uri="{FF2B5EF4-FFF2-40B4-BE49-F238E27FC236}">
                <a16:creationId xmlns:a16="http://schemas.microsoft.com/office/drawing/2014/main" id="{11E12B3E-593B-9CDA-B858-FEEBED5F3572}"/>
              </a:ext>
            </a:extLst>
          </p:cNvPr>
          <p:cNvSpPr txBox="1"/>
          <p:nvPr/>
        </p:nvSpPr>
        <p:spPr>
          <a:xfrm>
            <a:off x="-381012" y="1147931"/>
            <a:ext cx="18288012" cy="1077218"/>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A </a:t>
            </a:r>
            <a:r>
              <a:rPr lang="sv-SE" sz="6400" b="1" err="1">
                <a:solidFill>
                  <a:srgbClr val="CC0033"/>
                </a:solidFill>
                <a:latin typeface="+mj-lt"/>
                <a:cs typeface="Arial" panose="020B0604020202020204" pitchFamily="34" charset="0"/>
              </a:rPr>
              <a:t>quick</a:t>
            </a:r>
            <a:r>
              <a:rPr lang="sv-SE" sz="6400" b="1">
                <a:solidFill>
                  <a:srgbClr val="CC0033"/>
                </a:solidFill>
                <a:latin typeface="+mj-lt"/>
                <a:cs typeface="Arial" panose="020B0604020202020204" pitchFamily="34" charset="0"/>
              </a:rPr>
              <a:t> QUIZ</a:t>
            </a:r>
          </a:p>
        </p:txBody>
      </p:sp>
      <p:pic>
        <p:nvPicPr>
          <p:cNvPr id="7" name="Picture 6" descr="A picture containing outdoor, water, outdoor object, distance&#10;&#10;Description automatically generated">
            <a:extLst>
              <a:ext uri="{FF2B5EF4-FFF2-40B4-BE49-F238E27FC236}">
                <a16:creationId xmlns:a16="http://schemas.microsoft.com/office/drawing/2014/main" id="{1AA0BFB2-1D81-3E68-870C-02E2738314D2}"/>
              </a:ext>
            </a:extLst>
          </p:cNvPr>
          <p:cNvPicPr>
            <a:picLocks noChangeAspect="1"/>
          </p:cNvPicPr>
          <p:nvPr/>
        </p:nvPicPr>
        <p:blipFill rotWithShape="1">
          <a:blip r:embed="rId6">
            <a:extLst>
              <a:ext uri="{28A0092B-C50C-407E-A947-70E740481C1C}">
                <a14:useLocalDpi xmlns:a14="http://schemas.microsoft.com/office/drawing/2010/main" val="0"/>
              </a:ext>
            </a:extLst>
          </a:blip>
          <a:srcRect l="35080" t="3262" r="23171" b="34530"/>
          <a:stretch/>
        </p:blipFill>
        <p:spPr>
          <a:xfrm>
            <a:off x="11182301" y="2658244"/>
            <a:ext cx="6435436" cy="6399340"/>
          </a:xfrm>
          <a:prstGeom prst="rect">
            <a:avLst/>
          </a:prstGeom>
        </p:spPr>
      </p:pic>
      <p:sp>
        <p:nvSpPr>
          <p:cNvPr id="9" name="TextBox 8">
            <a:extLst>
              <a:ext uri="{FF2B5EF4-FFF2-40B4-BE49-F238E27FC236}">
                <a16:creationId xmlns:a16="http://schemas.microsoft.com/office/drawing/2014/main" id="{5C89D696-AAD6-03BF-B810-1F345A3313F2}"/>
              </a:ext>
            </a:extLst>
          </p:cNvPr>
          <p:cNvSpPr txBox="1"/>
          <p:nvPr/>
        </p:nvSpPr>
        <p:spPr>
          <a:xfrm>
            <a:off x="670263" y="3003244"/>
            <a:ext cx="10364882" cy="3477875"/>
          </a:xfrm>
          <a:prstGeom prst="rect">
            <a:avLst/>
          </a:prstGeom>
          <a:noFill/>
        </p:spPr>
        <p:txBody>
          <a:bodyPr wrap="square">
            <a:spAutoFit/>
          </a:bodyPr>
          <a:lstStyle/>
          <a:p>
            <a:r>
              <a:rPr lang="en-GB" sz="4400" dirty="0"/>
              <a:t>Which functional unit is generally used for a wind turbine?</a:t>
            </a:r>
          </a:p>
          <a:p>
            <a:r>
              <a:rPr lang="sv-SE" sz="4400" dirty="0"/>
              <a:t>1 kWh </a:t>
            </a:r>
            <a:r>
              <a:rPr lang="en-GB" sz="4400" dirty="0"/>
              <a:t>– generated electric energy</a:t>
            </a:r>
          </a:p>
          <a:p>
            <a:r>
              <a:rPr lang="sv-SE" sz="4400" dirty="0"/>
              <a:t>1 m/s – </a:t>
            </a:r>
            <a:r>
              <a:rPr lang="en-GB" sz="4400" dirty="0"/>
              <a:t>wind</a:t>
            </a:r>
            <a:r>
              <a:rPr lang="sv-SE" sz="4400" dirty="0"/>
              <a:t> speed</a:t>
            </a:r>
          </a:p>
          <a:p>
            <a:r>
              <a:rPr lang="sv-SE" sz="4400" dirty="0"/>
              <a:t>1 t – </a:t>
            </a:r>
            <a:r>
              <a:rPr lang="en-GB" sz="4400" dirty="0"/>
              <a:t>turbine weight</a:t>
            </a:r>
          </a:p>
        </p:txBody>
      </p:sp>
    </p:spTree>
    <p:extLst>
      <p:ext uri="{BB962C8B-B14F-4D97-AF65-F5344CB8AC3E}">
        <p14:creationId xmlns:p14="http://schemas.microsoft.com/office/powerpoint/2010/main" val="170824634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0" y="850387"/>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We can together find quantitative answers to:</a:t>
            </a:r>
          </a:p>
        </p:txBody>
      </p:sp>
      <p:sp>
        <p:nvSpPr>
          <p:cNvPr id="13" name="TextBox 14">
            <a:extLst>
              <a:ext uri="{FF2B5EF4-FFF2-40B4-BE49-F238E27FC236}">
                <a16:creationId xmlns:a16="http://schemas.microsoft.com/office/drawing/2014/main" id="{A1488B97-33A5-4E7F-BE73-058AD77EDB3A}"/>
              </a:ext>
            </a:extLst>
          </p:cNvPr>
          <p:cNvSpPr txBox="1"/>
          <p:nvPr/>
        </p:nvSpPr>
        <p:spPr>
          <a:xfrm>
            <a:off x="838189" y="2085985"/>
            <a:ext cx="16611600" cy="6839373"/>
          </a:xfrm>
          <a:prstGeom prst="rect">
            <a:avLst/>
          </a:prstGeom>
        </p:spPr>
        <p:txBody>
          <a:bodyPr wrap="square" lIns="0" tIns="0" rIns="0" bIns="0" rtlCol="0" anchor="t">
            <a:spAutoFit/>
          </a:bodyPr>
          <a:lstStyle/>
          <a:p>
            <a:pPr marL="457200" indent="-457200">
              <a:lnSpc>
                <a:spcPct val="150000"/>
              </a:lnSpc>
              <a:buFont typeface="Wingdings" panose="05000000000000000000" pitchFamily="2" charset="2"/>
              <a:buChar char="Ø"/>
            </a:pPr>
            <a:r>
              <a:rPr lang="en-US" sz="3000">
                <a:cs typeface="Arial" panose="020B0604020202020204" pitchFamily="34" charset="0"/>
              </a:rPr>
              <a:t>Did we reach the CO2 reduction objectives?</a:t>
            </a:r>
          </a:p>
          <a:p>
            <a:pPr marL="457200" indent="-457200">
              <a:lnSpc>
                <a:spcPct val="150000"/>
              </a:lnSpc>
              <a:buFont typeface="Wingdings" panose="05000000000000000000" pitchFamily="2" charset="2"/>
              <a:buChar char="Ø"/>
            </a:pPr>
            <a:r>
              <a:rPr lang="en-US" sz="3000">
                <a:cs typeface="Arial" panose="020B0604020202020204" pitchFamily="34" charset="0"/>
              </a:rPr>
              <a:t>Did we increase any other impacts while decreasing GWP?</a:t>
            </a:r>
          </a:p>
          <a:p>
            <a:pPr marL="457200" indent="-457200">
              <a:lnSpc>
                <a:spcPct val="150000"/>
              </a:lnSpc>
              <a:buFont typeface="Wingdings" panose="05000000000000000000" pitchFamily="2" charset="2"/>
              <a:buChar char="Ø"/>
            </a:pPr>
            <a:r>
              <a:rPr lang="en-US" sz="3000">
                <a:cs typeface="Arial" panose="020B0604020202020204" pitchFamily="34" charset="0"/>
              </a:rPr>
              <a:t>Did we reduce the total waste?</a:t>
            </a:r>
          </a:p>
          <a:p>
            <a:pPr marL="457200" indent="-457200">
              <a:lnSpc>
                <a:spcPct val="150000"/>
              </a:lnSpc>
              <a:buFont typeface="Wingdings" panose="05000000000000000000" pitchFamily="2" charset="2"/>
              <a:buChar char="Ø"/>
            </a:pPr>
            <a:r>
              <a:rPr lang="en-US" sz="3000">
                <a:cs typeface="Arial" panose="020B0604020202020204" pitchFamily="34" charset="0"/>
              </a:rPr>
              <a:t>Did we reduce the cost?</a:t>
            </a:r>
          </a:p>
          <a:p>
            <a:pPr marL="457200" indent="-457200">
              <a:lnSpc>
                <a:spcPct val="150000"/>
              </a:lnSpc>
              <a:buFont typeface="Wingdings" panose="05000000000000000000" pitchFamily="2" charset="2"/>
              <a:buChar char="Ø"/>
            </a:pPr>
            <a:r>
              <a:rPr lang="en-US" sz="3000">
                <a:cs typeface="Arial" panose="020B0604020202020204" pitchFamily="34" charset="0"/>
              </a:rPr>
              <a:t>Did we decrease the overall environmental performance of the processes?</a:t>
            </a:r>
          </a:p>
          <a:p>
            <a:pPr marL="457200" indent="-457200">
              <a:lnSpc>
                <a:spcPct val="150000"/>
              </a:lnSpc>
              <a:buFont typeface="Wingdings" panose="05000000000000000000" pitchFamily="2" charset="2"/>
              <a:buChar char="Ø"/>
            </a:pPr>
            <a:r>
              <a:rPr lang="en-US" sz="3000">
                <a:cs typeface="Arial" panose="020B0604020202020204" pitchFamily="34" charset="0"/>
              </a:rPr>
              <a:t>What can we do to boost the environmental performance?</a:t>
            </a:r>
          </a:p>
          <a:p>
            <a:pPr marL="457200" indent="-457200">
              <a:lnSpc>
                <a:spcPct val="150000"/>
              </a:lnSpc>
              <a:buFont typeface="Wingdings" panose="05000000000000000000" pitchFamily="2" charset="2"/>
              <a:buChar char="Ø"/>
            </a:pPr>
            <a:r>
              <a:rPr lang="en-US" sz="3000">
                <a:cs typeface="Arial" panose="020B0604020202020204" pitchFamily="34" charset="0"/>
              </a:rPr>
              <a:t>What are the hot spots of our processes (In all aspects)?</a:t>
            </a:r>
          </a:p>
          <a:p>
            <a:pPr marL="457200" indent="-457200">
              <a:lnSpc>
                <a:spcPct val="150000"/>
              </a:lnSpc>
              <a:buFont typeface="Wingdings" panose="05000000000000000000" pitchFamily="2" charset="2"/>
              <a:buChar char="Ø"/>
            </a:pPr>
            <a:r>
              <a:rPr lang="en-US" sz="3000">
                <a:cs typeface="Arial" panose="020B0604020202020204" pitchFamily="34" charset="0"/>
              </a:rPr>
              <a:t>What are our social impacts? </a:t>
            </a:r>
          </a:p>
          <a:p>
            <a:pPr marL="457200" indent="-457200">
              <a:lnSpc>
                <a:spcPct val="150000"/>
              </a:lnSpc>
              <a:buFont typeface="Wingdings" panose="05000000000000000000" pitchFamily="2" charset="2"/>
              <a:buChar char="Ø"/>
            </a:pPr>
            <a:r>
              <a:rPr lang="en-US" sz="3000">
                <a:cs typeface="Arial" panose="020B0604020202020204" pitchFamily="34" charset="0"/>
              </a:rPr>
              <a:t>Did we increase the positive social impacts?</a:t>
            </a:r>
          </a:p>
          <a:p>
            <a:pPr marL="457200" indent="-457200">
              <a:lnSpc>
                <a:spcPct val="150000"/>
              </a:lnSpc>
              <a:buFont typeface="Wingdings" panose="05000000000000000000" pitchFamily="2" charset="2"/>
              <a:buChar char="Ø"/>
            </a:pPr>
            <a:r>
              <a:rPr lang="en-US" sz="3000">
                <a:cs typeface="Arial" panose="020B0604020202020204" pitchFamily="34" charset="0"/>
              </a:rPr>
              <a:t>Did usage of alternative feedstocks make a change on the social impacts?</a:t>
            </a:r>
          </a:p>
        </p:txBody>
      </p:sp>
    </p:spTree>
    <p:extLst>
      <p:ext uri="{BB962C8B-B14F-4D97-AF65-F5344CB8AC3E}">
        <p14:creationId xmlns:p14="http://schemas.microsoft.com/office/powerpoint/2010/main" val="65098824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788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4173" y="-2079252"/>
            <a:ext cx="3637310" cy="5416787"/>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56500" y="-507873"/>
            <a:ext cx="2453933" cy="2453933"/>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1978" y="-9882"/>
            <a:ext cx="6089090" cy="3822165"/>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394386" y="2198670"/>
            <a:ext cx="1778562" cy="177856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336" y="7798115"/>
            <a:ext cx="3667361" cy="3549174"/>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54681" y="8159840"/>
            <a:ext cx="1392701" cy="13927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01967" y="1101467"/>
            <a:ext cx="8084069" cy="808406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50425" y="49925"/>
            <a:ext cx="10187153" cy="10187153"/>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603272" y="2144048"/>
            <a:ext cx="17100376" cy="5423039"/>
          </a:xfrm>
          <a:noFill/>
        </p:spPr>
        <p:txBody>
          <a:bodyPr vert="horz" lIns="91440" tIns="45720" rIns="91440" bIns="45720" rtlCol="0" anchor="ctr">
            <a:normAutofit/>
          </a:bodyPr>
          <a:lstStyle/>
          <a:p>
            <a:pPr indent="457200">
              <a:spcBef>
                <a:spcPts val="600"/>
              </a:spcBef>
              <a:spcAft>
                <a:spcPts val="600"/>
              </a:spcAft>
            </a:pPr>
            <a: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t> </a:t>
            </a:r>
            <a:b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br>
            <a:r>
              <a:rPr lang="en-GB" sz="5400" b="1" noProof="0" dirty="0">
                <a:solidFill>
                  <a:srgbClr val="CC0033"/>
                </a:solidFill>
                <a:ea typeface="+mn-ea"/>
                <a:cs typeface="Arial" panose="020B0604020202020204" pitchFamily="34" charset="0"/>
              </a:rPr>
              <a:t>Chapter 6: Results from Retrofitting Actions</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4735" y="8186387"/>
            <a:ext cx="3347691" cy="3853217"/>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580089" y="7865318"/>
            <a:ext cx="1439978" cy="143997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8413763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Chapter 6.1 </a:t>
            </a:r>
            <a:br>
              <a:rPr lang="en-GB" sz="8000" b="1" noProof="0" dirty="0">
                <a:solidFill>
                  <a:schemeClr val="bg1"/>
                </a:solidFill>
                <a:ea typeface="+mn-ea"/>
                <a:cs typeface="Arial" panose="020B0604020202020204" pitchFamily="34" charset="0"/>
              </a:rPr>
            </a:br>
            <a:r>
              <a:rPr lang="en-GB" sz="8000" b="1" noProof="0" dirty="0">
                <a:solidFill>
                  <a:schemeClr val="bg1"/>
                </a:solidFill>
                <a:ea typeface="+mn-ea"/>
                <a:cs typeface="Arial" panose="020B0604020202020204" pitchFamily="34" charset="0"/>
              </a:rPr>
              <a:t>Demo-sites retrofitting actions, goals and results</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6564539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a:extLst>
              <a:ext uri="{FF2B5EF4-FFF2-40B4-BE49-F238E27FC236}">
                <a16:creationId xmlns:a16="http://schemas.microsoft.com/office/drawing/2014/main" id="{D52DD03A-C656-14B3-8D77-ADB08F9AC37F}"/>
              </a:ext>
            </a:extLst>
          </p:cNvPr>
          <p:cNvGrpSpPr/>
          <p:nvPr/>
        </p:nvGrpSpPr>
        <p:grpSpPr>
          <a:xfrm>
            <a:off x="2704282" y="2821773"/>
            <a:ext cx="12879411" cy="6601322"/>
            <a:chOff x="6134034" y="3999172"/>
            <a:chExt cx="11299025" cy="5626122"/>
          </a:xfrm>
        </p:grpSpPr>
        <p:grpSp>
          <p:nvGrpSpPr>
            <p:cNvPr id="4" name="Group 3">
              <a:extLst>
                <a:ext uri="{FF2B5EF4-FFF2-40B4-BE49-F238E27FC236}">
                  <a16:creationId xmlns:a16="http://schemas.microsoft.com/office/drawing/2014/main" id="{A5EE261D-EF9D-4194-AA66-6DFF1D15DF71}"/>
                </a:ext>
              </a:extLst>
            </p:cNvPr>
            <p:cNvGrpSpPr/>
            <p:nvPr/>
          </p:nvGrpSpPr>
          <p:grpSpPr>
            <a:xfrm>
              <a:off x="6134034" y="3999172"/>
              <a:ext cx="11299025" cy="5626122"/>
              <a:chOff x="669471" y="2139840"/>
              <a:chExt cx="15090544" cy="7005859"/>
            </a:xfrm>
          </p:grpSpPr>
          <p:pic>
            <p:nvPicPr>
              <p:cNvPr id="23" name="Picture 20">
                <a:extLst>
                  <a:ext uri="{FF2B5EF4-FFF2-40B4-BE49-F238E27FC236}">
                    <a16:creationId xmlns:a16="http://schemas.microsoft.com/office/drawing/2014/main" id="{99DF4058-CDED-4867-B2B8-C15C951FF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101"/>
              <a:stretch/>
            </p:blipFill>
            <p:spPr bwMode="auto">
              <a:xfrm>
                <a:off x="2181496" y="2139840"/>
                <a:ext cx="12956904" cy="70058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ETROFEED FERTIBERIA">
                <a:hlinkClick r:id="rId4" action="ppaction://hlinksldjump"/>
                <a:extLst>
                  <a:ext uri="{FF2B5EF4-FFF2-40B4-BE49-F238E27FC236}">
                    <a16:creationId xmlns:a16="http://schemas.microsoft.com/office/drawing/2014/main" id="{1002CEBE-D433-4FFA-9AE3-984242D322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5679" y="7946283"/>
                <a:ext cx="1823468" cy="671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561E58-2A64-49D8-9A05-CB002FDA8078}"/>
                  </a:ext>
                </a:extLst>
              </p:cNvPr>
              <p:cNvSpPr txBox="1"/>
              <p:nvPr/>
            </p:nvSpPr>
            <p:spPr>
              <a:xfrm>
                <a:off x="1559879" y="8618148"/>
                <a:ext cx="3129587" cy="402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Agrochemical</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26" name="Picture 10" descr="RETROFEED ASAS">
                <a:hlinkClick r:id="rId6" action="ppaction://hlinksldjump"/>
                <a:extLst>
                  <a:ext uri="{FF2B5EF4-FFF2-40B4-BE49-F238E27FC236}">
                    <a16:creationId xmlns:a16="http://schemas.microsoft.com/office/drawing/2014/main" id="{12ABBCAC-8BEE-4C94-9297-E02C7883502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727716" y="6536299"/>
                <a:ext cx="1672313" cy="4337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RETROFEED SECIL">
                <a:hlinkClick r:id="rId8" action="ppaction://hlinksldjump"/>
                <a:extLst>
                  <a:ext uri="{FF2B5EF4-FFF2-40B4-BE49-F238E27FC236}">
                    <a16:creationId xmlns:a16="http://schemas.microsoft.com/office/drawing/2014/main" id="{91F755C4-012B-4A31-9DA4-976985A15B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9880" y="5685605"/>
                <a:ext cx="1230687" cy="11814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RETROFEED PITTINI">
                <a:hlinkClick r:id="rId10" action="ppaction://hlinksldjump"/>
                <a:extLst>
                  <a:ext uri="{FF2B5EF4-FFF2-40B4-BE49-F238E27FC236}">
                    <a16:creationId xmlns:a16="http://schemas.microsoft.com/office/drawing/2014/main" id="{E381EDA1-9AD8-4DA9-8693-31C9F6D7DD5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6629" y="5318034"/>
                <a:ext cx="2195285" cy="3904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a:hlinkClick r:id="rId12" action="ppaction://hlinksldjump"/>
                <a:extLst>
                  <a:ext uri="{FF2B5EF4-FFF2-40B4-BE49-F238E27FC236}">
                    <a16:creationId xmlns:a16="http://schemas.microsoft.com/office/drawing/2014/main" id="{630079F5-D793-4F4D-8513-85478AC6929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92448" y="4572108"/>
                <a:ext cx="3342848" cy="45702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AB8FA64-B6B6-4947-8940-438BC43FC41D}"/>
                  </a:ext>
                </a:extLst>
              </p:cNvPr>
              <p:cNvSpPr txBox="1"/>
              <p:nvPr/>
            </p:nvSpPr>
            <p:spPr>
              <a:xfrm>
                <a:off x="669471" y="6826867"/>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Cement</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2" name="TextBox 31">
                <a:extLst>
                  <a:ext uri="{FF2B5EF4-FFF2-40B4-BE49-F238E27FC236}">
                    <a16:creationId xmlns:a16="http://schemas.microsoft.com/office/drawing/2014/main" id="{20352F41-7233-44F9-9D52-C71B4F491FA7}"/>
                  </a:ext>
                </a:extLst>
              </p:cNvPr>
              <p:cNvSpPr txBox="1"/>
              <p:nvPr/>
            </p:nvSpPr>
            <p:spPr>
              <a:xfrm>
                <a:off x="6955960" y="5719219"/>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Steel</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3" name="TextBox 32">
                <a:extLst>
                  <a:ext uri="{FF2B5EF4-FFF2-40B4-BE49-F238E27FC236}">
                    <a16:creationId xmlns:a16="http://schemas.microsoft.com/office/drawing/2014/main" id="{BF26F0FC-4203-43BB-BD9A-3605261281B2}"/>
                  </a:ext>
                </a:extLst>
              </p:cNvPr>
              <p:cNvSpPr txBox="1"/>
              <p:nvPr/>
            </p:nvSpPr>
            <p:spPr>
              <a:xfrm>
                <a:off x="5269934" y="6710679"/>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Ceramic</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4" name="TextBox 33">
                <a:extLst>
                  <a:ext uri="{FF2B5EF4-FFF2-40B4-BE49-F238E27FC236}">
                    <a16:creationId xmlns:a16="http://schemas.microsoft.com/office/drawing/2014/main" id="{EA228525-4A28-4DE7-990C-044569157B07}"/>
                  </a:ext>
                </a:extLst>
              </p:cNvPr>
              <p:cNvSpPr txBox="1"/>
              <p:nvPr/>
            </p:nvSpPr>
            <p:spPr>
              <a:xfrm>
                <a:off x="12353109" y="5086190"/>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Steel</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5" name="TextBox 34">
                <a:extLst>
                  <a:ext uri="{FF2B5EF4-FFF2-40B4-BE49-F238E27FC236}">
                    <a16:creationId xmlns:a16="http://schemas.microsoft.com/office/drawing/2014/main" id="{AF1EDC7C-13CA-4699-9F59-81F8BA64179D}"/>
                  </a:ext>
                </a:extLst>
              </p:cNvPr>
              <p:cNvSpPr txBox="1"/>
              <p:nvPr/>
            </p:nvSpPr>
            <p:spPr>
              <a:xfrm>
                <a:off x="12950371" y="7016817"/>
                <a:ext cx="2809644" cy="402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hlinkClick r:id="rId8" action="ppaction://hlinksldjump"/>
                  </a:rPr>
                  <a:t>Aluminium</a:t>
                </a:r>
                <a:r>
                  <a:rPr kumimoji="0" lang="sv-SE" sz="1500" b="0" i="0" u="none" strike="noStrike" kern="1200" cap="none" spc="0" normalizeH="0" baseline="0" noProof="0">
                    <a:ln>
                      <a:noFill/>
                    </a:ln>
                    <a:solidFill>
                      <a:srgbClr val="2F2F2F"/>
                    </a:solidFill>
                    <a:effectLst/>
                    <a:uLnTx/>
                    <a:uFillTx/>
                    <a:latin typeface="Arial"/>
                    <a:ea typeface="+mn-ea"/>
                    <a:cs typeface="+mn-cs"/>
                    <a:hlinkClick r:id="rId8" action="ppaction://hlinksldjump"/>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hlinkClick r:id="rId8" action="ppaction://hlinksldjump"/>
                  </a:rPr>
                  <a:t>sect</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grpSp>
        <p:pic>
          <p:nvPicPr>
            <p:cNvPr id="2050" name="Picture 2">
              <a:hlinkClick r:id="rId14"/>
              <a:extLst>
                <a:ext uri="{FF2B5EF4-FFF2-40B4-BE49-F238E27FC236}">
                  <a16:creationId xmlns:a16="http://schemas.microsoft.com/office/drawing/2014/main" id="{F92861DD-7C2F-A5D1-5B0C-0FF7F39F298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36729" y="7353606"/>
              <a:ext cx="1489914" cy="5339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16"/>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17"/>
          <a:srcRect/>
          <a:stretch>
            <a:fillRect/>
          </a:stretch>
        </p:blipFill>
        <p:spPr>
          <a:xfrm>
            <a:off x="0" y="9625294"/>
            <a:ext cx="2728686" cy="661706"/>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18"/>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841829" y="1004417"/>
            <a:ext cx="16410214" cy="1023293"/>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Demo-Sites retrofitting actions, goals and results</a:t>
            </a:r>
          </a:p>
        </p:txBody>
      </p:sp>
      <p:sp>
        <p:nvSpPr>
          <p:cNvPr id="22" name="TextBox 21">
            <a:extLst>
              <a:ext uri="{FF2B5EF4-FFF2-40B4-BE49-F238E27FC236}">
                <a16:creationId xmlns:a16="http://schemas.microsoft.com/office/drawing/2014/main" id="{F21DCD0B-B68A-4D7A-9F6C-6D71442D13F2}"/>
              </a:ext>
            </a:extLst>
          </p:cNvPr>
          <p:cNvSpPr txBox="1"/>
          <p:nvPr/>
        </p:nvSpPr>
        <p:spPr>
          <a:xfrm>
            <a:off x="514542" y="2259671"/>
            <a:ext cx="17286515" cy="485518"/>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2400" b="0" i="0" u="none" strike="noStrike" kern="100" cap="none" spc="0" normalizeH="0" baseline="0" noProof="0" err="1">
                <a:ln>
                  <a:noFill/>
                </a:ln>
                <a:solidFill>
                  <a:srgbClr val="404040"/>
                </a:solidFill>
                <a:effectLst/>
                <a:uLnTx/>
                <a:uFillTx/>
                <a:latin typeface="Arial"/>
                <a:ea typeface="+mn-ea"/>
                <a:cs typeface="+mn-cs"/>
              </a:rPr>
              <a:t>There</a:t>
            </a:r>
            <a:r>
              <a:rPr kumimoji="0" lang="sv-SE" sz="2400" b="0" i="0" u="none" strike="noStrike" kern="100" cap="none" spc="0" normalizeH="0" baseline="0" noProof="0">
                <a:ln>
                  <a:noFill/>
                </a:ln>
                <a:solidFill>
                  <a:srgbClr val="404040"/>
                </a:solidFill>
                <a:effectLst/>
                <a:uLnTx/>
                <a:uFillTx/>
                <a:latin typeface="Arial"/>
                <a:ea typeface="+mn-ea"/>
                <a:cs typeface="+mn-cs"/>
              </a:rPr>
              <a:t> </a:t>
            </a:r>
            <a:r>
              <a:rPr kumimoji="0" lang="sv-SE" sz="2400" b="0" i="0" u="none" strike="noStrike" kern="100" cap="none" spc="0" normalizeH="0" baseline="0" noProof="0" err="1">
                <a:ln>
                  <a:noFill/>
                </a:ln>
                <a:solidFill>
                  <a:srgbClr val="404040"/>
                </a:solidFill>
                <a:effectLst/>
                <a:uLnTx/>
                <a:uFillTx/>
                <a:latin typeface="Arial"/>
                <a:ea typeface="+mn-ea"/>
                <a:cs typeface="+mn-cs"/>
              </a:rPr>
              <a:t>were</a:t>
            </a:r>
            <a:r>
              <a:rPr kumimoji="0" lang="sv-SE" sz="2400" b="0" i="0" u="none" strike="noStrike" kern="100" cap="none" spc="0" normalizeH="0" baseline="0" noProof="0">
                <a:ln>
                  <a:noFill/>
                </a:ln>
                <a:solidFill>
                  <a:srgbClr val="404040"/>
                </a:solidFill>
                <a:effectLst/>
                <a:uLnTx/>
                <a:uFillTx/>
                <a:latin typeface="Arial"/>
                <a:ea typeface="+mn-ea"/>
                <a:cs typeface="+mn-cs"/>
              </a:rPr>
              <a:t> </a:t>
            </a:r>
            <a:r>
              <a:rPr kumimoji="0" lang="sv-SE" sz="2400" b="0" i="0" u="none" strike="noStrike" kern="100" cap="none" spc="0" normalizeH="0" baseline="0" noProof="0" err="1">
                <a:ln>
                  <a:noFill/>
                </a:ln>
                <a:solidFill>
                  <a:srgbClr val="404040"/>
                </a:solidFill>
                <a:effectLst/>
                <a:uLnTx/>
                <a:uFillTx/>
                <a:latin typeface="Arial"/>
                <a:ea typeface="+mn-ea"/>
                <a:cs typeface="+mn-cs"/>
              </a:rPr>
              <a:t>six</a:t>
            </a:r>
            <a:r>
              <a:rPr kumimoji="0" lang="sv-SE" sz="2400" b="0" i="0" u="none" strike="noStrike" kern="100" cap="none" spc="0" normalizeH="0" baseline="0" noProof="0">
                <a:ln>
                  <a:noFill/>
                </a:ln>
                <a:solidFill>
                  <a:srgbClr val="404040"/>
                </a:solidFill>
                <a:effectLst/>
                <a:uLnTx/>
                <a:uFillTx/>
                <a:latin typeface="Arial"/>
                <a:ea typeface="+mn-ea"/>
                <a:cs typeface="+mn-cs"/>
              </a:rPr>
              <a:t> demo-sites in the RETROFEED </a:t>
            </a:r>
            <a:r>
              <a:rPr kumimoji="0" lang="sv-SE" sz="2400" b="0" i="0" u="none" strike="noStrike" kern="100" cap="none" spc="0" normalizeH="0" baseline="0" noProof="0" err="1">
                <a:ln>
                  <a:noFill/>
                </a:ln>
                <a:solidFill>
                  <a:srgbClr val="404040"/>
                </a:solidFill>
                <a:effectLst/>
                <a:uLnTx/>
                <a:uFillTx/>
                <a:latin typeface="Arial"/>
                <a:ea typeface="+mn-ea"/>
                <a:cs typeface="+mn-cs"/>
              </a:rPr>
              <a:t>project</a:t>
            </a:r>
            <a:r>
              <a:rPr kumimoji="0" lang="sv-SE" sz="2400" b="0" i="0" u="none" strike="noStrike" kern="100" cap="none" spc="0" normalizeH="0" baseline="0" noProof="0">
                <a:ln>
                  <a:noFill/>
                </a:ln>
                <a:solidFill>
                  <a:srgbClr val="404040"/>
                </a:solidFill>
                <a:effectLst/>
                <a:uLnTx/>
                <a:uFillTx/>
                <a:latin typeface="Arial"/>
                <a:ea typeface="+mn-ea"/>
                <a:cs typeface="+mn-cs"/>
              </a:rPr>
              <a:t>. </a:t>
            </a:r>
          </a:p>
        </p:txBody>
      </p:sp>
    </p:spTree>
    <p:extLst>
      <p:ext uri="{BB962C8B-B14F-4D97-AF65-F5344CB8AC3E}">
        <p14:creationId xmlns:p14="http://schemas.microsoft.com/office/powerpoint/2010/main" val="404548464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CE47E9F-CA6B-B8EB-E10E-1C31F83F3916}"/>
              </a:ext>
            </a:extLst>
          </p:cNvPr>
          <p:cNvSpPr txBox="1"/>
          <p:nvPr/>
        </p:nvSpPr>
        <p:spPr>
          <a:xfrm>
            <a:off x="3486150" y="3219450"/>
            <a:ext cx="11315700" cy="2215991"/>
          </a:xfrm>
          <a:prstGeom prst="rect">
            <a:avLst/>
          </a:prstGeom>
          <a:noFill/>
        </p:spPr>
        <p:txBody>
          <a:bodyPr wrap="square" rtlCol="0">
            <a:spAutoFit/>
          </a:bodyPr>
          <a:lstStyle/>
          <a:p>
            <a:pPr algn="ctr"/>
            <a:r>
              <a:rPr lang="sv-SE" sz="13800" dirty="0">
                <a:solidFill>
                  <a:schemeClr val="bg1"/>
                </a:solidFill>
              </a:rPr>
              <a:t>ASAS</a:t>
            </a:r>
          </a:p>
        </p:txBody>
      </p:sp>
    </p:spTree>
    <p:extLst>
      <p:ext uri="{BB962C8B-B14F-4D97-AF65-F5344CB8AC3E}">
        <p14:creationId xmlns:p14="http://schemas.microsoft.com/office/powerpoint/2010/main" val="300552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7" name="Picture 4" descr="Text&#10;&#10;Description automatically generated with medium confidence">
            <a:extLst>
              <a:ext uri="{FF2B5EF4-FFF2-40B4-BE49-F238E27FC236}">
                <a16:creationId xmlns:a16="http://schemas.microsoft.com/office/drawing/2014/main" id="{14837D2F-ED0E-6EF4-957F-AEDA40BC76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900" y="1384300"/>
            <a:ext cx="7581900" cy="7581900"/>
          </a:xfrm>
          <a:prstGeom prst="rect">
            <a:avLst/>
          </a:prstGeom>
        </p:spPr>
      </p:pic>
      <p:sp>
        <p:nvSpPr>
          <p:cNvPr id="8" name="TextBox 6">
            <a:extLst>
              <a:ext uri="{FF2B5EF4-FFF2-40B4-BE49-F238E27FC236}">
                <a16:creationId xmlns:a16="http://schemas.microsoft.com/office/drawing/2014/main" id="{9B19BDB4-12F9-D007-1B2F-37F02BB26AC1}"/>
              </a:ext>
            </a:extLst>
          </p:cNvPr>
          <p:cNvSpPr txBox="1"/>
          <p:nvPr/>
        </p:nvSpPr>
        <p:spPr>
          <a:xfrm>
            <a:off x="8648700" y="2358936"/>
            <a:ext cx="8547100" cy="72943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D4D4D"/>
                </a:solidFill>
                <a:effectLst/>
                <a:uLnTx/>
                <a:uFillTx/>
                <a:latin typeface="+mj-lt"/>
                <a:ea typeface="+mn-ea"/>
                <a:cs typeface="+mn-cs"/>
              </a:rPr>
              <a:t>12.2 </a:t>
            </a:r>
            <a:r>
              <a:rPr kumimoji="0" lang="en-US" sz="2800" b="0" i="0" u="none" strike="noStrike" kern="1200" cap="none" spc="0" normalizeH="0" baseline="0" noProof="0">
                <a:ln>
                  <a:noFill/>
                </a:ln>
                <a:solidFill>
                  <a:srgbClr val="4D4D4D"/>
                </a:solidFill>
                <a:effectLst/>
                <a:uLnTx/>
                <a:uFillTx/>
                <a:latin typeface="+mj-lt"/>
                <a:ea typeface="+mn-ea"/>
                <a:cs typeface="+mn-cs"/>
              </a:rPr>
              <a:t>By 2030, achieve the sustainable management and efficient use of natural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4D4D4D"/>
                </a:solidFill>
                <a:effectLst/>
                <a:uLnTx/>
                <a:uFillTx/>
                <a:latin typeface="+mj-lt"/>
                <a:ea typeface="+mn-ea"/>
                <a:cs typeface="+mn-cs"/>
              </a:rPr>
              <a:t>Indicator: Material footprint, material footprint per capita and material footprint per GDP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4D4D"/>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D4D4D"/>
                </a:solidFill>
                <a:effectLst/>
                <a:uLnTx/>
                <a:uFillTx/>
                <a:latin typeface="+mj-lt"/>
                <a:ea typeface="+mn-ea"/>
                <a:cs typeface="+mn-cs"/>
              </a:rPr>
              <a:t>12.5 </a:t>
            </a:r>
            <a:r>
              <a:rPr kumimoji="0" lang="en-US" sz="2800" b="0" i="0" u="none" strike="noStrike" kern="1200" cap="none" spc="0" normalizeH="0" baseline="0" noProof="0">
                <a:ln>
                  <a:noFill/>
                </a:ln>
                <a:solidFill>
                  <a:srgbClr val="4D4D4D"/>
                </a:solidFill>
                <a:effectLst/>
                <a:uLnTx/>
                <a:uFillTx/>
                <a:latin typeface="+mj-lt"/>
                <a:ea typeface="+mn-ea"/>
                <a:cs typeface="+mn-cs"/>
              </a:rPr>
              <a:t>By 2030, substantially reduce waste generation through prevention, reduction, recycling and reuse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4D4D4D"/>
                </a:solidFill>
                <a:effectLst/>
                <a:uLnTx/>
                <a:uFillTx/>
                <a:latin typeface="+mj-lt"/>
                <a:ea typeface="+mn-ea"/>
                <a:cs typeface="+mn-cs"/>
              </a:rPr>
              <a:t>Indicator: national recycling rate, tons of material recycled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D4D4D"/>
              </a:solidFill>
              <a:effectLst/>
              <a:uLnTx/>
              <a:uFillTx/>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D4D4D"/>
                </a:solidFill>
                <a:effectLst/>
                <a:uLnTx/>
                <a:uFillTx/>
                <a:latin typeface="+mj-lt"/>
                <a:ea typeface="+mn-ea"/>
                <a:cs typeface="+mn-cs"/>
              </a:rPr>
              <a:t>12.6 </a:t>
            </a:r>
            <a:r>
              <a:rPr kumimoji="0" lang="en-US" sz="2800" b="0" i="0" u="none" strike="noStrike" kern="1200" cap="none" spc="0" normalizeH="0" baseline="0" noProof="0">
                <a:ln>
                  <a:noFill/>
                </a:ln>
                <a:solidFill>
                  <a:srgbClr val="4D4D4D"/>
                </a:solidFill>
                <a:effectLst/>
                <a:uLnTx/>
                <a:uFillTx/>
                <a:latin typeface="+mj-lt"/>
                <a:ea typeface="+mn-ea"/>
                <a:cs typeface="+mn-cs"/>
              </a:rPr>
              <a:t>Encourage companies, especially large and transnational companies, to adopt sustainable practices and to integrate sustainability information into their reporting cycle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4D4D4D"/>
                </a:solidFill>
                <a:effectLst/>
                <a:uLnTx/>
                <a:uFillTx/>
                <a:latin typeface="+mj-lt"/>
                <a:ea typeface="+mn-ea"/>
                <a:cs typeface="+mn-cs"/>
              </a:rPr>
              <a:t>Indicator: number of companies publishing sustainable reports</a:t>
            </a:r>
            <a:br>
              <a:rPr kumimoji="0" lang="en-US" sz="2000" b="0" i="0" u="none" strike="noStrike" kern="1200" cap="none" spc="0" normalizeH="0" baseline="0" noProof="0">
                <a:ln>
                  <a:noFill/>
                </a:ln>
                <a:solidFill>
                  <a:srgbClr val="2F2F2F"/>
                </a:solidFill>
                <a:effectLst/>
                <a:uLnTx/>
                <a:uFillTx/>
                <a:latin typeface="Arial"/>
                <a:ea typeface="+mn-ea"/>
                <a:cs typeface="+mn-cs"/>
              </a:rPr>
            </a:br>
            <a:endParaRPr kumimoji="0" lang="sv-SE" sz="2000" b="0" i="0" u="none" strike="noStrike" kern="1200" cap="none" spc="0" normalizeH="0" baseline="0" noProof="0">
              <a:ln>
                <a:noFill/>
              </a:ln>
              <a:solidFill>
                <a:srgbClr val="2F2F2F"/>
              </a:solidFill>
              <a:effectLst/>
              <a:uLnTx/>
              <a:uFillTx/>
              <a:latin typeface="Arial"/>
              <a:ea typeface="+mn-ea"/>
              <a:cs typeface="+mn-cs"/>
            </a:endParaRPr>
          </a:p>
        </p:txBody>
      </p:sp>
      <p:sp>
        <p:nvSpPr>
          <p:cNvPr id="9" name="Title 1">
            <a:extLst>
              <a:ext uri="{FF2B5EF4-FFF2-40B4-BE49-F238E27FC236}">
                <a16:creationId xmlns:a16="http://schemas.microsoft.com/office/drawing/2014/main" id="{E83C0003-08CC-C8BC-487E-F87C3AD79712}"/>
              </a:ext>
            </a:extLst>
          </p:cNvPr>
          <p:cNvSpPr txBox="1">
            <a:spLocks/>
          </p:cNvSpPr>
          <p:nvPr/>
        </p:nvSpPr>
        <p:spPr>
          <a:xfrm>
            <a:off x="8312150" y="1104900"/>
            <a:ext cx="97282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000" b="1">
                <a:solidFill>
                  <a:srgbClr val="CC0033"/>
                </a:solidFill>
                <a:ea typeface="+mn-ea"/>
                <a:cs typeface="Arial" panose="020B0604020202020204" pitchFamily="34" charset="0"/>
              </a:rPr>
              <a:t>Goal 12: Responsible consumption and production</a:t>
            </a:r>
          </a:p>
        </p:txBody>
      </p:sp>
    </p:spTree>
    <p:extLst>
      <p:ext uri="{BB962C8B-B14F-4D97-AF65-F5344CB8AC3E}">
        <p14:creationId xmlns:p14="http://schemas.microsoft.com/office/powerpoint/2010/main" val="108768051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indoor, plane, table&#10;&#10;Description automatically generated">
            <a:extLst>
              <a:ext uri="{FF2B5EF4-FFF2-40B4-BE49-F238E27FC236}">
                <a16:creationId xmlns:a16="http://schemas.microsoft.com/office/drawing/2014/main" id="{2ECBB25D-652A-4D8F-92B4-E30E1ED5FE1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28368"/>
          <a:stretch/>
        </p:blipFill>
        <p:spPr>
          <a:xfrm>
            <a:off x="228600" y="3115427"/>
            <a:ext cx="17699981" cy="5739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971806" y="3768991"/>
            <a:ext cx="7162789" cy="4431983"/>
          </a:xfrm>
          <a:prstGeom prst="rect">
            <a:avLst/>
          </a:prstGeom>
        </p:spPr>
        <p:txBody>
          <a:bodyPr wrap="square" lIns="0" tIns="0" rIns="0" bIns="0" rtlCol="0" anchor="t">
            <a:spAutoFit/>
          </a:bodyPr>
          <a:lstStyle/>
          <a:p>
            <a:pPr>
              <a:buClr>
                <a:schemeClr val="accent5"/>
              </a:buClr>
            </a:pPr>
            <a:r>
              <a:rPr lang="en-US" sz="3200" b="1" dirty="0">
                <a:solidFill>
                  <a:schemeClr val="accent1"/>
                </a:solidFill>
              </a:rPr>
              <a:t>Retrofitting actions</a:t>
            </a:r>
          </a:p>
          <a:p>
            <a:pPr>
              <a:buClr>
                <a:schemeClr val="accent5"/>
              </a:buClr>
            </a:pPr>
            <a:endParaRPr lang="en-US" sz="3200" b="1" dirty="0"/>
          </a:p>
          <a:p>
            <a:pPr marL="457200" indent="-457200">
              <a:buClr>
                <a:srgbClr val="CC0033"/>
              </a:buClr>
              <a:buFont typeface="Wingdings" panose="05000000000000000000" pitchFamily="2" charset="2"/>
              <a:buChar char="ü"/>
            </a:pPr>
            <a:r>
              <a:rPr lang="en-US" sz="3200" b="1" dirty="0" err="1"/>
              <a:t>Delacquering</a:t>
            </a:r>
            <a:r>
              <a:rPr lang="en-US" sz="3200" b="1" dirty="0"/>
              <a:t> system</a:t>
            </a:r>
          </a:p>
          <a:p>
            <a:pPr marL="457200" indent="-457200">
              <a:buClr>
                <a:srgbClr val="CC0033"/>
              </a:buClr>
              <a:buFont typeface="Wingdings" panose="05000000000000000000" pitchFamily="2" charset="2"/>
              <a:buChar char="ü"/>
            </a:pPr>
            <a:endParaRPr lang="en-US" sz="3200" b="1" dirty="0"/>
          </a:p>
          <a:p>
            <a:pPr marL="457200" indent="-457200">
              <a:buClr>
                <a:srgbClr val="CC0033"/>
              </a:buClr>
              <a:buFont typeface="Wingdings" panose="05000000000000000000" pitchFamily="2" charset="2"/>
              <a:buChar char="ü"/>
            </a:pPr>
            <a:r>
              <a:rPr lang="en-US" sz="3200" b="1" dirty="0"/>
              <a:t>O</a:t>
            </a:r>
            <a:r>
              <a:rPr lang="en-US" sz="3200" b="1" baseline="-25000" dirty="0"/>
              <a:t>2</a:t>
            </a:r>
            <a:r>
              <a:rPr lang="en-US" sz="3200" b="1" dirty="0"/>
              <a:t> injection system</a:t>
            </a:r>
          </a:p>
          <a:p>
            <a:pPr marL="457200" indent="-457200">
              <a:buClr>
                <a:srgbClr val="CC0033"/>
              </a:buClr>
              <a:buFont typeface="Wingdings" panose="05000000000000000000" pitchFamily="2" charset="2"/>
              <a:buChar char="ü"/>
            </a:pPr>
            <a:endParaRPr lang="en-US" sz="3200" b="1" dirty="0"/>
          </a:p>
          <a:p>
            <a:pPr marL="457200" indent="-457200">
              <a:buClr>
                <a:srgbClr val="CC0033"/>
              </a:buClr>
              <a:buFont typeface="Wingdings" panose="05000000000000000000" pitchFamily="2" charset="2"/>
              <a:buChar char="ü"/>
            </a:pPr>
            <a:r>
              <a:rPr lang="en-US" sz="3200" b="1" dirty="0"/>
              <a:t>New burner head design</a:t>
            </a:r>
          </a:p>
          <a:p>
            <a:pPr marL="457200" indent="-457200">
              <a:buClr>
                <a:srgbClr val="CC0033"/>
              </a:buClr>
              <a:buFont typeface="Wingdings" panose="05000000000000000000" pitchFamily="2" charset="2"/>
              <a:buChar char="ü"/>
            </a:pPr>
            <a:endParaRPr lang="en-US" sz="3200" b="1" dirty="0"/>
          </a:p>
          <a:p>
            <a:pPr marL="457200" indent="-457200">
              <a:buClr>
                <a:srgbClr val="CC0033"/>
              </a:buClr>
              <a:buFont typeface="Wingdings" panose="05000000000000000000" pitchFamily="2" charset="2"/>
              <a:buChar char="ü"/>
            </a:pPr>
            <a:r>
              <a:rPr lang="en-US" sz="3200" b="1" dirty="0"/>
              <a:t>O</a:t>
            </a:r>
            <a:r>
              <a:rPr lang="en-US" sz="3200" b="1" baseline="-25000" dirty="0"/>
              <a:t>2</a:t>
            </a:r>
            <a:r>
              <a:rPr lang="en-US" sz="3200" b="1" dirty="0"/>
              <a:t> and TOC analyzers</a:t>
            </a:r>
            <a:endParaRPr lang="es-ES" sz="3200" b="1" dirty="0"/>
          </a:p>
        </p:txBody>
      </p:sp>
      <p:sp>
        <p:nvSpPr>
          <p:cNvPr id="26" name="TextBox 14">
            <a:extLst>
              <a:ext uri="{FF2B5EF4-FFF2-40B4-BE49-F238E27FC236}">
                <a16:creationId xmlns:a16="http://schemas.microsoft.com/office/drawing/2014/main" id="{7D36EA49-80B0-4761-8A24-F05F322EAC77}"/>
              </a:ext>
            </a:extLst>
          </p:cNvPr>
          <p:cNvSpPr txBox="1"/>
          <p:nvPr/>
        </p:nvSpPr>
        <p:spPr>
          <a:xfrm>
            <a:off x="9264833" y="3307326"/>
            <a:ext cx="8663748" cy="5355312"/>
          </a:xfrm>
          <a:prstGeom prst="rect">
            <a:avLst/>
          </a:prstGeom>
        </p:spPr>
        <p:txBody>
          <a:bodyPr wrap="square" lIns="0" tIns="0" rIns="0" bIns="0" rtlCol="0" anchor="t">
            <a:spAutoFit/>
          </a:bodyPr>
          <a:lstStyle/>
          <a:p>
            <a:pPr>
              <a:buClr>
                <a:schemeClr val="accent5"/>
              </a:buClr>
            </a:pPr>
            <a:r>
              <a:rPr lang="en-US" sz="3200" b="1">
                <a:solidFill>
                  <a:schemeClr val="accent2">
                    <a:lumMod val="75000"/>
                  </a:schemeClr>
                </a:solidFill>
              </a:rPr>
              <a:t>Goals</a:t>
            </a:r>
          </a:p>
          <a:p>
            <a:pPr>
              <a:buClr>
                <a:schemeClr val="accent5"/>
              </a:buClr>
            </a:pPr>
            <a:endParaRPr lang="en-US" sz="3200" b="1"/>
          </a:p>
          <a:p>
            <a:pPr marL="457200" indent="-457200">
              <a:buClr>
                <a:schemeClr val="accent2">
                  <a:lumMod val="75000"/>
                </a:schemeClr>
              </a:buClr>
              <a:buFont typeface="Wingdings" panose="05000000000000000000" pitchFamily="2" charset="2"/>
              <a:buChar char="ü"/>
            </a:pPr>
            <a:r>
              <a:rPr lang="en-GB" sz="3200" b="1"/>
              <a:t>50% increment in the amount of scrap</a:t>
            </a:r>
          </a:p>
          <a:p>
            <a:pPr marL="457200" indent="-457200">
              <a:buClr>
                <a:srgbClr val="99CC99"/>
              </a:buClr>
              <a:buFont typeface="Wingdings" panose="05000000000000000000" pitchFamily="2" charset="2"/>
              <a:buChar char="ü"/>
            </a:pPr>
            <a:endParaRPr lang="en-US" sz="2000" b="1"/>
          </a:p>
          <a:p>
            <a:pPr marL="457200" indent="-457200">
              <a:buClr>
                <a:schemeClr val="accent2">
                  <a:lumMod val="75000"/>
                </a:schemeClr>
              </a:buClr>
              <a:buFont typeface="Wingdings" panose="05000000000000000000" pitchFamily="2" charset="2"/>
              <a:buChar char="ü"/>
            </a:pPr>
            <a:r>
              <a:rPr lang="en-US" sz="3200" b="1"/>
              <a:t>Reduction of the energy consumption 15 times</a:t>
            </a:r>
          </a:p>
          <a:p>
            <a:pPr marL="457200" indent="-457200">
              <a:buClr>
                <a:srgbClr val="99CC99"/>
              </a:buClr>
              <a:buFont typeface="Wingdings" panose="05000000000000000000" pitchFamily="2" charset="2"/>
              <a:buChar char="ü"/>
            </a:pPr>
            <a:endParaRPr lang="en-US" sz="2400" b="1"/>
          </a:p>
          <a:p>
            <a:pPr marL="457200" indent="-457200">
              <a:buClr>
                <a:schemeClr val="accent2">
                  <a:lumMod val="75000"/>
                </a:schemeClr>
              </a:buClr>
              <a:buFont typeface="Wingdings" panose="05000000000000000000" pitchFamily="2" charset="2"/>
              <a:buChar char="ü"/>
            </a:pPr>
            <a:r>
              <a:rPr lang="en-US" sz="3200" b="1"/>
              <a:t>More efficient combustion</a:t>
            </a:r>
          </a:p>
          <a:p>
            <a:pPr marL="457200" indent="-457200">
              <a:buClr>
                <a:srgbClr val="99CC99"/>
              </a:buClr>
              <a:buFont typeface="Wingdings" panose="05000000000000000000" pitchFamily="2" charset="2"/>
              <a:buChar char="ü"/>
            </a:pPr>
            <a:endParaRPr lang="en-US" sz="2400" b="1"/>
          </a:p>
          <a:p>
            <a:pPr marL="457200" indent="-457200">
              <a:buClr>
                <a:schemeClr val="accent2">
                  <a:lumMod val="75000"/>
                </a:schemeClr>
              </a:buClr>
              <a:buFont typeface="Wingdings" panose="05000000000000000000" pitchFamily="2" charset="2"/>
              <a:buChar char="ü"/>
            </a:pPr>
            <a:r>
              <a:rPr lang="en-US" sz="3200" b="1"/>
              <a:t>Reduction of the GHG emissions</a:t>
            </a:r>
          </a:p>
          <a:p>
            <a:pPr marL="457200" indent="-457200">
              <a:buClr>
                <a:srgbClr val="99CC99"/>
              </a:buClr>
              <a:buFont typeface="Wingdings" panose="05000000000000000000" pitchFamily="2" charset="2"/>
              <a:buChar char="ü"/>
            </a:pPr>
            <a:endParaRPr lang="en-US" sz="2400" b="1"/>
          </a:p>
          <a:p>
            <a:pPr marL="457200" indent="-457200">
              <a:buClr>
                <a:schemeClr val="accent2">
                  <a:lumMod val="75000"/>
                </a:schemeClr>
              </a:buClr>
              <a:buFont typeface="Wingdings" panose="05000000000000000000" pitchFamily="2" charset="2"/>
              <a:buChar char="ü"/>
            </a:pPr>
            <a:r>
              <a:rPr lang="en-US" sz="3200" b="1"/>
              <a:t>Improved M&amp;C system</a:t>
            </a:r>
            <a:endParaRPr lang="es-ES" sz="3200" b="1"/>
          </a:p>
        </p:txBody>
      </p:sp>
      <p:cxnSp>
        <p:nvCxnSpPr>
          <p:cNvPr id="22" name="Conector recto 21">
            <a:extLst>
              <a:ext uri="{FF2B5EF4-FFF2-40B4-BE49-F238E27FC236}">
                <a16:creationId xmlns:a16="http://schemas.microsoft.com/office/drawing/2014/main" id="{9FC0026C-9C0D-4C19-96D8-569D0A2602DC}"/>
              </a:ext>
            </a:extLst>
          </p:cNvPr>
          <p:cNvCxnSpPr>
            <a:cxnSpLocks/>
          </p:cNvCxnSpPr>
          <p:nvPr/>
        </p:nvCxnSpPr>
        <p:spPr>
          <a:xfrm>
            <a:off x="8915400" y="3115427"/>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4AA0FCEF-C219-4FCC-B709-3C1AA09BC25C}"/>
              </a:ext>
            </a:extLst>
          </p:cNvPr>
          <p:cNvCxnSpPr>
            <a:cxnSpLocks/>
          </p:cNvCxnSpPr>
          <p:nvPr/>
        </p:nvCxnSpPr>
        <p:spPr>
          <a:xfrm>
            <a:off x="8915400" y="5898716"/>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4" name="Imagen 113">
            <a:extLst>
              <a:ext uri="{FF2B5EF4-FFF2-40B4-BE49-F238E27FC236}">
                <a16:creationId xmlns:a16="http://schemas.microsoft.com/office/drawing/2014/main" id="{36157C0D-4F26-46F7-B880-83100D1F971A}"/>
              </a:ext>
            </a:extLst>
          </p:cNvPr>
          <p:cNvPicPr>
            <a:picLocks noChangeAspect="1"/>
          </p:cNvPicPr>
          <p:nvPr/>
        </p:nvPicPr>
        <p:blipFill rotWithShape="1">
          <a:blip r:embed="rId7"/>
          <a:srcRect r="7132" b="12033"/>
          <a:stretch/>
        </p:blipFill>
        <p:spPr>
          <a:xfrm>
            <a:off x="9264833" y="978282"/>
            <a:ext cx="2739964" cy="1036941"/>
          </a:xfrm>
          <a:prstGeom prst="rect">
            <a:avLst/>
          </a:prstGeom>
        </p:spPr>
      </p:pic>
      <p:sp>
        <p:nvSpPr>
          <p:cNvPr id="24" name="TextBox 23">
            <a:extLst>
              <a:ext uri="{FF2B5EF4-FFF2-40B4-BE49-F238E27FC236}">
                <a16:creationId xmlns:a16="http://schemas.microsoft.com/office/drawing/2014/main" id="{18A1E8C5-B4EA-439B-9904-844DAB8EC6FB}"/>
              </a:ext>
            </a:extLst>
          </p:cNvPr>
          <p:cNvSpPr txBox="1"/>
          <p:nvPr/>
        </p:nvSpPr>
        <p:spPr>
          <a:xfrm>
            <a:off x="741948" y="1119170"/>
            <a:ext cx="13958841" cy="830997"/>
          </a:xfrm>
          <a:prstGeom prst="rect">
            <a:avLst/>
          </a:prstGeom>
          <a:noFill/>
        </p:spPr>
        <p:txBody>
          <a:bodyPr wrap="square">
            <a:spAutoFit/>
          </a:bodyPr>
          <a:lstStyle/>
          <a:p>
            <a:r>
              <a:rPr lang="en-US" sz="4800" b="1" dirty="0">
                <a:solidFill>
                  <a:srgbClr val="CC0033"/>
                </a:solidFill>
                <a:latin typeface="+mj-lt"/>
                <a:cs typeface="Arial" panose="020B0604020202020204" pitchFamily="34" charset="0"/>
              </a:rPr>
              <a:t>Actions, goals and results at</a:t>
            </a:r>
          </a:p>
        </p:txBody>
      </p:sp>
    </p:spTree>
    <p:extLst>
      <p:ext uri="{BB962C8B-B14F-4D97-AF65-F5344CB8AC3E}">
        <p14:creationId xmlns:p14="http://schemas.microsoft.com/office/powerpoint/2010/main" val="4205848860"/>
      </p:ext>
    </p:extLst>
  </p:cSld>
  <p:clrMapOvr>
    <a:masterClrMapping/>
  </p:clrMapOvr>
  <mc:AlternateContent xmlns:mc="http://schemas.openxmlformats.org/markup-compatibility/2006" xmlns:p14="http://schemas.microsoft.com/office/powerpoint/2010/main">
    <mc:Choice Requires="p14">
      <p:transition spd="slow" p14:dur="2000" advTm="92160"/>
    </mc:Choice>
    <mc:Fallback xmlns="">
      <p:transition spd="slow" advTm="9216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034" name="Picture 10" descr="RETROFEED ASAS">
            <a:extLst>
              <a:ext uri="{FF2B5EF4-FFF2-40B4-BE49-F238E27FC236}">
                <a16:creationId xmlns:a16="http://schemas.microsoft.com/office/drawing/2014/main" id="{D31A2110-625B-4FE3-9A22-3ACB99F60EE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21399" y="1140359"/>
            <a:ext cx="2365035" cy="6134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4">
            <a:extLst>
              <a:ext uri="{FF2B5EF4-FFF2-40B4-BE49-F238E27FC236}">
                <a16:creationId xmlns:a16="http://schemas.microsoft.com/office/drawing/2014/main" id="{D017B3E6-791A-FA81-0461-E130D280368B}"/>
              </a:ext>
            </a:extLst>
          </p:cNvPr>
          <p:cNvSpPr txBox="1"/>
          <p:nvPr/>
        </p:nvSpPr>
        <p:spPr>
          <a:xfrm>
            <a:off x="669471" y="1943632"/>
            <a:ext cx="7162789" cy="553998"/>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600" b="1" i="0" u="none" strike="noStrike" kern="1200" cap="none" spc="0" normalizeH="0" baseline="0" noProof="0" err="1">
                <a:ln>
                  <a:noFill/>
                </a:ln>
                <a:solidFill>
                  <a:srgbClr val="2F2F2F"/>
                </a:solidFill>
                <a:effectLst/>
                <a:uLnTx/>
                <a:uFillTx/>
                <a:latin typeface="Arial"/>
                <a:ea typeface="+mn-ea"/>
                <a:cs typeface="+mn-cs"/>
              </a:rPr>
              <a:t>Delacquering</a:t>
            </a:r>
            <a:r>
              <a:rPr kumimoji="0" lang="en-US" sz="3600" b="1" i="0" u="none" strike="noStrike" kern="1200" cap="none" spc="0" normalizeH="0" baseline="0" noProof="0">
                <a:ln>
                  <a:noFill/>
                </a:ln>
                <a:solidFill>
                  <a:srgbClr val="2F2F2F"/>
                </a:solidFill>
                <a:effectLst/>
                <a:uLnTx/>
                <a:uFillTx/>
                <a:latin typeface="Arial"/>
                <a:ea typeface="+mn-ea"/>
                <a:cs typeface="+mn-cs"/>
              </a:rPr>
              <a:t> system</a:t>
            </a:r>
          </a:p>
        </p:txBody>
      </p:sp>
      <p:pic>
        <p:nvPicPr>
          <p:cNvPr id="25" name="Imagen 24">
            <a:extLst>
              <a:ext uri="{FF2B5EF4-FFF2-40B4-BE49-F238E27FC236}">
                <a16:creationId xmlns:a16="http://schemas.microsoft.com/office/drawing/2014/main" id="{A3F065DE-0E03-614C-D2E4-54D9EECFDAC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9471" y="2809432"/>
            <a:ext cx="11103931" cy="5095429"/>
          </a:xfrm>
          <a:prstGeom prst="rect">
            <a:avLst/>
          </a:prstGeom>
          <a:noFill/>
          <a:ln>
            <a:noFill/>
          </a:ln>
        </p:spPr>
      </p:pic>
      <p:sp>
        <p:nvSpPr>
          <p:cNvPr id="31" name="textruta 30">
            <a:extLst>
              <a:ext uri="{FF2B5EF4-FFF2-40B4-BE49-F238E27FC236}">
                <a16:creationId xmlns:a16="http://schemas.microsoft.com/office/drawing/2014/main" id="{8FE51E4C-4FCD-3430-58F4-8A803C5B90FB}"/>
              </a:ext>
            </a:extLst>
          </p:cNvPr>
          <p:cNvSpPr txBox="1"/>
          <p:nvPr/>
        </p:nvSpPr>
        <p:spPr>
          <a:xfrm>
            <a:off x="669471" y="8216664"/>
            <a:ext cx="16684674"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800" b="0" i="1" u="none" strike="noStrike" kern="100" cap="none" spc="0" normalizeH="0" baseline="0" noProof="0" dirty="0" err="1">
                <a:ln>
                  <a:noFill/>
                </a:ln>
                <a:solidFill>
                  <a:srgbClr val="404040"/>
                </a:solidFill>
                <a:effectLst/>
                <a:uLnTx/>
                <a:uFillTx/>
                <a:latin typeface="Liberation Serif"/>
                <a:ea typeface="Noto Sans CJK SC"/>
                <a:cs typeface="Lohit Devanagari"/>
              </a:rPr>
              <a:t>Delacquering</a:t>
            </a:r>
            <a:r>
              <a:rPr kumimoji="0" lang="en-GB" sz="1800" b="0" i="1" u="none" strike="noStrike" kern="100" cap="none" spc="0" normalizeH="0" baseline="0" noProof="0" dirty="0">
                <a:ln>
                  <a:noFill/>
                </a:ln>
                <a:solidFill>
                  <a:srgbClr val="404040"/>
                </a:solidFill>
                <a:effectLst/>
                <a:uLnTx/>
                <a:uFillTx/>
                <a:latin typeface="Liberation Serif"/>
                <a:ea typeface="Noto Sans CJK SC"/>
                <a:cs typeface="Lohit Devanagari"/>
              </a:rPr>
              <a:t> Process: a) Material filling is performed, b) Material is conveyed through a conveyor, c) Material is transferred to the drum furnace, d) Lacquer removal process is completed inside the drum furnace with the specified parameters, e) The system has comprehensive automation, f) Waste materials (dust, etc.) are separated, g) Material exit occurred, h) </a:t>
            </a:r>
            <a:r>
              <a:rPr kumimoji="0" lang="en-GB" sz="1800" b="0" i="1" u="none" strike="noStrike" kern="100" cap="none" spc="0" normalizeH="0" baseline="0" noProof="0" dirty="0" err="1">
                <a:ln>
                  <a:noFill/>
                </a:ln>
                <a:solidFill>
                  <a:srgbClr val="404040"/>
                </a:solidFill>
                <a:effectLst/>
                <a:uLnTx/>
                <a:uFillTx/>
                <a:latin typeface="Liberation Serif"/>
                <a:ea typeface="Noto Sans CJK SC"/>
                <a:cs typeface="Lohit Devanagari"/>
              </a:rPr>
              <a:t>Delacquered</a:t>
            </a:r>
            <a:r>
              <a:rPr kumimoji="0" lang="en-GB" sz="1800" b="0" i="1" u="none" strike="noStrike" kern="100" cap="none" spc="0" normalizeH="0" baseline="0" noProof="0" dirty="0">
                <a:ln>
                  <a:noFill/>
                </a:ln>
                <a:solidFill>
                  <a:srgbClr val="404040"/>
                </a:solidFill>
                <a:effectLst/>
                <a:uLnTx/>
                <a:uFillTx/>
                <a:latin typeface="Liberation Serif"/>
                <a:ea typeface="Noto Sans CJK SC"/>
                <a:cs typeface="Lohit Devanagari"/>
              </a:rPr>
              <a:t> material is obtained.</a:t>
            </a:r>
            <a:endParaRPr kumimoji="0" lang="sv-SE" sz="1800" b="0" i="1" u="none" strike="noStrike" kern="100" cap="none" spc="0" normalizeH="0" baseline="0" noProof="0" dirty="0">
              <a:ln>
                <a:noFill/>
              </a:ln>
              <a:solidFill>
                <a:srgbClr val="404040"/>
              </a:solidFill>
              <a:effectLst/>
              <a:uLnTx/>
              <a:uFillTx/>
              <a:latin typeface="Liberation Serif"/>
              <a:ea typeface="Noto Sans CJK SC"/>
              <a:cs typeface="Lohit Devanagari"/>
            </a:endParaRPr>
          </a:p>
        </p:txBody>
      </p:sp>
      <p:sp>
        <p:nvSpPr>
          <p:cNvPr id="8" name="TextBox 13">
            <a:extLst>
              <a:ext uri="{FF2B5EF4-FFF2-40B4-BE49-F238E27FC236}">
                <a16:creationId xmlns:a16="http://schemas.microsoft.com/office/drawing/2014/main" id="{A852908A-3A57-F674-23AE-407E48F0B64D}"/>
              </a:ext>
            </a:extLst>
          </p:cNvPr>
          <p:cNvSpPr txBox="1"/>
          <p:nvPr/>
        </p:nvSpPr>
        <p:spPr>
          <a:xfrm>
            <a:off x="-418135" y="799670"/>
            <a:ext cx="16194313"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Actions, goals and results at</a:t>
            </a:r>
          </a:p>
        </p:txBody>
      </p:sp>
      <p:pic>
        <p:nvPicPr>
          <p:cNvPr id="5" name="Bildobjekt 4">
            <a:extLst>
              <a:ext uri="{FF2B5EF4-FFF2-40B4-BE49-F238E27FC236}">
                <a16:creationId xmlns:a16="http://schemas.microsoft.com/office/drawing/2014/main" id="{E8FD5421-C353-0A1E-6C62-46FFC20FCAE6}"/>
              </a:ext>
            </a:extLst>
          </p:cNvPr>
          <p:cNvPicPr>
            <a:picLocks noChangeAspect="1"/>
          </p:cNvPicPr>
          <p:nvPr/>
        </p:nvPicPr>
        <p:blipFill>
          <a:blip r:embed="rId8"/>
          <a:stretch>
            <a:fillRect/>
          </a:stretch>
        </p:blipFill>
        <p:spPr>
          <a:xfrm>
            <a:off x="11960679" y="2847975"/>
            <a:ext cx="5657850" cy="2295525"/>
          </a:xfrm>
          <a:prstGeom prst="rect">
            <a:avLst/>
          </a:prstGeom>
        </p:spPr>
      </p:pic>
    </p:spTree>
    <p:extLst>
      <p:ext uri="{BB962C8B-B14F-4D97-AF65-F5344CB8AC3E}">
        <p14:creationId xmlns:p14="http://schemas.microsoft.com/office/powerpoint/2010/main" val="379384637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2" name="TextBox 14">
            <a:extLst>
              <a:ext uri="{FF2B5EF4-FFF2-40B4-BE49-F238E27FC236}">
                <a16:creationId xmlns:a16="http://schemas.microsoft.com/office/drawing/2014/main" id="{D017B3E6-791A-FA81-0461-E130D280368B}"/>
              </a:ext>
            </a:extLst>
          </p:cNvPr>
          <p:cNvSpPr txBox="1"/>
          <p:nvPr/>
        </p:nvSpPr>
        <p:spPr>
          <a:xfrm>
            <a:off x="1672818" y="2116572"/>
            <a:ext cx="7162789" cy="492443"/>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a:ln>
                  <a:noFill/>
                </a:ln>
                <a:solidFill>
                  <a:srgbClr val="2F2F2F"/>
                </a:solidFill>
                <a:effectLst/>
                <a:uLnTx/>
                <a:uFillTx/>
                <a:latin typeface="Arial"/>
                <a:ea typeface="+mn-ea"/>
                <a:cs typeface="+mn-cs"/>
              </a:rPr>
              <a:t>O</a:t>
            </a:r>
            <a:r>
              <a:rPr kumimoji="0" lang="en-US" sz="3200" b="1" i="0" u="none" strike="noStrike" kern="1200" cap="none" spc="0" normalizeH="0" baseline="-25000" noProof="0">
                <a:ln>
                  <a:noFill/>
                </a:ln>
                <a:solidFill>
                  <a:srgbClr val="2F2F2F"/>
                </a:solidFill>
                <a:effectLst/>
                <a:uLnTx/>
                <a:uFillTx/>
                <a:latin typeface="Arial"/>
                <a:ea typeface="+mn-ea"/>
                <a:cs typeface="+mn-cs"/>
              </a:rPr>
              <a:t>2</a:t>
            </a:r>
            <a:r>
              <a:rPr kumimoji="0" lang="en-US" sz="3200" b="1" i="0" u="none" strike="noStrike" kern="1200" cap="none" spc="0" normalizeH="0" baseline="0" noProof="0">
                <a:ln>
                  <a:noFill/>
                </a:ln>
                <a:solidFill>
                  <a:srgbClr val="2F2F2F"/>
                </a:solidFill>
                <a:effectLst/>
                <a:uLnTx/>
                <a:uFillTx/>
                <a:latin typeface="Arial"/>
                <a:ea typeface="+mn-ea"/>
                <a:cs typeface="+mn-cs"/>
              </a:rPr>
              <a:t> injection system</a:t>
            </a:r>
          </a:p>
        </p:txBody>
      </p:sp>
      <p:grpSp>
        <p:nvGrpSpPr>
          <p:cNvPr id="6" name="Grupp 5">
            <a:extLst>
              <a:ext uri="{FF2B5EF4-FFF2-40B4-BE49-F238E27FC236}">
                <a16:creationId xmlns:a16="http://schemas.microsoft.com/office/drawing/2014/main" id="{F83BFA65-2AD9-307C-A832-3FB2C714CD00}"/>
              </a:ext>
            </a:extLst>
          </p:cNvPr>
          <p:cNvGrpSpPr/>
          <p:nvPr/>
        </p:nvGrpSpPr>
        <p:grpSpPr>
          <a:xfrm>
            <a:off x="1745775" y="2874099"/>
            <a:ext cx="12428018" cy="5908721"/>
            <a:chOff x="303107" y="1400595"/>
            <a:chExt cx="11670471" cy="5474646"/>
          </a:xfrm>
        </p:grpSpPr>
        <p:sp>
          <p:nvSpPr>
            <p:cNvPr id="8" name="Dikdörtgen 2">
              <a:extLst>
                <a:ext uri="{FF2B5EF4-FFF2-40B4-BE49-F238E27FC236}">
                  <a16:creationId xmlns:a16="http://schemas.microsoft.com/office/drawing/2014/main" id="{B03ECE7A-9074-1DCC-1524-49990B13E372}"/>
                </a:ext>
              </a:extLst>
            </p:cNvPr>
            <p:cNvSpPr/>
            <p:nvPr/>
          </p:nvSpPr>
          <p:spPr>
            <a:xfrm>
              <a:off x="476314" y="6418385"/>
              <a:ext cx="3445055" cy="456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CFD Analysis</a:t>
              </a:r>
            </a:p>
          </p:txBody>
        </p:sp>
        <p:sp>
          <p:nvSpPr>
            <p:cNvPr id="9" name="Dikdörtgen 10">
              <a:extLst>
                <a:ext uri="{FF2B5EF4-FFF2-40B4-BE49-F238E27FC236}">
                  <a16:creationId xmlns:a16="http://schemas.microsoft.com/office/drawing/2014/main" id="{43CB45EF-0F3C-8E93-6AD9-7392FDC96FCD}"/>
                </a:ext>
              </a:extLst>
            </p:cNvPr>
            <p:cNvSpPr/>
            <p:nvPr/>
          </p:nvSpPr>
          <p:spPr>
            <a:xfrm>
              <a:off x="6047935" y="6426827"/>
              <a:ext cx="5914612" cy="448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Integration</a:t>
              </a:r>
            </a:p>
          </p:txBody>
        </p:sp>
        <p:sp>
          <p:nvSpPr>
            <p:cNvPr id="15" name="Dikdörtgen 11">
              <a:extLst>
                <a:ext uri="{FF2B5EF4-FFF2-40B4-BE49-F238E27FC236}">
                  <a16:creationId xmlns:a16="http://schemas.microsoft.com/office/drawing/2014/main" id="{BA58F769-5393-1271-392E-0F3D6226B14F}"/>
                </a:ext>
              </a:extLst>
            </p:cNvPr>
            <p:cNvSpPr/>
            <p:nvPr/>
          </p:nvSpPr>
          <p:spPr>
            <a:xfrm>
              <a:off x="3918206" y="6358859"/>
              <a:ext cx="2237949" cy="516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Development</a:t>
              </a:r>
            </a:p>
          </p:txBody>
        </p:sp>
        <p:pic>
          <p:nvPicPr>
            <p:cNvPr id="21" name="Resim 8">
              <a:extLst>
                <a:ext uri="{FF2B5EF4-FFF2-40B4-BE49-F238E27FC236}">
                  <a16:creationId xmlns:a16="http://schemas.microsoft.com/office/drawing/2014/main" id="{80A70C49-9E8A-59C7-8FAF-B238215809F5}"/>
                </a:ext>
              </a:extLst>
            </p:cNvPr>
            <p:cNvPicPr>
              <a:picLocks noChangeAspect="1"/>
            </p:cNvPicPr>
            <p:nvPr/>
          </p:nvPicPr>
          <p:blipFill>
            <a:blip r:embed="rId6"/>
            <a:stretch>
              <a:fillRect/>
            </a:stretch>
          </p:blipFill>
          <p:spPr>
            <a:xfrm>
              <a:off x="303107" y="1400595"/>
              <a:ext cx="3741445" cy="5017790"/>
            </a:xfrm>
            <a:prstGeom prst="rect">
              <a:avLst/>
            </a:prstGeom>
          </p:spPr>
        </p:pic>
        <p:pic>
          <p:nvPicPr>
            <p:cNvPr id="23" name="Resim 21">
              <a:extLst>
                <a:ext uri="{FF2B5EF4-FFF2-40B4-BE49-F238E27FC236}">
                  <a16:creationId xmlns:a16="http://schemas.microsoft.com/office/drawing/2014/main" id="{A2D48A6F-878B-411E-3615-192F40AFCC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1369" y="1569497"/>
              <a:ext cx="2237948" cy="4848888"/>
            </a:xfrm>
            <a:prstGeom prst="rect">
              <a:avLst/>
            </a:prstGeom>
          </p:spPr>
        </p:pic>
        <p:pic>
          <p:nvPicPr>
            <p:cNvPr id="26" name="Resim 22">
              <a:extLst>
                <a:ext uri="{FF2B5EF4-FFF2-40B4-BE49-F238E27FC236}">
                  <a16:creationId xmlns:a16="http://schemas.microsoft.com/office/drawing/2014/main" id="{92E8D982-C8D4-5588-AF26-1EBAAC3ACF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54" y="1561054"/>
              <a:ext cx="2245741" cy="4865772"/>
            </a:xfrm>
            <a:prstGeom prst="rect">
              <a:avLst/>
            </a:prstGeom>
          </p:spPr>
        </p:pic>
        <p:pic>
          <p:nvPicPr>
            <p:cNvPr id="27" name="Resim 23">
              <a:extLst>
                <a:ext uri="{FF2B5EF4-FFF2-40B4-BE49-F238E27FC236}">
                  <a16:creationId xmlns:a16="http://schemas.microsoft.com/office/drawing/2014/main" id="{DE2357DE-B864-35A1-253F-11DC1314D8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70527" y="1614315"/>
              <a:ext cx="3603051" cy="4804070"/>
            </a:xfrm>
            <a:prstGeom prst="rect">
              <a:avLst/>
            </a:prstGeom>
          </p:spPr>
        </p:pic>
      </p:grpSp>
      <p:pic>
        <p:nvPicPr>
          <p:cNvPr id="25" name="Picture 10" descr="RETROFEED ASAS">
            <a:extLst>
              <a:ext uri="{FF2B5EF4-FFF2-40B4-BE49-F238E27FC236}">
                <a16:creationId xmlns:a16="http://schemas.microsoft.com/office/drawing/2014/main" id="{71FCDC51-1BC9-17AC-78A2-70F9355FC2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21399" y="1140359"/>
            <a:ext cx="2365035" cy="61343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13">
            <a:extLst>
              <a:ext uri="{FF2B5EF4-FFF2-40B4-BE49-F238E27FC236}">
                <a16:creationId xmlns:a16="http://schemas.microsoft.com/office/drawing/2014/main" id="{B479CA86-63EF-5A32-05C0-0761A3CF55DF}"/>
              </a:ext>
            </a:extLst>
          </p:cNvPr>
          <p:cNvSpPr txBox="1"/>
          <p:nvPr/>
        </p:nvSpPr>
        <p:spPr>
          <a:xfrm>
            <a:off x="-418135" y="799670"/>
            <a:ext cx="16194313"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Actions, goals and results at</a:t>
            </a:r>
          </a:p>
        </p:txBody>
      </p:sp>
    </p:spTree>
    <p:extLst>
      <p:ext uri="{BB962C8B-B14F-4D97-AF65-F5344CB8AC3E}">
        <p14:creationId xmlns:p14="http://schemas.microsoft.com/office/powerpoint/2010/main" val="257808809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2" name="TextBox 14">
            <a:extLst>
              <a:ext uri="{FF2B5EF4-FFF2-40B4-BE49-F238E27FC236}">
                <a16:creationId xmlns:a16="http://schemas.microsoft.com/office/drawing/2014/main" id="{D017B3E6-791A-FA81-0461-E130D280368B}"/>
              </a:ext>
            </a:extLst>
          </p:cNvPr>
          <p:cNvSpPr txBox="1"/>
          <p:nvPr/>
        </p:nvSpPr>
        <p:spPr>
          <a:xfrm>
            <a:off x="1928633" y="2160273"/>
            <a:ext cx="7162789" cy="492443"/>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dirty="0">
                <a:ln>
                  <a:noFill/>
                </a:ln>
                <a:solidFill>
                  <a:srgbClr val="2F2F2F"/>
                </a:solidFill>
                <a:effectLst/>
                <a:uLnTx/>
                <a:uFillTx/>
                <a:latin typeface="Arial"/>
                <a:ea typeface="+mn-ea"/>
                <a:cs typeface="+mn-cs"/>
              </a:rPr>
              <a:t>New burner head design</a:t>
            </a:r>
          </a:p>
        </p:txBody>
      </p:sp>
      <p:grpSp>
        <p:nvGrpSpPr>
          <p:cNvPr id="4" name="Grupp 3">
            <a:extLst>
              <a:ext uri="{FF2B5EF4-FFF2-40B4-BE49-F238E27FC236}">
                <a16:creationId xmlns:a16="http://schemas.microsoft.com/office/drawing/2014/main" id="{975A47C3-A91E-AC1B-68E0-8DA334DD7F47}"/>
              </a:ext>
            </a:extLst>
          </p:cNvPr>
          <p:cNvGrpSpPr/>
          <p:nvPr/>
        </p:nvGrpSpPr>
        <p:grpSpPr>
          <a:xfrm>
            <a:off x="1781394" y="2938368"/>
            <a:ext cx="13534807" cy="5962746"/>
            <a:chOff x="577200" y="1730027"/>
            <a:chExt cx="11340005" cy="5063819"/>
          </a:xfrm>
        </p:grpSpPr>
        <p:pic>
          <p:nvPicPr>
            <p:cNvPr id="6" name="Resim 20">
              <a:extLst>
                <a:ext uri="{FF2B5EF4-FFF2-40B4-BE49-F238E27FC236}">
                  <a16:creationId xmlns:a16="http://schemas.microsoft.com/office/drawing/2014/main" id="{22D5A15E-332D-9313-11F4-3D5A3BE3A1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619" y="1773136"/>
              <a:ext cx="3448206" cy="4597608"/>
            </a:xfrm>
            <a:prstGeom prst="rect">
              <a:avLst/>
            </a:prstGeom>
          </p:spPr>
        </p:pic>
        <p:pic>
          <p:nvPicPr>
            <p:cNvPr id="8" name="Resim 24">
              <a:extLst>
                <a:ext uri="{FF2B5EF4-FFF2-40B4-BE49-F238E27FC236}">
                  <a16:creationId xmlns:a16="http://schemas.microsoft.com/office/drawing/2014/main" id="{ACB382B2-BF5F-CC77-00AD-B47D4913B7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78210" y="1773136"/>
              <a:ext cx="3501010" cy="2625757"/>
            </a:xfrm>
            <a:prstGeom prst="rect">
              <a:avLst/>
            </a:prstGeom>
          </p:spPr>
        </p:pic>
        <p:pic>
          <p:nvPicPr>
            <p:cNvPr id="9" name="Resim 26">
              <a:extLst>
                <a:ext uri="{FF2B5EF4-FFF2-40B4-BE49-F238E27FC236}">
                  <a16:creationId xmlns:a16="http://schemas.microsoft.com/office/drawing/2014/main" id="{6F3B6ED4-80A8-FF0B-6E5B-F7A64C7336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6613" y="1761280"/>
              <a:ext cx="2196008" cy="4553544"/>
            </a:xfrm>
            <a:prstGeom prst="rect">
              <a:avLst/>
            </a:prstGeom>
          </p:spPr>
        </p:pic>
        <p:sp>
          <p:nvSpPr>
            <p:cNvPr id="15" name="Dikdörtgen 2">
              <a:extLst>
                <a:ext uri="{FF2B5EF4-FFF2-40B4-BE49-F238E27FC236}">
                  <a16:creationId xmlns:a16="http://schemas.microsoft.com/office/drawing/2014/main" id="{B0A6C836-10D7-30B7-9F47-20D08E7F1826}"/>
                </a:ext>
              </a:extLst>
            </p:cNvPr>
            <p:cNvSpPr/>
            <p:nvPr/>
          </p:nvSpPr>
          <p:spPr>
            <a:xfrm>
              <a:off x="577200" y="6316339"/>
              <a:ext cx="3501010" cy="477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ASAS Reverberatory Melting Furnace</a:t>
              </a:r>
            </a:p>
          </p:txBody>
        </p:sp>
        <p:sp>
          <p:nvSpPr>
            <p:cNvPr id="21" name="Dikdörtgen 10">
              <a:extLst>
                <a:ext uri="{FF2B5EF4-FFF2-40B4-BE49-F238E27FC236}">
                  <a16:creationId xmlns:a16="http://schemas.microsoft.com/office/drawing/2014/main" id="{25DB155D-11BA-6263-BAD2-D9C8C297DE51}"/>
                </a:ext>
              </a:extLst>
            </p:cNvPr>
            <p:cNvSpPr/>
            <p:nvPr/>
          </p:nvSpPr>
          <p:spPr>
            <a:xfrm>
              <a:off x="4078210" y="4359240"/>
              <a:ext cx="3465591" cy="402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Refractory Change</a:t>
              </a:r>
            </a:p>
          </p:txBody>
        </p:sp>
        <p:sp>
          <p:nvSpPr>
            <p:cNvPr id="27" name="Dikdörtgen 11">
              <a:extLst>
                <a:ext uri="{FF2B5EF4-FFF2-40B4-BE49-F238E27FC236}">
                  <a16:creationId xmlns:a16="http://schemas.microsoft.com/office/drawing/2014/main" id="{131B4201-FA78-9400-F0D1-002A84F83B5F}"/>
                </a:ext>
              </a:extLst>
            </p:cNvPr>
            <p:cNvSpPr/>
            <p:nvPr/>
          </p:nvSpPr>
          <p:spPr>
            <a:xfrm>
              <a:off x="7560989" y="6303055"/>
              <a:ext cx="2161632" cy="479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Old Burner</a:t>
              </a:r>
            </a:p>
          </p:txBody>
        </p:sp>
        <p:pic>
          <p:nvPicPr>
            <p:cNvPr id="28" name="Resim 12">
              <a:extLst>
                <a:ext uri="{FF2B5EF4-FFF2-40B4-BE49-F238E27FC236}">
                  <a16:creationId xmlns:a16="http://schemas.microsoft.com/office/drawing/2014/main" id="{55FE2859-172E-AFA2-D645-B0731D14C0E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78407" y="4740765"/>
              <a:ext cx="3448206" cy="1588878"/>
            </a:xfrm>
            <a:prstGeom prst="rect">
              <a:avLst/>
            </a:prstGeom>
          </p:spPr>
        </p:pic>
        <p:sp>
          <p:nvSpPr>
            <p:cNvPr id="29" name="Dikdörtgen 13">
              <a:extLst>
                <a:ext uri="{FF2B5EF4-FFF2-40B4-BE49-F238E27FC236}">
                  <a16:creationId xmlns:a16="http://schemas.microsoft.com/office/drawing/2014/main" id="{33CB5E01-937A-D349-9C92-59123B530DFC}"/>
                </a:ext>
              </a:extLst>
            </p:cNvPr>
            <p:cNvSpPr/>
            <p:nvPr/>
          </p:nvSpPr>
          <p:spPr>
            <a:xfrm>
              <a:off x="4095595" y="6314823"/>
              <a:ext cx="3448206" cy="479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Burners Location</a:t>
              </a:r>
            </a:p>
          </p:txBody>
        </p:sp>
        <p:pic>
          <p:nvPicPr>
            <p:cNvPr id="30" name="Resim 14">
              <a:extLst>
                <a:ext uri="{FF2B5EF4-FFF2-40B4-BE49-F238E27FC236}">
                  <a16:creationId xmlns:a16="http://schemas.microsoft.com/office/drawing/2014/main" id="{DA1517C4-1725-B0A5-887F-B3C047E9F54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22621" y="1730027"/>
              <a:ext cx="2194584" cy="4754932"/>
            </a:xfrm>
            <a:prstGeom prst="rect">
              <a:avLst/>
            </a:prstGeom>
          </p:spPr>
        </p:pic>
        <p:sp>
          <p:nvSpPr>
            <p:cNvPr id="34" name="Dikdörtgen 15">
              <a:extLst>
                <a:ext uri="{FF2B5EF4-FFF2-40B4-BE49-F238E27FC236}">
                  <a16:creationId xmlns:a16="http://schemas.microsoft.com/office/drawing/2014/main" id="{67C8EBE3-AB9C-6B6B-145D-3791D565DE31}"/>
                </a:ext>
              </a:extLst>
            </p:cNvPr>
            <p:cNvSpPr/>
            <p:nvPr/>
          </p:nvSpPr>
          <p:spPr>
            <a:xfrm>
              <a:off x="9722620" y="6316339"/>
              <a:ext cx="2194583" cy="477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a:ln>
                    <a:noFill/>
                  </a:ln>
                  <a:solidFill>
                    <a:srgbClr val="FFFFFF"/>
                  </a:solidFill>
                  <a:effectLst/>
                  <a:uLnTx/>
                  <a:uFillTx/>
                  <a:latin typeface="Arial"/>
                  <a:ea typeface="+mn-ea"/>
                  <a:cs typeface="+mn-cs"/>
                </a:rPr>
                <a:t>Novel Burner</a:t>
              </a:r>
            </a:p>
          </p:txBody>
        </p:sp>
      </p:grpSp>
      <p:pic>
        <p:nvPicPr>
          <p:cNvPr id="5" name="Picture 10" descr="RETROFEED ASAS">
            <a:extLst>
              <a:ext uri="{FF2B5EF4-FFF2-40B4-BE49-F238E27FC236}">
                <a16:creationId xmlns:a16="http://schemas.microsoft.com/office/drawing/2014/main" id="{D1B5580C-B91D-F4B4-5EB8-70C4E07C66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21399" y="1140359"/>
            <a:ext cx="2365035" cy="6134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3">
            <a:extLst>
              <a:ext uri="{FF2B5EF4-FFF2-40B4-BE49-F238E27FC236}">
                <a16:creationId xmlns:a16="http://schemas.microsoft.com/office/drawing/2014/main" id="{49452DB3-218F-9210-CA51-E26723E89306}"/>
              </a:ext>
            </a:extLst>
          </p:cNvPr>
          <p:cNvSpPr txBox="1"/>
          <p:nvPr/>
        </p:nvSpPr>
        <p:spPr>
          <a:xfrm>
            <a:off x="-418135" y="799670"/>
            <a:ext cx="16194313"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goals and results at</a:t>
            </a:r>
          </a:p>
        </p:txBody>
      </p:sp>
    </p:spTree>
    <p:extLst>
      <p:ext uri="{BB962C8B-B14F-4D97-AF65-F5344CB8AC3E}">
        <p14:creationId xmlns:p14="http://schemas.microsoft.com/office/powerpoint/2010/main" val="5682884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 name="Picture 10" descr="RETROFEED ASAS">
            <a:extLst>
              <a:ext uri="{FF2B5EF4-FFF2-40B4-BE49-F238E27FC236}">
                <a16:creationId xmlns:a16="http://schemas.microsoft.com/office/drawing/2014/main" id="{D4AB6B47-B4DF-E89C-40C8-A734F858E5C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21399" y="1140359"/>
            <a:ext cx="2365035" cy="61343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13">
            <a:extLst>
              <a:ext uri="{FF2B5EF4-FFF2-40B4-BE49-F238E27FC236}">
                <a16:creationId xmlns:a16="http://schemas.microsoft.com/office/drawing/2014/main" id="{BE679074-041B-766D-97AC-28AE67CDB16D}"/>
              </a:ext>
            </a:extLst>
          </p:cNvPr>
          <p:cNvSpPr txBox="1"/>
          <p:nvPr/>
        </p:nvSpPr>
        <p:spPr>
          <a:xfrm>
            <a:off x="-418135" y="799670"/>
            <a:ext cx="16194313"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goals and results at</a:t>
            </a:r>
          </a:p>
        </p:txBody>
      </p:sp>
      <p:sp>
        <p:nvSpPr>
          <p:cNvPr id="5" name="textruta 4">
            <a:extLst>
              <a:ext uri="{FF2B5EF4-FFF2-40B4-BE49-F238E27FC236}">
                <a16:creationId xmlns:a16="http://schemas.microsoft.com/office/drawing/2014/main" id="{6F1E67EC-598D-A0E3-05EE-B28BBA930DB3}"/>
              </a:ext>
            </a:extLst>
          </p:cNvPr>
          <p:cNvSpPr txBox="1"/>
          <p:nvPr/>
        </p:nvSpPr>
        <p:spPr>
          <a:xfrm>
            <a:off x="2761263" y="7678005"/>
            <a:ext cx="12766908" cy="954107"/>
          </a:xfrm>
          <a:prstGeom prst="rect">
            <a:avLst/>
          </a:prstGeom>
          <a:solidFill>
            <a:schemeClr val="accent2"/>
          </a:solidFill>
        </p:spPr>
        <p:style>
          <a:lnRef idx="3">
            <a:schemeClr val="lt1"/>
          </a:lnRef>
          <a:fillRef idx="1">
            <a:schemeClr val="accent3"/>
          </a:fillRef>
          <a:effectRef idx="1">
            <a:schemeClr val="accent3"/>
          </a:effectRef>
          <a:fontRef idx="minor">
            <a:schemeClr val="lt1"/>
          </a:fontRef>
        </p:style>
        <p:txBody>
          <a:bodyPr wrap="square">
            <a:spAutoFit/>
          </a:bodyPr>
          <a:lstStyle/>
          <a:p>
            <a:pPr algn="l"/>
            <a:r>
              <a:rPr lang="en-US" sz="2800" b="0" i="0" u="none" strike="noStrike" baseline="0" dirty="0">
                <a:solidFill>
                  <a:srgbClr val="000000"/>
                </a:solidFill>
                <a:latin typeface="Arial" panose="020B0604020202020204" pitchFamily="34" charset="0"/>
              </a:rPr>
              <a:t>All of the output materials have been investigated and they have showed properties admissible for proceeding with upcoming processing. </a:t>
            </a:r>
          </a:p>
        </p:txBody>
      </p:sp>
      <p:graphicFrame>
        <p:nvGraphicFramePr>
          <p:cNvPr id="6" name="Tabell 6">
            <a:extLst>
              <a:ext uri="{FF2B5EF4-FFF2-40B4-BE49-F238E27FC236}">
                <a16:creationId xmlns:a16="http://schemas.microsoft.com/office/drawing/2014/main" id="{9A12A92F-279F-FE14-9CD6-186FE6060CB3}"/>
              </a:ext>
            </a:extLst>
          </p:cNvPr>
          <p:cNvGraphicFramePr>
            <a:graphicFrameLocks noGrp="1"/>
          </p:cNvGraphicFramePr>
          <p:nvPr>
            <p:extLst>
              <p:ext uri="{D42A27DB-BD31-4B8C-83A1-F6EECF244321}">
                <p14:modId xmlns:p14="http://schemas.microsoft.com/office/powerpoint/2010/main" val="2103259157"/>
              </p:ext>
            </p:extLst>
          </p:nvPr>
        </p:nvGraphicFramePr>
        <p:xfrm>
          <a:off x="2630203" y="2157451"/>
          <a:ext cx="10491196" cy="5169420"/>
        </p:xfrm>
        <a:graphic>
          <a:graphicData uri="http://schemas.openxmlformats.org/drawingml/2006/table">
            <a:tbl>
              <a:tblPr firstRow="1" bandRow="1">
                <a:tableStyleId>{5C22544A-7EE6-4342-B048-85BDC9FD1C3A}</a:tableStyleId>
              </a:tblPr>
              <a:tblGrid>
                <a:gridCol w="6581867">
                  <a:extLst>
                    <a:ext uri="{9D8B030D-6E8A-4147-A177-3AD203B41FA5}">
                      <a16:colId xmlns:a16="http://schemas.microsoft.com/office/drawing/2014/main" val="4266591021"/>
                    </a:ext>
                  </a:extLst>
                </a:gridCol>
                <a:gridCol w="1863306">
                  <a:extLst>
                    <a:ext uri="{9D8B030D-6E8A-4147-A177-3AD203B41FA5}">
                      <a16:colId xmlns:a16="http://schemas.microsoft.com/office/drawing/2014/main" val="3074388336"/>
                    </a:ext>
                  </a:extLst>
                </a:gridCol>
                <a:gridCol w="2046023">
                  <a:extLst>
                    <a:ext uri="{9D8B030D-6E8A-4147-A177-3AD203B41FA5}">
                      <a16:colId xmlns:a16="http://schemas.microsoft.com/office/drawing/2014/main" val="3802931362"/>
                    </a:ext>
                  </a:extLst>
                </a:gridCol>
              </a:tblGrid>
              <a:tr h="902220">
                <a:tc>
                  <a:txBody>
                    <a:bodyPr/>
                    <a:lstStyle/>
                    <a:p>
                      <a:pPr algn="ctr"/>
                      <a:endParaRPr lang="sv-SE" sz="3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sv-SE" sz="3200" dirty="0">
                          <a:highlight>
                            <a:srgbClr val="CC0033"/>
                          </a:highlight>
                        </a:rPr>
                        <a:t>GOAL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sv-SE" sz="3200" dirty="0">
                          <a:highlight>
                            <a:srgbClr val="CC0033"/>
                          </a:highlight>
                        </a:rPr>
                        <a:t>RESULT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38397222"/>
                  </a:ext>
                </a:extLst>
              </a:tr>
              <a:tr h="90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mn-lt"/>
                          <a:ea typeface="+mn-ea"/>
                          <a:cs typeface="+mn-cs"/>
                        </a:rPr>
                        <a:t>Scrap usage increase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CC0033"/>
                          </a:solidFill>
                          <a:effectLst/>
                          <a:uLnTx/>
                          <a:uFillTx/>
                          <a:latin typeface="+mn-lt"/>
                          <a:ea typeface="+mn-ea"/>
                          <a:cs typeface="+mn-cs"/>
                        </a:rPr>
                        <a:t>48%</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99CC99">
                              <a:lumMod val="75000"/>
                            </a:srgbClr>
                          </a:solidFill>
                          <a:effectLst/>
                          <a:uLnTx/>
                          <a:uFillTx/>
                          <a:latin typeface="+mn-lt"/>
                          <a:ea typeface="+mn-ea"/>
                          <a:cs typeface="+mn-cs"/>
                        </a:rPr>
                        <a:t>57%</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7802955"/>
                  </a:ext>
                </a:extLst>
              </a:tr>
              <a:tr h="90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mn-lt"/>
                          <a:ea typeface="+mn-ea"/>
                          <a:cs typeface="+mn-cs"/>
                        </a:rPr>
                        <a:t>Reduction in energy consumption</a:t>
                      </a:r>
                    </a:p>
                    <a:p>
                      <a:pPr algn="ctr"/>
                      <a:endParaRPr lang="sv-SE" sz="2800" baseline="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CC0033"/>
                          </a:solidFill>
                          <a:effectLst/>
                          <a:uLnTx/>
                          <a:uFillTx/>
                          <a:latin typeface="+mn-lt"/>
                          <a:ea typeface="+mn-ea"/>
                          <a:cs typeface="+mn-cs"/>
                        </a:rPr>
                        <a:t>20%</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99CC99">
                              <a:lumMod val="75000"/>
                            </a:srgbClr>
                          </a:solidFill>
                          <a:effectLst/>
                          <a:uLnTx/>
                          <a:uFillTx/>
                          <a:latin typeface="+mn-lt"/>
                          <a:ea typeface="+mn-ea"/>
                          <a:cs typeface="+mn-cs"/>
                        </a:rPr>
                        <a:t>18,55%</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7007872"/>
                  </a:ext>
                </a:extLst>
              </a:tr>
              <a:tr h="90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mn-lt"/>
                          <a:ea typeface="+mn-ea"/>
                          <a:cs typeface="+mn-cs"/>
                        </a:rPr>
                        <a:t>Reduction in CO2 emissions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CC0033"/>
                          </a:solidFill>
                          <a:effectLst/>
                          <a:uLnTx/>
                          <a:uFillTx/>
                          <a:latin typeface="+mn-lt"/>
                          <a:ea typeface="+mn-ea"/>
                          <a:cs typeface="+mn-cs"/>
                        </a:rPr>
                        <a:t>30%</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a:ln w="22225">
                            <a:solidFill>
                              <a:srgbClr val="99CC99"/>
                            </a:solidFill>
                            <a:prstDash val="solid"/>
                          </a:ln>
                          <a:solidFill>
                            <a:srgbClr val="99CC99">
                              <a:lumMod val="75000"/>
                            </a:srgbClr>
                          </a:solidFill>
                          <a:effectLst/>
                          <a:uLnTx/>
                          <a:uFillTx/>
                          <a:latin typeface="+mn-lt"/>
                          <a:ea typeface="+mn-ea"/>
                          <a:cs typeface="+mn-cs"/>
                        </a:rPr>
                        <a:t>75</a:t>
                      </a:r>
                      <a:r>
                        <a:rPr kumimoji="0" lang="tr-TR" sz="3200" b="1" i="0" u="none" strike="noStrike" kern="1200" cap="none" spc="0" normalizeH="0" baseline="0" noProof="0" dirty="0">
                          <a:ln w="22225">
                            <a:solidFill>
                              <a:srgbClr val="99CC99"/>
                            </a:solidFill>
                            <a:prstDash val="solid"/>
                          </a:ln>
                          <a:solidFill>
                            <a:srgbClr val="99CC99">
                              <a:lumMod val="75000"/>
                            </a:srgbClr>
                          </a:solidFill>
                          <a:effectLst/>
                          <a:uLnTx/>
                          <a:uFillTx/>
                          <a:latin typeface="+mn-lt"/>
                          <a:ea typeface="+mn-ea"/>
                          <a:cs typeface="+mn-cs"/>
                        </a:rPr>
                        <a:t>%</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8611061"/>
                  </a:ext>
                </a:extLst>
              </a:tr>
              <a:tr h="9022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mn-lt"/>
                          <a:ea typeface="+mn-ea"/>
                          <a:cs typeface="+mn-cs"/>
                        </a:rPr>
                        <a:t>Reduction in </a:t>
                      </a:r>
                      <a:r>
                        <a:rPr kumimoji="0" lang="en-US" sz="2800" b="1" i="0" u="none" strike="noStrike" kern="1200" cap="none" spc="0" normalizeH="0" baseline="0" noProof="0" dirty="0" err="1">
                          <a:ln>
                            <a:noFill/>
                          </a:ln>
                          <a:solidFill>
                            <a:srgbClr val="2F2F2F"/>
                          </a:solidFill>
                          <a:effectLst/>
                          <a:uLnTx/>
                          <a:uFillTx/>
                          <a:latin typeface="+mn-lt"/>
                          <a:ea typeface="+mn-ea"/>
                          <a:cs typeface="+mn-cs"/>
                        </a:rPr>
                        <a:t>fossile</a:t>
                      </a:r>
                      <a:r>
                        <a:rPr kumimoji="0" lang="en-US" sz="2800" b="1" i="0" u="none" strike="noStrike" kern="1200" cap="none" spc="0" normalizeH="0" baseline="0" noProof="0" dirty="0">
                          <a:ln>
                            <a:noFill/>
                          </a:ln>
                          <a:solidFill>
                            <a:srgbClr val="2F2F2F"/>
                          </a:solidFill>
                          <a:effectLst/>
                          <a:uLnTx/>
                          <a:uFillTx/>
                          <a:latin typeface="+mn-lt"/>
                          <a:ea typeface="+mn-ea"/>
                          <a:cs typeface="+mn-cs"/>
                        </a:rPr>
                        <a:t> resource</a:t>
                      </a:r>
                      <a:endParaRPr kumimoji="0" lang="es-ES" sz="2800" b="1" i="0" u="none" strike="noStrike" kern="1200" cap="none" spc="0" normalizeH="0" baseline="0" noProof="0" dirty="0">
                        <a:ln>
                          <a:noFill/>
                        </a:ln>
                        <a:solidFill>
                          <a:srgbClr val="2F2F2F"/>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800" b="1" i="0" u="none" strike="noStrike" kern="1200" cap="none" spc="0" normalizeH="0" baseline="0" dirty="0">
                        <a:ln>
                          <a:noFill/>
                        </a:ln>
                        <a:solidFill>
                          <a:srgbClr val="2F2F2F"/>
                        </a:solidFill>
                        <a:effectLst/>
                        <a:uLnTx/>
                        <a:uFillTx/>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CC0033"/>
                          </a:solidFill>
                          <a:effectLst/>
                          <a:uLnTx/>
                          <a:uFillTx/>
                          <a:latin typeface="+mn-lt"/>
                          <a:ea typeface="+mn-ea"/>
                          <a:cs typeface="+mn-cs"/>
                        </a:rPr>
                        <a:t>30%</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w="22225">
                            <a:solidFill>
                              <a:srgbClr val="99CC99"/>
                            </a:solidFill>
                            <a:prstDash val="solid"/>
                          </a:ln>
                          <a:solidFill>
                            <a:srgbClr val="99CC99">
                              <a:lumMod val="75000"/>
                            </a:srgbClr>
                          </a:solidFill>
                          <a:effectLst/>
                          <a:uLnTx/>
                          <a:uFillTx/>
                          <a:latin typeface="+mn-lt"/>
                          <a:ea typeface="+mn-ea"/>
                          <a:cs typeface="+mn-cs"/>
                        </a:rPr>
                        <a:t>19%</a:t>
                      </a:r>
                    </a:p>
                    <a:p>
                      <a:pPr algn="ctr"/>
                      <a:endParaRPr lang="sv-SE" sz="3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8081966"/>
                  </a:ext>
                </a:extLst>
              </a:tr>
            </a:tbl>
          </a:graphicData>
        </a:graphic>
      </p:graphicFrame>
    </p:spTree>
    <p:extLst>
      <p:ext uri="{BB962C8B-B14F-4D97-AF65-F5344CB8AC3E}">
        <p14:creationId xmlns:p14="http://schemas.microsoft.com/office/powerpoint/2010/main" val="269495445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CE47E9F-CA6B-B8EB-E10E-1C31F83F3916}"/>
              </a:ext>
            </a:extLst>
          </p:cNvPr>
          <p:cNvSpPr txBox="1"/>
          <p:nvPr/>
        </p:nvSpPr>
        <p:spPr>
          <a:xfrm>
            <a:off x="3486150" y="3219450"/>
            <a:ext cx="11315700" cy="2215991"/>
          </a:xfrm>
          <a:prstGeom prst="rect">
            <a:avLst/>
          </a:prstGeom>
          <a:noFill/>
        </p:spPr>
        <p:txBody>
          <a:bodyPr wrap="square" rtlCol="0">
            <a:spAutoFit/>
          </a:bodyPr>
          <a:lstStyle/>
          <a:p>
            <a:pPr algn="ctr"/>
            <a:r>
              <a:rPr lang="sv-SE" sz="13800" dirty="0">
                <a:solidFill>
                  <a:schemeClr val="bg1"/>
                </a:solidFill>
              </a:rPr>
              <a:t>SECIL</a:t>
            </a:r>
          </a:p>
        </p:txBody>
      </p:sp>
    </p:spTree>
    <p:extLst>
      <p:ext uri="{BB962C8B-B14F-4D97-AF65-F5344CB8AC3E}">
        <p14:creationId xmlns:p14="http://schemas.microsoft.com/office/powerpoint/2010/main" val="428670663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4D79FA-32DD-45C8-8356-363B38C104F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t="43759" b="16844"/>
          <a:stretch/>
        </p:blipFill>
        <p:spPr bwMode="auto">
          <a:xfrm>
            <a:off x="324349" y="3015780"/>
            <a:ext cx="17712000" cy="526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1038480" y="3015780"/>
            <a:ext cx="7162789" cy="5170646"/>
          </a:xfrm>
          <a:prstGeom prst="rect">
            <a:avLst/>
          </a:prstGeom>
        </p:spPr>
        <p:txBody>
          <a:bodyPr wrap="square" lIns="0" tIns="0" rIns="0" bIns="0" rtlCol="0" anchor="t">
            <a:spAutoFit/>
          </a:bodyPr>
          <a:lstStyle/>
          <a:p>
            <a:pPr>
              <a:buClr>
                <a:schemeClr val="accent5"/>
              </a:buClr>
            </a:pPr>
            <a:r>
              <a:rPr lang="en-US" sz="2800" b="1">
                <a:solidFill>
                  <a:schemeClr val="accent1"/>
                </a:solidFill>
              </a:rPr>
              <a:t>Retrofitting actions</a:t>
            </a:r>
          </a:p>
          <a:p>
            <a:pPr>
              <a:buClr>
                <a:schemeClr val="accent5"/>
              </a:buClr>
            </a:pPr>
            <a:endParaRPr lang="en-US" sz="2800" b="1"/>
          </a:p>
          <a:p>
            <a:pPr marL="457200" indent="-457200">
              <a:buClr>
                <a:srgbClr val="CC0033"/>
              </a:buClr>
              <a:buFont typeface="Wingdings" panose="05000000000000000000" pitchFamily="2" charset="2"/>
              <a:buChar char="ü"/>
            </a:pPr>
            <a:r>
              <a:rPr lang="en-US" sz="2800" b="1"/>
              <a:t>Full-scale multi-fuel burner design</a:t>
            </a:r>
          </a:p>
          <a:p>
            <a:pPr marL="457200" indent="-457200">
              <a:buClr>
                <a:srgbClr val="CC0033"/>
              </a:buClr>
              <a:buFont typeface="Wingdings" panose="05000000000000000000" pitchFamily="2" charset="2"/>
              <a:buChar char="ü"/>
            </a:pPr>
            <a:endParaRPr lang="en-US" sz="2800" b="1"/>
          </a:p>
          <a:p>
            <a:pPr marL="457200" indent="-457200">
              <a:buClr>
                <a:srgbClr val="CC0033"/>
              </a:buClr>
              <a:buFont typeface="Wingdings" panose="05000000000000000000" pitchFamily="2" charset="2"/>
              <a:buChar char="ü"/>
            </a:pPr>
            <a:r>
              <a:rPr lang="en-US" sz="2800" b="1"/>
              <a:t>Image based combustion diagnosis tool</a:t>
            </a:r>
          </a:p>
          <a:p>
            <a:pPr marL="457200" indent="-457200">
              <a:buClr>
                <a:srgbClr val="CC0033"/>
              </a:buClr>
              <a:buFont typeface="Wingdings" panose="05000000000000000000" pitchFamily="2" charset="2"/>
              <a:buChar char="ü"/>
            </a:pPr>
            <a:endParaRPr lang="en-US" sz="2800" b="1"/>
          </a:p>
          <a:p>
            <a:pPr marL="457200" indent="-457200">
              <a:buClr>
                <a:srgbClr val="CC0033"/>
              </a:buClr>
              <a:buFont typeface="Wingdings" panose="05000000000000000000" pitchFamily="2" charset="2"/>
              <a:buChar char="ü"/>
            </a:pPr>
            <a:r>
              <a:rPr lang="en-US" sz="2800" b="1"/>
              <a:t>Alternative fuels properties determination</a:t>
            </a:r>
          </a:p>
          <a:p>
            <a:pPr marL="457200" indent="-457200">
              <a:buClr>
                <a:srgbClr val="CC0033"/>
              </a:buClr>
              <a:buFont typeface="Wingdings" panose="05000000000000000000" pitchFamily="2" charset="2"/>
              <a:buChar char="ü"/>
            </a:pPr>
            <a:endParaRPr lang="en-US" sz="2800" b="1"/>
          </a:p>
          <a:p>
            <a:pPr marL="457200" indent="-457200">
              <a:buClr>
                <a:srgbClr val="CC0033"/>
              </a:buClr>
              <a:buFont typeface="Wingdings" panose="05000000000000000000" pitchFamily="2" charset="2"/>
              <a:buChar char="ü"/>
            </a:pPr>
            <a:r>
              <a:rPr lang="en-US" sz="2800" b="1"/>
              <a:t>Real time clinker optical characterization</a:t>
            </a:r>
            <a:endParaRPr lang="es-ES" sz="2800" b="1"/>
          </a:p>
        </p:txBody>
      </p:sp>
      <p:sp>
        <p:nvSpPr>
          <p:cNvPr id="26" name="TextBox 14">
            <a:extLst>
              <a:ext uri="{FF2B5EF4-FFF2-40B4-BE49-F238E27FC236}">
                <a16:creationId xmlns:a16="http://schemas.microsoft.com/office/drawing/2014/main" id="{7D36EA49-80B0-4761-8A24-F05F322EAC77}"/>
              </a:ext>
            </a:extLst>
          </p:cNvPr>
          <p:cNvSpPr txBox="1"/>
          <p:nvPr/>
        </p:nvSpPr>
        <p:spPr>
          <a:xfrm>
            <a:off x="10086731" y="3340380"/>
            <a:ext cx="7162789" cy="3877985"/>
          </a:xfrm>
          <a:prstGeom prst="rect">
            <a:avLst/>
          </a:prstGeom>
        </p:spPr>
        <p:txBody>
          <a:bodyPr wrap="square" lIns="0" tIns="0" rIns="0" bIns="0" rtlCol="0" anchor="t">
            <a:spAutoFit/>
          </a:bodyPr>
          <a:lstStyle/>
          <a:p>
            <a:pPr>
              <a:buClr>
                <a:schemeClr val="accent5"/>
              </a:buClr>
            </a:pPr>
            <a:r>
              <a:rPr lang="en-US" sz="2800" b="1">
                <a:solidFill>
                  <a:schemeClr val="accent2">
                    <a:lumMod val="75000"/>
                  </a:schemeClr>
                </a:solidFill>
              </a:rPr>
              <a:t>Goals</a:t>
            </a:r>
          </a:p>
          <a:p>
            <a:pPr>
              <a:buClr>
                <a:schemeClr val="accent5"/>
              </a:buClr>
            </a:pPr>
            <a:endParaRPr lang="en-US" sz="2800" b="1"/>
          </a:p>
          <a:p>
            <a:pPr marL="457200" indent="-457200">
              <a:buClr>
                <a:schemeClr val="accent2">
                  <a:lumMod val="75000"/>
                </a:schemeClr>
              </a:buClr>
              <a:buFont typeface="Wingdings" panose="05000000000000000000" pitchFamily="2" charset="2"/>
              <a:buChar char="ü"/>
            </a:pPr>
            <a:r>
              <a:rPr lang="en-US" sz="2800" b="1"/>
              <a:t>CO</a:t>
            </a:r>
            <a:r>
              <a:rPr lang="en-US" sz="2800" b="1" baseline="-25000"/>
              <a:t>2</a:t>
            </a:r>
            <a:r>
              <a:rPr lang="en-US" sz="2800" b="1"/>
              <a:t> emissions reduction</a:t>
            </a:r>
          </a:p>
          <a:p>
            <a:pPr marL="457200" indent="-457200">
              <a:buClr>
                <a:srgbClr val="99CC99"/>
              </a:buClr>
              <a:buFont typeface="Wingdings" panose="05000000000000000000" pitchFamily="2" charset="2"/>
              <a:buChar char="ü"/>
            </a:pPr>
            <a:endParaRPr lang="en-US" sz="2800" b="1"/>
          </a:p>
          <a:p>
            <a:pPr marL="457200" indent="-457200">
              <a:buClr>
                <a:schemeClr val="accent2">
                  <a:lumMod val="75000"/>
                </a:schemeClr>
              </a:buClr>
              <a:buFont typeface="Wingdings" panose="05000000000000000000" pitchFamily="2" charset="2"/>
              <a:buChar char="ü"/>
            </a:pPr>
            <a:r>
              <a:rPr lang="en-US" sz="2800" b="1"/>
              <a:t>Replacement of fossil fuel close to 80%</a:t>
            </a:r>
          </a:p>
          <a:p>
            <a:pPr>
              <a:buClr>
                <a:srgbClr val="99CC99"/>
              </a:buClr>
            </a:pPr>
            <a:endParaRPr lang="en-US" sz="2800" b="1"/>
          </a:p>
          <a:p>
            <a:pPr marL="457200" indent="-457200">
              <a:buClr>
                <a:schemeClr val="accent2">
                  <a:lumMod val="75000"/>
                </a:schemeClr>
              </a:buClr>
              <a:buFont typeface="Wingdings" panose="05000000000000000000" pitchFamily="2" charset="2"/>
              <a:buChar char="ü"/>
            </a:pPr>
            <a:r>
              <a:rPr lang="en-US" sz="2800" b="1"/>
              <a:t>Increment in energy efficiency</a:t>
            </a:r>
          </a:p>
          <a:p>
            <a:pPr marL="457200" indent="-457200">
              <a:buClr>
                <a:srgbClr val="99CC99"/>
              </a:buClr>
              <a:buFont typeface="Wingdings" panose="05000000000000000000" pitchFamily="2" charset="2"/>
              <a:buChar char="ü"/>
            </a:pPr>
            <a:endParaRPr lang="en-US" sz="2800" b="1"/>
          </a:p>
          <a:p>
            <a:pPr marL="457200" indent="-457200">
              <a:buClr>
                <a:schemeClr val="accent2">
                  <a:lumMod val="75000"/>
                </a:schemeClr>
              </a:buClr>
              <a:buFont typeface="Wingdings" panose="05000000000000000000" pitchFamily="2" charset="2"/>
              <a:buChar char="ü"/>
            </a:pPr>
            <a:r>
              <a:rPr lang="en-US" sz="2800" b="1"/>
              <a:t>M&amp;C improvement</a:t>
            </a:r>
          </a:p>
        </p:txBody>
      </p:sp>
      <p:cxnSp>
        <p:nvCxnSpPr>
          <p:cNvPr id="24" name="Conector recto 23">
            <a:extLst>
              <a:ext uri="{FF2B5EF4-FFF2-40B4-BE49-F238E27FC236}">
                <a16:creationId xmlns:a16="http://schemas.microsoft.com/office/drawing/2014/main" id="{98FC0001-D488-4184-8260-ECD10E34CE06}"/>
              </a:ext>
            </a:extLst>
          </p:cNvPr>
          <p:cNvCxnSpPr>
            <a:cxnSpLocks/>
          </p:cNvCxnSpPr>
          <p:nvPr/>
        </p:nvCxnSpPr>
        <p:spPr>
          <a:xfrm>
            <a:off x="8915400" y="3079034"/>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AD4CB6C3-8453-40F4-BF92-A74583B9C483}"/>
              </a:ext>
            </a:extLst>
          </p:cNvPr>
          <p:cNvCxnSpPr>
            <a:cxnSpLocks/>
          </p:cNvCxnSpPr>
          <p:nvPr/>
        </p:nvCxnSpPr>
        <p:spPr>
          <a:xfrm>
            <a:off x="8915400" y="5496674"/>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3" name="Imagen 93">
            <a:extLst>
              <a:ext uri="{FF2B5EF4-FFF2-40B4-BE49-F238E27FC236}">
                <a16:creationId xmlns:a16="http://schemas.microsoft.com/office/drawing/2014/main" id="{9BE0D5D6-4F06-4404-AD81-999FF1F22C15}"/>
              </a:ext>
            </a:extLst>
          </p:cNvPr>
          <p:cNvPicPr>
            <a:picLocks noChangeAspect="1"/>
          </p:cNvPicPr>
          <p:nvPr/>
        </p:nvPicPr>
        <p:blipFill rotWithShape="1">
          <a:blip r:embed="rId7"/>
          <a:srcRect l="23084" t="14316" r="9046" b="7091"/>
          <a:stretch/>
        </p:blipFill>
        <p:spPr>
          <a:xfrm>
            <a:off x="14880476" y="573544"/>
            <a:ext cx="2369044" cy="1936268"/>
          </a:xfrm>
          <a:prstGeom prst="rect">
            <a:avLst/>
          </a:prstGeom>
        </p:spPr>
      </p:pic>
      <p:sp>
        <p:nvSpPr>
          <p:cNvPr id="4" name="TextBox 13">
            <a:extLst>
              <a:ext uri="{FF2B5EF4-FFF2-40B4-BE49-F238E27FC236}">
                <a16:creationId xmlns:a16="http://schemas.microsoft.com/office/drawing/2014/main" id="{CA73BED7-A91F-264D-653F-66BCFF52BF16}"/>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a:t>
            </a:r>
            <a:r>
              <a:rPr lang="en-US" sz="6000" b="1" dirty="0">
                <a:solidFill>
                  <a:srgbClr val="CC0033"/>
                </a:solidFill>
                <a:latin typeface="Arial"/>
                <a:cs typeface="Arial" panose="020B0604020202020204" pitchFamily="34" charset="0"/>
              </a:rPr>
              <a:t> and goals</a:t>
            </a:r>
            <a:endPar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186691097"/>
      </p:ext>
    </p:extLst>
  </p:cSld>
  <p:clrMapOvr>
    <a:masterClrMapping/>
  </p:clrMapOvr>
  <mc:AlternateContent xmlns:mc="http://schemas.openxmlformats.org/markup-compatibility/2006" xmlns:p14="http://schemas.microsoft.com/office/powerpoint/2010/main">
    <mc:Choice Requires="p14">
      <p:transition spd="slow" p14:dur="2000" advTm="86474"/>
    </mc:Choice>
    <mc:Fallback xmlns="">
      <p:transition spd="slow" advTm="86474"/>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8" name="Graphic 37" descr="Marker with solid fill">
            <a:extLst>
              <a:ext uri="{FF2B5EF4-FFF2-40B4-BE49-F238E27FC236}">
                <a16:creationId xmlns:a16="http://schemas.microsoft.com/office/drawing/2014/main" id="{9302B8B0-2A65-4DEA-934F-F619256CD37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168527" y="5997277"/>
            <a:ext cx="470548" cy="470548"/>
          </a:xfrm>
          <a:prstGeom prst="rect">
            <a:avLst/>
          </a:prstGeom>
        </p:spPr>
      </p:pic>
      <p:sp>
        <p:nvSpPr>
          <p:cNvPr id="44" name="TextBox 43">
            <a:extLst>
              <a:ext uri="{FF2B5EF4-FFF2-40B4-BE49-F238E27FC236}">
                <a16:creationId xmlns:a16="http://schemas.microsoft.com/office/drawing/2014/main" id="{790636EF-FCDF-450C-A1D9-9DCA09A7B24C}"/>
              </a:ext>
            </a:extLst>
          </p:cNvPr>
          <p:cNvSpPr txBox="1"/>
          <p:nvPr/>
        </p:nvSpPr>
        <p:spPr>
          <a:xfrm>
            <a:off x="11985723" y="6893079"/>
            <a:ext cx="315267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Aluminium</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15" name="textruta 14">
            <a:extLst>
              <a:ext uri="{FF2B5EF4-FFF2-40B4-BE49-F238E27FC236}">
                <a16:creationId xmlns:a16="http://schemas.microsoft.com/office/drawing/2014/main" id="{9E2BBE4E-9786-8208-4662-3B0A865073AD}"/>
              </a:ext>
            </a:extLst>
          </p:cNvPr>
          <p:cNvSpPr txBox="1"/>
          <p:nvPr/>
        </p:nvSpPr>
        <p:spPr>
          <a:xfrm>
            <a:off x="1515359" y="1999676"/>
            <a:ext cx="9144000"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dirty="0">
                <a:ln>
                  <a:noFill/>
                </a:ln>
                <a:solidFill>
                  <a:srgbClr val="2F2F2F"/>
                </a:solidFill>
                <a:effectLst/>
                <a:uLnTx/>
                <a:uFillTx/>
                <a:latin typeface="Arial"/>
                <a:ea typeface="+mn-ea"/>
                <a:cs typeface="+mn-cs"/>
              </a:rPr>
              <a:t>Full-scale multi-fuel burner design</a:t>
            </a:r>
          </a:p>
        </p:txBody>
      </p:sp>
      <p:grpSp>
        <p:nvGrpSpPr>
          <p:cNvPr id="28" name="Group 26">
            <a:extLst>
              <a:ext uri="{FF2B5EF4-FFF2-40B4-BE49-F238E27FC236}">
                <a16:creationId xmlns:a16="http://schemas.microsoft.com/office/drawing/2014/main" id="{FAABA714-E4C6-ED31-89EC-CD36B597775E}"/>
              </a:ext>
            </a:extLst>
          </p:cNvPr>
          <p:cNvGrpSpPr/>
          <p:nvPr/>
        </p:nvGrpSpPr>
        <p:grpSpPr>
          <a:xfrm>
            <a:off x="465222" y="3509699"/>
            <a:ext cx="7114367" cy="3763626"/>
            <a:chOff x="656499" y="4157067"/>
            <a:chExt cx="4091012" cy="2628000"/>
          </a:xfrm>
        </p:grpSpPr>
        <p:pic>
          <p:nvPicPr>
            <p:cNvPr id="29" name="Picture 27">
              <a:extLst>
                <a:ext uri="{FF2B5EF4-FFF2-40B4-BE49-F238E27FC236}">
                  <a16:creationId xmlns:a16="http://schemas.microsoft.com/office/drawing/2014/main" id="{BE19DCF9-C752-1828-4593-1D164ECDF869}"/>
                </a:ext>
              </a:extLst>
            </p:cNvPr>
            <p:cNvPicPr>
              <a:picLocks noChangeAspect="1"/>
            </p:cNvPicPr>
            <p:nvPr/>
          </p:nvPicPr>
          <p:blipFill>
            <a:blip r:embed="rId8">
              <a:lum bright="-20000" contrast="20000"/>
            </a:blip>
            <a:stretch>
              <a:fillRect/>
            </a:stretch>
          </p:blipFill>
          <p:spPr>
            <a:xfrm>
              <a:off x="656499" y="4157067"/>
              <a:ext cx="4091012" cy="2628000"/>
            </a:xfrm>
            <a:prstGeom prst="rect">
              <a:avLst/>
            </a:prstGeom>
            <a:ln>
              <a:noFill/>
            </a:ln>
            <a:effectLst>
              <a:softEdge rad="112500"/>
            </a:effectLst>
          </p:spPr>
        </p:pic>
        <p:sp>
          <p:nvSpPr>
            <p:cNvPr id="30" name="Rectangle 28">
              <a:extLst>
                <a:ext uri="{FF2B5EF4-FFF2-40B4-BE49-F238E27FC236}">
                  <a16:creationId xmlns:a16="http://schemas.microsoft.com/office/drawing/2014/main" id="{18305233-23E3-F17C-4915-20E22B24DBAC}"/>
                </a:ext>
              </a:extLst>
            </p:cNvPr>
            <p:cNvSpPr/>
            <p:nvPr/>
          </p:nvSpPr>
          <p:spPr>
            <a:xfrm>
              <a:off x="2180450" y="4771723"/>
              <a:ext cx="890077" cy="53127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2F2F2F"/>
                </a:solidFill>
                <a:effectLst/>
                <a:uLnTx/>
                <a:uFillTx/>
                <a:latin typeface="Arial"/>
                <a:ea typeface="+mn-ea"/>
                <a:cs typeface="+mn-cs"/>
              </a:endParaRPr>
            </a:p>
          </p:txBody>
        </p:sp>
      </p:grpSp>
      <p:pic>
        <p:nvPicPr>
          <p:cNvPr id="31" name="Picture 29">
            <a:extLst>
              <a:ext uri="{FF2B5EF4-FFF2-40B4-BE49-F238E27FC236}">
                <a16:creationId xmlns:a16="http://schemas.microsoft.com/office/drawing/2014/main" id="{746705EF-E0E0-9065-7A20-B6C873C3FEA7}"/>
              </a:ext>
            </a:extLst>
          </p:cNvPr>
          <p:cNvPicPr>
            <a:picLocks noChangeAspect="1"/>
          </p:cNvPicPr>
          <p:nvPr/>
        </p:nvPicPr>
        <p:blipFill>
          <a:blip r:embed="rId9"/>
          <a:stretch>
            <a:fillRect/>
          </a:stretch>
        </p:blipFill>
        <p:spPr>
          <a:xfrm>
            <a:off x="5362728" y="2832785"/>
            <a:ext cx="3066329" cy="2153933"/>
          </a:xfrm>
          <a:prstGeom prst="rect">
            <a:avLst/>
          </a:prstGeom>
          <a:ln w="25400">
            <a:solidFill>
              <a:srgbClr val="FF0000"/>
            </a:solidFill>
          </a:ln>
        </p:spPr>
      </p:pic>
      <p:pic>
        <p:nvPicPr>
          <p:cNvPr id="32" name="Picture 10" descr="Diagram&#10;&#10;Description automatically generated">
            <a:extLst>
              <a:ext uri="{FF2B5EF4-FFF2-40B4-BE49-F238E27FC236}">
                <a16:creationId xmlns:a16="http://schemas.microsoft.com/office/drawing/2014/main" id="{082D0979-A0B0-91D7-A6AB-7B90043F7A39}"/>
              </a:ext>
            </a:extLst>
          </p:cNvPr>
          <p:cNvPicPr>
            <a:picLocks noChangeAspect="1"/>
          </p:cNvPicPr>
          <p:nvPr/>
        </p:nvPicPr>
        <p:blipFill rotWithShape="1">
          <a:blip r:embed="rId10">
            <a:extLst>
              <a:ext uri="{28A0092B-C50C-407E-A947-70E740481C1C}">
                <a14:useLocalDpi xmlns:a14="http://schemas.microsoft.com/office/drawing/2010/main" val="0"/>
              </a:ext>
            </a:extLst>
          </a:blip>
          <a:srcRect l="5879" t="71049" r="53528" b="1552"/>
          <a:stretch/>
        </p:blipFill>
        <p:spPr>
          <a:xfrm>
            <a:off x="13832302" y="4337721"/>
            <a:ext cx="4332727" cy="4039542"/>
          </a:xfrm>
          <a:prstGeom prst="rect">
            <a:avLst/>
          </a:prstGeom>
          <a:ln w="28575">
            <a:solidFill>
              <a:srgbClr val="CC0033"/>
            </a:solidFill>
          </a:ln>
          <a:effectLst>
            <a:softEdge rad="112500"/>
          </a:effectLst>
        </p:spPr>
      </p:pic>
      <p:grpSp>
        <p:nvGrpSpPr>
          <p:cNvPr id="33" name="Grupp 32">
            <a:extLst>
              <a:ext uri="{FF2B5EF4-FFF2-40B4-BE49-F238E27FC236}">
                <a16:creationId xmlns:a16="http://schemas.microsoft.com/office/drawing/2014/main" id="{7CAF39E9-0F30-FEDD-C6C8-F0A7AAC982EC}"/>
              </a:ext>
            </a:extLst>
          </p:cNvPr>
          <p:cNvGrpSpPr/>
          <p:nvPr/>
        </p:nvGrpSpPr>
        <p:grpSpPr>
          <a:xfrm>
            <a:off x="7814183" y="4337721"/>
            <a:ext cx="5747878" cy="4135700"/>
            <a:chOff x="8107616" y="4866063"/>
            <a:chExt cx="4897570" cy="4458980"/>
          </a:xfrm>
        </p:grpSpPr>
        <p:pic>
          <p:nvPicPr>
            <p:cNvPr id="34" name="Picture 31" descr="A large metal pipe with holes&#10;&#10;Description automatically generated">
              <a:extLst>
                <a:ext uri="{FF2B5EF4-FFF2-40B4-BE49-F238E27FC236}">
                  <a16:creationId xmlns:a16="http://schemas.microsoft.com/office/drawing/2014/main" id="{5F02C62E-A2D7-54BE-D478-DFFD25EE72D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999" t="22167" r="30934" b="9876"/>
            <a:stretch/>
          </p:blipFill>
          <p:spPr>
            <a:xfrm>
              <a:off x="8758320" y="4866063"/>
              <a:ext cx="4246866" cy="4432363"/>
            </a:xfrm>
            <a:prstGeom prst="rect">
              <a:avLst/>
            </a:prstGeom>
            <a:ln>
              <a:noFill/>
            </a:ln>
            <a:effectLst>
              <a:softEdge rad="112500"/>
            </a:effectLst>
          </p:spPr>
        </p:pic>
        <p:grpSp>
          <p:nvGrpSpPr>
            <p:cNvPr id="45" name="Grupp 44">
              <a:extLst>
                <a:ext uri="{FF2B5EF4-FFF2-40B4-BE49-F238E27FC236}">
                  <a16:creationId xmlns:a16="http://schemas.microsoft.com/office/drawing/2014/main" id="{1825320E-2EBD-B926-E4B0-672EFEF4FA65}"/>
                </a:ext>
              </a:extLst>
            </p:cNvPr>
            <p:cNvGrpSpPr/>
            <p:nvPr/>
          </p:nvGrpSpPr>
          <p:grpSpPr>
            <a:xfrm>
              <a:off x="8107616" y="5126559"/>
              <a:ext cx="4822491" cy="4198484"/>
              <a:chOff x="8107616" y="5126559"/>
              <a:chExt cx="4822491" cy="4198484"/>
            </a:xfrm>
          </p:grpSpPr>
          <p:cxnSp>
            <p:nvCxnSpPr>
              <p:cNvPr id="46" name="Straight Arrow Connector 13">
                <a:extLst>
                  <a:ext uri="{FF2B5EF4-FFF2-40B4-BE49-F238E27FC236}">
                    <a16:creationId xmlns:a16="http://schemas.microsoft.com/office/drawing/2014/main" id="{17F0BEE8-C64E-5695-600E-AC6ED8407128}"/>
                  </a:ext>
                </a:extLst>
              </p:cNvPr>
              <p:cNvCxnSpPr>
                <a:cxnSpLocks/>
              </p:cNvCxnSpPr>
              <p:nvPr/>
            </p:nvCxnSpPr>
            <p:spPr>
              <a:xfrm>
                <a:off x="9613436" y="5675918"/>
                <a:ext cx="1268317" cy="563841"/>
              </a:xfrm>
              <a:prstGeom prst="straightConnector1">
                <a:avLst/>
              </a:prstGeom>
              <a:ln w="82550">
                <a:solidFill>
                  <a:srgbClr val="C00000"/>
                </a:solidFill>
                <a:tailEnd type="stealth" w="lg" len="lg"/>
              </a:ln>
            </p:spPr>
            <p:style>
              <a:lnRef idx="3">
                <a:schemeClr val="accent5"/>
              </a:lnRef>
              <a:fillRef idx="0">
                <a:schemeClr val="accent5"/>
              </a:fillRef>
              <a:effectRef idx="2">
                <a:schemeClr val="accent5"/>
              </a:effectRef>
              <a:fontRef idx="minor">
                <a:schemeClr val="tx1"/>
              </a:fontRef>
            </p:style>
          </p:cxnSp>
          <p:sp>
            <p:nvSpPr>
              <p:cNvPr id="47" name="Rectangle: Rounded Corners 33">
                <a:extLst>
                  <a:ext uri="{FF2B5EF4-FFF2-40B4-BE49-F238E27FC236}">
                    <a16:creationId xmlns:a16="http://schemas.microsoft.com/office/drawing/2014/main" id="{27C88122-A5DD-B3B4-CDFD-6E0C21786E3F}"/>
                  </a:ext>
                </a:extLst>
              </p:cNvPr>
              <p:cNvSpPr/>
              <p:nvPr/>
            </p:nvSpPr>
            <p:spPr>
              <a:xfrm>
                <a:off x="8775603" y="5126559"/>
                <a:ext cx="850805" cy="586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RDF</a:t>
                </a:r>
              </a:p>
            </p:txBody>
          </p:sp>
          <p:cxnSp>
            <p:nvCxnSpPr>
              <p:cNvPr id="48" name="Straight Arrow Connector 36">
                <a:extLst>
                  <a:ext uri="{FF2B5EF4-FFF2-40B4-BE49-F238E27FC236}">
                    <a16:creationId xmlns:a16="http://schemas.microsoft.com/office/drawing/2014/main" id="{623BE4BE-755A-3306-6115-645B4F28B06A}"/>
                  </a:ext>
                </a:extLst>
              </p:cNvPr>
              <p:cNvCxnSpPr>
                <a:cxnSpLocks/>
              </p:cNvCxnSpPr>
              <p:nvPr/>
            </p:nvCxnSpPr>
            <p:spPr>
              <a:xfrm flipV="1">
                <a:off x="9742672" y="7581404"/>
                <a:ext cx="468128" cy="923535"/>
              </a:xfrm>
              <a:prstGeom prst="straightConnector1">
                <a:avLst/>
              </a:prstGeom>
              <a:ln w="82550">
                <a:solidFill>
                  <a:srgbClr val="C00000"/>
                </a:solidFill>
                <a:tailEnd type="stealth" w="lg" len="lg"/>
              </a:ln>
            </p:spPr>
            <p:style>
              <a:lnRef idx="3">
                <a:schemeClr val="accent5"/>
              </a:lnRef>
              <a:fillRef idx="0">
                <a:schemeClr val="accent5"/>
              </a:fillRef>
              <a:effectRef idx="2">
                <a:schemeClr val="accent5"/>
              </a:effectRef>
              <a:fontRef idx="minor">
                <a:schemeClr val="tx1"/>
              </a:fontRef>
            </p:style>
          </p:cxnSp>
          <p:sp>
            <p:nvSpPr>
              <p:cNvPr id="49" name="Rectangle: Rounded Corners 38">
                <a:extLst>
                  <a:ext uri="{FF2B5EF4-FFF2-40B4-BE49-F238E27FC236}">
                    <a16:creationId xmlns:a16="http://schemas.microsoft.com/office/drawing/2014/main" id="{85725251-B409-A86E-A0FE-0C8AC6107827}"/>
                  </a:ext>
                </a:extLst>
              </p:cNvPr>
              <p:cNvSpPr/>
              <p:nvPr/>
            </p:nvSpPr>
            <p:spPr>
              <a:xfrm>
                <a:off x="8935826" y="8504938"/>
                <a:ext cx="2276202" cy="82010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Petroleum </a:t>
                </a:r>
                <a:r>
                  <a:rPr kumimoji="0" lang="en-US" sz="1800" b="0" i="0" u="none" strike="noStrike" kern="1200" cap="none" spc="0" normalizeH="0" baseline="0" noProof="0" dirty="0" err="1">
                    <a:ln>
                      <a:noFill/>
                    </a:ln>
                    <a:solidFill>
                      <a:srgbClr val="FFFFFF"/>
                    </a:solidFill>
                    <a:effectLst/>
                    <a:uLnTx/>
                    <a:uFillTx/>
                    <a:latin typeface="Arial"/>
                    <a:ea typeface="+mn-ea"/>
                    <a:cs typeface="+mn-cs"/>
                  </a:rPr>
                  <a:t>coque</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cxnSp>
            <p:nvCxnSpPr>
              <p:cNvPr id="50" name="Straight Arrow Connector 41">
                <a:extLst>
                  <a:ext uri="{FF2B5EF4-FFF2-40B4-BE49-F238E27FC236}">
                    <a16:creationId xmlns:a16="http://schemas.microsoft.com/office/drawing/2014/main" id="{280B8995-B042-A291-EC42-2E501635A4CF}"/>
                  </a:ext>
                </a:extLst>
              </p:cNvPr>
              <p:cNvCxnSpPr>
                <a:cxnSpLocks/>
              </p:cNvCxnSpPr>
              <p:nvPr/>
            </p:nvCxnSpPr>
            <p:spPr>
              <a:xfrm flipH="1" flipV="1">
                <a:off x="11006718" y="7095252"/>
                <a:ext cx="1031182" cy="761916"/>
              </a:xfrm>
              <a:prstGeom prst="straightConnector1">
                <a:avLst/>
              </a:prstGeom>
              <a:ln w="82550">
                <a:solidFill>
                  <a:srgbClr val="00B0F0"/>
                </a:solidFill>
                <a:tailEnd type="stealth" w="lg" len="lg"/>
              </a:ln>
            </p:spPr>
            <p:style>
              <a:lnRef idx="3">
                <a:schemeClr val="accent5"/>
              </a:lnRef>
              <a:fillRef idx="0">
                <a:schemeClr val="accent5"/>
              </a:fillRef>
              <a:effectRef idx="2">
                <a:schemeClr val="accent5"/>
              </a:effectRef>
              <a:fontRef idx="minor">
                <a:schemeClr val="tx1"/>
              </a:fontRef>
            </p:style>
          </p:cxnSp>
          <p:cxnSp>
            <p:nvCxnSpPr>
              <p:cNvPr id="51" name="Straight Arrow Connector 44">
                <a:extLst>
                  <a:ext uri="{FF2B5EF4-FFF2-40B4-BE49-F238E27FC236}">
                    <a16:creationId xmlns:a16="http://schemas.microsoft.com/office/drawing/2014/main" id="{6AEA03C2-E477-F642-D613-C485429CBB73}"/>
                  </a:ext>
                </a:extLst>
              </p:cNvPr>
              <p:cNvCxnSpPr>
                <a:cxnSpLocks/>
              </p:cNvCxnSpPr>
              <p:nvPr/>
            </p:nvCxnSpPr>
            <p:spPr>
              <a:xfrm flipH="1">
                <a:off x="11582400" y="5690121"/>
                <a:ext cx="686908" cy="1007820"/>
              </a:xfrm>
              <a:prstGeom prst="straightConnector1">
                <a:avLst/>
              </a:prstGeom>
              <a:ln w="82550">
                <a:solidFill>
                  <a:srgbClr val="C00000"/>
                </a:solidFill>
                <a:tailEnd type="stealth" w="lg" len="lg"/>
              </a:ln>
            </p:spPr>
            <p:style>
              <a:lnRef idx="3">
                <a:schemeClr val="accent5"/>
              </a:lnRef>
              <a:fillRef idx="0">
                <a:schemeClr val="accent5"/>
              </a:fillRef>
              <a:effectRef idx="2">
                <a:schemeClr val="accent5"/>
              </a:effectRef>
              <a:fontRef idx="minor">
                <a:schemeClr val="tx1"/>
              </a:fontRef>
            </p:style>
          </p:cxnSp>
          <p:sp>
            <p:nvSpPr>
              <p:cNvPr id="52" name="Rectangle: Rounded Corners 53">
                <a:extLst>
                  <a:ext uri="{FF2B5EF4-FFF2-40B4-BE49-F238E27FC236}">
                    <a16:creationId xmlns:a16="http://schemas.microsoft.com/office/drawing/2014/main" id="{A11A4CF8-315B-9193-8EAA-4C6D28A85F9F}"/>
                  </a:ext>
                </a:extLst>
              </p:cNvPr>
              <p:cNvSpPr/>
              <p:nvPr/>
            </p:nvSpPr>
            <p:spPr>
              <a:xfrm>
                <a:off x="12079302" y="5158804"/>
                <a:ext cx="850805" cy="586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Fuel Oil</a:t>
                </a:r>
              </a:p>
            </p:txBody>
          </p:sp>
          <p:sp>
            <p:nvSpPr>
              <p:cNvPr id="53" name="Rectangle: Rounded Corners 55">
                <a:extLst>
                  <a:ext uri="{FF2B5EF4-FFF2-40B4-BE49-F238E27FC236}">
                    <a16:creationId xmlns:a16="http://schemas.microsoft.com/office/drawing/2014/main" id="{36E1F06D-BAF1-7E38-BB01-81ABBB15A0E4}"/>
                  </a:ext>
                </a:extLst>
              </p:cNvPr>
              <p:cNvSpPr/>
              <p:nvPr/>
            </p:nvSpPr>
            <p:spPr>
              <a:xfrm>
                <a:off x="11842699" y="7779174"/>
                <a:ext cx="850805" cy="586188"/>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H2</a:t>
                </a:r>
              </a:p>
            </p:txBody>
          </p:sp>
          <p:cxnSp>
            <p:nvCxnSpPr>
              <p:cNvPr id="54" name="Straight Arrow Connector 56">
                <a:extLst>
                  <a:ext uri="{FF2B5EF4-FFF2-40B4-BE49-F238E27FC236}">
                    <a16:creationId xmlns:a16="http://schemas.microsoft.com/office/drawing/2014/main" id="{143315D9-E34A-5004-B211-7559579BD9C0}"/>
                  </a:ext>
                </a:extLst>
              </p:cNvPr>
              <p:cNvCxnSpPr>
                <a:cxnSpLocks/>
              </p:cNvCxnSpPr>
              <p:nvPr/>
            </p:nvCxnSpPr>
            <p:spPr>
              <a:xfrm flipV="1">
                <a:off x="9175358" y="6760941"/>
                <a:ext cx="963483" cy="658975"/>
              </a:xfrm>
              <a:prstGeom prst="straightConnector1">
                <a:avLst/>
              </a:prstGeom>
              <a:ln w="82550">
                <a:solidFill>
                  <a:srgbClr val="C00000"/>
                </a:solidFill>
                <a:tailEnd type="stealth" w="lg" len="lg"/>
              </a:ln>
            </p:spPr>
            <p:style>
              <a:lnRef idx="3">
                <a:schemeClr val="accent5"/>
              </a:lnRef>
              <a:fillRef idx="0">
                <a:schemeClr val="accent5"/>
              </a:fillRef>
              <a:effectRef idx="2">
                <a:schemeClr val="accent5"/>
              </a:effectRef>
              <a:fontRef idx="minor">
                <a:schemeClr val="tx1"/>
              </a:fontRef>
            </p:style>
          </p:cxnSp>
          <p:sp>
            <p:nvSpPr>
              <p:cNvPr id="55" name="Rectangle: Rounded Corners 58">
                <a:extLst>
                  <a:ext uri="{FF2B5EF4-FFF2-40B4-BE49-F238E27FC236}">
                    <a16:creationId xmlns:a16="http://schemas.microsoft.com/office/drawing/2014/main" id="{984C5B31-4EF9-87F0-2DC5-C0C73D5B87E8}"/>
                  </a:ext>
                </a:extLst>
              </p:cNvPr>
              <p:cNvSpPr/>
              <p:nvPr/>
            </p:nvSpPr>
            <p:spPr>
              <a:xfrm>
                <a:off x="8107616" y="7356948"/>
                <a:ext cx="1209608" cy="6309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Ignition</a:t>
                </a:r>
              </a:p>
            </p:txBody>
          </p:sp>
        </p:grpSp>
      </p:grpSp>
      <p:sp>
        <p:nvSpPr>
          <p:cNvPr id="6" name="TextBox 13">
            <a:extLst>
              <a:ext uri="{FF2B5EF4-FFF2-40B4-BE49-F238E27FC236}">
                <a16:creationId xmlns:a16="http://schemas.microsoft.com/office/drawing/2014/main" id="{6CA53EDC-1BB0-3BF5-A20E-5B10F010B72D}"/>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a:t>
            </a:r>
          </a:p>
        </p:txBody>
      </p:sp>
      <p:sp>
        <p:nvSpPr>
          <p:cNvPr id="13" name="TextBox 12">
            <a:extLst>
              <a:ext uri="{FF2B5EF4-FFF2-40B4-BE49-F238E27FC236}">
                <a16:creationId xmlns:a16="http://schemas.microsoft.com/office/drawing/2014/main" id="{E52FFB0E-7280-6E80-13DB-3A978767FC65}"/>
              </a:ext>
            </a:extLst>
          </p:cNvPr>
          <p:cNvSpPr txBox="1"/>
          <p:nvPr/>
        </p:nvSpPr>
        <p:spPr>
          <a:xfrm>
            <a:off x="1181701" y="7533733"/>
            <a:ext cx="9144000"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a) Satellite burner</a:t>
            </a:r>
            <a:endParaRPr lang="sv-SE" sz="3200" dirty="0"/>
          </a:p>
        </p:txBody>
      </p:sp>
      <p:sp>
        <p:nvSpPr>
          <p:cNvPr id="21" name="TextBox 20">
            <a:extLst>
              <a:ext uri="{FF2B5EF4-FFF2-40B4-BE49-F238E27FC236}">
                <a16:creationId xmlns:a16="http://schemas.microsoft.com/office/drawing/2014/main" id="{D16B0971-3562-EEF5-DC76-D434D36C3C37}"/>
              </a:ext>
            </a:extLst>
          </p:cNvPr>
          <p:cNvSpPr txBox="1"/>
          <p:nvPr/>
        </p:nvSpPr>
        <p:spPr>
          <a:xfrm>
            <a:off x="9828029" y="8717339"/>
            <a:ext cx="9144000" cy="584775"/>
          </a:xfrm>
          <a:prstGeom prst="rect">
            <a:avLst/>
          </a:prstGeom>
          <a:noFill/>
        </p:spPr>
        <p:txBody>
          <a:bodyPr wrap="square">
            <a:spAutoFit/>
          </a:bodyPr>
          <a:lstStyle/>
          <a:p>
            <a:r>
              <a:rPr kumimoji="0" lang="en-US" sz="3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b) Inject </a:t>
            </a:r>
            <a:r>
              <a:rPr kumimoji="0" lang="pt-PT" sz="3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H2</a:t>
            </a:r>
            <a:r>
              <a:rPr kumimoji="0" lang="en-US" sz="3200" b="0" i="0" u="none" strike="noStrike" kern="1200" cap="none" spc="0" normalizeH="0" baseline="0" noProof="0" dirty="0">
                <a:ln>
                  <a:noFill/>
                </a:ln>
                <a:solidFill>
                  <a:srgbClr val="2F2F2F"/>
                </a:solidFill>
                <a:effectLst/>
                <a:uLnTx/>
                <a:uFillTx/>
                <a:latin typeface="Montserrat" panose="00000500000000000000" pitchFamily="2" charset="0"/>
                <a:ea typeface="+mn-ea"/>
                <a:cs typeface="+mn-cs"/>
              </a:rPr>
              <a:t> in the main burner</a:t>
            </a:r>
            <a:endParaRPr lang="sv-SE" sz="3200" dirty="0"/>
          </a:p>
        </p:txBody>
      </p:sp>
      <p:pic>
        <p:nvPicPr>
          <p:cNvPr id="25" name="Imagen 93">
            <a:extLst>
              <a:ext uri="{FF2B5EF4-FFF2-40B4-BE49-F238E27FC236}">
                <a16:creationId xmlns:a16="http://schemas.microsoft.com/office/drawing/2014/main" id="{798A2C35-BA9A-A0AC-FDA1-CF0949C4769C}"/>
              </a:ext>
            </a:extLst>
          </p:cNvPr>
          <p:cNvPicPr>
            <a:picLocks noChangeAspect="1"/>
          </p:cNvPicPr>
          <p:nvPr/>
        </p:nvPicPr>
        <p:blipFill rotWithShape="1">
          <a:blip r:embed="rId12"/>
          <a:srcRect l="23084" t="14316" r="9046" b="7091"/>
          <a:stretch/>
        </p:blipFill>
        <p:spPr>
          <a:xfrm>
            <a:off x="14880476" y="573544"/>
            <a:ext cx="2369044" cy="1936268"/>
          </a:xfrm>
          <a:prstGeom prst="rect">
            <a:avLst/>
          </a:prstGeom>
        </p:spPr>
      </p:pic>
      <p:pic>
        <p:nvPicPr>
          <p:cNvPr id="4" name="Picture 5" descr="A large machine with purple pipes&#10;&#10;Description automatically generated with medium confidence">
            <a:extLst>
              <a:ext uri="{FF2B5EF4-FFF2-40B4-BE49-F238E27FC236}">
                <a16:creationId xmlns:a16="http://schemas.microsoft.com/office/drawing/2014/main" id="{825D75DA-8C34-5106-709F-A8E6A9C8A6AD}"/>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222" t="14617" r="8180" b="25435"/>
          <a:stretch/>
        </p:blipFill>
        <p:spPr>
          <a:xfrm>
            <a:off x="9914460" y="1689538"/>
            <a:ext cx="4308536" cy="1999226"/>
          </a:xfrm>
          <a:prstGeom prst="rect">
            <a:avLst/>
          </a:prstGeom>
          <a:ln>
            <a:noFill/>
          </a:ln>
          <a:effectLst>
            <a:softEdge rad="112500"/>
          </a:effectLst>
        </p:spPr>
      </p:pic>
      <p:sp>
        <p:nvSpPr>
          <p:cNvPr id="5" name="TextBox 10">
            <a:extLst>
              <a:ext uri="{FF2B5EF4-FFF2-40B4-BE49-F238E27FC236}">
                <a16:creationId xmlns:a16="http://schemas.microsoft.com/office/drawing/2014/main" id="{717E541F-88F6-6609-8306-633894A37197}"/>
              </a:ext>
            </a:extLst>
          </p:cNvPr>
          <p:cNvSpPr txBox="1"/>
          <p:nvPr/>
        </p:nvSpPr>
        <p:spPr>
          <a:xfrm>
            <a:off x="9895477" y="3580222"/>
            <a:ext cx="3124200" cy="369332"/>
          </a:xfrm>
          <a:prstGeom prst="rect">
            <a:avLst/>
          </a:prstGeom>
          <a:noFill/>
        </p:spPr>
        <p:txBody>
          <a:bodyPr wrap="square" rtlCol="0">
            <a:spAutoFit/>
          </a:bodyPr>
          <a:lstStyle/>
          <a:p>
            <a:pPr defTabSz="1371600"/>
            <a:r>
              <a:rPr lang="en-US" dirty="0">
                <a:latin typeface="Calibri" panose="020F0502020204030204"/>
              </a:rPr>
              <a:t>New secondary burner</a:t>
            </a:r>
          </a:p>
        </p:txBody>
      </p:sp>
      <p:sp>
        <p:nvSpPr>
          <p:cNvPr id="7" name="TextBox 12">
            <a:extLst>
              <a:ext uri="{FF2B5EF4-FFF2-40B4-BE49-F238E27FC236}">
                <a16:creationId xmlns:a16="http://schemas.microsoft.com/office/drawing/2014/main" id="{FCF306B8-BA84-96F3-256F-45A8930B5C10}"/>
              </a:ext>
            </a:extLst>
          </p:cNvPr>
          <p:cNvSpPr txBox="1"/>
          <p:nvPr/>
        </p:nvSpPr>
        <p:spPr>
          <a:xfrm>
            <a:off x="13909838" y="8306461"/>
            <a:ext cx="4327035" cy="369332"/>
          </a:xfrm>
          <a:prstGeom prst="rect">
            <a:avLst/>
          </a:prstGeom>
          <a:noFill/>
        </p:spPr>
        <p:txBody>
          <a:bodyPr wrap="square" rtlCol="0">
            <a:spAutoFit/>
          </a:bodyPr>
          <a:lstStyle/>
          <a:p>
            <a:pPr defTabSz="1371600"/>
            <a:r>
              <a:rPr lang="en-US" dirty="0">
                <a:latin typeface="Calibri" panose="020F0502020204030204"/>
              </a:rPr>
              <a:t>Hydrogen injector for the main burner.</a:t>
            </a:r>
          </a:p>
        </p:txBody>
      </p:sp>
    </p:spTree>
    <p:extLst>
      <p:ext uri="{BB962C8B-B14F-4D97-AF65-F5344CB8AC3E}">
        <p14:creationId xmlns:p14="http://schemas.microsoft.com/office/powerpoint/2010/main" val="309754189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textruta 14">
            <a:extLst>
              <a:ext uri="{FF2B5EF4-FFF2-40B4-BE49-F238E27FC236}">
                <a16:creationId xmlns:a16="http://schemas.microsoft.com/office/drawing/2014/main" id="{9E2BBE4E-9786-8208-4662-3B0A865073AD}"/>
              </a:ext>
            </a:extLst>
          </p:cNvPr>
          <p:cNvSpPr txBox="1"/>
          <p:nvPr/>
        </p:nvSpPr>
        <p:spPr>
          <a:xfrm>
            <a:off x="1522314" y="1991446"/>
            <a:ext cx="12114616" cy="11695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2200" b="1" i="0" u="none" strike="noStrike" kern="1200" cap="none" spc="0" normalizeH="0" baseline="0" noProof="0" dirty="0">
                <a:ln>
                  <a:noFill/>
                </a:ln>
                <a:solidFill>
                  <a:srgbClr val="2F2F2F"/>
                </a:solidFill>
                <a:effectLst/>
                <a:uLnTx/>
                <a:uFillTx/>
                <a:latin typeface="Arial"/>
                <a:ea typeface="+mn-ea"/>
                <a:cs typeface="+mn-cs"/>
              </a:rPr>
              <a:t>New sensors for combustion diagnosis</a:t>
            </a:r>
            <a:r>
              <a:rPr kumimoji="0" lang="en-US" sz="2400" b="1" i="0" u="none" strike="noStrike" kern="1200" cap="none" spc="0" normalizeH="0" baseline="0" noProof="0" dirty="0">
                <a:ln>
                  <a:noFill/>
                </a:ln>
                <a:solidFill>
                  <a:srgbClr val="2F2F2F"/>
                </a:solidFill>
                <a:effectLst/>
                <a:uLnTx/>
                <a:uFillTx/>
                <a:latin typeface="Arial"/>
                <a:ea typeface="+mn-ea"/>
                <a:cs typeface="+mn-cs"/>
              </a:rPr>
              <a:t> , alternative fuel properties determination</a:t>
            </a:r>
            <a:r>
              <a:rPr kumimoji="0" lang="en-US" sz="2200" b="1" i="0" u="none" strike="noStrike" kern="1200" cap="none" spc="0" normalizeH="0" baseline="0" noProof="0" dirty="0">
                <a:ln>
                  <a:noFill/>
                </a:ln>
                <a:solidFill>
                  <a:srgbClr val="2F2F2F"/>
                </a:solidFill>
                <a:effectLst/>
                <a:uLnTx/>
                <a:uFillTx/>
                <a:latin typeface="Arial"/>
                <a:ea typeface="+mn-ea"/>
                <a:cs typeface="+mn-cs"/>
              </a:rPr>
              <a:t> and real time clinker optical characterization</a:t>
            </a:r>
            <a:endParaRPr kumimoji="0" lang="es-ES" sz="2200" b="1" i="0" u="none" strike="noStrike" kern="1200" cap="none" spc="0" normalizeH="0" baseline="0" noProof="0" dirty="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endParaRPr kumimoji="0" lang="en-US" sz="2200" b="1" i="0" u="none" strike="noStrike" kern="1200" cap="none" spc="0" normalizeH="0" baseline="0" noProof="0" dirty="0">
              <a:ln>
                <a:noFill/>
              </a:ln>
              <a:solidFill>
                <a:srgbClr val="2F2F2F"/>
              </a:solidFill>
              <a:effectLst/>
              <a:uLnTx/>
              <a:uFillTx/>
              <a:latin typeface="Arial"/>
              <a:ea typeface="+mn-ea"/>
              <a:cs typeface="+mn-cs"/>
            </a:endParaRPr>
          </a:p>
        </p:txBody>
      </p:sp>
      <p:pic>
        <p:nvPicPr>
          <p:cNvPr id="60" name="Picture 7">
            <a:extLst>
              <a:ext uri="{FF2B5EF4-FFF2-40B4-BE49-F238E27FC236}">
                <a16:creationId xmlns:a16="http://schemas.microsoft.com/office/drawing/2014/main" id="{29D2AC73-18E7-F57D-D882-CC39B3AC0CF2}"/>
              </a:ext>
            </a:extLst>
          </p:cNvPr>
          <p:cNvPicPr>
            <a:picLocks noChangeAspect="1"/>
          </p:cNvPicPr>
          <p:nvPr/>
        </p:nvPicPr>
        <p:blipFill rotWithShape="1">
          <a:blip r:embed="rId6"/>
          <a:srcRect l="20416" t="26297" r="42917" b="24428"/>
          <a:stretch/>
        </p:blipFill>
        <p:spPr>
          <a:xfrm>
            <a:off x="1777219" y="3035101"/>
            <a:ext cx="8496834" cy="6422903"/>
          </a:xfrm>
          <a:prstGeom prst="rect">
            <a:avLst/>
          </a:prstGeom>
        </p:spPr>
      </p:pic>
      <p:sp>
        <p:nvSpPr>
          <p:cNvPr id="4" name="TextBox 13">
            <a:extLst>
              <a:ext uri="{FF2B5EF4-FFF2-40B4-BE49-F238E27FC236}">
                <a16:creationId xmlns:a16="http://schemas.microsoft.com/office/drawing/2014/main" id="{C9377C2D-5CD2-A01D-FB67-658F162D454B}"/>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a:t>
            </a:r>
          </a:p>
        </p:txBody>
      </p:sp>
      <p:pic>
        <p:nvPicPr>
          <p:cNvPr id="6" name="Imagen 93">
            <a:extLst>
              <a:ext uri="{FF2B5EF4-FFF2-40B4-BE49-F238E27FC236}">
                <a16:creationId xmlns:a16="http://schemas.microsoft.com/office/drawing/2014/main" id="{96DC578D-193A-2DA8-C87C-A512E4061D2C}"/>
              </a:ext>
            </a:extLst>
          </p:cNvPr>
          <p:cNvPicPr>
            <a:picLocks noChangeAspect="1"/>
          </p:cNvPicPr>
          <p:nvPr/>
        </p:nvPicPr>
        <p:blipFill rotWithShape="1">
          <a:blip r:embed="rId7"/>
          <a:srcRect l="23084" t="14316" r="9046" b="7091"/>
          <a:stretch/>
        </p:blipFill>
        <p:spPr>
          <a:xfrm>
            <a:off x="14880476" y="573544"/>
            <a:ext cx="2369044" cy="1936268"/>
          </a:xfrm>
          <a:prstGeom prst="rect">
            <a:avLst/>
          </a:prstGeom>
        </p:spPr>
      </p:pic>
      <p:pic>
        <p:nvPicPr>
          <p:cNvPr id="9" name="Picture 13">
            <a:extLst>
              <a:ext uri="{FF2B5EF4-FFF2-40B4-BE49-F238E27FC236}">
                <a16:creationId xmlns:a16="http://schemas.microsoft.com/office/drawing/2014/main" id="{425150E3-0F09-BEB3-E6E0-3776FC4722BC}"/>
              </a:ext>
            </a:extLst>
          </p:cNvPr>
          <p:cNvPicPr>
            <a:picLocks noChangeAspect="1"/>
          </p:cNvPicPr>
          <p:nvPr/>
        </p:nvPicPr>
        <p:blipFill rotWithShape="1">
          <a:blip r:embed="rId8"/>
          <a:srcRect l="32500" t="54444" r="50000" b="16618"/>
          <a:stretch/>
        </p:blipFill>
        <p:spPr>
          <a:xfrm>
            <a:off x="10699469" y="3127050"/>
            <a:ext cx="6518750" cy="5290581"/>
          </a:xfrm>
          <a:prstGeom prst="rect">
            <a:avLst/>
          </a:prstGeom>
        </p:spPr>
      </p:pic>
    </p:spTree>
    <p:extLst>
      <p:ext uri="{BB962C8B-B14F-4D97-AF65-F5344CB8AC3E}">
        <p14:creationId xmlns:p14="http://schemas.microsoft.com/office/powerpoint/2010/main" val="94359248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textruta 14">
            <a:extLst>
              <a:ext uri="{FF2B5EF4-FFF2-40B4-BE49-F238E27FC236}">
                <a16:creationId xmlns:a16="http://schemas.microsoft.com/office/drawing/2014/main" id="{9E2BBE4E-9786-8208-4662-3B0A865073AD}"/>
              </a:ext>
            </a:extLst>
          </p:cNvPr>
          <p:cNvSpPr txBox="1"/>
          <p:nvPr/>
        </p:nvSpPr>
        <p:spPr>
          <a:xfrm>
            <a:off x="1522314" y="1991446"/>
            <a:ext cx="12114616" cy="116955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2200" b="1" i="0" u="none" strike="noStrike" kern="1200" cap="none" spc="0" normalizeH="0" baseline="0" noProof="0" dirty="0">
                <a:ln>
                  <a:noFill/>
                </a:ln>
                <a:solidFill>
                  <a:srgbClr val="2F2F2F"/>
                </a:solidFill>
                <a:effectLst/>
                <a:uLnTx/>
                <a:uFillTx/>
                <a:latin typeface="Arial"/>
                <a:ea typeface="+mn-ea"/>
                <a:cs typeface="+mn-cs"/>
              </a:rPr>
              <a:t>New sensors for combustion diagnosis</a:t>
            </a:r>
            <a:r>
              <a:rPr kumimoji="0" lang="en-US" sz="2400" b="1" i="0" u="none" strike="noStrike" kern="1200" cap="none" spc="0" normalizeH="0" baseline="0" noProof="0" dirty="0">
                <a:ln>
                  <a:noFill/>
                </a:ln>
                <a:solidFill>
                  <a:srgbClr val="2F2F2F"/>
                </a:solidFill>
                <a:effectLst/>
                <a:uLnTx/>
                <a:uFillTx/>
                <a:latin typeface="Arial"/>
                <a:ea typeface="+mn-ea"/>
                <a:cs typeface="+mn-cs"/>
              </a:rPr>
              <a:t> , alternative fuel properties determination</a:t>
            </a:r>
            <a:r>
              <a:rPr kumimoji="0" lang="en-US" sz="2200" b="1" i="0" u="none" strike="noStrike" kern="1200" cap="none" spc="0" normalizeH="0" baseline="0" noProof="0" dirty="0">
                <a:ln>
                  <a:noFill/>
                </a:ln>
                <a:solidFill>
                  <a:srgbClr val="2F2F2F"/>
                </a:solidFill>
                <a:effectLst/>
                <a:uLnTx/>
                <a:uFillTx/>
                <a:latin typeface="Arial"/>
                <a:ea typeface="+mn-ea"/>
                <a:cs typeface="+mn-cs"/>
              </a:rPr>
              <a:t> and real time clinker optical characterization</a:t>
            </a:r>
            <a:endParaRPr kumimoji="0" lang="es-ES" sz="2200" b="1" i="0" u="none" strike="noStrike" kern="1200" cap="none" spc="0" normalizeH="0" baseline="0" noProof="0" dirty="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endParaRPr kumimoji="0" lang="en-US" sz="2200" b="1" i="0" u="none" strike="noStrike" kern="1200" cap="none" spc="0" normalizeH="0" baseline="0" noProof="0" dirty="0">
              <a:ln>
                <a:noFill/>
              </a:ln>
              <a:solidFill>
                <a:srgbClr val="2F2F2F"/>
              </a:solidFill>
              <a:effectLst/>
              <a:uLnTx/>
              <a:uFillTx/>
              <a:latin typeface="Arial"/>
              <a:ea typeface="+mn-ea"/>
              <a:cs typeface="+mn-cs"/>
            </a:endParaRPr>
          </a:p>
        </p:txBody>
      </p:sp>
      <p:grpSp>
        <p:nvGrpSpPr>
          <p:cNvPr id="57" name="Group 49">
            <a:extLst>
              <a:ext uri="{FF2B5EF4-FFF2-40B4-BE49-F238E27FC236}">
                <a16:creationId xmlns:a16="http://schemas.microsoft.com/office/drawing/2014/main" id="{DF5C1A71-7894-4678-1118-7F591BD8E1A6}"/>
              </a:ext>
            </a:extLst>
          </p:cNvPr>
          <p:cNvGrpSpPr/>
          <p:nvPr/>
        </p:nvGrpSpPr>
        <p:grpSpPr>
          <a:xfrm>
            <a:off x="9384337" y="5367058"/>
            <a:ext cx="2301104" cy="2315681"/>
            <a:chOff x="10239990" y="4174673"/>
            <a:chExt cx="2989620" cy="2916000"/>
          </a:xfrm>
        </p:grpSpPr>
        <p:pic>
          <p:nvPicPr>
            <p:cNvPr id="58" name="Picture 42" descr="A picture containing engineering, steel, outdoor, screenshot&#10;&#10;Description automatically generated">
              <a:extLst>
                <a:ext uri="{FF2B5EF4-FFF2-40B4-BE49-F238E27FC236}">
                  <a16:creationId xmlns:a16="http://schemas.microsoft.com/office/drawing/2014/main" id="{C8142369-D246-7437-71A2-7A58EF9A43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992" t="3588" r="3110" b="14331"/>
            <a:stretch/>
          </p:blipFill>
          <p:spPr bwMode="auto">
            <a:xfrm>
              <a:off x="10239990" y="4174673"/>
              <a:ext cx="2989620" cy="291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9" name="Rectangle 47">
              <a:extLst>
                <a:ext uri="{FF2B5EF4-FFF2-40B4-BE49-F238E27FC236}">
                  <a16:creationId xmlns:a16="http://schemas.microsoft.com/office/drawing/2014/main" id="{D60CA534-7AC6-869E-4EE7-1CA5B9BAFC70}"/>
                </a:ext>
              </a:extLst>
            </p:cNvPr>
            <p:cNvSpPr/>
            <p:nvPr/>
          </p:nvSpPr>
          <p:spPr>
            <a:xfrm>
              <a:off x="10363200" y="4755675"/>
              <a:ext cx="2743200"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61" name="Picture 13">
            <a:extLst>
              <a:ext uri="{FF2B5EF4-FFF2-40B4-BE49-F238E27FC236}">
                <a16:creationId xmlns:a16="http://schemas.microsoft.com/office/drawing/2014/main" id="{A825CE93-5DEB-FD4E-1ED9-3E3ADEE108E7}"/>
              </a:ext>
            </a:extLst>
          </p:cNvPr>
          <p:cNvPicPr>
            <a:picLocks noChangeAspect="1"/>
          </p:cNvPicPr>
          <p:nvPr/>
        </p:nvPicPr>
        <p:blipFill rotWithShape="1">
          <a:blip r:embed="rId7"/>
          <a:srcRect l="32500" t="54444" r="50000" b="16618"/>
          <a:stretch/>
        </p:blipFill>
        <p:spPr>
          <a:xfrm>
            <a:off x="431995" y="3181308"/>
            <a:ext cx="6518750" cy="5290581"/>
          </a:xfrm>
          <a:prstGeom prst="rect">
            <a:avLst/>
          </a:prstGeom>
        </p:spPr>
      </p:pic>
      <p:pic>
        <p:nvPicPr>
          <p:cNvPr id="62" name="Picture 22">
            <a:extLst>
              <a:ext uri="{FF2B5EF4-FFF2-40B4-BE49-F238E27FC236}">
                <a16:creationId xmlns:a16="http://schemas.microsoft.com/office/drawing/2014/main" id="{D4877744-749D-08B3-EC84-52195B14C5FE}"/>
              </a:ext>
            </a:extLst>
          </p:cNvPr>
          <p:cNvPicPr>
            <a:picLocks noChangeAspect="1"/>
          </p:cNvPicPr>
          <p:nvPr/>
        </p:nvPicPr>
        <p:blipFill rotWithShape="1">
          <a:blip r:embed="rId8"/>
          <a:srcRect l="16250" t="5261" r="20568" b="18148"/>
          <a:stretch/>
        </p:blipFill>
        <p:spPr>
          <a:xfrm>
            <a:off x="12299981" y="2665517"/>
            <a:ext cx="3772357" cy="257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3" name="Picture 37">
            <a:extLst>
              <a:ext uri="{FF2B5EF4-FFF2-40B4-BE49-F238E27FC236}">
                <a16:creationId xmlns:a16="http://schemas.microsoft.com/office/drawing/2014/main" id="{EE28E2BD-808C-51FE-1276-5B76653340F1}"/>
              </a:ext>
            </a:extLst>
          </p:cNvPr>
          <p:cNvPicPr>
            <a:picLocks noChangeAspect="1"/>
          </p:cNvPicPr>
          <p:nvPr/>
        </p:nvPicPr>
        <p:blipFill rotWithShape="1">
          <a:blip r:embed="rId9"/>
          <a:srcRect r="31675"/>
          <a:stretch/>
        </p:blipFill>
        <p:spPr>
          <a:xfrm>
            <a:off x="11816851" y="5393392"/>
            <a:ext cx="4298647" cy="2263012"/>
          </a:xfrm>
          <a:prstGeom prst="rect">
            <a:avLst/>
          </a:prstGeom>
          <a:ln w="28575">
            <a:solidFill>
              <a:srgbClr val="FF0000"/>
            </a:solidFill>
          </a:ln>
        </p:spPr>
      </p:pic>
      <p:pic>
        <p:nvPicPr>
          <p:cNvPr id="1024" name="Picture 38" descr="Text, whiteboard&#10;&#10;Description automatically generated">
            <a:extLst>
              <a:ext uri="{FF2B5EF4-FFF2-40B4-BE49-F238E27FC236}">
                <a16:creationId xmlns:a16="http://schemas.microsoft.com/office/drawing/2014/main" id="{2D3716CD-2DE5-FB45-87AD-51045B3D6CE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098" t="15218" r="22702" b="32448"/>
          <a:stretch/>
        </p:blipFill>
        <p:spPr>
          <a:xfrm>
            <a:off x="9354007" y="2665517"/>
            <a:ext cx="2863541" cy="2572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5" name="Picture 39">
            <a:extLst>
              <a:ext uri="{FF2B5EF4-FFF2-40B4-BE49-F238E27FC236}">
                <a16:creationId xmlns:a16="http://schemas.microsoft.com/office/drawing/2014/main" id="{02773A40-2260-DCF9-DB66-F031CA46F238}"/>
              </a:ext>
            </a:extLst>
          </p:cNvPr>
          <p:cNvPicPr>
            <a:picLocks noChangeAspect="1"/>
          </p:cNvPicPr>
          <p:nvPr/>
        </p:nvPicPr>
        <p:blipFill rotWithShape="1">
          <a:blip r:embed="rId11"/>
          <a:srcRect t="9967" r="866" b="21916"/>
          <a:stretch/>
        </p:blipFill>
        <p:spPr>
          <a:xfrm>
            <a:off x="11822309" y="7842777"/>
            <a:ext cx="4298647" cy="1752056"/>
          </a:xfrm>
          <a:prstGeom prst="rect">
            <a:avLst/>
          </a:prstGeom>
          <a:ln w="28575">
            <a:solidFill>
              <a:srgbClr val="FF0000"/>
            </a:solidFill>
          </a:ln>
        </p:spPr>
      </p:pic>
      <p:grpSp>
        <p:nvGrpSpPr>
          <p:cNvPr id="1026" name="Group 50">
            <a:extLst>
              <a:ext uri="{FF2B5EF4-FFF2-40B4-BE49-F238E27FC236}">
                <a16:creationId xmlns:a16="http://schemas.microsoft.com/office/drawing/2014/main" id="{3BE77A40-65E1-455C-489C-8393A06D3C98}"/>
              </a:ext>
            </a:extLst>
          </p:cNvPr>
          <p:cNvGrpSpPr/>
          <p:nvPr/>
        </p:nvGrpSpPr>
        <p:grpSpPr>
          <a:xfrm>
            <a:off x="9396668" y="7855144"/>
            <a:ext cx="2276440" cy="1825209"/>
            <a:chOff x="9391868" y="7211263"/>
            <a:chExt cx="2996844" cy="2520000"/>
          </a:xfrm>
        </p:grpSpPr>
        <p:pic>
          <p:nvPicPr>
            <p:cNvPr id="1027" name="Picture 40" descr="A drawing of a machine&#10;&#10;Description automatically generated with low confidence">
              <a:extLst>
                <a:ext uri="{FF2B5EF4-FFF2-40B4-BE49-F238E27FC236}">
                  <a16:creationId xmlns:a16="http://schemas.microsoft.com/office/drawing/2014/main" id="{A4E0919A-9F16-223E-79F3-D330D787DE7D}"/>
                </a:ext>
              </a:extLst>
            </p:cNvPr>
            <p:cNvPicPr>
              <a:picLocks noChangeAspect="1"/>
            </p:cNvPicPr>
            <p:nvPr/>
          </p:nvPicPr>
          <p:blipFill rotWithShape="1">
            <a:blip r:embed="rId12">
              <a:extLst>
                <a:ext uri="{28A0092B-C50C-407E-A947-70E740481C1C}">
                  <a14:useLocalDpi xmlns:a14="http://schemas.microsoft.com/office/drawing/2010/main" val="0"/>
                </a:ext>
              </a:extLst>
            </a:blip>
            <a:srcRect l="28391" r="30037" b="27766"/>
            <a:stretch/>
          </p:blipFill>
          <p:spPr bwMode="auto">
            <a:xfrm>
              <a:off x="9391868" y="7211263"/>
              <a:ext cx="2996844"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1028" name="Rectangle 48">
              <a:extLst>
                <a:ext uri="{FF2B5EF4-FFF2-40B4-BE49-F238E27FC236}">
                  <a16:creationId xmlns:a16="http://schemas.microsoft.com/office/drawing/2014/main" id="{69120F21-E98F-A1B5-D8CC-88C1BA5836E7}"/>
                </a:ext>
              </a:extLst>
            </p:cNvPr>
            <p:cNvSpPr/>
            <p:nvPr/>
          </p:nvSpPr>
          <p:spPr>
            <a:xfrm>
              <a:off x="9939512" y="8369126"/>
              <a:ext cx="2293936" cy="91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13">
            <a:extLst>
              <a:ext uri="{FF2B5EF4-FFF2-40B4-BE49-F238E27FC236}">
                <a16:creationId xmlns:a16="http://schemas.microsoft.com/office/drawing/2014/main" id="{C9377C2D-5CD2-A01D-FB67-658F162D454B}"/>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a:t>
            </a:r>
          </a:p>
        </p:txBody>
      </p:sp>
      <p:pic>
        <p:nvPicPr>
          <p:cNvPr id="6" name="Imagen 93">
            <a:extLst>
              <a:ext uri="{FF2B5EF4-FFF2-40B4-BE49-F238E27FC236}">
                <a16:creationId xmlns:a16="http://schemas.microsoft.com/office/drawing/2014/main" id="{96DC578D-193A-2DA8-C87C-A512E4061D2C}"/>
              </a:ext>
            </a:extLst>
          </p:cNvPr>
          <p:cNvPicPr>
            <a:picLocks noChangeAspect="1"/>
          </p:cNvPicPr>
          <p:nvPr/>
        </p:nvPicPr>
        <p:blipFill rotWithShape="1">
          <a:blip r:embed="rId13"/>
          <a:srcRect l="23084" t="14316" r="9046" b="7091"/>
          <a:stretch/>
        </p:blipFill>
        <p:spPr>
          <a:xfrm>
            <a:off x="14880476" y="573544"/>
            <a:ext cx="2369044" cy="1936268"/>
          </a:xfrm>
          <a:prstGeom prst="rect">
            <a:avLst/>
          </a:prstGeom>
        </p:spPr>
      </p:pic>
      <p:sp>
        <p:nvSpPr>
          <p:cNvPr id="5" name="Rectangle 43">
            <a:extLst>
              <a:ext uri="{FF2B5EF4-FFF2-40B4-BE49-F238E27FC236}">
                <a16:creationId xmlns:a16="http://schemas.microsoft.com/office/drawing/2014/main" id="{A1619AD7-DCDE-90D5-B181-44FF4D9FCB77}"/>
              </a:ext>
            </a:extLst>
          </p:cNvPr>
          <p:cNvSpPr/>
          <p:nvPr/>
        </p:nvSpPr>
        <p:spPr>
          <a:xfrm>
            <a:off x="9301904" y="4942322"/>
            <a:ext cx="304800" cy="34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7" name="Rectangle 44">
            <a:extLst>
              <a:ext uri="{FF2B5EF4-FFF2-40B4-BE49-F238E27FC236}">
                <a16:creationId xmlns:a16="http://schemas.microsoft.com/office/drawing/2014/main" id="{9D4E8625-C13D-6AED-186F-A2411B6B3524}"/>
              </a:ext>
            </a:extLst>
          </p:cNvPr>
          <p:cNvSpPr/>
          <p:nvPr/>
        </p:nvSpPr>
        <p:spPr>
          <a:xfrm>
            <a:off x="9354007" y="7373245"/>
            <a:ext cx="304800" cy="34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2</a:t>
            </a:r>
          </a:p>
        </p:txBody>
      </p:sp>
      <p:sp>
        <p:nvSpPr>
          <p:cNvPr id="8" name="Rectangle 45">
            <a:extLst>
              <a:ext uri="{FF2B5EF4-FFF2-40B4-BE49-F238E27FC236}">
                <a16:creationId xmlns:a16="http://schemas.microsoft.com/office/drawing/2014/main" id="{8753B4D4-9ECA-9AC5-0DBE-D48BCFE2CDAE}"/>
              </a:ext>
            </a:extLst>
          </p:cNvPr>
          <p:cNvSpPr/>
          <p:nvPr/>
        </p:nvSpPr>
        <p:spPr>
          <a:xfrm>
            <a:off x="12217548" y="4904880"/>
            <a:ext cx="304800" cy="34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9" name="Rectangle 46">
            <a:extLst>
              <a:ext uri="{FF2B5EF4-FFF2-40B4-BE49-F238E27FC236}">
                <a16:creationId xmlns:a16="http://schemas.microsoft.com/office/drawing/2014/main" id="{5EB6F6F2-63E8-457D-3195-07FADE823648}"/>
              </a:ext>
            </a:extLst>
          </p:cNvPr>
          <p:cNvSpPr/>
          <p:nvPr/>
        </p:nvSpPr>
        <p:spPr>
          <a:xfrm>
            <a:off x="9372600" y="9356062"/>
            <a:ext cx="304800" cy="3472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a:t>
            </a:r>
          </a:p>
        </p:txBody>
      </p:sp>
    </p:spTree>
    <p:extLst>
      <p:ext uri="{BB962C8B-B14F-4D97-AF65-F5344CB8AC3E}">
        <p14:creationId xmlns:p14="http://schemas.microsoft.com/office/powerpoint/2010/main" val="2680078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itle 1">
            <a:extLst>
              <a:ext uri="{FF2B5EF4-FFF2-40B4-BE49-F238E27FC236}">
                <a16:creationId xmlns:a16="http://schemas.microsoft.com/office/drawing/2014/main" id="{00328EF1-5CC4-18E0-3092-5DB0884F3787}"/>
              </a:ext>
            </a:extLst>
          </p:cNvPr>
          <p:cNvSpPr txBox="1">
            <a:spLocks/>
          </p:cNvSpPr>
          <p:nvPr/>
        </p:nvSpPr>
        <p:spPr>
          <a:xfrm>
            <a:off x="7258050" y="1056562"/>
            <a:ext cx="9309100" cy="119661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000" b="1" err="1">
                <a:solidFill>
                  <a:srgbClr val="CC0033"/>
                </a:solidFill>
                <a:ea typeface="+mn-ea"/>
                <a:cs typeface="Arial" panose="020B0604020202020204" pitchFamily="34" charset="0"/>
              </a:rPr>
              <a:t>Goal</a:t>
            </a:r>
            <a:r>
              <a:rPr lang="sv-SE" sz="4000" b="1">
                <a:solidFill>
                  <a:srgbClr val="CC0033"/>
                </a:solidFill>
                <a:ea typeface="+mn-ea"/>
                <a:cs typeface="Arial" panose="020B0604020202020204" pitchFamily="34" charset="0"/>
              </a:rPr>
              <a:t> 13: </a:t>
            </a:r>
            <a:r>
              <a:rPr lang="sv-SE" sz="4000" b="1" err="1">
                <a:solidFill>
                  <a:srgbClr val="CC0033"/>
                </a:solidFill>
                <a:ea typeface="+mn-ea"/>
                <a:cs typeface="Arial" panose="020B0604020202020204" pitchFamily="34" charset="0"/>
              </a:rPr>
              <a:t>Climate</a:t>
            </a:r>
            <a:r>
              <a:rPr lang="sv-SE" sz="4000" b="1">
                <a:solidFill>
                  <a:srgbClr val="CC0033"/>
                </a:solidFill>
                <a:ea typeface="+mn-ea"/>
                <a:cs typeface="Arial" panose="020B0604020202020204" pitchFamily="34" charset="0"/>
              </a:rPr>
              <a:t> action</a:t>
            </a:r>
          </a:p>
        </p:txBody>
      </p:sp>
      <p:pic>
        <p:nvPicPr>
          <p:cNvPr id="5" name="Picture 5" descr="Diagram&#10;&#10;Description automatically generated">
            <a:extLst>
              <a:ext uri="{FF2B5EF4-FFF2-40B4-BE49-F238E27FC236}">
                <a16:creationId xmlns:a16="http://schemas.microsoft.com/office/drawing/2014/main" id="{11608133-5EA2-9D77-5276-D03D97F791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2850" y="1549400"/>
            <a:ext cx="6311900" cy="6607992"/>
          </a:xfrm>
          <a:prstGeom prst="rect">
            <a:avLst/>
          </a:prstGeom>
        </p:spPr>
      </p:pic>
      <p:sp>
        <p:nvSpPr>
          <p:cNvPr id="6" name="Rectangle 1">
            <a:extLst>
              <a:ext uri="{FF2B5EF4-FFF2-40B4-BE49-F238E27FC236}">
                <a16:creationId xmlns:a16="http://schemas.microsoft.com/office/drawing/2014/main" id="{124434A1-9F68-281B-7765-EFE7F374DD81}"/>
              </a:ext>
            </a:extLst>
          </p:cNvPr>
          <p:cNvSpPr>
            <a:spLocks noChangeArrowheads="1"/>
          </p:cNvSpPr>
          <p:nvPr/>
        </p:nvSpPr>
        <p:spPr bwMode="auto">
          <a:xfrm>
            <a:off x="9254624" y="2176298"/>
            <a:ext cx="8176126" cy="234852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742" tIns="47610" rIns="91440" bIns="5713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v-SE" altLang="sv-SE" sz="2800" b="1" i="0" u="none" strike="noStrike" kern="1200" cap="none" spc="0" normalizeH="0" baseline="0" noProof="0">
                <a:ln>
                  <a:noFill/>
                </a:ln>
                <a:solidFill>
                  <a:srgbClr val="4D4D4D"/>
                </a:solidFill>
                <a:effectLst/>
                <a:uLnTx/>
                <a:uFillTx/>
                <a:latin typeface="+mj-lt"/>
                <a:ea typeface="+mn-ea"/>
                <a:cs typeface="+mn-cs"/>
              </a:rPr>
              <a:t>13.3: </a:t>
            </a:r>
            <a:r>
              <a:rPr kumimoji="0" lang="sv-SE" altLang="sv-SE" sz="2800" b="0" i="0" u="none" strike="noStrike" kern="1200" cap="none" spc="0" normalizeH="0" baseline="0" noProof="0">
                <a:ln>
                  <a:noFill/>
                </a:ln>
                <a:solidFill>
                  <a:srgbClr val="4D4D4D"/>
                </a:solidFill>
                <a:effectLst/>
                <a:uLnTx/>
                <a:uFillTx/>
                <a:latin typeface="+mj-lt"/>
                <a:ea typeface="+mn-ea"/>
                <a:cs typeface="+mn-cs"/>
              </a:rPr>
              <a:t>By 2030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improve</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education</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awareness-raising</a:t>
            </a:r>
            <a:r>
              <a:rPr kumimoji="0" lang="sv-SE" altLang="sv-SE" sz="2800" b="0" i="0" u="none" strike="noStrike" kern="1200" cap="none" spc="0" normalizeH="0" baseline="0" noProof="0">
                <a:ln>
                  <a:noFill/>
                </a:ln>
                <a:solidFill>
                  <a:srgbClr val="4D4D4D"/>
                </a:solidFill>
                <a:effectLst/>
                <a:uLnTx/>
                <a:uFillTx/>
                <a:latin typeface="+mj-lt"/>
                <a:ea typeface="+mn-ea"/>
                <a:cs typeface="+mn-cs"/>
              </a:rPr>
              <a:t> and human and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institutional</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capacity</a:t>
            </a:r>
            <a:r>
              <a:rPr kumimoji="0" lang="sv-SE" altLang="sv-SE" sz="2800" b="0" i="0" u="none" strike="noStrike" kern="1200" cap="none" spc="0" normalizeH="0" baseline="0" noProof="0">
                <a:ln>
                  <a:noFill/>
                </a:ln>
                <a:solidFill>
                  <a:srgbClr val="4D4D4D"/>
                </a:solidFill>
                <a:effectLst/>
                <a:uLnTx/>
                <a:uFillTx/>
                <a:latin typeface="+mj-lt"/>
                <a:ea typeface="+mn-ea"/>
                <a:cs typeface="+mn-cs"/>
              </a:rPr>
              <a:t> on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climate</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change</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mitigation</a:t>
            </a:r>
            <a:r>
              <a:rPr kumimoji="0" lang="sv-SE" altLang="sv-SE" sz="2800" b="0" i="0" u="none" strike="noStrike" kern="1200" cap="none" spc="0" normalizeH="0" baseline="0" noProof="0">
                <a:ln>
                  <a:noFill/>
                </a:ln>
                <a:solidFill>
                  <a:srgbClr val="4D4D4D"/>
                </a:solidFill>
                <a:effectLst/>
                <a:uLnTx/>
                <a:uFillTx/>
                <a:latin typeface="+mj-lt"/>
                <a:ea typeface="+mn-ea"/>
                <a:cs typeface="+mn-cs"/>
              </a:rPr>
              <a:t>, adaptation,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impact</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reduction</a:t>
            </a:r>
            <a:r>
              <a:rPr kumimoji="0" lang="sv-SE" altLang="sv-SE" sz="2800" b="0" i="0" u="none" strike="noStrike" kern="1200" cap="none" spc="0" normalizeH="0" baseline="0" noProof="0">
                <a:ln>
                  <a:noFill/>
                </a:ln>
                <a:solidFill>
                  <a:srgbClr val="4D4D4D"/>
                </a:solidFill>
                <a:effectLst/>
                <a:uLnTx/>
                <a:uFillTx/>
                <a:latin typeface="+mj-lt"/>
                <a:ea typeface="+mn-ea"/>
                <a:cs typeface="+mn-cs"/>
              </a:rPr>
              <a:t> and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early</a:t>
            </a:r>
            <a:r>
              <a:rPr kumimoji="0" lang="sv-SE" altLang="sv-SE" sz="2800" b="0" i="0" u="none" strike="noStrike" kern="1200" cap="none" spc="0" normalizeH="0" baseline="0" noProof="0">
                <a:ln>
                  <a:noFill/>
                </a:ln>
                <a:solidFill>
                  <a:srgbClr val="4D4D4D"/>
                </a:solidFill>
                <a:effectLst/>
                <a:uLnTx/>
                <a:uFillTx/>
                <a:latin typeface="+mj-lt"/>
                <a:ea typeface="+mn-ea"/>
                <a:cs typeface="+mn-cs"/>
              </a:rPr>
              <a:t> </a:t>
            </a:r>
            <a:r>
              <a:rPr kumimoji="0" lang="sv-SE" altLang="sv-SE" sz="2800" b="0" i="0" u="none" strike="noStrike" kern="1200" cap="none" spc="0" normalizeH="0" baseline="0" noProof="0" err="1">
                <a:ln>
                  <a:noFill/>
                </a:ln>
                <a:solidFill>
                  <a:srgbClr val="4D4D4D"/>
                </a:solidFill>
                <a:effectLst/>
                <a:uLnTx/>
                <a:uFillTx/>
                <a:latin typeface="+mj-lt"/>
                <a:ea typeface="+mn-ea"/>
                <a:cs typeface="+mn-cs"/>
              </a:rPr>
              <a:t>warning</a:t>
            </a:r>
            <a:r>
              <a:rPr kumimoji="0" lang="sv-SE" altLang="sv-SE" sz="2800" b="0" i="0" u="none" strike="noStrike" kern="1200" cap="none" spc="0" normalizeH="0" baseline="0" noProof="0">
                <a:ln>
                  <a:noFill/>
                </a:ln>
                <a:solidFill>
                  <a:srgbClr val="4D4D4D"/>
                </a:solidFill>
                <a:effectLst/>
                <a:uLnTx/>
                <a:uFillTx/>
                <a:latin typeface="+mj-lt"/>
                <a:ea typeface="+mn-ea"/>
                <a:cs typeface="+mn-cs"/>
              </a:rPr>
              <a:t>.</a:t>
            </a:r>
          </a:p>
        </p:txBody>
      </p:sp>
    </p:spTree>
    <p:extLst>
      <p:ext uri="{BB962C8B-B14F-4D97-AF65-F5344CB8AC3E}">
        <p14:creationId xmlns:p14="http://schemas.microsoft.com/office/powerpoint/2010/main" val="139212109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8100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13">
            <a:extLst>
              <a:ext uri="{FF2B5EF4-FFF2-40B4-BE49-F238E27FC236}">
                <a16:creationId xmlns:a16="http://schemas.microsoft.com/office/drawing/2014/main" id="{C9377C2D-5CD2-A01D-FB67-658F162D454B}"/>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Results </a:t>
            </a:r>
          </a:p>
        </p:txBody>
      </p:sp>
      <p:pic>
        <p:nvPicPr>
          <p:cNvPr id="6" name="Imagen 93">
            <a:extLst>
              <a:ext uri="{FF2B5EF4-FFF2-40B4-BE49-F238E27FC236}">
                <a16:creationId xmlns:a16="http://schemas.microsoft.com/office/drawing/2014/main" id="{96DC578D-193A-2DA8-C87C-A512E4061D2C}"/>
              </a:ext>
            </a:extLst>
          </p:cNvPr>
          <p:cNvPicPr>
            <a:picLocks noChangeAspect="1"/>
          </p:cNvPicPr>
          <p:nvPr/>
        </p:nvPicPr>
        <p:blipFill rotWithShape="1">
          <a:blip r:embed="rId6"/>
          <a:srcRect l="23084" t="14316" r="9046" b="7091"/>
          <a:stretch/>
        </p:blipFill>
        <p:spPr>
          <a:xfrm>
            <a:off x="15895162" y="292887"/>
            <a:ext cx="2369044" cy="1936268"/>
          </a:xfrm>
          <a:prstGeom prst="rect">
            <a:avLst/>
          </a:prstGeom>
        </p:spPr>
      </p:pic>
      <p:sp>
        <p:nvSpPr>
          <p:cNvPr id="13" name="TextBox 26">
            <a:extLst>
              <a:ext uri="{FF2B5EF4-FFF2-40B4-BE49-F238E27FC236}">
                <a16:creationId xmlns:a16="http://schemas.microsoft.com/office/drawing/2014/main" id="{53150D35-7639-91DB-6C4A-CA00811F49AC}"/>
              </a:ext>
            </a:extLst>
          </p:cNvPr>
          <p:cNvSpPr txBox="1"/>
          <p:nvPr/>
        </p:nvSpPr>
        <p:spPr>
          <a:xfrm>
            <a:off x="394401" y="2097038"/>
            <a:ext cx="16770924" cy="5346592"/>
          </a:xfrm>
          <a:prstGeom prst="rect">
            <a:avLst/>
          </a:prstGeom>
          <a:noFill/>
        </p:spPr>
        <p:txBody>
          <a:bodyPr wrap="square">
            <a:spAutoFit/>
          </a:bodyPr>
          <a:lstStyle/>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r>
              <a:rPr lang="en-US" altLang="en-US" sz="2700" b="1" dirty="0">
                <a:latin typeface="Montserrat" panose="00000500000000000000" pitchFamily="2" charset="0"/>
              </a:rPr>
              <a:t>Clinker Quality</a:t>
            </a:r>
            <a:r>
              <a:rPr lang="en-US" altLang="en-US" sz="2700" dirty="0">
                <a:latin typeface="Montserrat" panose="00000500000000000000" pitchFamily="2" charset="0"/>
              </a:rPr>
              <a:t>: no changes in quality parameters during trial and higher stability in the manufacturing process.</a:t>
            </a: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r>
              <a:rPr lang="en-US" sz="2700" b="1" dirty="0">
                <a:latin typeface="Montserrat" panose="00000500000000000000" pitchFamily="2" charset="0"/>
              </a:rPr>
              <a:t>Alternative Fuel Rate</a:t>
            </a:r>
            <a:r>
              <a:rPr lang="en-US" sz="2700" dirty="0">
                <a:latin typeface="Montserrat" panose="00000500000000000000" pitchFamily="2" charset="0"/>
              </a:rPr>
              <a:t>:</a:t>
            </a: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r>
              <a:rPr lang="en-US" sz="2700" b="1" dirty="0">
                <a:latin typeface="Montserrat" panose="00000500000000000000" pitchFamily="2" charset="0"/>
              </a:rPr>
              <a:t>Energy Efficiency</a:t>
            </a:r>
            <a:r>
              <a:rPr lang="en-US" sz="2700" dirty="0">
                <a:latin typeface="Montserrat" panose="00000500000000000000" pitchFamily="2" charset="0"/>
              </a:rPr>
              <a:t>:</a:t>
            </a:r>
            <a:endParaRPr lang="pt-PT"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alt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altLang="en-US" sz="2700" dirty="0">
              <a:latin typeface="Montserrat" panose="00000500000000000000" pitchFamily="2" charset="0"/>
            </a:endParaRPr>
          </a:p>
        </p:txBody>
      </p:sp>
      <p:graphicFrame>
        <p:nvGraphicFramePr>
          <p:cNvPr id="21" name="Chart 4">
            <a:extLst>
              <a:ext uri="{FF2B5EF4-FFF2-40B4-BE49-F238E27FC236}">
                <a16:creationId xmlns:a16="http://schemas.microsoft.com/office/drawing/2014/main" id="{86643B35-A7C1-817A-D838-CDC7E7B9807D}"/>
              </a:ext>
            </a:extLst>
          </p:cNvPr>
          <p:cNvGraphicFramePr>
            <a:graphicFrameLocks/>
          </p:cNvGraphicFramePr>
          <p:nvPr>
            <p:extLst>
              <p:ext uri="{D42A27DB-BD31-4B8C-83A1-F6EECF244321}">
                <p14:modId xmlns:p14="http://schemas.microsoft.com/office/powerpoint/2010/main" val="2686982201"/>
              </p:ext>
            </p:extLst>
          </p:nvPr>
        </p:nvGraphicFramePr>
        <p:xfrm>
          <a:off x="1475962" y="4905096"/>
          <a:ext cx="8211527" cy="419544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5">
            <a:extLst>
              <a:ext uri="{FF2B5EF4-FFF2-40B4-BE49-F238E27FC236}">
                <a16:creationId xmlns:a16="http://schemas.microsoft.com/office/drawing/2014/main" id="{58092351-DF96-3FAF-7720-80828572EB4B}"/>
              </a:ext>
            </a:extLst>
          </p:cNvPr>
          <p:cNvGraphicFramePr>
            <a:graphicFrameLocks/>
          </p:cNvGraphicFramePr>
          <p:nvPr>
            <p:extLst>
              <p:ext uri="{D42A27DB-BD31-4B8C-83A1-F6EECF244321}">
                <p14:modId xmlns:p14="http://schemas.microsoft.com/office/powerpoint/2010/main" val="3964870607"/>
              </p:ext>
            </p:extLst>
          </p:nvPr>
        </p:nvGraphicFramePr>
        <p:xfrm>
          <a:off x="10106094" y="4896839"/>
          <a:ext cx="7787505" cy="4195443"/>
        </p:xfrm>
        <a:graphic>
          <a:graphicData uri="http://schemas.openxmlformats.org/drawingml/2006/chart">
            <c:chart xmlns:c="http://schemas.openxmlformats.org/drawingml/2006/chart" xmlns:r="http://schemas.openxmlformats.org/officeDocument/2006/relationships" r:id="rId8"/>
          </a:graphicData>
        </a:graphic>
      </p:graphicFrame>
      <p:sp>
        <p:nvSpPr>
          <p:cNvPr id="23" name="Oval 6">
            <a:extLst>
              <a:ext uri="{FF2B5EF4-FFF2-40B4-BE49-F238E27FC236}">
                <a16:creationId xmlns:a16="http://schemas.microsoft.com/office/drawing/2014/main" id="{88A94419-FD1A-9633-D4B6-80C06F0D9FE2}"/>
              </a:ext>
            </a:extLst>
          </p:cNvPr>
          <p:cNvSpPr/>
          <p:nvPr/>
        </p:nvSpPr>
        <p:spPr>
          <a:xfrm>
            <a:off x="6726166" y="4250640"/>
            <a:ext cx="3622703" cy="15642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dirty="0">
                <a:solidFill>
                  <a:schemeClr val="tx1"/>
                </a:solidFill>
                <a:latin typeface="Calibri" panose="020F0502020204030204"/>
              </a:rPr>
              <a:t> </a:t>
            </a:r>
            <a:r>
              <a:rPr lang="en-US" sz="2700" b="1" dirty="0">
                <a:solidFill>
                  <a:schemeClr val="tx1"/>
                </a:solidFill>
                <a:latin typeface="Calibri" panose="020F0502020204030204"/>
              </a:rPr>
              <a:t>+13% to +34%</a:t>
            </a:r>
          </a:p>
        </p:txBody>
      </p:sp>
      <p:sp>
        <p:nvSpPr>
          <p:cNvPr id="24" name="Oval 8">
            <a:extLst>
              <a:ext uri="{FF2B5EF4-FFF2-40B4-BE49-F238E27FC236}">
                <a16:creationId xmlns:a16="http://schemas.microsoft.com/office/drawing/2014/main" id="{77AC7BF2-BFF1-3D60-D6F8-1C29926AA25A}"/>
              </a:ext>
            </a:extLst>
          </p:cNvPr>
          <p:cNvSpPr/>
          <p:nvPr/>
        </p:nvSpPr>
        <p:spPr>
          <a:xfrm>
            <a:off x="13810067" y="4250640"/>
            <a:ext cx="3170526" cy="15642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dirty="0">
                <a:solidFill>
                  <a:schemeClr val="tx1"/>
                </a:solidFill>
                <a:latin typeface="Calibri" panose="020F0502020204030204"/>
              </a:rPr>
              <a:t> </a:t>
            </a:r>
            <a:r>
              <a:rPr lang="en-US" sz="2700" b="1" dirty="0">
                <a:solidFill>
                  <a:schemeClr val="tx1"/>
                </a:solidFill>
                <a:latin typeface="Calibri" panose="020F0502020204030204"/>
              </a:rPr>
              <a:t>-5%</a:t>
            </a:r>
          </a:p>
        </p:txBody>
      </p:sp>
      <p:pic>
        <p:nvPicPr>
          <p:cNvPr id="25" name="Picture 6" descr="Button upload up increase arrow">
            <a:extLst>
              <a:ext uri="{FF2B5EF4-FFF2-40B4-BE49-F238E27FC236}">
                <a16:creationId xmlns:a16="http://schemas.microsoft.com/office/drawing/2014/main" id="{CF1780A0-995E-8235-3107-342B891908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95906" y="4603446"/>
            <a:ext cx="858603" cy="85860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Button upload up increase arrow">
            <a:extLst>
              <a:ext uri="{FF2B5EF4-FFF2-40B4-BE49-F238E27FC236}">
                <a16:creationId xmlns:a16="http://schemas.microsoft.com/office/drawing/2014/main" id="{0CD4C35C-9479-E39A-3857-F01B023C64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800000">
            <a:off x="14042754" y="4605956"/>
            <a:ext cx="858603" cy="8586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Chart 4">
            <a:extLst>
              <a:ext uri="{FF2B5EF4-FFF2-40B4-BE49-F238E27FC236}">
                <a16:creationId xmlns:a16="http://schemas.microsoft.com/office/drawing/2014/main" id="{E3CFE93A-3824-E867-3ED5-4E50ED27FBD1}"/>
              </a:ext>
            </a:extLst>
          </p:cNvPr>
          <p:cNvGraphicFramePr>
            <a:graphicFrameLocks/>
          </p:cNvGraphicFramePr>
          <p:nvPr>
            <p:extLst>
              <p:ext uri="{D42A27DB-BD31-4B8C-83A1-F6EECF244321}">
                <p14:modId xmlns:p14="http://schemas.microsoft.com/office/powerpoint/2010/main" val="745301766"/>
              </p:ext>
            </p:extLst>
          </p:nvPr>
        </p:nvGraphicFramePr>
        <p:xfrm>
          <a:off x="1475962" y="4896839"/>
          <a:ext cx="8211527" cy="4195443"/>
        </p:xfrm>
        <a:graphic>
          <a:graphicData uri="http://schemas.openxmlformats.org/drawingml/2006/chart">
            <c:chart xmlns:c="http://schemas.openxmlformats.org/drawingml/2006/chart" xmlns:r="http://schemas.openxmlformats.org/officeDocument/2006/relationships" r:id="rId10"/>
          </a:graphicData>
        </a:graphic>
      </p:graphicFrame>
    </p:spTree>
    <p:extLst>
      <p:ext uri="{BB962C8B-B14F-4D97-AF65-F5344CB8AC3E}">
        <p14:creationId xmlns:p14="http://schemas.microsoft.com/office/powerpoint/2010/main" val="252443754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8100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13">
            <a:extLst>
              <a:ext uri="{FF2B5EF4-FFF2-40B4-BE49-F238E27FC236}">
                <a16:creationId xmlns:a16="http://schemas.microsoft.com/office/drawing/2014/main" id="{C9377C2D-5CD2-A01D-FB67-658F162D454B}"/>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Results </a:t>
            </a:r>
          </a:p>
        </p:txBody>
      </p:sp>
      <p:pic>
        <p:nvPicPr>
          <p:cNvPr id="6" name="Imagen 93">
            <a:extLst>
              <a:ext uri="{FF2B5EF4-FFF2-40B4-BE49-F238E27FC236}">
                <a16:creationId xmlns:a16="http://schemas.microsoft.com/office/drawing/2014/main" id="{96DC578D-193A-2DA8-C87C-A512E4061D2C}"/>
              </a:ext>
            </a:extLst>
          </p:cNvPr>
          <p:cNvPicPr>
            <a:picLocks noChangeAspect="1"/>
          </p:cNvPicPr>
          <p:nvPr/>
        </p:nvPicPr>
        <p:blipFill rotWithShape="1">
          <a:blip r:embed="rId6"/>
          <a:srcRect l="23084" t="14316" r="9046" b="7091"/>
          <a:stretch/>
        </p:blipFill>
        <p:spPr>
          <a:xfrm>
            <a:off x="15895162" y="292887"/>
            <a:ext cx="2369044" cy="1936268"/>
          </a:xfrm>
          <a:prstGeom prst="rect">
            <a:avLst/>
          </a:prstGeom>
        </p:spPr>
      </p:pic>
      <p:sp>
        <p:nvSpPr>
          <p:cNvPr id="9" name="TextBox 26">
            <a:extLst>
              <a:ext uri="{FF2B5EF4-FFF2-40B4-BE49-F238E27FC236}">
                <a16:creationId xmlns:a16="http://schemas.microsoft.com/office/drawing/2014/main" id="{CEB17154-1D0E-F98F-A416-33C95394814A}"/>
              </a:ext>
            </a:extLst>
          </p:cNvPr>
          <p:cNvSpPr txBox="1"/>
          <p:nvPr/>
        </p:nvSpPr>
        <p:spPr>
          <a:xfrm>
            <a:off x="758538" y="1866901"/>
            <a:ext cx="16770924" cy="8609023"/>
          </a:xfrm>
          <a:prstGeom prst="rect">
            <a:avLst/>
          </a:prstGeom>
          <a:noFill/>
        </p:spPr>
        <p:txBody>
          <a:bodyPr wrap="square">
            <a:spAutoFit/>
          </a:bodyPr>
          <a:lstStyle/>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r>
              <a:rPr lang="pt-PT" sz="2700" b="1" dirty="0">
                <a:latin typeface="Montserrat" panose="00000500000000000000" pitchFamily="2" charset="0"/>
              </a:rPr>
              <a:t>CO</a:t>
            </a:r>
            <a:r>
              <a:rPr lang="pt-PT" sz="2700" b="1" baseline="-25000" dirty="0">
                <a:latin typeface="Montserrat" panose="00000500000000000000" pitchFamily="2" charset="0"/>
              </a:rPr>
              <a:t>2</a:t>
            </a:r>
            <a:r>
              <a:rPr lang="en-US" sz="2700" b="1" dirty="0">
                <a:latin typeface="Montserrat" panose="00000500000000000000" pitchFamily="2" charset="0"/>
              </a:rPr>
              <a:t> emissions from combustion</a:t>
            </a:r>
            <a:r>
              <a:rPr lang="en-US" sz="2700" dirty="0">
                <a:latin typeface="Montserrat" panose="00000500000000000000" pitchFamily="2" charset="0"/>
              </a:rPr>
              <a:t>:</a:t>
            </a: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r>
              <a:rPr lang="en-US" sz="2700" b="1" dirty="0">
                <a:latin typeface="Montserrat" panose="00000500000000000000" pitchFamily="2" charset="0"/>
              </a:rPr>
              <a:t>Other atmospheric emissions</a:t>
            </a:r>
            <a:r>
              <a:rPr lang="en-US" sz="2700" dirty="0">
                <a:latin typeface="Montserrat" panose="00000500000000000000" pitchFamily="2" charset="0"/>
              </a:rPr>
              <a:t>: </a:t>
            </a:r>
            <a:r>
              <a:rPr lang="en-US" altLang="en-US" sz="2700" dirty="0">
                <a:latin typeface="Montserrat" panose="00000500000000000000" pitchFamily="2" charset="0"/>
              </a:rPr>
              <a:t>all continuously monitored parameters comply with legal limit values during trial: dust, NO</a:t>
            </a:r>
            <a:r>
              <a:rPr lang="en-US" altLang="en-US" sz="2700" baseline="-25000" dirty="0">
                <a:latin typeface="Montserrat" panose="00000500000000000000" pitchFamily="2" charset="0"/>
              </a:rPr>
              <a:t>X</a:t>
            </a:r>
            <a:r>
              <a:rPr lang="en-US" altLang="en-US" sz="2700" dirty="0">
                <a:latin typeface="Montserrat" panose="00000500000000000000" pitchFamily="2" charset="0"/>
              </a:rPr>
              <a:t>, SO</a:t>
            </a:r>
            <a:r>
              <a:rPr lang="en-US" altLang="en-US" sz="2700" baseline="-25000" dirty="0">
                <a:latin typeface="Montserrat" panose="00000500000000000000" pitchFamily="2" charset="0"/>
              </a:rPr>
              <a:t>2</a:t>
            </a:r>
            <a:r>
              <a:rPr lang="en-US" altLang="en-US" sz="2700" dirty="0">
                <a:latin typeface="Montserrat" panose="00000500000000000000" pitchFamily="2" charset="0"/>
              </a:rPr>
              <a:t>, CO, NH</a:t>
            </a:r>
            <a:r>
              <a:rPr lang="en-US" altLang="en-US" sz="2700" baseline="-25000" dirty="0">
                <a:latin typeface="Montserrat" panose="00000500000000000000" pitchFamily="2" charset="0"/>
              </a:rPr>
              <a:t>3</a:t>
            </a:r>
            <a:r>
              <a:rPr lang="en-US" altLang="en-US" sz="2700" dirty="0">
                <a:latin typeface="Montserrat" panose="00000500000000000000" pitchFamily="2" charset="0"/>
              </a:rPr>
              <a:t>, HCl, HF, TOC.</a:t>
            </a: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sz="2700" dirty="0">
              <a:latin typeface="Montserrat" panose="00000500000000000000" pitchFamily="2" charset="0"/>
            </a:endParaRPr>
          </a:p>
          <a:p>
            <a:pPr marL="428625" indent="-428625" algn="just" defTabSz="1371600" fontAlgn="base">
              <a:lnSpc>
                <a:spcPct val="150000"/>
              </a:lnSpc>
              <a:spcBef>
                <a:spcPts val="1500"/>
              </a:spcBef>
              <a:spcAft>
                <a:spcPct val="0"/>
              </a:spcAft>
              <a:buClr>
                <a:prstClr val="white"/>
              </a:buClr>
              <a:buFont typeface="Arial" panose="020B0604020202020204" pitchFamily="34" charset="0"/>
              <a:buChar char="•"/>
              <a:defRPr/>
            </a:pPr>
            <a:endParaRPr lang="en-US" altLang="en-US" sz="2700" dirty="0">
              <a:latin typeface="Montserrat" panose="00000500000000000000" pitchFamily="2" charset="0"/>
            </a:endParaRPr>
          </a:p>
        </p:txBody>
      </p:sp>
      <p:graphicFrame>
        <p:nvGraphicFramePr>
          <p:cNvPr id="15" name="Chart 3">
            <a:extLst>
              <a:ext uri="{FF2B5EF4-FFF2-40B4-BE49-F238E27FC236}">
                <a16:creationId xmlns:a16="http://schemas.microsoft.com/office/drawing/2014/main" id="{1AB84693-5720-876C-B4C2-7168AF5AF64B}"/>
              </a:ext>
            </a:extLst>
          </p:cNvPr>
          <p:cNvGraphicFramePr>
            <a:graphicFrameLocks/>
          </p:cNvGraphicFramePr>
          <p:nvPr>
            <p:extLst>
              <p:ext uri="{D42A27DB-BD31-4B8C-83A1-F6EECF244321}">
                <p14:modId xmlns:p14="http://schemas.microsoft.com/office/powerpoint/2010/main" val="1247813780"/>
              </p:ext>
            </p:extLst>
          </p:nvPr>
        </p:nvGraphicFramePr>
        <p:xfrm>
          <a:off x="4040967" y="2290639"/>
          <a:ext cx="10206066" cy="5298563"/>
        </p:xfrm>
        <a:graphic>
          <a:graphicData uri="http://schemas.openxmlformats.org/drawingml/2006/chart">
            <c:chart xmlns:c="http://schemas.openxmlformats.org/drawingml/2006/chart" xmlns:r="http://schemas.openxmlformats.org/officeDocument/2006/relationships" r:id="rId7"/>
          </a:graphicData>
        </a:graphic>
      </p:graphicFrame>
      <p:sp>
        <p:nvSpPr>
          <p:cNvPr id="28" name="Oval 6">
            <a:extLst>
              <a:ext uri="{FF2B5EF4-FFF2-40B4-BE49-F238E27FC236}">
                <a16:creationId xmlns:a16="http://schemas.microsoft.com/office/drawing/2014/main" id="{93752877-EF64-FDE7-1AC4-6EE08100B639}"/>
              </a:ext>
            </a:extLst>
          </p:cNvPr>
          <p:cNvSpPr/>
          <p:nvPr/>
        </p:nvSpPr>
        <p:spPr>
          <a:xfrm>
            <a:off x="13839213" y="3350883"/>
            <a:ext cx="3170526" cy="156421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2400" b="1" dirty="0">
                <a:solidFill>
                  <a:schemeClr val="tx1"/>
                </a:solidFill>
                <a:latin typeface="Calibri" panose="020F0502020204030204"/>
              </a:rPr>
              <a:t> </a:t>
            </a:r>
            <a:r>
              <a:rPr lang="en-US" sz="2700" b="1" dirty="0">
                <a:solidFill>
                  <a:schemeClr val="tx1"/>
                </a:solidFill>
                <a:latin typeface="Calibri" panose="020F0502020204030204"/>
              </a:rPr>
              <a:t>-7% to -11%</a:t>
            </a:r>
          </a:p>
        </p:txBody>
      </p:sp>
      <p:pic>
        <p:nvPicPr>
          <p:cNvPr id="29" name="Picture 6" descr="Button upload up increase arrow">
            <a:extLst>
              <a:ext uri="{FF2B5EF4-FFF2-40B4-BE49-F238E27FC236}">
                <a16:creationId xmlns:a16="http://schemas.microsoft.com/office/drawing/2014/main" id="{4E9CB008-D0B5-8CB7-7737-1E90CC62F5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a:off x="13450008" y="3703689"/>
            <a:ext cx="858603" cy="858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13879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8100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 name="TextBox 13">
            <a:extLst>
              <a:ext uri="{FF2B5EF4-FFF2-40B4-BE49-F238E27FC236}">
                <a16:creationId xmlns:a16="http://schemas.microsoft.com/office/drawing/2014/main" id="{C9377C2D-5CD2-A01D-FB67-658F162D454B}"/>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Impact </a:t>
            </a:r>
          </a:p>
        </p:txBody>
      </p:sp>
      <p:pic>
        <p:nvPicPr>
          <p:cNvPr id="6" name="Imagen 93">
            <a:extLst>
              <a:ext uri="{FF2B5EF4-FFF2-40B4-BE49-F238E27FC236}">
                <a16:creationId xmlns:a16="http://schemas.microsoft.com/office/drawing/2014/main" id="{96DC578D-193A-2DA8-C87C-A512E4061D2C}"/>
              </a:ext>
            </a:extLst>
          </p:cNvPr>
          <p:cNvPicPr>
            <a:picLocks noChangeAspect="1"/>
          </p:cNvPicPr>
          <p:nvPr/>
        </p:nvPicPr>
        <p:blipFill rotWithShape="1">
          <a:blip r:embed="rId6"/>
          <a:srcRect l="23084" t="14316" r="9046" b="7091"/>
          <a:stretch/>
        </p:blipFill>
        <p:spPr>
          <a:xfrm>
            <a:off x="15895162" y="292887"/>
            <a:ext cx="2369044" cy="1936268"/>
          </a:xfrm>
          <a:prstGeom prst="rect">
            <a:avLst/>
          </a:prstGeom>
        </p:spPr>
      </p:pic>
      <p:sp>
        <p:nvSpPr>
          <p:cNvPr id="5" name="TextBox 16">
            <a:extLst>
              <a:ext uri="{FF2B5EF4-FFF2-40B4-BE49-F238E27FC236}">
                <a16:creationId xmlns:a16="http://schemas.microsoft.com/office/drawing/2014/main" id="{2B523E83-E7BF-2537-B77F-6CF9BCFD9DF8}"/>
              </a:ext>
            </a:extLst>
          </p:cNvPr>
          <p:cNvSpPr txBox="1"/>
          <p:nvPr/>
        </p:nvSpPr>
        <p:spPr>
          <a:xfrm>
            <a:off x="758540" y="1866901"/>
            <a:ext cx="8585715" cy="6700809"/>
          </a:xfrm>
          <a:prstGeom prst="rect">
            <a:avLst/>
          </a:prstGeom>
          <a:noFill/>
        </p:spPr>
        <p:txBody>
          <a:bodyPr wrap="square">
            <a:spAutoFit/>
          </a:bodyPr>
          <a:lstStyle/>
          <a:p>
            <a:pPr marL="428625" indent="-428625" algn="just" defTabSz="1371600" fontAlgn="base">
              <a:lnSpc>
                <a:spcPct val="150000"/>
              </a:lnSpc>
              <a:spcBef>
                <a:spcPts val="1500"/>
              </a:spcBef>
              <a:spcAft>
                <a:spcPct val="0"/>
              </a:spcAft>
              <a:buFont typeface="Arial" panose="020B0604020202020204" pitchFamily="34" charset="0"/>
              <a:buChar char="•"/>
              <a:defRPr/>
            </a:pPr>
            <a:r>
              <a:rPr lang="en-US" altLang="en-US" sz="2700" b="1" dirty="0">
                <a:latin typeface="Montserrat" panose="00000500000000000000" pitchFamily="2" charset="0"/>
              </a:rPr>
              <a:t>Optimization</a:t>
            </a:r>
            <a:r>
              <a:rPr lang="en-US" altLang="en-US" sz="2700" dirty="0">
                <a:latin typeface="Montserrat" panose="00000500000000000000" pitchFamily="2" charset="0"/>
              </a:rPr>
              <a:t>:</a:t>
            </a:r>
          </a:p>
          <a:p>
            <a:pPr marL="1114425" lvl="1" indent="-428625" algn="just" defTabSz="1371600" fontAlgn="base">
              <a:lnSpc>
                <a:spcPct val="150000"/>
              </a:lnSpc>
              <a:spcBef>
                <a:spcPts val="1500"/>
              </a:spcBef>
              <a:spcAft>
                <a:spcPct val="0"/>
              </a:spcAft>
              <a:buFont typeface="Arial" panose="020B0604020202020204" pitchFamily="34" charset="0"/>
              <a:buChar char="•"/>
              <a:defRPr/>
            </a:pPr>
            <a:r>
              <a:rPr lang="en-US" sz="2400" dirty="0">
                <a:latin typeface="Montserrat" panose="00000500000000000000" pitchFamily="2" charset="0"/>
              </a:rPr>
              <a:t>Reduce carbon footprint</a:t>
            </a:r>
          </a:p>
          <a:p>
            <a:pPr marL="1114425" lvl="1" indent="-428625" algn="just" defTabSz="1371600" fontAlgn="base">
              <a:lnSpc>
                <a:spcPct val="150000"/>
              </a:lnSpc>
              <a:spcBef>
                <a:spcPts val="1500"/>
              </a:spcBef>
              <a:spcAft>
                <a:spcPct val="0"/>
              </a:spcAft>
              <a:buFont typeface="Arial" panose="020B0604020202020204" pitchFamily="34" charset="0"/>
              <a:buChar char="•"/>
              <a:defRPr/>
            </a:pPr>
            <a:r>
              <a:rPr lang="en-US" sz="2400" dirty="0">
                <a:latin typeface="Montserrat" panose="00000500000000000000" pitchFamily="2" charset="0"/>
              </a:rPr>
              <a:t>Reduce energy consumption</a:t>
            </a:r>
          </a:p>
          <a:p>
            <a:pPr marL="1114425" lvl="1" indent="-428625" algn="just" defTabSz="1371600" fontAlgn="base">
              <a:lnSpc>
                <a:spcPct val="150000"/>
              </a:lnSpc>
              <a:spcBef>
                <a:spcPts val="1500"/>
              </a:spcBef>
              <a:spcAft>
                <a:spcPct val="0"/>
              </a:spcAft>
              <a:buFont typeface="Arial" panose="020B0604020202020204" pitchFamily="34" charset="0"/>
              <a:buChar char="•"/>
              <a:defRPr/>
            </a:pPr>
            <a:r>
              <a:rPr lang="en-US" sz="2400" dirty="0">
                <a:latin typeface="Montserrat" panose="00000500000000000000" pitchFamily="2" charset="0"/>
              </a:rPr>
              <a:t>Improve productivity</a:t>
            </a:r>
          </a:p>
          <a:p>
            <a:pPr marL="1114425" lvl="1" indent="-428625" algn="just" defTabSz="1371600" fontAlgn="base">
              <a:lnSpc>
                <a:spcPct val="150000"/>
              </a:lnSpc>
              <a:spcBef>
                <a:spcPts val="1500"/>
              </a:spcBef>
              <a:spcAft>
                <a:spcPct val="0"/>
              </a:spcAft>
              <a:buFont typeface="Arial" panose="020B0604020202020204" pitchFamily="34" charset="0"/>
              <a:buChar char="•"/>
              <a:defRPr/>
            </a:pPr>
            <a:r>
              <a:rPr lang="en-US" sz="2400" dirty="0">
                <a:latin typeface="Montserrat" panose="00000500000000000000" pitchFamily="2" charset="0"/>
              </a:rPr>
              <a:t>Improve quality</a:t>
            </a:r>
          </a:p>
          <a:p>
            <a:pPr marL="428625" indent="-428625" algn="just" defTabSz="1371600" fontAlgn="base">
              <a:lnSpc>
                <a:spcPct val="150000"/>
              </a:lnSpc>
              <a:spcBef>
                <a:spcPts val="1500"/>
              </a:spcBef>
              <a:spcAft>
                <a:spcPct val="0"/>
              </a:spcAft>
              <a:buFont typeface="Arial" panose="020B0604020202020204" pitchFamily="34" charset="0"/>
              <a:buChar char="•"/>
              <a:defRPr/>
            </a:pPr>
            <a:r>
              <a:rPr lang="en-US" altLang="en-US" sz="2700" dirty="0">
                <a:latin typeface="Montserrat" panose="00000500000000000000" pitchFamily="2" charset="0"/>
              </a:rPr>
              <a:t>Validation of </a:t>
            </a:r>
            <a:r>
              <a:rPr lang="en-US" altLang="en-US" sz="2700" b="1" dirty="0">
                <a:latin typeface="Montserrat" panose="00000500000000000000" pitchFamily="2" charset="0"/>
              </a:rPr>
              <a:t>hydrogen combustion trials </a:t>
            </a:r>
            <a:r>
              <a:rPr lang="en-US" altLang="en-US" sz="2700" dirty="0">
                <a:latin typeface="Montserrat" panose="00000500000000000000" pitchFamily="2" charset="0"/>
              </a:rPr>
              <a:t>at industrial scale.</a:t>
            </a:r>
          </a:p>
          <a:p>
            <a:pPr marL="428625" indent="-428625" algn="just" defTabSz="1371600" fontAlgn="base">
              <a:lnSpc>
                <a:spcPct val="150000"/>
              </a:lnSpc>
              <a:spcBef>
                <a:spcPts val="1500"/>
              </a:spcBef>
              <a:spcAft>
                <a:spcPct val="0"/>
              </a:spcAft>
              <a:buFont typeface="Arial" panose="020B0604020202020204" pitchFamily="34" charset="0"/>
              <a:buChar char="•"/>
              <a:defRPr/>
            </a:pPr>
            <a:r>
              <a:rPr lang="en-US" altLang="en-US" sz="2700" dirty="0">
                <a:latin typeface="Montserrat" panose="00000500000000000000" pitchFamily="2" charset="0"/>
              </a:rPr>
              <a:t>Development of </a:t>
            </a:r>
            <a:r>
              <a:rPr lang="en-US" altLang="en-US" sz="2700" b="1" dirty="0">
                <a:latin typeface="Montserrat" panose="00000500000000000000" pitchFamily="2" charset="0"/>
              </a:rPr>
              <a:t>machine learning models</a:t>
            </a:r>
            <a:r>
              <a:rPr lang="en-US" altLang="en-US" sz="2700" dirty="0">
                <a:latin typeface="Montserrat" panose="00000500000000000000" pitchFamily="2" charset="0"/>
              </a:rPr>
              <a:t>.</a:t>
            </a:r>
          </a:p>
          <a:p>
            <a:pPr marL="428625" indent="-428625" algn="just" defTabSz="1371600" fontAlgn="base">
              <a:lnSpc>
                <a:spcPct val="150000"/>
              </a:lnSpc>
              <a:spcBef>
                <a:spcPts val="1500"/>
              </a:spcBef>
              <a:spcAft>
                <a:spcPct val="0"/>
              </a:spcAft>
              <a:buFont typeface="Arial" panose="020B0604020202020204" pitchFamily="34" charset="0"/>
              <a:buChar char="•"/>
              <a:defRPr/>
            </a:pPr>
            <a:r>
              <a:rPr lang="en-US" altLang="en-US" sz="2700" dirty="0">
                <a:latin typeface="Montserrat" panose="00000500000000000000" pitchFamily="2" charset="0"/>
              </a:rPr>
              <a:t>Development of </a:t>
            </a:r>
            <a:r>
              <a:rPr lang="en-US" altLang="en-US" sz="2700" b="1" dirty="0">
                <a:latin typeface="Montserrat" panose="00000500000000000000" pitchFamily="2" charset="0"/>
              </a:rPr>
              <a:t>replication strategy</a:t>
            </a:r>
            <a:r>
              <a:rPr lang="en-US" altLang="en-US" sz="2700" dirty="0">
                <a:latin typeface="Montserrat" panose="00000500000000000000" pitchFamily="2" charset="0"/>
              </a:rPr>
              <a:t>.</a:t>
            </a:r>
          </a:p>
        </p:txBody>
      </p:sp>
      <p:pic>
        <p:nvPicPr>
          <p:cNvPr id="7" name="Picture 17" descr="A picture containing outdoor, pipe, engineering&#10;&#10;Description automatically generated">
            <a:extLst>
              <a:ext uri="{FF2B5EF4-FFF2-40B4-BE49-F238E27FC236}">
                <a16:creationId xmlns:a16="http://schemas.microsoft.com/office/drawing/2014/main" id="{C48D313D-DFDB-C1F1-40DB-17E924B1E7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0945277" y="2545273"/>
            <a:ext cx="7800102" cy="5850077"/>
          </a:xfrm>
          <a:prstGeom prst="rect">
            <a:avLst/>
          </a:prstGeom>
          <a:ln>
            <a:noFill/>
          </a:ln>
          <a:effectLst>
            <a:softEdge rad="112500"/>
          </a:effectLst>
        </p:spPr>
      </p:pic>
      <p:pic>
        <p:nvPicPr>
          <p:cNvPr id="8" name="Picture 2" descr="Monarch Energy Plans $426 Million Green Hydrogen Hub - Green Hydrogen News">
            <a:extLst>
              <a:ext uri="{FF2B5EF4-FFF2-40B4-BE49-F238E27FC236}">
                <a16:creationId xmlns:a16="http://schemas.microsoft.com/office/drawing/2014/main" id="{A9E0768B-A839-2BC2-406D-F9297BA6E62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054" t="3439" r="26028"/>
          <a:stretch/>
        </p:blipFill>
        <p:spPr bwMode="auto">
          <a:xfrm>
            <a:off x="9707457" y="5470310"/>
            <a:ext cx="1862253" cy="193103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4" descr="Circular Economy : GCCA">
            <a:extLst>
              <a:ext uri="{FF2B5EF4-FFF2-40B4-BE49-F238E27FC236}">
                <a16:creationId xmlns:a16="http://schemas.microsoft.com/office/drawing/2014/main" id="{DDF82144-C256-A701-D8B5-AE85B34DE3B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04321" y="1402559"/>
            <a:ext cx="2008568" cy="241028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New additives could turn concrete into an effective carbon sink | MIT News  | Massachusetts Institute of Technology">
            <a:extLst>
              <a:ext uri="{FF2B5EF4-FFF2-40B4-BE49-F238E27FC236}">
                <a16:creationId xmlns:a16="http://schemas.microsoft.com/office/drawing/2014/main" id="{3A15F45A-C15C-1B71-6BA2-AD12962FECD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222" t="473" r="14820" b="-473"/>
          <a:stretch/>
        </p:blipFill>
        <p:spPr bwMode="auto">
          <a:xfrm>
            <a:off x="9707457" y="3723290"/>
            <a:ext cx="1862253" cy="18003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2" name="Picture 2" descr="Resultado de imagem para queimador chama forno cimento">
            <a:extLst>
              <a:ext uri="{FF2B5EF4-FFF2-40B4-BE49-F238E27FC236}">
                <a16:creationId xmlns:a16="http://schemas.microsoft.com/office/drawing/2014/main" id="{69DFC15E-87E3-B9D3-F447-D4DFE20D9E72}"/>
              </a:ext>
            </a:extLst>
          </p:cNvPr>
          <p:cNvPicPr>
            <a:picLocks noChangeAspect="1" noChangeArrowheads="1"/>
          </p:cNvPicPr>
          <p:nvPr/>
        </p:nvPicPr>
        <p:blipFill>
          <a:blip r:embed="rId11"/>
          <a:srcRect/>
          <a:stretch>
            <a:fillRect/>
          </a:stretch>
        </p:blipFill>
        <p:spPr bwMode="auto">
          <a:xfrm flipH="1">
            <a:off x="9694832" y="7406960"/>
            <a:ext cx="1893858" cy="1867398"/>
          </a:xfrm>
          <a:prstGeom prst="ellipse">
            <a:avLst/>
          </a:prstGeom>
          <a:ln>
            <a:noFill/>
          </a:ln>
          <a:effectLst>
            <a:softEdge rad="112500"/>
          </a:effectLst>
        </p:spPr>
      </p:pic>
    </p:spTree>
    <p:extLst>
      <p:ext uri="{BB962C8B-B14F-4D97-AF65-F5344CB8AC3E}">
        <p14:creationId xmlns:p14="http://schemas.microsoft.com/office/powerpoint/2010/main" val="22198194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CE47E9F-CA6B-B8EB-E10E-1C31F83F3916}"/>
              </a:ext>
            </a:extLst>
          </p:cNvPr>
          <p:cNvSpPr txBox="1"/>
          <p:nvPr/>
        </p:nvSpPr>
        <p:spPr>
          <a:xfrm>
            <a:off x="3486150" y="3181350"/>
            <a:ext cx="11315700" cy="2215991"/>
          </a:xfrm>
          <a:prstGeom prst="rect">
            <a:avLst/>
          </a:prstGeom>
          <a:noFill/>
        </p:spPr>
        <p:txBody>
          <a:bodyPr wrap="square" rtlCol="0">
            <a:spAutoFit/>
          </a:bodyPr>
          <a:lstStyle/>
          <a:p>
            <a:pPr algn="ctr"/>
            <a:r>
              <a:rPr lang="sv-SE" sz="13800" dirty="0" err="1">
                <a:solidFill>
                  <a:schemeClr val="bg1"/>
                </a:solidFill>
              </a:rPr>
              <a:t>Fertiberia</a:t>
            </a:r>
            <a:endParaRPr lang="sv-SE" sz="13800" dirty="0">
              <a:solidFill>
                <a:schemeClr val="bg1"/>
              </a:solidFill>
            </a:endParaRPr>
          </a:p>
        </p:txBody>
      </p:sp>
    </p:spTree>
    <p:extLst>
      <p:ext uri="{BB962C8B-B14F-4D97-AF65-F5344CB8AC3E}">
        <p14:creationId xmlns:p14="http://schemas.microsoft.com/office/powerpoint/2010/main" val="271311592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road&#10;&#10;Description automatically generated">
            <a:extLst>
              <a:ext uri="{FF2B5EF4-FFF2-40B4-BE49-F238E27FC236}">
                <a16:creationId xmlns:a16="http://schemas.microsoft.com/office/drawing/2014/main" id="{8D6F7200-C8C8-4924-A4EC-00672247B088}"/>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286074" y="3040002"/>
            <a:ext cx="17715829" cy="5821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773531" y="4711033"/>
            <a:ext cx="7162789" cy="246221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F2F2F2"/>
              </a:buClr>
              <a:buSzTx/>
              <a:buFontTx/>
              <a:buNone/>
              <a:tabLst/>
              <a:defRPr/>
            </a:pPr>
            <a:r>
              <a:rPr kumimoji="0" lang="en-US" sz="3200" b="1" i="0" u="none" strike="noStrike" kern="1200" cap="none" spc="0" normalizeH="0" baseline="0" noProof="0">
                <a:ln>
                  <a:noFill/>
                </a:ln>
                <a:solidFill>
                  <a:srgbClr val="CC0033"/>
                </a:solidFill>
                <a:effectLst/>
                <a:uLnTx/>
                <a:uFillTx/>
                <a:latin typeface="Arial"/>
                <a:ea typeface="+mn-ea"/>
                <a:cs typeface="+mn-cs"/>
              </a:rPr>
              <a:t>Retrofitting actions</a:t>
            </a:r>
          </a:p>
          <a:p>
            <a:pPr marL="0" marR="0" lvl="0" indent="0" algn="l" defTabSz="914400" rtl="0" eaLnBrk="1" fontAlgn="auto" latinLnBrk="0" hangingPunct="1">
              <a:lnSpc>
                <a:spcPct val="100000"/>
              </a:lnSpc>
              <a:spcBef>
                <a:spcPts val="0"/>
              </a:spcBef>
              <a:spcAft>
                <a:spcPts val="0"/>
              </a:spcAft>
              <a:buClr>
                <a:srgbClr val="F2F2F2"/>
              </a:buClr>
              <a:buSzTx/>
              <a:buFontTx/>
              <a:buNone/>
              <a:tabLst/>
              <a:defRPr/>
            </a:pPr>
            <a:endParaRPr kumimoji="0" lang="en-US" sz="32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a:ln>
                  <a:noFill/>
                </a:ln>
                <a:solidFill>
                  <a:srgbClr val="2F2F2F"/>
                </a:solidFill>
                <a:effectLst/>
                <a:uLnTx/>
                <a:uFillTx/>
                <a:latin typeface="Arial"/>
                <a:ea typeface="+mn-ea"/>
                <a:cs typeface="+mn-cs"/>
              </a:rPr>
              <a:t>New design of an in-line reactor for alternative phosphorus sources. </a:t>
            </a:r>
            <a:endParaRPr kumimoji="0" lang="es-ES" sz="3200" b="1" i="0" u="none" strike="noStrike" kern="1200" cap="none" spc="0" normalizeH="0" baseline="0" noProof="0">
              <a:ln>
                <a:noFill/>
              </a:ln>
              <a:solidFill>
                <a:srgbClr val="2F2F2F"/>
              </a:solidFill>
              <a:effectLst/>
              <a:uLnTx/>
              <a:uFillTx/>
              <a:latin typeface="Arial"/>
              <a:ea typeface="+mn-ea"/>
              <a:cs typeface="+mn-cs"/>
            </a:endParaRPr>
          </a:p>
        </p:txBody>
      </p:sp>
      <p:sp>
        <p:nvSpPr>
          <p:cNvPr id="26" name="TextBox 14">
            <a:extLst>
              <a:ext uri="{FF2B5EF4-FFF2-40B4-BE49-F238E27FC236}">
                <a16:creationId xmlns:a16="http://schemas.microsoft.com/office/drawing/2014/main" id="{7D36EA49-80B0-4761-8A24-F05F322EAC77}"/>
              </a:ext>
            </a:extLst>
          </p:cNvPr>
          <p:cNvSpPr txBox="1"/>
          <p:nvPr/>
        </p:nvSpPr>
        <p:spPr>
          <a:xfrm>
            <a:off x="9372601" y="3242306"/>
            <a:ext cx="8511346" cy="517064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F2F2F2"/>
              </a:buClr>
              <a:buSzTx/>
              <a:buFontTx/>
              <a:buNone/>
              <a:tabLst/>
              <a:defRPr/>
            </a:pPr>
            <a:r>
              <a:rPr kumimoji="0" lang="en-US" sz="2800" b="1" i="0" u="none" strike="noStrike" kern="1200" cap="none" spc="0" normalizeH="0" baseline="0" noProof="0">
                <a:ln>
                  <a:noFill/>
                </a:ln>
                <a:solidFill>
                  <a:srgbClr val="99CC99">
                    <a:lumMod val="75000"/>
                  </a:srgbClr>
                </a:solidFill>
                <a:effectLst/>
                <a:uLnTx/>
                <a:uFillTx/>
                <a:latin typeface="Arial"/>
                <a:ea typeface="+mn-ea"/>
                <a:cs typeface="+mn-cs"/>
              </a:rPr>
              <a:t>Goals</a:t>
            </a:r>
          </a:p>
          <a:p>
            <a:pPr marL="0" marR="0" lvl="0" indent="0" algn="l" defTabSz="914400" rtl="0" eaLnBrk="1" fontAlgn="auto" latinLnBrk="0" hangingPunct="1">
              <a:lnSpc>
                <a:spcPct val="100000"/>
              </a:lnSpc>
              <a:spcBef>
                <a:spcPts val="0"/>
              </a:spcBef>
              <a:spcAft>
                <a:spcPts val="0"/>
              </a:spcAft>
              <a:buClr>
                <a:srgbClr val="F2F2F2"/>
              </a:buClr>
              <a:buSzTx/>
              <a:buFontTx/>
              <a:buNone/>
              <a:tabLst/>
              <a:defRPr/>
            </a:pPr>
            <a:endParaRPr kumimoji="0" lang="en-US" sz="28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GB" sz="2800" b="1" i="0" u="none" strike="noStrike" kern="1200" cap="none" spc="0" normalizeH="0" baseline="0" noProof="0">
                <a:ln>
                  <a:noFill/>
                </a:ln>
                <a:solidFill>
                  <a:srgbClr val="2F2F2F"/>
                </a:solidFill>
                <a:effectLst/>
                <a:uLnTx/>
                <a:uFillTx/>
                <a:latin typeface="Arial"/>
                <a:ea typeface="+mn-ea"/>
                <a:cs typeface="+mn-cs"/>
              </a:rPr>
              <a:t>Replace at least 10% of the currently used phosphorous sources.</a:t>
            </a:r>
          </a:p>
          <a:p>
            <a:pPr marL="457200" marR="0" lvl="0" indent="-4572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endParaRPr kumimoji="0" lang="en-GB" sz="28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GB" sz="2800" b="1" i="0" u="none" strike="noStrike" kern="1200" cap="none" spc="0" normalizeH="0" baseline="0" noProof="0">
                <a:ln>
                  <a:noFill/>
                </a:ln>
                <a:solidFill>
                  <a:srgbClr val="2F2F2F"/>
                </a:solidFill>
                <a:effectLst/>
                <a:uLnTx/>
                <a:uFillTx/>
                <a:latin typeface="Arial"/>
                <a:ea typeface="+mn-ea"/>
                <a:cs typeface="+mn-cs"/>
              </a:rPr>
              <a:t>Recover valuable raw materials from wastes such as ashes, </a:t>
            </a:r>
            <a:r>
              <a:rPr kumimoji="0" lang="en-GB" sz="2800" b="1" i="0" u="none" strike="noStrike" kern="1200" cap="none" spc="0" normalizeH="0" baseline="0" noProof="0" err="1">
                <a:ln>
                  <a:noFill/>
                </a:ln>
                <a:solidFill>
                  <a:srgbClr val="2F2F2F"/>
                </a:solidFill>
                <a:effectLst/>
                <a:uLnTx/>
                <a:uFillTx/>
                <a:latin typeface="Arial"/>
                <a:ea typeface="+mn-ea"/>
                <a:cs typeface="+mn-cs"/>
              </a:rPr>
              <a:t>struvites</a:t>
            </a:r>
            <a:r>
              <a:rPr kumimoji="0" lang="en-GB" sz="2800" b="1" i="0" u="none" strike="noStrike" kern="1200" cap="none" spc="0" normalizeH="0" baseline="0" noProof="0">
                <a:ln>
                  <a:noFill/>
                </a:ln>
                <a:solidFill>
                  <a:srgbClr val="2F2F2F"/>
                </a:solidFill>
                <a:effectLst/>
                <a:uLnTx/>
                <a:uFillTx/>
                <a:latin typeface="Arial"/>
                <a:ea typeface="+mn-ea"/>
                <a:cs typeface="+mn-cs"/>
              </a:rPr>
              <a:t>, etc.</a:t>
            </a:r>
          </a:p>
          <a:p>
            <a:pPr marL="457200" marR="0" lvl="0" indent="-4572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endParaRPr kumimoji="0" lang="en-US" sz="28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US" sz="2800" b="1" i="0" u="none" strike="noStrike" kern="1200" cap="none" spc="0" normalizeH="0" baseline="0" noProof="0">
                <a:ln>
                  <a:noFill/>
                </a:ln>
                <a:solidFill>
                  <a:srgbClr val="2F2F2F"/>
                </a:solidFill>
                <a:effectLst/>
                <a:uLnTx/>
                <a:uFillTx/>
                <a:latin typeface="Arial"/>
                <a:ea typeface="+mn-ea"/>
                <a:cs typeface="+mn-cs"/>
              </a:rPr>
              <a:t>Reduction of cost and energy consumption (reduction of CO2 emission).</a:t>
            </a:r>
          </a:p>
          <a:p>
            <a:pPr marL="457200" marR="0" lvl="0" indent="-4572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endParaRPr kumimoji="0" lang="en-US" sz="28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US" sz="2800" b="1" i="0" u="none" strike="noStrike" kern="1200" cap="none" spc="0" normalizeH="0" baseline="0" noProof="0">
                <a:ln>
                  <a:noFill/>
                </a:ln>
                <a:solidFill>
                  <a:srgbClr val="2F2F2F"/>
                </a:solidFill>
                <a:effectLst/>
                <a:uLnTx/>
                <a:uFillTx/>
                <a:latin typeface="Arial"/>
                <a:ea typeface="+mn-ea"/>
                <a:cs typeface="+mn-cs"/>
              </a:rPr>
              <a:t>M&amp;C system improvement.</a:t>
            </a:r>
            <a:endParaRPr kumimoji="0" lang="es-ES" sz="2800" b="1" i="0" u="none" strike="noStrike" kern="1200" cap="none" spc="0" normalizeH="0" baseline="0" noProof="0">
              <a:ln>
                <a:noFill/>
              </a:ln>
              <a:solidFill>
                <a:srgbClr val="2F2F2F"/>
              </a:solidFill>
              <a:effectLst/>
              <a:uLnTx/>
              <a:uFillTx/>
              <a:latin typeface="Arial"/>
              <a:ea typeface="+mn-ea"/>
              <a:cs typeface="+mn-cs"/>
            </a:endParaRPr>
          </a:p>
        </p:txBody>
      </p:sp>
      <p:cxnSp>
        <p:nvCxnSpPr>
          <p:cNvPr id="21" name="Conector recto 20">
            <a:extLst>
              <a:ext uri="{FF2B5EF4-FFF2-40B4-BE49-F238E27FC236}">
                <a16:creationId xmlns:a16="http://schemas.microsoft.com/office/drawing/2014/main" id="{6FC5688E-FA35-45DB-8675-BD50E91004D5}"/>
              </a:ext>
            </a:extLst>
          </p:cNvPr>
          <p:cNvCxnSpPr>
            <a:cxnSpLocks/>
          </p:cNvCxnSpPr>
          <p:nvPr/>
        </p:nvCxnSpPr>
        <p:spPr>
          <a:xfrm>
            <a:off x="8915400" y="3040002"/>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DDCA4B0-4414-4BBC-A6F3-7F4FC6B01A01}"/>
              </a:ext>
            </a:extLst>
          </p:cNvPr>
          <p:cNvCxnSpPr>
            <a:cxnSpLocks/>
          </p:cNvCxnSpPr>
          <p:nvPr/>
        </p:nvCxnSpPr>
        <p:spPr>
          <a:xfrm>
            <a:off x="8915400" y="5920002"/>
            <a:ext cx="0" cy="2981111"/>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4" name="Imagen 117">
            <a:extLst>
              <a:ext uri="{FF2B5EF4-FFF2-40B4-BE49-F238E27FC236}">
                <a16:creationId xmlns:a16="http://schemas.microsoft.com/office/drawing/2014/main" id="{EB7893A8-61CD-43A4-B79A-81E1004AE936}"/>
              </a:ext>
            </a:extLst>
          </p:cNvPr>
          <p:cNvPicPr>
            <a:picLocks noChangeAspect="1"/>
          </p:cNvPicPr>
          <p:nvPr/>
        </p:nvPicPr>
        <p:blipFill>
          <a:blip r:embed="rId7"/>
          <a:stretch>
            <a:fillRect/>
          </a:stretch>
        </p:blipFill>
        <p:spPr>
          <a:xfrm>
            <a:off x="14079867" y="834263"/>
            <a:ext cx="2950385" cy="1105105"/>
          </a:xfrm>
          <a:prstGeom prst="rect">
            <a:avLst/>
          </a:prstGeom>
        </p:spPr>
      </p:pic>
      <p:sp>
        <p:nvSpPr>
          <p:cNvPr id="3" name="TextBox 13">
            <a:extLst>
              <a:ext uri="{FF2B5EF4-FFF2-40B4-BE49-F238E27FC236}">
                <a16:creationId xmlns:a16="http://schemas.microsoft.com/office/drawing/2014/main" id="{CFB3F7EA-82FC-502A-E969-16FC694A05DE}"/>
              </a:ext>
            </a:extLst>
          </p:cNvPr>
          <p:cNvSpPr txBox="1"/>
          <p:nvPr/>
        </p:nvSpPr>
        <p:spPr>
          <a:xfrm>
            <a:off x="286074" y="1046853"/>
            <a:ext cx="16194314" cy="1040798"/>
          </a:xfrm>
          <a:prstGeom prst="rect">
            <a:avLst/>
          </a:prstGeom>
        </p:spPr>
        <p:txBody>
          <a:bodyPr wrap="square" lIns="0" tIns="0" rIns="0" bIns="0" rtlCol="0" anchor="t">
            <a:spAutoFit/>
          </a:bodyPr>
          <a:lstStyle/>
          <a:p>
            <a:pPr marL="0" marR="0" lvl="0" indent="0" algn="ctr" defTabSz="914445" rtl="0" eaLnBrk="1" fontAlgn="auto" latinLnBrk="0" hangingPunct="1">
              <a:lnSpc>
                <a:spcPts val="8961"/>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goals and results at</a:t>
            </a:r>
          </a:p>
        </p:txBody>
      </p:sp>
    </p:spTree>
    <p:extLst>
      <p:ext uri="{BB962C8B-B14F-4D97-AF65-F5344CB8AC3E}">
        <p14:creationId xmlns:p14="http://schemas.microsoft.com/office/powerpoint/2010/main" val="3671488744"/>
      </p:ext>
    </p:extLst>
  </p:cSld>
  <p:clrMapOvr>
    <a:masterClrMapping/>
  </p:clrMapOvr>
  <mc:AlternateContent xmlns:mc="http://schemas.openxmlformats.org/markup-compatibility/2006" xmlns:p14="http://schemas.microsoft.com/office/powerpoint/2010/main">
    <mc:Choice Requires="p14">
      <p:transition spd="slow" p14:dur="2000" advTm="57810"/>
    </mc:Choice>
    <mc:Fallback xmlns="">
      <p:transition spd="slow" advTm="57810"/>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13">
            <a:extLst>
              <a:ext uri="{FF2B5EF4-FFF2-40B4-BE49-F238E27FC236}">
                <a16:creationId xmlns:a16="http://schemas.microsoft.com/office/drawing/2014/main" id="{FAE9CDFC-B7A3-4F86-9A78-CC6346C2B57E}"/>
              </a:ext>
            </a:extLst>
          </p:cNvPr>
          <p:cNvSpPr txBox="1"/>
          <p:nvPr/>
        </p:nvSpPr>
        <p:spPr>
          <a:xfrm>
            <a:off x="9394634" y="2588243"/>
            <a:ext cx="4597760" cy="801310"/>
          </a:xfrm>
          <a:prstGeom prst="rect">
            <a:avLst/>
          </a:prstGeom>
        </p:spPr>
        <p:txBody>
          <a:bodyPr wrap="square" lIns="0" tIns="0" rIns="0" bIns="0" rtlCol="0" anchor="ctr">
            <a:spAutoFit/>
          </a:bodyPr>
          <a:lstStyle/>
          <a:p>
            <a:pPr algn="ctr" defTabSz="1243767">
              <a:lnSpc>
                <a:spcPts val="7126"/>
              </a:lnSpc>
              <a:spcBef>
                <a:spcPct val="0"/>
              </a:spcBef>
            </a:pPr>
            <a:endParaRPr lang="en-US" sz="3500" b="1" dirty="0">
              <a:solidFill>
                <a:srgbClr val="4F81BD"/>
              </a:solidFill>
              <a:latin typeface="Calibri"/>
              <a:cs typeface="Arial" panose="020B0604020202020204" pitchFamily="34" charset="0"/>
            </a:endParaRPr>
          </a:p>
        </p:txBody>
      </p:sp>
      <p:sp>
        <p:nvSpPr>
          <p:cNvPr id="25" name="TextBox 13">
            <a:extLst>
              <a:ext uri="{FF2B5EF4-FFF2-40B4-BE49-F238E27FC236}">
                <a16:creationId xmlns:a16="http://schemas.microsoft.com/office/drawing/2014/main" id="{F655B051-383E-4AEC-9F6A-073441C0509D}"/>
              </a:ext>
            </a:extLst>
          </p:cNvPr>
          <p:cNvSpPr txBox="1"/>
          <p:nvPr/>
        </p:nvSpPr>
        <p:spPr>
          <a:xfrm>
            <a:off x="1474096" y="2156151"/>
            <a:ext cx="6847192" cy="774956"/>
          </a:xfrm>
          <a:prstGeom prst="rect">
            <a:avLst/>
          </a:prstGeom>
        </p:spPr>
        <p:txBody>
          <a:bodyPr wrap="square" lIns="0" tIns="0" rIns="0" bIns="0" rtlCol="0" anchor="ctr">
            <a:spAutoFit/>
          </a:bodyPr>
          <a:lstStyle/>
          <a:p>
            <a:pPr algn="ctr" defTabSz="1243767">
              <a:lnSpc>
                <a:spcPts val="7126"/>
              </a:lnSpc>
              <a:spcBef>
                <a:spcPct val="0"/>
              </a:spcBef>
            </a:pPr>
            <a:r>
              <a:rPr lang="en-US" sz="2720" b="1" dirty="0">
                <a:solidFill>
                  <a:srgbClr val="9BBB59">
                    <a:lumMod val="50000"/>
                  </a:srgbClr>
                </a:solidFill>
                <a:latin typeface="Calibri"/>
                <a:cs typeface="Arial" panose="020B0604020202020204" pitchFamily="34" charset="0"/>
              </a:rPr>
              <a:t>GRANULATOR MODIFICATIONS</a:t>
            </a:r>
          </a:p>
        </p:txBody>
      </p:sp>
      <p:pic>
        <p:nvPicPr>
          <p:cNvPr id="7" name="Picture 4" descr="NPK 239">
            <a:extLst>
              <a:ext uri="{FF2B5EF4-FFF2-40B4-BE49-F238E27FC236}">
                <a16:creationId xmlns:a16="http://schemas.microsoft.com/office/drawing/2014/main" id="{27DFACA5-1BFD-BA15-FD98-3AE4AB770A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86298" y="3227221"/>
            <a:ext cx="4200803" cy="2871399"/>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3C885642-4E0F-1616-FBCB-A6DBAD57464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2642" y="5810280"/>
            <a:ext cx="5030217" cy="3057899"/>
          </a:xfrm>
          <a:prstGeom prst="rect">
            <a:avLst/>
          </a:prstGeom>
          <a:noFill/>
          <a:ln>
            <a:noFill/>
          </a:ln>
        </p:spPr>
      </p:pic>
      <p:grpSp>
        <p:nvGrpSpPr>
          <p:cNvPr id="6" name="Gruppo 2">
            <a:extLst>
              <a:ext uri="{FF2B5EF4-FFF2-40B4-BE49-F238E27FC236}">
                <a16:creationId xmlns:a16="http://schemas.microsoft.com/office/drawing/2014/main" id="{B2932D74-7BEF-C4C4-8412-96CF83551A5D}"/>
              </a:ext>
            </a:extLst>
          </p:cNvPr>
          <p:cNvGrpSpPr/>
          <p:nvPr/>
        </p:nvGrpSpPr>
        <p:grpSpPr>
          <a:xfrm>
            <a:off x="1871411" y="13441"/>
            <a:ext cx="14545180" cy="541737"/>
            <a:chOff x="-12" y="138554"/>
            <a:chExt cx="18288002" cy="681138"/>
          </a:xfrm>
        </p:grpSpPr>
        <p:pic>
          <p:nvPicPr>
            <p:cNvPr id="8" name="Picture 10">
              <a:extLst>
                <a:ext uri="{FF2B5EF4-FFF2-40B4-BE49-F238E27FC236}">
                  <a16:creationId xmlns:a16="http://schemas.microsoft.com/office/drawing/2014/main" id="{52F288B3-E496-746C-891D-39A7B2F02E15}"/>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9" name="Rettangolo 13">
              <a:extLst>
                <a:ext uri="{FF2B5EF4-FFF2-40B4-BE49-F238E27FC236}">
                  <a16:creationId xmlns:a16="http://schemas.microsoft.com/office/drawing/2014/main" id="{C1007E5A-1190-CFD0-0383-38E2159D76D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43767"/>
              <a:endParaRPr lang="en-GB" sz="1431">
                <a:solidFill>
                  <a:prstClr val="white"/>
                </a:solidFill>
                <a:latin typeface="Calibri"/>
              </a:endParaRPr>
            </a:p>
          </p:txBody>
        </p:sp>
      </p:grpSp>
      <p:sp>
        <p:nvSpPr>
          <p:cNvPr id="13" name="TextBox 11">
            <a:extLst>
              <a:ext uri="{FF2B5EF4-FFF2-40B4-BE49-F238E27FC236}">
                <a16:creationId xmlns:a16="http://schemas.microsoft.com/office/drawing/2014/main" id="{D8503155-944A-E2D2-3EC5-7AE7D16B3235}"/>
              </a:ext>
            </a:extLst>
          </p:cNvPr>
          <p:cNvSpPr txBox="1"/>
          <p:nvPr/>
        </p:nvSpPr>
        <p:spPr>
          <a:xfrm>
            <a:off x="2041455" y="162500"/>
            <a:ext cx="4575356" cy="363113"/>
          </a:xfrm>
          <a:prstGeom prst="rect">
            <a:avLst/>
          </a:prstGeom>
        </p:spPr>
        <p:txBody>
          <a:bodyPr wrap="square" lIns="0" tIns="0" rIns="0" bIns="0" rtlCol="0" anchor="t">
            <a:spAutoFit/>
          </a:bodyPr>
          <a:lstStyle/>
          <a:p>
            <a:pPr defTabSz="1243767">
              <a:lnSpc>
                <a:spcPts val="3116"/>
              </a:lnSpc>
              <a:spcBef>
                <a:spcPct val="0"/>
              </a:spcBef>
            </a:pPr>
            <a:r>
              <a:rPr lang="en-US" sz="2227" b="1" dirty="0">
                <a:solidFill>
                  <a:srgbClr val="FFFFFF"/>
                </a:solidFill>
                <a:latin typeface="Arial" panose="020B0604020202020204" pitchFamily="34" charset="0"/>
                <a:cs typeface="Arial" panose="020B0604020202020204" pitchFamily="34" charset="0"/>
              </a:rPr>
              <a:t>FERTIBERIA Demo-site</a:t>
            </a:r>
          </a:p>
        </p:txBody>
      </p:sp>
      <p:pic>
        <p:nvPicPr>
          <p:cNvPr id="14" name="Picture 12">
            <a:extLst>
              <a:ext uri="{FF2B5EF4-FFF2-40B4-BE49-F238E27FC236}">
                <a16:creationId xmlns:a16="http://schemas.microsoft.com/office/drawing/2014/main" id="{0B702204-10E1-27A2-1EBC-DB922AAD5083}"/>
              </a:ext>
            </a:extLst>
          </p:cNvPr>
          <p:cNvPicPr>
            <a:picLocks noChangeAspect="1"/>
          </p:cNvPicPr>
          <p:nvPr/>
        </p:nvPicPr>
        <p:blipFill>
          <a:blip r:embed="rId5"/>
          <a:srcRect/>
          <a:stretch>
            <a:fillRect/>
          </a:stretch>
        </p:blipFill>
        <p:spPr>
          <a:xfrm>
            <a:off x="2018676" y="9009873"/>
            <a:ext cx="4545369" cy="1102252"/>
          </a:xfrm>
          <a:prstGeom prst="rect">
            <a:avLst/>
          </a:prstGeom>
        </p:spPr>
      </p:pic>
      <p:grpSp>
        <p:nvGrpSpPr>
          <p:cNvPr id="15" name="Gruppo 16">
            <a:extLst>
              <a:ext uri="{FF2B5EF4-FFF2-40B4-BE49-F238E27FC236}">
                <a16:creationId xmlns:a16="http://schemas.microsoft.com/office/drawing/2014/main" id="{EF44C30A-6842-E777-E8C8-B2F36696329A}"/>
              </a:ext>
            </a:extLst>
          </p:cNvPr>
          <p:cNvGrpSpPr/>
          <p:nvPr/>
        </p:nvGrpSpPr>
        <p:grpSpPr>
          <a:xfrm>
            <a:off x="5318881" y="9603284"/>
            <a:ext cx="11102027" cy="530148"/>
            <a:chOff x="4329156" y="9649198"/>
            <a:chExt cx="13958844" cy="666567"/>
          </a:xfrm>
        </p:grpSpPr>
        <p:pic>
          <p:nvPicPr>
            <p:cNvPr id="26" name="Picture 12">
              <a:extLst>
                <a:ext uri="{FF2B5EF4-FFF2-40B4-BE49-F238E27FC236}">
                  <a16:creationId xmlns:a16="http://schemas.microsoft.com/office/drawing/2014/main" id="{FA928388-9EBD-F4F6-3E8B-7E6CBFF61FD1}"/>
                </a:ext>
              </a:extLst>
            </p:cNvPr>
            <p:cNvPicPr>
              <a:picLocks noChangeAspect="1"/>
            </p:cNvPicPr>
            <p:nvPr/>
          </p:nvPicPr>
          <p:blipFill>
            <a:blip r:embed="rId6"/>
            <a:srcRect l="134" t="91287" b="3943"/>
            <a:stretch>
              <a:fillRect/>
            </a:stretch>
          </p:blipFill>
          <p:spPr>
            <a:xfrm rot="-10800000">
              <a:off x="4329156" y="9649198"/>
              <a:ext cx="13958844" cy="666567"/>
            </a:xfrm>
            <a:prstGeom prst="rect">
              <a:avLst/>
            </a:prstGeom>
          </p:spPr>
        </p:pic>
        <p:sp>
          <p:nvSpPr>
            <p:cNvPr id="27" name="TextBox 16">
              <a:extLst>
                <a:ext uri="{FF2B5EF4-FFF2-40B4-BE49-F238E27FC236}">
                  <a16:creationId xmlns:a16="http://schemas.microsoft.com/office/drawing/2014/main" id="{5C5F626F-11BC-F69E-A95A-97C85A4BECEF}"/>
                </a:ext>
              </a:extLst>
            </p:cNvPr>
            <p:cNvSpPr txBox="1"/>
            <p:nvPr/>
          </p:nvSpPr>
          <p:spPr>
            <a:xfrm>
              <a:off x="14400029" y="9732289"/>
              <a:ext cx="3636320" cy="469691"/>
            </a:xfrm>
            <a:prstGeom prst="rect">
              <a:avLst/>
            </a:prstGeom>
          </p:spPr>
          <p:txBody>
            <a:bodyPr wrap="square" lIns="0" tIns="0" rIns="0" bIns="0" rtlCol="0" anchor="t">
              <a:spAutoFit/>
            </a:bodyPr>
            <a:lstStyle/>
            <a:p>
              <a:pPr algn="ctr" defTabSz="1243767">
                <a:lnSpc>
                  <a:spcPts val="3116"/>
                </a:lnSpc>
                <a:spcBef>
                  <a:spcPct val="0"/>
                </a:spcBef>
              </a:pPr>
              <a:r>
                <a:rPr lang="en-US" sz="2227" b="1" dirty="0">
                  <a:solidFill>
                    <a:srgbClr val="FFFFFF"/>
                  </a:solidFill>
                  <a:latin typeface="OCR A Extended" panose="02010509020102010303" pitchFamily="50" charset="0"/>
                </a:rPr>
                <a:t>www.retrofeed.eu</a:t>
              </a:r>
            </a:p>
          </p:txBody>
        </p:sp>
      </p:grpSp>
      <p:sp>
        <p:nvSpPr>
          <p:cNvPr id="30" name="TextBox 13">
            <a:extLst>
              <a:ext uri="{FF2B5EF4-FFF2-40B4-BE49-F238E27FC236}">
                <a16:creationId xmlns:a16="http://schemas.microsoft.com/office/drawing/2014/main" id="{83562EF7-B224-921E-187E-31F019C1B898}"/>
              </a:ext>
            </a:extLst>
          </p:cNvPr>
          <p:cNvSpPr txBox="1"/>
          <p:nvPr/>
        </p:nvSpPr>
        <p:spPr>
          <a:xfrm>
            <a:off x="6987101" y="2169014"/>
            <a:ext cx="10470499" cy="774956"/>
          </a:xfrm>
          <a:prstGeom prst="rect">
            <a:avLst/>
          </a:prstGeom>
        </p:spPr>
        <p:txBody>
          <a:bodyPr wrap="square" lIns="0" tIns="0" rIns="0" bIns="0" rtlCol="0" anchor="ctr">
            <a:spAutoFit/>
          </a:bodyPr>
          <a:lstStyle>
            <a:defPPr>
              <a:defRPr lang="es-ES"/>
            </a:defPPr>
            <a:lvl1pPr algn="ctr">
              <a:lnSpc>
                <a:spcPts val="5239"/>
              </a:lnSpc>
              <a:spcBef>
                <a:spcPct val="0"/>
              </a:spcBef>
              <a:defRPr sz="2000" b="1">
                <a:solidFill>
                  <a:schemeClr val="accent3">
                    <a:lumMod val="50000"/>
                  </a:schemeClr>
                </a:solidFill>
                <a:latin typeface="+mj-lt"/>
                <a:cs typeface="Arial" panose="020B0604020202020204" pitchFamily="34" charset="0"/>
              </a:defRPr>
            </a:lvl1pPr>
          </a:lstStyle>
          <a:p>
            <a:pPr defTabSz="1243767">
              <a:lnSpc>
                <a:spcPts val="7126"/>
              </a:lnSpc>
            </a:pPr>
            <a:r>
              <a:rPr lang="en-US" sz="2720" dirty="0">
                <a:solidFill>
                  <a:srgbClr val="9BBB59">
                    <a:lumMod val="50000"/>
                  </a:srgbClr>
                </a:solidFill>
                <a:latin typeface="Calibri"/>
              </a:rPr>
              <a:t>NEW &amp; MODIFIED EQUIPMENT</a:t>
            </a:r>
          </a:p>
        </p:txBody>
      </p:sp>
      <p:pic>
        <p:nvPicPr>
          <p:cNvPr id="31" name="Imagen 30">
            <a:extLst>
              <a:ext uri="{FF2B5EF4-FFF2-40B4-BE49-F238E27FC236}">
                <a16:creationId xmlns:a16="http://schemas.microsoft.com/office/drawing/2014/main" id="{840E99B7-FEF3-5E85-BC91-99196C0C42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41673" y="5209206"/>
            <a:ext cx="3702732" cy="4088575"/>
          </a:xfrm>
          <a:prstGeom prst="rect">
            <a:avLst/>
          </a:prstGeom>
          <a:noFill/>
          <a:ln>
            <a:noFill/>
          </a:ln>
        </p:spPr>
      </p:pic>
      <p:pic>
        <p:nvPicPr>
          <p:cNvPr id="32" name="Imagen 31" descr="Imagen que contiene pastel, mujer, edificio, hombre&#10;&#10;Descripción generada automáticamente">
            <a:extLst>
              <a:ext uri="{FF2B5EF4-FFF2-40B4-BE49-F238E27FC236}">
                <a16:creationId xmlns:a16="http://schemas.microsoft.com/office/drawing/2014/main" id="{3F8975FD-6B93-52E8-591D-B1C8D47A9E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26268" y="3093779"/>
            <a:ext cx="2532250" cy="5486543"/>
          </a:xfrm>
          <a:prstGeom prst="rect">
            <a:avLst/>
          </a:prstGeom>
        </p:spPr>
      </p:pic>
      <p:pic>
        <p:nvPicPr>
          <p:cNvPr id="33" name="Imagen 32" descr="Imagen que contiene sucio, edificio, interior, roto&#10;&#10;Descripción generada automáticamente">
            <a:extLst>
              <a:ext uri="{FF2B5EF4-FFF2-40B4-BE49-F238E27FC236}">
                <a16:creationId xmlns:a16="http://schemas.microsoft.com/office/drawing/2014/main" id="{670C9095-44F7-DF8E-5905-41B8AA5DCB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7837274" y="3765062"/>
            <a:ext cx="3305011" cy="1859069"/>
          </a:xfrm>
          <a:prstGeom prst="rect">
            <a:avLst/>
          </a:prstGeom>
        </p:spPr>
      </p:pic>
      <p:sp>
        <p:nvSpPr>
          <p:cNvPr id="2" name="TextBox 14">
            <a:extLst>
              <a:ext uri="{FF2B5EF4-FFF2-40B4-BE49-F238E27FC236}">
                <a16:creationId xmlns:a16="http://schemas.microsoft.com/office/drawing/2014/main" id="{1DE11CF4-7A27-D1B0-BCC8-F89190EFD782}"/>
              </a:ext>
            </a:extLst>
          </p:cNvPr>
          <p:cNvSpPr txBox="1"/>
          <p:nvPr/>
        </p:nvSpPr>
        <p:spPr>
          <a:xfrm>
            <a:off x="2351391" y="1682541"/>
            <a:ext cx="14858344" cy="492443"/>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dirty="0">
                <a:ln>
                  <a:noFill/>
                </a:ln>
                <a:solidFill>
                  <a:srgbClr val="2F2F2F"/>
                </a:solidFill>
                <a:effectLst/>
                <a:uLnTx/>
                <a:uFillTx/>
                <a:latin typeface="Arial"/>
                <a:ea typeface="+mn-ea"/>
                <a:cs typeface="+mn-cs"/>
              </a:rPr>
              <a:t>New design of an in-line reactor for alternative phosphorus sources. </a:t>
            </a:r>
            <a:endParaRPr kumimoji="0" lang="es-ES" sz="3200" b="1" i="0" u="none" strike="noStrike" kern="1200" cap="none" spc="0" normalizeH="0" baseline="0" noProof="0" dirty="0">
              <a:ln>
                <a:noFill/>
              </a:ln>
              <a:solidFill>
                <a:srgbClr val="2F2F2F"/>
              </a:solidFill>
              <a:effectLst/>
              <a:uLnTx/>
              <a:uFillTx/>
              <a:latin typeface="Arial"/>
              <a:ea typeface="+mn-ea"/>
              <a:cs typeface="+mn-cs"/>
            </a:endParaRPr>
          </a:p>
        </p:txBody>
      </p:sp>
      <p:pic>
        <p:nvPicPr>
          <p:cNvPr id="3" name="Imagen 117">
            <a:extLst>
              <a:ext uri="{FF2B5EF4-FFF2-40B4-BE49-F238E27FC236}">
                <a16:creationId xmlns:a16="http://schemas.microsoft.com/office/drawing/2014/main" id="{9B43BCF5-442F-744E-468E-542BA80D50FB}"/>
              </a:ext>
            </a:extLst>
          </p:cNvPr>
          <p:cNvPicPr>
            <a:picLocks noChangeAspect="1"/>
          </p:cNvPicPr>
          <p:nvPr/>
        </p:nvPicPr>
        <p:blipFill>
          <a:blip r:embed="rId10"/>
          <a:stretch>
            <a:fillRect/>
          </a:stretch>
        </p:blipFill>
        <p:spPr>
          <a:xfrm>
            <a:off x="14017924" y="284987"/>
            <a:ext cx="2950385" cy="1105105"/>
          </a:xfrm>
          <a:prstGeom prst="rect">
            <a:avLst/>
          </a:prstGeom>
        </p:spPr>
      </p:pic>
      <p:sp>
        <p:nvSpPr>
          <p:cNvPr id="4" name="TextBox 13">
            <a:extLst>
              <a:ext uri="{FF2B5EF4-FFF2-40B4-BE49-F238E27FC236}">
                <a16:creationId xmlns:a16="http://schemas.microsoft.com/office/drawing/2014/main" id="{C44BDB04-3EA8-3B93-D0E0-7B2610852AFB}"/>
              </a:ext>
            </a:extLst>
          </p:cNvPr>
          <p:cNvSpPr txBox="1"/>
          <p:nvPr/>
        </p:nvSpPr>
        <p:spPr>
          <a:xfrm>
            <a:off x="224131" y="497577"/>
            <a:ext cx="16194314" cy="1040798"/>
          </a:xfrm>
          <a:prstGeom prst="rect">
            <a:avLst/>
          </a:prstGeom>
        </p:spPr>
        <p:txBody>
          <a:bodyPr wrap="square" lIns="0" tIns="0" rIns="0" bIns="0" rtlCol="0" anchor="t">
            <a:spAutoFit/>
          </a:bodyPr>
          <a:lstStyle/>
          <a:p>
            <a:pPr marL="0" marR="0" lvl="0" indent="0" algn="ctr" defTabSz="914445" rtl="0" eaLnBrk="1" fontAlgn="auto" latinLnBrk="0" hangingPunct="1">
              <a:lnSpc>
                <a:spcPts val="8961"/>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goals and results at</a:t>
            </a:r>
          </a:p>
        </p:txBody>
      </p:sp>
    </p:spTree>
    <p:extLst>
      <p:ext uri="{BB962C8B-B14F-4D97-AF65-F5344CB8AC3E}">
        <p14:creationId xmlns:p14="http://schemas.microsoft.com/office/powerpoint/2010/main" val="40235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2" name="TextBox 14">
            <a:extLst>
              <a:ext uri="{FF2B5EF4-FFF2-40B4-BE49-F238E27FC236}">
                <a16:creationId xmlns:a16="http://schemas.microsoft.com/office/drawing/2014/main" id="{D3C98928-A3A1-8781-6C69-6CDFA14D877F}"/>
              </a:ext>
            </a:extLst>
          </p:cNvPr>
          <p:cNvSpPr txBox="1"/>
          <p:nvPr/>
        </p:nvSpPr>
        <p:spPr>
          <a:xfrm>
            <a:off x="1943428" y="2300241"/>
            <a:ext cx="14858344" cy="492443"/>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dirty="0">
                <a:ln>
                  <a:noFill/>
                </a:ln>
                <a:solidFill>
                  <a:srgbClr val="2F2F2F"/>
                </a:solidFill>
                <a:effectLst/>
                <a:uLnTx/>
                <a:uFillTx/>
                <a:latin typeface="Arial"/>
                <a:ea typeface="+mn-ea"/>
                <a:cs typeface="+mn-cs"/>
              </a:rPr>
              <a:t>New design of an in-line reactor for alternative phosphorus sources. </a:t>
            </a:r>
            <a:endParaRPr kumimoji="0" lang="es-ES" sz="3200" b="1" i="0" u="none" strike="noStrike" kern="1200" cap="none" spc="0" normalizeH="0" baseline="0" noProof="0" dirty="0">
              <a:ln>
                <a:noFill/>
              </a:ln>
              <a:solidFill>
                <a:srgbClr val="2F2F2F"/>
              </a:solidFill>
              <a:effectLst/>
              <a:uLnTx/>
              <a:uFillTx/>
              <a:latin typeface="Arial"/>
              <a:ea typeface="+mn-ea"/>
              <a:cs typeface="+mn-cs"/>
            </a:endParaRPr>
          </a:p>
        </p:txBody>
      </p:sp>
      <p:pic>
        <p:nvPicPr>
          <p:cNvPr id="15" name="Bildobjekt 14">
            <a:extLst>
              <a:ext uri="{FF2B5EF4-FFF2-40B4-BE49-F238E27FC236}">
                <a16:creationId xmlns:a16="http://schemas.microsoft.com/office/drawing/2014/main" id="{F501E166-4631-CBD4-9E5E-D44908553089}"/>
              </a:ext>
            </a:extLst>
          </p:cNvPr>
          <p:cNvPicPr>
            <a:picLocks noChangeAspect="1"/>
          </p:cNvPicPr>
          <p:nvPr/>
        </p:nvPicPr>
        <p:blipFill>
          <a:blip r:embed="rId6"/>
          <a:stretch>
            <a:fillRect/>
          </a:stretch>
        </p:blipFill>
        <p:spPr>
          <a:xfrm>
            <a:off x="1370287" y="2929446"/>
            <a:ext cx="7590520" cy="6261248"/>
          </a:xfrm>
          <a:prstGeom prst="rect">
            <a:avLst/>
          </a:prstGeom>
        </p:spPr>
      </p:pic>
      <p:pic>
        <p:nvPicPr>
          <p:cNvPr id="6" name="Imagen 117">
            <a:extLst>
              <a:ext uri="{FF2B5EF4-FFF2-40B4-BE49-F238E27FC236}">
                <a16:creationId xmlns:a16="http://schemas.microsoft.com/office/drawing/2014/main" id="{72E13B7D-D404-CE8E-EBCA-A87835359653}"/>
              </a:ext>
            </a:extLst>
          </p:cNvPr>
          <p:cNvPicPr>
            <a:picLocks noChangeAspect="1"/>
          </p:cNvPicPr>
          <p:nvPr/>
        </p:nvPicPr>
        <p:blipFill>
          <a:blip r:embed="rId7"/>
          <a:stretch>
            <a:fillRect/>
          </a:stretch>
        </p:blipFill>
        <p:spPr>
          <a:xfrm>
            <a:off x="14079867" y="834263"/>
            <a:ext cx="2950385" cy="1105105"/>
          </a:xfrm>
          <a:prstGeom prst="rect">
            <a:avLst/>
          </a:prstGeom>
        </p:spPr>
      </p:pic>
      <p:sp>
        <p:nvSpPr>
          <p:cNvPr id="13" name="TextBox 13">
            <a:extLst>
              <a:ext uri="{FF2B5EF4-FFF2-40B4-BE49-F238E27FC236}">
                <a16:creationId xmlns:a16="http://schemas.microsoft.com/office/drawing/2014/main" id="{1E42D3B8-9CAE-3163-1924-1C1137DEABA1}"/>
              </a:ext>
            </a:extLst>
          </p:cNvPr>
          <p:cNvSpPr txBox="1"/>
          <p:nvPr/>
        </p:nvSpPr>
        <p:spPr>
          <a:xfrm>
            <a:off x="286074" y="1046853"/>
            <a:ext cx="16194314" cy="1040798"/>
          </a:xfrm>
          <a:prstGeom prst="rect">
            <a:avLst/>
          </a:prstGeom>
        </p:spPr>
        <p:txBody>
          <a:bodyPr wrap="square" lIns="0" tIns="0" rIns="0" bIns="0" rtlCol="0" anchor="t">
            <a:spAutoFit/>
          </a:bodyPr>
          <a:lstStyle/>
          <a:p>
            <a:pPr marL="0" marR="0" lvl="0" indent="0" algn="ctr" defTabSz="914445" rtl="0" eaLnBrk="1" fontAlgn="auto" latinLnBrk="0" hangingPunct="1">
              <a:lnSpc>
                <a:spcPts val="8961"/>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goals and results at</a:t>
            </a:r>
          </a:p>
        </p:txBody>
      </p:sp>
      <p:sp>
        <p:nvSpPr>
          <p:cNvPr id="23" name="TextBox 22">
            <a:extLst>
              <a:ext uri="{FF2B5EF4-FFF2-40B4-BE49-F238E27FC236}">
                <a16:creationId xmlns:a16="http://schemas.microsoft.com/office/drawing/2014/main" id="{66DFF235-FEE3-A2A9-AA95-0E66BC90FE89}"/>
              </a:ext>
            </a:extLst>
          </p:cNvPr>
          <p:cNvSpPr txBox="1"/>
          <p:nvPr/>
        </p:nvSpPr>
        <p:spPr>
          <a:xfrm>
            <a:off x="9507867" y="3361678"/>
            <a:ext cx="7753438"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F2F2F"/>
                </a:solidFill>
                <a:effectLst/>
                <a:uLnTx/>
                <a:uFillTx/>
                <a:latin typeface="Arial"/>
                <a:ea typeface="+mn-ea"/>
                <a:cs typeface="+mn-cs"/>
              </a:rPr>
              <a:t>The pilot plant, showed that the design is very good for the new process, and it runs very well according to expectations. So, it complies with the goals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F2F2F"/>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2F2F2F"/>
                </a:solidFill>
                <a:effectLst/>
                <a:uLnTx/>
                <a:uFillTx/>
                <a:latin typeface="Arial"/>
                <a:ea typeface="+mn-ea"/>
                <a:cs typeface="+mn-cs"/>
              </a:rPr>
              <a:t>energy saving (5 GWh/year of reduced energy consumption ~ 22 %)</a:t>
            </a: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2F2F2F"/>
                </a:solidFill>
                <a:effectLst/>
                <a:uLnTx/>
                <a:uFillTx/>
                <a:latin typeface="Arial"/>
                <a:ea typeface="+mn-ea"/>
                <a:cs typeface="+mn-cs"/>
              </a:rPr>
              <a:t>water balance</a:t>
            </a: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2F2F2F"/>
                </a:solidFill>
                <a:effectLst/>
                <a:uLnTx/>
                <a:uFillTx/>
                <a:latin typeface="Arial"/>
                <a:ea typeface="+mn-ea"/>
                <a:cs typeface="+mn-cs"/>
              </a:rPr>
              <a:t>by-products use</a:t>
            </a:r>
          </a:p>
          <a:p>
            <a:pPr marL="342900" marR="0" lvl="0" indent="-3429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r>
              <a:rPr kumimoji="0" lang="en-US" sz="2800" b="0" i="0" u="none" strike="noStrike" kern="1200" cap="none" spc="0" normalizeH="0" baseline="0" noProof="0" dirty="0">
                <a:ln>
                  <a:noFill/>
                </a:ln>
                <a:solidFill>
                  <a:srgbClr val="2F2F2F"/>
                </a:solidFill>
                <a:effectLst/>
                <a:uLnTx/>
                <a:uFillTx/>
                <a:latin typeface="Arial"/>
                <a:ea typeface="+mn-ea"/>
                <a:cs typeface="+mn-cs"/>
              </a:rPr>
              <a:t>new sources of P2O5 in circular economy use (2,952 ton/year lower P2O5 consumption ~ 18 %)</a:t>
            </a:r>
            <a:endParaRPr lang="sv-SE" sz="2800" dirty="0"/>
          </a:p>
        </p:txBody>
      </p:sp>
    </p:spTree>
    <p:extLst>
      <p:ext uri="{BB962C8B-B14F-4D97-AF65-F5344CB8AC3E}">
        <p14:creationId xmlns:p14="http://schemas.microsoft.com/office/powerpoint/2010/main" val="104342733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CE47E9F-CA6B-B8EB-E10E-1C31F83F3916}"/>
              </a:ext>
            </a:extLst>
          </p:cNvPr>
          <p:cNvSpPr txBox="1"/>
          <p:nvPr/>
        </p:nvSpPr>
        <p:spPr>
          <a:xfrm>
            <a:off x="3486150" y="3181350"/>
            <a:ext cx="11315700" cy="2215991"/>
          </a:xfrm>
          <a:prstGeom prst="rect">
            <a:avLst/>
          </a:prstGeom>
          <a:noFill/>
        </p:spPr>
        <p:txBody>
          <a:bodyPr wrap="square" rtlCol="0">
            <a:spAutoFit/>
          </a:bodyPr>
          <a:lstStyle/>
          <a:p>
            <a:pPr algn="ctr"/>
            <a:r>
              <a:rPr lang="sv-SE" sz="13800" dirty="0">
                <a:solidFill>
                  <a:schemeClr val="bg1"/>
                </a:solidFill>
              </a:rPr>
              <a:t>FENO (</a:t>
            </a:r>
            <a:r>
              <a:rPr lang="sv-SE" sz="13800" dirty="0" err="1">
                <a:solidFill>
                  <a:schemeClr val="bg1"/>
                </a:solidFill>
              </a:rPr>
              <a:t>Pittini</a:t>
            </a:r>
            <a:r>
              <a:rPr lang="sv-SE" sz="13800" dirty="0">
                <a:solidFill>
                  <a:schemeClr val="bg1"/>
                </a:solidFill>
              </a:rPr>
              <a:t>)</a:t>
            </a:r>
          </a:p>
        </p:txBody>
      </p:sp>
    </p:spTree>
    <p:extLst>
      <p:ext uri="{BB962C8B-B14F-4D97-AF65-F5344CB8AC3E}">
        <p14:creationId xmlns:p14="http://schemas.microsoft.com/office/powerpoint/2010/main" val="265370287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B10D54-872A-4321-A299-5E7A8C17CAF5}"/>
              </a:ext>
            </a:extLst>
          </p:cNvPr>
          <p:cNvPicPr>
            <a:picLocks noChangeAspect="1"/>
          </p:cNvPicPr>
          <p:nvPr/>
        </p:nvPicPr>
        <p:blipFill rotWithShape="1">
          <a:blip r:embed="rId3">
            <a:alphaModFix amt="20000"/>
          </a:blip>
          <a:srcRect t="23260" b="17641"/>
          <a:stretch/>
        </p:blipFill>
        <p:spPr>
          <a:xfrm>
            <a:off x="287989" y="3397713"/>
            <a:ext cx="17712000" cy="5461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1020300" y="4224565"/>
            <a:ext cx="7162789" cy="5909310"/>
          </a:xfrm>
          <a:prstGeom prst="rect">
            <a:avLst/>
          </a:prstGeom>
        </p:spPr>
        <p:txBody>
          <a:bodyPr wrap="square" lIns="0" tIns="0" rIns="0" bIns="0" rtlCol="0" anchor="t">
            <a:spAutoFit/>
          </a:bodyPr>
          <a:lstStyle/>
          <a:p>
            <a:pPr>
              <a:buClr>
                <a:schemeClr val="accent5"/>
              </a:buClr>
            </a:pPr>
            <a:r>
              <a:rPr lang="en-US" sz="3200" b="1">
                <a:solidFill>
                  <a:schemeClr val="accent1"/>
                </a:solidFill>
              </a:rPr>
              <a:t>Retrofitting actions FENO </a:t>
            </a:r>
          </a:p>
          <a:p>
            <a:pPr>
              <a:buClr>
                <a:schemeClr val="accent5"/>
              </a:buClr>
            </a:pPr>
            <a:endParaRPr lang="en-US" sz="3200" b="1"/>
          </a:p>
          <a:p>
            <a:pPr marL="457200" indent="-457200">
              <a:buClr>
                <a:srgbClr val="CC0033"/>
              </a:buClr>
              <a:buFont typeface="Wingdings" panose="05000000000000000000" pitchFamily="2" charset="2"/>
              <a:buChar char="ü"/>
            </a:pPr>
            <a:r>
              <a:rPr lang="en-US" sz="3200" b="1"/>
              <a:t>Burner modification for feeding biochar and plastic grains </a:t>
            </a:r>
          </a:p>
          <a:p>
            <a:pPr marL="457200" indent="-457200">
              <a:buClr>
                <a:srgbClr val="CC0033"/>
              </a:buClr>
              <a:buFont typeface="Wingdings" panose="05000000000000000000" pitchFamily="2" charset="2"/>
              <a:buChar char="ü"/>
            </a:pPr>
            <a:endParaRPr lang="en-US" sz="3200" b="1"/>
          </a:p>
          <a:p>
            <a:pPr marL="457200" indent="-457200">
              <a:buClr>
                <a:srgbClr val="CC0033"/>
              </a:buClr>
              <a:buFont typeface="Wingdings" panose="05000000000000000000" pitchFamily="2" charset="2"/>
              <a:buChar char="ü"/>
            </a:pPr>
            <a:r>
              <a:rPr lang="en-US" sz="3200" b="1"/>
              <a:t>Injection system </a:t>
            </a:r>
          </a:p>
          <a:p>
            <a:pPr marL="457200" indent="-457200">
              <a:buClr>
                <a:srgbClr val="CC0033"/>
              </a:buClr>
              <a:buFont typeface="Wingdings" panose="05000000000000000000" pitchFamily="2" charset="2"/>
              <a:buChar char="ü"/>
            </a:pPr>
            <a:endParaRPr lang="en-US" sz="3200" b="1"/>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endParaRPr lang="en-US" sz="3200" b="1">
              <a:solidFill>
                <a:schemeClr val="accent1"/>
              </a:solidFill>
            </a:endParaRPr>
          </a:p>
          <a:p>
            <a:pPr>
              <a:buClr>
                <a:srgbClr val="CC0033"/>
              </a:buClr>
            </a:pPr>
            <a:endParaRPr lang="en-US" sz="3200" b="1">
              <a:solidFill>
                <a:schemeClr val="accent1"/>
              </a:solidFill>
            </a:endParaRPr>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endParaRPr lang="es-ES" sz="3200" b="1"/>
          </a:p>
        </p:txBody>
      </p:sp>
      <p:sp>
        <p:nvSpPr>
          <p:cNvPr id="26" name="TextBox 14">
            <a:extLst>
              <a:ext uri="{FF2B5EF4-FFF2-40B4-BE49-F238E27FC236}">
                <a16:creationId xmlns:a16="http://schemas.microsoft.com/office/drawing/2014/main" id="{7D36EA49-80B0-4761-8A24-F05F322EAC77}"/>
              </a:ext>
            </a:extLst>
          </p:cNvPr>
          <p:cNvSpPr txBox="1"/>
          <p:nvPr/>
        </p:nvSpPr>
        <p:spPr>
          <a:xfrm>
            <a:off x="10380023" y="4007611"/>
            <a:ext cx="7162789" cy="3447098"/>
          </a:xfrm>
          <a:prstGeom prst="rect">
            <a:avLst/>
          </a:prstGeom>
        </p:spPr>
        <p:txBody>
          <a:bodyPr wrap="square" lIns="0" tIns="0" rIns="0" bIns="0" rtlCol="0" anchor="t">
            <a:spAutoFit/>
          </a:bodyPr>
          <a:lstStyle/>
          <a:p>
            <a:pPr>
              <a:buClr>
                <a:schemeClr val="accent5"/>
              </a:buClr>
            </a:pPr>
            <a:r>
              <a:rPr lang="en-US" sz="3200" b="1">
                <a:solidFill>
                  <a:schemeClr val="accent2">
                    <a:lumMod val="75000"/>
                  </a:schemeClr>
                </a:solidFill>
              </a:rPr>
              <a:t>Goals</a:t>
            </a:r>
          </a:p>
          <a:p>
            <a:pPr>
              <a:buClr>
                <a:schemeClr val="accent5"/>
              </a:buClr>
            </a:pPr>
            <a:endParaRPr lang="en-US" sz="3200" b="1"/>
          </a:p>
          <a:p>
            <a:pPr marL="457200" indent="-457200">
              <a:buClr>
                <a:schemeClr val="accent2">
                  <a:lumMod val="75000"/>
                </a:schemeClr>
              </a:buClr>
              <a:buFont typeface="Wingdings" panose="05000000000000000000" pitchFamily="2" charset="2"/>
              <a:buChar char="ü"/>
            </a:pPr>
            <a:r>
              <a:rPr lang="en-US" sz="3200" b="1"/>
              <a:t>Reduction of GHG emissions </a:t>
            </a:r>
          </a:p>
          <a:p>
            <a:pPr marL="457200" indent="-457200">
              <a:buClr>
                <a:srgbClr val="99CC99"/>
              </a:buClr>
              <a:buFont typeface="Wingdings" panose="05000000000000000000" pitchFamily="2" charset="2"/>
              <a:buChar char="ü"/>
            </a:pPr>
            <a:endParaRPr lang="en-US" sz="3200" b="1"/>
          </a:p>
          <a:p>
            <a:pPr marL="457200" indent="-457200">
              <a:buClr>
                <a:schemeClr val="accent2">
                  <a:lumMod val="75000"/>
                </a:schemeClr>
              </a:buClr>
              <a:buFont typeface="Wingdings" panose="05000000000000000000" pitchFamily="2" charset="2"/>
              <a:buChar char="ü"/>
            </a:pPr>
            <a:r>
              <a:rPr lang="en-US" sz="3200" b="1"/>
              <a:t>Use of alternative feedstock</a:t>
            </a:r>
          </a:p>
          <a:p>
            <a:pPr>
              <a:buClr>
                <a:schemeClr val="accent2">
                  <a:lumMod val="75000"/>
                </a:schemeClr>
              </a:buClr>
            </a:pPr>
            <a:endParaRPr lang="en-US" sz="3200" b="1"/>
          </a:p>
          <a:p>
            <a:pPr marL="457200" indent="-457200">
              <a:buClr>
                <a:schemeClr val="accent2">
                  <a:lumMod val="75000"/>
                </a:schemeClr>
              </a:buClr>
              <a:buFont typeface="Wingdings" panose="05000000000000000000" pitchFamily="2" charset="2"/>
              <a:buChar char="ü"/>
            </a:pPr>
            <a:r>
              <a:rPr lang="en-US" sz="3200" b="1"/>
              <a:t>M&amp;C system improvement</a:t>
            </a:r>
            <a:endParaRPr lang="es-ES" sz="3200" b="1"/>
          </a:p>
        </p:txBody>
      </p:sp>
      <p:cxnSp>
        <p:nvCxnSpPr>
          <p:cNvPr id="22" name="Conector recto 21">
            <a:extLst>
              <a:ext uri="{FF2B5EF4-FFF2-40B4-BE49-F238E27FC236}">
                <a16:creationId xmlns:a16="http://schemas.microsoft.com/office/drawing/2014/main" id="{C1C13E5C-9B1F-4C49-A1A9-8711ED072063}"/>
              </a:ext>
            </a:extLst>
          </p:cNvPr>
          <p:cNvCxnSpPr>
            <a:cxnSpLocks/>
          </p:cNvCxnSpPr>
          <p:nvPr/>
        </p:nvCxnSpPr>
        <p:spPr>
          <a:xfrm>
            <a:off x="8915400" y="3397713"/>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F94BB75A-6E76-4134-ACE8-6F0CFB1646EA}"/>
              </a:ext>
            </a:extLst>
          </p:cNvPr>
          <p:cNvCxnSpPr>
            <a:cxnSpLocks/>
          </p:cNvCxnSpPr>
          <p:nvPr/>
        </p:nvCxnSpPr>
        <p:spPr>
          <a:xfrm>
            <a:off x="8905164" y="6021113"/>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3" name="Imagen 115">
            <a:extLst>
              <a:ext uri="{FF2B5EF4-FFF2-40B4-BE49-F238E27FC236}">
                <a16:creationId xmlns:a16="http://schemas.microsoft.com/office/drawing/2014/main" id="{B5E46839-6851-4D0B-A989-A54DF41E5DB2}"/>
              </a:ext>
            </a:extLst>
          </p:cNvPr>
          <p:cNvPicPr>
            <a:picLocks noChangeAspect="1"/>
          </p:cNvPicPr>
          <p:nvPr/>
        </p:nvPicPr>
        <p:blipFill>
          <a:blip r:embed="rId7"/>
          <a:stretch>
            <a:fillRect/>
          </a:stretch>
        </p:blipFill>
        <p:spPr>
          <a:xfrm>
            <a:off x="16632590" y="341196"/>
            <a:ext cx="1426810" cy="1197757"/>
          </a:xfrm>
          <a:prstGeom prst="rect">
            <a:avLst/>
          </a:prstGeom>
        </p:spPr>
      </p:pic>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and goals   </a:t>
            </a:r>
          </a:p>
        </p:txBody>
      </p:sp>
    </p:spTree>
    <p:extLst>
      <p:ext uri="{BB962C8B-B14F-4D97-AF65-F5344CB8AC3E}">
        <p14:creationId xmlns:p14="http://schemas.microsoft.com/office/powerpoint/2010/main" val="740776874"/>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Imagen 115">
            <a:extLst>
              <a:ext uri="{FF2B5EF4-FFF2-40B4-BE49-F238E27FC236}">
                <a16:creationId xmlns:a16="http://schemas.microsoft.com/office/drawing/2014/main" id="{B5E46839-6851-4D0B-A989-A54DF41E5DB2}"/>
              </a:ext>
            </a:extLst>
          </p:cNvPr>
          <p:cNvPicPr>
            <a:picLocks noChangeAspect="1"/>
          </p:cNvPicPr>
          <p:nvPr/>
        </p:nvPicPr>
        <p:blipFill>
          <a:blip r:embed="rId6"/>
          <a:stretch>
            <a:fillRect/>
          </a:stretch>
        </p:blipFill>
        <p:spPr>
          <a:xfrm>
            <a:off x="16689224" y="386588"/>
            <a:ext cx="1426810" cy="1197757"/>
          </a:xfrm>
          <a:prstGeom prst="rect">
            <a:avLst/>
          </a:prstGeom>
        </p:spPr>
      </p:pic>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Carried out activities</a:t>
            </a:r>
          </a:p>
        </p:txBody>
      </p:sp>
      <p:sp>
        <p:nvSpPr>
          <p:cNvPr id="8" name="Rectangle 3">
            <a:extLst>
              <a:ext uri="{FF2B5EF4-FFF2-40B4-BE49-F238E27FC236}">
                <a16:creationId xmlns:a16="http://schemas.microsoft.com/office/drawing/2014/main" id="{C288AE58-91DF-1387-23B9-51798F478E34}"/>
              </a:ext>
            </a:extLst>
          </p:cNvPr>
          <p:cNvSpPr txBox="1">
            <a:spLocks noChangeArrowheads="1"/>
          </p:cNvSpPr>
          <p:nvPr/>
        </p:nvSpPr>
        <p:spPr bwMode="auto">
          <a:xfrm>
            <a:off x="1511152" y="1842538"/>
            <a:ext cx="9073008" cy="1716788"/>
          </a:xfrm>
          <a:prstGeom prst="rect">
            <a:avLst/>
          </a:prstGeom>
          <a:noFill/>
          <a:ln w="9525">
            <a:noFill/>
            <a:miter lim="800000"/>
            <a:headEnd/>
            <a:tailEnd/>
          </a:ln>
        </p:spPr>
        <p:txBody>
          <a:bodyPr/>
          <a:lstStyle/>
          <a:p>
            <a:pPr marL="571500" indent="-571500">
              <a:buFont typeface="Arial" panose="020B0604020202020204" pitchFamily="34" charset="0"/>
              <a:buChar char="•"/>
            </a:pPr>
            <a:endParaRPr lang="sv-SE" sz="2400" dirty="0">
              <a:latin typeface="Univers"/>
              <a:cs typeface="Calibri" panose="020F0502020204030204"/>
            </a:endParaRPr>
          </a:p>
          <a:p>
            <a:pPr marL="571500" indent="-571500">
              <a:buFont typeface="Arial" panose="020B0604020202020204" pitchFamily="34" charset="0"/>
              <a:buChar char="•"/>
            </a:pPr>
            <a:r>
              <a:rPr lang="sv-SE" sz="2400" dirty="0" err="1">
                <a:latin typeface="Univers"/>
                <a:cs typeface="Calibri" panose="020F0502020204030204"/>
              </a:rPr>
              <a:t>Injection</a:t>
            </a:r>
            <a:r>
              <a:rPr lang="sv-SE" sz="2400" dirty="0">
                <a:latin typeface="Univers"/>
                <a:cs typeface="Calibri" panose="020F0502020204030204"/>
              </a:rPr>
              <a:t> test </a:t>
            </a:r>
            <a:r>
              <a:rPr lang="sv-SE" sz="2400" dirty="0" err="1">
                <a:latin typeface="Univers"/>
                <a:cs typeface="Calibri" panose="020F0502020204030204"/>
              </a:rPr>
              <a:t>with</a:t>
            </a:r>
            <a:r>
              <a:rPr lang="sv-SE" sz="2400" dirty="0">
                <a:latin typeface="Univers"/>
                <a:cs typeface="Calibri" panose="020F0502020204030204"/>
              </a:rPr>
              <a:t> alternative materials</a:t>
            </a:r>
          </a:p>
          <a:p>
            <a:pPr marL="571500" indent="-571500">
              <a:buFont typeface="Arial" panose="020B0604020202020204" pitchFamily="34" charset="0"/>
              <a:buChar char="•"/>
            </a:pPr>
            <a:r>
              <a:rPr lang="sv-SE" sz="2400" dirty="0" err="1">
                <a:latin typeface="Univers"/>
                <a:cs typeface="Calibri" panose="020F0502020204030204"/>
              </a:rPr>
              <a:t>Burner</a:t>
            </a:r>
            <a:r>
              <a:rPr lang="sv-SE" sz="2400" dirty="0">
                <a:latin typeface="Univers"/>
                <a:cs typeface="Calibri" panose="020F0502020204030204"/>
              </a:rPr>
              <a:t> test </a:t>
            </a:r>
            <a:r>
              <a:rPr lang="sv-SE" sz="2400" dirty="0" err="1">
                <a:latin typeface="Univers"/>
                <a:cs typeface="Calibri" panose="020F0502020204030204"/>
              </a:rPr>
              <a:t>with</a:t>
            </a:r>
            <a:r>
              <a:rPr lang="sv-SE" sz="2400" dirty="0">
                <a:latin typeface="Univers"/>
                <a:cs typeface="Calibri" panose="020F0502020204030204"/>
              </a:rPr>
              <a:t> polymers</a:t>
            </a:r>
          </a:p>
          <a:p>
            <a:pPr marL="571500" indent="-571500">
              <a:buFont typeface="Arial" panose="020B0604020202020204" pitchFamily="34" charset="0"/>
              <a:buChar char="•"/>
            </a:pPr>
            <a:r>
              <a:rPr lang="sv-SE" sz="2400" dirty="0">
                <a:latin typeface="Univers"/>
                <a:cs typeface="Calibri" panose="020F0502020204030204"/>
              </a:rPr>
              <a:t>Slag sent for </a:t>
            </a:r>
            <a:r>
              <a:rPr lang="sv-SE" sz="2400" dirty="0" err="1">
                <a:latin typeface="Univers"/>
                <a:cs typeface="Calibri" panose="020F0502020204030204"/>
              </a:rPr>
              <a:t>thermal</a:t>
            </a:r>
            <a:r>
              <a:rPr lang="sv-SE" sz="2400" dirty="0">
                <a:latin typeface="Univers"/>
                <a:cs typeface="Calibri" panose="020F0502020204030204"/>
              </a:rPr>
              <a:t> </a:t>
            </a:r>
            <a:r>
              <a:rPr lang="sv-SE" sz="2400" dirty="0" err="1">
                <a:latin typeface="Univers"/>
                <a:cs typeface="Calibri" panose="020F0502020204030204"/>
              </a:rPr>
              <a:t>buffer</a:t>
            </a:r>
            <a:r>
              <a:rPr lang="sv-SE" sz="2400" dirty="0">
                <a:latin typeface="Univers"/>
                <a:cs typeface="Calibri" panose="020F0502020204030204"/>
              </a:rPr>
              <a:t> tests</a:t>
            </a:r>
          </a:p>
          <a:p>
            <a:pPr marL="0" lvl="1">
              <a:spcBef>
                <a:spcPct val="20000"/>
              </a:spcBef>
              <a:defRPr/>
            </a:pPr>
            <a:endParaRPr lang="it-IT" altLang="it-IT" sz="3200" dirty="0">
              <a:solidFill>
                <a:srgbClr val="00358E"/>
              </a:solidFill>
              <a:latin typeface="Univers"/>
              <a:cs typeface="Calibri" panose="020F0502020204030204"/>
            </a:endParaRPr>
          </a:p>
          <a:p>
            <a:pPr marL="0" lvl="1" algn="just">
              <a:spcBef>
                <a:spcPct val="20000"/>
              </a:spcBef>
              <a:defRPr/>
            </a:pPr>
            <a:endParaRPr lang="it-IT" altLang="it-IT" sz="2200" dirty="0">
              <a:solidFill>
                <a:srgbClr val="00358E"/>
              </a:solidFill>
              <a:latin typeface="Univers"/>
              <a:cs typeface="Calibri" panose="020F0502020204030204"/>
            </a:endParaRPr>
          </a:p>
          <a:p>
            <a:pPr marL="0" lvl="1" algn="just">
              <a:spcBef>
                <a:spcPct val="20000"/>
              </a:spcBef>
              <a:defRPr/>
            </a:pPr>
            <a:endParaRPr lang="it-IT" altLang="it-IT" sz="4800" dirty="0">
              <a:solidFill>
                <a:srgbClr val="00358E"/>
              </a:solidFill>
              <a:latin typeface="Univers"/>
              <a:cs typeface="Calibri" panose="020F0502020204030204"/>
            </a:endParaRPr>
          </a:p>
        </p:txBody>
      </p:sp>
      <p:pic>
        <p:nvPicPr>
          <p:cNvPr id="14" name="Immagine 16" descr="Immagine che contiene calore, natura, caminetto, edificio&#10;&#10;Descrizione generata automaticamente">
            <a:extLst>
              <a:ext uri="{FF2B5EF4-FFF2-40B4-BE49-F238E27FC236}">
                <a16:creationId xmlns:a16="http://schemas.microsoft.com/office/drawing/2014/main" id="{0FB4A0A7-2258-E104-5E39-566C91BD56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360" t="18462" r="12655" b="29452"/>
          <a:stretch/>
        </p:blipFill>
        <p:spPr>
          <a:xfrm rot="5400000">
            <a:off x="5921220" y="5037499"/>
            <a:ext cx="4922756" cy="2024800"/>
          </a:xfrm>
          <a:prstGeom prst="rect">
            <a:avLst/>
          </a:prstGeom>
        </p:spPr>
      </p:pic>
      <p:pic>
        <p:nvPicPr>
          <p:cNvPr id="21" name="Immagine 17" descr="Immagine che contiene edificio, ponteggio, blu&#10;&#10;Descrizione generata automaticamente">
            <a:extLst>
              <a:ext uri="{FF2B5EF4-FFF2-40B4-BE49-F238E27FC236}">
                <a16:creationId xmlns:a16="http://schemas.microsoft.com/office/drawing/2014/main" id="{C9BAE0CE-8708-938A-8B19-D5C1E86947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9023" y="1852720"/>
            <a:ext cx="6158496" cy="4105664"/>
          </a:xfrm>
          <a:prstGeom prst="rect">
            <a:avLst/>
          </a:prstGeom>
        </p:spPr>
      </p:pic>
      <p:graphicFrame>
        <p:nvGraphicFramePr>
          <p:cNvPr id="22" name="Tabella 7">
            <a:extLst>
              <a:ext uri="{FF2B5EF4-FFF2-40B4-BE49-F238E27FC236}">
                <a16:creationId xmlns:a16="http://schemas.microsoft.com/office/drawing/2014/main" id="{1D26FE49-3F49-5247-798C-CA7C1EBCA65C}"/>
              </a:ext>
            </a:extLst>
          </p:cNvPr>
          <p:cNvGraphicFramePr>
            <a:graphicFrameLocks noGrp="1"/>
          </p:cNvGraphicFramePr>
          <p:nvPr>
            <p:extLst>
              <p:ext uri="{D42A27DB-BD31-4B8C-83A1-F6EECF244321}">
                <p14:modId xmlns:p14="http://schemas.microsoft.com/office/powerpoint/2010/main" val="1763620123"/>
              </p:ext>
            </p:extLst>
          </p:nvPr>
        </p:nvGraphicFramePr>
        <p:xfrm>
          <a:off x="10929023" y="6080940"/>
          <a:ext cx="5857764" cy="3492240"/>
        </p:xfrm>
        <a:graphic>
          <a:graphicData uri="http://schemas.openxmlformats.org/drawingml/2006/table">
            <a:tbl>
              <a:tblPr firstRow="1" bandRow="1">
                <a:tableStyleId>{5C22544A-7EE6-4342-B048-85BDC9FD1C3A}</a:tableStyleId>
              </a:tblPr>
              <a:tblGrid>
                <a:gridCol w="3041170">
                  <a:extLst>
                    <a:ext uri="{9D8B030D-6E8A-4147-A177-3AD203B41FA5}">
                      <a16:colId xmlns:a16="http://schemas.microsoft.com/office/drawing/2014/main" val="3922505697"/>
                    </a:ext>
                  </a:extLst>
                </a:gridCol>
                <a:gridCol w="2816594">
                  <a:extLst>
                    <a:ext uri="{9D8B030D-6E8A-4147-A177-3AD203B41FA5}">
                      <a16:colId xmlns:a16="http://schemas.microsoft.com/office/drawing/2014/main" val="2384821811"/>
                    </a:ext>
                  </a:extLst>
                </a:gridCol>
              </a:tblGrid>
              <a:tr h="548640">
                <a:tc gridSpan="2">
                  <a:txBody>
                    <a:bodyPr/>
                    <a:lstStyle/>
                    <a:p>
                      <a:pPr algn="ctr"/>
                      <a:r>
                        <a:rPr lang="it-IT" sz="2400" dirty="0"/>
                        <a:t>Alternative Material Injection System</a:t>
                      </a:r>
                      <a:endParaRPr lang="en-US" sz="2400" dirty="0"/>
                    </a:p>
                  </a:txBody>
                  <a:tcPr marL="182880" marR="182880" marT="91440" marB="91440" anchor="ctr"/>
                </a:tc>
                <a:tc hMerge="1">
                  <a:txBody>
                    <a:bodyPr/>
                    <a:lstStyle/>
                    <a:p>
                      <a:pPr algn="ctr"/>
                      <a:r>
                        <a:rPr lang="it-IT" sz="2800"/>
                        <a:t>Time slot</a:t>
                      </a:r>
                      <a:endParaRPr lang="en-US" sz="2800"/>
                    </a:p>
                  </a:txBody>
                  <a:tcPr anchor="ctr"/>
                </a:tc>
                <a:extLst>
                  <a:ext uri="{0D108BD9-81ED-4DB2-BD59-A6C34878D82A}">
                    <a16:rowId xmlns:a16="http://schemas.microsoft.com/office/drawing/2014/main" val="1825325334"/>
                  </a:ext>
                </a:extLst>
              </a:tr>
              <a:tr h="518160">
                <a:tc>
                  <a:txBody>
                    <a:bodyPr/>
                    <a:lstStyle/>
                    <a:p>
                      <a:pPr algn="l"/>
                      <a:r>
                        <a:rPr lang="it-IT" sz="2000" kern="1200" err="1">
                          <a:solidFill>
                            <a:schemeClr val="tx1"/>
                          </a:solidFill>
                          <a:latin typeface="Univers"/>
                          <a:ea typeface="+mn-ea"/>
                          <a:cs typeface="Calibri" panose="020F0502020204030204"/>
                        </a:rPr>
                        <a:t>Year</a:t>
                      </a:r>
                      <a:r>
                        <a:rPr lang="it-IT" sz="2000" kern="1200">
                          <a:solidFill>
                            <a:schemeClr val="tx1"/>
                          </a:solidFill>
                          <a:latin typeface="Univers"/>
                          <a:ea typeface="+mn-ea"/>
                          <a:cs typeface="Calibri" panose="020F0502020204030204"/>
                        </a:rPr>
                        <a:t> of retrofitting</a:t>
                      </a:r>
                      <a:endParaRPr lang="en-US" sz="2000" kern="1200">
                        <a:solidFill>
                          <a:schemeClr val="tx1"/>
                        </a:solidFill>
                        <a:latin typeface="Univers"/>
                        <a:ea typeface="+mn-ea"/>
                        <a:cs typeface="Calibri" panose="020F0502020204030204"/>
                      </a:endParaRPr>
                    </a:p>
                  </a:txBody>
                  <a:tcPr marL="182880" marR="182880" marT="91440" marB="91440" anchor="ctr"/>
                </a:tc>
                <a:tc>
                  <a:txBody>
                    <a:bodyPr/>
                    <a:lstStyle/>
                    <a:p>
                      <a:pPr algn="l"/>
                      <a:r>
                        <a:rPr lang="it-IT" sz="2000" kern="1200">
                          <a:solidFill>
                            <a:schemeClr val="tx1"/>
                          </a:solidFill>
                          <a:latin typeface="Univers"/>
                          <a:ea typeface="+mn-ea"/>
                          <a:cs typeface="Calibri" panose="020F0502020204030204"/>
                        </a:rPr>
                        <a:t>2021/2022</a:t>
                      </a:r>
                      <a:endParaRPr lang="en-US" sz="2000" kern="1200">
                        <a:solidFill>
                          <a:schemeClr val="tx1"/>
                        </a:solidFill>
                        <a:latin typeface="Univers"/>
                        <a:ea typeface="+mn-ea"/>
                        <a:cs typeface="Calibri" panose="020F0502020204030204"/>
                      </a:endParaRPr>
                    </a:p>
                  </a:txBody>
                  <a:tcPr marL="182880" marR="182880" marT="91440" marB="91440" anchor="ctr"/>
                </a:tc>
                <a:extLst>
                  <a:ext uri="{0D108BD9-81ED-4DB2-BD59-A6C34878D82A}">
                    <a16:rowId xmlns:a16="http://schemas.microsoft.com/office/drawing/2014/main" val="312593073"/>
                  </a:ext>
                </a:extLst>
              </a:tr>
              <a:tr h="52254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it-IT" sz="2000" b="0">
                          <a:solidFill>
                            <a:schemeClr val="tx1"/>
                          </a:solidFill>
                          <a:latin typeface="Univers" pitchFamily="34" charset="0"/>
                        </a:rPr>
                        <a:t>Silo </a:t>
                      </a:r>
                      <a:r>
                        <a:rPr lang="it-IT" sz="2000" b="0" err="1">
                          <a:solidFill>
                            <a:schemeClr val="tx1"/>
                          </a:solidFill>
                          <a:latin typeface="Univers" pitchFamily="34" charset="0"/>
                        </a:rPr>
                        <a:t>capacity</a:t>
                      </a:r>
                      <a:endParaRPr kumimoji="0" lang="it-IT" sz="2000" b="0" i="0" u="none" strike="noStrike" cap="none" normalizeH="0" baseline="-25000">
                        <a:ln>
                          <a:noFill/>
                        </a:ln>
                        <a:solidFill>
                          <a:schemeClr val="tx1"/>
                        </a:solidFill>
                        <a:effectLst/>
                        <a:latin typeface="Univers" pitchFamily="34" charset="0"/>
                        <a:sym typeface="Symbol" pitchFamily="18" charset="2"/>
                      </a:endParaRPr>
                    </a:p>
                  </a:txBody>
                  <a:tcPr marL="179952" marR="179952" marT="93630" marB="93630"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lang="it-IT" sz="2000" b="0">
                          <a:solidFill>
                            <a:schemeClr val="tx1"/>
                          </a:solidFill>
                          <a:latin typeface="Univers" pitchFamily="34" charset="0"/>
                        </a:rPr>
                        <a:t>100 m</a:t>
                      </a:r>
                      <a:r>
                        <a:rPr lang="it-IT" sz="2000" b="0" baseline="30000">
                          <a:solidFill>
                            <a:schemeClr val="tx1"/>
                          </a:solidFill>
                          <a:latin typeface="Univers" pitchFamily="34" charset="0"/>
                        </a:rPr>
                        <a:t>3</a:t>
                      </a:r>
                      <a:endParaRPr lang="it-IT" sz="2000" b="0">
                        <a:solidFill>
                          <a:schemeClr val="tx1"/>
                        </a:solidFill>
                        <a:latin typeface="Univers" pitchFamily="34" charset="0"/>
                      </a:endParaRPr>
                    </a:p>
                  </a:txBody>
                  <a:tcPr marL="179952" marR="179952" marT="93630" marB="93630" anchor="ctr" horzOverflow="overflow"/>
                </a:tc>
                <a:extLst>
                  <a:ext uri="{0D108BD9-81ED-4DB2-BD59-A6C34878D82A}">
                    <a16:rowId xmlns:a16="http://schemas.microsoft.com/office/drawing/2014/main" val="52196536"/>
                  </a:ext>
                </a:extLst>
              </a:tr>
              <a:tr h="5225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Univers" pitchFamily="34" charset="0"/>
                          <a:sym typeface="Symbol" pitchFamily="18" charset="2"/>
                        </a:rPr>
                        <a:t>Dispenser </a:t>
                      </a:r>
                      <a:r>
                        <a:rPr kumimoji="0" lang="it-IT" sz="2000" b="0" i="0" u="none" strike="noStrike" cap="none" normalizeH="0" baseline="0" err="1">
                          <a:ln>
                            <a:noFill/>
                          </a:ln>
                          <a:solidFill>
                            <a:schemeClr val="tx1"/>
                          </a:solidFill>
                          <a:effectLst/>
                          <a:latin typeface="Univers" pitchFamily="34" charset="0"/>
                          <a:sym typeface="Symbol" pitchFamily="18" charset="2"/>
                        </a:rPr>
                        <a:t>capacity</a:t>
                      </a:r>
                      <a:endParaRPr kumimoji="0" lang="it-IT" sz="2000" b="0" i="0" u="none" strike="noStrike" cap="none" normalizeH="0" baseline="0">
                        <a:ln>
                          <a:noFill/>
                        </a:ln>
                        <a:solidFill>
                          <a:schemeClr val="tx1"/>
                        </a:solidFill>
                        <a:effectLst/>
                        <a:latin typeface="Univers" pitchFamily="34" charset="0"/>
                        <a:sym typeface="Symbol" pitchFamily="18" charset="2"/>
                      </a:endParaRPr>
                    </a:p>
                  </a:txBody>
                  <a:tcPr marL="179952" marR="179952" marT="93630" marB="93630"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it-IT" sz="2000" b="0">
                          <a:solidFill>
                            <a:schemeClr val="tx1"/>
                          </a:solidFill>
                          <a:latin typeface="Univers" pitchFamily="34" charset="0"/>
                        </a:rPr>
                        <a:t>3 m</a:t>
                      </a:r>
                      <a:r>
                        <a:rPr lang="it-IT" sz="2000" b="0" baseline="30000">
                          <a:solidFill>
                            <a:schemeClr val="tx1"/>
                          </a:solidFill>
                          <a:latin typeface="Univers" pitchFamily="34" charset="0"/>
                        </a:rPr>
                        <a:t>3</a:t>
                      </a:r>
                      <a:endParaRPr lang="it-IT" sz="2000" b="0">
                        <a:solidFill>
                          <a:schemeClr val="tx1"/>
                        </a:solidFill>
                        <a:latin typeface="Univers" pitchFamily="34" charset="0"/>
                      </a:endParaRPr>
                    </a:p>
                  </a:txBody>
                  <a:tcPr marL="179952" marR="179952" marT="93630" marB="93630" anchor="ctr" horzOverflow="overflow"/>
                </a:tc>
                <a:extLst>
                  <a:ext uri="{0D108BD9-81ED-4DB2-BD59-A6C34878D82A}">
                    <a16:rowId xmlns:a16="http://schemas.microsoft.com/office/drawing/2014/main" val="986465282"/>
                  </a:ext>
                </a:extLst>
              </a:tr>
              <a:tr h="5225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Univers" pitchFamily="34" charset="0"/>
                          <a:sym typeface="Symbol" pitchFamily="18" charset="2"/>
                        </a:rPr>
                        <a:t>Material injector</a:t>
                      </a:r>
                    </a:p>
                  </a:txBody>
                  <a:tcPr marL="179952" marR="179952" marT="93630" marB="93630"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Univers" pitchFamily="34" charset="0"/>
                        </a:rPr>
                        <a:t>Up to 40 kg/min</a:t>
                      </a:r>
                    </a:p>
                  </a:txBody>
                  <a:tcPr marL="179952" marR="179952" marT="93630" marB="93630" anchor="ctr" horzOverflow="overflow"/>
                </a:tc>
                <a:extLst>
                  <a:ext uri="{0D108BD9-81ED-4DB2-BD59-A6C34878D82A}">
                    <a16:rowId xmlns:a16="http://schemas.microsoft.com/office/drawing/2014/main" val="557538520"/>
                  </a:ext>
                </a:extLst>
              </a:tr>
              <a:tr h="85782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a:ln>
                            <a:noFill/>
                          </a:ln>
                          <a:solidFill>
                            <a:schemeClr val="tx1"/>
                          </a:solidFill>
                          <a:effectLst/>
                          <a:latin typeface="Univers" pitchFamily="34" charset="0"/>
                          <a:sym typeface="Symbol" pitchFamily="18" charset="2"/>
                        </a:rPr>
                        <a:t>Annual consumption</a:t>
                      </a:r>
                    </a:p>
                  </a:txBody>
                  <a:tcPr marL="179952" marR="179952" marT="93630" marB="93630" anchor="ctr"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2000" b="0" i="0" u="none" strike="noStrike" cap="none" normalizeH="0" baseline="0" dirty="0">
                          <a:ln>
                            <a:noFill/>
                          </a:ln>
                          <a:solidFill>
                            <a:schemeClr val="tx1"/>
                          </a:solidFill>
                          <a:effectLst/>
                          <a:latin typeface="Univers" pitchFamily="34" charset="0"/>
                        </a:rPr>
                        <a:t>Up to 4’000 t/y</a:t>
                      </a:r>
                    </a:p>
                  </a:txBody>
                  <a:tcPr marL="179952" marR="179952" marT="93630" marB="93630" anchor="ctr" horzOverflow="overflow"/>
                </a:tc>
                <a:extLst>
                  <a:ext uri="{0D108BD9-81ED-4DB2-BD59-A6C34878D82A}">
                    <a16:rowId xmlns:a16="http://schemas.microsoft.com/office/drawing/2014/main" val="4030276513"/>
                  </a:ext>
                </a:extLst>
              </a:tr>
            </a:tbl>
          </a:graphicData>
        </a:graphic>
      </p:graphicFrame>
      <p:sp>
        <p:nvSpPr>
          <p:cNvPr id="23" name="Rectangle 3">
            <a:extLst>
              <a:ext uri="{FF2B5EF4-FFF2-40B4-BE49-F238E27FC236}">
                <a16:creationId xmlns:a16="http://schemas.microsoft.com/office/drawing/2014/main" id="{146A05B5-9FDD-84DA-FE02-B777B6163135}"/>
              </a:ext>
            </a:extLst>
          </p:cNvPr>
          <p:cNvSpPr txBox="1">
            <a:spLocks noChangeArrowheads="1"/>
          </p:cNvSpPr>
          <p:nvPr/>
        </p:nvSpPr>
        <p:spPr bwMode="auto">
          <a:xfrm>
            <a:off x="2335215" y="8467030"/>
            <a:ext cx="2376608" cy="538762"/>
          </a:xfrm>
          <a:prstGeom prst="rect">
            <a:avLst/>
          </a:prstGeom>
          <a:noFill/>
          <a:ln w="9525">
            <a:noFill/>
            <a:miter lim="800000"/>
            <a:headEnd/>
            <a:tailEnd/>
          </a:ln>
        </p:spPr>
        <p:txBody>
          <a:bodyPr/>
          <a:lstStyle/>
          <a:p>
            <a:r>
              <a:rPr lang="sv-SE" sz="2400" dirty="0">
                <a:latin typeface="Univers"/>
                <a:cs typeface="Calibri" panose="020F0502020204030204"/>
              </a:rPr>
              <a:t>EAF </a:t>
            </a:r>
            <a:r>
              <a:rPr lang="sv-SE" sz="2400" dirty="0" err="1">
                <a:latin typeface="Univers"/>
                <a:cs typeface="Calibri" panose="020F0502020204030204"/>
              </a:rPr>
              <a:t>Burner</a:t>
            </a:r>
            <a:endParaRPr lang="sv-SE" sz="2400" dirty="0">
              <a:latin typeface="Univers"/>
              <a:cs typeface="Calibri" panose="020F0502020204030204"/>
            </a:endParaRPr>
          </a:p>
          <a:p>
            <a:pPr marL="0" lvl="1">
              <a:spcBef>
                <a:spcPct val="20000"/>
              </a:spcBef>
              <a:defRPr/>
            </a:pPr>
            <a:endParaRPr lang="it-IT" altLang="it-IT" sz="3200" dirty="0">
              <a:latin typeface="Univers"/>
              <a:cs typeface="Calibri" panose="020F0502020204030204"/>
            </a:endParaRPr>
          </a:p>
          <a:p>
            <a:pPr marL="0" lvl="1" algn="just">
              <a:spcBef>
                <a:spcPct val="20000"/>
              </a:spcBef>
              <a:defRPr/>
            </a:pPr>
            <a:endParaRPr lang="it-IT" altLang="it-IT" sz="2200" dirty="0">
              <a:latin typeface="Univers"/>
              <a:cs typeface="Calibri" panose="020F0502020204030204"/>
            </a:endParaRPr>
          </a:p>
          <a:p>
            <a:pPr marL="0" lvl="1" algn="just">
              <a:spcBef>
                <a:spcPct val="20000"/>
              </a:spcBef>
              <a:defRPr/>
            </a:pPr>
            <a:endParaRPr lang="it-IT" altLang="it-IT" sz="4800" dirty="0">
              <a:latin typeface="Univers"/>
              <a:cs typeface="Calibri" panose="020F0502020204030204"/>
            </a:endParaRPr>
          </a:p>
        </p:txBody>
      </p:sp>
      <p:sp>
        <p:nvSpPr>
          <p:cNvPr id="24" name="Rectangle 3">
            <a:extLst>
              <a:ext uri="{FF2B5EF4-FFF2-40B4-BE49-F238E27FC236}">
                <a16:creationId xmlns:a16="http://schemas.microsoft.com/office/drawing/2014/main" id="{57DAB51D-559A-F64B-7456-578F71A43624}"/>
              </a:ext>
            </a:extLst>
          </p:cNvPr>
          <p:cNvSpPr txBox="1">
            <a:spLocks noChangeArrowheads="1"/>
          </p:cNvSpPr>
          <p:nvPr/>
        </p:nvSpPr>
        <p:spPr bwMode="auto">
          <a:xfrm>
            <a:off x="4822337" y="8467030"/>
            <a:ext cx="2376608" cy="538762"/>
          </a:xfrm>
          <a:prstGeom prst="rect">
            <a:avLst/>
          </a:prstGeom>
          <a:noFill/>
          <a:ln w="9525">
            <a:noFill/>
            <a:miter lim="800000"/>
            <a:headEnd/>
            <a:tailEnd/>
          </a:ln>
        </p:spPr>
        <p:txBody>
          <a:bodyPr/>
          <a:lstStyle/>
          <a:p>
            <a:r>
              <a:rPr lang="sv-SE" sz="2400" dirty="0" err="1">
                <a:latin typeface="Univers"/>
                <a:cs typeface="Calibri" panose="020F0502020204030204"/>
              </a:rPr>
              <a:t>Methane</a:t>
            </a:r>
            <a:r>
              <a:rPr lang="sv-SE" sz="2400" dirty="0">
                <a:latin typeface="Univers"/>
                <a:cs typeface="Calibri" panose="020F0502020204030204"/>
              </a:rPr>
              <a:t> Test</a:t>
            </a:r>
          </a:p>
          <a:p>
            <a:pPr marL="0" lvl="1">
              <a:spcBef>
                <a:spcPct val="20000"/>
              </a:spcBef>
              <a:defRPr/>
            </a:pPr>
            <a:endParaRPr lang="it-IT" altLang="it-IT" sz="3200" dirty="0">
              <a:latin typeface="Univers"/>
              <a:cs typeface="Calibri" panose="020F0502020204030204"/>
            </a:endParaRPr>
          </a:p>
          <a:p>
            <a:pPr marL="0" lvl="1" algn="just">
              <a:spcBef>
                <a:spcPct val="20000"/>
              </a:spcBef>
              <a:defRPr/>
            </a:pPr>
            <a:endParaRPr lang="it-IT" altLang="it-IT" sz="2200" dirty="0">
              <a:latin typeface="Univers"/>
              <a:cs typeface="Calibri" panose="020F0502020204030204"/>
            </a:endParaRPr>
          </a:p>
          <a:p>
            <a:pPr marL="0" lvl="1" algn="just">
              <a:spcBef>
                <a:spcPct val="20000"/>
              </a:spcBef>
              <a:defRPr/>
            </a:pPr>
            <a:endParaRPr lang="it-IT" altLang="it-IT" sz="4800" dirty="0">
              <a:latin typeface="Univers"/>
              <a:cs typeface="Calibri" panose="020F0502020204030204"/>
            </a:endParaRPr>
          </a:p>
        </p:txBody>
      </p:sp>
      <p:sp>
        <p:nvSpPr>
          <p:cNvPr id="25" name="Rectangle 3">
            <a:extLst>
              <a:ext uri="{FF2B5EF4-FFF2-40B4-BE49-F238E27FC236}">
                <a16:creationId xmlns:a16="http://schemas.microsoft.com/office/drawing/2014/main" id="{E5F2B79F-6F81-40BE-F79D-E83C83F44290}"/>
              </a:ext>
            </a:extLst>
          </p:cNvPr>
          <p:cNvSpPr txBox="1">
            <a:spLocks noChangeArrowheads="1"/>
          </p:cNvSpPr>
          <p:nvPr/>
        </p:nvSpPr>
        <p:spPr bwMode="auto">
          <a:xfrm>
            <a:off x="7197230" y="8484768"/>
            <a:ext cx="2376608" cy="538762"/>
          </a:xfrm>
          <a:prstGeom prst="rect">
            <a:avLst/>
          </a:prstGeom>
          <a:noFill/>
          <a:ln w="9525">
            <a:noFill/>
            <a:miter lim="800000"/>
            <a:headEnd/>
            <a:tailEnd/>
          </a:ln>
        </p:spPr>
        <p:txBody>
          <a:bodyPr/>
          <a:lstStyle/>
          <a:p>
            <a:r>
              <a:rPr lang="sv-SE" sz="2400" dirty="0">
                <a:latin typeface="Univers"/>
                <a:cs typeface="Calibri" panose="020F0502020204030204"/>
              </a:rPr>
              <a:t>Polymers Test</a:t>
            </a:r>
          </a:p>
          <a:p>
            <a:pPr marL="0" lvl="1">
              <a:spcBef>
                <a:spcPct val="20000"/>
              </a:spcBef>
              <a:defRPr/>
            </a:pPr>
            <a:endParaRPr lang="it-IT" altLang="it-IT" sz="3200" dirty="0">
              <a:solidFill>
                <a:srgbClr val="00358E"/>
              </a:solidFill>
              <a:latin typeface="Univers"/>
              <a:cs typeface="Calibri" panose="020F0502020204030204"/>
            </a:endParaRPr>
          </a:p>
          <a:p>
            <a:pPr marL="0" lvl="1" algn="just">
              <a:spcBef>
                <a:spcPct val="20000"/>
              </a:spcBef>
              <a:defRPr/>
            </a:pPr>
            <a:endParaRPr lang="it-IT" altLang="it-IT" sz="2200" dirty="0">
              <a:solidFill>
                <a:srgbClr val="00358E"/>
              </a:solidFill>
              <a:latin typeface="Univers"/>
              <a:cs typeface="Calibri" panose="020F0502020204030204"/>
            </a:endParaRPr>
          </a:p>
          <a:p>
            <a:pPr marL="0" lvl="1" algn="just">
              <a:spcBef>
                <a:spcPct val="20000"/>
              </a:spcBef>
              <a:defRPr/>
            </a:pPr>
            <a:endParaRPr lang="it-IT" altLang="it-IT" sz="4800" dirty="0">
              <a:solidFill>
                <a:srgbClr val="00358E"/>
              </a:solidFill>
              <a:latin typeface="Univers"/>
              <a:cs typeface="Calibri" panose="020F0502020204030204"/>
            </a:endParaRPr>
          </a:p>
        </p:txBody>
      </p:sp>
      <p:pic>
        <p:nvPicPr>
          <p:cNvPr id="26" name="Immagine 8" descr="Immagine che contiene terreno, casa, cemento, Materiale composito&#10;&#10;Descrizione generata automaticamente">
            <a:extLst>
              <a:ext uri="{FF2B5EF4-FFF2-40B4-BE49-F238E27FC236}">
                <a16:creationId xmlns:a16="http://schemas.microsoft.com/office/drawing/2014/main" id="{D97DCE61-46D7-3630-0B95-1C6E90B461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838181" y="4945773"/>
            <a:ext cx="4909310" cy="2221700"/>
          </a:xfrm>
          <a:prstGeom prst="rect">
            <a:avLst/>
          </a:prstGeom>
        </p:spPr>
      </p:pic>
      <p:pic>
        <p:nvPicPr>
          <p:cNvPr id="27" name="Immagine 13" descr="Immagine che contiene natura, calore, edificio, caminetto&#10;&#10;Descrizione generata automaticamente">
            <a:extLst>
              <a:ext uri="{FF2B5EF4-FFF2-40B4-BE49-F238E27FC236}">
                <a16:creationId xmlns:a16="http://schemas.microsoft.com/office/drawing/2014/main" id="{70928B94-15C3-9317-4200-67D0E868E37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6200" t="23278" r="13600" b="19917"/>
          <a:stretch/>
        </p:blipFill>
        <p:spPr>
          <a:xfrm rot="5400000">
            <a:off x="3363421" y="5004756"/>
            <a:ext cx="4922756" cy="2090286"/>
          </a:xfrm>
          <a:prstGeom prst="rect">
            <a:avLst/>
          </a:prstGeom>
        </p:spPr>
      </p:pic>
    </p:spTree>
    <p:extLst>
      <p:ext uri="{BB962C8B-B14F-4D97-AF65-F5344CB8AC3E}">
        <p14:creationId xmlns:p14="http://schemas.microsoft.com/office/powerpoint/2010/main" val="936678764"/>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47976"/>
            <a:ext cx="3459892" cy="839024"/>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3521B84D-32A5-868F-0C42-B67B40851AD2}"/>
              </a:ext>
            </a:extLst>
          </p:cNvPr>
          <p:cNvSpPr txBox="1">
            <a:spLocks/>
          </p:cNvSpPr>
          <p:nvPr/>
        </p:nvSpPr>
        <p:spPr>
          <a:xfrm>
            <a:off x="574305" y="71483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v-SE" sz="4800" b="1">
                <a:solidFill>
                  <a:srgbClr val="CC0033"/>
                </a:solidFill>
                <a:ea typeface="+mn-ea"/>
                <a:cs typeface="Arial" panose="020B0604020202020204" pitchFamily="34" charset="0"/>
              </a:rPr>
              <a:t>Summary of Chapter 1</a:t>
            </a:r>
          </a:p>
        </p:txBody>
      </p:sp>
      <p:sp>
        <p:nvSpPr>
          <p:cNvPr id="21" name="Content Placeholder 2">
            <a:extLst>
              <a:ext uri="{FF2B5EF4-FFF2-40B4-BE49-F238E27FC236}">
                <a16:creationId xmlns:a16="http://schemas.microsoft.com/office/drawing/2014/main" id="{9DD8EB14-DED2-B035-E2E4-E9F3E81DF46D}"/>
              </a:ext>
            </a:extLst>
          </p:cNvPr>
          <p:cNvSpPr txBox="1">
            <a:spLocks/>
          </p:cNvSpPr>
          <p:nvPr/>
        </p:nvSpPr>
        <p:spPr>
          <a:xfrm>
            <a:off x="1109141" y="1904832"/>
            <a:ext cx="14104189" cy="7457536"/>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sv-SE" err="1">
                <a:solidFill>
                  <a:schemeClr val="tx1"/>
                </a:solidFill>
              </a:rPr>
              <a:t>We</a:t>
            </a:r>
            <a:r>
              <a:rPr lang="sv-SE">
                <a:solidFill>
                  <a:schemeClr val="tx1"/>
                </a:solidFill>
              </a:rPr>
              <a:t> </a:t>
            </a:r>
            <a:r>
              <a:rPr lang="sv-SE" err="1">
                <a:solidFill>
                  <a:schemeClr val="tx1"/>
                </a:solidFill>
              </a:rPr>
              <a:t>have</a:t>
            </a:r>
            <a:r>
              <a:rPr lang="sv-SE">
                <a:solidFill>
                  <a:schemeClr val="tx1"/>
                </a:solidFill>
              </a:rPr>
              <a:t> </a:t>
            </a:r>
            <a:r>
              <a:rPr lang="sv-SE" err="1">
                <a:solidFill>
                  <a:schemeClr val="tx1"/>
                </a:solidFill>
              </a:rPr>
              <a:t>learnt</a:t>
            </a:r>
            <a:r>
              <a:rPr lang="sv-SE">
                <a:solidFill>
                  <a:schemeClr val="tx1"/>
                </a:solidFill>
              </a:rPr>
              <a:t> </a:t>
            </a:r>
            <a:r>
              <a:rPr lang="sv-SE" err="1">
                <a:solidFill>
                  <a:schemeClr val="tx1"/>
                </a:solidFill>
              </a:rPr>
              <a:t>about</a:t>
            </a:r>
            <a:r>
              <a:rPr lang="sv-SE">
                <a:solidFill>
                  <a:schemeClr val="tx1"/>
                </a:solidFill>
              </a:rPr>
              <a:t> </a:t>
            </a:r>
            <a:r>
              <a:rPr lang="sv-SE" err="1">
                <a:solidFill>
                  <a:schemeClr val="tx1"/>
                </a:solidFill>
              </a:rPr>
              <a:t>four</a:t>
            </a:r>
            <a:r>
              <a:rPr lang="sv-SE">
                <a:solidFill>
                  <a:schemeClr val="tx1"/>
                </a:solidFill>
              </a:rPr>
              <a:t> major drivers for </a:t>
            </a:r>
            <a:r>
              <a:rPr lang="sv-SE" err="1">
                <a:solidFill>
                  <a:schemeClr val="tx1"/>
                </a:solidFill>
              </a:rPr>
              <a:t>retrofitting</a:t>
            </a:r>
            <a:r>
              <a:rPr lang="sv-SE">
                <a:solidFill>
                  <a:schemeClr val="tx1"/>
                </a:solidFill>
              </a:rPr>
              <a:t>: </a:t>
            </a:r>
          </a:p>
          <a:p>
            <a:pPr marL="742950" indent="-742950" algn="l">
              <a:lnSpc>
                <a:spcPct val="150000"/>
              </a:lnSpc>
              <a:buFont typeface="+mj-lt"/>
              <a:buAutoNum type="alphaUcPeriod"/>
            </a:pPr>
            <a:r>
              <a:rPr lang="sv-SE" kern="100">
                <a:solidFill>
                  <a:schemeClr val="tx1"/>
                </a:solidFill>
                <a:latin typeface="+mj-lt"/>
              </a:rPr>
              <a:t>EU policy </a:t>
            </a:r>
            <a:r>
              <a:rPr lang="sv-SE" kern="100" err="1">
                <a:solidFill>
                  <a:schemeClr val="tx1"/>
                </a:solidFill>
                <a:latin typeface="+mj-lt"/>
              </a:rPr>
              <a:t>framework</a:t>
            </a:r>
            <a:endParaRPr lang="sv-SE" kern="100">
              <a:solidFill>
                <a:schemeClr val="tx1"/>
              </a:solidFill>
              <a:latin typeface="+mj-lt"/>
            </a:endParaRPr>
          </a:p>
          <a:p>
            <a:pPr marL="742950" indent="-742950" algn="l">
              <a:lnSpc>
                <a:spcPct val="150000"/>
              </a:lnSpc>
              <a:buFont typeface="+mj-lt"/>
              <a:buAutoNum type="alphaUcPeriod"/>
            </a:pPr>
            <a:r>
              <a:rPr lang="sv-SE" kern="100">
                <a:solidFill>
                  <a:schemeClr val="tx1"/>
                </a:solidFill>
                <a:latin typeface="+mj-lt"/>
              </a:rPr>
              <a:t>Price Signals</a:t>
            </a:r>
          </a:p>
          <a:p>
            <a:pPr marL="742950" indent="-742950" algn="l">
              <a:lnSpc>
                <a:spcPct val="150000"/>
              </a:lnSpc>
              <a:buFont typeface="+mj-lt"/>
              <a:buAutoNum type="alphaUcPeriod"/>
            </a:pPr>
            <a:r>
              <a:rPr lang="sv-SE" kern="100">
                <a:solidFill>
                  <a:schemeClr val="tx1"/>
                </a:solidFill>
                <a:latin typeface="+mj-lt"/>
              </a:rPr>
              <a:t>International </a:t>
            </a:r>
            <a:r>
              <a:rPr lang="sv-SE" kern="100" err="1">
                <a:solidFill>
                  <a:schemeClr val="tx1"/>
                </a:solidFill>
                <a:latin typeface="+mj-lt"/>
              </a:rPr>
              <a:t>Competition</a:t>
            </a:r>
            <a:endParaRPr lang="sv-SE" kern="100">
              <a:solidFill>
                <a:schemeClr val="tx1"/>
              </a:solidFill>
              <a:latin typeface="+mj-lt"/>
            </a:endParaRPr>
          </a:p>
          <a:p>
            <a:pPr marL="742950" indent="-742950" algn="l">
              <a:lnSpc>
                <a:spcPct val="150000"/>
              </a:lnSpc>
              <a:buFont typeface="+mj-lt"/>
              <a:buAutoNum type="alphaUcPeriod"/>
            </a:pPr>
            <a:r>
              <a:rPr lang="sv-SE" kern="100">
                <a:solidFill>
                  <a:schemeClr val="tx1"/>
                </a:solidFill>
                <a:latin typeface="+mj-lt"/>
              </a:rPr>
              <a:t>Company Culture</a:t>
            </a:r>
          </a:p>
          <a:p>
            <a:pPr algn="l"/>
            <a:endParaRPr lang="sv-SE">
              <a:solidFill>
                <a:schemeClr val="tx1"/>
              </a:solidFill>
            </a:endParaRPr>
          </a:p>
          <a:p>
            <a:pPr algn="l"/>
            <a:r>
              <a:rPr lang="sv-SE" err="1">
                <a:solidFill>
                  <a:schemeClr val="tx1"/>
                </a:solidFill>
              </a:rPr>
              <a:t>We</a:t>
            </a:r>
            <a:r>
              <a:rPr lang="sv-SE">
                <a:solidFill>
                  <a:schemeClr val="tx1"/>
                </a:solidFill>
              </a:rPr>
              <a:t> </a:t>
            </a:r>
            <a:r>
              <a:rPr lang="sv-SE" err="1">
                <a:solidFill>
                  <a:schemeClr val="tx1"/>
                </a:solidFill>
              </a:rPr>
              <a:t>have</a:t>
            </a:r>
            <a:r>
              <a:rPr lang="sv-SE">
                <a:solidFill>
                  <a:schemeClr val="tx1"/>
                </a:solidFill>
              </a:rPr>
              <a:t> </a:t>
            </a:r>
            <a:r>
              <a:rPr lang="sv-SE" err="1">
                <a:solidFill>
                  <a:schemeClr val="tx1"/>
                </a:solidFill>
              </a:rPr>
              <a:t>also</a:t>
            </a:r>
            <a:r>
              <a:rPr lang="sv-SE">
                <a:solidFill>
                  <a:schemeClr val="tx1"/>
                </a:solidFill>
              </a:rPr>
              <a:t> </a:t>
            </a:r>
            <a:r>
              <a:rPr lang="sv-SE" err="1">
                <a:solidFill>
                  <a:schemeClr val="tx1"/>
                </a:solidFill>
              </a:rPr>
              <a:t>learnt</a:t>
            </a:r>
            <a:r>
              <a:rPr lang="sv-SE">
                <a:solidFill>
                  <a:schemeClr val="tx1"/>
                </a:solidFill>
              </a:rPr>
              <a:t> </a:t>
            </a:r>
            <a:r>
              <a:rPr lang="sv-SE" err="1">
                <a:solidFill>
                  <a:schemeClr val="tx1"/>
                </a:solidFill>
              </a:rPr>
              <a:t>about</a:t>
            </a:r>
            <a:r>
              <a:rPr lang="sv-SE">
                <a:solidFill>
                  <a:schemeClr val="tx1"/>
                </a:solidFill>
              </a:rPr>
              <a:t> </a:t>
            </a:r>
            <a:r>
              <a:rPr lang="sv-SE" err="1">
                <a:solidFill>
                  <a:schemeClr val="tx1"/>
                </a:solidFill>
              </a:rPr>
              <a:t>which</a:t>
            </a:r>
            <a:r>
              <a:rPr lang="sv-SE">
                <a:solidFill>
                  <a:schemeClr val="tx1"/>
                </a:solidFill>
              </a:rPr>
              <a:t> </a:t>
            </a:r>
            <a:r>
              <a:rPr lang="sv-SE" err="1">
                <a:solidFill>
                  <a:schemeClr val="tx1"/>
                </a:solidFill>
              </a:rPr>
              <a:t>Sustainable</a:t>
            </a:r>
            <a:r>
              <a:rPr lang="sv-SE">
                <a:solidFill>
                  <a:schemeClr val="tx1"/>
                </a:solidFill>
              </a:rPr>
              <a:t> </a:t>
            </a:r>
            <a:r>
              <a:rPr lang="sv-SE" err="1">
                <a:solidFill>
                  <a:schemeClr val="tx1"/>
                </a:solidFill>
              </a:rPr>
              <a:t>development</a:t>
            </a:r>
            <a:r>
              <a:rPr lang="sv-SE">
                <a:solidFill>
                  <a:schemeClr val="tx1"/>
                </a:solidFill>
              </a:rPr>
              <a:t> </a:t>
            </a:r>
            <a:r>
              <a:rPr lang="sv-SE" err="1">
                <a:solidFill>
                  <a:schemeClr val="tx1"/>
                </a:solidFill>
              </a:rPr>
              <a:t>goals</a:t>
            </a:r>
            <a:r>
              <a:rPr lang="sv-SE">
                <a:solidFill>
                  <a:schemeClr val="tx1"/>
                </a:solidFill>
              </a:rPr>
              <a:t> (SDGs) </a:t>
            </a:r>
            <a:r>
              <a:rPr lang="sv-SE" err="1">
                <a:solidFill>
                  <a:schemeClr val="tx1"/>
                </a:solidFill>
              </a:rPr>
              <a:t>retrofitting</a:t>
            </a:r>
            <a:r>
              <a:rPr lang="sv-SE">
                <a:solidFill>
                  <a:schemeClr val="tx1"/>
                </a:solidFill>
              </a:rPr>
              <a:t> actions  in process </a:t>
            </a:r>
            <a:r>
              <a:rPr lang="sv-SE" err="1">
                <a:solidFill>
                  <a:schemeClr val="tx1"/>
                </a:solidFill>
              </a:rPr>
              <a:t>industry</a:t>
            </a:r>
            <a:r>
              <a:rPr lang="sv-SE">
                <a:solidFill>
                  <a:schemeClr val="tx1"/>
                </a:solidFill>
              </a:rPr>
              <a:t> </a:t>
            </a:r>
            <a:r>
              <a:rPr lang="sv-SE" err="1">
                <a:solidFill>
                  <a:schemeClr val="tx1"/>
                </a:solidFill>
              </a:rPr>
              <a:t>contributes</a:t>
            </a:r>
            <a:r>
              <a:rPr lang="sv-SE">
                <a:solidFill>
                  <a:schemeClr val="tx1"/>
                </a:solidFill>
              </a:rPr>
              <a:t> to. </a:t>
            </a:r>
          </a:p>
          <a:p>
            <a:pPr algn="l">
              <a:lnSpc>
                <a:spcPct val="150000"/>
              </a:lnSpc>
            </a:pPr>
            <a:r>
              <a:rPr lang="sv-SE" kern="100" err="1">
                <a:solidFill>
                  <a:schemeClr val="tx1"/>
                </a:solidFill>
                <a:latin typeface="+mj-lt"/>
              </a:rPr>
              <a:t>Goal</a:t>
            </a:r>
            <a:r>
              <a:rPr lang="sv-SE" kern="100">
                <a:solidFill>
                  <a:schemeClr val="tx1"/>
                </a:solidFill>
                <a:latin typeface="+mj-lt"/>
              </a:rPr>
              <a:t> 9: Industry, innovation and </a:t>
            </a:r>
            <a:r>
              <a:rPr lang="sv-SE" kern="100" err="1">
                <a:solidFill>
                  <a:schemeClr val="tx1"/>
                </a:solidFill>
                <a:latin typeface="+mj-lt"/>
              </a:rPr>
              <a:t>infrastructure</a:t>
            </a:r>
            <a:endParaRPr lang="sv-SE" kern="100">
              <a:solidFill>
                <a:schemeClr val="tx1"/>
              </a:solidFill>
              <a:latin typeface="+mj-lt"/>
            </a:endParaRPr>
          </a:p>
          <a:p>
            <a:pPr algn="l">
              <a:lnSpc>
                <a:spcPct val="150000"/>
              </a:lnSpc>
            </a:pPr>
            <a:r>
              <a:rPr lang="sv-SE" kern="100" err="1">
                <a:solidFill>
                  <a:schemeClr val="tx1"/>
                </a:solidFill>
                <a:latin typeface="+mj-lt"/>
              </a:rPr>
              <a:t>Goal</a:t>
            </a:r>
            <a:r>
              <a:rPr lang="sv-SE" kern="100">
                <a:solidFill>
                  <a:schemeClr val="tx1"/>
                </a:solidFill>
                <a:latin typeface="+mj-lt"/>
              </a:rPr>
              <a:t> 12: </a:t>
            </a:r>
            <a:r>
              <a:rPr lang="sv-SE" kern="100" err="1">
                <a:solidFill>
                  <a:schemeClr val="tx1"/>
                </a:solidFill>
                <a:latin typeface="+mj-lt"/>
              </a:rPr>
              <a:t>Responsible</a:t>
            </a:r>
            <a:r>
              <a:rPr lang="sv-SE" kern="100">
                <a:solidFill>
                  <a:schemeClr val="tx1"/>
                </a:solidFill>
                <a:latin typeface="+mj-lt"/>
              </a:rPr>
              <a:t> </a:t>
            </a:r>
            <a:r>
              <a:rPr lang="sv-SE" kern="100" err="1">
                <a:solidFill>
                  <a:schemeClr val="tx1"/>
                </a:solidFill>
                <a:latin typeface="+mj-lt"/>
              </a:rPr>
              <a:t>consumption</a:t>
            </a:r>
            <a:r>
              <a:rPr lang="sv-SE" kern="100">
                <a:solidFill>
                  <a:schemeClr val="tx1"/>
                </a:solidFill>
                <a:latin typeface="+mj-lt"/>
              </a:rPr>
              <a:t> and </a:t>
            </a:r>
            <a:r>
              <a:rPr lang="sv-SE" kern="100" err="1">
                <a:solidFill>
                  <a:schemeClr val="tx1"/>
                </a:solidFill>
                <a:latin typeface="+mj-lt"/>
              </a:rPr>
              <a:t>production</a:t>
            </a:r>
            <a:endParaRPr lang="sv-SE" kern="100">
              <a:solidFill>
                <a:schemeClr val="tx1"/>
              </a:solidFill>
              <a:latin typeface="+mj-lt"/>
            </a:endParaRPr>
          </a:p>
          <a:p>
            <a:pPr algn="l">
              <a:lnSpc>
                <a:spcPct val="150000"/>
              </a:lnSpc>
            </a:pPr>
            <a:r>
              <a:rPr lang="sv-SE" kern="100" err="1">
                <a:solidFill>
                  <a:schemeClr val="tx1"/>
                </a:solidFill>
                <a:latin typeface="+mj-lt"/>
              </a:rPr>
              <a:t>Goal</a:t>
            </a:r>
            <a:r>
              <a:rPr lang="sv-SE" kern="100">
                <a:solidFill>
                  <a:schemeClr val="tx1"/>
                </a:solidFill>
                <a:latin typeface="+mj-lt"/>
              </a:rPr>
              <a:t> 13: </a:t>
            </a:r>
            <a:r>
              <a:rPr lang="sv-SE" kern="100" err="1">
                <a:solidFill>
                  <a:schemeClr val="tx1"/>
                </a:solidFill>
                <a:latin typeface="+mj-lt"/>
              </a:rPr>
              <a:t>Climate</a:t>
            </a:r>
            <a:r>
              <a:rPr lang="sv-SE" kern="100">
                <a:solidFill>
                  <a:schemeClr val="tx1"/>
                </a:solidFill>
                <a:latin typeface="+mj-lt"/>
              </a:rPr>
              <a:t> action</a:t>
            </a:r>
          </a:p>
          <a:p>
            <a:pPr algn="l"/>
            <a:endParaRPr lang="sv-SE"/>
          </a:p>
        </p:txBody>
      </p:sp>
    </p:spTree>
    <p:extLst>
      <p:ext uri="{BB962C8B-B14F-4D97-AF65-F5344CB8AC3E}">
        <p14:creationId xmlns:p14="http://schemas.microsoft.com/office/powerpoint/2010/main" val="99283176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115">
            <a:extLst>
              <a:ext uri="{FF2B5EF4-FFF2-40B4-BE49-F238E27FC236}">
                <a16:creationId xmlns:a16="http://schemas.microsoft.com/office/drawing/2014/main" id="{B5E46839-6851-4D0B-A989-A54DF41E5DB2}"/>
              </a:ext>
            </a:extLst>
          </p:cNvPr>
          <p:cNvPicPr>
            <a:picLocks noChangeAspect="1"/>
          </p:cNvPicPr>
          <p:nvPr/>
        </p:nvPicPr>
        <p:blipFill>
          <a:blip r:embed="rId3"/>
          <a:stretch>
            <a:fillRect/>
          </a:stretch>
        </p:blipFill>
        <p:spPr>
          <a:xfrm>
            <a:off x="16829654" y="356268"/>
            <a:ext cx="1308980" cy="1098843"/>
          </a:xfrm>
          <a:prstGeom prst="rect">
            <a:avLst/>
          </a:prstGeom>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Carried out activities</a:t>
            </a:r>
          </a:p>
        </p:txBody>
      </p:sp>
      <p:sp>
        <p:nvSpPr>
          <p:cNvPr id="5" name="TextBox 14">
            <a:extLst>
              <a:ext uri="{FF2B5EF4-FFF2-40B4-BE49-F238E27FC236}">
                <a16:creationId xmlns:a16="http://schemas.microsoft.com/office/drawing/2014/main" id="{F301D1AF-9EAA-2037-CAEE-92EEA6D83251}"/>
              </a:ext>
            </a:extLst>
          </p:cNvPr>
          <p:cNvSpPr txBox="1"/>
          <p:nvPr/>
        </p:nvSpPr>
        <p:spPr>
          <a:xfrm>
            <a:off x="998830" y="2334778"/>
            <a:ext cx="10199053" cy="110799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Trials</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a:t>
            </a: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with</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different material </a:t>
            </a: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used</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as </a:t>
            </a: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foaming</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agent and </a:t>
            </a: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natural</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gas </a:t>
            </a: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replacement</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as </a:t>
            </a:r>
            <a:r>
              <a:rPr kumimoji="0" lang="sv-SE" sz="2400" b="0" i="0" u="none" strike="noStrike" kern="1200" cap="none" spc="0" normalizeH="0" baseline="0" noProof="0" dirty="0" err="1">
                <a:ln>
                  <a:noFill/>
                </a:ln>
                <a:solidFill>
                  <a:srgbClr val="2F2F2F"/>
                </a:solidFill>
                <a:effectLst/>
                <a:uLnTx/>
                <a:uFillTx/>
                <a:latin typeface="Univers"/>
                <a:ea typeface="+mn-ea"/>
                <a:cs typeface="Calibri" panose="020F0502020204030204"/>
              </a:rPr>
              <a:t>burner</a:t>
            </a:r>
            <a:r>
              <a:rPr kumimoji="0" lang="sv-SE" sz="2400" b="0" i="0" u="none" strike="noStrike" kern="1200" cap="none" spc="0" normalizeH="0" baseline="0" noProof="0" dirty="0">
                <a:ln>
                  <a:noFill/>
                </a:ln>
                <a:solidFill>
                  <a:srgbClr val="2F2F2F"/>
                </a:solidFill>
                <a:effectLst/>
                <a:uLnTx/>
                <a:uFillTx/>
                <a:latin typeface="Univers"/>
                <a:ea typeface="+mn-ea"/>
                <a:cs typeface="Calibri" panose="020F0502020204030204"/>
              </a:rPr>
              <a:t>. </a:t>
            </a:r>
            <a:r>
              <a:rPr kumimoji="0" lang="en-US" sz="2400" b="0" i="0" u="none" strike="noStrike" kern="1200" cap="none" spc="0" normalizeH="0" baseline="0" noProof="0" dirty="0">
                <a:ln>
                  <a:noFill/>
                </a:ln>
                <a:solidFill>
                  <a:srgbClr val="2F2F2F"/>
                </a:solidFill>
                <a:effectLst/>
                <a:uLnTx/>
                <a:uFillTx/>
                <a:latin typeface="Univers"/>
                <a:ea typeface="+mn-ea"/>
                <a:cs typeface="Calibri" panose="020F0502020204030204"/>
              </a:rPr>
              <a:t>Several products has been tested in FENO plant such as:</a:t>
            </a:r>
          </a:p>
        </p:txBody>
      </p:sp>
      <p:pic>
        <p:nvPicPr>
          <p:cNvPr id="7" name="image45.jpeg">
            <a:extLst>
              <a:ext uri="{FF2B5EF4-FFF2-40B4-BE49-F238E27FC236}">
                <a16:creationId xmlns:a16="http://schemas.microsoft.com/office/drawing/2014/main" id="{D66B7320-82C2-A205-3FB1-88B4C34922EF}"/>
              </a:ext>
            </a:extLst>
          </p:cNvPr>
          <p:cNvPicPr>
            <a:picLocks noChangeAspect="1"/>
          </p:cNvPicPr>
          <p:nvPr/>
        </p:nvPicPr>
        <p:blipFill>
          <a:blip r:embed="rId7" cstate="print"/>
          <a:stretch>
            <a:fillRect/>
          </a:stretch>
        </p:blipFill>
        <p:spPr>
          <a:xfrm>
            <a:off x="12275137" y="3287220"/>
            <a:ext cx="5060151" cy="3375151"/>
          </a:xfrm>
          <a:prstGeom prst="rect">
            <a:avLst/>
          </a:prstGeom>
        </p:spPr>
      </p:pic>
      <p:sp>
        <p:nvSpPr>
          <p:cNvPr id="8" name="TextBox 26">
            <a:extLst>
              <a:ext uri="{FF2B5EF4-FFF2-40B4-BE49-F238E27FC236}">
                <a16:creationId xmlns:a16="http://schemas.microsoft.com/office/drawing/2014/main" id="{E18464C0-EDF8-E268-C5C0-91E69CC07F1C}"/>
              </a:ext>
            </a:extLst>
          </p:cNvPr>
          <p:cNvSpPr txBox="1"/>
          <p:nvPr/>
        </p:nvSpPr>
        <p:spPr>
          <a:xfrm>
            <a:off x="12423993" y="7123710"/>
            <a:ext cx="5060151" cy="6665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FERRIERE</a:t>
            </a:r>
            <a:r>
              <a:rPr kumimoji="0" lang="en-US" sz="1800" b="0" i="1" u="none" strike="noStrike" kern="1200" cap="none" spc="-40" normalizeH="0" baseline="0" noProof="0" dirty="0">
                <a:ln>
                  <a:noFill/>
                </a:ln>
                <a:solidFill>
                  <a:srgbClr val="2F2F2F"/>
                </a:solidFill>
                <a:effectLst/>
                <a:uLnTx/>
                <a:uFillTx/>
                <a:latin typeface="Arial" panose="020B0604020202020204" pitchFamily="34" charset="0"/>
                <a:ea typeface="Arial MT"/>
                <a:cs typeface="Arial MT"/>
              </a:rPr>
              <a:t>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NORD</a:t>
            </a:r>
            <a:r>
              <a:rPr kumimoji="0" lang="en-US" sz="1800" b="0" i="1" u="none" strike="noStrike" kern="1200" cap="none" spc="-45" normalizeH="0" baseline="0" noProof="0" dirty="0">
                <a:ln>
                  <a:noFill/>
                </a:ln>
                <a:solidFill>
                  <a:srgbClr val="2F2F2F"/>
                </a:solidFill>
                <a:effectLst/>
                <a:uLnTx/>
                <a:uFillTx/>
                <a:latin typeface="Arial" panose="020B0604020202020204" pitchFamily="34" charset="0"/>
                <a:ea typeface="Arial MT"/>
                <a:cs typeface="Arial MT"/>
              </a:rPr>
              <a:t> electric arc furnace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EAF),</a:t>
            </a:r>
            <a:r>
              <a:rPr kumimoji="0" lang="en-US" sz="1800" b="0" i="1" u="none" strike="noStrike" kern="1200" cap="none" spc="-30" normalizeH="0" baseline="0" noProof="0" dirty="0">
                <a:ln>
                  <a:noFill/>
                </a:ln>
                <a:solidFill>
                  <a:srgbClr val="2F2F2F"/>
                </a:solidFill>
                <a:effectLst/>
                <a:uLnTx/>
                <a:uFillTx/>
                <a:latin typeface="Arial" panose="020B0604020202020204" pitchFamily="34" charset="0"/>
                <a:ea typeface="Arial MT"/>
                <a:cs typeface="Arial MT"/>
              </a:rPr>
              <a:t>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position</a:t>
            </a:r>
            <a:r>
              <a:rPr kumimoji="0" lang="en-US" sz="1800" b="0" i="1" u="none" strike="noStrike" kern="1200" cap="none" spc="-25" normalizeH="0" baseline="0" noProof="0" dirty="0">
                <a:ln>
                  <a:noFill/>
                </a:ln>
                <a:solidFill>
                  <a:srgbClr val="2F2F2F"/>
                </a:solidFill>
                <a:effectLst/>
                <a:uLnTx/>
                <a:uFillTx/>
                <a:latin typeface="Arial" panose="020B0604020202020204" pitchFamily="34" charset="0"/>
                <a:ea typeface="Arial MT"/>
                <a:cs typeface="Arial MT"/>
              </a:rPr>
              <a:t>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of</a:t>
            </a:r>
            <a:r>
              <a:rPr kumimoji="0" lang="en-US" sz="1800" b="0" i="1" u="none" strike="noStrike" kern="1200" cap="none" spc="-10" normalizeH="0" baseline="0" noProof="0" dirty="0">
                <a:ln>
                  <a:noFill/>
                </a:ln>
                <a:solidFill>
                  <a:srgbClr val="2F2F2F"/>
                </a:solidFill>
                <a:effectLst/>
                <a:uLnTx/>
                <a:uFillTx/>
                <a:latin typeface="Arial" panose="020B0604020202020204" pitchFamily="34" charset="0"/>
                <a:ea typeface="Arial MT"/>
                <a:cs typeface="Arial MT"/>
              </a:rPr>
              <a:t>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burners</a:t>
            </a:r>
            <a:r>
              <a:rPr kumimoji="0" lang="en-US" sz="1800" b="0" i="1" u="none" strike="noStrike" kern="1200" cap="none" spc="-35" normalizeH="0" baseline="0" noProof="0" dirty="0">
                <a:ln>
                  <a:noFill/>
                </a:ln>
                <a:solidFill>
                  <a:srgbClr val="2F2F2F"/>
                </a:solidFill>
                <a:effectLst/>
                <a:uLnTx/>
                <a:uFillTx/>
                <a:latin typeface="Arial" panose="020B0604020202020204" pitchFamily="34" charset="0"/>
                <a:ea typeface="Arial MT"/>
                <a:cs typeface="Arial MT"/>
              </a:rPr>
              <a:t>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and</a:t>
            </a:r>
            <a:r>
              <a:rPr kumimoji="0" lang="en-US" sz="1800" b="0" i="1" u="none" strike="noStrike" kern="1200" cap="none" spc="-25" normalizeH="0" baseline="0" noProof="0" dirty="0">
                <a:ln>
                  <a:noFill/>
                </a:ln>
                <a:solidFill>
                  <a:srgbClr val="2F2F2F"/>
                </a:solidFill>
                <a:effectLst/>
                <a:uLnTx/>
                <a:uFillTx/>
                <a:latin typeface="Arial" panose="020B0604020202020204" pitchFamily="34" charset="0"/>
                <a:ea typeface="Arial MT"/>
                <a:cs typeface="Arial MT"/>
              </a:rPr>
              <a:t> </a:t>
            </a:r>
            <a:r>
              <a:rPr kumimoji="0" lang="en-US" sz="1800" b="0" i="1" u="none" strike="noStrike" kern="1200" cap="none" spc="0" normalizeH="0" baseline="0" noProof="0" dirty="0">
                <a:ln>
                  <a:noFill/>
                </a:ln>
                <a:solidFill>
                  <a:srgbClr val="2F2F2F"/>
                </a:solidFill>
                <a:effectLst/>
                <a:uLnTx/>
                <a:uFillTx/>
                <a:latin typeface="Arial" panose="020B0604020202020204" pitchFamily="34" charset="0"/>
                <a:ea typeface="Arial MT"/>
                <a:cs typeface="Arial MT"/>
              </a:rPr>
              <a:t>injectors</a:t>
            </a:r>
            <a:endParaRPr kumimoji="0" lang="sv-SE" sz="1800" b="0" i="0" u="none" strike="noStrike" kern="1200" cap="none" spc="0" normalizeH="0" baseline="0" noProof="0" dirty="0">
              <a:ln>
                <a:noFill/>
              </a:ln>
              <a:solidFill>
                <a:srgbClr val="2F2F2F"/>
              </a:solidFill>
              <a:effectLst/>
              <a:uLnTx/>
              <a:uFillTx/>
              <a:latin typeface="Arial"/>
              <a:ea typeface="+mn-ea"/>
              <a:cs typeface="+mn-cs"/>
            </a:endParaRPr>
          </a:p>
        </p:txBody>
      </p:sp>
      <p:graphicFrame>
        <p:nvGraphicFramePr>
          <p:cNvPr id="13" name="Tabell 22">
            <a:extLst>
              <a:ext uri="{FF2B5EF4-FFF2-40B4-BE49-F238E27FC236}">
                <a16:creationId xmlns:a16="http://schemas.microsoft.com/office/drawing/2014/main" id="{558ABC3D-7036-CE8B-A7B2-1F050FA39A5C}"/>
              </a:ext>
            </a:extLst>
          </p:cNvPr>
          <p:cNvGraphicFramePr>
            <a:graphicFrameLocks noGrp="1"/>
          </p:cNvGraphicFramePr>
          <p:nvPr>
            <p:extLst>
              <p:ext uri="{D42A27DB-BD31-4B8C-83A1-F6EECF244321}">
                <p14:modId xmlns:p14="http://schemas.microsoft.com/office/powerpoint/2010/main" val="4185985510"/>
              </p:ext>
            </p:extLst>
          </p:nvPr>
        </p:nvGraphicFramePr>
        <p:xfrm>
          <a:off x="952712" y="3698242"/>
          <a:ext cx="10410563" cy="4454138"/>
        </p:xfrm>
        <a:graphic>
          <a:graphicData uri="http://schemas.openxmlformats.org/drawingml/2006/table">
            <a:tbl>
              <a:tblPr/>
              <a:tblGrid>
                <a:gridCol w="2631299">
                  <a:extLst>
                    <a:ext uri="{9D8B030D-6E8A-4147-A177-3AD203B41FA5}">
                      <a16:colId xmlns:a16="http://schemas.microsoft.com/office/drawing/2014/main" val="2286106618"/>
                    </a:ext>
                  </a:extLst>
                </a:gridCol>
                <a:gridCol w="1995972">
                  <a:extLst>
                    <a:ext uri="{9D8B030D-6E8A-4147-A177-3AD203B41FA5}">
                      <a16:colId xmlns:a16="http://schemas.microsoft.com/office/drawing/2014/main" val="2396201835"/>
                    </a:ext>
                  </a:extLst>
                </a:gridCol>
                <a:gridCol w="1677670">
                  <a:extLst>
                    <a:ext uri="{9D8B030D-6E8A-4147-A177-3AD203B41FA5}">
                      <a16:colId xmlns:a16="http://schemas.microsoft.com/office/drawing/2014/main" val="1801421296"/>
                    </a:ext>
                  </a:extLst>
                </a:gridCol>
                <a:gridCol w="2550695">
                  <a:extLst>
                    <a:ext uri="{9D8B030D-6E8A-4147-A177-3AD203B41FA5}">
                      <a16:colId xmlns:a16="http://schemas.microsoft.com/office/drawing/2014/main" val="2740178406"/>
                    </a:ext>
                  </a:extLst>
                </a:gridCol>
                <a:gridCol w="1554927">
                  <a:extLst>
                    <a:ext uri="{9D8B030D-6E8A-4147-A177-3AD203B41FA5}">
                      <a16:colId xmlns:a16="http://schemas.microsoft.com/office/drawing/2014/main" val="1402024321"/>
                    </a:ext>
                  </a:extLst>
                </a:gridCol>
              </a:tblGrid>
              <a:tr h="1317896">
                <a:tc>
                  <a:txBody>
                    <a:bodyPr/>
                    <a:lstStyle/>
                    <a:p>
                      <a:pPr algn="ctr" fontAlgn="base"/>
                      <a:r>
                        <a:rPr lang="it-IT" sz="2400" b="1" i="0">
                          <a:solidFill>
                            <a:srgbClr val="FFFFFF"/>
                          </a:solidFill>
                          <a:effectLst/>
                          <a:latin typeface="Arial" panose="020B0604020202020204" pitchFamily="34" charset="0"/>
                        </a:rPr>
                        <a:t>Material​</a:t>
                      </a:r>
                      <a:endParaRPr lang="it-IT" sz="1600" b="1" i="0">
                        <a:solidFill>
                          <a:srgbClr val="FFFFFF"/>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0033"/>
                    </a:solidFill>
                  </a:tcPr>
                </a:tc>
                <a:tc>
                  <a:txBody>
                    <a:bodyPr/>
                    <a:lstStyle/>
                    <a:p>
                      <a:pPr algn="ctr" fontAlgn="base"/>
                      <a:r>
                        <a:rPr lang="it-IT" sz="2400" b="1" i="0">
                          <a:solidFill>
                            <a:srgbClr val="FFFFFF"/>
                          </a:solidFill>
                          <a:effectLst/>
                          <a:latin typeface="Arial" panose="020B0604020202020204" pitchFamily="34" charset="0"/>
                        </a:rPr>
                        <a:t>Time slot​</a:t>
                      </a:r>
                      <a:endParaRPr lang="it-IT" sz="1600" b="1" i="0">
                        <a:solidFill>
                          <a:srgbClr val="FFFFFF"/>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0033"/>
                    </a:solidFill>
                  </a:tcPr>
                </a:tc>
                <a:tc>
                  <a:txBody>
                    <a:bodyPr/>
                    <a:lstStyle/>
                    <a:p>
                      <a:pPr algn="ctr" fontAlgn="base"/>
                      <a:r>
                        <a:rPr lang="it-IT" sz="2400" b="1" i="0">
                          <a:solidFill>
                            <a:srgbClr val="FFFFFF"/>
                          </a:solidFill>
                          <a:effectLst/>
                          <a:latin typeface="Arial" panose="020B0604020202020204" pitchFamily="34" charset="0"/>
                        </a:rPr>
                        <a:t>Quantity​</a:t>
                      </a:r>
                      <a:endParaRPr lang="it-IT" sz="1600" b="1" i="0">
                        <a:solidFill>
                          <a:srgbClr val="FFFFFF"/>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0033"/>
                    </a:solidFill>
                  </a:tcPr>
                </a:tc>
                <a:tc>
                  <a:txBody>
                    <a:bodyPr/>
                    <a:lstStyle/>
                    <a:p>
                      <a:pPr algn="ctr" fontAlgn="base"/>
                      <a:r>
                        <a:rPr lang="it-IT" sz="2400" b="1" i="0">
                          <a:solidFill>
                            <a:srgbClr val="FFFFFF"/>
                          </a:solidFill>
                          <a:effectLst/>
                          <a:latin typeface="Arial" panose="020B0604020202020204" pitchFamily="34" charset="0"/>
                        </a:rPr>
                        <a:t>Biogenic C content [%]​</a:t>
                      </a:r>
                      <a:endParaRPr lang="it-IT" sz="1600" b="1" i="0">
                        <a:solidFill>
                          <a:srgbClr val="FFFFFF"/>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0033"/>
                    </a:solidFill>
                  </a:tcPr>
                </a:tc>
                <a:tc>
                  <a:txBody>
                    <a:bodyPr/>
                    <a:lstStyle/>
                    <a:p>
                      <a:pPr algn="ctr" fontAlgn="base"/>
                      <a:r>
                        <a:rPr lang="it-IT" sz="2400" b="1" i="0">
                          <a:solidFill>
                            <a:srgbClr val="FFFFFF"/>
                          </a:solidFill>
                          <a:effectLst/>
                          <a:latin typeface="Arial" panose="020B0604020202020204" pitchFamily="34" charset="0"/>
                        </a:rPr>
                        <a:t>N° Heats​</a:t>
                      </a:r>
                      <a:endParaRPr lang="it-IT" sz="1600" b="1" i="0">
                        <a:solidFill>
                          <a:srgbClr val="FFFFFF"/>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0033"/>
                    </a:solidFill>
                  </a:tcPr>
                </a:tc>
                <a:extLst>
                  <a:ext uri="{0D108BD9-81ED-4DB2-BD59-A6C34878D82A}">
                    <a16:rowId xmlns:a16="http://schemas.microsoft.com/office/drawing/2014/main" val="168472579"/>
                  </a:ext>
                </a:extLst>
              </a:tr>
              <a:tr h="537915">
                <a:tc>
                  <a:txBody>
                    <a:bodyPr/>
                    <a:lstStyle/>
                    <a:p>
                      <a:pPr algn="ctr" fontAlgn="base"/>
                      <a:r>
                        <a:rPr lang="it-IT" sz="2000" b="0" i="0" dirty="0">
                          <a:solidFill>
                            <a:schemeClr val="tx1"/>
                          </a:solidFill>
                          <a:effectLst/>
                          <a:latin typeface="Univers" panose="020B0503020202020204" pitchFamily="34" charset="0"/>
                        </a:rPr>
                        <a:t>Polymers​</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a:solidFill>
                            <a:schemeClr val="tx1"/>
                          </a:solidFill>
                          <a:effectLst/>
                          <a:latin typeface="Univers" panose="020B0503020202020204" pitchFamily="34" charset="0"/>
                        </a:rPr>
                        <a:t>04/22​</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a:solidFill>
                            <a:schemeClr val="tx1"/>
                          </a:solidFill>
                          <a:effectLst/>
                          <a:latin typeface="Univers" panose="020B0503020202020204" pitchFamily="34" charset="0"/>
                        </a:rPr>
                        <a:t>20 t​</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a:solidFill>
                            <a:schemeClr val="tx1"/>
                          </a:solidFill>
                          <a:effectLst/>
                          <a:latin typeface="Univers" panose="020B0503020202020204" pitchFamily="34" charset="0"/>
                        </a:rPr>
                        <a:t>30 % ​</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dirty="0">
                          <a:solidFill>
                            <a:schemeClr val="tx1"/>
                          </a:solidFill>
                          <a:effectLst/>
                          <a:latin typeface="Univers" panose="020B0503020202020204" pitchFamily="34" charset="0"/>
                        </a:rPr>
                        <a:t>100​</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extLst>
                  <a:ext uri="{0D108BD9-81ED-4DB2-BD59-A6C34878D82A}">
                    <a16:rowId xmlns:a16="http://schemas.microsoft.com/office/drawing/2014/main" val="1244570032"/>
                  </a:ext>
                </a:extLst>
              </a:tr>
              <a:tr h="537915">
                <a:tc rowSpan="2">
                  <a:txBody>
                    <a:bodyPr/>
                    <a:lstStyle/>
                    <a:p>
                      <a:pPr algn="ctr" fontAlgn="base"/>
                      <a:r>
                        <a:rPr lang="it-IT" sz="2000" b="0" i="0" dirty="0">
                          <a:solidFill>
                            <a:schemeClr val="tx1"/>
                          </a:solidFill>
                          <a:effectLst/>
                          <a:latin typeface="Univers" panose="020B0503020202020204" pitchFamily="34" charset="0"/>
                        </a:rPr>
                        <a:t>Tire grain​</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a:txBody>
                    <a:bodyPr/>
                    <a:lstStyle/>
                    <a:p>
                      <a:pPr algn="ctr" fontAlgn="base"/>
                      <a:r>
                        <a:rPr lang="it-IT" sz="2000" b="0" i="0">
                          <a:solidFill>
                            <a:schemeClr val="tx1"/>
                          </a:solidFill>
                          <a:effectLst/>
                          <a:latin typeface="Univers" panose="020B0503020202020204" pitchFamily="34" charset="0"/>
                        </a:rPr>
                        <a:t>05/22 - 12/22​</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a:txBody>
                    <a:bodyPr/>
                    <a:lstStyle/>
                    <a:p>
                      <a:pPr algn="ctr" fontAlgn="base"/>
                      <a:r>
                        <a:rPr lang="it-IT" sz="2000" b="0" i="0">
                          <a:solidFill>
                            <a:schemeClr val="tx1"/>
                          </a:solidFill>
                          <a:effectLst/>
                          <a:latin typeface="Univers" panose="020B0503020202020204" pitchFamily="34" charset="0"/>
                        </a:rPr>
                        <a:t>886 t​</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rowSpan="2">
                  <a:txBody>
                    <a:bodyPr/>
                    <a:lstStyle/>
                    <a:p>
                      <a:pPr algn="ctr" fontAlgn="base"/>
                      <a:r>
                        <a:rPr lang="it-IT" sz="2000" b="0" i="0">
                          <a:solidFill>
                            <a:schemeClr val="tx1"/>
                          </a:solidFill>
                          <a:effectLst/>
                          <a:latin typeface="Univers" panose="020B0503020202020204" pitchFamily="34" charset="0"/>
                        </a:rPr>
                        <a:t>35 %​</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rowSpan="2">
                  <a:txBody>
                    <a:bodyPr/>
                    <a:lstStyle/>
                    <a:p>
                      <a:pPr algn="ctr" fontAlgn="base"/>
                      <a:r>
                        <a:rPr lang="it-IT" sz="2000" b="0" i="0" dirty="0">
                          <a:solidFill>
                            <a:schemeClr val="tx1"/>
                          </a:solidFill>
                          <a:effectLst/>
                          <a:latin typeface="Univers" panose="020B0503020202020204" pitchFamily="34" charset="0"/>
                        </a:rPr>
                        <a:t>6’500​</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extLst>
                  <a:ext uri="{0D108BD9-81ED-4DB2-BD59-A6C34878D82A}">
                    <a16:rowId xmlns:a16="http://schemas.microsoft.com/office/drawing/2014/main" val="790185587"/>
                  </a:ext>
                </a:extLst>
              </a:tr>
              <a:tr h="537915">
                <a:tc vMerge="1">
                  <a:txBody>
                    <a:bodyPr/>
                    <a:lstStyle/>
                    <a:p>
                      <a:endParaRPr lang="sv-SE"/>
                    </a:p>
                  </a:txBody>
                  <a:tcPr/>
                </a:tc>
                <a:tc>
                  <a:txBody>
                    <a:bodyPr/>
                    <a:lstStyle/>
                    <a:p>
                      <a:pPr algn="ctr" fontAlgn="base"/>
                      <a:r>
                        <a:rPr lang="it-IT" sz="2000" b="0" i="0">
                          <a:solidFill>
                            <a:schemeClr val="tx1"/>
                          </a:solidFill>
                          <a:effectLst/>
                          <a:latin typeface="Univers" panose="020B0503020202020204" pitchFamily="34" charset="0"/>
                        </a:rPr>
                        <a:t>01/23 – 09/23​</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a:solidFill>
                            <a:schemeClr val="tx1"/>
                          </a:solidFill>
                          <a:effectLst/>
                          <a:latin typeface="Univers" panose="020B0503020202020204" pitchFamily="34" charset="0"/>
                        </a:rPr>
                        <a:t>1’300 t​</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vMerge="1">
                  <a:txBody>
                    <a:bodyPr/>
                    <a:lstStyle/>
                    <a:p>
                      <a:endParaRPr lang="sv-SE"/>
                    </a:p>
                  </a:txBody>
                  <a:tcPr/>
                </a:tc>
                <a:tc vMerge="1">
                  <a:txBody>
                    <a:bodyPr/>
                    <a:lstStyle/>
                    <a:p>
                      <a:endParaRPr lang="sv-SE"/>
                    </a:p>
                  </a:txBody>
                  <a:tcPr/>
                </a:tc>
                <a:extLst>
                  <a:ext uri="{0D108BD9-81ED-4DB2-BD59-A6C34878D82A}">
                    <a16:rowId xmlns:a16="http://schemas.microsoft.com/office/drawing/2014/main" val="2482248177"/>
                  </a:ext>
                </a:extLst>
              </a:tr>
              <a:tr h="984582">
                <a:tc>
                  <a:txBody>
                    <a:bodyPr/>
                    <a:lstStyle/>
                    <a:p>
                      <a:pPr algn="ctr" fontAlgn="base"/>
                      <a:r>
                        <a:rPr lang="it-IT" sz="2000" b="0" i="0" dirty="0">
                          <a:solidFill>
                            <a:schemeClr val="tx1"/>
                          </a:solidFill>
                          <a:effectLst/>
                          <a:latin typeface="Univers" panose="020B0503020202020204" pitchFamily="34" charset="0"/>
                        </a:rPr>
                        <a:t>Blended polymers​</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a:txBody>
                    <a:bodyPr/>
                    <a:lstStyle/>
                    <a:p>
                      <a:pPr algn="ctr" fontAlgn="base"/>
                      <a:r>
                        <a:rPr lang="it-IT" sz="2000" b="0" i="0">
                          <a:solidFill>
                            <a:schemeClr val="tx1"/>
                          </a:solidFill>
                          <a:effectLst/>
                          <a:latin typeface="Univers" panose="020B0503020202020204" pitchFamily="34" charset="0"/>
                        </a:rPr>
                        <a:t>04/23​</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a:txBody>
                    <a:bodyPr/>
                    <a:lstStyle/>
                    <a:p>
                      <a:pPr algn="ctr" fontAlgn="base"/>
                      <a:r>
                        <a:rPr lang="it-IT" sz="2000" b="0" i="0">
                          <a:solidFill>
                            <a:schemeClr val="tx1"/>
                          </a:solidFill>
                          <a:effectLst/>
                          <a:latin typeface="Univers" panose="020B0503020202020204" pitchFamily="34" charset="0"/>
                        </a:rPr>
                        <a:t>150 t​</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a:txBody>
                    <a:bodyPr/>
                    <a:lstStyle/>
                    <a:p>
                      <a:pPr algn="ctr" fontAlgn="base"/>
                      <a:r>
                        <a:rPr lang="it-IT" sz="2000" b="0" i="0" dirty="0">
                          <a:solidFill>
                            <a:schemeClr val="tx1"/>
                          </a:solidFill>
                          <a:effectLst/>
                          <a:latin typeface="Univers" panose="020B0503020202020204" pitchFamily="34" charset="0"/>
                        </a:rPr>
                        <a:t>25 %​</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tc>
                  <a:txBody>
                    <a:bodyPr/>
                    <a:lstStyle/>
                    <a:p>
                      <a:pPr algn="ctr" fontAlgn="base"/>
                      <a:r>
                        <a:rPr lang="it-IT" sz="2000" b="0" i="0">
                          <a:solidFill>
                            <a:schemeClr val="tx1"/>
                          </a:solidFill>
                          <a:effectLst/>
                          <a:latin typeface="Univers" panose="020B0503020202020204" pitchFamily="34" charset="0"/>
                        </a:rPr>
                        <a:t>500​</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F6E7E8"/>
                    </a:solidFill>
                  </a:tcPr>
                </a:tc>
                <a:extLst>
                  <a:ext uri="{0D108BD9-81ED-4DB2-BD59-A6C34878D82A}">
                    <a16:rowId xmlns:a16="http://schemas.microsoft.com/office/drawing/2014/main" val="1916478146"/>
                  </a:ext>
                </a:extLst>
              </a:tr>
              <a:tr h="537915">
                <a:tc>
                  <a:txBody>
                    <a:bodyPr/>
                    <a:lstStyle/>
                    <a:p>
                      <a:pPr algn="ctr" fontAlgn="base"/>
                      <a:r>
                        <a:rPr lang="it-IT" sz="2000" b="0" i="0" dirty="0">
                          <a:solidFill>
                            <a:schemeClr val="tx1"/>
                          </a:solidFill>
                          <a:effectLst/>
                          <a:latin typeface="Univers" panose="020B0503020202020204" pitchFamily="34" charset="0"/>
                        </a:rPr>
                        <a:t>Biochar​</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dirty="0">
                          <a:solidFill>
                            <a:schemeClr val="tx1"/>
                          </a:solidFill>
                          <a:effectLst/>
                          <a:latin typeface="Univers" panose="020B0503020202020204" pitchFamily="34" charset="0"/>
                        </a:rPr>
                        <a:t>09/23 - 10/23​</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dirty="0">
                          <a:solidFill>
                            <a:schemeClr val="tx1"/>
                          </a:solidFill>
                          <a:effectLst/>
                          <a:latin typeface="Univers" panose="020B0503020202020204" pitchFamily="34" charset="0"/>
                        </a:rPr>
                        <a:t>75 t​</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a:solidFill>
                            <a:schemeClr val="tx1"/>
                          </a:solidFill>
                          <a:effectLst/>
                          <a:latin typeface="Univers" panose="020B0503020202020204" pitchFamily="34" charset="0"/>
                        </a:rPr>
                        <a:t>100 %​</a:t>
                      </a:r>
                      <a:endParaRPr lang="it-IT" sz="1600" b="0" i="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tc>
                  <a:txBody>
                    <a:bodyPr/>
                    <a:lstStyle/>
                    <a:p>
                      <a:pPr algn="ctr" fontAlgn="base"/>
                      <a:r>
                        <a:rPr lang="it-IT" sz="2000" b="0" i="0" dirty="0">
                          <a:solidFill>
                            <a:schemeClr val="tx1"/>
                          </a:solidFill>
                          <a:effectLst/>
                          <a:latin typeface="Univers" panose="020B0503020202020204" pitchFamily="34" charset="0"/>
                        </a:rPr>
                        <a:t>250</a:t>
                      </a:r>
                      <a:endParaRPr lang="it-IT" sz="1600" b="0" i="0" dirty="0">
                        <a:solidFill>
                          <a:schemeClr val="tx1"/>
                        </a:solidFill>
                        <a:effectLst/>
                      </a:endParaRPr>
                    </a:p>
                  </a:txBody>
                  <a:tcPr marL="62267" marR="62267" marT="31133" marB="31133"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CCBCD"/>
                    </a:solidFill>
                  </a:tcPr>
                </a:tc>
                <a:extLst>
                  <a:ext uri="{0D108BD9-81ED-4DB2-BD59-A6C34878D82A}">
                    <a16:rowId xmlns:a16="http://schemas.microsoft.com/office/drawing/2014/main" val="2153498068"/>
                  </a:ext>
                </a:extLst>
              </a:tr>
            </a:tbl>
          </a:graphicData>
        </a:graphic>
      </p:graphicFrame>
      <p:pic>
        <p:nvPicPr>
          <p:cNvPr id="6" name="Imagen 115">
            <a:extLst>
              <a:ext uri="{FF2B5EF4-FFF2-40B4-BE49-F238E27FC236}">
                <a16:creationId xmlns:a16="http://schemas.microsoft.com/office/drawing/2014/main" id="{B8387789-64DC-01FC-5171-A5D4AB1463E9}"/>
              </a:ext>
            </a:extLst>
          </p:cNvPr>
          <p:cNvPicPr>
            <a:picLocks noChangeAspect="1"/>
          </p:cNvPicPr>
          <p:nvPr/>
        </p:nvPicPr>
        <p:blipFill>
          <a:blip r:embed="rId3"/>
          <a:stretch>
            <a:fillRect/>
          </a:stretch>
        </p:blipFill>
        <p:spPr>
          <a:xfrm>
            <a:off x="16689224" y="386588"/>
            <a:ext cx="1426810" cy="1197757"/>
          </a:xfrm>
          <a:prstGeom prst="rect">
            <a:avLst/>
          </a:prstGeom>
        </p:spPr>
      </p:pic>
    </p:spTree>
    <p:extLst>
      <p:ext uri="{BB962C8B-B14F-4D97-AF65-F5344CB8AC3E}">
        <p14:creationId xmlns:p14="http://schemas.microsoft.com/office/powerpoint/2010/main" val="3502371393"/>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a:lnSpc>
                <a:spcPts val="8960"/>
              </a:lnSpc>
              <a:spcBef>
                <a:spcPct val="0"/>
              </a:spcBef>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Results - </a:t>
            </a:r>
            <a:r>
              <a:rPr lang="sv-SE" sz="4800" b="1" dirty="0" err="1">
                <a:solidFill>
                  <a:srgbClr val="CC0033"/>
                </a:solidFill>
                <a:latin typeface="Arial"/>
                <a:cs typeface="Arial" panose="020B0604020202020204" pitchFamily="34" charset="0"/>
              </a:rPr>
              <a:t>Anthracite</a:t>
            </a:r>
            <a:r>
              <a:rPr lang="sv-SE" sz="4800" b="1" dirty="0">
                <a:solidFill>
                  <a:srgbClr val="CC0033"/>
                </a:solidFill>
                <a:latin typeface="Arial"/>
                <a:cs typeface="Arial" panose="020B0604020202020204" pitchFamily="34" charset="0"/>
              </a:rPr>
              <a:t> Substitution rate </a:t>
            </a:r>
            <a:r>
              <a:rPr lang="sv-SE" sz="4800" b="1" dirty="0" err="1">
                <a:solidFill>
                  <a:srgbClr val="CC0033"/>
                </a:solidFill>
                <a:latin typeface="Arial"/>
                <a:cs typeface="Arial" panose="020B0604020202020204" pitchFamily="34" charset="0"/>
              </a:rPr>
              <a:t>with</a:t>
            </a:r>
            <a:r>
              <a:rPr lang="sv-SE" sz="4800" b="1" dirty="0">
                <a:solidFill>
                  <a:srgbClr val="CC0033"/>
                </a:solidFill>
                <a:latin typeface="Arial"/>
                <a:cs typeface="Arial" panose="020B0604020202020204" pitchFamily="34" charset="0"/>
              </a:rPr>
              <a:t> Tire Grain</a:t>
            </a:r>
            <a:endParaRPr lang="en-US" sz="6000" b="1" dirty="0">
              <a:solidFill>
                <a:srgbClr val="CC0033"/>
              </a:solidFill>
              <a:latin typeface="Arial"/>
              <a:cs typeface="Arial" panose="020B0604020202020204" pitchFamily="34" charset="0"/>
            </a:endParaRPr>
          </a:p>
        </p:txBody>
      </p:sp>
      <p:sp>
        <p:nvSpPr>
          <p:cNvPr id="9" name="TextBox 4">
            <a:extLst>
              <a:ext uri="{FF2B5EF4-FFF2-40B4-BE49-F238E27FC236}">
                <a16:creationId xmlns:a16="http://schemas.microsoft.com/office/drawing/2014/main" id="{0CDD51D4-B829-ECA7-DEF4-A5928C1E8B11}"/>
              </a:ext>
            </a:extLst>
          </p:cNvPr>
          <p:cNvSpPr txBox="1"/>
          <p:nvPr/>
        </p:nvSpPr>
        <p:spPr>
          <a:xfrm>
            <a:off x="1013517" y="6808045"/>
            <a:ext cx="11292670" cy="169033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2F2F2F"/>
                </a:solidFill>
                <a:effectLst/>
                <a:uLnTx/>
                <a:uFillTx/>
                <a:latin typeface="Univers"/>
                <a:ea typeface="+mn-ea"/>
                <a:cs typeface="Calibri" panose="020F0502020204030204"/>
              </a:rPr>
              <a:t>Results:</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F2F2F"/>
                </a:solidFill>
                <a:effectLst/>
                <a:uLnTx/>
                <a:uFillTx/>
                <a:latin typeface="Univers"/>
                <a:ea typeface="+mn-ea"/>
                <a:cs typeface="Calibri" panose="020F0502020204030204"/>
              </a:rPr>
              <a:t>Reduction of substitution rate: positive aspect, optimal value </a:t>
            </a:r>
            <a:r>
              <a:rPr kumimoji="0" lang="en-US" sz="2400" b="0" i="0" u="none" strike="noStrike" kern="1200" cap="none" spc="0" normalizeH="0" baseline="0" noProof="0" dirty="0">
                <a:ln>
                  <a:noFill/>
                </a:ln>
                <a:solidFill>
                  <a:srgbClr val="2F2F2F"/>
                </a:solidFill>
                <a:effectLst/>
                <a:uLnTx/>
                <a:uFillTx/>
                <a:latin typeface="Univers"/>
                <a:ea typeface="+mn-ea"/>
                <a:cs typeface="Calibri" panose="020F0502020204030204"/>
                <a:sym typeface="Wingdings" panose="05000000000000000000" pitchFamily="2" charset="2"/>
              </a:rPr>
              <a:t> 1</a:t>
            </a:r>
            <a:endParaRPr kumimoji="0" lang="en-US" sz="2400" b="0" i="0" u="none" strike="noStrike" kern="1200" cap="none" spc="0" normalizeH="0" baseline="0" noProof="0" dirty="0">
              <a:ln>
                <a:noFill/>
              </a:ln>
              <a:solidFill>
                <a:srgbClr val="2F2F2F"/>
              </a:solidFill>
              <a:effectLst/>
              <a:uLnTx/>
              <a:uFillTx/>
              <a:latin typeface="Univers"/>
              <a:ea typeface="+mn-ea"/>
              <a:cs typeface="Calibri" panose="020F0502020204030204"/>
            </a:endParaRP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F2F2F"/>
                </a:solidFill>
                <a:effectLst/>
                <a:uLnTx/>
                <a:uFillTx/>
                <a:latin typeface="Univers"/>
                <a:ea typeface="+mn-ea"/>
                <a:cs typeface="Calibri" panose="020F0502020204030204"/>
                <a:sym typeface="Wingdings" panose="05000000000000000000" pitchFamily="2" charset="2"/>
              </a:rPr>
              <a:t>Reduction of global anthracite consumption</a:t>
            </a:r>
            <a:endParaRPr kumimoji="0" lang="en-US" sz="2400" b="0" i="0" u="none" strike="noStrike" kern="1200" cap="none" spc="0" normalizeH="0" baseline="0" noProof="0" dirty="0">
              <a:ln>
                <a:noFill/>
              </a:ln>
              <a:solidFill>
                <a:srgbClr val="2F2F2F"/>
              </a:solidFill>
              <a:effectLst/>
              <a:uLnTx/>
              <a:uFillTx/>
              <a:latin typeface="Univers"/>
              <a:ea typeface="+mn-ea"/>
              <a:cs typeface="Calibri" panose="020F0502020204030204"/>
            </a:endParaRPr>
          </a:p>
        </p:txBody>
      </p:sp>
      <p:graphicFrame>
        <p:nvGraphicFramePr>
          <p:cNvPr id="8" name="Tabella 7">
            <a:extLst>
              <a:ext uri="{FF2B5EF4-FFF2-40B4-BE49-F238E27FC236}">
                <a16:creationId xmlns:a16="http://schemas.microsoft.com/office/drawing/2014/main" id="{1B4D0E0A-00EF-AC9E-1B20-1DA3AB9D890F}"/>
              </a:ext>
            </a:extLst>
          </p:cNvPr>
          <p:cNvGraphicFramePr>
            <a:graphicFrameLocks noGrp="1"/>
          </p:cNvGraphicFramePr>
          <p:nvPr>
            <p:extLst>
              <p:ext uri="{D42A27DB-BD31-4B8C-83A1-F6EECF244321}">
                <p14:modId xmlns:p14="http://schemas.microsoft.com/office/powerpoint/2010/main" val="577389106"/>
              </p:ext>
            </p:extLst>
          </p:nvPr>
        </p:nvGraphicFramePr>
        <p:xfrm>
          <a:off x="1013517" y="2838343"/>
          <a:ext cx="14249927" cy="3657600"/>
        </p:xfrm>
        <a:graphic>
          <a:graphicData uri="http://schemas.openxmlformats.org/drawingml/2006/table">
            <a:tbl>
              <a:tblPr firstRow="1" bandRow="1">
                <a:tableStyleId>{5C22544A-7EE6-4342-B048-85BDC9FD1C3A}</a:tableStyleId>
              </a:tblPr>
              <a:tblGrid>
                <a:gridCol w="3049090">
                  <a:extLst>
                    <a:ext uri="{9D8B030D-6E8A-4147-A177-3AD203B41FA5}">
                      <a16:colId xmlns:a16="http://schemas.microsoft.com/office/drawing/2014/main" val="3922505697"/>
                    </a:ext>
                  </a:extLst>
                </a:gridCol>
                <a:gridCol w="2468459">
                  <a:extLst>
                    <a:ext uri="{9D8B030D-6E8A-4147-A177-3AD203B41FA5}">
                      <a16:colId xmlns:a16="http://schemas.microsoft.com/office/drawing/2014/main" val="2384821811"/>
                    </a:ext>
                  </a:extLst>
                </a:gridCol>
                <a:gridCol w="2260053">
                  <a:extLst>
                    <a:ext uri="{9D8B030D-6E8A-4147-A177-3AD203B41FA5}">
                      <a16:colId xmlns:a16="http://schemas.microsoft.com/office/drawing/2014/main" val="795763688"/>
                    </a:ext>
                  </a:extLst>
                </a:gridCol>
                <a:gridCol w="2295030">
                  <a:extLst>
                    <a:ext uri="{9D8B030D-6E8A-4147-A177-3AD203B41FA5}">
                      <a16:colId xmlns:a16="http://schemas.microsoft.com/office/drawing/2014/main" val="2002825520"/>
                    </a:ext>
                  </a:extLst>
                </a:gridCol>
                <a:gridCol w="4177295">
                  <a:extLst>
                    <a:ext uri="{9D8B030D-6E8A-4147-A177-3AD203B41FA5}">
                      <a16:colId xmlns:a16="http://schemas.microsoft.com/office/drawing/2014/main" val="1509387649"/>
                    </a:ext>
                  </a:extLst>
                </a:gridCol>
              </a:tblGrid>
              <a:tr h="14630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2000" dirty="0"/>
                        <a:t>Materials injected</a:t>
                      </a:r>
                      <a:endParaRPr lang="en-US" sz="2000" dirty="0"/>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dirty="0"/>
                        <a:t>Time slot</a:t>
                      </a:r>
                      <a:endParaRPr lang="en-US" sz="2000" dirty="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a:t>Specific </a:t>
                      </a:r>
                    </a:p>
                    <a:p>
                      <a:pPr algn="ctr"/>
                      <a:r>
                        <a:rPr lang="it-IT" sz="2000"/>
                        <a:t>Tire Grain Consumption</a:t>
                      </a:r>
                      <a:endParaRPr lang="en-US" sz="200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a:t>Specific Anthracite Consumption</a:t>
                      </a:r>
                      <a:endParaRPr lang="en-US" sz="200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000"/>
                        <a:t>Substitution rate </a:t>
                      </a:r>
                    </a:p>
                    <a:p>
                      <a:pPr algn="ctr"/>
                      <a:r>
                        <a:rPr lang="it-IT" sz="2000"/>
                        <a:t>(Tire Grain : Anthracite)</a:t>
                      </a:r>
                      <a:endParaRPr lang="en-US" sz="2000"/>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25334"/>
                  </a:ext>
                </a:extLst>
              </a:tr>
              <a:tr h="548640">
                <a:tc>
                  <a:txBody>
                    <a:bodyPr/>
                    <a:lstStyle/>
                    <a:p>
                      <a:pPr algn="ctr"/>
                      <a:r>
                        <a:rPr lang="it-IT" sz="1800" kern="1200" dirty="0">
                          <a:solidFill>
                            <a:schemeClr val="tx1"/>
                          </a:solidFill>
                          <a:latin typeface="Univers"/>
                          <a:ea typeface="+mn-ea"/>
                          <a:cs typeface="Calibri" panose="020F0502020204030204"/>
                        </a:rPr>
                        <a:t>Anthracite</a:t>
                      </a:r>
                      <a:endParaRPr lang="en-US" sz="1800" kern="1200" dirty="0">
                        <a:solidFill>
                          <a:schemeClr val="tx1"/>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ctr"/>
                      <a:r>
                        <a:rPr lang="it-IT" sz="1800" kern="1200">
                          <a:solidFill>
                            <a:schemeClr val="tx1"/>
                          </a:solidFill>
                          <a:latin typeface="Univers"/>
                          <a:ea typeface="+mn-ea"/>
                          <a:cs typeface="Calibri" panose="020F0502020204030204"/>
                        </a:rPr>
                        <a:t>05/22 - 12/22</a:t>
                      </a:r>
                      <a:endParaRPr lang="en-US" sz="1800" kern="120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1800" kern="1200">
                          <a:solidFill>
                            <a:schemeClr val="tx1"/>
                          </a:solidFill>
                          <a:latin typeface="Univers"/>
                          <a:ea typeface="+mn-ea"/>
                          <a:cs typeface="Calibri" panose="020F0502020204030204"/>
                        </a:rPr>
                        <a:t>0 kg/t</a:t>
                      </a:r>
                      <a:r>
                        <a:rPr lang="it-IT" sz="1800" kern="1200" baseline="-25000">
                          <a:solidFill>
                            <a:schemeClr val="tx1"/>
                          </a:solidFill>
                          <a:latin typeface="Univers"/>
                          <a:ea typeface="+mn-ea"/>
                          <a:cs typeface="Calibri" panose="020F0502020204030204"/>
                        </a:rPr>
                        <a:t>steel</a:t>
                      </a:r>
                      <a:endParaRPr lang="en-US" sz="1800" kern="120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tcPr>
                </a:tc>
                <a:tc>
                  <a:txBody>
                    <a:bodyPr/>
                    <a:lstStyle/>
                    <a:p>
                      <a:pPr algn="r"/>
                      <a:r>
                        <a:rPr lang="it-IT" sz="1800" kern="1200">
                          <a:solidFill>
                            <a:schemeClr val="tx1"/>
                          </a:solidFill>
                          <a:latin typeface="Univers"/>
                          <a:ea typeface="+mn-ea"/>
                          <a:cs typeface="Calibri" panose="020F0502020204030204"/>
                        </a:rPr>
                        <a:t>7,8 kg/t</a:t>
                      </a:r>
                      <a:r>
                        <a:rPr lang="it-IT" sz="1800" kern="1200" baseline="-25000">
                          <a:solidFill>
                            <a:schemeClr val="tx1"/>
                          </a:solidFill>
                          <a:latin typeface="Univers"/>
                          <a:ea typeface="+mn-ea"/>
                          <a:cs typeface="Calibri" panose="020F0502020204030204"/>
                        </a:rPr>
                        <a:t>steel</a:t>
                      </a:r>
                      <a:endParaRPr lang="en-US" sz="1800" kern="120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tcPr>
                </a:tc>
                <a:tc rowSpan="2">
                  <a:txBody>
                    <a:bodyPr/>
                    <a:lstStyle/>
                    <a:p>
                      <a:pPr algn="ctr"/>
                      <a:r>
                        <a:rPr lang="it-IT" sz="1800" kern="1200">
                          <a:solidFill>
                            <a:schemeClr val="tx1"/>
                          </a:solidFill>
                          <a:latin typeface="Univers"/>
                          <a:ea typeface="+mn-ea"/>
                          <a:cs typeface="Calibri" panose="020F0502020204030204"/>
                        </a:rPr>
                        <a:t>3</a:t>
                      </a:r>
                      <a:endParaRPr lang="en-US" sz="1800" kern="1200">
                        <a:solidFill>
                          <a:schemeClr val="tx1"/>
                        </a:solidFill>
                        <a:latin typeface="Univers"/>
                        <a:ea typeface="+mn-ea"/>
                        <a:cs typeface="Calibri" panose="020F0502020204030204"/>
                      </a:endParaRPr>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196536"/>
                  </a:ext>
                </a:extLst>
              </a:tr>
              <a:tr h="548640">
                <a:tc>
                  <a:txBody>
                    <a:bodyPr/>
                    <a:lstStyle/>
                    <a:p>
                      <a:pPr algn="ctr"/>
                      <a:r>
                        <a:rPr lang="it-IT" sz="1800" kern="1200" dirty="0">
                          <a:solidFill>
                            <a:schemeClr val="tx1"/>
                          </a:solidFill>
                          <a:latin typeface="Univers"/>
                          <a:ea typeface="+mn-ea"/>
                          <a:cs typeface="Calibri" panose="020F0502020204030204"/>
                        </a:rPr>
                        <a:t>Anthracite + TG</a:t>
                      </a:r>
                      <a:endParaRPr lang="en-US" sz="1800" kern="1200" dirty="0">
                        <a:solidFill>
                          <a:schemeClr val="tx1"/>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algn="ctr"/>
                      <a:endParaRPr lang="en-US" sz="2800" kern="1200">
                        <a:solidFill>
                          <a:srgbClr val="00358E"/>
                        </a:solidFill>
                        <a:latin typeface="Univers"/>
                        <a:ea typeface="+mn-ea"/>
                        <a:cs typeface="Calibri" panose="020F0502020204030204"/>
                      </a:endParaRPr>
                    </a:p>
                  </a:txBody>
                  <a:tcPr anchor="ctr"/>
                </a:tc>
                <a:tc>
                  <a:txBody>
                    <a:bodyPr/>
                    <a:lstStyle/>
                    <a:p>
                      <a:pPr algn="r"/>
                      <a:r>
                        <a:rPr lang="it-IT" sz="1800" kern="1200">
                          <a:solidFill>
                            <a:schemeClr val="tx1"/>
                          </a:solidFill>
                          <a:latin typeface="Univers"/>
                          <a:ea typeface="+mn-ea"/>
                          <a:cs typeface="Calibri" panose="020F0502020204030204"/>
                        </a:rPr>
                        <a:t>2,4 kg/t</a:t>
                      </a:r>
                      <a:r>
                        <a:rPr lang="it-IT" sz="1800" kern="1200" baseline="-25000">
                          <a:solidFill>
                            <a:schemeClr val="tx1"/>
                          </a:solidFill>
                          <a:latin typeface="Univers"/>
                          <a:ea typeface="+mn-ea"/>
                          <a:cs typeface="Calibri" panose="020F0502020204030204"/>
                        </a:rPr>
                        <a:t>steel</a:t>
                      </a:r>
                      <a:endParaRPr lang="en-US" sz="1800" kern="1200">
                        <a:solidFill>
                          <a:schemeClr val="tx1"/>
                        </a:solidFill>
                        <a:latin typeface="Univers"/>
                        <a:ea typeface="+mn-ea"/>
                        <a:cs typeface="Calibri" panose="020F0502020204030204"/>
                      </a:endParaRPr>
                    </a:p>
                  </a:txBody>
                  <a:tcPr marL="182880" marR="182880" marT="91440" marB="91440" anchor="ctr">
                    <a:lnB w="12700" cap="flat" cmpd="sng" algn="ctr">
                      <a:solidFill>
                        <a:schemeClr val="tx1"/>
                      </a:solidFill>
                      <a:prstDash val="solid"/>
                      <a:round/>
                      <a:headEnd type="none" w="med" len="med"/>
                      <a:tailEnd type="none" w="med" len="med"/>
                    </a:lnB>
                  </a:tcPr>
                </a:tc>
                <a:tc>
                  <a:txBody>
                    <a:bodyPr/>
                    <a:lstStyle/>
                    <a:p>
                      <a:pPr algn="r"/>
                      <a:r>
                        <a:rPr lang="it-IT" sz="1800" kern="1200">
                          <a:solidFill>
                            <a:schemeClr val="tx1"/>
                          </a:solidFill>
                          <a:latin typeface="Univers"/>
                          <a:ea typeface="+mn-ea"/>
                          <a:cs typeface="Calibri" panose="020F0502020204030204"/>
                        </a:rPr>
                        <a:t>7,0 kg/t</a:t>
                      </a:r>
                      <a:r>
                        <a:rPr lang="it-IT" sz="1800" kern="1200" baseline="-25000">
                          <a:solidFill>
                            <a:schemeClr val="tx1"/>
                          </a:solidFill>
                          <a:latin typeface="Univers"/>
                          <a:ea typeface="+mn-ea"/>
                          <a:cs typeface="Calibri" panose="020F0502020204030204"/>
                        </a:rPr>
                        <a:t>steel</a:t>
                      </a:r>
                      <a:endParaRPr lang="en-US" sz="1800" kern="1200">
                        <a:solidFill>
                          <a:schemeClr val="tx1"/>
                        </a:solidFill>
                        <a:latin typeface="Univers"/>
                        <a:ea typeface="+mn-ea"/>
                        <a:cs typeface="Calibri" panose="020F0502020204030204"/>
                      </a:endParaRPr>
                    </a:p>
                  </a:txBody>
                  <a:tcPr marL="182880" marR="182880" marT="91440" marB="91440" anchor="ctr">
                    <a:lnB w="12700" cap="flat" cmpd="sng" algn="ctr">
                      <a:solidFill>
                        <a:schemeClr val="tx1"/>
                      </a:solidFill>
                      <a:prstDash val="solid"/>
                      <a:round/>
                      <a:headEnd type="none" w="med" len="med"/>
                      <a:tailEnd type="none" w="med" len="med"/>
                    </a:lnB>
                  </a:tcPr>
                </a:tc>
                <a:tc vMerge="1">
                  <a:txBody>
                    <a:bodyPr/>
                    <a:lstStyle/>
                    <a:p>
                      <a:pPr algn="ctr"/>
                      <a:endParaRPr lang="en-US" sz="2800" kern="1200">
                        <a:solidFill>
                          <a:srgbClr val="00358E"/>
                        </a:solidFill>
                        <a:latin typeface="Univers"/>
                        <a:ea typeface="+mn-ea"/>
                        <a:cs typeface="Calibri" panose="020F0502020204030204"/>
                      </a:endParaRPr>
                    </a:p>
                  </a:txBody>
                  <a:tcPr anchor="ctr"/>
                </a:tc>
                <a:extLst>
                  <a:ext uri="{0D108BD9-81ED-4DB2-BD59-A6C34878D82A}">
                    <a16:rowId xmlns:a16="http://schemas.microsoft.com/office/drawing/2014/main" val="3997851775"/>
                  </a:ext>
                </a:extLst>
              </a:tr>
              <a:tr h="548640">
                <a:tc>
                  <a:txBody>
                    <a:bodyPr/>
                    <a:lstStyle/>
                    <a:p>
                      <a:pPr algn="ctr"/>
                      <a:r>
                        <a:rPr lang="it-IT" sz="1800" kern="1200" dirty="0">
                          <a:solidFill>
                            <a:schemeClr val="tx1"/>
                          </a:solidFill>
                          <a:latin typeface="Univers"/>
                          <a:ea typeface="+mn-ea"/>
                          <a:cs typeface="Calibri" panose="020F0502020204030204"/>
                        </a:rPr>
                        <a:t>Anthracite</a:t>
                      </a:r>
                      <a:endParaRPr lang="en-US" sz="1800" kern="1200" dirty="0">
                        <a:solidFill>
                          <a:schemeClr val="tx1"/>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ctr"/>
                      <a:r>
                        <a:rPr lang="it-IT" sz="1800" kern="1200">
                          <a:solidFill>
                            <a:schemeClr val="tx1"/>
                          </a:solidFill>
                          <a:latin typeface="Univers"/>
                          <a:ea typeface="+mn-ea"/>
                          <a:cs typeface="Calibri" panose="020F0502020204030204"/>
                        </a:rPr>
                        <a:t>01/23 – 10/23</a:t>
                      </a:r>
                      <a:endParaRPr lang="en-US" sz="1800" kern="120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1800" kern="1200" dirty="0">
                          <a:solidFill>
                            <a:schemeClr val="tx1"/>
                          </a:solidFill>
                          <a:latin typeface="Univers"/>
                          <a:ea typeface="+mn-ea"/>
                          <a:cs typeface="Calibri" panose="020F0502020204030204"/>
                        </a:rPr>
                        <a:t>0 kg/t</a:t>
                      </a:r>
                      <a:r>
                        <a:rPr lang="it-IT" sz="1800" kern="1200" baseline="-25000" dirty="0">
                          <a:solidFill>
                            <a:schemeClr val="tx1"/>
                          </a:solidFill>
                          <a:latin typeface="Univers"/>
                          <a:ea typeface="+mn-ea"/>
                          <a:cs typeface="Calibri" panose="020F0502020204030204"/>
                        </a:rPr>
                        <a:t>steel</a:t>
                      </a:r>
                      <a:endParaRPr lang="en-US" sz="1800" kern="1200" dirty="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tcPr>
                </a:tc>
                <a:tc>
                  <a:txBody>
                    <a:bodyPr/>
                    <a:lstStyle/>
                    <a:p>
                      <a:pPr algn="r"/>
                      <a:r>
                        <a:rPr lang="it-IT" sz="1800" kern="1200" dirty="0">
                          <a:solidFill>
                            <a:schemeClr val="tx1"/>
                          </a:solidFill>
                          <a:latin typeface="Univers"/>
                          <a:ea typeface="+mn-ea"/>
                          <a:cs typeface="Calibri" panose="020F0502020204030204"/>
                        </a:rPr>
                        <a:t>7,5 kg/t</a:t>
                      </a:r>
                      <a:r>
                        <a:rPr lang="it-IT" sz="1800" kern="1200" baseline="-25000" dirty="0">
                          <a:solidFill>
                            <a:schemeClr val="tx1"/>
                          </a:solidFill>
                          <a:latin typeface="Univers"/>
                          <a:ea typeface="+mn-ea"/>
                          <a:cs typeface="Calibri" panose="020F0502020204030204"/>
                        </a:rPr>
                        <a:t>steel</a:t>
                      </a:r>
                      <a:endParaRPr lang="en-US" sz="1800" kern="1200" dirty="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tcPr>
                </a:tc>
                <a:tc rowSpan="2">
                  <a:txBody>
                    <a:bodyPr/>
                    <a:lstStyle/>
                    <a:p>
                      <a:pPr algn="ctr"/>
                      <a:r>
                        <a:rPr lang="it-IT" sz="1800" kern="1200" dirty="0">
                          <a:solidFill>
                            <a:schemeClr val="tx1"/>
                          </a:solidFill>
                          <a:latin typeface="Univers"/>
                          <a:ea typeface="+mn-ea"/>
                          <a:cs typeface="Calibri" panose="020F0502020204030204"/>
                        </a:rPr>
                        <a:t>1,3</a:t>
                      </a:r>
                      <a:endParaRPr lang="en-US" sz="1800" kern="1200" dirty="0">
                        <a:solidFill>
                          <a:schemeClr val="tx1"/>
                        </a:solidFill>
                        <a:latin typeface="Univers"/>
                        <a:ea typeface="+mn-ea"/>
                        <a:cs typeface="Calibri" panose="020F0502020204030204"/>
                      </a:endParaRPr>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03650"/>
                  </a:ext>
                </a:extLst>
              </a:tr>
              <a:tr h="548640">
                <a:tc>
                  <a:txBody>
                    <a:bodyPr/>
                    <a:lstStyle/>
                    <a:p>
                      <a:pPr algn="ctr"/>
                      <a:r>
                        <a:rPr lang="it-IT" sz="1800" kern="1200" dirty="0">
                          <a:solidFill>
                            <a:schemeClr val="tx1"/>
                          </a:solidFill>
                          <a:latin typeface="Univers"/>
                          <a:ea typeface="+mn-ea"/>
                          <a:cs typeface="Calibri" panose="020F0502020204030204"/>
                        </a:rPr>
                        <a:t>Anthracite + TG</a:t>
                      </a:r>
                      <a:endParaRPr lang="en-US" sz="1800" kern="1200" dirty="0">
                        <a:solidFill>
                          <a:schemeClr val="tx1"/>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algn="ctr"/>
                      <a:endParaRPr lang="en-US" sz="2800" kern="1200">
                        <a:solidFill>
                          <a:srgbClr val="00358E"/>
                        </a:solidFill>
                        <a:latin typeface="Univers"/>
                        <a:ea typeface="+mn-ea"/>
                        <a:cs typeface="Calibri" panose="020F0502020204030204"/>
                      </a:endParaRPr>
                    </a:p>
                  </a:txBody>
                  <a:tcPr anchor="ctr"/>
                </a:tc>
                <a:tc>
                  <a:txBody>
                    <a:bodyPr/>
                    <a:lstStyle/>
                    <a:p>
                      <a:pPr algn="r"/>
                      <a:r>
                        <a:rPr lang="it-IT" sz="1800" kern="1200">
                          <a:solidFill>
                            <a:schemeClr val="tx1"/>
                          </a:solidFill>
                          <a:latin typeface="Univers"/>
                          <a:ea typeface="+mn-ea"/>
                          <a:cs typeface="Calibri" panose="020F0502020204030204"/>
                        </a:rPr>
                        <a:t>2,0 kg/</a:t>
                      </a:r>
                      <a:r>
                        <a:rPr lang="it-IT" sz="1800" kern="1200" err="1">
                          <a:solidFill>
                            <a:schemeClr val="tx1"/>
                          </a:solidFill>
                          <a:latin typeface="Univers"/>
                          <a:ea typeface="+mn-ea"/>
                          <a:cs typeface="Calibri" panose="020F0502020204030204"/>
                        </a:rPr>
                        <a:t>t</a:t>
                      </a:r>
                      <a:r>
                        <a:rPr lang="it-IT" sz="1800" kern="1200" baseline="-25000" err="1">
                          <a:solidFill>
                            <a:schemeClr val="tx1"/>
                          </a:solidFill>
                          <a:latin typeface="Univers"/>
                          <a:ea typeface="+mn-ea"/>
                          <a:cs typeface="Calibri" panose="020F0502020204030204"/>
                        </a:rPr>
                        <a:t>steel</a:t>
                      </a:r>
                      <a:endParaRPr lang="en-US" sz="1800" kern="1200">
                        <a:solidFill>
                          <a:schemeClr val="tx1"/>
                        </a:solidFill>
                        <a:latin typeface="Univers"/>
                        <a:ea typeface="+mn-ea"/>
                        <a:cs typeface="Calibri" panose="020F0502020204030204"/>
                      </a:endParaRPr>
                    </a:p>
                  </a:txBody>
                  <a:tcPr marL="182880" marR="182880" marT="91440" marB="91440" anchor="ctr">
                    <a:lnB w="12700" cap="flat" cmpd="sng" algn="ctr">
                      <a:solidFill>
                        <a:schemeClr val="tx1"/>
                      </a:solidFill>
                      <a:prstDash val="solid"/>
                      <a:round/>
                      <a:headEnd type="none" w="med" len="med"/>
                      <a:tailEnd type="none" w="med" len="med"/>
                    </a:lnB>
                  </a:tcPr>
                </a:tc>
                <a:tc>
                  <a:txBody>
                    <a:bodyPr/>
                    <a:lstStyle/>
                    <a:p>
                      <a:pPr algn="r"/>
                      <a:r>
                        <a:rPr lang="it-IT" sz="1800" kern="1200" dirty="0">
                          <a:solidFill>
                            <a:schemeClr val="tx1"/>
                          </a:solidFill>
                          <a:latin typeface="Univers"/>
                          <a:ea typeface="+mn-ea"/>
                          <a:cs typeface="Calibri" panose="020F0502020204030204"/>
                        </a:rPr>
                        <a:t>6,0 kg/t</a:t>
                      </a:r>
                      <a:r>
                        <a:rPr lang="it-IT" sz="1800" kern="1200" baseline="-25000" dirty="0">
                          <a:solidFill>
                            <a:schemeClr val="tx1"/>
                          </a:solidFill>
                          <a:latin typeface="Univers"/>
                          <a:ea typeface="+mn-ea"/>
                          <a:cs typeface="Calibri" panose="020F0502020204030204"/>
                        </a:rPr>
                        <a:t>steel</a:t>
                      </a:r>
                      <a:endParaRPr lang="en-US" sz="1800" kern="1200" dirty="0">
                        <a:solidFill>
                          <a:schemeClr val="tx1"/>
                        </a:solidFill>
                        <a:latin typeface="Univers"/>
                        <a:ea typeface="+mn-ea"/>
                        <a:cs typeface="Calibri" panose="020F0502020204030204"/>
                      </a:endParaRPr>
                    </a:p>
                  </a:txBody>
                  <a:tcPr marL="182880" marR="182880" marT="91440" marB="91440" anchor="ctr">
                    <a:lnB w="12700" cap="flat" cmpd="sng" algn="ctr">
                      <a:solidFill>
                        <a:schemeClr val="tx1"/>
                      </a:solidFill>
                      <a:prstDash val="solid"/>
                      <a:round/>
                      <a:headEnd type="none" w="med" len="med"/>
                      <a:tailEnd type="none" w="med" len="med"/>
                    </a:lnB>
                  </a:tcPr>
                </a:tc>
                <a:tc vMerge="1">
                  <a:txBody>
                    <a:bodyPr/>
                    <a:lstStyle/>
                    <a:p>
                      <a:pPr algn="ctr"/>
                      <a:endParaRPr lang="en-US" sz="2800" kern="1200">
                        <a:solidFill>
                          <a:srgbClr val="00358E"/>
                        </a:solidFill>
                        <a:latin typeface="Univers"/>
                        <a:ea typeface="+mn-ea"/>
                        <a:cs typeface="Calibri" panose="020F0502020204030204"/>
                      </a:endParaRPr>
                    </a:p>
                  </a:txBody>
                  <a:tcPr anchor="ctr"/>
                </a:tc>
                <a:extLst>
                  <a:ext uri="{0D108BD9-81ED-4DB2-BD59-A6C34878D82A}">
                    <a16:rowId xmlns:a16="http://schemas.microsoft.com/office/drawing/2014/main" val="923419791"/>
                  </a:ext>
                </a:extLst>
              </a:tr>
            </a:tbl>
          </a:graphicData>
        </a:graphic>
      </p:graphicFrame>
      <p:pic>
        <p:nvPicPr>
          <p:cNvPr id="13" name="Imagen 115">
            <a:extLst>
              <a:ext uri="{FF2B5EF4-FFF2-40B4-BE49-F238E27FC236}">
                <a16:creationId xmlns:a16="http://schemas.microsoft.com/office/drawing/2014/main" id="{151ECE5D-BA07-3C11-60B7-0F864813A06C}"/>
              </a:ext>
            </a:extLst>
          </p:cNvPr>
          <p:cNvPicPr>
            <a:picLocks noChangeAspect="1"/>
          </p:cNvPicPr>
          <p:nvPr/>
        </p:nvPicPr>
        <p:blipFill>
          <a:blip r:embed="rId6"/>
          <a:stretch>
            <a:fillRect/>
          </a:stretch>
        </p:blipFill>
        <p:spPr>
          <a:xfrm>
            <a:off x="16801768" y="386588"/>
            <a:ext cx="1426810" cy="1197757"/>
          </a:xfrm>
          <a:prstGeom prst="rect">
            <a:avLst/>
          </a:prstGeom>
        </p:spPr>
      </p:pic>
    </p:spTree>
    <p:extLst>
      <p:ext uri="{BB962C8B-B14F-4D97-AF65-F5344CB8AC3E}">
        <p14:creationId xmlns:p14="http://schemas.microsoft.com/office/powerpoint/2010/main" val="1539930881"/>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2194960"/>
          </a:xfrm>
          <a:prstGeom prst="rect">
            <a:avLst/>
          </a:prstGeom>
        </p:spPr>
        <p:txBody>
          <a:bodyPr wrap="square" lIns="0" tIns="0" rIns="0" bIns="0" rtlCol="0" anchor="t">
            <a:spAutoFit/>
          </a:bodyPr>
          <a:lstStyle/>
          <a:p>
            <a:pPr>
              <a:lnSpc>
                <a:spcPts val="8960"/>
              </a:lnSpc>
              <a:spcBef>
                <a:spcPct val="0"/>
              </a:spcBef>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Results  - </a:t>
            </a:r>
            <a:r>
              <a:rPr kumimoji="0" lang="sv-SE" sz="4800" b="1" i="0" u="none" strike="noStrike" kern="1200" cap="none" spc="0" normalizeH="0" baseline="0" noProof="0" dirty="0" err="1">
                <a:ln>
                  <a:noFill/>
                </a:ln>
                <a:solidFill>
                  <a:schemeClr val="accent1"/>
                </a:solidFill>
                <a:effectLst/>
                <a:uLnTx/>
                <a:uFillTx/>
                <a:latin typeface="Univers"/>
                <a:ea typeface="+mn-ea"/>
                <a:cs typeface="Calibri" panose="020F0502020204030204"/>
              </a:rPr>
              <a:t>Anthracite</a:t>
            </a:r>
            <a:r>
              <a:rPr kumimoji="0" lang="sv-SE" sz="4800" b="1" i="0" u="none" strike="noStrike" kern="1200" cap="none" spc="0" normalizeH="0" baseline="0" noProof="0" dirty="0">
                <a:ln>
                  <a:noFill/>
                </a:ln>
                <a:solidFill>
                  <a:schemeClr val="accent1"/>
                </a:solidFill>
                <a:effectLst/>
                <a:uLnTx/>
                <a:uFillTx/>
                <a:latin typeface="Arial"/>
                <a:ea typeface="+mn-ea"/>
                <a:cs typeface="+mn-cs"/>
              </a:rPr>
              <a:t> </a:t>
            </a:r>
            <a:r>
              <a:rPr kumimoji="0" lang="sv-SE" sz="4800" b="1" i="0" u="none" strike="noStrike" kern="1200" cap="none" spc="0" normalizeH="0" baseline="0" noProof="0" dirty="0">
                <a:ln>
                  <a:noFill/>
                </a:ln>
                <a:solidFill>
                  <a:schemeClr val="accent1"/>
                </a:solidFill>
                <a:effectLst/>
                <a:uLnTx/>
                <a:uFillTx/>
                <a:latin typeface="Univers"/>
                <a:ea typeface="+mn-ea"/>
                <a:cs typeface="Calibri" panose="020F0502020204030204"/>
              </a:rPr>
              <a:t>Substitution rate </a:t>
            </a:r>
            <a:r>
              <a:rPr kumimoji="0" lang="sv-SE" sz="4800" b="1" i="0" u="none" strike="noStrike" kern="1200" cap="none" spc="0" normalizeH="0" baseline="0" noProof="0" dirty="0" err="1">
                <a:ln>
                  <a:noFill/>
                </a:ln>
                <a:solidFill>
                  <a:schemeClr val="accent1"/>
                </a:solidFill>
                <a:effectLst/>
                <a:uLnTx/>
                <a:uFillTx/>
                <a:latin typeface="Univers"/>
                <a:ea typeface="+mn-ea"/>
                <a:cs typeface="Calibri" panose="020F0502020204030204"/>
              </a:rPr>
              <a:t>with</a:t>
            </a:r>
            <a:r>
              <a:rPr kumimoji="0" lang="sv-SE" sz="4800" b="1" i="0" u="none" strike="noStrike" kern="1200" cap="none" spc="0" normalizeH="0" baseline="0" noProof="0" dirty="0">
                <a:ln>
                  <a:noFill/>
                </a:ln>
                <a:solidFill>
                  <a:schemeClr val="accent1"/>
                </a:solidFill>
                <a:effectLst/>
                <a:uLnTx/>
                <a:uFillTx/>
                <a:latin typeface="Univers"/>
                <a:ea typeface="+mn-ea"/>
                <a:cs typeface="Calibri" panose="020F0502020204030204"/>
              </a:rPr>
              <a:t> </a:t>
            </a:r>
            <a:r>
              <a:rPr lang="sv-SE" sz="4800" b="1" dirty="0" err="1">
                <a:solidFill>
                  <a:schemeClr val="accent1"/>
                </a:solidFill>
                <a:latin typeface="Univers"/>
                <a:cs typeface="Calibri" panose="020F0502020204030204"/>
              </a:rPr>
              <a:t>Biochar</a:t>
            </a:r>
            <a:endParaRPr kumimoji="0" lang="en-US" sz="5400" b="1" i="0" u="none" strike="noStrike" kern="1200" cap="none" spc="0" normalizeH="0" baseline="0" noProof="0" dirty="0">
              <a:ln>
                <a:noFill/>
              </a:ln>
              <a:solidFill>
                <a:schemeClr val="accent1"/>
              </a:solidFill>
              <a:effectLst/>
              <a:uLnTx/>
              <a:uFillTx/>
              <a:latin typeface="Univers"/>
              <a:ea typeface="+mn-ea"/>
              <a:cs typeface="Calibri" panose="020F0502020204030204"/>
            </a:endParaRPr>
          </a:p>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a:t>
            </a:r>
          </a:p>
        </p:txBody>
      </p:sp>
      <p:pic>
        <p:nvPicPr>
          <p:cNvPr id="13" name="Imagen 115">
            <a:extLst>
              <a:ext uri="{FF2B5EF4-FFF2-40B4-BE49-F238E27FC236}">
                <a16:creationId xmlns:a16="http://schemas.microsoft.com/office/drawing/2014/main" id="{151ECE5D-BA07-3C11-60B7-0F864813A06C}"/>
              </a:ext>
            </a:extLst>
          </p:cNvPr>
          <p:cNvPicPr>
            <a:picLocks noChangeAspect="1"/>
          </p:cNvPicPr>
          <p:nvPr/>
        </p:nvPicPr>
        <p:blipFill>
          <a:blip r:embed="rId6"/>
          <a:stretch>
            <a:fillRect/>
          </a:stretch>
        </p:blipFill>
        <p:spPr>
          <a:xfrm>
            <a:off x="16689224" y="386588"/>
            <a:ext cx="1426810" cy="1197757"/>
          </a:xfrm>
          <a:prstGeom prst="rect">
            <a:avLst/>
          </a:prstGeom>
        </p:spPr>
      </p:pic>
      <p:graphicFrame>
        <p:nvGraphicFramePr>
          <p:cNvPr id="6" name="Tabella 7">
            <a:extLst>
              <a:ext uri="{FF2B5EF4-FFF2-40B4-BE49-F238E27FC236}">
                <a16:creationId xmlns:a16="http://schemas.microsoft.com/office/drawing/2014/main" id="{BD6CA98B-7CAF-6D8D-CD3A-010AA0F042F7}"/>
              </a:ext>
            </a:extLst>
          </p:cNvPr>
          <p:cNvGraphicFramePr>
            <a:graphicFrameLocks noGrp="1"/>
          </p:cNvGraphicFramePr>
          <p:nvPr>
            <p:extLst>
              <p:ext uri="{D42A27DB-BD31-4B8C-83A1-F6EECF244321}">
                <p14:modId xmlns:p14="http://schemas.microsoft.com/office/powerpoint/2010/main" val="383282395"/>
              </p:ext>
            </p:extLst>
          </p:nvPr>
        </p:nvGraphicFramePr>
        <p:xfrm>
          <a:off x="1047595" y="3167974"/>
          <a:ext cx="15320614" cy="3142700"/>
        </p:xfrm>
        <a:graphic>
          <a:graphicData uri="http://schemas.openxmlformats.org/drawingml/2006/table">
            <a:tbl>
              <a:tblPr firstRow="1" bandRow="1">
                <a:tableStyleId>{5C22544A-7EE6-4342-B048-85BDC9FD1C3A}</a:tableStyleId>
              </a:tblPr>
              <a:tblGrid>
                <a:gridCol w="3483844">
                  <a:extLst>
                    <a:ext uri="{9D8B030D-6E8A-4147-A177-3AD203B41FA5}">
                      <a16:colId xmlns:a16="http://schemas.microsoft.com/office/drawing/2014/main" val="3922505697"/>
                    </a:ext>
                  </a:extLst>
                </a:gridCol>
                <a:gridCol w="2592288">
                  <a:extLst>
                    <a:ext uri="{9D8B030D-6E8A-4147-A177-3AD203B41FA5}">
                      <a16:colId xmlns:a16="http://schemas.microsoft.com/office/drawing/2014/main" val="2384821811"/>
                    </a:ext>
                  </a:extLst>
                </a:gridCol>
                <a:gridCol w="2448272">
                  <a:extLst>
                    <a:ext uri="{9D8B030D-6E8A-4147-A177-3AD203B41FA5}">
                      <a16:colId xmlns:a16="http://schemas.microsoft.com/office/drawing/2014/main" val="795763688"/>
                    </a:ext>
                  </a:extLst>
                </a:gridCol>
                <a:gridCol w="3024336">
                  <a:extLst>
                    <a:ext uri="{9D8B030D-6E8A-4147-A177-3AD203B41FA5}">
                      <a16:colId xmlns:a16="http://schemas.microsoft.com/office/drawing/2014/main" val="2002825520"/>
                    </a:ext>
                  </a:extLst>
                </a:gridCol>
                <a:gridCol w="3771874">
                  <a:extLst>
                    <a:ext uri="{9D8B030D-6E8A-4147-A177-3AD203B41FA5}">
                      <a16:colId xmlns:a16="http://schemas.microsoft.com/office/drawing/2014/main" val="1509387649"/>
                    </a:ext>
                  </a:extLst>
                </a:gridCol>
              </a:tblGrid>
              <a:tr h="167058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2800" dirty="0"/>
                        <a:t>Materials injected</a:t>
                      </a:r>
                      <a:endParaRPr lang="en-US" sz="2800" dirty="0"/>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dirty="0"/>
                        <a:t>Time slot</a:t>
                      </a:r>
                      <a:endParaRPr lang="en-US" sz="2800" dirty="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err="1"/>
                        <a:t>Specific</a:t>
                      </a:r>
                      <a:r>
                        <a:rPr lang="it-IT" sz="2800"/>
                        <a:t> </a:t>
                      </a:r>
                      <a:r>
                        <a:rPr lang="it-IT" sz="2800" err="1"/>
                        <a:t>Biochar</a:t>
                      </a:r>
                      <a:r>
                        <a:rPr lang="it-IT" sz="2800"/>
                        <a:t> Consumption</a:t>
                      </a:r>
                      <a:endParaRPr lang="en-US" sz="280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err="1"/>
                        <a:t>Specific</a:t>
                      </a:r>
                      <a:r>
                        <a:rPr lang="it-IT" sz="2800"/>
                        <a:t> Anthracite Consumption</a:t>
                      </a:r>
                      <a:endParaRPr lang="en-US" sz="280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err="1"/>
                        <a:t>Substitution</a:t>
                      </a:r>
                      <a:r>
                        <a:rPr lang="it-IT" sz="2800"/>
                        <a:t> rate (</a:t>
                      </a:r>
                      <a:r>
                        <a:rPr lang="it-IT" sz="2800" err="1"/>
                        <a:t>Biochar</a:t>
                      </a:r>
                      <a:r>
                        <a:rPr lang="it-IT" sz="2800"/>
                        <a:t> : Anthracite)</a:t>
                      </a:r>
                      <a:endParaRPr lang="en-US" sz="2800"/>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25334"/>
                  </a:ext>
                </a:extLst>
              </a:tr>
              <a:tr h="626470">
                <a:tc>
                  <a:txBody>
                    <a:bodyPr/>
                    <a:lstStyle/>
                    <a:p>
                      <a:pPr algn="ctr"/>
                      <a:r>
                        <a:rPr lang="it-IT" sz="2400" kern="1200">
                          <a:solidFill>
                            <a:schemeClr val="tx1"/>
                          </a:solidFill>
                          <a:latin typeface="Univers"/>
                          <a:ea typeface="+mn-ea"/>
                          <a:cs typeface="Calibri" panose="020F0502020204030204"/>
                        </a:rPr>
                        <a:t>Anthracite</a:t>
                      </a:r>
                      <a:endParaRPr lang="en-US" sz="2400" kern="1200">
                        <a:solidFill>
                          <a:schemeClr val="tx1"/>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2">
                  <a:txBody>
                    <a:bodyPr/>
                    <a:lstStyle/>
                    <a:p>
                      <a:pPr algn="ctr"/>
                      <a:r>
                        <a:rPr lang="it-IT" sz="2400" kern="1200">
                          <a:solidFill>
                            <a:schemeClr val="tx1"/>
                          </a:solidFill>
                          <a:latin typeface="Univers"/>
                          <a:ea typeface="+mn-ea"/>
                          <a:cs typeface="Calibri" panose="020F0502020204030204"/>
                        </a:rPr>
                        <a:t>09/23 – 10/23</a:t>
                      </a:r>
                      <a:endParaRPr lang="en-US" sz="2400" kern="120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2400" kern="1200" dirty="0">
                          <a:solidFill>
                            <a:schemeClr val="tx1"/>
                          </a:solidFill>
                          <a:latin typeface="Univers"/>
                          <a:ea typeface="+mn-ea"/>
                          <a:cs typeface="Calibri" panose="020F0502020204030204"/>
                        </a:rPr>
                        <a:t>0 kg/t</a:t>
                      </a:r>
                      <a:r>
                        <a:rPr lang="it-IT" sz="2400" kern="1200" baseline="-25000" dirty="0">
                          <a:solidFill>
                            <a:schemeClr val="tx1"/>
                          </a:solidFill>
                          <a:latin typeface="Univers"/>
                          <a:ea typeface="+mn-ea"/>
                          <a:cs typeface="Calibri" panose="020F0502020204030204"/>
                        </a:rPr>
                        <a:t>steel</a:t>
                      </a:r>
                      <a:endParaRPr lang="en-US" sz="2400" kern="1200" dirty="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tcPr>
                </a:tc>
                <a:tc>
                  <a:txBody>
                    <a:bodyPr/>
                    <a:lstStyle/>
                    <a:p>
                      <a:pPr algn="r"/>
                      <a:r>
                        <a:rPr lang="it-IT" sz="2400" kern="1200">
                          <a:solidFill>
                            <a:schemeClr val="tx1"/>
                          </a:solidFill>
                          <a:latin typeface="Univers"/>
                          <a:ea typeface="+mn-ea"/>
                          <a:cs typeface="Calibri" panose="020F0502020204030204"/>
                        </a:rPr>
                        <a:t>7,0 kg/</a:t>
                      </a:r>
                      <a:r>
                        <a:rPr lang="it-IT" sz="2400" kern="1200" err="1">
                          <a:solidFill>
                            <a:schemeClr val="tx1"/>
                          </a:solidFill>
                          <a:latin typeface="Univers"/>
                          <a:ea typeface="+mn-ea"/>
                          <a:cs typeface="Calibri" panose="020F0502020204030204"/>
                        </a:rPr>
                        <a:t>t</a:t>
                      </a:r>
                      <a:r>
                        <a:rPr lang="it-IT" sz="2400" kern="1200" baseline="-25000" err="1">
                          <a:solidFill>
                            <a:schemeClr val="tx1"/>
                          </a:solidFill>
                          <a:latin typeface="Univers"/>
                          <a:ea typeface="+mn-ea"/>
                          <a:cs typeface="Calibri" panose="020F0502020204030204"/>
                        </a:rPr>
                        <a:t>steel</a:t>
                      </a:r>
                      <a:endParaRPr lang="en-US" sz="2400" kern="1200">
                        <a:solidFill>
                          <a:schemeClr val="tx1"/>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tcPr>
                </a:tc>
                <a:tc rowSpan="2">
                  <a:txBody>
                    <a:bodyPr/>
                    <a:lstStyle/>
                    <a:p>
                      <a:pPr algn="ctr"/>
                      <a:r>
                        <a:rPr lang="it-IT" sz="2400" kern="1200" dirty="0">
                          <a:solidFill>
                            <a:schemeClr val="tx1"/>
                          </a:solidFill>
                          <a:latin typeface="Univers"/>
                          <a:ea typeface="+mn-ea"/>
                          <a:cs typeface="Calibri" panose="020F0502020204030204"/>
                        </a:rPr>
                        <a:t>1,5</a:t>
                      </a:r>
                      <a:endParaRPr lang="en-US" sz="2400" kern="1200" dirty="0">
                        <a:solidFill>
                          <a:schemeClr val="tx1"/>
                        </a:solidFill>
                        <a:latin typeface="Univers"/>
                        <a:ea typeface="+mn-ea"/>
                        <a:cs typeface="Calibri" panose="020F0502020204030204"/>
                      </a:endParaRPr>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1203650"/>
                  </a:ext>
                </a:extLst>
              </a:tr>
              <a:tr h="626470">
                <a:tc>
                  <a:txBody>
                    <a:bodyPr/>
                    <a:lstStyle/>
                    <a:p>
                      <a:pPr algn="ctr"/>
                      <a:r>
                        <a:rPr lang="it-IT" sz="2400" kern="1200">
                          <a:solidFill>
                            <a:schemeClr val="tx1"/>
                          </a:solidFill>
                          <a:latin typeface="Univers"/>
                          <a:ea typeface="+mn-ea"/>
                          <a:cs typeface="Calibri" panose="020F0502020204030204"/>
                        </a:rPr>
                        <a:t>Anthracite + </a:t>
                      </a:r>
                      <a:r>
                        <a:rPr lang="it-IT" sz="2400" kern="1200" err="1">
                          <a:solidFill>
                            <a:schemeClr val="tx1"/>
                          </a:solidFill>
                          <a:latin typeface="Univers"/>
                          <a:ea typeface="+mn-ea"/>
                          <a:cs typeface="Calibri" panose="020F0502020204030204"/>
                        </a:rPr>
                        <a:t>Biochar</a:t>
                      </a:r>
                      <a:endParaRPr lang="en-US" sz="2400" kern="1200">
                        <a:solidFill>
                          <a:schemeClr val="tx1"/>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vMerge="1">
                  <a:txBody>
                    <a:bodyPr/>
                    <a:lstStyle/>
                    <a:p>
                      <a:pPr algn="ctr"/>
                      <a:endParaRPr lang="en-US" sz="2800" kern="1200">
                        <a:solidFill>
                          <a:srgbClr val="00358E"/>
                        </a:solidFill>
                        <a:latin typeface="Univers"/>
                        <a:ea typeface="+mn-ea"/>
                        <a:cs typeface="Calibri" panose="020F0502020204030204"/>
                      </a:endParaRPr>
                    </a:p>
                  </a:txBody>
                  <a:tcPr anchor="ctr"/>
                </a:tc>
                <a:tc>
                  <a:txBody>
                    <a:bodyPr/>
                    <a:lstStyle/>
                    <a:p>
                      <a:pPr algn="r"/>
                      <a:r>
                        <a:rPr lang="it-IT" sz="2400" kern="1200">
                          <a:solidFill>
                            <a:schemeClr val="tx1"/>
                          </a:solidFill>
                          <a:latin typeface="Univers"/>
                          <a:ea typeface="+mn-ea"/>
                          <a:cs typeface="Calibri" panose="020F0502020204030204"/>
                        </a:rPr>
                        <a:t>1,5 kg/</a:t>
                      </a:r>
                      <a:r>
                        <a:rPr lang="it-IT" sz="2400" kern="1200" err="1">
                          <a:solidFill>
                            <a:schemeClr val="tx1"/>
                          </a:solidFill>
                          <a:latin typeface="Univers"/>
                          <a:ea typeface="+mn-ea"/>
                          <a:cs typeface="Calibri" panose="020F0502020204030204"/>
                        </a:rPr>
                        <a:t>t</a:t>
                      </a:r>
                      <a:r>
                        <a:rPr lang="it-IT" sz="2400" kern="1200" baseline="-25000" err="1">
                          <a:solidFill>
                            <a:schemeClr val="tx1"/>
                          </a:solidFill>
                          <a:latin typeface="Univers"/>
                          <a:ea typeface="+mn-ea"/>
                          <a:cs typeface="Calibri" panose="020F0502020204030204"/>
                        </a:rPr>
                        <a:t>steel</a:t>
                      </a:r>
                      <a:endParaRPr lang="en-US" sz="2400" kern="1200">
                        <a:solidFill>
                          <a:schemeClr val="tx1"/>
                        </a:solidFill>
                        <a:latin typeface="Univers"/>
                        <a:ea typeface="+mn-ea"/>
                        <a:cs typeface="Calibri" panose="020F0502020204030204"/>
                      </a:endParaRPr>
                    </a:p>
                  </a:txBody>
                  <a:tcPr marL="182880" marR="182880" marT="91440" marB="91440" anchor="ctr">
                    <a:lnB w="12700" cap="flat" cmpd="sng" algn="ctr">
                      <a:solidFill>
                        <a:schemeClr val="tx1"/>
                      </a:solidFill>
                      <a:prstDash val="solid"/>
                      <a:round/>
                      <a:headEnd type="none" w="med" len="med"/>
                      <a:tailEnd type="none" w="med" len="med"/>
                    </a:lnB>
                  </a:tcPr>
                </a:tc>
                <a:tc>
                  <a:txBody>
                    <a:bodyPr/>
                    <a:lstStyle/>
                    <a:p>
                      <a:pPr algn="r"/>
                      <a:r>
                        <a:rPr lang="it-IT" sz="2400" kern="1200" dirty="0">
                          <a:solidFill>
                            <a:schemeClr val="tx1"/>
                          </a:solidFill>
                          <a:latin typeface="Univers"/>
                          <a:ea typeface="+mn-ea"/>
                          <a:cs typeface="Calibri" panose="020F0502020204030204"/>
                        </a:rPr>
                        <a:t>6,0 kg/t</a:t>
                      </a:r>
                      <a:r>
                        <a:rPr lang="it-IT" sz="2400" kern="1200" baseline="-25000" dirty="0">
                          <a:solidFill>
                            <a:schemeClr val="tx1"/>
                          </a:solidFill>
                          <a:latin typeface="Univers"/>
                          <a:ea typeface="+mn-ea"/>
                          <a:cs typeface="Calibri" panose="020F0502020204030204"/>
                        </a:rPr>
                        <a:t>steel</a:t>
                      </a:r>
                      <a:endParaRPr lang="en-US" sz="2400" kern="1200" dirty="0">
                        <a:solidFill>
                          <a:schemeClr val="tx1"/>
                        </a:solidFill>
                        <a:latin typeface="Univers"/>
                        <a:ea typeface="+mn-ea"/>
                        <a:cs typeface="Calibri" panose="020F0502020204030204"/>
                      </a:endParaRPr>
                    </a:p>
                  </a:txBody>
                  <a:tcPr marL="182880" marR="182880" marT="91440" marB="91440" anchor="ctr">
                    <a:lnB w="12700" cap="flat" cmpd="sng" algn="ctr">
                      <a:solidFill>
                        <a:schemeClr val="tx1"/>
                      </a:solidFill>
                      <a:prstDash val="solid"/>
                      <a:round/>
                      <a:headEnd type="none" w="med" len="med"/>
                      <a:tailEnd type="none" w="med" len="med"/>
                    </a:lnB>
                  </a:tcPr>
                </a:tc>
                <a:tc vMerge="1">
                  <a:txBody>
                    <a:bodyPr/>
                    <a:lstStyle/>
                    <a:p>
                      <a:pPr algn="ctr"/>
                      <a:endParaRPr lang="en-US" sz="2800" kern="1200">
                        <a:solidFill>
                          <a:srgbClr val="00358E"/>
                        </a:solidFill>
                        <a:latin typeface="Univers"/>
                        <a:ea typeface="+mn-ea"/>
                        <a:cs typeface="Calibri" panose="020F0502020204030204"/>
                      </a:endParaRPr>
                    </a:p>
                  </a:txBody>
                  <a:tcPr anchor="ctr"/>
                </a:tc>
                <a:extLst>
                  <a:ext uri="{0D108BD9-81ED-4DB2-BD59-A6C34878D82A}">
                    <a16:rowId xmlns:a16="http://schemas.microsoft.com/office/drawing/2014/main" val="923419791"/>
                  </a:ext>
                </a:extLst>
              </a:tr>
            </a:tbl>
          </a:graphicData>
        </a:graphic>
      </p:graphicFrame>
      <p:sp>
        <p:nvSpPr>
          <p:cNvPr id="7" name="TextBox 4">
            <a:extLst>
              <a:ext uri="{FF2B5EF4-FFF2-40B4-BE49-F238E27FC236}">
                <a16:creationId xmlns:a16="http://schemas.microsoft.com/office/drawing/2014/main" id="{1281982A-6634-1FB6-0B0F-1A9FB8BAC510}"/>
              </a:ext>
            </a:extLst>
          </p:cNvPr>
          <p:cNvSpPr txBox="1"/>
          <p:nvPr/>
        </p:nvSpPr>
        <p:spPr>
          <a:xfrm>
            <a:off x="1384549" y="6661210"/>
            <a:ext cx="13015480" cy="1690335"/>
          </a:xfrm>
          <a:prstGeom prst="rect">
            <a:avLst/>
          </a:prstGeom>
          <a:noFill/>
        </p:spPr>
        <p:txBody>
          <a:bodyPr wrap="square" rtlCol="0">
            <a:spAutoFit/>
          </a:bodyPr>
          <a:lstStyle/>
          <a:p>
            <a:pPr marL="571500" indent="-571500">
              <a:lnSpc>
                <a:spcPct val="150000"/>
              </a:lnSpc>
              <a:buFont typeface="Arial" panose="020B0604020202020204" pitchFamily="34" charset="0"/>
              <a:buChar char="•"/>
            </a:pPr>
            <a:r>
              <a:rPr lang="en-US" sz="2400" b="1" dirty="0">
                <a:latin typeface="Univers"/>
                <a:cs typeface="Calibri" panose="020F0502020204030204"/>
              </a:rPr>
              <a:t>Results:</a:t>
            </a:r>
          </a:p>
          <a:p>
            <a:pPr marL="1485900" lvl="1" indent="-571500">
              <a:lnSpc>
                <a:spcPct val="150000"/>
              </a:lnSpc>
              <a:buFont typeface="Courier New" panose="02070309020205020404" pitchFamily="49" charset="0"/>
              <a:buChar char="o"/>
            </a:pPr>
            <a:r>
              <a:rPr lang="en-US" sz="2400" dirty="0">
                <a:latin typeface="Univers"/>
                <a:cs typeface="Calibri" panose="020F0502020204030204"/>
                <a:sym typeface="Wingdings" panose="05000000000000000000" pitchFamily="2" charset="2"/>
              </a:rPr>
              <a:t>Substitution rate better than TG for initial trials: 1,5 vs 3</a:t>
            </a:r>
          </a:p>
          <a:p>
            <a:pPr marL="1485900" lvl="1" indent="-571500">
              <a:lnSpc>
                <a:spcPct val="150000"/>
              </a:lnSpc>
              <a:buFont typeface="Courier New" panose="02070309020205020404" pitchFamily="49" charset="0"/>
              <a:buChar char="o"/>
            </a:pPr>
            <a:r>
              <a:rPr lang="en-US" sz="2400" dirty="0">
                <a:latin typeface="Univers"/>
                <a:cs typeface="Calibri" panose="020F0502020204030204"/>
                <a:sym typeface="Wingdings" panose="05000000000000000000" pitchFamily="2" charset="2"/>
              </a:rPr>
              <a:t>Reduction of global anthracite consumption</a:t>
            </a:r>
            <a:endParaRPr lang="en-US" sz="2400" dirty="0">
              <a:latin typeface="Univers"/>
              <a:cs typeface="Calibri" panose="020F0502020204030204"/>
            </a:endParaRPr>
          </a:p>
        </p:txBody>
      </p:sp>
    </p:spTree>
    <p:extLst>
      <p:ext uri="{BB962C8B-B14F-4D97-AF65-F5344CB8AC3E}">
        <p14:creationId xmlns:p14="http://schemas.microsoft.com/office/powerpoint/2010/main" val="1922528079"/>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a:lnSpc>
                <a:spcPts val="8960"/>
              </a:lnSpc>
              <a:spcBef>
                <a:spcPct val="0"/>
              </a:spcBef>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Impact  - </a:t>
            </a:r>
            <a:r>
              <a:rPr lang="sv-SE" sz="4800" b="1" dirty="0">
                <a:solidFill>
                  <a:schemeClr val="accent1"/>
                </a:solidFill>
                <a:latin typeface="Univers"/>
                <a:cs typeface="Calibri" panose="020F0502020204030204"/>
              </a:rPr>
              <a:t>CO</a:t>
            </a:r>
            <a:r>
              <a:rPr lang="sv-SE" sz="4800" b="1" baseline="-25000" dirty="0">
                <a:solidFill>
                  <a:schemeClr val="accent1"/>
                </a:solidFill>
                <a:latin typeface="Univers"/>
                <a:cs typeface="Calibri" panose="020F0502020204030204"/>
              </a:rPr>
              <a:t>2</a:t>
            </a:r>
            <a:r>
              <a:rPr lang="sv-SE" sz="4800" b="1" dirty="0">
                <a:solidFill>
                  <a:schemeClr val="accent1"/>
                </a:solidFill>
                <a:latin typeface="Univers"/>
                <a:cs typeface="Calibri" panose="020F0502020204030204"/>
              </a:rPr>
              <a:t> </a:t>
            </a:r>
            <a:r>
              <a:rPr lang="sv-SE" sz="4800" b="1" dirty="0" err="1">
                <a:solidFill>
                  <a:schemeClr val="accent1"/>
                </a:solidFill>
                <a:latin typeface="Univers"/>
                <a:cs typeface="Calibri" panose="020F0502020204030204"/>
              </a:rPr>
              <a:t>reduction</a:t>
            </a:r>
            <a:r>
              <a:rPr lang="sv-SE" sz="4800" b="1" dirty="0">
                <a:solidFill>
                  <a:schemeClr val="accent1"/>
                </a:solidFill>
                <a:latin typeface="Univers"/>
                <a:cs typeface="Calibri" panose="020F0502020204030204"/>
              </a:rPr>
              <a:t> </a:t>
            </a:r>
            <a:r>
              <a:rPr lang="sv-SE" sz="4800" b="1" dirty="0" err="1">
                <a:solidFill>
                  <a:schemeClr val="accent1"/>
                </a:solidFill>
                <a:latin typeface="Univers"/>
                <a:cs typeface="Calibri" panose="020F0502020204030204"/>
              </a:rPr>
              <a:t>with</a:t>
            </a:r>
            <a:r>
              <a:rPr lang="sv-SE" sz="4800" b="1" dirty="0">
                <a:solidFill>
                  <a:schemeClr val="accent1"/>
                </a:solidFill>
                <a:latin typeface="Univers"/>
                <a:cs typeface="Calibri" panose="020F0502020204030204"/>
              </a:rPr>
              <a:t> alternative materials</a:t>
            </a:r>
          </a:p>
        </p:txBody>
      </p:sp>
      <p:pic>
        <p:nvPicPr>
          <p:cNvPr id="13" name="Imagen 115">
            <a:extLst>
              <a:ext uri="{FF2B5EF4-FFF2-40B4-BE49-F238E27FC236}">
                <a16:creationId xmlns:a16="http://schemas.microsoft.com/office/drawing/2014/main" id="{151ECE5D-BA07-3C11-60B7-0F864813A06C}"/>
              </a:ext>
            </a:extLst>
          </p:cNvPr>
          <p:cNvPicPr>
            <a:picLocks noChangeAspect="1"/>
          </p:cNvPicPr>
          <p:nvPr/>
        </p:nvPicPr>
        <p:blipFill>
          <a:blip r:embed="rId6"/>
          <a:stretch>
            <a:fillRect/>
          </a:stretch>
        </p:blipFill>
        <p:spPr>
          <a:xfrm>
            <a:off x="16689224" y="386588"/>
            <a:ext cx="1426810" cy="1197757"/>
          </a:xfrm>
          <a:prstGeom prst="rect">
            <a:avLst/>
          </a:prstGeom>
        </p:spPr>
      </p:pic>
      <p:sp>
        <p:nvSpPr>
          <p:cNvPr id="3" name="Segnaposto numero diapositiva 1">
            <a:extLst>
              <a:ext uri="{FF2B5EF4-FFF2-40B4-BE49-F238E27FC236}">
                <a16:creationId xmlns:a16="http://schemas.microsoft.com/office/drawing/2014/main" id="{65BAE43A-3C61-5D64-08B8-7CE11002DC0B}"/>
              </a:ext>
            </a:extLst>
          </p:cNvPr>
          <p:cNvSpPr>
            <a:spLocks noGrp="1"/>
          </p:cNvSpPr>
          <p:nvPr>
            <p:ph type="sldNum" sz="quarter" idx="12"/>
          </p:nvPr>
        </p:nvSpPr>
        <p:spPr>
          <a:xfrm>
            <a:off x="6088966" y="4960583"/>
            <a:ext cx="2133600" cy="365125"/>
          </a:xfrm>
        </p:spPr>
        <p:txBody>
          <a:bodyPr/>
          <a:lstStyle/>
          <a:p>
            <a:fld id="{19623E6E-DB8D-492F-A988-74A9EAF10C4B}" type="slidenum">
              <a:rPr lang="it-IT" smtClean="0"/>
              <a:t>193</a:t>
            </a:fld>
            <a:endParaRPr lang="it-IT"/>
          </a:p>
        </p:txBody>
      </p:sp>
      <p:graphicFrame>
        <p:nvGraphicFramePr>
          <p:cNvPr id="8" name="Tabella 7">
            <a:extLst>
              <a:ext uri="{FF2B5EF4-FFF2-40B4-BE49-F238E27FC236}">
                <a16:creationId xmlns:a16="http://schemas.microsoft.com/office/drawing/2014/main" id="{55B09F92-C005-26BD-2B88-681736CE9380}"/>
              </a:ext>
            </a:extLst>
          </p:cNvPr>
          <p:cNvGraphicFramePr>
            <a:graphicFrameLocks noGrp="1"/>
          </p:cNvGraphicFramePr>
          <p:nvPr>
            <p:extLst>
              <p:ext uri="{D42A27DB-BD31-4B8C-83A1-F6EECF244321}">
                <p14:modId xmlns:p14="http://schemas.microsoft.com/office/powerpoint/2010/main" val="324778612"/>
              </p:ext>
            </p:extLst>
          </p:nvPr>
        </p:nvGraphicFramePr>
        <p:xfrm>
          <a:off x="1227861" y="3061933"/>
          <a:ext cx="12961438" cy="2987040"/>
        </p:xfrm>
        <a:graphic>
          <a:graphicData uri="http://schemas.openxmlformats.org/drawingml/2006/table">
            <a:tbl>
              <a:tblPr firstRow="1" bandRow="1">
                <a:tableStyleId>{5C22544A-7EE6-4342-B048-85BDC9FD1C3A}</a:tableStyleId>
              </a:tblPr>
              <a:tblGrid>
                <a:gridCol w="3744416">
                  <a:extLst>
                    <a:ext uri="{9D8B030D-6E8A-4147-A177-3AD203B41FA5}">
                      <a16:colId xmlns:a16="http://schemas.microsoft.com/office/drawing/2014/main" val="3922505697"/>
                    </a:ext>
                  </a:extLst>
                </a:gridCol>
                <a:gridCol w="2448272">
                  <a:extLst>
                    <a:ext uri="{9D8B030D-6E8A-4147-A177-3AD203B41FA5}">
                      <a16:colId xmlns:a16="http://schemas.microsoft.com/office/drawing/2014/main" val="2002825520"/>
                    </a:ext>
                  </a:extLst>
                </a:gridCol>
                <a:gridCol w="3024336">
                  <a:extLst>
                    <a:ext uri="{9D8B030D-6E8A-4147-A177-3AD203B41FA5}">
                      <a16:colId xmlns:a16="http://schemas.microsoft.com/office/drawing/2014/main" val="3372605126"/>
                    </a:ext>
                  </a:extLst>
                </a:gridCol>
                <a:gridCol w="3744414">
                  <a:extLst>
                    <a:ext uri="{9D8B030D-6E8A-4147-A177-3AD203B41FA5}">
                      <a16:colId xmlns:a16="http://schemas.microsoft.com/office/drawing/2014/main" val="3242997630"/>
                    </a:ext>
                  </a:extLst>
                </a:gridCol>
              </a:tblGrid>
              <a:tr h="14630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2800" err="1"/>
                        <a:t>Materials</a:t>
                      </a:r>
                      <a:r>
                        <a:rPr lang="it-IT" sz="2800"/>
                        <a:t> </a:t>
                      </a:r>
                      <a:r>
                        <a:rPr lang="it-IT" sz="2800" err="1"/>
                        <a:t>injected</a:t>
                      </a:r>
                      <a:endParaRPr lang="en-US" sz="2800"/>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err="1"/>
                        <a:t>Specific</a:t>
                      </a:r>
                      <a:r>
                        <a:rPr lang="it-IT" sz="2800"/>
                        <a:t> </a:t>
                      </a:r>
                      <a:r>
                        <a:rPr lang="it-IT" sz="2800" err="1"/>
                        <a:t>fossil</a:t>
                      </a:r>
                      <a:endParaRPr lang="it-IT" sz="2800"/>
                    </a:p>
                    <a:p>
                      <a:pPr algn="ctr"/>
                      <a:r>
                        <a:rPr lang="it-IT" sz="2800"/>
                        <a:t>CO2 </a:t>
                      </a:r>
                      <a:r>
                        <a:rPr lang="it-IT" sz="2800" err="1"/>
                        <a:t>reduction</a:t>
                      </a:r>
                      <a:endParaRPr lang="en-US" sz="280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err="1"/>
                        <a:t>Specific</a:t>
                      </a:r>
                      <a:r>
                        <a:rPr lang="it-IT" sz="2800"/>
                        <a:t> </a:t>
                      </a:r>
                    </a:p>
                    <a:p>
                      <a:pPr algn="ctr"/>
                      <a:r>
                        <a:rPr lang="it-IT" sz="2800"/>
                        <a:t>Fossil </a:t>
                      </a:r>
                      <a:r>
                        <a:rPr lang="it-IT" sz="2800" err="1"/>
                        <a:t>fuel</a:t>
                      </a:r>
                      <a:r>
                        <a:rPr lang="it-IT" sz="2800"/>
                        <a:t> </a:t>
                      </a:r>
                      <a:r>
                        <a:rPr lang="it-IT" sz="2800" err="1"/>
                        <a:t>reduction</a:t>
                      </a:r>
                      <a:endParaRPr lang="en-US" sz="2800"/>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it-IT" sz="2800" err="1"/>
                        <a:t>Forecasted</a:t>
                      </a:r>
                      <a:r>
                        <a:rPr lang="it-IT" sz="2800"/>
                        <a:t> </a:t>
                      </a:r>
                      <a:r>
                        <a:rPr lang="it-IT" sz="2800" err="1"/>
                        <a:t>percentage</a:t>
                      </a:r>
                      <a:r>
                        <a:rPr lang="it-IT" sz="2800"/>
                        <a:t> of </a:t>
                      </a:r>
                      <a:r>
                        <a:rPr lang="it-IT" sz="2800" err="1"/>
                        <a:t>anthracite</a:t>
                      </a:r>
                      <a:r>
                        <a:rPr lang="it-IT" sz="2800"/>
                        <a:t> </a:t>
                      </a:r>
                      <a:r>
                        <a:rPr lang="it-IT" sz="2800" err="1"/>
                        <a:t>substituted</a:t>
                      </a:r>
                      <a:endParaRPr lang="en-US" sz="2800"/>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5325334"/>
                  </a:ext>
                </a:extLst>
              </a:tr>
              <a:tr h="548640">
                <a:tc>
                  <a:txBody>
                    <a:bodyPr/>
                    <a:lstStyle/>
                    <a:p>
                      <a:pPr algn="ctr"/>
                      <a:r>
                        <a:rPr lang="it-IT" sz="2400" kern="1200">
                          <a:solidFill>
                            <a:srgbClr val="00358E"/>
                          </a:solidFill>
                          <a:latin typeface="Univers"/>
                          <a:ea typeface="+mn-ea"/>
                          <a:cs typeface="Calibri" panose="020F0502020204030204"/>
                        </a:rPr>
                        <a:t>Anthracite + Tire Grain</a:t>
                      </a:r>
                      <a:endParaRPr lang="en-US" sz="2400" kern="1200">
                        <a:solidFill>
                          <a:srgbClr val="00358E"/>
                        </a:solidFill>
                        <a:latin typeface="Univers"/>
                        <a:ea typeface="+mn-ea"/>
                        <a:cs typeface="Calibri" panose="020F0502020204030204"/>
                      </a:endParaRPr>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2400" kern="1200">
                          <a:solidFill>
                            <a:srgbClr val="00358E"/>
                          </a:solidFill>
                          <a:latin typeface="Univers"/>
                          <a:ea typeface="+mn-ea"/>
                          <a:cs typeface="Calibri" panose="020F0502020204030204"/>
                        </a:rPr>
                        <a:t>0,6 kg</a:t>
                      </a:r>
                      <a:r>
                        <a:rPr lang="it-IT" sz="2400" kern="1200" baseline="-25000">
                          <a:solidFill>
                            <a:srgbClr val="00358E"/>
                          </a:solidFill>
                          <a:latin typeface="Univers"/>
                          <a:ea typeface="+mn-ea"/>
                          <a:cs typeface="Calibri" panose="020F0502020204030204"/>
                        </a:rPr>
                        <a:t>CO2</a:t>
                      </a:r>
                      <a:r>
                        <a:rPr lang="it-IT" sz="2400" kern="1200">
                          <a:solidFill>
                            <a:srgbClr val="00358E"/>
                          </a:solidFill>
                          <a:latin typeface="Univers"/>
                          <a:ea typeface="+mn-ea"/>
                          <a:cs typeface="Calibri" panose="020F0502020204030204"/>
                        </a:rPr>
                        <a:t>/</a:t>
                      </a:r>
                      <a:r>
                        <a:rPr lang="it-IT" sz="2400" kern="1200" err="1">
                          <a:solidFill>
                            <a:srgbClr val="00358E"/>
                          </a:solidFill>
                          <a:latin typeface="Univers"/>
                          <a:ea typeface="+mn-ea"/>
                          <a:cs typeface="Calibri" panose="020F0502020204030204"/>
                        </a:rPr>
                        <a:t>t</a:t>
                      </a:r>
                      <a:r>
                        <a:rPr lang="it-IT" sz="2400" kern="1200" baseline="-25000" err="1">
                          <a:solidFill>
                            <a:srgbClr val="00358E"/>
                          </a:solidFill>
                          <a:latin typeface="Univers"/>
                          <a:ea typeface="+mn-ea"/>
                          <a:cs typeface="Calibri" panose="020F0502020204030204"/>
                        </a:rPr>
                        <a:t>steel</a:t>
                      </a:r>
                      <a:endParaRPr lang="en-US" sz="2400" kern="1200">
                        <a:solidFill>
                          <a:srgbClr val="00358E"/>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2400" kern="1200">
                          <a:solidFill>
                            <a:srgbClr val="00358E"/>
                          </a:solidFill>
                          <a:latin typeface="Univers"/>
                          <a:ea typeface="+mn-ea"/>
                          <a:cs typeface="Calibri" panose="020F0502020204030204"/>
                        </a:rPr>
                        <a:t>880 t</a:t>
                      </a:r>
                      <a:r>
                        <a:rPr lang="it-IT" sz="2400" kern="1200" baseline="-25000">
                          <a:solidFill>
                            <a:srgbClr val="00358E"/>
                          </a:solidFill>
                          <a:latin typeface="Univers"/>
                          <a:ea typeface="+mn-ea"/>
                          <a:cs typeface="Calibri" panose="020F0502020204030204"/>
                        </a:rPr>
                        <a:t>CO2</a:t>
                      </a:r>
                      <a:r>
                        <a:rPr lang="it-IT" sz="2400" kern="1200">
                          <a:solidFill>
                            <a:srgbClr val="00358E"/>
                          </a:solidFill>
                          <a:latin typeface="Univers"/>
                          <a:ea typeface="+mn-ea"/>
                          <a:cs typeface="Calibri" panose="020F0502020204030204"/>
                        </a:rPr>
                        <a:t>/y</a:t>
                      </a:r>
                      <a:endParaRPr lang="en-US" sz="2400" kern="1200">
                        <a:solidFill>
                          <a:srgbClr val="00358E"/>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2400" kern="1200">
                          <a:solidFill>
                            <a:srgbClr val="00358E"/>
                          </a:solidFill>
                          <a:latin typeface="Univers"/>
                          <a:ea typeface="+mn-ea"/>
                          <a:cs typeface="Calibri" panose="020F0502020204030204"/>
                        </a:rPr>
                        <a:t>20 %</a:t>
                      </a:r>
                      <a:endParaRPr lang="en-US" sz="2400" kern="1200">
                        <a:solidFill>
                          <a:srgbClr val="00358E"/>
                        </a:solidFill>
                        <a:latin typeface="Univers"/>
                        <a:ea typeface="+mn-ea"/>
                        <a:cs typeface="Calibri" panose="020F0502020204030204"/>
                      </a:endParaRPr>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7851775"/>
                  </a:ext>
                </a:extLst>
              </a:tr>
              <a:tr h="548640">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t-IT" sz="2400" kern="1200">
                          <a:solidFill>
                            <a:srgbClr val="00358E"/>
                          </a:solidFill>
                          <a:latin typeface="Univers"/>
                          <a:ea typeface="+mn-ea"/>
                          <a:cs typeface="Calibri" panose="020F0502020204030204"/>
                        </a:rPr>
                        <a:t>Anthracite</a:t>
                      </a:r>
                      <a:r>
                        <a:rPr lang="en-US" sz="2400" kern="1200">
                          <a:solidFill>
                            <a:srgbClr val="00358E"/>
                          </a:solidFill>
                          <a:latin typeface="Univers"/>
                          <a:ea typeface="+mn-ea"/>
                          <a:cs typeface="Calibri" panose="020F0502020204030204"/>
                        </a:rPr>
                        <a:t> + Biochar</a:t>
                      </a:r>
                    </a:p>
                  </a:txBody>
                  <a:tcPr marL="182880" marR="182880" marT="91440" marB="9144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2400" kern="1200">
                          <a:solidFill>
                            <a:srgbClr val="00358E"/>
                          </a:solidFill>
                          <a:latin typeface="Univers"/>
                          <a:ea typeface="+mn-ea"/>
                          <a:cs typeface="Calibri" panose="020F0502020204030204"/>
                        </a:rPr>
                        <a:t>3,0 kg</a:t>
                      </a:r>
                      <a:r>
                        <a:rPr lang="it-IT" sz="2400" kern="1200" baseline="-25000">
                          <a:solidFill>
                            <a:srgbClr val="00358E"/>
                          </a:solidFill>
                          <a:latin typeface="Univers"/>
                          <a:ea typeface="+mn-ea"/>
                          <a:cs typeface="Calibri" panose="020F0502020204030204"/>
                        </a:rPr>
                        <a:t>CO2</a:t>
                      </a:r>
                      <a:r>
                        <a:rPr lang="it-IT" sz="2400" kern="1200">
                          <a:solidFill>
                            <a:srgbClr val="00358E"/>
                          </a:solidFill>
                          <a:latin typeface="Univers"/>
                          <a:ea typeface="+mn-ea"/>
                          <a:cs typeface="Calibri" panose="020F0502020204030204"/>
                        </a:rPr>
                        <a:t>/</a:t>
                      </a:r>
                      <a:r>
                        <a:rPr lang="it-IT" sz="2400" kern="1200" err="1">
                          <a:solidFill>
                            <a:srgbClr val="00358E"/>
                          </a:solidFill>
                          <a:latin typeface="Univers"/>
                          <a:ea typeface="+mn-ea"/>
                          <a:cs typeface="Calibri" panose="020F0502020204030204"/>
                        </a:rPr>
                        <a:t>t</a:t>
                      </a:r>
                      <a:r>
                        <a:rPr lang="it-IT" sz="2400" kern="1200" baseline="-25000" err="1">
                          <a:solidFill>
                            <a:srgbClr val="00358E"/>
                          </a:solidFill>
                          <a:latin typeface="Univers"/>
                          <a:ea typeface="+mn-ea"/>
                          <a:cs typeface="Calibri" panose="020F0502020204030204"/>
                        </a:rPr>
                        <a:t>steel</a:t>
                      </a:r>
                      <a:endParaRPr lang="en-US" sz="2400" kern="1200">
                        <a:solidFill>
                          <a:srgbClr val="00358E"/>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lang="it-IT" sz="2400" kern="1200">
                          <a:solidFill>
                            <a:srgbClr val="00358E"/>
                          </a:solidFill>
                          <a:latin typeface="Univers"/>
                          <a:ea typeface="+mn-ea"/>
                          <a:cs typeface="Calibri" panose="020F0502020204030204"/>
                        </a:rPr>
                        <a:t>4’500 t</a:t>
                      </a:r>
                      <a:r>
                        <a:rPr lang="it-IT" sz="2400" kern="1200" baseline="-25000">
                          <a:solidFill>
                            <a:srgbClr val="00358E"/>
                          </a:solidFill>
                          <a:latin typeface="Univers"/>
                          <a:ea typeface="+mn-ea"/>
                          <a:cs typeface="Calibri" panose="020F0502020204030204"/>
                        </a:rPr>
                        <a:t>CO2</a:t>
                      </a:r>
                      <a:r>
                        <a:rPr lang="it-IT" sz="2400" kern="1200">
                          <a:solidFill>
                            <a:srgbClr val="00358E"/>
                          </a:solidFill>
                          <a:latin typeface="Univers"/>
                          <a:ea typeface="+mn-ea"/>
                          <a:cs typeface="Calibri" panose="020F0502020204030204"/>
                        </a:rPr>
                        <a:t>/y</a:t>
                      </a:r>
                      <a:endParaRPr lang="en-US" sz="2400" kern="1200">
                        <a:solidFill>
                          <a:srgbClr val="00358E"/>
                        </a:solidFill>
                        <a:latin typeface="Univers"/>
                        <a:ea typeface="+mn-ea"/>
                        <a:cs typeface="Calibri" panose="020F0502020204030204"/>
                      </a:endParaRPr>
                    </a:p>
                  </a:txBody>
                  <a:tcPr marL="182880" marR="182880" marT="91440" marB="9144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it-IT" sz="2400" kern="1200" dirty="0">
                          <a:solidFill>
                            <a:srgbClr val="00358E"/>
                          </a:solidFill>
                          <a:latin typeface="Univers"/>
                          <a:ea typeface="+mn-ea"/>
                          <a:cs typeface="Calibri" panose="020F0502020204030204"/>
                        </a:rPr>
                        <a:t>30 %</a:t>
                      </a:r>
                      <a:endParaRPr lang="en-US" sz="2400" kern="1200" dirty="0">
                        <a:solidFill>
                          <a:srgbClr val="00358E"/>
                        </a:solidFill>
                        <a:latin typeface="Univers"/>
                        <a:ea typeface="+mn-ea"/>
                        <a:cs typeface="Calibri" panose="020F0502020204030204"/>
                      </a:endParaRPr>
                    </a:p>
                  </a:txBody>
                  <a:tcPr marL="182880" marR="182880" marT="91440" marB="9144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049922"/>
                  </a:ext>
                </a:extLst>
              </a:tr>
            </a:tbl>
          </a:graphicData>
        </a:graphic>
      </p:graphicFrame>
    </p:spTree>
    <p:extLst>
      <p:ext uri="{BB962C8B-B14F-4D97-AF65-F5344CB8AC3E}">
        <p14:creationId xmlns:p14="http://schemas.microsoft.com/office/powerpoint/2010/main" val="1048300833"/>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CE47E9F-CA6B-B8EB-E10E-1C31F83F3916}"/>
              </a:ext>
            </a:extLst>
          </p:cNvPr>
          <p:cNvSpPr txBox="1"/>
          <p:nvPr/>
        </p:nvSpPr>
        <p:spPr>
          <a:xfrm>
            <a:off x="3181350" y="3695700"/>
            <a:ext cx="13011150" cy="2215991"/>
          </a:xfrm>
          <a:prstGeom prst="rect">
            <a:avLst/>
          </a:prstGeom>
          <a:noFill/>
        </p:spPr>
        <p:txBody>
          <a:bodyPr wrap="square" rtlCol="0">
            <a:spAutoFit/>
          </a:bodyPr>
          <a:lstStyle/>
          <a:p>
            <a:r>
              <a:rPr lang="sv-SE" sz="13800" dirty="0" err="1">
                <a:solidFill>
                  <a:schemeClr val="bg1"/>
                </a:solidFill>
              </a:rPr>
              <a:t>Tenaris-Silcotub</a:t>
            </a:r>
            <a:endParaRPr lang="sv-SE" sz="13800" dirty="0">
              <a:solidFill>
                <a:schemeClr val="bg1"/>
              </a:solidFill>
            </a:endParaRPr>
          </a:p>
        </p:txBody>
      </p:sp>
    </p:spTree>
    <p:extLst>
      <p:ext uri="{BB962C8B-B14F-4D97-AF65-F5344CB8AC3E}">
        <p14:creationId xmlns:p14="http://schemas.microsoft.com/office/powerpoint/2010/main" val="43028269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B10D54-872A-4321-A299-5E7A8C17CAF5}"/>
              </a:ext>
            </a:extLst>
          </p:cNvPr>
          <p:cNvPicPr>
            <a:picLocks noChangeAspect="1"/>
          </p:cNvPicPr>
          <p:nvPr/>
        </p:nvPicPr>
        <p:blipFill rotWithShape="1">
          <a:blip r:embed="rId3">
            <a:alphaModFix amt="20000"/>
          </a:blip>
          <a:srcRect t="23260" b="17641"/>
          <a:stretch/>
        </p:blipFill>
        <p:spPr>
          <a:xfrm>
            <a:off x="287989" y="3226852"/>
            <a:ext cx="17729859" cy="566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9" name="TextBox 14">
            <a:extLst>
              <a:ext uri="{FF2B5EF4-FFF2-40B4-BE49-F238E27FC236}">
                <a16:creationId xmlns:a16="http://schemas.microsoft.com/office/drawing/2014/main" id="{B5C457C5-5E6A-4DD1-9F95-583C431D5128}"/>
              </a:ext>
            </a:extLst>
          </p:cNvPr>
          <p:cNvSpPr txBox="1"/>
          <p:nvPr/>
        </p:nvSpPr>
        <p:spPr>
          <a:xfrm rot="-10800000" flipV="1">
            <a:off x="890636" y="4739710"/>
            <a:ext cx="7162789" cy="393954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CC0033"/>
              </a:buClr>
              <a:buSzTx/>
              <a:buFontTx/>
              <a:buNone/>
              <a:tabLst/>
              <a:defRPr/>
            </a:pPr>
            <a:r>
              <a:rPr kumimoji="0" lang="en-US" sz="3200" b="1" i="0" u="none" strike="noStrike" kern="1200" cap="none" spc="0" normalizeH="0" baseline="0" noProof="0">
                <a:ln>
                  <a:noFill/>
                </a:ln>
                <a:solidFill>
                  <a:srgbClr val="CC0033"/>
                </a:solidFill>
                <a:effectLst/>
                <a:uLnTx/>
                <a:uFillTx/>
                <a:latin typeface="Arial"/>
                <a:ea typeface="+mn-ea"/>
                <a:cs typeface="+mn-cs"/>
              </a:rPr>
              <a:t>Retrofitting actions SILCOTUB</a:t>
            </a:r>
            <a:endParaRPr kumimoji="0" lang="en-US" sz="1800" b="0" i="0" u="none" strike="noStrike" kern="1200" cap="none" spc="0" normalizeH="0" baseline="0" noProof="0">
              <a:ln>
                <a:noFill/>
              </a:ln>
              <a:solidFill>
                <a:srgbClr val="CC003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CC0033"/>
              </a:buClr>
              <a:buSzTx/>
              <a:buFontTx/>
              <a:buNone/>
              <a:tabLst/>
              <a:defRPr/>
            </a:pPr>
            <a:endParaRPr kumimoji="0" lang="en-US" sz="3200" b="1" i="0" u="none" strike="noStrike" kern="1200" cap="none" spc="0" normalizeH="0" baseline="0" noProof="0">
              <a:ln>
                <a:noFill/>
              </a:ln>
              <a:solidFill>
                <a:srgbClr val="CC0033"/>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kumimoji="0" lang="en-US" sz="3200" b="1" i="0" u="none" strike="noStrike" kern="1200" cap="none" spc="0" normalizeH="0" baseline="0" noProof="0">
                <a:ln>
                  <a:noFill/>
                </a:ln>
                <a:solidFill>
                  <a:srgbClr val="2F2F2F"/>
                </a:solidFill>
                <a:effectLst/>
                <a:uLnTx/>
                <a:uFillTx/>
                <a:latin typeface="Arial"/>
                <a:ea typeface="+mn-ea"/>
                <a:cs typeface="+mn-cs"/>
              </a:rPr>
              <a:t>Feeding injection system </a:t>
            </a:r>
            <a:endParaRPr kumimoji="0" lang="en-US" sz="3200" b="1" i="0" u="none" strike="noStrike" kern="1200" cap="none" spc="0" normalizeH="0" baseline="0" noProof="0">
              <a:ln>
                <a:noFill/>
              </a:ln>
              <a:solidFill>
                <a:srgbClr val="2F2F2F"/>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
                <a:srgbClr val="CC0033"/>
              </a:buClr>
              <a:buSzTx/>
              <a:buFontTx/>
              <a:buNone/>
              <a:tabLst/>
              <a:defRPr/>
            </a:pPr>
            <a:endParaRPr kumimoji="0" lang="en-US" sz="3200" b="1" i="0" u="none" strike="noStrike" kern="1200" cap="none" spc="0" normalizeH="0" baseline="0" noProof="0">
              <a:ln>
                <a:noFill/>
              </a:ln>
              <a:solidFill>
                <a:srgbClr val="CC0033"/>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endParaRPr kumimoji="0" lang="en-US" sz="3200" b="1" i="0" u="none" strike="noStrike" kern="1200" cap="none" spc="0" normalizeH="0" baseline="0" noProof="0">
              <a:ln>
                <a:noFill/>
              </a:ln>
              <a:solidFill>
                <a:srgbClr val="CC003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CC0033"/>
              </a:buClr>
              <a:buSzTx/>
              <a:buFontTx/>
              <a:buNone/>
              <a:tabLst/>
              <a:defRPr/>
            </a:pPr>
            <a:endParaRPr kumimoji="0" lang="en-US" sz="3200" b="1" i="0" u="none" strike="noStrike" kern="1200" cap="none" spc="0" normalizeH="0" baseline="0" noProof="0">
              <a:ln>
                <a:noFill/>
              </a:ln>
              <a:solidFill>
                <a:srgbClr val="CC0033"/>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
                <a:srgbClr val="CC0033"/>
              </a:buClr>
              <a:buSzTx/>
              <a:buFontTx/>
              <a:buNone/>
              <a:tabLst/>
              <a:defRPr/>
            </a:pPr>
            <a:endParaRPr kumimoji="0" lang="en-US" sz="3200" b="1" i="0" u="none" strike="noStrike" kern="1200" cap="none" spc="0" normalizeH="0" baseline="0" noProof="0">
              <a:ln>
                <a:noFill/>
              </a:ln>
              <a:solidFill>
                <a:srgbClr val="CC0033"/>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endParaRPr kumimoji="0" lang="es-ES" sz="3200" b="1" i="0" u="none" strike="noStrike" kern="1200" cap="none" spc="0" normalizeH="0" baseline="0" noProof="0">
              <a:ln>
                <a:noFill/>
              </a:ln>
              <a:solidFill>
                <a:srgbClr val="2F2F2F"/>
              </a:solidFill>
              <a:effectLst/>
              <a:uLnTx/>
              <a:uFillTx/>
              <a:latin typeface="Arial"/>
              <a:ea typeface="+mn-ea"/>
              <a:cs typeface="+mn-cs"/>
            </a:endParaRPr>
          </a:p>
        </p:txBody>
      </p:sp>
      <p:sp>
        <p:nvSpPr>
          <p:cNvPr id="26" name="TextBox 14">
            <a:extLst>
              <a:ext uri="{FF2B5EF4-FFF2-40B4-BE49-F238E27FC236}">
                <a16:creationId xmlns:a16="http://schemas.microsoft.com/office/drawing/2014/main" id="{7D36EA49-80B0-4761-8A24-F05F322EAC77}"/>
              </a:ext>
            </a:extLst>
          </p:cNvPr>
          <p:cNvSpPr txBox="1"/>
          <p:nvPr/>
        </p:nvSpPr>
        <p:spPr>
          <a:xfrm>
            <a:off x="10234575" y="4099754"/>
            <a:ext cx="7162789" cy="344709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
                <a:srgbClr val="F2F2F2"/>
              </a:buClr>
              <a:buSzTx/>
              <a:buFontTx/>
              <a:buNone/>
              <a:tabLst/>
              <a:defRPr/>
            </a:pPr>
            <a:r>
              <a:rPr kumimoji="0" lang="en-US" sz="3200" b="1" i="0" u="none" strike="noStrike" kern="1200" cap="none" spc="0" normalizeH="0" baseline="0" noProof="0">
                <a:ln>
                  <a:noFill/>
                </a:ln>
                <a:solidFill>
                  <a:srgbClr val="99CC99">
                    <a:lumMod val="75000"/>
                  </a:srgbClr>
                </a:solidFill>
                <a:effectLst/>
                <a:uLnTx/>
                <a:uFillTx/>
                <a:latin typeface="Arial"/>
                <a:ea typeface="+mn-ea"/>
                <a:cs typeface="+mn-cs"/>
              </a:rPr>
              <a:t>Goals</a:t>
            </a:r>
          </a:p>
          <a:p>
            <a:pPr marL="0" marR="0" lvl="0" indent="0" algn="l" defTabSz="914400" rtl="0" eaLnBrk="1" fontAlgn="auto" latinLnBrk="0" hangingPunct="1">
              <a:lnSpc>
                <a:spcPct val="100000"/>
              </a:lnSpc>
              <a:spcBef>
                <a:spcPts val="0"/>
              </a:spcBef>
              <a:spcAft>
                <a:spcPts val="0"/>
              </a:spcAft>
              <a:buClr>
                <a:srgbClr val="F2F2F2"/>
              </a:buClr>
              <a:buSzTx/>
              <a:buFontTx/>
              <a:buNone/>
              <a:tabLst/>
              <a:defRPr/>
            </a:pPr>
            <a:endParaRPr kumimoji="0" lang="en-US" sz="32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US" sz="3200" b="1" i="0" u="none" strike="noStrike" kern="1200" cap="none" spc="0" normalizeH="0" baseline="0" noProof="0">
                <a:ln>
                  <a:noFill/>
                </a:ln>
                <a:solidFill>
                  <a:srgbClr val="2F2F2F"/>
                </a:solidFill>
                <a:effectLst/>
                <a:uLnTx/>
                <a:uFillTx/>
                <a:latin typeface="Arial"/>
                <a:ea typeface="+mn-ea"/>
                <a:cs typeface="+mn-cs"/>
              </a:rPr>
              <a:t>Reduction of GHG emissions </a:t>
            </a:r>
          </a:p>
          <a:p>
            <a:pPr marL="457200" marR="0" lvl="0" indent="-457200" algn="l" defTabSz="914400" rtl="0" eaLnBrk="1" fontAlgn="auto" latinLnBrk="0" hangingPunct="1">
              <a:lnSpc>
                <a:spcPct val="100000"/>
              </a:lnSpc>
              <a:spcBef>
                <a:spcPts val="0"/>
              </a:spcBef>
              <a:spcAft>
                <a:spcPts val="0"/>
              </a:spcAft>
              <a:buClr>
                <a:srgbClr val="99CC99"/>
              </a:buClr>
              <a:buSzTx/>
              <a:buFont typeface="Wingdings" panose="05000000000000000000" pitchFamily="2" charset="2"/>
              <a:buChar char="ü"/>
              <a:tabLst/>
              <a:defRPr/>
            </a:pPr>
            <a:endParaRPr kumimoji="0" lang="en-US" sz="32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US" sz="3200" b="1" i="0" u="none" strike="noStrike" kern="1200" cap="none" spc="0" normalizeH="0" baseline="0" noProof="0">
                <a:ln>
                  <a:noFill/>
                </a:ln>
                <a:solidFill>
                  <a:srgbClr val="2F2F2F"/>
                </a:solidFill>
                <a:effectLst/>
                <a:uLnTx/>
                <a:uFillTx/>
                <a:latin typeface="Arial"/>
                <a:ea typeface="+mn-ea"/>
                <a:cs typeface="+mn-cs"/>
              </a:rPr>
              <a:t>Use of alternative feedstock</a:t>
            </a:r>
          </a:p>
          <a:p>
            <a:pPr marL="0" marR="0" lvl="0" indent="0" algn="l" defTabSz="914400" rtl="0" eaLnBrk="1" fontAlgn="auto" latinLnBrk="0" hangingPunct="1">
              <a:lnSpc>
                <a:spcPct val="100000"/>
              </a:lnSpc>
              <a:spcBef>
                <a:spcPts val="0"/>
              </a:spcBef>
              <a:spcAft>
                <a:spcPts val="0"/>
              </a:spcAft>
              <a:buClr>
                <a:srgbClr val="99CC99">
                  <a:lumMod val="75000"/>
                </a:srgbClr>
              </a:buClr>
              <a:buSzTx/>
              <a:buFontTx/>
              <a:buNone/>
              <a:tabLst/>
              <a:defRPr/>
            </a:pPr>
            <a:endParaRPr kumimoji="0" lang="en-US" sz="3200" b="1" i="0" u="none" strike="noStrike" kern="1200" cap="none" spc="0" normalizeH="0" baseline="0" noProof="0">
              <a:ln>
                <a:noFill/>
              </a:ln>
              <a:solidFill>
                <a:srgbClr val="2F2F2F"/>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
                <a:srgbClr val="99CC99">
                  <a:lumMod val="75000"/>
                </a:srgbClr>
              </a:buClr>
              <a:buSzTx/>
              <a:buFont typeface="Wingdings" panose="05000000000000000000" pitchFamily="2" charset="2"/>
              <a:buChar char="ü"/>
              <a:tabLst/>
              <a:defRPr/>
            </a:pPr>
            <a:r>
              <a:rPr kumimoji="0" lang="en-US" sz="3200" b="1" i="0" u="none" strike="noStrike" kern="1200" cap="none" spc="0" normalizeH="0" baseline="0" noProof="0">
                <a:ln>
                  <a:noFill/>
                </a:ln>
                <a:solidFill>
                  <a:srgbClr val="2F2F2F"/>
                </a:solidFill>
                <a:effectLst/>
                <a:uLnTx/>
                <a:uFillTx/>
                <a:latin typeface="Arial"/>
                <a:ea typeface="+mn-ea"/>
                <a:cs typeface="+mn-cs"/>
              </a:rPr>
              <a:t>M&amp;C system improvement</a:t>
            </a:r>
            <a:endParaRPr kumimoji="0" lang="es-ES" sz="3200" b="1" i="0" u="none" strike="noStrike" kern="1200" cap="none" spc="0" normalizeH="0" baseline="0" noProof="0">
              <a:ln>
                <a:noFill/>
              </a:ln>
              <a:solidFill>
                <a:srgbClr val="2F2F2F"/>
              </a:solidFill>
              <a:effectLst/>
              <a:uLnTx/>
              <a:uFillTx/>
              <a:latin typeface="Arial"/>
              <a:ea typeface="+mn-ea"/>
              <a:cs typeface="+mn-cs"/>
            </a:endParaRPr>
          </a:p>
        </p:txBody>
      </p:sp>
      <p:cxnSp>
        <p:nvCxnSpPr>
          <p:cNvPr id="22" name="Conector recto 21">
            <a:extLst>
              <a:ext uri="{FF2B5EF4-FFF2-40B4-BE49-F238E27FC236}">
                <a16:creationId xmlns:a16="http://schemas.microsoft.com/office/drawing/2014/main" id="{C1C13E5C-9B1F-4C49-A1A9-8711ED072063}"/>
              </a:ext>
            </a:extLst>
          </p:cNvPr>
          <p:cNvCxnSpPr>
            <a:cxnSpLocks/>
          </p:cNvCxnSpPr>
          <p:nvPr/>
        </p:nvCxnSpPr>
        <p:spPr>
          <a:xfrm>
            <a:off x="8915400" y="3226852"/>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F94BB75A-6E76-4134-ACE8-6F0CFB1646EA}"/>
              </a:ext>
            </a:extLst>
          </p:cNvPr>
          <p:cNvCxnSpPr>
            <a:cxnSpLocks/>
          </p:cNvCxnSpPr>
          <p:nvPr/>
        </p:nvCxnSpPr>
        <p:spPr>
          <a:xfrm>
            <a:off x="8915400" y="6106852"/>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5" name="Picture 2" descr="t_T_SB">
            <a:extLst>
              <a:ext uri="{FF2B5EF4-FFF2-40B4-BE49-F238E27FC236}">
                <a16:creationId xmlns:a16="http://schemas.microsoft.com/office/drawing/2014/main" id="{C5295790-22E7-37C4-937A-8DDDABAE1B3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84865" y="978133"/>
            <a:ext cx="4951484" cy="6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a:extLst>
              <a:ext uri="{FF2B5EF4-FFF2-40B4-BE49-F238E27FC236}">
                <a16:creationId xmlns:a16="http://schemas.microsoft.com/office/drawing/2014/main" id="{4CB0FBDA-0515-D072-FDE0-8C181533EF50}"/>
              </a:ext>
            </a:extLst>
          </p:cNvPr>
          <p:cNvSpPr txBox="1"/>
          <p:nvPr/>
        </p:nvSpPr>
        <p:spPr>
          <a:xfrm>
            <a:off x="1055761" y="797929"/>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Actions and goals</a:t>
            </a:r>
          </a:p>
        </p:txBody>
      </p:sp>
    </p:spTree>
    <p:extLst>
      <p:ext uri="{BB962C8B-B14F-4D97-AF65-F5344CB8AC3E}">
        <p14:creationId xmlns:p14="http://schemas.microsoft.com/office/powerpoint/2010/main" val="258463750"/>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Carried out activities</a:t>
            </a:r>
          </a:p>
        </p:txBody>
      </p:sp>
      <p:pic>
        <p:nvPicPr>
          <p:cNvPr id="9" name="Picture 2" descr="t_T_SB">
            <a:extLst>
              <a:ext uri="{FF2B5EF4-FFF2-40B4-BE49-F238E27FC236}">
                <a16:creationId xmlns:a16="http://schemas.microsoft.com/office/drawing/2014/main" id="{DBE8EA55-C8EE-8199-5C56-8C5EA0A4BC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84865" y="978133"/>
            <a:ext cx="4951484" cy="6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1CBA387C-F6C4-933C-2A3F-AA7BC2E51283}"/>
              </a:ext>
            </a:extLst>
          </p:cNvPr>
          <p:cNvPicPr>
            <a:picLocks noChangeAspect="1"/>
          </p:cNvPicPr>
          <p:nvPr/>
        </p:nvPicPr>
        <p:blipFill>
          <a:blip r:embed="rId7"/>
          <a:stretch>
            <a:fillRect/>
          </a:stretch>
        </p:blipFill>
        <p:spPr>
          <a:xfrm>
            <a:off x="1852850" y="3106627"/>
            <a:ext cx="12351563" cy="4698866"/>
          </a:xfrm>
          <a:prstGeom prst="rect">
            <a:avLst/>
          </a:prstGeom>
        </p:spPr>
      </p:pic>
    </p:spTree>
    <p:extLst>
      <p:ext uri="{BB962C8B-B14F-4D97-AF65-F5344CB8AC3E}">
        <p14:creationId xmlns:p14="http://schemas.microsoft.com/office/powerpoint/2010/main" val="1144636067"/>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Results</a:t>
            </a:r>
          </a:p>
        </p:txBody>
      </p:sp>
      <p:pic>
        <p:nvPicPr>
          <p:cNvPr id="9" name="Picture 2" descr="t_T_SB">
            <a:extLst>
              <a:ext uri="{FF2B5EF4-FFF2-40B4-BE49-F238E27FC236}">
                <a16:creationId xmlns:a16="http://schemas.microsoft.com/office/drawing/2014/main" id="{DBE8EA55-C8EE-8199-5C56-8C5EA0A4BC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084865" y="978133"/>
            <a:ext cx="4951484" cy="6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E182EFD-E0C1-C044-FEB7-933C764ABB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468" y="3223853"/>
            <a:ext cx="16981064" cy="4624085"/>
          </a:xfrm>
          <a:prstGeom prst="rect">
            <a:avLst/>
          </a:prstGeom>
        </p:spPr>
      </p:pic>
    </p:spTree>
    <p:extLst>
      <p:ext uri="{BB962C8B-B14F-4D97-AF65-F5344CB8AC3E}">
        <p14:creationId xmlns:p14="http://schemas.microsoft.com/office/powerpoint/2010/main" val="996657350"/>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extLst>
    <p:ext uri="{6950BFC3-D8DA-4A85-94F7-54DA5524770B}">
      <p188:commentRel xmlns:p188="http://schemas.microsoft.com/office/powerpoint/2018/8/main" r:id="rId3"/>
    </p:ext>
  </p:extLs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3">
            <a:extLst>
              <a:ext uri="{FF2B5EF4-FFF2-40B4-BE49-F238E27FC236}">
                <a16:creationId xmlns:a16="http://schemas.microsoft.com/office/drawing/2014/main" id="{4DBA6E6C-EF4B-454F-10E8-510ECCEF6124}"/>
              </a:ext>
            </a:extLst>
          </p:cNvPr>
          <p:cNvSpPr txBox="1"/>
          <p:nvPr/>
        </p:nvSpPr>
        <p:spPr>
          <a:xfrm>
            <a:off x="885371" y="896353"/>
            <a:ext cx="16194313" cy="1040798"/>
          </a:xfrm>
          <a:prstGeom prst="rect">
            <a:avLst/>
          </a:prstGeom>
        </p:spPr>
        <p:txBody>
          <a:bodyPr wrap="square" lIns="0" tIns="0" rIns="0" bIns="0" rtlCol="0" anchor="t">
            <a:spAutoFit/>
          </a:bodyPr>
          <a:lstStyle/>
          <a:p>
            <a:pPr marL="0" marR="0" lvl="0" indent="0"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Outcome and Benefits</a:t>
            </a:r>
          </a:p>
        </p:txBody>
      </p:sp>
      <p:pic>
        <p:nvPicPr>
          <p:cNvPr id="9" name="Picture 2" descr="t_T_SB">
            <a:extLst>
              <a:ext uri="{FF2B5EF4-FFF2-40B4-BE49-F238E27FC236}">
                <a16:creationId xmlns:a16="http://schemas.microsoft.com/office/drawing/2014/main" id="{DBE8EA55-C8EE-8199-5C56-8C5EA0A4BC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84865" y="978133"/>
            <a:ext cx="4951484" cy="67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64">
            <a:extLst>
              <a:ext uri="{FF2B5EF4-FFF2-40B4-BE49-F238E27FC236}">
                <a16:creationId xmlns:a16="http://schemas.microsoft.com/office/drawing/2014/main" id="{1D7C870B-A1CE-2322-7929-3EEE1C2A1CC1}"/>
              </a:ext>
            </a:extLst>
          </p:cNvPr>
          <p:cNvSpPr/>
          <p:nvPr/>
        </p:nvSpPr>
        <p:spPr>
          <a:xfrm>
            <a:off x="1144216" y="3457399"/>
            <a:ext cx="7015046" cy="1646605"/>
          </a:xfrm>
          <a:prstGeom prst="rect">
            <a:avLst/>
          </a:prstGeom>
        </p:spPr>
        <p:txBody>
          <a:bodyPr wrap="square" lIns="0" tIns="0" rIns="0" bIns="0">
            <a:spAutoFit/>
          </a:bodyPr>
          <a:lstStyle/>
          <a:p>
            <a:pPr defTabSz="1828755" fontAlgn="base">
              <a:spcBef>
                <a:spcPts val="900"/>
              </a:spcBef>
              <a:spcAft>
                <a:spcPct val="0"/>
              </a:spcAft>
              <a:buClr>
                <a:srgbClr val="000099"/>
              </a:buClr>
              <a:buSzPct val="80000"/>
              <a:tabLst>
                <a:tab pos="266694" algn="l"/>
              </a:tabLst>
            </a:pPr>
            <a:r>
              <a:rPr lang="en-US" sz="2400" dirty="0">
                <a:solidFill>
                  <a:srgbClr val="666666"/>
                </a:solidFill>
                <a:latin typeface="Frutiger 55 Roman" panose="02000503000000000000" pitchFamily="2" charset="0"/>
                <a:ea typeface="ＭＳ Ｐゴシック" charset="0"/>
                <a:cs typeface="Arial"/>
              </a:rPr>
              <a:t>Reduction of residues sent to landfill and increase of  recovery rate of the produced wastes and by-products. </a:t>
            </a:r>
          </a:p>
          <a:p>
            <a:pPr defTabSz="1828755" fontAlgn="base">
              <a:spcBef>
                <a:spcPts val="900"/>
              </a:spcBef>
              <a:spcAft>
                <a:spcPct val="0"/>
              </a:spcAft>
              <a:buClr>
                <a:srgbClr val="000099"/>
              </a:buClr>
              <a:buSzPct val="80000"/>
              <a:tabLst>
                <a:tab pos="266694" algn="l"/>
              </a:tabLst>
            </a:pPr>
            <a:r>
              <a:rPr lang="en-US" sz="2000" b="1" i="1" dirty="0">
                <a:solidFill>
                  <a:srgbClr val="000099">
                    <a:lumMod val="50000"/>
                  </a:srgbClr>
                </a:solidFill>
                <a:latin typeface="Frutiger 55 Roman" panose="02000503000000000000" pitchFamily="2" charset="0"/>
                <a:ea typeface="ＭＳ Ｐゴシック" charset="0"/>
                <a:cs typeface="Arial"/>
              </a:rPr>
              <a:t>30% replacement of raw material (anthracite) with polymers.</a:t>
            </a:r>
          </a:p>
          <a:p>
            <a:pPr defTabSz="1828755" fontAlgn="base">
              <a:spcBef>
                <a:spcPts val="900"/>
              </a:spcBef>
              <a:spcAft>
                <a:spcPct val="0"/>
              </a:spcAft>
              <a:buClr>
                <a:srgbClr val="000099"/>
              </a:buClr>
              <a:buSzPct val="80000"/>
              <a:tabLst>
                <a:tab pos="266694" algn="l"/>
              </a:tabLst>
            </a:pPr>
            <a:endParaRPr lang="en-US" sz="2400" dirty="0">
              <a:solidFill>
                <a:srgbClr val="666666"/>
              </a:solidFill>
              <a:latin typeface="Arial"/>
              <a:ea typeface="ＭＳ Ｐゴシック" charset="0"/>
              <a:cs typeface="Arial"/>
            </a:endParaRPr>
          </a:p>
        </p:txBody>
      </p:sp>
      <p:cxnSp>
        <p:nvCxnSpPr>
          <p:cNvPr id="6" name="Conector recto 11">
            <a:extLst>
              <a:ext uri="{FF2B5EF4-FFF2-40B4-BE49-F238E27FC236}">
                <a16:creationId xmlns:a16="http://schemas.microsoft.com/office/drawing/2014/main" id="{818AF3B4-638C-0A43-9A5D-BE982331F2A9}"/>
              </a:ext>
            </a:extLst>
          </p:cNvPr>
          <p:cNvCxnSpPr>
            <a:cxnSpLocks/>
          </p:cNvCxnSpPr>
          <p:nvPr/>
        </p:nvCxnSpPr>
        <p:spPr>
          <a:xfrm>
            <a:off x="1144216" y="3229219"/>
            <a:ext cx="2972054"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a:extLst>
              <a:ext uri="{FF2B5EF4-FFF2-40B4-BE49-F238E27FC236}">
                <a16:creationId xmlns:a16="http://schemas.microsoft.com/office/drawing/2014/main" id="{6675933D-F020-4B60-6582-D836D2BFD84A}"/>
              </a:ext>
            </a:extLst>
          </p:cNvPr>
          <p:cNvSpPr txBox="1">
            <a:spLocks/>
          </p:cNvSpPr>
          <p:nvPr/>
        </p:nvSpPr>
        <p:spPr bwMode="auto">
          <a:xfrm>
            <a:off x="1144219" y="2387944"/>
            <a:ext cx="1062482" cy="92970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50000"/>
              </a:spcBef>
              <a:spcAft>
                <a:spcPct val="0"/>
              </a:spcAft>
              <a:buChar char="•"/>
              <a:defRPr sz="2400">
                <a:solidFill>
                  <a:schemeClr val="tx1"/>
                </a:solidFill>
                <a:latin typeface="+mn-lt"/>
                <a:ea typeface="ＭＳ Ｐゴシック" pitchFamily="-106" charset="-128"/>
                <a:cs typeface="ＭＳ Ｐゴシック" pitchFamily="-106" charset="-128"/>
              </a:defRPr>
            </a:lvl1pPr>
            <a:lvl2pPr marL="5715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2pPr>
            <a:lvl3pPr marL="914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3pPr>
            <a:lvl4pPr marL="12573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4pPr>
            <a:lvl5pPr marL="16002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5pPr>
            <a:lvl6pPr marL="2057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6pPr>
            <a:lvl7pPr marL="25146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7pPr>
            <a:lvl8pPr marL="29718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8pPr>
            <a:lvl9pPr marL="34290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9pPr>
          </a:lstStyle>
          <a:p>
            <a:pPr marL="0" indent="0" defTabSz="1371566">
              <a:buNone/>
            </a:pPr>
            <a:endParaRPr lang="en-US" sz="6000" b="1" dirty="0">
              <a:solidFill>
                <a:srgbClr val="009900"/>
              </a:solidFill>
              <a:latin typeface="Frutiger 67 Bold Condensed" panose="02000503000000000000" pitchFamily="2" charset="0"/>
              <a:cs typeface="Arial"/>
            </a:endParaRPr>
          </a:p>
        </p:txBody>
      </p:sp>
      <p:sp>
        <p:nvSpPr>
          <p:cNvPr id="8" name="Rectángulo 66">
            <a:extLst>
              <a:ext uri="{FF2B5EF4-FFF2-40B4-BE49-F238E27FC236}">
                <a16:creationId xmlns:a16="http://schemas.microsoft.com/office/drawing/2014/main" id="{7953AFB6-2248-DE07-1B3A-585F410B546D}"/>
              </a:ext>
            </a:extLst>
          </p:cNvPr>
          <p:cNvSpPr/>
          <p:nvPr/>
        </p:nvSpPr>
        <p:spPr>
          <a:xfrm>
            <a:off x="1189767" y="5991390"/>
            <a:ext cx="6647003" cy="1531188"/>
          </a:xfrm>
          <a:prstGeom prst="rect">
            <a:avLst/>
          </a:prstGeom>
        </p:spPr>
        <p:txBody>
          <a:bodyPr wrap="square" lIns="0" tIns="0" rIns="0" bIns="0">
            <a:spAutoFit/>
          </a:bodyPr>
          <a:lstStyle/>
          <a:p>
            <a:pPr defTabSz="1828755" fontAlgn="base">
              <a:spcBef>
                <a:spcPts val="900"/>
              </a:spcBef>
              <a:spcAft>
                <a:spcPct val="0"/>
              </a:spcAft>
              <a:buClr>
                <a:srgbClr val="000099"/>
              </a:buClr>
              <a:buSzPct val="80000"/>
              <a:tabLst>
                <a:tab pos="266694" algn="l"/>
              </a:tabLst>
            </a:pPr>
            <a:r>
              <a:rPr lang="en-US" sz="2400" dirty="0">
                <a:solidFill>
                  <a:srgbClr val="666666"/>
                </a:solidFill>
                <a:latin typeface="Frutiger 55 Roman" panose="02000503000000000000" pitchFamily="2" charset="0"/>
                <a:ea typeface="ＭＳ Ｐゴシック" charset="0"/>
                <a:cs typeface="Arial"/>
              </a:rPr>
              <a:t>Reduction of CO2 emissions due to the use of co-products and improving process performances on energy </a:t>
            </a:r>
          </a:p>
          <a:p>
            <a:pPr defTabSz="1828755" fontAlgn="base">
              <a:spcBef>
                <a:spcPts val="900"/>
              </a:spcBef>
              <a:spcAft>
                <a:spcPct val="0"/>
              </a:spcAft>
              <a:buClr>
                <a:srgbClr val="000099"/>
              </a:buClr>
              <a:buSzPct val="80000"/>
              <a:tabLst>
                <a:tab pos="266694" algn="l"/>
              </a:tabLst>
            </a:pPr>
            <a:r>
              <a:rPr lang="en-US" sz="2000" b="1" i="1" dirty="0">
                <a:solidFill>
                  <a:srgbClr val="000099">
                    <a:lumMod val="50000"/>
                  </a:srgbClr>
                </a:solidFill>
                <a:latin typeface="Frutiger 55 Roman" panose="02000503000000000000" pitchFamily="2" charset="0"/>
                <a:ea typeface="ＭＳ Ｐゴシック" charset="0"/>
                <a:cs typeface="Arial"/>
              </a:rPr>
              <a:t>Estimated 15% reduction in a mass ratio of 1:1 replacement </a:t>
            </a:r>
          </a:p>
        </p:txBody>
      </p:sp>
      <p:cxnSp>
        <p:nvCxnSpPr>
          <p:cNvPr id="13" name="Conector recto 11">
            <a:extLst>
              <a:ext uri="{FF2B5EF4-FFF2-40B4-BE49-F238E27FC236}">
                <a16:creationId xmlns:a16="http://schemas.microsoft.com/office/drawing/2014/main" id="{FBDF9212-2A2F-7897-2965-25CC872688CD}"/>
              </a:ext>
            </a:extLst>
          </p:cNvPr>
          <p:cNvCxnSpPr>
            <a:cxnSpLocks/>
          </p:cNvCxnSpPr>
          <p:nvPr/>
        </p:nvCxnSpPr>
        <p:spPr>
          <a:xfrm>
            <a:off x="1106986" y="5851643"/>
            <a:ext cx="3222170"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2">
            <a:extLst>
              <a:ext uri="{FF2B5EF4-FFF2-40B4-BE49-F238E27FC236}">
                <a16:creationId xmlns:a16="http://schemas.microsoft.com/office/drawing/2014/main" id="{A3B94AED-5278-F074-858A-34A7EDE63359}"/>
              </a:ext>
            </a:extLst>
          </p:cNvPr>
          <p:cNvSpPr txBox="1">
            <a:spLocks/>
          </p:cNvSpPr>
          <p:nvPr/>
        </p:nvSpPr>
        <p:spPr bwMode="auto">
          <a:xfrm>
            <a:off x="1189769" y="4921935"/>
            <a:ext cx="1062482" cy="92970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50000"/>
              </a:spcBef>
              <a:spcAft>
                <a:spcPct val="0"/>
              </a:spcAft>
              <a:buChar char="•"/>
              <a:defRPr sz="2400">
                <a:solidFill>
                  <a:schemeClr val="tx1"/>
                </a:solidFill>
                <a:latin typeface="+mn-lt"/>
                <a:ea typeface="ＭＳ Ｐゴシック" pitchFamily="-106" charset="-128"/>
                <a:cs typeface="ＭＳ Ｐゴシック" pitchFamily="-106" charset="-128"/>
              </a:defRPr>
            </a:lvl1pPr>
            <a:lvl2pPr marL="5715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2pPr>
            <a:lvl3pPr marL="914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3pPr>
            <a:lvl4pPr marL="12573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4pPr>
            <a:lvl5pPr marL="16002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5pPr>
            <a:lvl6pPr marL="2057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6pPr>
            <a:lvl7pPr marL="25146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7pPr>
            <a:lvl8pPr marL="29718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8pPr>
            <a:lvl9pPr marL="34290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9pPr>
          </a:lstStyle>
          <a:p>
            <a:pPr marL="0" indent="0" defTabSz="1371566">
              <a:buNone/>
            </a:pPr>
            <a:endParaRPr lang="en-US" sz="6000" b="1" dirty="0">
              <a:solidFill>
                <a:srgbClr val="009900"/>
              </a:solidFill>
              <a:latin typeface="Frutiger 67 Bold Condensed" panose="02000503000000000000" pitchFamily="2" charset="0"/>
              <a:cs typeface="Arial"/>
            </a:endParaRPr>
          </a:p>
        </p:txBody>
      </p:sp>
      <p:sp>
        <p:nvSpPr>
          <p:cNvPr id="15" name="Rectángulo 68">
            <a:extLst>
              <a:ext uri="{FF2B5EF4-FFF2-40B4-BE49-F238E27FC236}">
                <a16:creationId xmlns:a16="http://schemas.microsoft.com/office/drawing/2014/main" id="{3D0A107F-DA14-7111-0290-DFC57570AFD4}"/>
              </a:ext>
            </a:extLst>
          </p:cNvPr>
          <p:cNvSpPr/>
          <p:nvPr/>
        </p:nvSpPr>
        <p:spPr>
          <a:xfrm>
            <a:off x="9246647" y="3358284"/>
            <a:ext cx="7015045" cy="1585049"/>
          </a:xfrm>
          <a:prstGeom prst="rect">
            <a:avLst/>
          </a:prstGeom>
        </p:spPr>
        <p:txBody>
          <a:bodyPr wrap="square" lIns="0" tIns="0" rIns="0" bIns="0">
            <a:spAutoFit/>
          </a:bodyPr>
          <a:lstStyle/>
          <a:p>
            <a:pPr defTabSz="1828755" fontAlgn="base">
              <a:spcBef>
                <a:spcPts val="900"/>
              </a:spcBef>
              <a:spcAft>
                <a:spcPct val="0"/>
              </a:spcAft>
              <a:buClr>
                <a:srgbClr val="000099"/>
              </a:buClr>
              <a:buSzPct val="80000"/>
              <a:tabLst>
                <a:tab pos="266694" algn="l"/>
              </a:tabLst>
            </a:pPr>
            <a:r>
              <a:rPr lang="en-US" sz="2400" dirty="0">
                <a:solidFill>
                  <a:srgbClr val="666666"/>
                </a:solidFill>
                <a:latin typeface="Frutiger 55 Roman" panose="02000503000000000000" pitchFamily="2" charset="0"/>
                <a:ea typeface="ＭＳ Ｐゴシック" charset="0"/>
                <a:cs typeface="Arial"/>
              </a:rPr>
              <a:t>The utilization of steel and other industry residues will allow saving natural resources as lime, coal and iron.</a:t>
            </a:r>
          </a:p>
          <a:p>
            <a:pPr defTabSz="1828755" fontAlgn="base">
              <a:spcBef>
                <a:spcPts val="900"/>
              </a:spcBef>
              <a:spcAft>
                <a:spcPct val="0"/>
              </a:spcAft>
              <a:buClr>
                <a:srgbClr val="000099"/>
              </a:buClr>
              <a:buSzPct val="80000"/>
              <a:tabLst>
                <a:tab pos="266694" algn="l"/>
              </a:tabLst>
            </a:pPr>
            <a:r>
              <a:rPr lang="en-US" sz="2000" b="1" i="1" dirty="0">
                <a:solidFill>
                  <a:srgbClr val="000099">
                    <a:lumMod val="50000"/>
                  </a:srgbClr>
                </a:solidFill>
                <a:latin typeface="Frutiger 55 Roman" panose="02000503000000000000" pitchFamily="2" charset="0"/>
                <a:ea typeface="ＭＳ Ｐゴシック" charset="0"/>
                <a:cs typeface="Arial"/>
              </a:rPr>
              <a:t>150 Kg of Polymers used per 100 Tons of Steel</a:t>
            </a:r>
          </a:p>
          <a:p>
            <a:pPr defTabSz="1828755" fontAlgn="base">
              <a:spcBef>
                <a:spcPts val="900"/>
              </a:spcBef>
              <a:spcAft>
                <a:spcPct val="0"/>
              </a:spcAft>
              <a:buClr>
                <a:srgbClr val="000099"/>
              </a:buClr>
              <a:buSzPct val="80000"/>
              <a:tabLst>
                <a:tab pos="266694" algn="l"/>
              </a:tabLst>
            </a:pPr>
            <a:endParaRPr lang="en-US" sz="2000" dirty="0">
              <a:solidFill>
                <a:srgbClr val="666666"/>
              </a:solidFill>
              <a:latin typeface="Frutiger 55 Roman" panose="02000503000000000000" pitchFamily="2" charset="0"/>
              <a:ea typeface="ＭＳ Ｐゴシック" charset="0"/>
              <a:cs typeface="Arial"/>
            </a:endParaRPr>
          </a:p>
        </p:txBody>
      </p:sp>
      <p:cxnSp>
        <p:nvCxnSpPr>
          <p:cNvPr id="21" name="Conector recto 11">
            <a:extLst>
              <a:ext uri="{FF2B5EF4-FFF2-40B4-BE49-F238E27FC236}">
                <a16:creationId xmlns:a16="http://schemas.microsoft.com/office/drawing/2014/main" id="{BB03F625-3ACE-AAA6-356D-A072DA70368F}"/>
              </a:ext>
            </a:extLst>
          </p:cNvPr>
          <p:cNvCxnSpPr>
            <a:cxnSpLocks/>
          </p:cNvCxnSpPr>
          <p:nvPr/>
        </p:nvCxnSpPr>
        <p:spPr>
          <a:xfrm>
            <a:off x="9246647" y="3187061"/>
            <a:ext cx="3135086" cy="0"/>
          </a:xfrm>
          <a:prstGeom prst="line">
            <a:avLst/>
          </a:prstGeom>
          <a:ln w="63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22" name="Content Placeholder 2">
            <a:extLst>
              <a:ext uri="{FF2B5EF4-FFF2-40B4-BE49-F238E27FC236}">
                <a16:creationId xmlns:a16="http://schemas.microsoft.com/office/drawing/2014/main" id="{CC64F882-A8AE-0FE5-048F-1A9B807D38CF}"/>
              </a:ext>
            </a:extLst>
          </p:cNvPr>
          <p:cNvSpPr txBox="1">
            <a:spLocks/>
          </p:cNvSpPr>
          <p:nvPr/>
        </p:nvSpPr>
        <p:spPr bwMode="auto">
          <a:xfrm>
            <a:off x="8362695" y="3319783"/>
            <a:ext cx="1062482" cy="92970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algn="l" rtl="0" eaLnBrk="0" fontAlgn="base" hangingPunct="0">
              <a:spcBef>
                <a:spcPct val="50000"/>
              </a:spcBef>
              <a:spcAft>
                <a:spcPct val="0"/>
              </a:spcAft>
              <a:buChar char="•"/>
              <a:defRPr sz="2400">
                <a:solidFill>
                  <a:schemeClr val="tx1"/>
                </a:solidFill>
                <a:latin typeface="+mn-lt"/>
                <a:ea typeface="ＭＳ Ｐゴシック" pitchFamily="-106" charset="-128"/>
                <a:cs typeface="ＭＳ Ｐゴシック" pitchFamily="-106" charset="-128"/>
              </a:defRPr>
            </a:lvl1pPr>
            <a:lvl2pPr marL="5715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2pPr>
            <a:lvl3pPr marL="914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3pPr>
            <a:lvl4pPr marL="12573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4pPr>
            <a:lvl5pPr marL="16002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5pPr>
            <a:lvl6pPr marL="2057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6pPr>
            <a:lvl7pPr marL="25146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7pPr>
            <a:lvl8pPr marL="29718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8pPr>
            <a:lvl9pPr marL="34290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9pPr>
          </a:lstStyle>
          <a:p>
            <a:pPr marL="0" indent="0" defTabSz="1371566">
              <a:buNone/>
            </a:pPr>
            <a:endParaRPr lang="en-US" sz="6000" b="1" dirty="0">
              <a:solidFill>
                <a:srgbClr val="009900"/>
              </a:solidFill>
              <a:latin typeface="Frutiger 67 Bold Condensed" panose="02000503000000000000" pitchFamily="2" charset="0"/>
              <a:cs typeface="Arial"/>
            </a:endParaRPr>
          </a:p>
        </p:txBody>
      </p:sp>
      <p:sp>
        <p:nvSpPr>
          <p:cNvPr id="23" name="TextBox 17">
            <a:extLst>
              <a:ext uri="{FF2B5EF4-FFF2-40B4-BE49-F238E27FC236}">
                <a16:creationId xmlns:a16="http://schemas.microsoft.com/office/drawing/2014/main" id="{82355F94-FD2B-CDF1-60E4-08F337F345D3}"/>
              </a:ext>
            </a:extLst>
          </p:cNvPr>
          <p:cNvSpPr txBox="1"/>
          <p:nvPr/>
        </p:nvSpPr>
        <p:spPr>
          <a:xfrm>
            <a:off x="1096771" y="2645780"/>
            <a:ext cx="4494813" cy="553998"/>
          </a:xfrm>
          <a:prstGeom prst="rect">
            <a:avLst/>
          </a:prstGeom>
          <a:noFill/>
        </p:spPr>
        <p:txBody>
          <a:bodyPr wrap="square">
            <a:spAutoFit/>
          </a:bodyPr>
          <a:lstStyle/>
          <a:p>
            <a:pPr defTabSz="1828755" fontAlgn="base">
              <a:spcBef>
                <a:spcPts val="900"/>
              </a:spcBef>
              <a:spcAft>
                <a:spcPct val="0"/>
              </a:spcAft>
              <a:buClr>
                <a:srgbClr val="000099"/>
              </a:buClr>
              <a:buSzPct val="80000"/>
              <a:tabLst>
                <a:tab pos="266694" algn="l"/>
              </a:tabLst>
            </a:pPr>
            <a:r>
              <a:rPr lang="en-US" sz="3000" b="1" dirty="0">
                <a:solidFill>
                  <a:srgbClr val="009900"/>
                </a:solidFill>
                <a:latin typeface="Frutiger 55 Roman" panose="02000503000000000000" pitchFamily="2" charset="0"/>
                <a:ea typeface="ＭＳ Ｐゴシック" charset="0"/>
                <a:cs typeface="Arial"/>
              </a:rPr>
              <a:t>Circularity</a:t>
            </a:r>
          </a:p>
        </p:txBody>
      </p:sp>
      <p:sp>
        <p:nvSpPr>
          <p:cNvPr id="24" name="TextBox 18">
            <a:extLst>
              <a:ext uri="{FF2B5EF4-FFF2-40B4-BE49-F238E27FC236}">
                <a16:creationId xmlns:a16="http://schemas.microsoft.com/office/drawing/2014/main" id="{57741B19-E014-5583-05AF-61A3CB17E1AA}"/>
              </a:ext>
            </a:extLst>
          </p:cNvPr>
          <p:cNvSpPr txBox="1"/>
          <p:nvPr/>
        </p:nvSpPr>
        <p:spPr>
          <a:xfrm>
            <a:off x="1096770" y="5235426"/>
            <a:ext cx="4494813" cy="553998"/>
          </a:xfrm>
          <a:prstGeom prst="rect">
            <a:avLst/>
          </a:prstGeom>
          <a:noFill/>
        </p:spPr>
        <p:txBody>
          <a:bodyPr wrap="square">
            <a:spAutoFit/>
          </a:bodyPr>
          <a:lstStyle/>
          <a:p>
            <a:pPr defTabSz="1828755" fontAlgn="base">
              <a:spcBef>
                <a:spcPts val="900"/>
              </a:spcBef>
              <a:spcAft>
                <a:spcPct val="0"/>
              </a:spcAft>
              <a:buClr>
                <a:srgbClr val="000099"/>
              </a:buClr>
              <a:buSzPct val="80000"/>
              <a:tabLst>
                <a:tab pos="266694" algn="l"/>
              </a:tabLst>
            </a:pPr>
            <a:r>
              <a:rPr lang="en-US" sz="3000" b="1" dirty="0">
                <a:solidFill>
                  <a:srgbClr val="009900"/>
                </a:solidFill>
                <a:latin typeface="Frutiger 55 Roman" panose="02000503000000000000" pitchFamily="2" charset="0"/>
                <a:ea typeface="ＭＳ Ｐゴシック" charset="0"/>
                <a:cs typeface="Arial"/>
              </a:rPr>
              <a:t>CO2</a:t>
            </a:r>
          </a:p>
        </p:txBody>
      </p:sp>
      <p:sp>
        <p:nvSpPr>
          <p:cNvPr id="25" name="TextBox 19">
            <a:extLst>
              <a:ext uri="{FF2B5EF4-FFF2-40B4-BE49-F238E27FC236}">
                <a16:creationId xmlns:a16="http://schemas.microsoft.com/office/drawing/2014/main" id="{B91EF0BF-5CE7-FC16-1466-A670AF824D16}"/>
              </a:ext>
            </a:extLst>
          </p:cNvPr>
          <p:cNvSpPr txBox="1"/>
          <p:nvPr/>
        </p:nvSpPr>
        <p:spPr>
          <a:xfrm>
            <a:off x="9110577" y="2574899"/>
            <a:ext cx="4494813" cy="1131079"/>
          </a:xfrm>
          <a:prstGeom prst="rect">
            <a:avLst/>
          </a:prstGeom>
          <a:noFill/>
        </p:spPr>
        <p:txBody>
          <a:bodyPr wrap="square">
            <a:spAutoFit/>
          </a:bodyPr>
          <a:lstStyle/>
          <a:p>
            <a:pPr defTabSz="1828755" fontAlgn="base">
              <a:spcBef>
                <a:spcPts val="900"/>
              </a:spcBef>
              <a:spcAft>
                <a:spcPct val="0"/>
              </a:spcAft>
              <a:buClr>
                <a:srgbClr val="000099"/>
              </a:buClr>
              <a:buSzPct val="80000"/>
              <a:tabLst>
                <a:tab pos="266694" algn="l"/>
              </a:tabLst>
            </a:pPr>
            <a:r>
              <a:rPr lang="en-US" sz="3000" b="1" dirty="0">
                <a:solidFill>
                  <a:srgbClr val="009900"/>
                </a:solidFill>
                <a:latin typeface="Frutiger 55 Roman" panose="02000503000000000000" pitchFamily="2" charset="0"/>
                <a:ea typeface="ＭＳ Ｐゴシック" charset="0"/>
                <a:cs typeface="Arial"/>
              </a:rPr>
              <a:t>Resource conservation</a:t>
            </a:r>
          </a:p>
          <a:p>
            <a:pPr defTabSz="1828755" fontAlgn="base">
              <a:spcBef>
                <a:spcPts val="900"/>
              </a:spcBef>
              <a:spcAft>
                <a:spcPct val="0"/>
              </a:spcAft>
              <a:buClr>
                <a:srgbClr val="000099"/>
              </a:buClr>
              <a:buSzPct val="80000"/>
              <a:tabLst>
                <a:tab pos="266694" algn="l"/>
              </a:tabLst>
            </a:pPr>
            <a:endParaRPr lang="en-US" sz="3000" b="1" dirty="0">
              <a:solidFill>
                <a:srgbClr val="009900"/>
              </a:solidFill>
              <a:latin typeface="Frutiger 55 Roman" panose="02000503000000000000" pitchFamily="2" charset="0"/>
              <a:ea typeface="ＭＳ Ｐゴシック" charset="0"/>
              <a:cs typeface="Arial"/>
            </a:endParaRPr>
          </a:p>
        </p:txBody>
      </p:sp>
    </p:spTree>
    <p:extLst>
      <p:ext uri="{BB962C8B-B14F-4D97-AF65-F5344CB8AC3E}">
        <p14:creationId xmlns:p14="http://schemas.microsoft.com/office/powerpoint/2010/main" val="3302105800"/>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CE47E9F-CA6B-B8EB-E10E-1C31F83F3916}"/>
              </a:ext>
            </a:extLst>
          </p:cNvPr>
          <p:cNvSpPr txBox="1"/>
          <p:nvPr/>
        </p:nvSpPr>
        <p:spPr>
          <a:xfrm>
            <a:off x="2638425" y="4035504"/>
            <a:ext cx="13011150" cy="2215991"/>
          </a:xfrm>
          <a:prstGeom prst="rect">
            <a:avLst/>
          </a:prstGeom>
          <a:noFill/>
        </p:spPr>
        <p:txBody>
          <a:bodyPr wrap="square" rtlCol="0">
            <a:spAutoFit/>
          </a:bodyPr>
          <a:lstStyle/>
          <a:p>
            <a:pPr algn="ctr"/>
            <a:r>
              <a:rPr lang="sv-SE" sz="13800" dirty="0">
                <a:solidFill>
                  <a:schemeClr val="bg1"/>
                </a:solidFill>
              </a:rPr>
              <a:t>RESULTS</a:t>
            </a:r>
          </a:p>
        </p:txBody>
      </p:sp>
    </p:spTree>
    <p:extLst>
      <p:ext uri="{BB962C8B-B14F-4D97-AF65-F5344CB8AC3E}">
        <p14:creationId xmlns:p14="http://schemas.microsoft.com/office/powerpoint/2010/main" val="124927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206790" y="763022"/>
            <a:ext cx="15011399" cy="1023293"/>
          </a:xfrm>
          <a:prstGeom prst="rect">
            <a:avLst/>
          </a:prstGeom>
        </p:spPr>
        <p:txBody>
          <a:bodyPr wrap="square" lIns="0" tIns="0" rIns="0" bIns="0" rtlCol="0" anchor="t">
            <a:spAutoFit/>
          </a:bodyPr>
          <a:lstStyle/>
          <a:p>
            <a:pPr algn="ctr">
              <a:lnSpc>
                <a:spcPts val="8960"/>
              </a:lnSpc>
              <a:spcBef>
                <a:spcPct val="0"/>
              </a:spcBef>
            </a:pPr>
            <a:r>
              <a:rPr lang="en-US" sz="5400" b="1">
                <a:solidFill>
                  <a:srgbClr val="CC0033"/>
                </a:solidFill>
                <a:latin typeface="+mj-lt"/>
                <a:cs typeface="Arial" panose="020B0604020202020204" pitchFamily="34" charset="0"/>
              </a:rPr>
              <a:t>About the course</a:t>
            </a:r>
            <a:endParaRPr lang="en-US" sz="4400" b="1" i="1">
              <a:solidFill>
                <a:srgbClr val="CC0033"/>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F21DCD0B-B68A-4D7A-9F6C-6D71442D13F2}"/>
              </a:ext>
            </a:extLst>
          </p:cNvPr>
          <p:cNvSpPr txBox="1"/>
          <p:nvPr/>
        </p:nvSpPr>
        <p:spPr>
          <a:xfrm>
            <a:off x="838189" y="1942030"/>
            <a:ext cx="16611600" cy="7858562"/>
          </a:xfrm>
          <a:prstGeom prst="rect">
            <a:avLst/>
          </a:prstGeom>
        </p:spPr>
        <p:txBody>
          <a:bodyPr wrap="square" lIns="0" tIns="0" rIns="0" bIns="0" rtlCol="0" anchor="t">
            <a:spAutoFit/>
          </a:bodyPr>
          <a:lstStyle/>
          <a:p>
            <a:r>
              <a:rPr lang="en-US" sz="2800" kern="100" dirty="0">
                <a:solidFill>
                  <a:srgbClr val="404040"/>
                </a:solidFill>
                <a:latin typeface="+mj-lt"/>
                <a:ea typeface="Noto Sans CJK SC"/>
                <a:cs typeface="Lohit Devanagari"/>
              </a:rPr>
              <a:t>This learning material has been developed as part of the RETROFEED project: </a:t>
            </a:r>
            <a:r>
              <a:rPr lang="en-GB" sz="2800" b="1" kern="0" dirty="0">
                <a:effectLst/>
                <a:latin typeface="+mj-lt"/>
                <a:sym typeface="+mn-ea"/>
              </a:rPr>
              <a:t>Implementation of a Smart </a:t>
            </a:r>
            <a:r>
              <a:rPr lang="en-GB" sz="2800" b="1" kern="0" dirty="0" err="1">
                <a:effectLst/>
                <a:latin typeface="+mj-lt"/>
                <a:sym typeface="+mn-ea"/>
              </a:rPr>
              <a:t>RETROfitting</a:t>
            </a:r>
            <a:r>
              <a:rPr lang="en-GB" sz="2800" b="1" kern="0" dirty="0">
                <a:effectLst/>
                <a:latin typeface="+mj-lt"/>
                <a:sym typeface="+mn-ea"/>
              </a:rPr>
              <a:t> Framework in the Process Industry towards its Operation with Variable, Biobased and Circular </a:t>
            </a:r>
            <a:r>
              <a:rPr lang="en-GB" sz="2800" b="1" kern="0" dirty="0" err="1">
                <a:effectLst/>
                <a:latin typeface="+mj-lt"/>
                <a:sym typeface="+mn-ea"/>
              </a:rPr>
              <a:t>FEEDstock</a:t>
            </a:r>
            <a:r>
              <a:rPr lang="en-GB" sz="2800" b="1" kern="0" dirty="0">
                <a:effectLst/>
                <a:latin typeface="+mj-lt"/>
                <a:sym typeface="+mn-ea"/>
              </a:rPr>
              <a:t>. </a:t>
            </a:r>
            <a:endParaRPr lang="en-GB" sz="2800" b="1" kern="0" dirty="0">
              <a:latin typeface="+mj-lt"/>
              <a:sym typeface="+mn-ea"/>
            </a:endParaRPr>
          </a:p>
          <a:p>
            <a:endParaRPr lang="en-GB" sz="2800" b="1" kern="0" dirty="0">
              <a:effectLst/>
              <a:latin typeface="+mj-lt"/>
              <a:sym typeface="+mn-ea"/>
            </a:endParaRPr>
          </a:p>
          <a:p>
            <a:r>
              <a:rPr lang="en-GB" sz="2800" b="1" kern="0" dirty="0">
                <a:latin typeface="+mj-lt"/>
                <a:sym typeface="+mn-ea"/>
              </a:rPr>
              <a:t>In this course, the students will learn about:</a:t>
            </a:r>
          </a:p>
          <a:p>
            <a:pPr marL="457200" indent="-457200">
              <a:buFont typeface="Arial" panose="020B0604020202020204" pitchFamily="34" charset="0"/>
              <a:buChar char="•"/>
            </a:pPr>
            <a:r>
              <a:rPr lang="sv-SE" sz="2800" dirty="0" err="1">
                <a:ea typeface="+mn-ea"/>
                <a:cs typeface="Arial" panose="020B0604020202020204" pitchFamily="34" charset="0"/>
              </a:rPr>
              <a:t>What</a:t>
            </a:r>
            <a:r>
              <a:rPr lang="sv-SE" sz="2800" dirty="0">
                <a:ea typeface="+mn-ea"/>
                <a:cs typeface="Arial" panose="020B0604020202020204" pitchFamily="34" charset="0"/>
              </a:rPr>
              <a:t> drives the </a:t>
            </a:r>
            <a:r>
              <a:rPr lang="sv-SE" sz="2800" dirty="0" err="1">
                <a:ea typeface="+mn-ea"/>
                <a:cs typeface="Arial" panose="020B0604020202020204" pitchFamily="34" charset="0"/>
              </a:rPr>
              <a:t>industry</a:t>
            </a:r>
            <a:r>
              <a:rPr lang="sv-SE" sz="2800" dirty="0">
                <a:ea typeface="+mn-ea"/>
                <a:cs typeface="Arial" panose="020B0604020202020204" pitchFamily="34" charset="0"/>
              </a:rPr>
              <a:t> to </a:t>
            </a:r>
            <a:r>
              <a:rPr lang="sv-SE" sz="2800" dirty="0" err="1">
                <a:ea typeface="+mn-ea"/>
                <a:cs typeface="Arial" panose="020B0604020202020204" pitchFamily="34" charset="0"/>
              </a:rPr>
              <a:t>retrofit</a:t>
            </a:r>
            <a:r>
              <a:rPr lang="sv-SE" sz="2800" dirty="0">
                <a:ea typeface="+mn-ea"/>
                <a:cs typeface="Arial" panose="020B0604020202020204" pitchFamily="34" charset="0"/>
              </a:rPr>
              <a:t> </a:t>
            </a:r>
            <a:r>
              <a:rPr lang="sv-SE" sz="2800" dirty="0" err="1">
                <a:ea typeface="+mn-ea"/>
                <a:cs typeface="Arial" panose="020B0604020202020204" pitchFamily="34" charset="0"/>
              </a:rPr>
              <a:t>their</a:t>
            </a:r>
            <a:r>
              <a:rPr lang="sv-SE" sz="2800" dirty="0">
                <a:ea typeface="+mn-ea"/>
                <a:cs typeface="Arial" panose="020B0604020202020204" pitchFamily="34" charset="0"/>
              </a:rPr>
              <a:t> </a:t>
            </a:r>
            <a:r>
              <a:rPr lang="sv-SE" sz="2800" dirty="0" err="1">
                <a:ea typeface="+mn-ea"/>
                <a:cs typeface="Arial" panose="020B0604020202020204" pitchFamily="34" charset="0"/>
              </a:rPr>
              <a:t>traditional</a:t>
            </a:r>
            <a:r>
              <a:rPr lang="sv-SE" sz="2800" dirty="0">
                <a:ea typeface="+mn-ea"/>
                <a:cs typeface="Arial" panose="020B0604020202020204" pitchFamily="34" charset="0"/>
              </a:rPr>
              <a:t> </a:t>
            </a:r>
            <a:r>
              <a:rPr lang="sv-SE" sz="2800" dirty="0" err="1">
                <a:ea typeface="+mn-ea"/>
                <a:cs typeface="Arial" panose="020B0604020202020204" pitchFamily="34" charset="0"/>
              </a:rPr>
              <a:t>processes</a:t>
            </a:r>
            <a:r>
              <a:rPr lang="sv-SE" sz="2800" dirty="0">
                <a:ea typeface="+mn-ea"/>
                <a:cs typeface="Arial" panose="020B0604020202020204" pitchFamily="34" charset="0"/>
              </a:rPr>
              <a:t>?</a:t>
            </a:r>
          </a:p>
          <a:p>
            <a:pPr marL="457200" indent="-457200">
              <a:buFont typeface="Arial" panose="020B0604020202020204" pitchFamily="34" charset="0"/>
              <a:buChar char="•"/>
            </a:pPr>
            <a:r>
              <a:rPr lang="sv-SE" sz="2800" dirty="0" err="1">
                <a:cs typeface="Arial" panose="020B0604020202020204" pitchFamily="34" charset="0"/>
              </a:rPr>
              <a:t>Why</a:t>
            </a:r>
            <a:r>
              <a:rPr lang="sv-SE" sz="2800" dirty="0">
                <a:cs typeface="Arial" panose="020B0604020202020204" pitchFamily="34" charset="0"/>
              </a:rPr>
              <a:t> &amp; </a:t>
            </a:r>
            <a:r>
              <a:rPr lang="sv-SE" sz="2800" dirty="0" err="1">
                <a:cs typeface="Arial" panose="020B0604020202020204" pitchFamily="34" charset="0"/>
              </a:rPr>
              <a:t>where</a:t>
            </a:r>
            <a:r>
              <a:rPr lang="sv-SE" sz="2800" dirty="0">
                <a:cs typeface="Arial" panose="020B0604020202020204" pitchFamily="34" charset="0"/>
              </a:rPr>
              <a:t> is </a:t>
            </a:r>
            <a:r>
              <a:rPr lang="sv-SE" sz="2800" dirty="0" err="1">
                <a:cs typeface="Arial" panose="020B0604020202020204" pitchFamily="34" charset="0"/>
              </a:rPr>
              <a:t>retrofitting</a:t>
            </a:r>
            <a:r>
              <a:rPr lang="sv-SE" sz="2800" dirty="0">
                <a:cs typeface="Arial" panose="020B0604020202020204" pitchFamily="34" charset="0"/>
              </a:rPr>
              <a:t> </a:t>
            </a:r>
            <a:r>
              <a:rPr lang="sv-SE" sz="2800" dirty="0" err="1">
                <a:cs typeface="Arial" panose="020B0604020202020204" pitchFamily="34" charset="0"/>
              </a:rPr>
              <a:t>needed</a:t>
            </a:r>
            <a:r>
              <a:rPr lang="sv-SE" sz="2800" dirty="0">
                <a:cs typeface="Arial" panose="020B0604020202020204" pitchFamily="34" charset="0"/>
              </a:rPr>
              <a:t>, </a:t>
            </a:r>
            <a:r>
              <a:rPr lang="sv-SE" sz="2800" dirty="0" err="1">
                <a:cs typeface="Arial" panose="020B0604020202020204" pitchFamily="34" charset="0"/>
              </a:rPr>
              <a:t>with</a:t>
            </a:r>
            <a:r>
              <a:rPr lang="sv-SE" sz="2800" dirty="0">
                <a:cs typeface="Arial" panose="020B0604020202020204" pitchFamily="34" charset="0"/>
              </a:rPr>
              <a:t> </a:t>
            </a:r>
            <a:r>
              <a:rPr lang="sv-SE" sz="2800" dirty="0" err="1">
                <a:cs typeface="Arial" panose="020B0604020202020204" pitchFamily="34" charset="0"/>
              </a:rPr>
              <a:t>concrete</a:t>
            </a:r>
            <a:r>
              <a:rPr lang="sv-SE" sz="2800" dirty="0">
                <a:cs typeface="Arial" panose="020B0604020202020204" pitchFamily="34" charset="0"/>
              </a:rPr>
              <a:t> </a:t>
            </a:r>
            <a:r>
              <a:rPr lang="sv-SE" sz="2800" dirty="0" err="1">
                <a:cs typeface="Arial" panose="020B0604020202020204" pitchFamily="34" charset="0"/>
              </a:rPr>
              <a:t>examples</a:t>
            </a:r>
            <a:r>
              <a:rPr lang="sv-SE" sz="2800" dirty="0">
                <a:cs typeface="Arial" panose="020B0604020202020204" pitchFamily="34" charset="0"/>
              </a:rPr>
              <a:t> from </a:t>
            </a:r>
            <a:r>
              <a:rPr lang="en-US" sz="2800" b="0" i="0" dirty="0">
                <a:solidFill>
                  <a:srgbClr val="333333"/>
                </a:solidFill>
                <a:effectLst/>
                <a:latin typeface="Arial" panose="020B0604020202020204" pitchFamily="34" charset="0"/>
              </a:rPr>
              <a:t>five resource and energy intensive sectors - ceramic, cement, aluminum, steel, and agrochemical.</a:t>
            </a:r>
          </a:p>
          <a:p>
            <a:pPr marL="457200" indent="-457200">
              <a:buFont typeface="Arial" panose="020B0604020202020204" pitchFamily="34" charset="0"/>
              <a:buChar char="•"/>
            </a:pPr>
            <a:r>
              <a:rPr lang="en-US" sz="2800" dirty="0">
                <a:solidFill>
                  <a:srgbClr val="333333"/>
                </a:solidFill>
                <a:latin typeface="Arial" panose="020B0604020202020204" pitchFamily="34" charset="0"/>
              </a:rPr>
              <a:t>How can a digital Decision Support System be used to </a:t>
            </a:r>
            <a:r>
              <a:rPr lang="sv-SE" sz="2800" dirty="0">
                <a:solidFill>
                  <a:srgbClr val="333333"/>
                </a:solidFill>
                <a:latin typeface="Arial" panose="020B0604020202020204" pitchFamily="34" charset="0"/>
              </a:rPr>
              <a:t>monitor, </a:t>
            </a:r>
            <a:r>
              <a:rPr lang="sv-SE" sz="2800" dirty="0" err="1">
                <a:solidFill>
                  <a:srgbClr val="333333"/>
                </a:solidFill>
                <a:latin typeface="Arial" panose="020B0604020202020204" pitchFamily="34" charset="0"/>
              </a:rPr>
              <a:t>analyze</a:t>
            </a:r>
            <a:r>
              <a:rPr lang="sv-SE" sz="2800" dirty="0">
                <a:solidFill>
                  <a:srgbClr val="333333"/>
                </a:solidFill>
                <a:latin typeface="Arial" panose="020B0604020202020204" pitchFamily="34" charset="0"/>
              </a:rPr>
              <a:t> and </a:t>
            </a:r>
            <a:r>
              <a:rPr lang="sv-SE" sz="2800" dirty="0" err="1">
                <a:solidFill>
                  <a:srgbClr val="333333"/>
                </a:solidFill>
                <a:latin typeface="Arial" panose="020B0604020202020204" pitchFamily="34" charset="0"/>
              </a:rPr>
              <a:t>simulate</a:t>
            </a:r>
            <a:r>
              <a:rPr lang="sv-SE" sz="2800" dirty="0">
                <a:solidFill>
                  <a:srgbClr val="333333"/>
                </a:solidFill>
                <a:latin typeface="Arial" panose="020B0604020202020204" pitchFamily="34" charset="0"/>
              </a:rPr>
              <a:t> </a:t>
            </a:r>
            <a:r>
              <a:rPr lang="en-US" sz="2800" dirty="0">
                <a:solidFill>
                  <a:srgbClr val="333333"/>
                </a:solidFill>
                <a:latin typeface="Arial" panose="020B0604020202020204" pitchFamily="34" charset="0"/>
              </a:rPr>
              <a:t>the potential impact of retrofitting solutions?</a:t>
            </a:r>
          </a:p>
          <a:p>
            <a:pPr marL="457200" indent="-457200">
              <a:buFont typeface="Arial" panose="020B0604020202020204" pitchFamily="34" charset="0"/>
              <a:buChar char="•"/>
            </a:pPr>
            <a:r>
              <a:rPr lang="en-US" sz="2800" b="0" i="0" dirty="0">
                <a:solidFill>
                  <a:srgbClr val="333333"/>
                </a:solidFill>
                <a:effectLst/>
                <a:latin typeface="Arial" panose="020B0604020202020204" pitchFamily="34" charset="0"/>
              </a:rPr>
              <a:t>What are the latest developments in digital twins for industrial processes?</a:t>
            </a:r>
          </a:p>
          <a:p>
            <a:pPr marL="457200" indent="-457200">
              <a:buFont typeface="Arial" panose="020B0604020202020204" pitchFamily="34" charset="0"/>
              <a:buChar char="•"/>
            </a:pPr>
            <a:r>
              <a:rPr lang="en-US" sz="2800" b="0" i="0" kern="100" dirty="0">
                <a:solidFill>
                  <a:srgbClr val="404040"/>
                </a:solidFill>
                <a:effectLst/>
                <a:latin typeface="Arial (body)"/>
              </a:rPr>
              <a:t>W</a:t>
            </a:r>
            <a:r>
              <a:rPr lang="en-US" sz="2800" kern="100" dirty="0">
                <a:solidFill>
                  <a:srgbClr val="404040"/>
                </a:solidFill>
                <a:latin typeface="Arial (body)"/>
              </a:rPr>
              <a:t>hich tools are used to evaluate the environmental and social impacts of retrofitting?</a:t>
            </a:r>
          </a:p>
          <a:p>
            <a:pPr marL="457200" indent="-457200">
              <a:buFont typeface="Arial" panose="020B0604020202020204" pitchFamily="34" charset="0"/>
              <a:buChar char="•"/>
            </a:pPr>
            <a:r>
              <a:rPr lang="en-US" sz="2800" kern="100" dirty="0">
                <a:solidFill>
                  <a:srgbClr val="404040"/>
                </a:solidFill>
                <a:latin typeface="Arial (body)"/>
              </a:rPr>
              <a:t>What are the challenges in retrofitting the industry? What were the results of retrofitting in the project?</a:t>
            </a:r>
          </a:p>
          <a:p>
            <a:pPr marL="457200" indent="-457200">
              <a:buFont typeface="Arial" panose="020B0604020202020204" pitchFamily="34" charset="0"/>
              <a:buChar char="•"/>
            </a:pPr>
            <a:endParaRPr lang="en-US" sz="2800" b="0" i="0" dirty="0">
              <a:solidFill>
                <a:srgbClr val="333333"/>
              </a:solidFill>
              <a:effectLst/>
              <a:latin typeface="Arial" panose="020B0604020202020204" pitchFamily="34" charset="0"/>
            </a:endParaRPr>
          </a:p>
          <a:p>
            <a:pPr lvl="0" algn="just">
              <a:spcAft>
                <a:spcPts val="800"/>
              </a:spcAft>
            </a:pPr>
            <a:r>
              <a:rPr lang="en-GB" sz="2800" dirty="0">
                <a:latin typeface="Arial (Textkörper (komplexe Sch"/>
                <a:ea typeface="SimSun" panose="02010600030101010101" pitchFamily="2" charset="-122"/>
                <a:cs typeface="Arial" panose="020B0604020202020204" pitchFamily="34" charset="0"/>
              </a:rPr>
              <a:t>The course is available free of charge and will be distributed to professors in European universities. </a:t>
            </a:r>
            <a:r>
              <a:rPr lang="en-US" sz="2800" b="0" i="0" dirty="0">
                <a:solidFill>
                  <a:srgbClr val="333333"/>
                </a:solidFill>
                <a:effectLst/>
                <a:latin typeface="Roboto" panose="02000000000000000000" pitchFamily="2" charset="0"/>
              </a:rPr>
              <a:t>The project has received funding from the European union’s Horizon 2020 research and innovation </a:t>
            </a:r>
            <a:r>
              <a:rPr lang="en-US" sz="2800" dirty="0" err="1">
                <a:solidFill>
                  <a:srgbClr val="333333"/>
                </a:solidFill>
                <a:latin typeface="Roboto" panose="02000000000000000000" pitchFamily="2" charset="0"/>
              </a:rPr>
              <a:t>programme</a:t>
            </a:r>
            <a:r>
              <a:rPr lang="en-US" sz="2800" dirty="0">
                <a:solidFill>
                  <a:srgbClr val="333333"/>
                </a:solidFill>
                <a:latin typeface="Roboto" panose="02000000000000000000" pitchFamily="2" charset="0"/>
              </a:rPr>
              <a:t> </a:t>
            </a:r>
            <a:r>
              <a:rPr lang="sv-SE" sz="2800" dirty="0">
                <a:solidFill>
                  <a:srgbClr val="333333"/>
                </a:solidFill>
                <a:latin typeface="Roboto" panose="02000000000000000000" pitchFamily="2" charset="0"/>
              </a:rPr>
              <a:t>under Grant </a:t>
            </a:r>
            <a:r>
              <a:rPr lang="sv-SE" sz="2800" dirty="0" err="1">
                <a:solidFill>
                  <a:srgbClr val="333333"/>
                </a:solidFill>
                <a:latin typeface="Roboto" panose="02000000000000000000" pitchFamily="2" charset="0"/>
              </a:rPr>
              <a:t>Agreement</a:t>
            </a:r>
            <a:r>
              <a:rPr lang="sv-SE" sz="2800" dirty="0">
                <a:solidFill>
                  <a:srgbClr val="333333"/>
                </a:solidFill>
                <a:latin typeface="Roboto" panose="02000000000000000000" pitchFamily="2" charset="0"/>
              </a:rPr>
              <a:t> nº869939.</a:t>
            </a:r>
            <a:endParaRPr lang="en-GB" sz="2800" dirty="0">
              <a:solidFill>
                <a:srgbClr val="333333"/>
              </a:solidFill>
              <a:latin typeface="Roboto" panose="02000000000000000000" pitchFamily="2" charset="0"/>
            </a:endParaRPr>
          </a:p>
          <a:p>
            <a:endParaRPr lang="sv-SE" sz="2800" kern="100" dirty="0">
              <a:solidFill>
                <a:srgbClr val="404040"/>
              </a:solidFill>
              <a:effectLst/>
              <a:latin typeface="+mj-lt"/>
              <a:ea typeface="Noto Sans CJK SC"/>
              <a:cs typeface="Lohit Devanagari"/>
            </a:endParaRPr>
          </a:p>
        </p:txBody>
      </p:sp>
    </p:spTree>
    <p:extLst>
      <p:ext uri="{BB962C8B-B14F-4D97-AF65-F5344CB8AC3E}">
        <p14:creationId xmlns:p14="http://schemas.microsoft.com/office/powerpoint/2010/main" val="3388464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2743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484492" y="819692"/>
            <a:ext cx="3319016"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Impacts</a:t>
            </a:r>
          </a:p>
        </p:txBody>
      </p:sp>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3"/>
          <a:srcRect/>
          <a:stretch>
            <a:fillRect/>
          </a:stretch>
        </p:blipFill>
        <p:spPr>
          <a:xfrm>
            <a:off x="0" y="8901113"/>
            <a:ext cx="5715000" cy="1385887"/>
          </a:xfrm>
          <a:prstGeom prst="rect">
            <a:avLst/>
          </a:prstGeom>
        </p:spPr>
      </p:pic>
      <p:sp>
        <p:nvSpPr>
          <p:cNvPr id="15" name="Rettangolo 65">
            <a:extLst>
              <a:ext uri="{FF2B5EF4-FFF2-40B4-BE49-F238E27FC236}">
                <a16:creationId xmlns:a16="http://schemas.microsoft.com/office/drawing/2014/main" id="{79E83C15-15AA-DD4B-9787-BB8A3B7AD71F}"/>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a:ea typeface="+mn-ea"/>
                <a:cs typeface="+mn-cs"/>
              </a:rPr>
              <a:t>Digitalisation for circular resource-intensive industries: Final results from RETROFEED project                                                                                           </a:t>
            </a:r>
            <a:r>
              <a:rPr kumimoji="0" lang="en-GB" sz="1800" b="0" i="0" u="none" strike="noStrike" kern="1200" cap="none" spc="0" normalizeH="0" baseline="0" noProof="0" dirty="0">
                <a:ln>
                  <a:noFill/>
                </a:ln>
                <a:solidFill>
                  <a:srgbClr val="FFFFFF"/>
                </a:solidFill>
                <a:effectLst/>
                <a:uLnTx/>
                <a:uFillTx/>
                <a:latin typeface="Arial"/>
                <a:ea typeface="+mn-ea"/>
                <a:cs typeface="+mn-cs"/>
              </a:rPr>
              <a:t> 25 October 2023</a:t>
            </a:r>
          </a:p>
        </p:txBody>
      </p:sp>
      <p:pic>
        <p:nvPicPr>
          <p:cNvPr id="3" name="Imagen 6" descr="Icono&#10;&#10;Descripción generada automáticamente">
            <a:extLst>
              <a:ext uri="{FF2B5EF4-FFF2-40B4-BE49-F238E27FC236}">
                <a16:creationId xmlns:a16="http://schemas.microsoft.com/office/drawing/2014/main" id="{B5BDB8F4-D2CC-D619-D902-405A3ED64800}"/>
              </a:ext>
            </a:extLst>
          </p:cNvPr>
          <p:cNvPicPr>
            <a:picLocks noChangeAspect="1"/>
          </p:cNvPicPr>
          <p:nvPr/>
        </p:nvPicPr>
        <p:blipFill>
          <a:blip r:embed="rId4"/>
          <a:stretch>
            <a:fillRect/>
          </a:stretch>
        </p:blipFill>
        <p:spPr>
          <a:xfrm>
            <a:off x="5736585" y="1812122"/>
            <a:ext cx="1747907" cy="1661873"/>
          </a:xfrm>
          <a:prstGeom prst="rect">
            <a:avLst/>
          </a:prstGeom>
        </p:spPr>
      </p:pic>
      <p:pic>
        <p:nvPicPr>
          <p:cNvPr id="4" name="Imagen 7" descr="Icono&#10;&#10;Descripción generada automáticamente">
            <a:extLst>
              <a:ext uri="{FF2B5EF4-FFF2-40B4-BE49-F238E27FC236}">
                <a16:creationId xmlns:a16="http://schemas.microsoft.com/office/drawing/2014/main" id="{73EE435A-B548-F868-AFA8-90A65405353B}"/>
              </a:ext>
            </a:extLst>
          </p:cNvPr>
          <p:cNvPicPr>
            <a:picLocks noChangeAspect="1"/>
          </p:cNvPicPr>
          <p:nvPr/>
        </p:nvPicPr>
        <p:blipFill>
          <a:blip r:embed="rId5"/>
          <a:stretch>
            <a:fillRect/>
          </a:stretch>
        </p:blipFill>
        <p:spPr>
          <a:xfrm>
            <a:off x="10402240" y="1792186"/>
            <a:ext cx="908537" cy="1688636"/>
          </a:xfrm>
          <a:prstGeom prst="rect">
            <a:avLst/>
          </a:prstGeom>
        </p:spPr>
      </p:pic>
      <p:pic>
        <p:nvPicPr>
          <p:cNvPr id="5" name="Imagen 11" descr="Icono&#10;&#10;Descripción generada automáticamente">
            <a:extLst>
              <a:ext uri="{FF2B5EF4-FFF2-40B4-BE49-F238E27FC236}">
                <a16:creationId xmlns:a16="http://schemas.microsoft.com/office/drawing/2014/main" id="{F0E8B399-DC22-0C00-4788-B56EDB61ED00}"/>
              </a:ext>
            </a:extLst>
          </p:cNvPr>
          <p:cNvPicPr>
            <a:picLocks noChangeAspect="1"/>
          </p:cNvPicPr>
          <p:nvPr/>
        </p:nvPicPr>
        <p:blipFill rotWithShape="1">
          <a:blip r:embed="rId6"/>
          <a:srcRect l="14237" t="11180" r="6441" b="8696"/>
          <a:stretch/>
        </p:blipFill>
        <p:spPr>
          <a:xfrm>
            <a:off x="13759249" y="2051908"/>
            <a:ext cx="2072888" cy="1146379"/>
          </a:xfrm>
          <a:prstGeom prst="rect">
            <a:avLst/>
          </a:prstGeom>
        </p:spPr>
      </p:pic>
      <p:sp>
        <p:nvSpPr>
          <p:cNvPr id="6" name="TextBox 13">
            <a:extLst>
              <a:ext uri="{FF2B5EF4-FFF2-40B4-BE49-F238E27FC236}">
                <a16:creationId xmlns:a16="http://schemas.microsoft.com/office/drawing/2014/main" id="{CBFEBE29-1226-C656-4812-6B40DBB8A266}"/>
              </a:ext>
            </a:extLst>
          </p:cNvPr>
          <p:cNvSpPr txBox="1"/>
          <p:nvPr/>
        </p:nvSpPr>
        <p:spPr>
          <a:xfrm>
            <a:off x="6126075" y="3020297"/>
            <a:ext cx="1366443" cy="970715"/>
          </a:xfrm>
          <a:prstGeom prst="rect">
            <a:avLst/>
          </a:prstGeom>
        </p:spPr>
        <p:txBody>
          <a:bodyPr wrap="square" lIns="0" tIns="0" rIns="0" bIns="0" rtlCol="0" anchor="t">
            <a:spAutoFit/>
          </a:bodyPr>
          <a:lstStyle/>
          <a:p>
            <a:pPr marL="0" marR="0" lvl="0" indent="0" algn="ctr" defTabSz="914400" rtl="0" eaLnBrk="1" fontAlgn="auto" latinLnBrk="0" hangingPunct="1">
              <a:lnSpc>
                <a:spcPts val="8961"/>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Arial"/>
                <a:ea typeface="+mn-ea"/>
                <a:cs typeface="Arial"/>
              </a:rPr>
              <a:t>22%</a:t>
            </a:r>
            <a:endParaRPr kumimoji="0" lang="es-ES" sz="2800" b="1" i="0" u="none" strike="noStrike" kern="1200" cap="none" spc="0" normalizeH="0" baseline="0" noProof="0" dirty="0">
              <a:ln>
                <a:noFill/>
              </a:ln>
              <a:solidFill>
                <a:srgbClr val="2F2F2F"/>
              </a:solidFill>
              <a:effectLst/>
              <a:uLnTx/>
              <a:uFillTx/>
              <a:latin typeface="Arial"/>
              <a:ea typeface="+mn-ea"/>
              <a:cs typeface="Arial"/>
            </a:endParaRPr>
          </a:p>
        </p:txBody>
      </p:sp>
      <p:sp>
        <p:nvSpPr>
          <p:cNvPr id="7" name="TextBox 13">
            <a:extLst>
              <a:ext uri="{FF2B5EF4-FFF2-40B4-BE49-F238E27FC236}">
                <a16:creationId xmlns:a16="http://schemas.microsoft.com/office/drawing/2014/main" id="{1361F0AB-66F6-ECDC-65C5-263D9BAB6FAC}"/>
              </a:ext>
            </a:extLst>
          </p:cNvPr>
          <p:cNvSpPr txBox="1"/>
          <p:nvPr/>
        </p:nvSpPr>
        <p:spPr>
          <a:xfrm>
            <a:off x="3672807" y="3525494"/>
            <a:ext cx="6119649" cy="926920"/>
          </a:xfrm>
          <a:prstGeom prst="rect">
            <a:avLst/>
          </a:prstGeom>
        </p:spPr>
        <p:txBody>
          <a:bodyPr wrap="square" lIns="0" tIns="0" rIns="0" bIns="0" rtlCol="0" anchor="t">
            <a:spAutoFit/>
          </a:bodyPr>
          <a:lstStyle/>
          <a:p>
            <a:pPr marL="0" marR="0" lvl="0" indent="0" algn="ctr" defTabSz="914400" rtl="0" eaLnBrk="1" fontAlgn="auto" latinLnBrk="0" hangingPunct="1">
              <a:lnSpc>
                <a:spcPts val="8961"/>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a:ea typeface="+mn-ea"/>
                <a:cs typeface="Arial"/>
              </a:rPr>
              <a:t>+ RESOURCE EFFICIENCY</a:t>
            </a:r>
            <a:endParaRPr kumimoji="0" lang="es-ES" sz="1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8" name="TextBox 7">
            <a:extLst>
              <a:ext uri="{FF2B5EF4-FFF2-40B4-BE49-F238E27FC236}">
                <a16:creationId xmlns:a16="http://schemas.microsoft.com/office/drawing/2014/main" id="{DE476A6D-264D-324B-2B08-4DFDB5BE56CB}"/>
              </a:ext>
            </a:extLst>
          </p:cNvPr>
          <p:cNvSpPr txBox="1"/>
          <p:nvPr/>
        </p:nvSpPr>
        <p:spPr>
          <a:xfrm>
            <a:off x="10189122" y="3048347"/>
            <a:ext cx="1366443" cy="970715"/>
          </a:xfrm>
          <a:prstGeom prst="rect">
            <a:avLst/>
          </a:prstGeom>
        </p:spPr>
        <p:txBody>
          <a:bodyPr wrap="square" lIns="0" tIns="0" rIns="0" bIns="0" rtlCol="0" anchor="t">
            <a:spAutoFit/>
          </a:bodyPr>
          <a:lstStyle/>
          <a:p>
            <a:pPr marL="0" marR="0" lvl="0" indent="0" algn="ctr" defTabSz="914400" rtl="0" eaLnBrk="1" fontAlgn="auto" latinLnBrk="0" hangingPunct="1">
              <a:lnSpc>
                <a:spcPts val="8961"/>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Arial"/>
                <a:ea typeface="+mn-ea"/>
                <a:cs typeface="Arial"/>
              </a:rPr>
              <a:t>19%</a:t>
            </a:r>
            <a:endParaRPr kumimoji="0" lang="es-ES" sz="2800" b="1" i="0" u="none" strike="noStrike" kern="1200" cap="none" spc="0" normalizeH="0" baseline="0" noProof="0" dirty="0">
              <a:ln>
                <a:noFill/>
              </a:ln>
              <a:solidFill>
                <a:srgbClr val="2F2F2F"/>
              </a:solidFill>
              <a:effectLst/>
              <a:uLnTx/>
              <a:uFillTx/>
              <a:latin typeface="Arial"/>
              <a:ea typeface="+mn-ea"/>
              <a:cs typeface="Arial"/>
            </a:endParaRPr>
          </a:p>
        </p:txBody>
      </p:sp>
      <p:sp>
        <p:nvSpPr>
          <p:cNvPr id="9" name="TextBox 13">
            <a:extLst>
              <a:ext uri="{FF2B5EF4-FFF2-40B4-BE49-F238E27FC236}">
                <a16:creationId xmlns:a16="http://schemas.microsoft.com/office/drawing/2014/main" id="{0279EA37-3CB8-C415-39FD-4C41C3E319B7}"/>
              </a:ext>
            </a:extLst>
          </p:cNvPr>
          <p:cNvSpPr txBox="1"/>
          <p:nvPr/>
        </p:nvSpPr>
        <p:spPr>
          <a:xfrm>
            <a:off x="12967040" y="3109214"/>
            <a:ext cx="4297679" cy="970715"/>
          </a:xfrm>
          <a:prstGeom prst="rect">
            <a:avLst/>
          </a:prstGeom>
        </p:spPr>
        <p:txBody>
          <a:bodyPr wrap="square" lIns="0" tIns="0" rIns="0" bIns="0" rtlCol="0" anchor="t">
            <a:spAutoFit/>
          </a:bodyPr>
          <a:lstStyle/>
          <a:p>
            <a:pPr marL="0" marR="0" lvl="0" indent="0" algn="ctr" defTabSz="914400" rtl="0" eaLnBrk="1" fontAlgn="auto" latinLnBrk="0" hangingPunct="1">
              <a:lnSpc>
                <a:spcPts val="8961"/>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2F2F2F"/>
                </a:solidFill>
                <a:effectLst/>
                <a:uLnTx/>
                <a:uFillTx/>
                <a:latin typeface="Arial"/>
                <a:ea typeface="+mn-ea"/>
                <a:cs typeface="Arial"/>
              </a:rPr>
              <a:t>30%</a:t>
            </a:r>
            <a:endParaRPr kumimoji="0" lang="es-ES" sz="2800" b="1" i="0" u="none" strike="noStrike" kern="1200" cap="none" spc="0" normalizeH="0" baseline="-25000" noProof="0" dirty="0">
              <a:ln>
                <a:noFill/>
              </a:ln>
              <a:solidFill>
                <a:srgbClr val="2F2F2F"/>
              </a:solidFill>
              <a:effectLst/>
              <a:uLnTx/>
              <a:uFillTx/>
              <a:latin typeface="Arial"/>
              <a:ea typeface="+mn-ea"/>
              <a:cs typeface="Arial"/>
            </a:endParaRPr>
          </a:p>
        </p:txBody>
      </p:sp>
      <p:sp>
        <p:nvSpPr>
          <p:cNvPr id="10" name="TextBox 13">
            <a:extLst>
              <a:ext uri="{FF2B5EF4-FFF2-40B4-BE49-F238E27FC236}">
                <a16:creationId xmlns:a16="http://schemas.microsoft.com/office/drawing/2014/main" id="{006E9D1A-C5FB-885D-D221-757E0C0B8CA0}"/>
              </a:ext>
            </a:extLst>
          </p:cNvPr>
          <p:cNvSpPr txBox="1"/>
          <p:nvPr/>
        </p:nvSpPr>
        <p:spPr>
          <a:xfrm>
            <a:off x="7901151" y="3511727"/>
            <a:ext cx="6119649" cy="926920"/>
          </a:xfrm>
          <a:prstGeom prst="rect">
            <a:avLst/>
          </a:prstGeom>
        </p:spPr>
        <p:txBody>
          <a:bodyPr wrap="square" lIns="0" tIns="0" rIns="0" bIns="0" rtlCol="0" anchor="t">
            <a:spAutoFit/>
          </a:bodyPr>
          <a:lstStyle/>
          <a:p>
            <a:pPr marL="0" marR="0" lvl="0" indent="0" algn="ctr" defTabSz="914400" rtl="0" eaLnBrk="1" fontAlgn="auto" latinLnBrk="0" hangingPunct="1">
              <a:lnSpc>
                <a:spcPts val="8961"/>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a:ea typeface="+mn-ea"/>
                <a:cs typeface="Arial"/>
              </a:rPr>
              <a:t>+ ENERGY EFFICIENCY</a:t>
            </a:r>
            <a:endParaRPr kumimoji="0" lang="es-ES" sz="1800" b="0" i="0" u="none" strike="noStrike" kern="1200" cap="none" spc="0" normalizeH="0" baseline="0" noProof="0" dirty="0">
              <a:ln>
                <a:noFill/>
              </a:ln>
              <a:solidFill>
                <a:srgbClr val="FFFFFF">
                  <a:lumMod val="50000"/>
                </a:srgbClr>
              </a:solidFill>
              <a:effectLst/>
              <a:uLnTx/>
              <a:uFillTx/>
              <a:latin typeface="Arial"/>
              <a:ea typeface="+mn-ea"/>
              <a:cs typeface="Arial"/>
            </a:endParaRPr>
          </a:p>
        </p:txBody>
      </p:sp>
      <p:sp>
        <p:nvSpPr>
          <p:cNvPr id="11" name="TextBox 13">
            <a:extLst>
              <a:ext uri="{FF2B5EF4-FFF2-40B4-BE49-F238E27FC236}">
                <a16:creationId xmlns:a16="http://schemas.microsoft.com/office/drawing/2014/main" id="{7852CCEA-8620-AAE6-A0B4-9A8EAB98059F}"/>
              </a:ext>
            </a:extLst>
          </p:cNvPr>
          <p:cNvSpPr txBox="1"/>
          <p:nvPr/>
        </p:nvSpPr>
        <p:spPr>
          <a:xfrm>
            <a:off x="12192000" y="3507597"/>
            <a:ext cx="6119649" cy="926920"/>
          </a:xfrm>
          <a:prstGeom prst="rect">
            <a:avLst/>
          </a:prstGeom>
        </p:spPr>
        <p:txBody>
          <a:bodyPr wrap="square" lIns="0" tIns="0" rIns="0" bIns="0" rtlCol="0" anchor="t">
            <a:spAutoFit/>
          </a:bodyPr>
          <a:lstStyle/>
          <a:p>
            <a:pPr marL="0" marR="0" lvl="0" indent="0" algn="ctr" defTabSz="914400" rtl="0" eaLnBrk="1" fontAlgn="auto" latinLnBrk="0" hangingPunct="1">
              <a:lnSpc>
                <a:spcPts val="8961"/>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FFFFFF">
                    <a:lumMod val="50000"/>
                  </a:srgbClr>
                </a:solidFill>
                <a:effectLst/>
                <a:uLnTx/>
                <a:uFillTx/>
                <a:latin typeface="Arial"/>
                <a:ea typeface="+mn-ea"/>
                <a:cs typeface="Arial"/>
              </a:rPr>
              <a:t>- REDUCTION GHG EMISSIONS</a:t>
            </a:r>
            <a:endParaRPr kumimoji="0" lang="es-ES" sz="2000" b="0" i="0" u="none" strike="noStrike" kern="1200" cap="none" spc="0" normalizeH="0" baseline="0" noProof="0" dirty="0">
              <a:ln>
                <a:noFill/>
              </a:ln>
              <a:solidFill>
                <a:srgbClr val="FFFFFF">
                  <a:lumMod val="50000"/>
                </a:srgbClr>
              </a:solidFill>
              <a:effectLst/>
              <a:uLnTx/>
              <a:uFillTx/>
              <a:latin typeface="Arial"/>
              <a:ea typeface="+mn-ea"/>
              <a:cs typeface="+mn-cs"/>
            </a:endParaRPr>
          </a:p>
        </p:txBody>
      </p:sp>
      <p:sp>
        <p:nvSpPr>
          <p:cNvPr id="12" name="Content Placeholder 1">
            <a:extLst>
              <a:ext uri="{FF2B5EF4-FFF2-40B4-BE49-F238E27FC236}">
                <a16:creationId xmlns:a16="http://schemas.microsoft.com/office/drawing/2014/main" id="{D416F459-368D-1872-296C-4904632FCCA4}"/>
              </a:ext>
            </a:extLst>
          </p:cNvPr>
          <p:cNvSpPr txBox="1">
            <a:spLocks/>
          </p:cNvSpPr>
          <p:nvPr/>
        </p:nvSpPr>
        <p:spPr>
          <a:xfrm>
            <a:off x="609600" y="4860213"/>
            <a:ext cx="16632986" cy="39061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600" b="1" i="0" u="none" strike="noStrike" kern="1200" cap="none" spc="0" normalizeH="0" baseline="0" noProof="0" dirty="0">
                <a:ln>
                  <a:noFill/>
                </a:ln>
                <a:solidFill>
                  <a:srgbClr val="2F2F2F"/>
                </a:solidFill>
                <a:effectLst/>
                <a:uLnTx/>
                <a:uFillTx/>
                <a:latin typeface="Arial"/>
                <a:ea typeface="+mn-ea"/>
                <a:cs typeface="Arial"/>
              </a:rPr>
              <a:t>ALUMINIUM				</a:t>
            </a:r>
            <a:r>
              <a:rPr kumimoji="0" lang="de-DE" sz="3600" b="1" i="0" u="none" strike="noStrike" kern="1200" cap="none" spc="0" normalizeH="0" baseline="0" noProof="0" dirty="0">
                <a:ln>
                  <a:noFill/>
                </a:ln>
                <a:solidFill>
                  <a:srgbClr val="CC0033"/>
                </a:solidFill>
                <a:effectLst/>
                <a:uLnTx/>
                <a:uFillTx/>
                <a:latin typeface="Arial"/>
                <a:ea typeface="+mn-ea"/>
                <a:cs typeface="Arial"/>
              </a:rPr>
              <a:t>+57% scrap		  +18,5%				-75%</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600" b="1" i="0" u="none" strike="noStrike" kern="1200" cap="none" spc="0" normalizeH="0" baseline="0" noProof="0" dirty="0">
                <a:ln>
                  <a:noFill/>
                </a:ln>
                <a:solidFill>
                  <a:srgbClr val="2F2F2F"/>
                </a:solidFill>
                <a:effectLst/>
                <a:uLnTx/>
                <a:uFillTx/>
                <a:latin typeface="Arial"/>
                <a:ea typeface="+mn-ea"/>
                <a:cs typeface="Arial"/>
              </a:rPr>
              <a:t>CEMENT	</a:t>
            </a:r>
            <a:r>
              <a:rPr lang="de-DE" sz="3600" b="1" dirty="0">
                <a:solidFill>
                  <a:srgbClr val="CC0033"/>
                </a:solidFill>
                <a:latin typeface="Arial"/>
                <a:cs typeface="Arial"/>
              </a:rPr>
              <a:t>+13-34% Alternative material	     +5%	  			-11%</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600" b="1" i="0" u="none" strike="noStrike" kern="1200" cap="none" spc="0" normalizeH="0" baseline="0" noProof="0" dirty="0">
                <a:ln>
                  <a:noFill/>
                </a:ln>
                <a:solidFill>
                  <a:srgbClr val="2F2F2F"/>
                </a:solidFill>
                <a:effectLst/>
                <a:uLnTx/>
                <a:uFillTx/>
                <a:latin typeface="Arial"/>
                <a:ea typeface="+mn-ea"/>
                <a:cs typeface="Arial"/>
              </a:rPr>
              <a:t>CERAMIC</a:t>
            </a:r>
            <a:r>
              <a:rPr kumimoji="0" lang="de-DE" sz="3600" b="1" i="0" u="none" strike="noStrike" kern="1200" cap="none" spc="0" normalizeH="0" baseline="0" noProof="0" dirty="0">
                <a:ln>
                  <a:noFill/>
                </a:ln>
                <a:solidFill>
                  <a:srgbClr val="CC0033"/>
                </a:solidFill>
                <a:effectLst/>
                <a:uLnTx/>
                <a:uFillTx/>
                <a:latin typeface="Arial"/>
                <a:ea typeface="+mn-ea"/>
                <a:cs typeface="Arial"/>
              </a:rPr>
              <a:t>		     -50% frits waste	 	    +18%				-12%</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600" b="1" i="0" u="none" strike="noStrike" kern="1200" cap="none" spc="0" normalizeH="0" baseline="0" noProof="0" dirty="0">
                <a:ln>
                  <a:noFill/>
                </a:ln>
                <a:solidFill>
                  <a:srgbClr val="2F2F2F"/>
                </a:solidFill>
                <a:effectLst/>
                <a:uLnTx/>
                <a:uFillTx/>
                <a:latin typeface="Arial"/>
                <a:ea typeface="+mn-ea"/>
                <a:cs typeface="Arial"/>
              </a:rPr>
              <a:t>STEEL 1			</a:t>
            </a:r>
            <a:r>
              <a:rPr lang="de-DE" sz="3600" b="1" dirty="0">
                <a:solidFill>
                  <a:srgbClr val="CC0033"/>
                </a:solidFill>
                <a:latin typeface="Arial"/>
                <a:cs typeface="Arial"/>
              </a:rPr>
              <a:t>-15-20% anthracite	     +2%				 -4%</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3600" b="1" i="0" u="none" strike="noStrike" kern="1200" cap="none" spc="0" normalizeH="0" baseline="0" noProof="0" dirty="0">
                <a:ln>
                  <a:noFill/>
                </a:ln>
                <a:solidFill>
                  <a:srgbClr val="2F2F2F"/>
                </a:solidFill>
                <a:effectLst/>
                <a:uLnTx/>
                <a:uFillTx/>
                <a:latin typeface="Arial"/>
                <a:ea typeface="+mn-ea"/>
                <a:cs typeface="Arial"/>
              </a:rPr>
              <a:t>STEEL 2			</a:t>
            </a:r>
            <a:r>
              <a:rPr kumimoji="0" lang="de-DE" sz="3600" b="1" i="0" u="none" strike="noStrike" kern="1200" cap="none" spc="0" normalizeH="0" baseline="0" noProof="0" dirty="0">
                <a:ln>
                  <a:noFill/>
                </a:ln>
                <a:solidFill>
                  <a:srgbClr val="CC0033"/>
                </a:solidFill>
                <a:effectLst/>
                <a:uLnTx/>
                <a:uFillTx/>
                <a:latin typeface="Arial"/>
                <a:ea typeface="+mn-ea"/>
                <a:cs typeface="Arial"/>
              </a:rPr>
              <a:t>-</a:t>
            </a:r>
            <a:r>
              <a:rPr lang="de-DE" sz="3600" b="1" dirty="0">
                <a:solidFill>
                  <a:srgbClr val="CC0033"/>
                </a:solidFill>
                <a:latin typeface="Arial"/>
                <a:cs typeface="Arial"/>
              </a:rPr>
              <a:t>30</a:t>
            </a:r>
            <a:r>
              <a:rPr kumimoji="0" lang="de-DE" sz="3600" b="1" i="0" u="none" strike="noStrike" kern="1200" cap="none" spc="0" normalizeH="0" baseline="0" noProof="0" dirty="0">
                <a:ln>
                  <a:noFill/>
                </a:ln>
                <a:solidFill>
                  <a:srgbClr val="CC0033"/>
                </a:solidFill>
                <a:effectLst/>
                <a:uLnTx/>
                <a:uFillTx/>
                <a:latin typeface="Arial"/>
                <a:ea typeface="+mn-ea"/>
                <a:cs typeface="Arial"/>
              </a:rPr>
              <a:t>% anthracite		</a:t>
            </a:r>
            <a:r>
              <a:rPr kumimoji="0" lang="de-DE" sz="3600" b="1" i="0" u="none" strike="noStrike" kern="1200" cap="none" spc="0" normalizeH="0" baseline="0" noProof="0">
                <a:ln>
                  <a:noFill/>
                </a:ln>
                <a:solidFill>
                  <a:srgbClr val="CC0033"/>
                </a:solidFill>
                <a:effectLst/>
                <a:uLnTx/>
                <a:uFillTx/>
                <a:latin typeface="Arial"/>
                <a:ea typeface="+mn-ea"/>
                <a:cs typeface="Arial"/>
              </a:rPr>
              <a:t>	-</a:t>
            </a:r>
            <a:r>
              <a:rPr kumimoji="0" lang="de-DE" sz="3600" b="1" i="0" u="none" strike="noStrike" kern="1200" cap="none" spc="0" normalizeH="0" baseline="0" noProof="0" dirty="0">
                <a:ln>
                  <a:noFill/>
                </a:ln>
                <a:solidFill>
                  <a:srgbClr val="CC0033"/>
                </a:solidFill>
                <a:effectLst/>
                <a:uLnTx/>
                <a:uFillTx/>
                <a:latin typeface="Arial"/>
                <a:ea typeface="+mn-ea"/>
                <a:cs typeface="Arial"/>
              </a:rPr>
              <a:t>				-15%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3600" b="1" i="0" u="none" strike="noStrike" kern="1200" cap="none" spc="0" normalizeH="0" baseline="0" noProof="0" dirty="0">
              <a:ln>
                <a:noFill/>
              </a:ln>
              <a:solidFill>
                <a:srgbClr val="CC0033"/>
              </a:solidFill>
              <a:effectLst/>
              <a:uLnTx/>
              <a:uFillTx/>
              <a:latin typeface="Arial"/>
              <a:ea typeface="+mn-ea"/>
              <a:cs typeface="Arial"/>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de-DE" sz="3600" b="1" i="0" u="none" strike="noStrike" kern="1200" cap="none" spc="0" normalizeH="0" baseline="0" noProof="0" dirty="0">
              <a:ln>
                <a:noFill/>
              </a:ln>
              <a:solidFill>
                <a:srgbClr val="CC0033"/>
              </a:solidFill>
              <a:effectLst/>
              <a:uLnTx/>
              <a:uFillTx/>
              <a:latin typeface="Arial"/>
              <a:ea typeface="+mn-ea"/>
              <a:cs typeface="Aria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390503" y="1852521"/>
            <a:ext cx="13502422" cy="4348463"/>
          </a:xfrm>
        </p:spPr>
        <p:txBody>
          <a:bodyPr vert="horz" lIns="91440" tIns="45720" rIns="91440" bIns="45720" rtlCol="0" anchor="b">
            <a:normAutofit fontScale="90000"/>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Chapter 6.2 </a:t>
            </a:r>
            <a:br>
              <a:rPr lang="en-GB" sz="8000" b="1" noProof="0" dirty="0">
                <a:solidFill>
                  <a:schemeClr val="bg1"/>
                </a:solidFill>
                <a:ea typeface="+mn-ea"/>
                <a:cs typeface="Arial" panose="020B0604020202020204" pitchFamily="34" charset="0"/>
              </a:rPr>
            </a:br>
            <a:r>
              <a:rPr lang="en-GB" sz="8000" b="1" noProof="0" dirty="0" err="1">
                <a:solidFill>
                  <a:schemeClr val="bg1"/>
                </a:solidFill>
                <a:ea typeface="+mn-ea"/>
                <a:cs typeface="Arial" panose="020B0604020202020204" pitchFamily="34" charset="0"/>
              </a:rPr>
              <a:t>Analyzing</a:t>
            </a:r>
            <a:r>
              <a:rPr lang="en-GB" sz="8000" b="1" noProof="0" dirty="0">
                <a:solidFill>
                  <a:schemeClr val="bg1"/>
                </a:solidFill>
                <a:ea typeface="+mn-ea"/>
                <a:cs typeface="Arial" panose="020B0604020202020204" pitchFamily="34" charset="0"/>
              </a:rPr>
              <a:t> LCA</a:t>
            </a:r>
            <a:r>
              <a:rPr lang="en-GB" sz="8000" b="1" dirty="0">
                <a:solidFill>
                  <a:schemeClr val="bg1"/>
                </a:solidFill>
                <a:ea typeface="+mn-ea"/>
                <a:cs typeface="Arial" panose="020B0604020202020204" pitchFamily="34" charset="0"/>
              </a:rPr>
              <a:t> &amp; </a:t>
            </a:r>
            <a:r>
              <a:rPr lang="en-GB" sz="8000" b="1" noProof="0" dirty="0">
                <a:solidFill>
                  <a:schemeClr val="bg1"/>
                </a:solidFill>
                <a:ea typeface="+mn-ea"/>
                <a:cs typeface="Arial" panose="020B0604020202020204" pitchFamily="34" charset="0"/>
              </a:rPr>
              <a:t>LCC Findings for </a:t>
            </a:r>
            <a:r>
              <a:rPr lang="en-GB" sz="8000" b="1" noProof="0" dirty="0" err="1">
                <a:solidFill>
                  <a:schemeClr val="bg1"/>
                </a:solidFill>
                <a:ea typeface="+mn-ea"/>
                <a:cs typeface="Arial" panose="020B0604020202020204" pitchFamily="34" charset="0"/>
              </a:rPr>
              <a:t>Fertiberia</a:t>
            </a:r>
            <a:r>
              <a:rPr lang="en-GB" sz="8000" b="1" noProof="0" dirty="0">
                <a:solidFill>
                  <a:schemeClr val="bg1"/>
                </a:solidFill>
                <a:ea typeface="+mn-ea"/>
                <a:cs typeface="Arial" panose="020B0604020202020204" pitchFamily="34" charset="0"/>
              </a:rPr>
              <a:t>: Demo's Perspective</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1339991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2CEB-03C9-4A2E-993E-4FE35D214D19}"/>
              </a:ext>
            </a:extLst>
          </p:cNvPr>
          <p:cNvSpPr>
            <a:spLocks noGrp="1"/>
          </p:cNvSpPr>
          <p:nvPr>
            <p:ph type="title"/>
          </p:nvPr>
        </p:nvSpPr>
        <p:spPr>
          <a:xfrm>
            <a:off x="836023" y="746562"/>
            <a:ext cx="9296400" cy="1143000"/>
          </a:xfrm>
        </p:spPr>
        <p:txBody>
          <a:bodyPr>
            <a:normAutofit/>
          </a:bodyPr>
          <a:lstStyle/>
          <a:p>
            <a:r>
              <a:rPr lang="en-GB" sz="6400" b="1" noProof="0" dirty="0">
                <a:solidFill>
                  <a:srgbClr val="CC0033"/>
                </a:solidFill>
                <a:ea typeface="+mn-ea"/>
                <a:cs typeface="Arial" panose="020B0604020202020204" pitchFamily="34" charset="0"/>
              </a:rPr>
              <a:t>Recap: 4 steps of LCA</a:t>
            </a:r>
          </a:p>
        </p:txBody>
      </p:sp>
      <p:sp>
        <p:nvSpPr>
          <p:cNvPr id="58" name="TextBox 57">
            <a:extLst>
              <a:ext uri="{FF2B5EF4-FFF2-40B4-BE49-F238E27FC236}">
                <a16:creationId xmlns:a16="http://schemas.microsoft.com/office/drawing/2014/main" id="{2B11EFA9-160D-4DEB-A351-F5C59CFF1AE1}"/>
              </a:ext>
            </a:extLst>
          </p:cNvPr>
          <p:cNvSpPr txBox="1"/>
          <p:nvPr/>
        </p:nvSpPr>
        <p:spPr>
          <a:xfrm>
            <a:off x="1624818" y="8643039"/>
            <a:ext cx="1628218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err="1">
                <a:ln>
                  <a:noFill/>
                </a:ln>
                <a:solidFill>
                  <a:srgbClr val="2F2F2F"/>
                </a:solidFill>
                <a:effectLst/>
                <a:uLnTx/>
                <a:uFillTx/>
                <a:latin typeface="Arial"/>
                <a:ea typeface="+mn-ea"/>
                <a:cs typeface="+mn-cs"/>
              </a:rPr>
              <a:t>Further</a:t>
            </a:r>
            <a:r>
              <a:rPr kumimoji="0" lang="sv-SE" sz="1400" b="0" i="0" u="none" strike="noStrike" kern="1200" cap="none" spc="0" normalizeH="0" baseline="0" noProof="0">
                <a:ln>
                  <a:noFill/>
                </a:ln>
                <a:solidFill>
                  <a:srgbClr val="2F2F2F"/>
                </a:solidFill>
                <a:effectLst/>
                <a:uLnTx/>
                <a:uFillTx/>
                <a:latin typeface="Arial"/>
                <a:ea typeface="+mn-ea"/>
                <a:cs typeface="+mn-cs"/>
              </a:rPr>
              <a:t> </a:t>
            </a:r>
            <a:r>
              <a:rPr kumimoji="0" lang="sv-SE" sz="1400" b="0" i="0" u="none" strike="noStrike" kern="1200" cap="none" spc="0" normalizeH="0" baseline="0" noProof="0" err="1">
                <a:ln>
                  <a:noFill/>
                </a:ln>
                <a:solidFill>
                  <a:srgbClr val="2F2F2F"/>
                </a:solidFill>
                <a:effectLst/>
                <a:uLnTx/>
                <a:uFillTx/>
                <a:latin typeface="Arial"/>
                <a:ea typeface="+mn-ea"/>
                <a:cs typeface="+mn-cs"/>
              </a:rPr>
              <a:t>reading</a:t>
            </a:r>
            <a:r>
              <a:rPr kumimoji="0" lang="sv-SE" sz="1400" b="0" i="0" u="none" strike="noStrike" kern="1200" cap="none" spc="0" normalizeH="0" baseline="0" noProof="0">
                <a:ln>
                  <a:noFill/>
                </a:ln>
                <a:solidFill>
                  <a:srgbClr val="2F2F2F"/>
                </a:solidFill>
                <a:effectLst/>
                <a:uLnTx/>
                <a:uFillTx/>
                <a:latin typeface="Arial"/>
                <a:ea typeface="+mn-ea"/>
                <a:cs typeface="+mn-cs"/>
              </a:rPr>
              <a:t>: </a:t>
            </a:r>
            <a:r>
              <a:rPr kumimoji="0" lang="en-GB" sz="1400" b="0" i="0" u="none" strike="noStrike" kern="1200" cap="none" spc="0" normalizeH="0" baseline="0" noProof="0">
                <a:ln>
                  <a:noFill/>
                </a:ln>
                <a:solidFill>
                  <a:srgbClr val="171717"/>
                </a:solidFill>
                <a:effectLst/>
                <a:uLnTx/>
                <a:uFillTx/>
                <a:latin typeface="Arial"/>
                <a:ea typeface="+mn-ea"/>
                <a:cs typeface="+mn-cs"/>
              </a:rPr>
              <a:t>The Hitch Hiker's Guide to LCA : an orientation in life cycle assessment methodology and application by </a:t>
            </a:r>
            <a:r>
              <a:rPr kumimoji="0" lang="en-GB" sz="1400" b="0" i="0" u="none" strike="noStrike" kern="1200" cap="none" spc="0" normalizeH="0" baseline="0" noProof="0" err="1">
                <a:ln>
                  <a:noFill/>
                </a:ln>
                <a:solidFill>
                  <a:srgbClr val="171717"/>
                </a:solidFill>
                <a:effectLst/>
                <a:uLnTx/>
                <a:uFillTx/>
                <a:latin typeface="Arial"/>
                <a:ea typeface="+mn-ea"/>
                <a:cs typeface="+mn-cs"/>
              </a:rPr>
              <a:t>Henrikke</a:t>
            </a:r>
            <a:r>
              <a:rPr kumimoji="0" lang="en-GB" sz="1400" b="0" i="0" u="none" strike="noStrike" kern="1200" cap="none" spc="0" normalizeH="0" baseline="0" noProof="0">
                <a:ln>
                  <a:noFill/>
                </a:ln>
                <a:solidFill>
                  <a:srgbClr val="171717"/>
                </a:solidFill>
                <a:effectLst/>
                <a:uLnTx/>
                <a:uFillTx/>
                <a:latin typeface="Arial"/>
                <a:ea typeface="+mn-ea"/>
                <a:cs typeface="+mn-cs"/>
              </a:rPr>
              <a:t> Baumann, Anne-Marie Tillman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F2F2F"/>
              </a:solidFill>
              <a:effectLst/>
              <a:uLnTx/>
              <a:uFillTx/>
              <a:latin typeface="Arial"/>
              <a:ea typeface="+mn-ea"/>
              <a:cs typeface="+mn-cs"/>
            </a:endParaRPr>
          </a:p>
        </p:txBody>
      </p:sp>
      <p:grpSp>
        <p:nvGrpSpPr>
          <p:cNvPr id="3" name="Gruppo 2">
            <a:extLst>
              <a:ext uri="{FF2B5EF4-FFF2-40B4-BE49-F238E27FC236}">
                <a16:creationId xmlns:a16="http://schemas.microsoft.com/office/drawing/2014/main" id="{701C0263-6B9A-5301-8828-F99773FBACF4}"/>
              </a:ext>
            </a:extLst>
          </p:cNvPr>
          <p:cNvGrpSpPr/>
          <p:nvPr/>
        </p:nvGrpSpPr>
        <p:grpSpPr>
          <a:xfrm>
            <a:off x="-12" y="138554"/>
            <a:ext cx="18288002" cy="681138"/>
            <a:chOff x="-12" y="138554"/>
            <a:chExt cx="18288002" cy="681138"/>
          </a:xfrm>
        </p:grpSpPr>
        <p:grpSp>
          <p:nvGrpSpPr>
            <p:cNvPr id="8" name="Gruppo 1">
              <a:extLst>
                <a:ext uri="{FF2B5EF4-FFF2-40B4-BE49-F238E27FC236}">
                  <a16:creationId xmlns:a16="http://schemas.microsoft.com/office/drawing/2014/main" id="{C32377F7-A817-EF96-F6BD-547AD886C9DE}"/>
                </a:ext>
              </a:extLst>
            </p:cNvPr>
            <p:cNvGrpSpPr/>
            <p:nvPr/>
          </p:nvGrpSpPr>
          <p:grpSpPr>
            <a:xfrm>
              <a:off x="0" y="153125"/>
              <a:ext cx="17907000" cy="666567"/>
              <a:chOff x="0" y="153125"/>
              <a:chExt cx="17907000" cy="666567"/>
            </a:xfrm>
          </p:grpSpPr>
          <p:grpSp>
            <p:nvGrpSpPr>
              <p:cNvPr id="10" name="Gruppo 15">
                <a:extLst>
                  <a:ext uri="{FF2B5EF4-FFF2-40B4-BE49-F238E27FC236}">
                    <a16:creationId xmlns:a16="http://schemas.microsoft.com/office/drawing/2014/main" id="{9AF2388A-7E58-B0D5-AA96-CF6A3937F9D7}"/>
                  </a:ext>
                </a:extLst>
              </p:cNvPr>
              <p:cNvGrpSpPr/>
              <p:nvPr/>
            </p:nvGrpSpPr>
            <p:grpSpPr>
              <a:xfrm>
                <a:off x="0" y="153125"/>
                <a:ext cx="13958844" cy="666567"/>
                <a:chOff x="0" y="153125"/>
                <a:chExt cx="13958844" cy="666567"/>
              </a:xfrm>
            </p:grpSpPr>
            <p:pic>
              <p:nvPicPr>
                <p:cNvPr id="14" name="Picture 13">
                  <a:extLst>
                    <a:ext uri="{FF2B5EF4-FFF2-40B4-BE49-F238E27FC236}">
                      <a16:creationId xmlns:a16="http://schemas.microsoft.com/office/drawing/2014/main" id="{C1E9A896-6654-1C58-8EE8-B539D2341BA1}"/>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16" name="TextBox 15">
                  <a:extLst>
                    <a:ext uri="{FF2B5EF4-FFF2-40B4-BE49-F238E27FC236}">
                      <a16:creationId xmlns:a16="http://schemas.microsoft.com/office/drawing/2014/main" id="{99EBE05A-E16A-7268-F4DC-9220FCC39BCD}"/>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56DE495E-26E1-68DD-687D-622917927974}"/>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9" name="Rettangolo 13">
              <a:extLst>
                <a:ext uri="{FF2B5EF4-FFF2-40B4-BE49-F238E27FC236}">
                  <a16:creationId xmlns:a16="http://schemas.microsoft.com/office/drawing/2014/main" id="{F861F08C-C667-F642-4327-43DE88DE0F0B}"/>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7" name="Picture 12">
            <a:extLst>
              <a:ext uri="{FF2B5EF4-FFF2-40B4-BE49-F238E27FC236}">
                <a16:creationId xmlns:a16="http://schemas.microsoft.com/office/drawing/2014/main" id="{113644E3-6F1F-B7C8-4F94-4C8AC7FB8EA6}"/>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18" name="Gruppo 16">
            <a:extLst>
              <a:ext uri="{FF2B5EF4-FFF2-40B4-BE49-F238E27FC236}">
                <a16:creationId xmlns:a16="http://schemas.microsoft.com/office/drawing/2014/main" id="{7826E656-A60B-3194-1194-F7FCAA7FF2BF}"/>
              </a:ext>
            </a:extLst>
          </p:cNvPr>
          <p:cNvGrpSpPr/>
          <p:nvPr/>
        </p:nvGrpSpPr>
        <p:grpSpPr>
          <a:xfrm>
            <a:off x="4329146" y="9679208"/>
            <a:ext cx="13958844" cy="666567"/>
            <a:chOff x="4329156" y="9649198"/>
            <a:chExt cx="13958844" cy="666567"/>
          </a:xfrm>
        </p:grpSpPr>
        <p:pic>
          <p:nvPicPr>
            <p:cNvPr id="20" name="Picture 12">
              <a:extLst>
                <a:ext uri="{FF2B5EF4-FFF2-40B4-BE49-F238E27FC236}">
                  <a16:creationId xmlns:a16="http://schemas.microsoft.com/office/drawing/2014/main" id="{E1271EA8-A9D3-36AD-E136-7F15C74FDD57}"/>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21" name="TextBox 16">
              <a:extLst>
                <a:ext uri="{FF2B5EF4-FFF2-40B4-BE49-F238E27FC236}">
                  <a16:creationId xmlns:a16="http://schemas.microsoft.com/office/drawing/2014/main" id="{5DE17997-3B09-DEC4-94F9-73736EC7BC0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grpSp>
        <p:nvGrpSpPr>
          <p:cNvPr id="22" name="Group 21">
            <a:extLst>
              <a:ext uri="{FF2B5EF4-FFF2-40B4-BE49-F238E27FC236}">
                <a16:creationId xmlns:a16="http://schemas.microsoft.com/office/drawing/2014/main" id="{01E9C3F5-3059-AE01-F7DB-E6EB979791FC}"/>
              </a:ext>
            </a:extLst>
          </p:cNvPr>
          <p:cNvGrpSpPr/>
          <p:nvPr/>
        </p:nvGrpSpPr>
        <p:grpSpPr>
          <a:xfrm>
            <a:off x="2160113" y="2415354"/>
            <a:ext cx="14740214" cy="5610663"/>
            <a:chOff x="1624819" y="2683412"/>
            <a:chExt cx="6857596" cy="5585392"/>
          </a:xfrm>
        </p:grpSpPr>
        <p:sp>
          <p:nvSpPr>
            <p:cNvPr id="4" name="Rectangle 3">
              <a:extLst>
                <a:ext uri="{FF2B5EF4-FFF2-40B4-BE49-F238E27FC236}">
                  <a16:creationId xmlns:a16="http://schemas.microsoft.com/office/drawing/2014/main" id="{E6A70E79-3087-4CCE-86BF-CAF8BEC9B2E5}"/>
                </a:ext>
              </a:extLst>
            </p:cNvPr>
            <p:cNvSpPr/>
            <p:nvPr/>
          </p:nvSpPr>
          <p:spPr>
            <a:xfrm>
              <a:off x="1624819" y="2683412"/>
              <a:ext cx="2876843" cy="1522829"/>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F2F2">
                      <a:lumMod val="25000"/>
                    </a:srgbClr>
                  </a:solidFill>
                  <a:effectLst/>
                  <a:uLnTx/>
                  <a:uFillTx/>
                  <a:latin typeface="Arial"/>
                  <a:ea typeface="+mn-ea"/>
                  <a:cs typeface="+mn-cs"/>
                </a:rPr>
                <a:t>Goal and scope definition</a:t>
              </a:r>
            </a:p>
          </p:txBody>
        </p:sp>
        <p:sp>
          <p:nvSpPr>
            <p:cNvPr id="5" name="Rectangle 4">
              <a:extLst>
                <a:ext uri="{FF2B5EF4-FFF2-40B4-BE49-F238E27FC236}">
                  <a16:creationId xmlns:a16="http://schemas.microsoft.com/office/drawing/2014/main" id="{A86A7F12-0C07-4E8D-8EF4-BA74246A5F8F}"/>
                </a:ext>
              </a:extLst>
            </p:cNvPr>
            <p:cNvSpPr/>
            <p:nvPr/>
          </p:nvSpPr>
          <p:spPr>
            <a:xfrm>
              <a:off x="1624819" y="4684542"/>
              <a:ext cx="2876843" cy="1522800"/>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F2F2">
                      <a:lumMod val="25000"/>
                    </a:srgbClr>
                  </a:solidFill>
                  <a:effectLst/>
                  <a:uLnTx/>
                  <a:uFillTx/>
                  <a:latin typeface="Arial"/>
                  <a:ea typeface="+mn-ea"/>
                  <a:cs typeface="+mn-cs"/>
                </a:rPr>
                <a:t>Inventory analysis </a:t>
              </a:r>
            </a:p>
          </p:txBody>
        </p:sp>
        <p:sp>
          <p:nvSpPr>
            <p:cNvPr id="6" name="Rectangle 5">
              <a:extLst>
                <a:ext uri="{FF2B5EF4-FFF2-40B4-BE49-F238E27FC236}">
                  <a16:creationId xmlns:a16="http://schemas.microsoft.com/office/drawing/2014/main" id="{3F45E239-D345-41F3-878C-CDCE8B7422B6}"/>
                </a:ext>
              </a:extLst>
            </p:cNvPr>
            <p:cNvSpPr/>
            <p:nvPr/>
          </p:nvSpPr>
          <p:spPr>
            <a:xfrm>
              <a:off x="1624819" y="6746004"/>
              <a:ext cx="2876843" cy="1522800"/>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2F2F2">
                      <a:lumMod val="25000"/>
                    </a:srgbClr>
                  </a:solidFill>
                  <a:effectLst/>
                  <a:uLnTx/>
                  <a:uFillTx/>
                  <a:latin typeface="Arial"/>
                  <a:ea typeface="+mn-ea"/>
                  <a:cs typeface="+mn-cs"/>
                </a:rPr>
                <a:t>Impact assessment</a:t>
              </a:r>
            </a:p>
          </p:txBody>
        </p:sp>
        <p:sp>
          <p:nvSpPr>
            <p:cNvPr id="7" name="Rectangle 6">
              <a:extLst>
                <a:ext uri="{FF2B5EF4-FFF2-40B4-BE49-F238E27FC236}">
                  <a16:creationId xmlns:a16="http://schemas.microsoft.com/office/drawing/2014/main" id="{E0B91936-C9FE-4616-A3D0-33A150FFFC51}"/>
                </a:ext>
              </a:extLst>
            </p:cNvPr>
            <p:cNvSpPr/>
            <p:nvPr/>
          </p:nvSpPr>
          <p:spPr>
            <a:xfrm>
              <a:off x="5948290" y="2683412"/>
              <a:ext cx="2419643" cy="5585391"/>
            </a:xfrm>
            <a:prstGeom prst="rect">
              <a:avLst/>
            </a:prstGeom>
            <a:solidFill>
              <a:srgbClr val="C2E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F2F2F2">
                      <a:lumMod val="25000"/>
                    </a:srgbClr>
                  </a:solidFill>
                  <a:effectLst/>
                  <a:uLnTx/>
                  <a:uFillTx/>
                  <a:latin typeface="Arial"/>
                  <a:ea typeface="+mn-ea"/>
                  <a:cs typeface="+mn-cs"/>
                </a:rPr>
                <a:t>Interpretation</a:t>
              </a:r>
              <a:endParaRPr kumimoji="0" lang="en-GB" sz="2000" b="1" i="0" u="none" strike="noStrike" kern="1200" cap="none" spc="0" normalizeH="0" baseline="0" noProof="0" dirty="0">
                <a:ln>
                  <a:noFill/>
                </a:ln>
                <a:solidFill>
                  <a:srgbClr val="F2F2F2">
                    <a:lumMod val="25000"/>
                  </a:srgbClr>
                </a:solidFill>
                <a:effectLst/>
                <a:uLnTx/>
                <a:uFillTx/>
                <a:latin typeface="Arial"/>
                <a:ea typeface="+mn-ea"/>
                <a:cs typeface="+mn-cs"/>
              </a:endParaRPr>
            </a:p>
          </p:txBody>
        </p:sp>
        <p:cxnSp>
          <p:nvCxnSpPr>
            <p:cNvPr id="11" name="Straight Arrow Connector 10">
              <a:extLst>
                <a:ext uri="{FF2B5EF4-FFF2-40B4-BE49-F238E27FC236}">
                  <a16:creationId xmlns:a16="http://schemas.microsoft.com/office/drawing/2014/main" id="{8F9FA150-0F6A-4B8A-85F5-FC25CD328525}"/>
                </a:ext>
              </a:extLst>
            </p:cNvPr>
            <p:cNvCxnSpPr>
              <a:cxnSpLocks/>
            </p:cNvCxnSpPr>
            <p:nvPr/>
          </p:nvCxnSpPr>
          <p:spPr>
            <a:xfrm>
              <a:off x="3063241" y="4206241"/>
              <a:ext cx="0" cy="4783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68EAE0-FF92-4833-8CD3-65D33AFC52EC}"/>
                </a:ext>
              </a:extLst>
            </p:cNvPr>
            <p:cNvCxnSpPr>
              <a:cxnSpLocks/>
            </p:cNvCxnSpPr>
            <p:nvPr/>
          </p:nvCxnSpPr>
          <p:spPr>
            <a:xfrm>
              <a:off x="3063241" y="6207342"/>
              <a:ext cx="0" cy="5386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ABDC721-F9B4-462F-90E0-B093A076E14B}"/>
                </a:ext>
              </a:extLst>
            </p:cNvPr>
            <p:cNvCxnSpPr>
              <a:cxnSpLocks/>
            </p:cNvCxnSpPr>
            <p:nvPr/>
          </p:nvCxnSpPr>
          <p:spPr>
            <a:xfrm>
              <a:off x="4501661" y="5595412"/>
              <a:ext cx="144662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87DAAD7-1B06-494D-BDA1-F547335A7739}"/>
                </a:ext>
              </a:extLst>
            </p:cNvPr>
            <p:cNvCxnSpPr>
              <a:cxnSpLocks/>
            </p:cNvCxnSpPr>
            <p:nvPr/>
          </p:nvCxnSpPr>
          <p:spPr>
            <a:xfrm flipV="1">
              <a:off x="4501662" y="7682394"/>
              <a:ext cx="1446628" cy="30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E7E4F23-6930-43B8-B715-1CF9E77B4A02}"/>
                </a:ext>
              </a:extLst>
            </p:cNvPr>
            <p:cNvCxnSpPr>
              <a:cxnSpLocks/>
            </p:cNvCxnSpPr>
            <p:nvPr/>
          </p:nvCxnSpPr>
          <p:spPr>
            <a:xfrm>
              <a:off x="4501660" y="3367454"/>
              <a:ext cx="1446628" cy="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D2C1AB3-DD14-4D92-954B-6C9018BE933C}"/>
                </a:ext>
              </a:extLst>
            </p:cNvPr>
            <p:cNvCxnSpPr>
              <a:cxnSpLocks/>
            </p:cNvCxnSpPr>
            <p:nvPr/>
          </p:nvCxnSpPr>
          <p:spPr>
            <a:xfrm flipH="1">
              <a:off x="4501661" y="3606018"/>
              <a:ext cx="1446627" cy="0"/>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767A311-8E20-4666-8504-05A9196E2DB5}"/>
                </a:ext>
              </a:extLst>
            </p:cNvPr>
            <p:cNvCxnSpPr>
              <a:cxnSpLocks/>
            </p:cNvCxnSpPr>
            <p:nvPr/>
          </p:nvCxnSpPr>
          <p:spPr>
            <a:xfrm flipH="1">
              <a:off x="4501662" y="7382782"/>
              <a:ext cx="1446626" cy="354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8898FAD-5A69-4BDE-A98B-7D7ED42F7992}"/>
                </a:ext>
              </a:extLst>
            </p:cNvPr>
            <p:cNvCxnSpPr>
              <a:cxnSpLocks/>
            </p:cNvCxnSpPr>
            <p:nvPr/>
          </p:nvCxnSpPr>
          <p:spPr>
            <a:xfrm flipH="1">
              <a:off x="4501661" y="5329477"/>
              <a:ext cx="1446627" cy="18185"/>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3FEE4DE-963D-4BB0-8409-8E03215877AF}"/>
                </a:ext>
              </a:extLst>
            </p:cNvPr>
            <p:cNvCxnSpPr>
              <a:cxnSpLocks/>
            </p:cNvCxnSpPr>
            <p:nvPr/>
          </p:nvCxnSpPr>
          <p:spPr>
            <a:xfrm flipV="1">
              <a:off x="3370386" y="4206241"/>
              <a:ext cx="0" cy="478301"/>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76B7FD5C-4A96-4533-9EAE-3BAE12B07F51}"/>
                </a:ext>
              </a:extLst>
            </p:cNvPr>
            <p:cNvCxnSpPr>
              <a:cxnSpLocks/>
            </p:cNvCxnSpPr>
            <p:nvPr/>
          </p:nvCxnSpPr>
          <p:spPr>
            <a:xfrm flipV="1">
              <a:off x="3370386" y="6207343"/>
              <a:ext cx="0" cy="538661"/>
            </a:xfrm>
            <a:prstGeom prst="straightConnector1">
              <a:avLst/>
            </a:prstGeom>
            <a:ln w="19050">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C6CECF32-F682-4608-A9DE-A3739C13C0EF}"/>
                </a:ext>
              </a:extLst>
            </p:cNvPr>
            <p:cNvSpPr txBox="1"/>
            <p:nvPr/>
          </p:nvSpPr>
          <p:spPr>
            <a:xfrm>
              <a:off x="6568014" y="6058860"/>
              <a:ext cx="1914401" cy="582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3200" b="1" i="0" u="none" strike="noStrike" kern="1200" cap="none" spc="0" normalizeH="0" baseline="0" noProof="0" dirty="0" err="1">
                  <a:ln>
                    <a:noFill/>
                  </a:ln>
                  <a:solidFill>
                    <a:srgbClr val="FF0000"/>
                  </a:solidFill>
                  <a:effectLst/>
                  <a:uLnTx/>
                  <a:uFillTx/>
                  <a:latin typeface="Arial"/>
                  <a:ea typeface="+mn-ea"/>
                  <a:cs typeface="+mn-cs"/>
                </a:rPr>
                <a:t>We</a:t>
              </a:r>
              <a:r>
                <a:rPr kumimoji="0" lang="sv-SE" sz="3200" b="1" i="0" u="none" strike="noStrike" kern="1200" cap="none" spc="0" normalizeH="0" baseline="0" noProof="0" dirty="0">
                  <a:ln>
                    <a:noFill/>
                  </a:ln>
                  <a:solidFill>
                    <a:srgbClr val="FF0000"/>
                  </a:solidFill>
                  <a:effectLst/>
                  <a:uLnTx/>
                  <a:uFillTx/>
                  <a:latin typeface="Arial"/>
                  <a:ea typeface="+mn-ea"/>
                  <a:cs typeface="+mn-cs"/>
                </a:rPr>
                <a:t> </a:t>
              </a:r>
              <a:r>
                <a:rPr kumimoji="0" lang="sv-SE" sz="3200" b="1" i="0" u="none" strike="noStrike" kern="1200" cap="none" spc="0" normalizeH="0" baseline="0" noProof="0" dirty="0" err="1">
                  <a:ln>
                    <a:noFill/>
                  </a:ln>
                  <a:solidFill>
                    <a:srgbClr val="FF0000"/>
                  </a:solidFill>
                  <a:effectLst/>
                  <a:uLnTx/>
                  <a:uFillTx/>
                  <a:latin typeface="Arial"/>
                  <a:ea typeface="+mn-ea"/>
                  <a:cs typeface="+mn-cs"/>
                </a:rPr>
                <a:t>are</a:t>
              </a:r>
              <a:r>
                <a:rPr kumimoji="0" lang="sv-SE" sz="3200" b="1" i="0" u="none" strike="noStrike" kern="1200" cap="none" spc="0" normalizeH="0" baseline="0" noProof="0" dirty="0">
                  <a:ln>
                    <a:noFill/>
                  </a:ln>
                  <a:solidFill>
                    <a:srgbClr val="FF0000"/>
                  </a:solidFill>
                  <a:effectLst/>
                  <a:uLnTx/>
                  <a:uFillTx/>
                  <a:latin typeface="Arial"/>
                  <a:ea typeface="+mn-ea"/>
                  <a:cs typeface="+mn-cs"/>
                </a:rPr>
                <a:t> </a:t>
              </a:r>
              <a:r>
                <a:rPr kumimoji="0" lang="sv-SE" sz="3200" b="1" i="0" u="none" strike="noStrike" kern="1200" cap="none" spc="0" normalizeH="0" baseline="0" noProof="0" dirty="0" err="1">
                  <a:ln>
                    <a:noFill/>
                  </a:ln>
                  <a:solidFill>
                    <a:srgbClr val="FF0000"/>
                  </a:solidFill>
                  <a:effectLst/>
                  <a:uLnTx/>
                  <a:uFillTx/>
                  <a:latin typeface="Arial"/>
                  <a:ea typeface="+mn-ea"/>
                  <a:cs typeface="+mn-cs"/>
                </a:rPr>
                <a:t>here</a:t>
              </a:r>
              <a:r>
                <a:rPr kumimoji="0" lang="sv-SE" sz="3200" b="1" i="0" u="none" strike="noStrike" kern="1200" cap="none" spc="0" normalizeH="0" baseline="0" noProof="0" dirty="0">
                  <a:ln>
                    <a:noFill/>
                  </a:ln>
                  <a:solidFill>
                    <a:srgbClr val="FF0000"/>
                  </a:solidFill>
                  <a:effectLst/>
                  <a:uLnTx/>
                  <a:uFillTx/>
                  <a:latin typeface="Arial"/>
                  <a:ea typeface="+mn-ea"/>
                  <a:cs typeface="+mn-cs"/>
                </a:rPr>
                <a:t>!</a:t>
              </a:r>
              <a:endParaRPr kumimoji="0" lang="en-GB" sz="3200" b="1" i="0" u="none" strike="noStrike" kern="1200" cap="none" spc="0" normalizeH="0" baseline="0" noProof="0" dirty="0">
                <a:ln>
                  <a:noFill/>
                </a:ln>
                <a:solidFill>
                  <a:srgbClr val="FF0000"/>
                </a:solidFill>
                <a:effectLst/>
                <a:uLnTx/>
                <a:uFillTx/>
                <a:latin typeface="Arial"/>
                <a:ea typeface="+mn-ea"/>
                <a:cs typeface="+mn-cs"/>
              </a:endParaRPr>
            </a:p>
          </p:txBody>
        </p:sp>
      </p:grpSp>
    </p:spTree>
    <p:extLst>
      <p:ext uri="{BB962C8B-B14F-4D97-AF65-F5344CB8AC3E}">
        <p14:creationId xmlns:p14="http://schemas.microsoft.com/office/powerpoint/2010/main" val="28843449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9728" y="4160584"/>
            <a:ext cx="13579558" cy="4209942"/>
          </a:xfrm>
        </p:spPr>
        <p:txBody>
          <a:bodyPr>
            <a:normAutofit fontScale="92500" lnSpcReduction="20000"/>
          </a:bodyPr>
          <a:lstStyle/>
          <a:p>
            <a:r>
              <a:rPr lang="en-GB" noProof="0" dirty="0"/>
              <a:t>Results are analysed in relation to the goal and scope definition, where conclusions are made </a:t>
            </a:r>
            <a:br>
              <a:rPr lang="en-GB" noProof="0" dirty="0"/>
            </a:br>
            <a:endParaRPr lang="en-GB" noProof="0" dirty="0"/>
          </a:p>
          <a:p>
            <a:r>
              <a:rPr lang="en-GB" noProof="0" dirty="0"/>
              <a:t>Scenario and sensitivity analysis are performed.</a:t>
            </a:r>
          </a:p>
          <a:p>
            <a:pPr marL="0" indent="0">
              <a:buNone/>
            </a:pPr>
            <a:endParaRPr lang="en-GB" noProof="0" dirty="0"/>
          </a:p>
          <a:p>
            <a:r>
              <a:rPr lang="en-GB" noProof="0" dirty="0"/>
              <a:t>Communication of the results: </a:t>
            </a:r>
            <a:r>
              <a:rPr lang="en-GB" sz="3200" noProof="0" dirty="0"/>
              <a:t>Provide readily understandable, complete and consistent presentation of the material</a:t>
            </a:r>
          </a:p>
          <a:p>
            <a:pPr marL="0" indent="0">
              <a:buNone/>
            </a:pPr>
            <a:endParaRPr lang="en-GB" noProof="0" dirty="0"/>
          </a:p>
          <a:p>
            <a:r>
              <a:rPr lang="en-GB" sz="3200" noProof="0" dirty="0"/>
              <a:t>Explain limitations and provide recommendations</a:t>
            </a:r>
          </a:p>
          <a:p>
            <a:endParaRPr lang="en-GB" sz="3200" noProof="0" dirty="0"/>
          </a:p>
        </p:txBody>
      </p:sp>
      <p:grpSp>
        <p:nvGrpSpPr>
          <p:cNvPr id="39" name="Gruppo 2">
            <a:extLst>
              <a:ext uri="{FF2B5EF4-FFF2-40B4-BE49-F238E27FC236}">
                <a16:creationId xmlns:a16="http://schemas.microsoft.com/office/drawing/2014/main" id="{38B1D242-7B25-4974-BC4A-769E49A00C96}"/>
              </a:ext>
            </a:extLst>
          </p:cNvPr>
          <p:cNvGrpSpPr/>
          <p:nvPr/>
        </p:nvGrpSpPr>
        <p:grpSpPr>
          <a:xfrm>
            <a:off x="-12" y="138554"/>
            <a:ext cx="18288002" cy="681138"/>
            <a:chOff x="-12" y="138554"/>
            <a:chExt cx="18288002" cy="681138"/>
          </a:xfrm>
        </p:grpSpPr>
        <p:grpSp>
          <p:nvGrpSpPr>
            <p:cNvPr id="40" name="Gruppo 1">
              <a:extLst>
                <a:ext uri="{FF2B5EF4-FFF2-40B4-BE49-F238E27FC236}">
                  <a16:creationId xmlns:a16="http://schemas.microsoft.com/office/drawing/2014/main" id="{7AF2CCC7-B16E-4D5B-9994-3FB8432C7F2D}"/>
                </a:ext>
              </a:extLst>
            </p:cNvPr>
            <p:cNvGrpSpPr/>
            <p:nvPr/>
          </p:nvGrpSpPr>
          <p:grpSpPr>
            <a:xfrm>
              <a:off x="0" y="153125"/>
              <a:ext cx="17907000" cy="666567"/>
              <a:chOff x="0" y="153125"/>
              <a:chExt cx="17907000" cy="666567"/>
            </a:xfrm>
          </p:grpSpPr>
          <p:grpSp>
            <p:nvGrpSpPr>
              <p:cNvPr id="42" name="Gruppo 15">
                <a:extLst>
                  <a:ext uri="{FF2B5EF4-FFF2-40B4-BE49-F238E27FC236}">
                    <a16:creationId xmlns:a16="http://schemas.microsoft.com/office/drawing/2014/main" id="{6769BB9B-CA13-40C2-84B2-F849E41D8861}"/>
                  </a:ext>
                </a:extLst>
              </p:cNvPr>
              <p:cNvGrpSpPr/>
              <p:nvPr/>
            </p:nvGrpSpPr>
            <p:grpSpPr>
              <a:xfrm>
                <a:off x="0" y="153125"/>
                <a:ext cx="13958844" cy="666567"/>
                <a:chOff x="0" y="153125"/>
                <a:chExt cx="13958844" cy="666567"/>
              </a:xfrm>
            </p:grpSpPr>
            <p:pic>
              <p:nvPicPr>
                <p:cNvPr id="44" name="Picture 43">
                  <a:extLst>
                    <a:ext uri="{FF2B5EF4-FFF2-40B4-BE49-F238E27FC236}">
                      <a16:creationId xmlns:a16="http://schemas.microsoft.com/office/drawing/2014/main" id="{40886255-E161-4B2D-97DA-D8B55F7C43F6}"/>
                    </a:ext>
                  </a:extLst>
                </p:cNvPr>
                <p:cNvPicPr>
                  <a:picLocks noChangeAspect="1"/>
                </p:cNvPicPr>
                <p:nvPr/>
              </p:nvPicPr>
              <p:blipFill>
                <a:blip r:embed="rId3"/>
                <a:srcRect l="134" t="91287" b="3943"/>
                <a:stretch>
                  <a:fillRect/>
                </a:stretch>
              </p:blipFill>
              <p:spPr>
                <a:xfrm>
                  <a:off x="0" y="153125"/>
                  <a:ext cx="13958844" cy="666567"/>
                </a:xfrm>
                <a:prstGeom prst="rect">
                  <a:avLst/>
                </a:prstGeom>
              </p:spPr>
            </p:pic>
            <p:sp>
              <p:nvSpPr>
                <p:cNvPr id="45" name="TextBox 44">
                  <a:extLst>
                    <a:ext uri="{FF2B5EF4-FFF2-40B4-BE49-F238E27FC236}">
                      <a16:creationId xmlns:a16="http://schemas.microsoft.com/office/drawing/2014/main" id="{71C32AA8-F471-4379-B629-382A888CED0E}"/>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43" name="TextBox 42">
                <a:extLst>
                  <a:ext uri="{FF2B5EF4-FFF2-40B4-BE49-F238E27FC236}">
                    <a16:creationId xmlns:a16="http://schemas.microsoft.com/office/drawing/2014/main" id="{4CE1AF84-7B25-4AE8-A797-765A8D6BB6D9}"/>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41" name="Rettangolo 13">
              <a:extLst>
                <a:ext uri="{FF2B5EF4-FFF2-40B4-BE49-F238E27FC236}">
                  <a16:creationId xmlns:a16="http://schemas.microsoft.com/office/drawing/2014/main" id="{AE9726C3-1C31-459F-9B68-94B8580007DB}"/>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46" name="TextBox 45">
            <a:extLst>
              <a:ext uri="{FF2B5EF4-FFF2-40B4-BE49-F238E27FC236}">
                <a16:creationId xmlns:a16="http://schemas.microsoft.com/office/drawing/2014/main" id="{6F6E0EFF-3E92-40B8-9857-6A35572BA43C}"/>
              </a:ext>
            </a:extLst>
          </p:cNvPr>
          <p:cNvSpPr txBox="1"/>
          <p:nvPr/>
        </p:nvSpPr>
        <p:spPr>
          <a:xfrm>
            <a:off x="-251673" y="946300"/>
            <a:ext cx="1828801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Step 4: Interpretation</a:t>
            </a:r>
          </a:p>
        </p:txBody>
      </p:sp>
      <p:pic>
        <p:nvPicPr>
          <p:cNvPr id="47" name="Picture 12">
            <a:extLst>
              <a:ext uri="{FF2B5EF4-FFF2-40B4-BE49-F238E27FC236}">
                <a16:creationId xmlns:a16="http://schemas.microsoft.com/office/drawing/2014/main" id="{A2A0669A-2382-4A9D-B240-4CC5E3A53531}"/>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48" name="Gruppo 16">
            <a:extLst>
              <a:ext uri="{FF2B5EF4-FFF2-40B4-BE49-F238E27FC236}">
                <a16:creationId xmlns:a16="http://schemas.microsoft.com/office/drawing/2014/main" id="{9C869071-9A44-4D04-80DE-B2D29952CAFC}"/>
              </a:ext>
            </a:extLst>
          </p:cNvPr>
          <p:cNvGrpSpPr/>
          <p:nvPr/>
        </p:nvGrpSpPr>
        <p:grpSpPr>
          <a:xfrm>
            <a:off x="4329146" y="9679208"/>
            <a:ext cx="13958844" cy="666567"/>
            <a:chOff x="4329156" y="9649198"/>
            <a:chExt cx="13958844" cy="666567"/>
          </a:xfrm>
        </p:grpSpPr>
        <p:pic>
          <p:nvPicPr>
            <p:cNvPr id="49" name="Picture 12">
              <a:extLst>
                <a:ext uri="{FF2B5EF4-FFF2-40B4-BE49-F238E27FC236}">
                  <a16:creationId xmlns:a16="http://schemas.microsoft.com/office/drawing/2014/main" id="{D4A10241-ACD2-4495-B99C-C484ABB995F7}"/>
                </a:ext>
              </a:extLst>
            </p:cNvPr>
            <p:cNvPicPr>
              <a:picLocks noChangeAspect="1"/>
            </p:cNvPicPr>
            <p:nvPr/>
          </p:nvPicPr>
          <p:blipFill>
            <a:blip r:embed="rId5"/>
            <a:srcRect l="134" t="91287" b="3943"/>
            <a:stretch>
              <a:fillRect/>
            </a:stretch>
          </p:blipFill>
          <p:spPr>
            <a:xfrm rot="-10800000">
              <a:off x="4329156" y="9649198"/>
              <a:ext cx="13958844" cy="666567"/>
            </a:xfrm>
            <a:prstGeom prst="rect">
              <a:avLst/>
            </a:prstGeom>
          </p:spPr>
        </p:pic>
        <p:sp>
          <p:nvSpPr>
            <p:cNvPr id="50" name="TextBox 16">
              <a:extLst>
                <a:ext uri="{FF2B5EF4-FFF2-40B4-BE49-F238E27FC236}">
                  <a16:creationId xmlns:a16="http://schemas.microsoft.com/office/drawing/2014/main" id="{9D88F84E-3438-4FE4-8393-010631DAF8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sp>
        <p:nvSpPr>
          <p:cNvPr id="18" name="TextBox 17">
            <a:extLst>
              <a:ext uri="{FF2B5EF4-FFF2-40B4-BE49-F238E27FC236}">
                <a16:creationId xmlns:a16="http://schemas.microsoft.com/office/drawing/2014/main" id="{1AA2E1B3-2CB0-4558-839C-E743FB847FE5}"/>
              </a:ext>
            </a:extLst>
          </p:cNvPr>
          <p:cNvSpPr txBox="1"/>
          <p:nvPr/>
        </p:nvSpPr>
        <p:spPr>
          <a:xfrm>
            <a:off x="1429728" y="2223262"/>
            <a:ext cx="16210572" cy="1415772"/>
          </a:xfrm>
          <a:prstGeom prst="rect">
            <a:avLst/>
          </a:prstGeom>
          <a:solidFill>
            <a:srgbClr val="C2E0C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dirty="0">
                <a:ln>
                  <a:noFill/>
                </a:ln>
                <a:solidFill>
                  <a:srgbClr val="2F2F2F"/>
                </a:solidFill>
                <a:effectLst/>
                <a:uLnTx/>
                <a:uFillTx/>
                <a:latin typeface="Arial"/>
                <a:ea typeface="+mn-ea"/>
                <a:cs typeface="+mn-cs"/>
              </a:rPr>
              <a:t>In the interpretation stage, we reach meaningful conclusions and recommendations using our </a:t>
            </a:r>
            <a:r>
              <a:rPr kumimoji="0" lang="en-AU" sz="3000" b="0" i="0" u="none" strike="noStrike" kern="1200" cap="none" spc="0" normalizeH="0" baseline="0" dirty="0">
                <a:ln>
                  <a:noFill/>
                </a:ln>
                <a:solidFill>
                  <a:srgbClr val="2F2F2F"/>
                </a:solidFill>
                <a:effectLst/>
                <a:uLnTx/>
                <a:uFillTx/>
                <a:latin typeface="Arial"/>
                <a:ea typeface="+mn-ea"/>
                <a:cs typeface="+mn-cs"/>
              </a:rPr>
              <a:t>results</a:t>
            </a:r>
            <a:r>
              <a:rPr kumimoji="0" lang="en-AU" sz="2800" b="0" i="0" u="none" strike="noStrike" kern="1200" cap="none" spc="0" normalizeH="0" baseline="0" dirty="0">
                <a:ln>
                  <a:noFill/>
                </a:ln>
                <a:solidFill>
                  <a:srgbClr val="2F2F2F"/>
                </a:solidFill>
                <a:effectLst/>
                <a:uLnTx/>
                <a:uFillTx/>
                <a:latin typeface="Arial"/>
                <a:ea typeface="+mn-ea"/>
                <a:cs typeface="+mn-cs"/>
              </a:rPr>
              <a:t>. For example, if the results show that a specific chemical causes most of the burdens in our production stage we can suggest changing that chemical with its environmentally friendly counterpart.</a:t>
            </a:r>
          </a:p>
        </p:txBody>
      </p:sp>
    </p:spTree>
    <p:extLst>
      <p:ext uri="{BB962C8B-B14F-4D97-AF65-F5344CB8AC3E}">
        <p14:creationId xmlns:p14="http://schemas.microsoft.com/office/powerpoint/2010/main" val="408401579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91"/>
            <a:ext cx="5715000" cy="1385888"/>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20"/>
                    </a:lnSpc>
                  </a:pPr>
                  <a:r>
                    <a:rPr lang="en-US" sz="2801" b="1">
                      <a:solidFill>
                        <a:srgbClr val="FFFFFF"/>
                      </a:solidFill>
                      <a:latin typeface="Arial" panose="020B0604020202020204" pitchFamily="34" charset="0"/>
                      <a:cs typeface="Arial" panose="020B0604020202020204" pitchFamily="34" charset="0"/>
                    </a:rPr>
                    <a:t>Module 3</a:t>
                  </a: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20"/>
                  </a:lnSpc>
                </a:pPr>
                <a:endParaRPr lang="en-US" sz="2801">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9"/>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20" y="9762302"/>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1736888" y="2360459"/>
            <a:ext cx="15014501" cy="954364"/>
          </a:xfrm>
          <a:prstGeom prst="rect">
            <a:avLst/>
          </a:prstGeom>
          <a:solidFill>
            <a:schemeClr val="accent2">
              <a:lumMod val="60000"/>
              <a:lumOff val="40000"/>
            </a:schemeClr>
          </a:solidFill>
        </p:spPr>
        <p:txBody>
          <a:bodyPr wrap="square" rIns="90000" anchor="ctr" anchorCtr="0">
            <a:spAutoFit/>
          </a:bodyPr>
          <a:lstStyle/>
          <a:p>
            <a:pPr algn="ctr"/>
            <a:r>
              <a:rPr lang="en-AU" sz="2801"/>
              <a:t>The goal of the LCA that was performed on the </a:t>
            </a:r>
            <a:r>
              <a:rPr lang="en-AU" sz="2801" dirty="0" err="1"/>
              <a:t>Fertiberia</a:t>
            </a:r>
            <a:r>
              <a:rPr lang="en-AU" sz="2801" dirty="0"/>
              <a:t> demo site is to compare the environmental, economic and social impact performance between pre- and post-</a:t>
            </a:r>
            <a:r>
              <a:rPr lang="en-AU" sz="2801" dirty="0" err="1"/>
              <a:t>Retrofeed</a:t>
            </a:r>
            <a:r>
              <a:rPr lang="en-AU" sz="2801" dirty="0"/>
              <a:t>.  </a:t>
            </a:r>
          </a:p>
        </p:txBody>
      </p:sp>
      <p:sp>
        <p:nvSpPr>
          <p:cNvPr id="276" name="TextBox 275">
            <a:extLst>
              <a:ext uri="{FF2B5EF4-FFF2-40B4-BE49-F238E27FC236}">
                <a16:creationId xmlns:a16="http://schemas.microsoft.com/office/drawing/2014/main" id="{23F49CDA-BC36-C7E5-B9CD-42DA77A33D92}"/>
              </a:ext>
            </a:extLst>
          </p:cNvPr>
          <p:cNvSpPr txBox="1"/>
          <p:nvPr/>
        </p:nvSpPr>
        <p:spPr>
          <a:xfrm>
            <a:off x="1266092" y="1139852"/>
            <a:ext cx="18288012" cy="1077346"/>
          </a:xfrm>
          <a:prstGeom prst="rect">
            <a:avLst/>
          </a:prstGeom>
          <a:noFill/>
        </p:spPr>
        <p:txBody>
          <a:bodyPr wrap="square">
            <a:spAutoFit/>
          </a:bodyPr>
          <a:lstStyle/>
          <a:p>
            <a:pPr algn="ctr"/>
            <a:r>
              <a:rPr lang="sv-SE" sz="6401" b="1">
                <a:solidFill>
                  <a:srgbClr val="CC0033"/>
                </a:solidFill>
                <a:latin typeface="+mj-lt"/>
                <a:cs typeface="Arial" panose="020B0604020202020204" pitchFamily="34" charset="0"/>
              </a:rPr>
              <a:t>- Step 4: Interpretation</a:t>
            </a: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905" y="1093790"/>
            <a:ext cx="2287452" cy="8417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 up of a road&#10;&#10;Description automatically generated">
            <a:extLst>
              <a:ext uri="{FF2B5EF4-FFF2-40B4-BE49-F238E27FC236}">
                <a16:creationId xmlns:a16="http://schemas.microsoft.com/office/drawing/2014/main" id="{B1381FF1-92CC-4D78-A71E-FCA0283E9988}"/>
              </a:ext>
            </a:extLst>
          </p:cNvPr>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909923" y="3558706"/>
            <a:ext cx="16465313" cy="5296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TextBox 14">
            <a:extLst>
              <a:ext uri="{FF2B5EF4-FFF2-40B4-BE49-F238E27FC236}">
                <a16:creationId xmlns:a16="http://schemas.microsoft.com/office/drawing/2014/main" id="{78F8653D-2E40-437D-9EE6-7E84B8B0F224}"/>
              </a:ext>
            </a:extLst>
          </p:cNvPr>
          <p:cNvSpPr txBox="1"/>
          <p:nvPr/>
        </p:nvSpPr>
        <p:spPr>
          <a:xfrm>
            <a:off x="1404038" y="4497328"/>
            <a:ext cx="6657186" cy="1724062"/>
          </a:xfrm>
          <a:prstGeom prst="rect">
            <a:avLst/>
          </a:prstGeom>
        </p:spPr>
        <p:txBody>
          <a:bodyPr wrap="square" lIns="0" tIns="0" rIns="0" bIns="0" rtlCol="0" anchor="t">
            <a:spAutoFit/>
          </a:bodyPr>
          <a:lstStyle/>
          <a:p>
            <a:pPr>
              <a:buClr>
                <a:schemeClr val="accent5"/>
              </a:buClr>
            </a:pPr>
            <a:r>
              <a:rPr lang="en-US" sz="2801" b="1">
                <a:solidFill>
                  <a:schemeClr val="accent1"/>
                </a:solidFill>
              </a:rPr>
              <a:t>Retrofitting actions</a:t>
            </a:r>
          </a:p>
          <a:p>
            <a:pPr>
              <a:buClr>
                <a:schemeClr val="accent5"/>
              </a:buClr>
            </a:pPr>
            <a:endParaRPr lang="en-US" sz="2801" b="1"/>
          </a:p>
          <a:p>
            <a:pPr marL="457223" indent="-457223">
              <a:buClr>
                <a:srgbClr val="CC0033"/>
              </a:buClr>
              <a:buFont typeface="Wingdings" panose="05000000000000000000" pitchFamily="2" charset="2"/>
              <a:buChar char="ü"/>
            </a:pPr>
            <a:r>
              <a:rPr lang="en-US" sz="2801" b="1"/>
              <a:t>New design of an in-line reactor for alternative phosphorus sources. </a:t>
            </a:r>
            <a:endParaRPr lang="es-ES" sz="2801" b="1"/>
          </a:p>
        </p:txBody>
      </p:sp>
      <p:sp>
        <p:nvSpPr>
          <p:cNvPr id="19" name="TextBox 14">
            <a:extLst>
              <a:ext uri="{FF2B5EF4-FFF2-40B4-BE49-F238E27FC236}">
                <a16:creationId xmlns:a16="http://schemas.microsoft.com/office/drawing/2014/main" id="{B1E6ECC0-7752-4BBA-97C2-BDEC650A8304}"/>
              </a:ext>
            </a:extLst>
          </p:cNvPr>
          <p:cNvSpPr txBox="1"/>
          <p:nvPr/>
        </p:nvSpPr>
        <p:spPr>
          <a:xfrm>
            <a:off x="9142579" y="3793415"/>
            <a:ext cx="7910552" cy="4431983"/>
          </a:xfrm>
          <a:prstGeom prst="rect">
            <a:avLst/>
          </a:prstGeom>
        </p:spPr>
        <p:txBody>
          <a:bodyPr wrap="square" lIns="0" tIns="0" rIns="0" bIns="0" rtlCol="0" anchor="t">
            <a:spAutoFit/>
          </a:bodyPr>
          <a:lstStyle/>
          <a:p>
            <a:pPr>
              <a:buClr>
                <a:schemeClr val="accent5"/>
              </a:buClr>
            </a:pPr>
            <a:r>
              <a:rPr lang="en-US" sz="2400" b="1">
                <a:solidFill>
                  <a:schemeClr val="accent2">
                    <a:lumMod val="75000"/>
                  </a:schemeClr>
                </a:solidFill>
              </a:rPr>
              <a:t>Goals</a:t>
            </a:r>
          </a:p>
          <a:p>
            <a:pPr>
              <a:buClr>
                <a:schemeClr val="accent5"/>
              </a:buClr>
            </a:pPr>
            <a:endParaRPr lang="en-US" sz="2400" b="1"/>
          </a:p>
          <a:p>
            <a:pPr marL="457223" indent="-457223">
              <a:buClr>
                <a:schemeClr val="accent2">
                  <a:lumMod val="75000"/>
                </a:schemeClr>
              </a:buClr>
              <a:buFont typeface="Wingdings" panose="05000000000000000000" pitchFamily="2" charset="2"/>
              <a:buChar char="ü"/>
            </a:pPr>
            <a:r>
              <a:rPr lang="en-GB" sz="2400" b="1"/>
              <a:t>Replace at least 10% of the currently used phosphorous sources.</a:t>
            </a:r>
          </a:p>
          <a:p>
            <a:pPr marL="457223" indent="-457223">
              <a:buClr>
                <a:srgbClr val="99CC99"/>
              </a:buClr>
              <a:buFont typeface="Wingdings" panose="05000000000000000000" pitchFamily="2" charset="2"/>
              <a:buChar char="ü"/>
            </a:pPr>
            <a:endParaRPr lang="en-GB" sz="2400" b="1"/>
          </a:p>
          <a:p>
            <a:pPr marL="457223" indent="-457223">
              <a:buClr>
                <a:schemeClr val="accent2">
                  <a:lumMod val="75000"/>
                </a:schemeClr>
              </a:buClr>
              <a:buFont typeface="Wingdings" panose="05000000000000000000" pitchFamily="2" charset="2"/>
              <a:buChar char="ü"/>
            </a:pPr>
            <a:r>
              <a:rPr lang="en-GB" sz="2400" b="1"/>
              <a:t>Recover valuable raw materials from wastes such as ashes, </a:t>
            </a:r>
            <a:r>
              <a:rPr lang="en-GB" sz="2400" b="1" err="1"/>
              <a:t>struvites</a:t>
            </a:r>
            <a:r>
              <a:rPr lang="en-GB" sz="2400" b="1"/>
              <a:t>, etc.</a:t>
            </a:r>
          </a:p>
          <a:p>
            <a:pPr marL="457223" indent="-457223">
              <a:buClr>
                <a:srgbClr val="99CC99"/>
              </a:buClr>
              <a:buFont typeface="Wingdings" panose="05000000000000000000" pitchFamily="2" charset="2"/>
              <a:buChar char="ü"/>
            </a:pPr>
            <a:endParaRPr lang="en-US" sz="2400" b="1"/>
          </a:p>
          <a:p>
            <a:pPr marL="457223" indent="-457223">
              <a:buClr>
                <a:schemeClr val="accent2">
                  <a:lumMod val="75000"/>
                </a:schemeClr>
              </a:buClr>
              <a:buFont typeface="Wingdings" panose="05000000000000000000" pitchFamily="2" charset="2"/>
              <a:buChar char="ü"/>
            </a:pPr>
            <a:r>
              <a:rPr lang="en-US" sz="2400" b="1"/>
              <a:t>Reduction of cost and energy consumption (reduction of CO2 emission).</a:t>
            </a:r>
          </a:p>
          <a:p>
            <a:pPr marL="457223" indent="-457223">
              <a:buClr>
                <a:srgbClr val="99CC99"/>
              </a:buClr>
              <a:buFont typeface="Wingdings" panose="05000000000000000000" pitchFamily="2" charset="2"/>
              <a:buChar char="ü"/>
            </a:pPr>
            <a:endParaRPr lang="en-US" sz="2400" b="1"/>
          </a:p>
          <a:p>
            <a:pPr marL="457223" indent="-457223">
              <a:buClr>
                <a:schemeClr val="accent2">
                  <a:lumMod val="75000"/>
                </a:schemeClr>
              </a:buClr>
              <a:buFont typeface="Wingdings" panose="05000000000000000000" pitchFamily="2" charset="2"/>
              <a:buChar char="ü"/>
            </a:pPr>
            <a:r>
              <a:rPr lang="en-US" sz="2400" b="1"/>
              <a:t>M&amp;C system improvement.</a:t>
            </a:r>
            <a:endParaRPr lang="es-ES" sz="2400" b="1"/>
          </a:p>
        </p:txBody>
      </p:sp>
      <p:cxnSp>
        <p:nvCxnSpPr>
          <p:cNvPr id="20" name="Conector recto 20">
            <a:extLst>
              <a:ext uri="{FF2B5EF4-FFF2-40B4-BE49-F238E27FC236}">
                <a16:creationId xmlns:a16="http://schemas.microsoft.com/office/drawing/2014/main" id="{73058F22-A552-4C3F-A88B-C8DFE032528B}"/>
              </a:ext>
            </a:extLst>
          </p:cNvPr>
          <p:cNvCxnSpPr>
            <a:cxnSpLocks/>
          </p:cNvCxnSpPr>
          <p:nvPr/>
        </p:nvCxnSpPr>
        <p:spPr>
          <a:xfrm>
            <a:off x="8654336" y="3539624"/>
            <a:ext cx="0" cy="246460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 name="Conector recto 21">
            <a:extLst>
              <a:ext uri="{FF2B5EF4-FFF2-40B4-BE49-F238E27FC236}">
                <a16:creationId xmlns:a16="http://schemas.microsoft.com/office/drawing/2014/main" id="{2F450497-3C09-45A5-9175-352F10FE54CD}"/>
              </a:ext>
            </a:extLst>
          </p:cNvPr>
          <p:cNvCxnSpPr>
            <a:cxnSpLocks/>
          </p:cNvCxnSpPr>
          <p:nvPr/>
        </p:nvCxnSpPr>
        <p:spPr>
          <a:xfrm>
            <a:off x="8654336" y="6290845"/>
            <a:ext cx="0" cy="2551127"/>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429621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4" name="TextBox 13">
            <a:extLst>
              <a:ext uri="{FF2B5EF4-FFF2-40B4-BE49-F238E27FC236}">
                <a16:creationId xmlns:a16="http://schemas.microsoft.com/office/drawing/2014/main" id="{36A66757-817A-99BE-98F8-6BEC503C4D23}"/>
              </a:ext>
            </a:extLst>
          </p:cNvPr>
          <p:cNvSpPr txBox="1"/>
          <p:nvPr/>
        </p:nvSpPr>
        <p:spPr>
          <a:xfrm>
            <a:off x="736589" y="994775"/>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LCA results</a:t>
            </a:r>
          </a:p>
        </p:txBody>
      </p:sp>
      <p:pic>
        <p:nvPicPr>
          <p:cNvPr id="5" name="Picture 4" descr="RETROFEED FERTIBERIA">
            <a:extLst>
              <a:ext uri="{FF2B5EF4-FFF2-40B4-BE49-F238E27FC236}">
                <a16:creationId xmlns:a16="http://schemas.microsoft.com/office/drawing/2014/main" id="{B83E65A5-1789-128A-6069-29AC70623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225" y="819693"/>
            <a:ext cx="2888162" cy="10628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EBEE009-78F0-8642-DCC3-F6335F94F0DF}"/>
              </a:ext>
            </a:extLst>
          </p:cNvPr>
          <p:cNvSpPr txBox="1"/>
          <p:nvPr/>
        </p:nvSpPr>
        <p:spPr>
          <a:xfrm>
            <a:off x="1699115" y="2152883"/>
            <a:ext cx="14457959" cy="830997"/>
          </a:xfrm>
          <a:prstGeom prst="rect">
            <a:avLst/>
          </a:prstGeom>
          <a:solidFill>
            <a:schemeClr val="accent2"/>
          </a:solidFill>
          <a:ln>
            <a:solidFill>
              <a:schemeClr val="accent2"/>
            </a:solidFill>
          </a:ln>
        </p:spPr>
        <p:txBody>
          <a:bodyPr wrap="square" rtlCol="0">
            <a:spAutoFit/>
          </a:bodyPr>
          <a:lstStyle/>
          <a:p>
            <a:pPr algn="ctr"/>
            <a:r>
              <a:rPr lang="en-AU" sz="2400"/>
              <a:t>The graph shows the change in the eight impact categories that were assessed in the LCA of </a:t>
            </a:r>
            <a:r>
              <a:rPr lang="en-AU" sz="2400" err="1"/>
              <a:t>Fertiberia’s</a:t>
            </a:r>
            <a:r>
              <a:rPr lang="en-AU" sz="2400"/>
              <a:t> demo site before and after the retrofit actions. </a:t>
            </a:r>
          </a:p>
        </p:txBody>
      </p:sp>
      <p:pic>
        <p:nvPicPr>
          <p:cNvPr id="8" name="Picture 7">
            <a:extLst>
              <a:ext uri="{FF2B5EF4-FFF2-40B4-BE49-F238E27FC236}">
                <a16:creationId xmlns:a16="http://schemas.microsoft.com/office/drawing/2014/main" id="{3DAB982B-5485-B509-1A50-ABD6AD4D3849}"/>
              </a:ext>
            </a:extLst>
          </p:cNvPr>
          <p:cNvPicPr>
            <a:picLocks noChangeAspect="1"/>
          </p:cNvPicPr>
          <p:nvPr/>
        </p:nvPicPr>
        <p:blipFill>
          <a:blip r:embed="rId7"/>
          <a:stretch>
            <a:fillRect/>
          </a:stretch>
        </p:blipFill>
        <p:spPr>
          <a:xfrm>
            <a:off x="3002757" y="3066974"/>
            <a:ext cx="11916723" cy="6080642"/>
          </a:xfrm>
          <a:prstGeom prst="rect">
            <a:avLst/>
          </a:prstGeom>
        </p:spPr>
      </p:pic>
    </p:spTree>
    <p:extLst>
      <p:ext uri="{BB962C8B-B14F-4D97-AF65-F5344CB8AC3E}">
        <p14:creationId xmlns:p14="http://schemas.microsoft.com/office/powerpoint/2010/main" val="4842901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FF61619-0A77-0EEE-DEE2-965139C14D3E}"/>
              </a:ext>
            </a:extLst>
          </p:cNvPr>
          <p:cNvPicPr>
            <a:picLocks noChangeAspect="1"/>
          </p:cNvPicPr>
          <p:nvPr/>
        </p:nvPicPr>
        <p:blipFill>
          <a:blip r:embed="rId3"/>
          <a:stretch>
            <a:fillRect/>
          </a:stretch>
        </p:blipFill>
        <p:spPr>
          <a:xfrm>
            <a:off x="323452" y="2846770"/>
            <a:ext cx="17211170" cy="5011520"/>
          </a:xfrm>
          <a:prstGeom prst="rect">
            <a:avLst/>
          </a:prstGeom>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4" name="TextBox 13">
            <a:extLst>
              <a:ext uri="{FF2B5EF4-FFF2-40B4-BE49-F238E27FC236}">
                <a16:creationId xmlns:a16="http://schemas.microsoft.com/office/drawing/2014/main" id="{36A66757-817A-99BE-98F8-6BEC503C4D23}"/>
              </a:ext>
            </a:extLst>
          </p:cNvPr>
          <p:cNvSpPr txBox="1"/>
          <p:nvPr/>
        </p:nvSpPr>
        <p:spPr>
          <a:xfrm>
            <a:off x="736589" y="994775"/>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LCA results</a:t>
            </a:r>
          </a:p>
        </p:txBody>
      </p:sp>
      <p:pic>
        <p:nvPicPr>
          <p:cNvPr id="5" name="Picture 4" descr="RETROFEED FERTIBERIA">
            <a:extLst>
              <a:ext uri="{FF2B5EF4-FFF2-40B4-BE49-F238E27FC236}">
                <a16:creationId xmlns:a16="http://schemas.microsoft.com/office/drawing/2014/main" id="{B83E65A5-1789-128A-6069-29AC706230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225" y="819693"/>
            <a:ext cx="2888162" cy="10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049915"/>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5" name="TextBox 13">
            <a:extLst>
              <a:ext uri="{FF2B5EF4-FFF2-40B4-BE49-F238E27FC236}">
                <a16:creationId xmlns:a16="http://schemas.microsoft.com/office/drawing/2014/main" id="{44569E8F-28B1-4EE6-C1D2-91893479600B}"/>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LCA results</a:t>
            </a:r>
          </a:p>
        </p:txBody>
      </p:sp>
      <p:pic>
        <p:nvPicPr>
          <p:cNvPr id="6" name="Picture 5" descr="RETROFEED FERTIBERIA">
            <a:extLst>
              <a:ext uri="{FF2B5EF4-FFF2-40B4-BE49-F238E27FC236}">
                <a16:creationId xmlns:a16="http://schemas.microsoft.com/office/drawing/2014/main" id="{77A0A490-31E8-8EE3-A17E-0B423E6359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9DF3553D-90B3-D09C-A6F4-F39D64DA7EC5}"/>
              </a:ext>
            </a:extLst>
          </p:cNvPr>
          <p:cNvPicPr>
            <a:picLocks noChangeAspect="1"/>
          </p:cNvPicPr>
          <p:nvPr/>
        </p:nvPicPr>
        <p:blipFill>
          <a:blip r:embed="rId7"/>
          <a:stretch>
            <a:fillRect/>
          </a:stretch>
        </p:blipFill>
        <p:spPr>
          <a:xfrm>
            <a:off x="620281" y="2979770"/>
            <a:ext cx="9866471" cy="5609496"/>
          </a:xfrm>
          <a:prstGeom prst="rect">
            <a:avLst/>
          </a:prstGeom>
        </p:spPr>
      </p:pic>
      <p:pic>
        <p:nvPicPr>
          <p:cNvPr id="28" name="Picture 27">
            <a:extLst>
              <a:ext uri="{FF2B5EF4-FFF2-40B4-BE49-F238E27FC236}">
                <a16:creationId xmlns:a16="http://schemas.microsoft.com/office/drawing/2014/main" id="{8A0C1F81-90DC-5A29-1B3F-0338963F1BCB}"/>
              </a:ext>
            </a:extLst>
          </p:cNvPr>
          <p:cNvPicPr>
            <a:picLocks noChangeAspect="1"/>
          </p:cNvPicPr>
          <p:nvPr/>
        </p:nvPicPr>
        <p:blipFill>
          <a:blip r:embed="rId8"/>
          <a:stretch>
            <a:fillRect/>
          </a:stretch>
        </p:blipFill>
        <p:spPr>
          <a:xfrm>
            <a:off x="10740923" y="2107868"/>
            <a:ext cx="6324600" cy="7353300"/>
          </a:xfrm>
          <a:prstGeom prst="rect">
            <a:avLst/>
          </a:prstGeom>
        </p:spPr>
      </p:pic>
    </p:spTree>
    <p:extLst>
      <p:ext uri="{BB962C8B-B14F-4D97-AF65-F5344CB8AC3E}">
        <p14:creationId xmlns:p14="http://schemas.microsoft.com/office/powerpoint/2010/main" val="239252408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4" name="TextBox 14">
            <a:extLst>
              <a:ext uri="{FF2B5EF4-FFF2-40B4-BE49-F238E27FC236}">
                <a16:creationId xmlns:a16="http://schemas.microsoft.com/office/drawing/2014/main" id="{DFC6E075-9D94-FB43-F320-B251FA14559A}"/>
              </a:ext>
            </a:extLst>
          </p:cNvPr>
          <p:cNvSpPr txBox="1"/>
          <p:nvPr/>
        </p:nvSpPr>
        <p:spPr>
          <a:xfrm>
            <a:off x="1362322" y="6753392"/>
            <a:ext cx="8705355" cy="1846659"/>
          </a:xfrm>
          <a:prstGeom prst="rect">
            <a:avLst/>
          </a:prstGeom>
        </p:spPr>
        <p:txBody>
          <a:bodyPr wrap="square" lIns="0" tIns="0" rIns="0" bIns="0" rtlCol="0" anchor="t">
            <a:spAutoFit/>
          </a:bodyPr>
          <a:lstStyle/>
          <a:p>
            <a:pPr algn="ctr"/>
            <a:r>
              <a:rPr lang="en-US" sz="2400" dirty="0">
                <a:solidFill>
                  <a:srgbClr val="404040"/>
                </a:solidFill>
                <a:ea typeface="Calibri" panose="020F0502020204030204" pitchFamily="34" charset="0"/>
              </a:rPr>
              <a:t>The new reactions between ammonia and sulfuric acid replaces the previous reaction between ammonia and phosphoric acid. The new reaction is more exothermic than the previous reaction. The higher energy yield results in that steam (from natural gas) is no longer needed in the tubular reactor.</a:t>
            </a:r>
            <a:endParaRPr lang="sv-SE" sz="1400" dirty="0"/>
          </a:p>
        </p:txBody>
      </p:sp>
      <p:sp>
        <p:nvSpPr>
          <p:cNvPr id="8" name="TextBox 13">
            <a:extLst>
              <a:ext uri="{FF2B5EF4-FFF2-40B4-BE49-F238E27FC236}">
                <a16:creationId xmlns:a16="http://schemas.microsoft.com/office/drawing/2014/main" id="{0B386DCC-3453-DC3F-1CF6-A0ADF6B93B57}"/>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LCA results</a:t>
            </a:r>
          </a:p>
        </p:txBody>
      </p:sp>
      <p:pic>
        <p:nvPicPr>
          <p:cNvPr id="9" name="Picture 8" descr="RETROFEED FERTIBERIA">
            <a:extLst>
              <a:ext uri="{FF2B5EF4-FFF2-40B4-BE49-F238E27FC236}">
                <a16:creationId xmlns:a16="http://schemas.microsoft.com/office/drawing/2014/main" id="{71BB4F33-ADF8-A7D8-CB00-82990CCE22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8F6D6A-2795-CE19-2EA8-7CA65E144FE1}"/>
              </a:ext>
            </a:extLst>
          </p:cNvPr>
          <p:cNvPicPr>
            <a:picLocks noChangeAspect="1"/>
          </p:cNvPicPr>
          <p:nvPr/>
        </p:nvPicPr>
        <p:blipFill>
          <a:blip r:embed="rId7"/>
          <a:stretch>
            <a:fillRect/>
          </a:stretch>
        </p:blipFill>
        <p:spPr>
          <a:xfrm>
            <a:off x="2078846" y="2177390"/>
            <a:ext cx="7272309" cy="4274939"/>
          </a:xfrm>
          <a:prstGeom prst="rect">
            <a:avLst/>
          </a:prstGeom>
        </p:spPr>
      </p:pic>
      <p:pic>
        <p:nvPicPr>
          <p:cNvPr id="5" name="Picture 4">
            <a:extLst>
              <a:ext uri="{FF2B5EF4-FFF2-40B4-BE49-F238E27FC236}">
                <a16:creationId xmlns:a16="http://schemas.microsoft.com/office/drawing/2014/main" id="{199127A3-346E-3D0F-BA11-F325793A09B0}"/>
              </a:ext>
            </a:extLst>
          </p:cNvPr>
          <p:cNvPicPr>
            <a:picLocks noChangeAspect="1"/>
          </p:cNvPicPr>
          <p:nvPr/>
        </p:nvPicPr>
        <p:blipFill>
          <a:blip r:embed="rId8"/>
          <a:stretch>
            <a:fillRect/>
          </a:stretch>
        </p:blipFill>
        <p:spPr>
          <a:xfrm>
            <a:off x="10785855" y="2177390"/>
            <a:ext cx="6324600" cy="7353300"/>
          </a:xfrm>
          <a:prstGeom prst="rect">
            <a:avLst/>
          </a:prstGeom>
        </p:spPr>
      </p:pic>
    </p:spTree>
    <p:extLst>
      <p:ext uri="{BB962C8B-B14F-4D97-AF65-F5344CB8AC3E}">
        <p14:creationId xmlns:p14="http://schemas.microsoft.com/office/powerpoint/2010/main" val="3074126832"/>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13CA580-2C53-3314-9B05-CB8EE1DBE674}"/>
              </a:ext>
            </a:extLst>
          </p:cNvPr>
          <p:cNvPicPr>
            <a:picLocks noChangeAspect="1"/>
          </p:cNvPicPr>
          <p:nvPr/>
        </p:nvPicPr>
        <p:blipFill>
          <a:blip r:embed="rId3"/>
          <a:stretch>
            <a:fillRect/>
          </a:stretch>
        </p:blipFill>
        <p:spPr>
          <a:xfrm>
            <a:off x="2285045" y="2002300"/>
            <a:ext cx="13286099" cy="7038851"/>
          </a:xfrm>
          <a:prstGeom prst="rect">
            <a:avLst/>
          </a:prstGeom>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4" name="TextBox 13">
            <a:extLst>
              <a:ext uri="{FF2B5EF4-FFF2-40B4-BE49-F238E27FC236}">
                <a16:creationId xmlns:a16="http://schemas.microsoft.com/office/drawing/2014/main" id="{99138450-EFDF-A08F-7534-8E8DB7EF68B9}"/>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LCA results</a:t>
            </a:r>
          </a:p>
        </p:txBody>
      </p:sp>
      <p:pic>
        <p:nvPicPr>
          <p:cNvPr id="5" name="Picture 4" descr="RETROFEED FERTIBERIA">
            <a:extLst>
              <a:ext uri="{FF2B5EF4-FFF2-40B4-BE49-F238E27FC236}">
                <a16:creationId xmlns:a16="http://schemas.microsoft.com/office/drawing/2014/main" id="{0F5ACEA1-6B23-B9C2-549E-35066CBDEA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79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4173" y="-2079252"/>
            <a:ext cx="3637310" cy="5416787"/>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56500" y="-507873"/>
            <a:ext cx="2453933" cy="2453933"/>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1978" y="-9882"/>
            <a:ext cx="6089090" cy="3822165"/>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394386" y="2198670"/>
            <a:ext cx="1778562" cy="177856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336" y="7798115"/>
            <a:ext cx="3667361" cy="3549174"/>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54681" y="8159840"/>
            <a:ext cx="1392701" cy="13927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01967" y="1101467"/>
            <a:ext cx="8084069" cy="808406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50425" y="49925"/>
            <a:ext cx="10187153" cy="10187153"/>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593812" y="2304680"/>
            <a:ext cx="17100376" cy="5423039"/>
          </a:xfrm>
          <a:noFill/>
        </p:spPr>
        <p:txBody>
          <a:bodyPr vert="horz" lIns="91440" tIns="45720" rIns="91440" bIns="45720" rtlCol="0" anchor="ctr">
            <a:normAutofit/>
          </a:bodyPr>
          <a:lstStyle/>
          <a:p>
            <a:pPr indent="457200">
              <a:spcBef>
                <a:spcPts val="600"/>
              </a:spcBef>
              <a:spcAft>
                <a:spcPts val="600"/>
              </a:spcAft>
            </a:pPr>
            <a: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t> </a:t>
            </a:r>
            <a:b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br>
            <a:r>
              <a:rPr lang="en-GB" sz="5400" b="1" noProof="0" dirty="0">
                <a:solidFill>
                  <a:srgbClr val="CC0033"/>
                </a:solidFill>
                <a:ea typeface="+mn-ea"/>
                <a:cs typeface="Arial" panose="020B0604020202020204" pitchFamily="34" charset="0"/>
              </a:rPr>
              <a:t>Chapter 2: The RETROFEED Project</a:t>
            </a:r>
            <a:br>
              <a:rPr lang="en-GB" sz="5400" b="1" noProof="0" dirty="0">
                <a:solidFill>
                  <a:srgbClr val="CC0033"/>
                </a:solidFill>
                <a:ea typeface="+mn-ea"/>
                <a:cs typeface="Arial" panose="020B0604020202020204" pitchFamily="34" charset="0"/>
              </a:rPr>
            </a:br>
            <a:r>
              <a:rPr lang="en-GB" sz="5400" b="1" noProof="0" dirty="0">
                <a:solidFill>
                  <a:srgbClr val="CC0033"/>
                </a:solidFill>
                <a:ea typeface="+mn-ea"/>
                <a:cs typeface="Arial" panose="020B0604020202020204" pitchFamily="34" charset="0"/>
              </a:rPr>
              <a:t>- </a:t>
            </a:r>
            <a:r>
              <a:rPr lang="en-GB" sz="4000" b="1" noProof="0" dirty="0">
                <a:solidFill>
                  <a:srgbClr val="CC0033"/>
                </a:solidFill>
                <a:ea typeface="+mn-ea"/>
                <a:cs typeface="Arial" panose="020B0604020202020204" pitchFamily="34" charset="0"/>
              </a:rPr>
              <a:t>Get to know the demo-sites </a:t>
            </a:r>
            <a:endParaRPr lang="en-GB" sz="5400" b="1" noProof="0" dirty="0">
              <a:solidFill>
                <a:srgbClr val="CC0033"/>
              </a:solidFill>
              <a:ea typeface="+mn-ea"/>
              <a:cs typeface="Arial" panose="020B0604020202020204" pitchFamily="34" charset="0"/>
            </a:endParaRP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4735" y="8186387"/>
            <a:ext cx="3347691" cy="3853217"/>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580089" y="7865318"/>
            <a:ext cx="1439978" cy="143997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7280332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5" name="TextBox 13">
            <a:extLst>
              <a:ext uri="{FF2B5EF4-FFF2-40B4-BE49-F238E27FC236}">
                <a16:creationId xmlns:a16="http://schemas.microsoft.com/office/drawing/2014/main" id="{002F3BB2-73D3-4FCB-40DF-26F5932EC657}"/>
              </a:ext>
            </a:extLst>
          </p:cNvPr>
          <p:cNvSpPr txBox="1"/>
          <p:nvPr/>
        </p:nvSpPr>
        <p:spPr>
          <a:xfrm>
            <a:off x="655308" y="986082"/>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Life cycle assessment (LCA)</a:t>
            </a:r>
          </a:p>
        </p:txBody>
      </p:sp>
      <p:pic>
        <p:nvPicPr>
          <p:cNvPr id="6" name="Picture 5" descr="RETROFEED FERTIBERIA">
            <a:extLst>
              <a:ext uri="{FF2B5EF4-FFF2-40B4-BE49-F238E27FC236}">
                <a16:creationId xmlns:a16="http://schemas.microsoft.com/office/drawing/2014/main" id="{B9A3B7FB-0992-0EE9-E808-E82448B6B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656" y="834264"/>
            <a:ext cx="2888162" cy="1062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AD43887-A6E8-45C8-F9B2-0DAE80D2AC0D}"/>
              </a:ext>
            </a:extLst>
          </p:cNvPr>
          <p:cNvSpPr txBox="1"/>
          <p:nvPr/>
        </p:nvSpPr>
        <p:spPr>
          <a:xfrm>
            <a:off x="11681343" y="3153021"/>
            <a:ext cx="5891288" cy="6001643"/>
          </a:xfrm>
          <a:prstGeom prst="rect">
            <a:avLst/>
          </a:prstGeom>
          <a:noFill/>
        </p:spPr>
        <p:txBody>
          <a:bodyPr wrap="square" rtlCol="0">
            <a:spAutoFit/>
          </a:bodyPr>
          <a:lstStyle/>
          <a:p>
            <a:pPr marL="285750" indent="-285750">
              <a:buFont typeface="Arial" panose="020B0604020202020204" pitchFamily="34" charset="0"/>
              <a:buChar char="•"/>
            </a:pPr>
            <a:r>
              <a:rPr lang="en-AU" sz="2400" dirty="0"/>
              <a:t>The dashed, blue line represents the changed ammonia usage due to the retrofit action.</a:t>
            </a:r>
          </a:p>
          <a:p>
            <a:endParaRPr lang="en-AU" sz="2400" dirty="0"/>
          </a:p>
          <a:p>
            <a:pPr marL="285750" indent="-285750">
              <a:buFont typeface="Arial" panose="020B0604020202020204" pitchFamily="34" charset="0"/>
              <a:buChar char="•"/>
            </a:pPr>
            <a:r>
              <a:rPr lang="en-AU" sz="2400" dirty="0"/>
              <a:t>The impact due to ammonia will seem higher after retrofit since ammonia is included after retrofit but not before. </a:t>
            </a:r>
          </a:p>
          <a:p>
            <a:endParaRPr lang="en-AU" sz="2400" dirty="0"/>
          </a:p>
          <a:p>
            <a:pPr marL="285750" indent="-285750">
              <a:buFont typeface="Arial" panose="020B0604020202020204" pitchFamily="34" charset="0"/>
              <a:buChar char="•"/>
            </a:pPr>
            <a:r>
              <a:rPr lang="en-AU" sz="2400" dirty="0"/>
              <a:t>Burden of ammonium sulphate is underestimated since it is seen as a by-product of caprolactam production.</a:t>
            </a:r>
          </a:p>
          <a:p>
            <a:endParaRPr lang="en-AU" sz="2400" dirty="0"/>
          </a:p>
          <a:p>
            <a:pPr marL="285750" indent="-285750">
              <a:buFont typeface="Arial" panose="020B0604020202020204" pitchFamily="34" charset="0"/>
              <a:buChar char="•"/>
            </a:pPr>
            <a:r>
              <a:rPr lang="en-AU" sz="2400" dirty="0"/>
              <a:t>To solve the problem the system boundary was expanded and the impact of ammonium sulphate recalculated.</a:t>
            </a:r>
          </a:p>
          <a:p>
            <a:endParaRPr lang="en-AU" sz="2400" dirty="0"/>
          </a:p>
        </p:txBody>
      </p:sp>
      <p:sp>
        <p:nvSpPr>
          <p:cNvPr id="12" name="TextBox 11">
            <a:extLst>
              <a:ext uri="{FF2B5EF4-FFF2-40B4-BE49-F238E27FC236}">
                <a16:creationId xmlns:a16="http://schemas.microsoft.com/office/drawing/2014/main" id="{D4F0DCB8-869A-F475-E5F5-A138578763B8}"/>
              </a:ext>
            </a:extLst>
          </p:cNvPr>
          <p:cNvSpPr txBox="1"/>
          <p:nvPr/>
        </p:nvSpPr>
        <p:spPr>
          <a:xfrm>
            <a:off x="3673255" y="2211841"/>
            <a:ext cx="10941468" cy="400110"/>
          </a:xfrm>
          <a:prstGeom prst="rect">
            <a:avLst/>
          </a:prstGeom>
          <a:solidFill>
            <a:srgbClr val="99CC99"/>
          </a:solidFill>
          <a:ln>
            <a:solidFill>
              <a:srgbClr val="99CC99"/>
            </a:solidFill>
          </a:ln>
        </p:spPr>
        <p:txBody>
          <a:bodyPr wrap="square" rtlCol="0">
            <a:spAutoFit/>
          </a:bodyPr>
          <a:lstStyle/>
          <a:p>
            <a:pPr algn="ctr"/>
            <a:r>
              <a:rPr lang="en-AU" sz="2000" b="1" dirty="0"/>
              <a:t>The importance of system boundaries and allocation of impact when performing an LCA.</a:t>
            </a:r>
          </a:p>
        </p:txBody>
      </p:sp>
      <p:pic>
        <p:nvPicPr>
          <p:cNvPr id="8" name="Picture 7">
            <a:extLst>
              <a:ext uri="{FF2B5EF4-FFF2-40B4-BE49-F238E27FC236}">
                <a16:creationId xmlns:a16="http://schemas.microsoft.com/office/drawing/2014/main" id="{DE545978-B0E6-48D5-C9FD-595B1F32DF3A}"/>
              </a:ext>
            </a:extLst>
          </p:cNvPr>
          <p:cNvPicPr>
            <a:picLocks noChangeAspect="1"/>
          </p:cNvPicPr>
          <p:nvPr/>
        </p:nvPicPr>
        <p:blipFill>
          <a:blip r:embed="rId7"/>
          <a:stretch>
            <a:fillRect/>
          </a:stretch>
        </p:blipFill>
        <p:spPr>
          <a:xfrm>
            <a:off x="754878" y="3300117"/>
            <a:ext cx="10553700" cy="4991100"/>
          </a:xfrm>
          <a:prstGeom prst="rect">
            <a:avLst/>
          </a:prstGeom>
        </p:spPr>
      </p:pic>
    </p:spTree>
    <p:extLst>
      <p:ext uri="{BB962C8B-B14F-4D97-AF65-F5344CB8AC3E}">
        <p14:creationId xmlns:p14="http://schemas.microsoft.com/office/powerpoint/2010/main" val="296110994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5" name="TextBox 13">
            <a:extLst>
              <a:ext uri="{FF2B5EF4-FFF2-40B4-BE49-F238E27FC236}">
                <a16:creationId xmlns:a16="http://schemas.microsoft.com/office/drawing/2014/main" id="{002F3BB2-73D3-4FCB-40DF-26F5932EC657}"/>
              </a:ext>
            </a:extLst>
          </p:cNvPr>
          <p:cNvSpPr txBox="1"/>
          <p:nvPr/>
        </p:nvSpPr>
        <p:spPr>
          <a:xfrm>
            <a:off x="655308" y="986082"/>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Life cycle assessment (LCA)</a:t>
            </a:r>
          </a:p>
        </p:txBody>
      </p:sp>
      <p:pic>
        <p:nvPicPr>
          <p:cNvPr id="6" name="Picture 5" descr="RETROFEED FERTIBERIA">
            <a:extLst>
              <a:ext uri="{FF2B5EF4-FFF2-40B4-BE49-F238E27FC236}">
                <a16:creationId xmlns:a16="http://schemas.microsoft.com/office/drawing/2014/main" id="{B9A3B7FB-0992-0EE9-E808-E82448B6B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656" y="834264"/>
            <a:ext cx="2888162" cy="1062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AC2539D-664E-7888-4E8A-865E7CECB46E}"/>
              </a:ext>
            </a:extLst>
          </p:cNvPr>
          <p:cNvSpPr txBox="1"/>
          <p:nvPr/>
        </p:nvSpPr>
        <p:spPr>
          <a:xfrm>
            <a:off x="12258690" y="2988258"/>
            <a:ext cx="5591589" cy="6370975"/>
          </a:xfrm>
          <a:prstGeom prst="rect">
            <a:avLst/>
          </a:prstGeom>
          <a:noFill/>
        </p:spPr>
        <p:txBody>
          <a:bodyPr wrap="square" rtlCol="0">
            <a:spAutoFit/>
          </a:bodyPr>
          <a:lstStyle/>
          <a:p>
            <a:pPr marL="285750" indent="-285750">
              <a:buFont typeface="Arial" panose="020B0604020202020204" pitchFamily="34" charset="0"/>
              <a:buChar char="•"/>
            </a:pPr>
            <a:r>
              <a:rPr lang="en-AU" sz="2400" dirty="0"/>
              <a:t>The dashed, blue line represents the changed ammonia usage due to the retrofit action.</a:t>
            </a:r>
          </a:p>
          <a:p>
            <a:endParaRPr lang="en-AU" sz="2400" dirty="0"/>
          </a:p>
          <a:p>
            <a:pPr marL="285750" indent="-285750">
              <a:buFont typeface="Arial" panose="020B0604020202020204" pitchFamily="34" charset="0"/>
              <a:buChar char="•"/>
            </a:pPr>
            <a:r>
              <a:rPr lang="en-AU" sz="2400" dirty="0"/>
              <a:t>The impact from ammonium sulphate before retrofit action was calculated as the impact of producing it from ammonia and sulfuric acid.</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The fictive ammonium sulphate production is marked with a red square.</a:t>
            </a:r>
          </a:p>
          <a:p>
            <a:pPr marL="285750" indent="-285750">
              <a:buFont typeface="Arial" panose="020B0604020202020204" pitchFamily="34" charset="0"/>
              <a:buChar char="•"/>
            </a:pPr>
            <a:endParaRPr lang="en-AU" sz="2400" dirty="0"/>
          </a:p>
          <a:p>
            <a:pPr marL="285750" indent="-285750">
              <a:buFont typeface="Arial" panose="020B0604020202020204" pitchFamily="34" charset="0"/>
              <a:buChar char="•"/>
            </a:pPr>
            <a:r>
              <a:rPr lang="en-AU" sz="2400" dirty="0"/>
              <a:t>In this way, the ammonia is included both before and after the retrofit action.</a:t>
            </a:r>
          </a:p>
          <a:p>
            <a:endParaRPr lang="en-AU" sz="2400" dirty="0"/>
          </a:p>
        </p:txBody>
      </p:sp>
      <p:sp>
        <p:nvSpPr>
          <p:cNvPr id="11" name="TextBox 10">
            <a:extLst>
              <a:ext uri="{FF2B5EF4-FFF2-40B4-BE49-F238E27FC236}">
                <a16:creationId xmlns:a16="http://schemas.microsoft.com/office/drawing/2014/main" id="{7503784D-9F6B-6FEF-44C9-9CDE53B12F4B}"/>
              </a:ext>
            </a:extLst>
          </p:cNvPr>
          <p:cNvSpPr txBox="1"/>
          <p:nvPr/>
        </p:nvSpPr>
        <p:spPr>
          <a:xfrm>
            <a:off x="3673255" y="2211841"/>
            <a:ext cx="10941468" cy="400110"/>
          </a:xfrm>
          <a:prstGeom prst="rect">
            <a:avLst/>
          </a:prstGeom>
          <a:solidFill>
            <a:srgbClr val="99CC99"/>
          </a:solidFill>
          <a:ln>
            <a:solidFill>
              <a:srgbClr val="99CC99"/>
            </a:solidFill>
          </a:ln>
        </p:spPr>
        <p:txBody>
          <a:bodyPr wrap="square" rtlCol="0">
            <a:spAutoFit/>
          </a:bodyPr>
          <a:lstStyle/>
          <a:p>
            <a:pPr algn="ctr"/>
            <a:r>
              <a:rPr lang="en-AU" sz="2000" b="1" dirty="0"/>
              <a:t>The importance of system boundaries and allocation of impact when performing an LCA.</a:t>
            </a:r>
          </a:p>
        </p:txBody>
      </p:sp>
      <p:pic>
        <p:nvPicPr>
          <p:cNvPr id="4" name="Picture 3">
            <a:extLst>
              <a:ext uri="{FF2B5EF4-FFF2-40B4-BE49-F238E27FC236}">
                <a16:creationId xmlns:a16="http://schemas.microsoft.com/office/drawing/2014/main" id="{0839C4BD-471E-8738-538E-A4B8FAC41E1C}"/>
              </a:ext>
            </a:extLst>
          </p:cNvPr>
          <p:cNvPicPr>
            <a:picLocks noChangeAspect="1"/>
          </p:cNvPicPr>
          <p:nvPr/>
        </p:nvPicPr>
        <p:blipFill>
          <a:blip r:embed="rId7"/>
          <a:stretch>
            <a:fillRect/>
          </a:stretch>
        </p:blipFill>
        <p:spPr>
          <a:xfrm>
            <a:off x="276261" y="3406570"/>
            <a:ext cx="11655879" cy="4711951"/>
          </a:xfrm>
          <a:prstGeom prst="rect">
            <a:avLst/>
          </a:prstGeom>
        </p:spPr>
      </p:pic>
    </p:spTree>
    <p:extLst>
      <p:ext uri="{BB962C8B-B14F-4D97-AF65-F5344CB8AC3E}">
        <p14:creationId xmlns:p14="http://schemas.microsoft.com/office/powerpoint/2010/main" val="359752561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2" name="TextBox 14">
            <a:extLst>
              <a:ext uri="{FF2B5EF4-FFF2-40B4-BE49-F238E27FC236}">
                <a16:creationId xmlns:a16="http://schemas.microsoft.com/office/drawing/2014/main" id="{5D6BC83B-1507-02D8-8A3F-1D9498C15706}"/>
              </a:ext>
            </a:extLst>
          </p:cNvPr>
          <p:cNvSpPr txBox="1"/>
          <p:nvPr/>
        </p:nvSpPr>
        <p:spPr>
          <a:xfrm>
            <a:off x="1388654" y="2476502"/>
            <a:ext cx="14142699" cy="6816418"/>
          </a:xfrm>
          <a:prstGeom prst="rect">
            <a:avLst/>
          </a:prstGeom>
        </p:spPr>
        <p:txBody>
          <a:bodyPr wrap="square" lIns="0" tIns="0" rIns="0" bIns="0" rtlCol="0" anchor="t">
            <a:spAutoFit/>
          </a:bodyPr>
          <a:lstStyle/>
          <a:p>
            <a:pPr>
              <a:defRPr/>
            </a:pPr>
            <a:r>
              <a:rPr lang="sv-SE" altLang="fr-FR" sz="2801" b="1" dirty="0" err="1">
                <a:solidFill>
                  <a:srgbClr val="CC0033"/>
                </a:solidFill>
                <a:latin typeface="Arial" panose="020B0604020202020204" pitchFamily="34" charset="0"/>
                <a:cs typeface="Arial" panose="020B0604020202020204" pitchFamily="34" charset="0"/>
                <a:sym typeface="+mn-ea"/>
              </a:rPr>
              <a:t>Conclusion</a:t>
            </a:r>
            <a:r>
              <a:rPr lang="sv-SE" altLang="fr-FR" sz="2801" b="1" dirty="0">
                <a:solidFill>
                  <a:srgbClr val="CC0033"/>
                </a:solidFill>
                <a:latin typeface="Arial" panose="020B0604020202020204" pitchFamily="34" charset="0"/>
                <a:cs typeface="Arial" panose="020B0604020202020204" pitchFamily="34" charset="0"/>
                <a:sym typeface="+mn-ea"/>
              </a:rPr>
              <a:t> </a:t>
            </a:r>
            <a:r>
              <a:rPr lang="sv-SE" altLang="fr-FR" sz="2801" b="1" dirty="0" err="1">
                <a:solidFill>
                  <a:srgbClr val="CC0033"/>
                </a:solidFill>
                <a:latin typeface="Arial" panose="020B0604020202020204" pitchFamily="34" charset="0"/>
                <a:cs typeface="Arial" panose="020B0604020202020204" pitchFamily="34" charset="0"/>
                <a:sym typeface="+mn-ea"/>
              </a:rPr>
              <a:t>of</a:t>
            </a:r>
            <a:r>
              <a:rPr lang="sv-SE" altLang="fr-FR" sz="2801" b="1" dirty="0">
                <a:solidFill>
                  <a:srgbClr val="CC0033"/>
                </a:solidFill>
                <a:latin typeface="Arial" panose="020B0604020202020204" pitchFamily="34" charset="0"/>
                <a:cs typeface="Arial" panose="020B0604020202020204" pitchFamily="34" charset="0"/>
                <a:sym typeface="+mn-ea"/>
              </a:rPr>
              <a:t> the LCA-</a:t>
            </a:r>
            <a:r>
              <a:rPr lang="sv-SE" altLang="fr-FR" sz="2801" b="1" dirty="0" err="1">
                <a:solidFill>
                  <a:srgbClr val="CC0033"/>
                </a:solidFill>
                <a:latin typeface="Arial" panose="020B0604020202020204" pitchFamily="34" charset="0"/>
                <a:cs typeface="Arial" panose="020B0604020202020204" pitchFamily="34" charset="0"/>
                <a:sym typeface="+mn-ea"/>
              </a:rPr>
              <a:t>results</a:t>
            </a:r>
            <a:endParaRPr lang="en-US" altLang="fr-FR" sz="2801" b="1" dirty="0">
              <a:solidFill>
                <a:srgbClr val="CC0033"/>
              </a:solidFill>
              <a:latin typeface="Arial"/>
              <a:cs typeface="Arial" panose="020B0604020202020204" pitchFamily="34" charset="0"/>
              <a:sym typeface="+mn-ea"/>
            </a:endParaRPr>
          </a:p>
          <a:p>
            <a:pPr marL="342917" indent="-342917">
              <a:lnSpc>
                <a:spcPct val="150000"/>
              </a:lnSpc>
              <a:buClr>
                <a:schemeClr val="accent1"/>
              </a:buClr>
              <a:buFont typeface="Arial" panose="020B0604020202020204" pitchFamily="34" charset="0"/>
              <a:buChar char="•"/>
              <a:defRPr/>
            </a:pPr>
            <a:r>
              <a:rPr lang="en-US" altLang="fr-FR" sz="2801" dirty="0">
                <a:sym typeface="+mn-ea"/>
              </a:rPr>
              <a:t>The retrofit action resulted in the reduction of steam demand and as a result a reduce need for natural gas and reduced site emissions.</a:t>
            </a:r>
          </a:p>
          <a:p>
            <a:pPr marL="342917" indent="-342917">
              <a:lnSpc>
                <a:spcPct val="150000"/>
              </a:lnSpc>
              <a:buClr>
                <a:schemeClr val="accent1"/>
              </a:buClr>
              <a:buFont typeface="Arial" panose="020B0604020202020204" pitchFamily="34" charset="0"/>
              <a:buChar char="•"/>
              <a:defRPr/>
            </a:pPr>
            <a:r>
              <a:rPr lang="en-US" altLang="fr-FR" sz="2801" dirty="0">
                <a:sym typeface="+mn-ea"/>
              </a:rPr>
              <a:t>It also enabled more diverse raw material intake.</a:t>
            </a:r>
          </a:p>
          <a:p>
            <a:pPr marL="342917" indent="-342917">
              <a:lnSpc>
                <a:spcPct val="150000"/>
              </a:lnSpc>
              <a:buClr>
                <a:schemeClr val="accent1"/>
              </a:buClr>
              <a:buFont typeface="Arial" panose="020B0604020202020204" pitchFamily="34" charset="0"/>
              <a:buChar char="•"/>
              <a:defRPr/>
            </a:pPr>
            <a:r>
              <a:rPr lang="en-US" altLang="fr-FR" sz="2801" dirty="0">
                <a:sym typeface="+mn-ea"/>
              </a:rPr>
              <a:t>Change in raw materials resulted in an increased climate impact. This was mainly due to the increased demand of sulfuric acid.</a:t>
            </a:r>
          </a:p>
          <a:p>
            <a:pPr marL="342917" indent="-342917">
              <a:lnSpc>
                <a:spcPct val="150000"/>
              </a:lnSpc>
              <a:buClr>
                <a:schemeClr val="accent1"/>
              </a:buClr>
              <a:buFont typeface="Arial" panose="020B0604020202020204" pitchFamily="34" charset="0"/>
              <a:buChar char="•"/>
              <a:defRPr/>
            </a:pPr>
            <a:r>
              <a:rPr lang="en-US" altLang="fr-FR" sz="2801" dirty="0">
                <a:sym typeface="+mn-ea"/>
              </a:rPr>
              <a:t>5 out of 8(7)* impact categories saw a reduction due to the retrofit actions. This shows the importance of investigating several impact categories when performing an LCA.</a:t>
            </a:r>
          </a:p>
          <a:p>
            <a:pPr marL="342917" indent="-342917">
              <a:lnSpc>
                <a:spcPct val="150000"/>
              </a:lnSpc>
              <a:buClr>
                <a:schemeClr val="accent1"/>
              </a:buClr>
              <a:buFont typeface="Arial" panose="020B0604020202020204" pitchFamily="34" charset="0"/>
              <a:buChar char="•"/>
              <a:defRPr/>
            </a:pPr>
            <a:endParaRPr lang="en-US" altLang="fr-FR" sz="2801" dirty="0">
              <a:sym typeface="+mn-ea"/>
            </a:endParaRPr>
          </a:p>
          <a:p>
            <a:pPr>
              <a:lnSpc>
                <a:spcPct val="150000"/>
              </a:lnSpc>
              <a:buClr>
                <a:schemeClr val="accent1"/>
              </a:buClr>
              <a:defRPr/>
            </a:pPr>
            <a:r>
              <a:rPr lang="en-US" altLang="fr-FR" sz="2801" dirty="0">
                <a:sym typeface="+mn-ea"/>
              </a:rPr>
              <a:t>*</a:t>
            </a:r>
            <a:r>
              <a:rPr lang="sv-SE" dirty="0" err="1"/>
              <a:t>Two</a:t>
            </a:r>
            <a:r>
              <a:rPr lang="sv-SE" dirty="0"/>
              <a:t> </a:t>
            </a:r>
            <a:r>
              <a:rPr lang="sv-SE" dirty="0" err="1"/>
              <a:t>of</a:t>
            </a:r>
            <a:r>
              <a:rPr lang="sv-SE" dirty="0"/>
              <a:t> the </a:t>
            </a:r>
            <a:r>
              <a:rPr lang="sv-SE" dirty="0" err="1"/>
              <a:t>impact</a:t>
            </a:r>
            <a:r>
              <a:rPr lang="sv-SE" dirty="0"/>
              <a:t> </a:t>
            </a:r>
            <a:r>
              <a:rPr lang="sv-SE" dirty="0" err="1"/>
              <a:t>categories</a:t>
            </a:r>
            <a:r>
              <a:rPr lang="sv-SE" dirty="0"/>
              <a:t> (PENRT and PENRE) </a:t>
            </a:r>
            <a:r>
              <a:rPr lang="sv-SE" dirty="0" err="1"/>
              <a:t>showed</a:t>
            </a:r>
            <a:r>
              <a:rPr lang="sv-SE" dirty="0"/>
              <a:t> the same </a:t>
            </a:r>
            <a:r>
              <a:rPr lang="sv-SE" dirty="0" err="1"/>
              <a:t>impact</a:t>
            </a:r>
            <a:r>
              <a:rPr lang="sv-SE" dirty="0"/>
              <a:t>, </a:t>
            </a:r>
            <a:r>
              <a:rPr lang="sv-SE" dirty="0" err="1"/>
              <a:t>meaning</a:t>
            </a:r>
            <a:r>
              <a:rPr lang="sv-SE" dirty="0"/>
              <a:t> </a:t>
            </a:r>
            <a:r>
              <a:rPr lang="sv-SE" dirty="0" err="1"/>
              <a:t>that</a:t>
            </a:r>
            <a:r>
              <a:rPr lang="sv-SE" dirty="0"/>
              <a:t> 5/7 </a:t>
            </a:r>
            <a:r>
              <a:rPr lang="sv-SE" dirty="0" err="1"/>
              <a:t>impact</a:t>
            </a:r>
            <a:r>
              <a:rPr lang="sv-SE" dirty="0"/>
              <a:t> </a:t>
            </a:r>
            <a:r>
              <a:rPr lang="sv-SE" dirty="0" err="1"/>
              <a:t>categories</a:t>
            </a:r>
            <a:r>
              <a:rPr lang="sv-SE" dirty="0"/>
              <a:t> </a:t>
            </a:r>
            <a:r>
              <a:rPr lang="sv-SE" dirty="0" err="1"/>
              <a:t>saw</a:t>
            </a:r>
            <a:r>
              <a:rPr lang="sv-SE" dirty="0"/>
              <a:t> a </a:t>
            </a:r>
            <a:r>
              <a:rPr lang="sv-SE" dirty="0" err="1"/>
              <a:t>reduction</a:t>
            </a:r>
            <a:r>
              <a:rPr lang="sv-SE" dirty="0"/>
              <a:t>.</a:t>
            </a:r>
          </a:p>
          <a:p>
            <a:pPr marL="342917" indent="-342917">
              <a:lnSpc>
                <a:spcPct val="150000"/>
              </a:lnSpc>
              <a:buClr>
                <a:schemeClr val="accent1"/>
              </a:buClr>
              <a:buFont typeface="Arial" panose="020B0604020202020204" pitchFamily="34" charset="0"/>
              <a:buChar char="•"/>
              <a:defRPr/>
            </a:pPr>
            <a:endParaRPr lang="en-US" altLang="fr-FR" sz="2801" dirty="0">
              <a:sym typeface="+mn-ea"/>
            </a:endParaRPr>
          </a:p>
        </p:txBody>
      </p:sp>
      <p:sp>
        <p:nvSpPr>
          <p:cNvPr id="4" name="TextBox 3">
            <a:extLst>
              <a:ext uri="{FF2B5EF4-FFF2-40B4-BE49-F238E27FC236}">
                <a16:creationId xmlns:a16="http://schemas.microsoft.com/office/drawing/2014/main" id="{4AA85F92-3038-FA9F-E938-D74DD0459539}"/>
              </a:ext>
            </a:extLst>
          </p:cNvPr>
          <p:cNvSpPr txBox="1"/>
          <p:nvPr/>
        </p:nvSpPr>
        <p:spPr>
          <a:xfrm>
            <a:off x="228600" y="257981"/>
            <a:ext cx="9296400" cy="456856"/>
          </a:xfrm>
          <a:prstGeom prst="rect">
            <a:avLst/>
          </a:prstGeom>
        </p:spPr>
        <p:txBody>
          <a:bodyPr wrap="square" lIns="0" tIns="0" rIns="0" bIns="0" rtlCol="0" anchor="t">
            <a:spAutoFit/>
          </a:bodyPr>
          <a:lstStyle/>
          <a:p>
            <a:pPr>
              <a:lnSpc>
                <a:spcPts val="3920"/>
              </a:lnSpc>
            </a:pPr>
            <a:r>
              <a:rPr lang="en-US" sz="2801" b="1">
                <a:solidFill>
                  <a:srgbClr val="FFFFFF"/>
                </a:solidFill>
                <a:latin typeface="Arial" panose="020B0604020202020204" pitchFamily="34" charset="0"/>
                <a:cs typeface="Arial" panose="020B0604020202020204" pitchFamily="34" charset="0"/>
              </a:rPr>
              <a:t>Module 3</a:t>
            </a:r>
          </a:p>
        </p:txBody>
      </p:sp>
      <p:sp>
        <p:nvSpPr>
          <p:cNvPr id="5" name="TextBox 13">
            <a:extLst>
              <a:ext uri="{FF2B5EF4-FFF2-40B4-BE49-F238E27FC236}">
                <a16:creationId xmlns:a16="http://schemas.microsoft.com/office/drawing/2014/main" id="{002F3BB2-73D3-4FCB-40DF-26F5932EC657}"/>
              </a:ext>
            </a:extLst>
          </p:cNvPr>
          <p:cNvSpPr txBox="1"/>
          <p:nvPr/>
        </p:nvSpPr>
        <p:spPr>
          <a:xfrm>
            <a:off x="655308" y="986082"/>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Life cycle assessment (LCA)</a:t>
            </a:r>
          </a:p>
        </p:txBody>
      </p:sp>
      <p:pic>
        <p:nvPicPr>
          <p:cNvPr id="6" name="Picture 5" descr="RETROFEED FERTIBERIA">
            <a:extLst>
              <a:ext uri="{FF2B5EF4-FFF2-40B4-BE49-F238E27FC236}">
                <a16:creationId xmlns:a16="http://schemas.microsoft.com/office/drawing/2014/main" id="{B9A3B7FB-0992-0EE9-E808-E82448B6B5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8656" y="834264"/>
            <a:ext cx="2888162" cy="10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16503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EFCE804-8FF9-58DB-8BC5-5515DD3E2DEC}"/>
              </a:ext>
            </a:extLst>
          </p:cNvPr>
          <p:cNvPicPr>
            <a:picLocks noChangeAspect="1"/>
          </p:cNvPicPr>
          <p:nvPr/>
        </p:nvPicPr>
        <p:blipFill>
          <a:blip r:embed="rId3"/>
          <a:stretch>
            <a:fillRect/>
          </a:stretch>
        </p:blipFill>
        <p:spPr>
          <a:xfrm>
            <a:off x="203681" y="3317753"/>
            <a:ext cx="17636027" cy="4700537"/>
          </a:xfrm>
          <a:prstGeom prst="rect">
            <a:avLst/>
          </a:prstGeom>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cxnSp>
        <p:nvCxnSpPr>
          <p:cNvPr id="8" name="Straight Connector 7">
            <a:extLst>
              <a:ext uri="{FF2B5EF4-FFF2-40B4-BE49-F238E27FC236}">
                <a16:creationId xmlns:a16="http://schemas.microsoft.com/office/drawing/2014/main" id="{DF16B0FE-55B8-6EED-8D83-3DB294779B82}"/>
              </a:ext>
            </a:extLst>
          </p:cNvPr>
          <p:cNvCxnSpPr>
            <a:cxnSpLocks/>
          </p:cNvCxnSpPr>
          <p:nvPr/>
        </p:nvCxnSpPr>
        <p:spPr>
          <a:xfrm>
            <a:off x="15649350" y="5156618"/>
            <a:ext cx="162727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3">
            <a:extLst>
              <a:ext uri="{FF2B5EF4-FFF2-40B4-BE49-F238E27FC236}">
                <a16:creationId xmlns:a16="http://schemas.microsoft.com/office/drawing/2014/main" id="{9B2F060F-570E-2CFE-1416-C07FAB2B262D}"/>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LCC results</a:t>
            </a:r>
          </a:p>
        </p:txBody>
      </p:sp>
      <p:pic>
        <p:nvPicPr>
          <p:cNvPr id="5" name="Picture 4" descr="RETROFEED FERTIBERIA">
            <a:extLst>
              <a:ext uri="{FF2B5EF4-FFF2-40B4-BE49-F238E27FC236}">
                <a16:creationId xmlns:a16="http://schemas.microsoft.com/office/drawing/2014/main" id="{4CC866B7-CBEF-1F42-E52E-53D90422B9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9B405136-1D27-4776-1EB7-8CDB29E3D104}"/>
              </a:ext>
            </a:extLst>
          </p:cNvPr>
          <p:cNvCxnSpPr>
            <a:cxnSpLocks/>
          </p:cNvCxnSpPr>
          <p:nvPr/>
        </p:nvCxnSpPr>
        <p:spPr>
          <a:xfrm>
            <a:off x="6931295" y="4837320"/>
            <a:ext cx="162727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052471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pic>
        <p:nvPicPr>
          <p:cNvPr id="4" name="Picture 3">
            <a:extLst>
              <a:ext uri="{FF2B5EF4-FFF2-40B4-BE49-F238E27FC236}">
                <a16:creationId xmlns:a16="http://schemas.microsoft.com/office/drawing/2014/main" id="{702CF32B-61F6-19FC-E5A3-B4FDA4B91FB5}"/>
              </a:ext>
            </a:extLst>
          </p:cNvPr>
          <p:cNvPicPr>
            <a:picLocks noChangeAspect="1"/>
          </p:cNvPicPr>
          <p:nvPr/>
        </p:nvPicPr>
        <p:blipFill>
          <a:blip r:embed="rId6"/>
          <a:stretch>
            <a:fillRect/>
          </a:stretch>
        </p:blipFill>
        <p:spPr>
          <a:xfrm>
            <a:off x="228601" y="2823481"/>
            <a:ext cx="10487456" cy="5761688"/>
          </a:xfrm>
          <a:prstGeom prst="rect">
            <a:avLst/>
          </a:prstGeom>
        </p:spPr>
      </p:pic>
      <p:cxnSp>
        <p:nvCxnSpPr>
          <p:cNvPr id="7" name="Straight Connector 6">
            <a:extLst>
              <a:ext uri="{FF2B5EF4-FFF2-40B4-BE49-F238E27FC236}">
                <a16:creationId xmlns:a16="http://schemas.microsoft.com/office/drawing/2014/main" id="{292BDD82-6778-680C-66E7-ABD8A6B92F27}"/>
              </a:ext>
            </a:extLst>
          </p:cNvPr>
          <p:cNvCxnSpPr>
            <a:cxnSpLocks/>
          </p:cNvCxnSpPr>
          <p:nvPr/>
        </p:nvCxnSpPr>
        <p:spPr>
          <a:xfrm>
            <a:off x="15163800" y="3238500"/>
            <a:ext cx="1295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7C7A2F6-9E77-A19C-BDB6-F103350FC0FF}"/>
              </a:ext>
            </a:extLst>
          </p:cNvPr>
          <p:cNvCxnSpPr>
            <a:cxnSpLocks/>
          </p:cNvCxnSpPr>
          <p:nvPr/>
        </p:nvCxnSpPr>
        <p:spPr>
          <a:xfrm>
            <a:off x="15163800" y="6896100"/>
            <a:ext cx="1295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3">
            <a:extLst>
              <a:ext uri="{FF2B5EF4-FFF2-40B4-BE49-F238E27FC236}">
                <a16:creationId xmlns:a16="http://schemas.microsoft.com/office/drawing/2014/main" id="{CEC21A73-8D17-DA05-778A-22B5C7325305}"/>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LCC results</a:t>
            </a:r>
          </a:p>
        </p:txBody>
      </p:sp>
      <p:pic>
        <p:nvPicPr>
          <p:cNvPr id="6" name="Picture 5" descr="RETROFEED FERTIBERIA">
            <a:extLst>
              <a:ext uri="{FF2B5EF4-FFF2-40B4-BE49-F238E27FC236}">
                <a16:creationId xmlns:a16="http://schemas.microsoft.com/office/drawing/2014/main" id="{2028C12E-7EF0-E121-2C01-C9A8DE8337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325B98C-8920-CA61-D0EC-CB3BA193DF6B}"/>
              </a:ext>
            </a:extLst>
          </p:cNvPr>
          <p:cNvPicPr>
            <a:picLocks noChangeAspect="1"/>
          </p:cNvPicPr>
          <p:nvPr/>
        </p:nvPicPr>
        <p:blipFill>
          <a:blip r:embed="rId8"/>
          <a:stretch>
            <a:fillRect/>
          </a:stretch>
        </p:blipFill>
        <p:spPr>
          <a:xfrm>
            <a:off x="10927592" y="2123690"/>
            <a:ext cx="6607937" cy="7231668"/>
          </a:xfrm>
          <a:prstGeom prst="rect">
            <a:avLst/>
          </a:prstGeom>
        </p:spPr>
      </p:pic>
    </p:spTree>
    <p:extLst>
      <p:ext uri="{BB962C8B-B14F-4D97-AF65-F5344CB8AC3E}">
        <p14:creationId xmlns:p14="http://schemas.microsoft.com/office/powerpoint/2010/main" val="226547200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745610"/>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pic>
        <p:nvPicPr>
          <p:cNvPr id="9" name="Picture 8">
            <a:extLst>
              <a:ext uri="{FF2B5EF4-FFF2-40B4-BE49-F238E27FC236}">
                <a16:creationId xmlns:a16="http://schemas.microsoft.com/office/drawing/2014/main" id="{0EF25A99-802E-0A01-9EBF-CD592ED1F1D6}"/>
              </a:ext>
            </a:extLst>
          </p:cNvPr>
          <p:cNvPicPr>
            <a:picLocks noChangeAspect="1"/>
          </p:cNvPicPr>
          <p:nvPr/>
        </p:nvPicPr>
        <p:blipFill>
          <a:blip r:embed="rId6"/>
          <a:stretch>
            <a:fillRect/>
          </a:stretch>
        </p:blipFill>
        <p:spPr>
          <a:xfrm>
            <a:off x="2171700" y="2502930"/>
            <a:ext cx="6505575" cy="3952875"/>
          </a:xfrm>
          <a:prstGeom prst="rect">
            <a:avLst/>
          </a:prstGeom>
        </p:spPr>
      </p:pic>
      <p:cxnSp>
        <p:nvCxnSpPr>
          <p:cNvPr id="7" name="Straight Connector 6">
            <a:extLst>
              <a:ext uri="{FF2B5EF4-FFF2-40B4-BE49-F238E27FC236}">
                <a16:creationId xmlns:a16="http://schemas.microsoft.com/office/drawing/2014/main" id="{C5E4B6E3-B9B5-1BCB-6093-9DD689D70590}"/>
              </a:ext>
            </a:extLst>
          </p:cNvPr>
          <p:cNvCxnSpPr>
            <a:cxnSpLocks/>
          </p:cNvCxnSpPr>
          <p:nvPr/>
        </p:nvCxnSpPr>
        <p:spPr>
          <a:xfrm>
            <a:off x="14630400" y="3619500"/>
            <a:ext cx="1295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869B8A8-003B-F611-B245-F4D07C264C26}"/>
              </a:ext>
            </a:extLst>
          </p:cNvPr>
          <p:cNvCxnSpPr>
            <a:cxnSpLocks/>
          </p:cNvCxnSpPr>
          <p:nvPr/>
        </p:nvCxnSpPr>
        <p:spPr>
          <a:xfrm>
            <a:off x="14630400" y="7277100"/>
            <a:ext cx="1295400"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13">
            <a:extLst>
              <a:ext uri="{FF2B5EF4-FFF2-40B4-BE49-F238E27FC236}">
                <a16:creationId xmlns:a16="http://schemas.microsoft.com/office/drawing/2014/main" id="{D304EF68-3965-4FCB-34CB-9F174862B1CF}"/>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LCC results</a:t>
            </a:r>
          </a:p>
        </p:txBody>
      </p:sp>
      <p:pic>
        <p:nvPicPr>
          <p:cNvPr id="6" name="Picture 5" descr="RETROFEED FERTIBERIA">
            <a:extLst>
              <a:ext uri="{FF2B5EF4-FFF2-40B4-BE49-F238E27FC236}">
                <a16:creationId xmlns:a16="http://schemas.microsoft.com/office/drawing/2014/main" id="{3B423DE3-306E-3481-B66E-F283F3BA10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4">
            <a:extLst>
              <a:ext uri="{FF2B5EF4-FFF2-40B4-BE49-F238E27FC236}">
                <a16:creationId xmlns:a16="http://schemas.microsoft.com/office/drawing/2014/main" id="{453B517C-19EB-90B3-6205-95184EB21873}"/>
              </a:ext>
            </a:extLst>
          </p:cNvPr>
          <p:cNvSpPr txBox="1"/>
          <p:nvPr/>
        </p:nvSpPr>
        <p:spPr>
          <a:xfrm>
            <a:off x="1498627" y="6532007"/>
            <a:ext cx="8642900" cy="2413353"/>
          </a:xfrm>
          <a:prstGeom prst="rect">
            <a:avLst/>
          </a:prstGeom>
        </p:spPr>
        <p:txBody>
          <a:bodyPr wrap="square" lIns="0" tIns="0" rIns="0" bIns="0" rtlCol="0" anchor="t">
            <a:spAutoFit/>
          </a:bodyPr>
          <a:lstStyle/>
          <a:p>
            <a:pPr algn="ctr"/>
            <a:r>
              <a:rPr lang="en-US" sz="2400" dirty="0">
                <a:solidFill>
                  <a:srgbClr val="404040"/>
                </a:solidFill>
                <a:ea typeface="Calibri" panose="020F0502020204030204" pitchFamily="34" charset="0"/>
              </a:rPr>
              <a:t>The new reactions between ammonia and sulfuric acid replaces the previous reaction between ammonia and phosphoric acid. The new reaction is more exothermic than the previous reaction. The higher energy yield results in that steam (from natural gas) is no longer needed in the tubular reactor.</a:t>
            </a:r>
            <a:endParaRPr lang="sv-SE" sz="2400" dirty="0"/>
          </a:p>
          <a:p>
            <a:pPr algn="ctr">
              <a:lnSpc>
                <a:spcPct val="150000"/>
              </a:lnSpc>
              <a:buClr>
                <a:schemeClr val="accent1"/>
              </a:buClr>
              <a:defRPr/>
            </a:pPr>
            <a:endParaRPr lang="en-US" sz="2801" dirty="0"/>
          </a:p>
        </p:txBody>
      </p:sp>
      <p:pic>
        <p:nvPicPr>
          <p:cNvPr id="2" name="Picture 1">
            <a:extLst>
              <a:ext uri="{FF2B5EF4-FFF2-40B4-BE49-F238E27FC236}">
                <a16:creationId xmlns:a16="http://schemas.microsoft.com/office/drawing/2014/main" id="{892A2D9D-3365-7D61-F7D1-9A2470FE0E66}"/>
              </a:ext>
            </a:extLst>
          </p:cNvPr>
          <p:cNvPicPr>
            <a:picLocks noChangeAspect="1"/>
          </p:cNvPicPr>
          <p:nvPr/>
        </p:nvPicPr>
        <p:blipFill>
          <a:blip r:embed="rId8"/>
          <a:stretch>
            <a:fillRect/>
          </a:stretch>
        </p:blipFill>
        <p:spPr>
          <a:xfrm>
            <a:off x="10654877" y="2123690"/>
            <a:ext cx="6607937" cy="7231668"/>
          </a:xfrm>
          <a:prstGeom prst="rect">
            <a:avLst/>
          </a:prstGeom>
        </p:spPr>
      </p:pic>
    </p:spTree>
    <p:extLst>
      <p:ext uri="{BB962C8B-B14F-4D97-AF65-F5344CB8AC3E}">
        <p14:creationId xmlns:p14="http://schemas.microsoft.com/office/powerpoint/2010/main" val="354001306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772915"/>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4" name="TextBox 13">
            <a:extLst>
              <a:ext uri="{FF2B5EF4-FFF2-40B4-BE49-F238E27FC236}">
                <a16:creationId xmlns:a16="http://schemas.microsoft.com/office/drawing/2014/main" id="{D304EF68-3965-4FCB-34CB-9F174862B1CF}"/>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LCC results</a:t>
            </a:r>
          </a:p>
        </p:txBody>
      </p:sp>
      <p:pic>
        <p:nvPicPr>
          <p:cNvPr id="6" name="Picture 5" descr="RETROFEED FERTIBERIA">
            <a:extLst>
              <a:ext uri="{FF2B5EF4-FFF2-40B4-BE49-F238E27FC236}">
                <a16:creationId xmlns:a16="http://schemas.microsoft.com/office/drawing/2014/main" id="{3B423DE3-306E-3481-B66E-F283F3BA10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F28D263-3F62-8BEF-87BA-724A7E59667E}"/>
              </a:ext>
            </a:extLst>
          </p:cNvPr>
          <p:cNvSpPr txBox="1"/>
          <p:nvPr/>
        </p:nvSpPr>
        <p:spPr>
          <a:xfrm>
            <a:off x="2991842" y="2319408"/>
            <a:ext cx="11872506" cy="830997"/>
          </a:xfrm>
          <a:prstGeom prst="rect">
            <a:avLst/>
          </a:prstGeom>
          <a:solidFill>
            <a:schemeClr val="accent2"/>
          </a:solidFill>
          <a:ln>
            <a:solidFill>
              <a:schemeClr val="accent2"/>
            </a:solidFill>
          </a:ln>
        </p:spPr>
        <p:txBody>
          <a:bodyPr wrap="square" rtlCol="0">
            <a:spAutoFit/>
          </a:bodyPr>
          <a:lstStyle/>
          <a:p>
            <a:pPr algn="ctr"/>
            <a:r>
              <a:rPr lang="en-AU" sz="2400"/>
              <a:t>The graph shows the contribution of each activity and each flow to </a:t>
            </a:r>
            <a:r>
              <a:rPr lang="en-AU" sz="2400" err="1"/>
              <a:t>Fertiberia’s</a:t>
            </a:r>
            <a:r>
              <a:rPr lang="en-AU" sz="2400"/>
              <a:t> demo site before and after the retrofit actions. </a:t>
            </a:r>
          </a:p>
        </p:txBody>
      </p:sp>
      <p:pic>
        <p:nvPicPr>
          <p:cNvPr id="21" name="Picture 20">
            <a:extLst>
              <a:ext uri="{FF2B5EF4-FFF2-40B4-BE49-F238E27FC236}">
                <a16:creationId xmlns:a16="http://schemas.microsoft.com/office/drawing/2014/main" id="{0B150282-A4F7-1AEF-4918-4838F355DA1E}"/>
              </a:ext>
            </a:extLst>
          </p:cNvPr>
          <p:cNvPicPr>
            <a:picLocks noChangeAspect="1"/>
          </p:cNvPicPr>
          <p:nvPr/>
        </p:nvPicPr>
        <p:blipFill>
          <a:blip r:embed="rId7"/>
          <a:stretch>
            <a:fillRect/>
          </a:stretch>
        </p:blipFill>
        <p:spPr>
          <a:xfrm>
            <a:off x="290173" y="3451385"/>
            <a:ext cx="17707653" cy="5118720"/>
          </a:xfrm>
          <a:prstGeom prst="rect">
            <a:avLst/>
          </a:prstGeom>
        </p:spPr>
      </p:pic>
    </p:spTree>
    <p:extLst>
      <p:ext uri="{BB962C8B-B14F-4D97-AF65-F5344CB8AC3E}">
        <p14:creationId xmlns:p14="http://schemas.microsoft.com/office/powerpoint/2010/main" val="6130635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795E070-A71E-F1B4-320F-E5AD52A54455}"/>
              </a:ext>
            </a:extLst>
          </p:cNvPr>
          <p:cNvPicPr>
            <a:picLocks noChangeAspect="1"/>
          </p:cNvPicPr>
          <p:nvPr/>
        </p:nvPicPr>
        <p:blipFill>
          <a:blip r:embed="rId3"/>
          <a:stretch>
            <a:fillRect/>
          </a:stretch>
        </p:blipFill>
        <p:spPr>
          <a:xfrm>
            <a:off x="3275114" y="2024775"/>
            <a:ext cx="11737751" cy="7038546"/>
          </a:xfrm>
          <a:prstGeom prst="rect">
            <a:avLst/>
          </a:prstGeom>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736589" y="972308"/>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LCC results</a:t>
            </a:r>
          </a:p>
        </p:txBody>
      </p:sp>
      <p:pic>
        <p:nvPicPr>
          <p:cNvPr id="2" name="Picture 1" descr="RETROFEED FERTIBERIA">
            <a:extLst>
              <a:ext uri="{FF2B5EF4-FFF2-40B4-BE49-F238E27FC236}">
                <a16:creationId xmlns:a16="http://schemas.microsoft.com/office/drawing/2014/main" id="{84F4A470-F8ED-ABBF-9420-342723FEB0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7225" y="856364"/>
            <a:ext cx="2888162" cy="1062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69992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4"/>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5"/>
            <a:ext cx="5715000" cy="1385888"/>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655308" y="986082"/>
            <a:ext cx="16383012" cy="1052468"/>
          </a:xfrm>
          <a:prstGeom prst="rect">
            <a:avLst/>
          </a:prstGeom>
        </p:spPr>
        <p:txBody>
          <a:bodyPr wrap="square" lIns="0" tIns="0" rIns="0" bIns="0" rtlCol="0" anchor="t">
            <a:spAutoFit/>
          </a:bodyPr>
          <a:lstStyle/>
          <a:p>
            <a:pPr algn="ctr">
              <a:lnSpc>
                <a:spcPts val="8961"/>
              </a:lnSpc>
            </a:pPr>
            <a:r>
              <a:rPr lang="en-US" sz="6401" b="1">
                <a:solidFill>
                  <a:srgbClr val="CC0033"/>
                </a:solidFill>
                <a:latin typeface="+mj-lt"/>
                <a:cs typeface="Arial" panose="020B0604020202020204" pitchFamily="34" charset="0"/>
              </a:rPr>
              <a:t>			- Life cycle costing (LCC)</a:t>
            </a:r>
          </a:p>
        </p:txBody>
      </p:sp>
      <p:sp>
        <p:nvSpPr>
          <p:cNvPr id="2" name="TextBox 14">
            <a:extLst>
              <a:ext uri="{FF2B5EF4-FFF2-40B4-BE49-F238E27FC236}">
                <a16:creationId xmlns:a16="http://schemas.microsoft.com/office/drawing/2014/main" id="{5D6BC83B-1507-02D8-8A3F-1D9498C15706}"/>
              </a:ext>
            </a:extLst>
          </p:cNvPr>
          <p:cNvSpPr txBox="1"/>
          <p:nvPr/>
        </p:nvSpPr>
        <p:spPr>
          <a:xfrm>
            <a:off x="1388654" y="2476500"/>
            <a:ext cx="13958844" cy="4094519"/>
          </a:xfrm>
          <a:prstGeom prst="rect">
            <a:avLst/>
          </a:prstGeom>
        </p:spPr>
        <p:txBody>
          <a:bodyPr wrap="square" lIns="0" tIns="0" rIns="0" bIns="0" rtlCol="0" anchor="t">
            <a:spAutoFit/>
          </a:bodyPr>
          <a:lstStyle/>
          <a:p>
            <a:pPr>
              <a:defRPr/>
            </a:pPr>
            <a:r>
              <a:rPr lang="en-US" altLang="fr-FR" sz="3200" b="1" dirty="0">
                <a:solidFill>
                  <a:srgbClr val="CC0033"/>
                </a:solidFill>
                <a:latin typeface="Arial"/>
                <a:cs typeface="Arial" panose="020B0604020202020204" pitchFamily="34" charset="0"/>
                <a:sym typeface="+mn-ea"/>
              </a:rPr>
              <a:t>Interpretation of the LCC-results</a:t>
            </a:r>
          </a:p>
          <a:p>
            <a:pPr marL="342917" indent="-342917">
              <a:lnSpc>
                <a:spcPct val="150000"/>
              </a:lnSpc>
              <a:buClr>
                <a:schemeClr val="accent1"/>
              </a:buClr>
              <a:buFont typeface="Arial" panose="020B0604020202020204" pitchFamily="34" charset="0"/>
              <a:buChar char="•"/>
              <a:defRPr/>
            </a:pPr>
            <a:r>
              <a:rPr lang="en-US" altLang="fr-FR" sz="3200" dirty="0">
                <a:sym typeface="+mn-ea"/>
              </a:rPr>
              <a:t>The reduction in steam demand reduced the cost for energy</a:t>
            </a:r>
          </a:p>
          <a:p>
            <a:pPr marL="342917" indent="-342917">
              <a:lnSpc>
                <a:spcPct val="150000"/>
              </a:lnSpc>
              <a:buClr>
                <a:schemeClr val="accent1"/>
              </a:buClr>
              <a:buFont typeface="Arial" panose="020B0604020202020204" pitchFamily="34" charset="0"/>
              <a:buChar char="•"/>
              <a:defRPr/>
            </a:pPr>
            <a:r>
              <a:rPr lang="en-US" altLang="fr-FR" sz="3200" dirty="0">
                <a:sym typeface="+mn-ea"/>
              </a:rPr>
              <a:t>Change in raw materials resulted in a reduced raw material cost</a:t>
            </a:r>
          </a:p>
          <a:p>
            <a:pPr marL="342917" indent="-342917">
              <a:lnSpc>
                <a:spcPct val="150000"/>
              </a:lnSpc>
              <a:buClr>
                <a:schemeClr val="accent1"/>
              </a:buClr>
              <a:buFont typeface="Arial" panose="020B0604020202020204" pitchFamily="34" charset="0"/>
              <a:buChar char="•"/>
              <a:defRPr/>
            </a:pPr>
            <a:r>
              <a:rPr lang="en-US" altLang="fr-FR" sz="3200" dirty="0">
                <a:sym typeface="+mn-ea"/>
              </a:rPr>
              <a:t>The cost due to externalities decreased due to the retrofit action</a:t>
            </a:r>
          </a:p>
          <a:p>
            <a:pPr marL="342917" indent="-342917">
              <a:lnSpc>
                <a:spcPct val="150000"/>
              </a:lnSpc>
              <a:buClr>
                <a:schemeClr val="accent1"/>
              </a:buClr>
              <a:buFont typeface="Arial" panose="020B0604020202020204" pitchFamily="34" charset="0"/>
              <a:buChar char="•"/>
              <a:defRPr/>
            </a:pPr>
            <a:r>
              <a:rPr lang="" altLang="fr-FR" sz="3200" dirty="0">
                <a:sym typeface="+mn-ea"/>
              </a:rPr>
              <a:t>The total internal cost was reduced with 5%</a:t>
            </a:r>
          </a:p>
          <a:p>
            <a:pPr marL="342917" indent="-342917">
              <a:lnSpc>
                <a:spcPct val="150000"/>
              </a:lnSpc>
              <a:buClr>
                <a:schemeClr val="accent1"/>
              </a:buClr>
              <a:buFont typeface="Arial" panose="020B0604020202020204" pitchFamily="34" charset="0"/>
              <a:buChar char="•"/>
              <a:defRPr/>
            </a:pPr>
            <a:r>
              <a:rPr lang="" altLang="fr-FR" sz="3200" dirty="0">
                <a:sym typeface="+mn-ea"/>
              </a:rPr>
              <a:t>However, if externalities are included, the total cost was decreased by 77%</a:t>
            </a:r>
            <a:endParaRPr lang="en-US" altLang="fr-FR" sz="3200" dirty="0">
              <a:sym typeface="+mn-ea"/>
            </a:endParaRPr>
          </a:p>
        </p:txBody>
      </p:sp>
      <p:pic>
        <p:nvPicPr>
          <p:cNvPr id="4" name="Picture 3" descr="RETROFEED FERTIBERIA">
            <a:extLst>
              <a:ext uri="{FF2B5EF4-FFF2-40B4-BE49-F238E27FC236}">
                <a16:creationId xmlns:a16="http://schemas.microsoft.com/office/drawing/2014/main" id="{0366CB85-BF89-D089-9A32-2ACB0B161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42096" y="834264"/>
            <a:ext cx="2888162" cy="10628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935326-B29B-1BF6-7795-74BF645A89E6}"/>
              </a:ext>
            </a:extLst>
          </p:cNvPr>
          <p:cNvSpPr txBox="1"/>
          <p:nvPr/>
        </p:nvSpPr>
        <p:spPr>
          <a:xfrm>
            <a:off x="228600" y="257981"/>
            <a:ext cx="9296400" cy="456856"/>
          </a:xfrm>
          <a:prstGeom prst="rect">
            <a:avLst/>
          </a:prstGeom>
        </p:spPr>
        <p:txBody>
          <a:bodyPr wrap="square" lIns="0" tIns="0" rIns="0" bIns="0" rtlCol="0" anchor="t">
            <a:spAutoFit/>
          </a:bodyPr>
          <a:lstStyle/>
          <a:p>
            <a:pPr>
              <a:lnSpc>
                <a:spcPts val="3920"/>
              </a:lnSpc>
            </a:pPr>
            <a:r>
              <a:rPr lang="en-US" sz="2801" b="1">
                <a:solidFill>
                  <a:srgbClr val="FFFFFF"/>
                </a:solidFill>
                <a:latin typeface="Arial" panose="020B0604020202020204" pitchFamily="34" charset="0"/>
                <a:cs typeface="Arial" panose="020B0604020202020204" pitchFamily="34" charset="0"/>
              </a:rPr>
              <a:t>Module 3</a:t>
            </a:r>
          </a:p>
        </p:txBody>
      </p:sp>
    </p:spTree>
    <p:extLst>
      <p:ext uri="{BB962C8B-B14F-4D97-AF65-F5344CB8AC3E}">
        <p14:creationId xmlns:p14="http://schemas.microsoft.com/office/powerpoint/2010/main" val="95985975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91"/>
            <a:ext cx="5715000" cy="1385888"/>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20"/>
                    </a:lnSpc>
                  </a:pPr>
                  <a:r>
                    <a:rPr lang="en-US" sz="2801" b="1">
                      <a:solidFill>
                        <a:srgbClr val="FFFFFF"/>
                      </a:solidFill>
                      <a:latin typeface="Arial" panose="020B0604020202020204" pitchFamily="34" charset="0"/>
                      <a:cs typeface="Arial" panose="020B0604020202020204" pitchFamily="34" charset="0"/>
                    </a:rPr>
                    <a:t>Module 3</a:t>
                  </a: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20"/>
                  </a:lnSpc>
                </a:pPr>
                <a:endParaRPr lang="en-US" sz="2801">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9"/>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20" y="9762302"/>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sp>
        <p:nvSpPr>
          <p:cNvPr id="275" name="TextBox 274">
            <a:extLst>
              <a:ext uri="{FF2B5EF4-FFF2-40B4-BE49-F238E27FC236}">
                <a16:creationId xmlns:a16="http://schemas.microsoft.com/office/drawing/2014/main" id="{18F9B2C4-9238-753A-5524-A6082AD1087E}"/>
              </a:ext>
            </a:extLst>
          </p:cNvPr>
          <p:cNvSpPr txBox="1"/>
          <p:nvPr/>
        </p:nvSpPr>
        <p:spPr>
          <a:xfrm>
            <a:off x="911333" y="2299033"/>
            <a:ext cx="16465311" cy="1077218"/>
          </a:xfrm>
          <a:prstGeom prst="rect">
            <a:avLst/>
          </a:prstGeom>
          <a:solidFill>
            <a:schemeClr val="accent2">
              <a:lumMod val="60000"/>
              <a:lumOff val="40000"/>
            </a:schemeClr>
          </a:solidFill>
        </p:spPr>
        <p:txBody>
          <a:bodyPr wrap="square" rIns="90000" anchor="ctr" anchorCtr="0">
            <a:spAutoFit/>
          </a:bodyPr>
          <a:lstStyle/>
          <a:p>
            <a:pPr algn="ctr"/>
            <a:r>
              <a:rPr lang="en-US" sz="3200"/>
              <a:t>Results was analyzed and compared to the goal and scope definition. </a:t>
            </a:r>
          </a:p>
          <a:p>
            <a:pPr algn="ctr"/>
            <a:r>
              <a:rPr lang="en-US" sz="3200"/>
              <a:t>The comparison can be seen below.</a:t>
            </a:r>
            <a:endParaRPr lang="sv-SE" sz="3200"/>
          </a:p>
        </p:txBody>
      </p:sp>
      <p:sp>
        <p:nvSpPr>
          <p:cNvPr id="276" name="TextBox 275">
            <a:extLst>
              <a:ext uri="{FF2B5EF4-FFF2-40B4-BE49-F238E27FC236}">
                <a16:creationId xmlns:a16="http://schemas.microsoft.com/office/drawing/2014/main" id="{23F49CDA-BC36-C7E5-B9CD-42DA77A33D92}"/>
              </a:ext>
            </a:extLst>
          </p:cNvPr>
          <p:cNvSpPr txBox="1"/>
          <p:nvPr/>
        </p:nvSpPr>
        <p:spPr>
          <a:xfrm>
            <a:off x="1266093" y="1137117"/>
            <a:ext cx="18288012" cy="1077346"/>
          </a:xfrm>
          <a:prstGeom prst="rect">
            <a:avLst/>
          </a:prstGeom>
          <a:noFill/>
        </p:spPr>
        <p:txBody>
          <a:bodyPr wrap="square">
            <a:spAutoFit/>
          </a:bodyPr>
          <a:lstStyle/>
          <a:p>
            <a:pPr algn="ctr"/>
            <a:r>
              <a:rPr lang="sv-SE" sz="6401" b="1">
                <a:solidFill>
                  <a:srgbClr val="CC0033"/>
                </a:solidFill>
                <a:latin typeface="+mj-lt"/>
                <a:cs typeface="Arial" panose="020B0604020202020204" pitchFamily="34" charset="0"/>
              </a:rPr>
              <a:t>- Step 4: Interpretation</a:t>
            </a: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905" y="1093790"/>
            <a:ext cx="2287452" cy="8417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close up of a road&#10;&#10;Description automatically generated">
            <a:extLst>
              <a:ext uri="{FF2B5EF4-FFF2-40B4-BE49-F238E27FC236}">
                <a16:creationId xmlns:a16="http://schemas.microsoft.com/office/drawing/2014/main" id="{B1381FF1-92CC-4D78-A71E-FCA0283E9988}"/>
              </a:ext>
            </a:extLst>
          </p:cNvPr>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911345" y="3545644"/>
            <a:ext cx="16465313" cy="5296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4">
            <a:extLst>
              <a:ext uri="{FF2B5EF4-FFF2-40B4-BE49-F238E27FC236}">
                <a16:creationId xmlns:a16="http://schemas.microsoft.com/office/drawing/2014/main" id="{B1E6ECC0-7752-4BBA-97C2-BDEC650A8304}"/>
              </a:ext>
            </a:extLst>
          </p:cNvPr>
          <p:cNvSpPr txBox="1"/>
          <p:nvPr/>
        </p:nvSpPr>
        <p:spPr>
          <a:xfrm>
            <a:off x="1266093" y="4054542"/>
            <a:ext cx="7388244" cy="3693319"/>
          </a:xfrm>
          <a:prstGeom prst="rect">
            <a:avLst/>
          </a:prstGeom>
        </p:spPr>
        <p:txBody>
          <a:bodyPr wrap="square" lIns="0" tIns="0" rIns="0" bIns="0" rtlCol="0" anchor="t">
            <a:spAutoFit/>
          </a:bodyPr>
          <a:lstStyle/>
          <a:p>
            <a:pPr>
              <a:buClr>
                <a:schemeClr val="accent5"/>
              </a:buClr>
            </a:pPr>
            <a:r>
              <a:rPr lang="en-US" sz="2400" b="1">
                <a:solidFill>
                  <a:schemeClr val="accent2">
                    <a:lumMod val="75000"/>
                  </a:schemeClr>
                </a:solidFill>
              </a:rPr>
              <a:t>Goals</a:t>
            </a:r>
          </a:p>
          <a:p>
            <a:pPr>
              <a:buClr>
                <a:schemeClr val="accent5"/>
              </a:buClr>
            </a:pPr>
            <a:endParaRPr lang="en-US" sz="2400" b="1"/>
          </a:p>
          <a:p>
            <a:pPr marL="457223" indent="-457223">
              <a:buClr>
                <a:schemeClr val="accent2">
                  <a:lumMod val="75000"/>
                </a:schemeClr>
              </a:buClr>
              <a:buFont typeface="Wingdings" panose="05000000000000000000" pitchFamily="2" charset="2"/>
              <a:buChar char="ü"/>
            </a:pPr>
            <a:r>
              <a:rPr lang="en-GB" sz="2400" b="1"/>
              <a:t>Replace at least 10% of the currently used phosphorous sources.</a:t>
            </a:r>
          </a:p>
          <a:p>
            <a:pPr marL="457223" indent="-457223">
              <a:buClr>
                <a:srgbClr val="99CC99"/>
              </a:buClr>
              <a:buFont typeface="Wingdings" panose="05000000000000000000" pitchFamily="2" charset="2"/>
              <a:buChar char="ü"/>
            </a:pPr>
            <a:endParaRPr lang="en-GB" sz="2400" b="1"/>
          </a:p>
          <a:p>
            <a:pPr marL="457223" indent="-457223">
              <a:buClr>
                <a:schemeClr val="accent2">
                  <a:lumMod val="75000"/>
                </a:schemeClr>
              </a:buClr>
              <a:buFont typeface="Wingdings" panose="05000000000000000000" pitchFamily="2" charset="2"/>
              <a:buChar char="ü"/>
            </a:pPr>
            <a:r>
              <a:rPr lang="en-GB" sz="2400" b="1"/>
              <a:t>Recover valuable raw materials from wastes such as ashes, </a:t>
            </a:r>
            <a:r>
              <a:rPr lang="en-GB" sz="2400" b="1" err="1"/>
              <a:t>struvites</a:t>
            </a:r>
            <a:r>
              <a:rPr lang="en-GB" sz="2400" b="1"/>
              <a:t>, etc.</a:t>
            </a:r>
          </a:p>
          <a:p>
            <a:pPr marL="457223" indent="-457223">
              <a:buClr>
                <a:srgbClr val="99CC99"/>
              </a:buClr>
              <a:buFont typeface="Wingdings" panose="05000000000000000000" pitchFamily="2" charset="2"/>
              <a:buChar char="ü"/>
            </a:pPr>
            <a:endParaRPr lang="en-US" sz="2400" b="1"/>
          </a:p>
          <a:p>
            <a:pPr marL="457223" indent="-457223">
              <a:buClr>
                <a:schemeClr val="accent2">
                  <a:lumMod val="75000"/>
                </a:schemeClr>
              </a:buClr>
              <a:buFont typeface="Wingdings" panose="05000000000000000000" pitchFamily="2" charset="2"/>
              <a:buChar char="ü"/>
            </a:pPr>
            <a:r>
              <a:rPr lang="en-US" sz="2400" b="1"/>
              <a:t>Reduction of cost and energy consumption (reduction of CO2 emission).</a:t>
            </a:r>
          </a:p>
        </p:txBody>
      </p:sp>
      <p:cxnSp>
        <p:nvCxnSpPr>
          <p:cNvPr id="20" name="Conector recto 20">
            <a:extLst>
              <a:ext uri="{FF2B5EF4-FFF2-40B4-BE49-F238E27FC236}">
                <a16:creationId xmlns:a16="http://schemas.microsoft.com/office/drawing/2014/main" id="{73058F22-A552-4C3F-A88B-C8DFE032528B}"/>
              </a:ext>
            </a:extLst>
          </p:cNvPr>
          <p:cNvCxnSpPr>
            <a:cxnSpLocks/>
          </p:cNvCxnSpPr>
          <p:nvPr/>
        </p:nvCxnSpPr>
        <p:spPr>
          <a:xfrm>
            <a:off x="8654336" y="3539624"/>
            <a:ext cx="0" cy="2464601"/>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1" name="Conector recto 21">
            <a:extLst>
              <a:ext uri="{FF2B5EF4-FFF2-40B4-BE49-F238E27FC236}">
                <a16:creationId xmlns:a16="http://schemas.microsoft.com/office/drawing/2014/main" id="{2F450497-3C09-45A5-9175-352F10FE54CD}"/>
              </a:ext>
            </a:extLst>
          </p:cNvPr>
          <p:cNvCxnSpPr>
            <a:cxnSpLocks/>
          </p:cNvCxnSpPr>
          <p:nvPr/>
        </p:nvCxnSpPr>
        <p:spPr>
          <a:xfrm>
            <a:off x="8654336" y="6290845"/>
            <a:ext cx="0" cy="2551127"/>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sp>
        <p:nvSpPr>
          <p:cNvPr id="2" name="TextBox 14">
            <a:extLst>
              <a:ext uri="{FF2B5EF4-FFF2-40B4-BE49-F238E27FC236}">
                <a16:creationId xmlns:a16="http://schemas.microsoft.com/office/drawing/2014/main" id="{B75B1515-0D70-7A0C-5FC3-0525F9BC1782}"/>
              </a:ext>
            </a:extLst>
          </p:cNvPr>
          <p:cNvSpPr txBox="1"/>
          <p:nvPr/>
        </p:nvSpPr>
        <p:spPr>
          <a:xfrm>
            <a:off x="9244136" y="4054544"/>
            <a:ext cx="7657022" cy="4431983"/>
          </a:xfrm>
          <a:prstGeom prst="rect">
            <a:avLst/>
          </a:prstGeom>
        </p:spPr>
        <p:txBody>
          <a:bodyPr wrap="square" lIns="0" tIns="0" rIns="0" bIns="0" rtlCol="0" anchor="t">
            <a:spAutoFit/>
          </a:bodyPr>
          <a:lstStyle/>
          <a:p>
            <a:pPr>
              <a:buClr>
                <a:schemeClr val="accent5"/>
              </a:buClr>
            </a:pPr>
            <a:r>
              <a:rPr lang="en-US" sz="2400" b="1">
                <a:solidFill>
                  <a:schemeClr val="accent2">
                    <a:lumMod val="75000"/>
                  </a:schemeClr>
                </a:solidFill>
              </a:rPr>
              <a:t>Results</a:t>
            </a:r>
          </a:p>
          <a:p>
            <a:pPr>
              <a:buClr>
                <a:schemeClr val="accent5"/>
              </a:buClr>
            </a:pPr>
            <a:endParaRPr lang="en-US" sz="2400" b="1"/>
          </a:p>
          <a:p>
            <a:pPr marL="457223" indent="-457223">
              <a:buClr>
                <a:schemeClr val="accent2">
                  <a:lumMod val="75000"/>
                </a:schemeClr>
              </a:buClr>
              <a:buFont typeface="Wingdings" panose="05000000000000000000" pitchFamily="2" charset="2"/>
              <a:buChar char="ü"/>
            </a:pPr>
            <a:r>
              <a:rPr lang="en-GB" sz="2400" b="1"/>
              <a:t>The GWP impact and cost related to the use of phosphoric acid was reduced by 10%.</a:t>
            </a:r>
          </a:p>
          <a:p>
            <a:pPr marL="457223" indent="-457223">
              <a:buClr>
                <a:schemeClr val="accent2">
                  <a:lumMod val="75000"/>
                </a:schemeClr>
              </a:buClr>
              <a:buFont typeface="Wingdings" panose="05000000000000000000" pitchFamily="2" charset="2"/>
              <a:buChar char="ü"/>
            </a:pPr>
            <a:endParaRPr lang="en-GB" sz="2400" b="1"/>
          </a:p>
          <a:p>
            <a:pPr marL="457223" indent="-457223">
              <a:buClr>
                <a:schemeClr val="accent2">
                  <a:lumMod val="75000"/>
                </a:schemeClr>
              </a:buClr>
              <a:buFont typeface="Wingdings" panose="05000000000000000000" pitchFamily="2" charset="2"/>
              <a:buChar char="ü"/>
            </a:pPr>
            <a:r>
              <a:rPr lang="en-GB" sz="2400" b="1"/>
              <a:t>This was done by the use of recoverable raw materials from wastes such as ashes, </a:t>
            </a:r>
            <a:r>
              <a:rPr lang="en-GB" sz="2400" b="1" err="1"/>
              <a:t>struvites</a:t>
            </a:r>
            <a:r>
              <a:rPr lang="en-GB" sz="2400" b="1"/>
              <a:t>, etc.</a:t>
            </a:r>
          </a:p>
          <a:p>
            <a:pPr>
              <a:buClr>
                <a:srgbClr val="99CC99"/>
              </a:buClr>
            </a:pPr>
            <a:endParaRPr lang="en-US" sz="2400" b="1"/>
          </a:p>
          <a:p>
            <a:pPr marL="457223" indent="-457223">
              <a:buClr>
                <a:schemeClr val="accent2">
                  <a:lumMod val="75000"/>
                </a:schemeClr>
              </a:buClr>
              <a:buFont typeface="Wingdings" panose="05000000000000000000" pitchFamily="2" charset="2"/>
              <a:buChar char="ü"/>
            </a:pPr>
            <a:r>
              <a:rPr lang="en-US" sz="2400" b="1"/>
              <a:t>The cost and impact of natural gas consumption was reduced by 43%, resulting in a reduced total impact and cost for energy by 25%.</a:t>
            </a:r>
          </a:p>
        </p:txBody>
      </p:sp>
    </p:spTree>
    <p:extLst>
      <p:ext uri="{BB962C8B-B14F-4D97-AF65-F5344CB8AC3E}">
        <p14:creationId xmlns:p14="http://schemas.microsoft.com/office/powerpoint/2010/main" val="3588144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686562" y="1247212"/>
            <a:ext cx="13618595"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Overview of Chapter 2</a:t>
            </a:r>
            <a:endParaRPr kumimoji="0" lang="en-US" sz="3600" b="1" i="1"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21" name="Content Placeholder 2">
            <a:extLst>
              <a:ext uri="{FF2B5EF4-FFF2-40B4-BE49-F238E27FC236}">
                <a16:creationId xmlns:a16="http://schemas.microsoft.com/office/drawing/2014/main" id="{7410B400-A91F-45CE-9F10-13149670B085}"/>
              </a:ext>
            </a:extLst>
          </p:cNvPr>
          <p:cNvSpPr txBox="1">
            <a:spLocks/>
          </p:cNvSpPr>
          <p:nvPr/>
        </p:nvSpPr>
        <p:spPr>
          <a:xfrm>
            <a:off x="618565" y="2458239"/>
            <a:ext cx="12754535" cy="407591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b="1" i="0" u="none" strike="noStrike" kern="1200" cap="none" spc="0" normalizeH="0" baseline="0" dirty="0">
              <a:ln>
                <a:noFill/>
              </a:ln>
              <a:solidFill>
                <a:srgbClr val="2F2F2F"/>
              </a:solidFill>
              <a:effectLst/>
              <a:uLnTx/>
              <a:uFillTx/>
              <a:latin typeface="Arial"/>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b="1" i="0" u="none" strike="noStrike" kern="1200" cap="none" spc="0" normalizeH="0" baseline="0" dirty="0">
                <a:ln>
                  <a:noFill/>
                </a:ln>
                <a:solidFill>
                  <a:srgbClr val="2F2F2F"/>
                </a:solidFill>
                <a:effectLst/>
                <a:uLnTx/>
                <a:uFillTx/>
                <a:latin typeface="Arial"/>
                <a:ea typeface="+mn-ea"/>
                <a:cs typeface="+mn-cs"/>
              </a:rPr>
              <a:t>Chapter 2 is divided into the following</a:t>
            </a:r>
            <a:r>
              <a:rPr lang="en-GB" b="1" dirty="0">
                <a:solidFill>
                  <a:srgbClr val="2F2F2F"/>
                </a:solidFill>
                <a:latin typeface="Arial"/>
              </a:rPr>
              <a:t> subchapters: </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b="1" i="0" u="none" strike="noStrike" kern="1200" cap="none" spc="0" normalizeH="0" baseline="0" dirty="0">
              <a:ln>
                <a:noFill/>
              </a:ln>
              <a:solidFill>
                <a:srgbClr val="2F2F2F"/>
              </a:solidFill>
              <a:effectLst/>
              <a:uLnTx/>
              <a:uFillTx/>
              <a:latin typeface="Arial"/>
              <a:ea typeface="+mn-ea"/>
              <a:cs typeface="+mn-cs"/>
            </a:endParaRPr>
          </a:p>
          <a:p>
            <a:pPr marL="1371600" lvl="2" indent="-457200" algn="l">
              <a:buFont typeface="Arial" panose="020B0604020202020204" pitchFamily="34" charset="0"/>
              <a:buChar char="•"/>
            </a:pPr>
            <a:r>
              <a:rPr lang="en-GB" sz="2800" dirty="0">
                <a:solidFill>
                  <a:schemeClr val="tx1"/>
                </a:solidFill>
              </a:rPr>
              <a:t>2.1 The RETROFEED Project</a:t>
            </a:r>
          </a:p>
          <a:p>
            <a:pPr marL="1371600" lvl="2" indent="-457200" algn="l">
              <a:buFont typeface="Arial" panose="020B0604020202020204" pitchFamily="34" charset="0"/>
              <a:buChar char="•"/>
            </a:pPr>
            <a:r>
              <a:rPr lang="en-GB" sz="2800" dirty="0">
                <a:solidFill>
                  <a:schemeClr val="tx1"/>
                </a:solidFill>
              </a:rPr>
              <a:t>2.2 Cement Production</a:t>
            </a:r>
          </a:p>
          <a:p>
            <a:pPr marL="1371600" lvl="2" indent="-457200" algn="l">
              <a:buFont typeface="Arial" panose="020B0604020202020204" pitchFamily="34" charset="0"/>
              <a:buChar char="•"/>
            </a:pPr>
            <a:r>
              <a:rPr lang="en-GB" sz="2800" dirty="0">
                <a:solidFill>
                  <a:schemeClr val="tx1"/>
                </a:solidFill>
              </a:rPr>
              <a:t>2.3 Aluminium Production</a:t>
            </a:r>
          </a:p>
          <a:p>
            <a:pPr marL="1371600" lvl="2" indent="-457200" algn="l">
              <a:buFont typeface="Arial" panose="020B0604020202020204" pitchFamily="34" charset="0"/>
              <a:buChar char="•"/>
            </a:pPr>
            <a:r>
              <a:rPr lang="en-GB" sz="2800" dirty="0">
                <a:solidFill>
                  <a:schemeClr val="tx1"/>
                </a:solidFill>
              </a:rPr>
              <a:t>2.4 Fertilizer Production</a:t>
            </a:r>
          </a:p>
          <a:p>
            <a:pPr marL="1371600" lvl="2" indent="-457200" algn="l">
              <a:buFont typeface="Arial" panose="020B0604020202020204" pitchFamily="34" charset="0"/>
              <a:buChar char="•"/>
            </a:pPr>
            <a:r>
              <a:rPr lang="en-GB" sz="2800" dirty="0">
                <a:solidFill>
                  <a:schemeClr val="tx1"/>
                </a:solidFill>
              </a:rPr>
              <a:t>2.5 Steel Production</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b="1" i="0" u="none" strike="noStrike" kern="1200" cap="none" spc="0" normalizeH="0" baseline="0" dirty="0">
              <a:ln>
                <a:noFill/>
              </a:ln>
              <a:solidFill>
                <a:srgbClr val="2F2F2F"/>
              </a:solidFill>
              <a:effectLst/>
              <a:uLnTx/>
              <a:uFillTx/>
              <a:latin typeface="Arial"/>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b="1" i="0" u="none" strike="noStrike" kern="1200" cap="none" spc="0" normalizeH="0" baseline="0" dirty="0">
              <a:ln>
                <a:noFill/>
              </a:ln>
              <a:solidFill>
                <a:srgbClr val="2F2F2F"/>
              </a:solidFill>
              <a:effectLst/>
              <a:uLnTx/>
              <a:uFillTx/>
              <a:latin typeface="Arial"/>
              <a:ea typeface="+mn-ea"/>
              <a:cs typeface="+mn-cs"/>
            </a:endParaRPr>
          </a:p>
        </p:txBody>
      </p:sp>
      <p:pic>
        <p:nvPicPr>
          <p:cNvPr id="5" name="Picture 4">
            <a:extLst>
              <a:ext uri="{FF2B5EF4-FFF2-40B4-BE49-F238E27FC236}">
                <a16:creationId xmlns:a16="http://schemas.microsoft.com/office/drawing/2014/main" id="{A000B1BA-C392-91BA-F8B0-30BF7241B6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02469" y="3649408"/>
            <a:ext cx="6415742" cy="4280216"/>
          </a:xfrm>
          <a:prstGeom prst="rect">
            <a:avLst/>
          </a:prstGeom>
        </p:spPr>
      </p:pic>
      <p:sp>
        <p:nvSpPr>
          <p:cNvPr id="6" name="textruta 5">
            <a:extLst>
              <a:ext uri="{FF2B5EF4-FFF2-40B4-BE49-F238E27FC236}">
                <a16:creationId xmlns:a16="http://schemas.microsoft.com/office/drawing/2014/main" id="{B9D31FE9-AE0C-C698-40F2-B6AD1F4D96C9}"/>
              </a:ext>
            </a:extLst>
          </p:cNvPr>
          <p:cNvSpPr txBox="1"/>
          <p:nvPr/>
        </p:nvSpPr>
        <p:spPr>
          <a:xfrm>
            <a:off x="618565" y="6978344"/>
            <a:ext cx="9668435" cy="954107"/>
          </a:xfrm>
          <a:prstGeom prst="rect">
            <a:avLst/>
          </a:prstGeom>
          <a:noFill/>
        </p:spPr>
        <p:txBody>
          <a:bodyPr wrap="square">
            <a:spAutoFit/>
          </a:bodyPr>
          <a:lstStyle/>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sz="2800" dirty="0"/>
              <a:t>For each sector the demo-sites are introduced and the retrofitting actions. </a:t>
            </a:r>
          </a:p>
        </p:txBody>
      </p:sp>
    </p:spTree>
    <p:extLst>
      <p:ext uri="{BB962C8B-B14F-4D97-AF65-F5344CB8AC3E}">
        <p14:creationId xmlns:p14="http://schemas.microsoft.com/office/powerpoint/2010/main" val="25889064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91"/>
            <a:ext cx="5715000" cy="1385888"/>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20"/>
                    </a:lnSpc>
                  </a:pPr>
                  <a:r>
                    <a:rPr lang="en-US" sz="2801" b="1">
                      <a:solidFill>
                        <a:srgbClr val="FFFFFF"/>
                      </a:solidFill>
                      <a:latin typeface="Arial" panose="020B0604020202020204" pitchFamily="34" charset="0"/>
                      <a:cs typeface="Arial" panose="020B0604020202020204" pitchFamily="34" charset="0"/>
                    </a:rPr>
                    <a:t>Module 3</a:t>
                  </a: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20"/>
                  </a:lnSpc>
                </a:pPr>
                <a:endParaRPr lang="en-US" sz="2801">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9"/>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20" y="9762302"/>
            <a:ext cx="3636320" cy="448713"/>
          </a:xfrm>
          <a:prstGeom prst="rect">
            <a:avLst/>
          </a:prstGeom>
        </p:spPr>
        <p:txBody>
          <a:bodyPr wrap="square" lIns="0" tIns="0" rIns="0" bIns="0" rtlCol="0" anchor="t">
            <a:spAutoFit/>
          </a:bodyPr>
          <a:lstStyle/>
          <a:p>
            <a:pPr algn="ctr">
              <a:lnSpc>
                <a:spcPts val="3920"/>
              </a:lnSpc>
            </a:pPr>
            <a:r>
              <a:rPr lang="en-US" sz="2801" b="1">
                <a:solidFill>
                  <a:srgbClr val="FFFFFF"/>
                </a:solidFill>
                <a:latin typeface="OCR A Extended" panose="02010509020102010303" pitchFamily="50" charset="0"/>
              </a:rPr>
              <a:t>www.retrofeed.eu</a:t>
            </a:r>
          </a:p>
        </p:txBody>
      </p:sp>
      <p:sp>
        <p:nvSpPr>
          <p:cNvPr id="276" name="TextBox 275">
            <a:extLst>
              <a:ext uri="{FF2B5EF4-FFF2-40B4-BE49-F238E27FC236}">
                <a16:creationId xmlns:a16="http://schemas.microsoft.com/office/drawing/2014/main" id="{23F49CDA-BC36-C7E5-B9CD-42DA77A33D92}"/>
              </a:ext>
            </a:extLst>
          </p:cNvPr>
          <p:cNvSpPr txBox="1"/>
          <p:nvPr/>
        </p:nvSpPr>
        <p:spPr>
          <a:xfrm>
            <a:off x="909923" y="1244708"/>
            <a:ext cx="16143207" cy="1077346"/>
          </a:xfrm>
          <a:prstGeom prst="rect">
            <a:avLst/>
          </a:prstGeom>
          <a:noFill/>
        </p:spPr>
        <p:txBody>
          <a:bodyPr wrap="square">
            <a:spAutoFit/>
          </a:bodyPr>
          <a:lstStyle/>
          <a:p>
            <a:pPr algn="ctr"/>
            <a:r>
              <a:rPr lang="sv-SE" sz="6401" b="1">
                <a:solidFill>
                  <a:srgbClr val="CC0033"/>
                </a:solidFill>
                <a:latin typeface="+mj-lt"/>
                <a:cs typeface="Arial" panose="020B0604020202020204" pitchFamily="34" charset="0"/>
              </a:rPr>
              <a:t>        - </a:t>
            </a:r>
            <a:r>
              <a:rPr lang="sv-SE" sz="6401" b="1" err="1">
                <a:solidFill>
                  <a:srgbClr val="CC0033"/>
                </a:solidFill>
                <a:latin typeface="+mj-lt"/>
                <a:cs typeface="Arial" panose="020B0604020202020204" pitchFamily="34" charset="0"/>
              </a:rPr>
              <a:t>Conclusions</a:t>
            </a:r>
            <a:endParaRPr lang="sv-SE" sz="6401" b="1">
              <a:solidFill>
                <a:srgbClr val="CC0033"/>
              </a:solidFill>
              <a:latin typeface="+mj-lt"/>
              <a:cs typeface="Arial" panose="020B0604020202020204" pitchFamily="34" charset="0"/>
            </a:endParaRP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970" y="1270604"/>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C9BA53-9851-150A-622B-A161D6931EBC}"/>
              </a:ext>
            </a:extLst>
          </p:cNvPr>
          <p:cNvSpPr txBox="1"/>
          <p:nvPr/>
        </p:nvSpPr>
        <p:spPr>
          <a:xfrm>
            <a:off x="1713774" y="3773801"/>
            <a:ext cx="14699706" cy="5875455"/>
          </a:xfrm>
          <a:prstGeom prst="rect">
            <a:avLst/>
          </a:prstGeom>
          <a:noFill/>
        </p:spPr>
        <p:txBody>
          <a:bodyPr wrap="square" rtlCol="0">
            <a:spAutoFit/>
          </a:bodyPr>
          <a:lstStyle/>
          <a:p>
            <a:pPr defTabSz="622331">
              <a:lnSpc>
                <a:spcPct val="90000"/>
              </a:lnSpc>
              <a:spcAft>
                <a:spcPct val="35000"/>
              </a:spcAft>
              <a:buClr>
                <a:schemeClr val="accent1"/>
              </a:buClr>
            </a:pPr>
            <a:r>
              <a:rPr lang="en-US" altLang="fr-FR" sz="3200" b="1">
                <a:sym typeface="+mn-ea"/>
              </a:rPr>
              <a:t>Life cycle assessment (LCA)</a:t>
            </a:r>
          </a:p>
          <a:p>
            <a:pPr marL="285765" indent="-285765" defTabSz="622331">
              <a:lnSpc>
                <a:spcPct val="90000"/>
              </a:lnSpc>
              <a:spcAft>
                <a:spcPct val="35000"/>
              </a:spcAft>
              <a:buClr>
                <a:schemeClr val="accent1"/>
              </a:buClr>
              <a:buFont typeface="Arial" panose="020B0604020202020204" pitchFamily="34" charset="0"/>
              <a:buChar char="•"/>
            </a:pPr>
            <a:r>
              <a:rPr lang="en-US" altLang="fr-FR" sz="3200">
                <a:sym typeface="+mn-ea"/>
              </a:rPr>
              <a:t>The increased GWP impact due to raw material change was </a:t>
            </a:r>
            <a:r>
              <a:rPr lang="" altLang="fr-FR" sz="3200">
                <a:sym typeface="+mn-ea"/>
              </a:rPr>
              <a:t>greater than the reduction due to transport, emissions and natural gas demand.</a:t>
            </a:r>
          </a:p>
          <a:p>
            <a:pPr marL="285765" indent="-285765" defTabSz="622331">
              <a:lnSpc>
                <a:spcPct val="90000"/>
              </a:lnSpc>
              <a:spcAft>
                <a:spcPct val="35000"/>
              </a:spcAft>
              <a:buClr>
                <a:schemeClr val="accent1"/>
              </a:buClr>
              <a:buFont typeface="Arial" panose="020B0604020202020204" pitchFamily="34" charset="0"/>
              <a:buChar char="•"/>
            </a:pPr>
            <a:r>
              <a:rPr lang="" altLang="fr-FR" sz="3200">
                <a:sym typeface="+mn-ea"/>
              </a:rPr>
              <a:t>The retrofit actions resulted in an increase in GWP by 4%.</a:t>
            </a:r>
          </a:p>
          <a:p>
            <a:pPr marL="285765" indent="-285765" defTabSz="622331">
              <a:lnSpc>
                <a:spcPct val="90000"/>
              </a:lnSpc>
              <a:spcAft>
                <a:spcPct val="35000"/>
              </a:spcAft>
              <a:buClr>
                <a:schemeClr val="accent1"/>
              </a:buClr>
              <a:buFont typeface="Arial" panose="020B0604020202020204" pitchFamily="34" charset="0"/>
              <a:buChar char="•"/>
            </a:pPr>
            <a:r>
              <a:rPr lang="" sz="3200">
                <a:sym typeface="+mn-ea"/>
              </a:rPr>
              <a:t>5 out of 8(7) impact categories saw a decreased impact due to the actions.</a:t>
            </a:r>
            <a:endParaRPr lang="sv-SE"/>
          </a:p>
          <a:p>
            <a:pPr defTabSz="622331">
              <a:lnSpc>
                <a:spcPct val="90000"/>
              </a:lnSpc>
              <a:spcAft>
                <a:spcPct val="35000"/>
              </a:spcAft>
              <a:buClr>
                <a:schemeClr val="accent1"/>
              </a:buClr>
            </a:pPr>
            <a:endParaRPr lang="" altLang="fr-FR" sz="3200" b="1">
              <a:sym typeface="+mn-ea"/>
            </a:endParaRPr>
          </a:p>
          <a:p>
            <a:pPr defTabSz="622331">
              <a:lnSpc>
                <a:spcPct val="90000"/>
              </a:lnSpc>
              <a:spcAft>
                <a:spcPct val="35000"/>
              </a:spcAft>
              <a:buClr>
                <a:schemeClr val="accent1"/>
              </a:buClr>
            </a:pPr>
            <a:r>
              <a:rPr lang="" altLang="fr-FR" sz="3200" b="1">
                <a:sym typeface="+mn-ea"/>
              </a:rPr>
              <a:t>Life cycle costing (LCC)</a:t>
            </a:r>
          </a:p>
          <a:p>
            <a:pPr marL="285765" indent="-285765" defTabSz="622331">
              <a:lnSpc>
                <a:spcPct val="90000"/>
              </a:lnSpc>
              <a:spcAft>
                <a:spcPct val="35000"/>
              </a:spcAft>
              <a:buClr>
                <a:schemeClr val="accent1"/>
              </a:buClr>
              <a:buFont typeface="Arial" panose="020B0604020202020204" pitchFamily="34" charset="0"/>
              <a:buChar char="•"/>
            </a:pPr>
            <a:r>
              <a:rPr lang="" altLang="fr-FR" sz="3200">
                <a:sym typeface="+mn-ea"/>
              </a:rPr>
              <a:t>The total internal cost was reduced by 5% </a:t>
            </a:r>
          </a:p>
          <a:p>
            <a:pPr marL="285765" indent="-285765" defTabSz="622331">
              <a:lnSpc>
                <a:spcPct val="90000"/>
              </a:lnSpc>
              <a:spcAft>
                <a:spcPct val="35000"/>
              </a:spcAft>
              <a:buClr>
                <a:schemeClr val="accent1"/>
              </a:buClr>
              <a:buFont typeface="Arial" panose="020B0604020202020204" pitchFamily="34" charset="0"/>
              <a:buChar char="•"/>
            </a:pPr>
            <a:r>
              <a:rPr lang="" altLang="fr-FR" sz="3200">
                <a:sym typeface="+mn-ea"/>
              </a:rPr>
              <a:t>If externalities are included, the total cost decreased by 77%</a:t>
            </a:r>
            <a:endParaRPr lang="en-US" altLang="fr-FR" sz="3200">
              <a:sym typeface="+mn-ea"/>
            </a:endParaRPr>
          </a:p>
          <a:p>
            <a:endParaRPr lang="sv-SE" sz="2700"/>
          </a:p>
        </p:txBody>
      </p:sp>
      <p:sp>
        <p:nvSpPr>
          <p:cNvPr id="2" name="TextBox 1">
            <a:extLst>
              <a:ext uri="{FF2B5EF4-FFF2-40B4-BE49-F238E27FC236}">
                <a16:creationId xmlns:a16="http://schemas.microsoft.com/office/drawing/2014/main" id="{51900398-6ED7-B69E-57A8-4265D59AF026}"/>
              </a:ext>
            </a:extLst>
          </p:cNvPr>
          <p:cNvSpPr txBox="1"/>
          <p:nvPr/>
        </p:nvSpPr>
        <p:spPr>
          <a:xfrm>
            <a:off x="1713774" y="2405020"/>
            <a:ext cx="14699706" cy="1200585"/>
          </a:xfrm>
          <a:prstGeom prst="rect">
            <a:avLst/>
          </a:prstGeom>
          <a:solidFill>
            <a:schemeClr val="accent2"/>
          </a:solidFill>
          <a:ln>
            <a:solidFill>
              <a:schemeClr val="accent2"/>
            </a:solidFill>
          </a:ln>
        </p:spPr>
        <p:txBody>
          <a:bodyPr wrap="square" rtlCol="0">
            <a:spAutoFit/>
          </a:bodyPr>
          <a:lstStyle/>
          <a:p>
            <a:pPr algn="ctr" defTabSz="622331">
              <a:lnSpc>
                <a:spcPct val="90000"/>
              </a:lnSpc>
              <a:spcAft>
                <a:spcPct val="35000"/>
              </a:spcAft>
              <a:buClr>
                <a:schemeClr val="accent1"/>
              </a:buClr>
            </a:pPr>
            <a:r>
              <a:rPr lang="" altLang="fr-FR" sz="4001">
                <a:sym typeface="+mn-ea"/>
              </a:rPr>
              <a:t>As a result of the LCA/LCC made of the retrofit actions taken by Fertiberia the follow main conclusion can be drawn.</a:t>
            </a:r>
          </a:p>
        </p:txBody>
      </p:sp>
    </p:spTree>
    <p:extLst>
      <p:ext uri="{BB962C8B-B14F-4D97-AF65-F5344CB8AC3E}">
        <p14:creationId xmlns:p14="http://schemas.microsoft.com/office/powerpoint/2010/main" val="119362624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Chapter 6.3 </a:t>
            </a:r>
            <a:br>
              <a:rPr lang="en-GB" sz="8000" b="1" noProof="0" dirty="0">
                <a:solidFill>
                  <a:schemeClr val="bg1"/>
                </a:solidFill>
                <a:ea typeface="+mn-ea"/>
                <a:cs typeface="Arial" panose="020B0604020202020204" pitchFamily="34" charset="0"/>
              </a:rPr>
            </a:br>
            <a:r>
              <a:rPr lang="en-GB" sz="8000" b="1" noProof="0" dirty="0">
                <a:solidFill>
                  <a:schemeClr val="bg1"/>
                </a:solidFill>
                <a:ea typeface="+mn-ea"/>
                <a:cs typeface="Arial" panose="020B0604020202020204" pitchFamily="34" charset="0"/>
              </a:rPr>
              <a:t>Navigating Challenges: The Demo Experience</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029092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Technical challenges</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1946440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276" name="TextBox 275">
            <a:extLst>
              <a:ext uri="{FF2B5EF4-FFF2-40B4-BE49-F238E27FC236}">
                <a16:creationId xmlns:a16="http://schemas.microsoft.com/office/drawing/2014/main" id="{23F49CDA-BC36-C7E5-B9CD-42DA77A33D92}"/>
              </a:ext>
            </a:extLst>
          </p:cNvPr>
          <p:cNvSpPr txBox="1"/>
          <p:nvPr/>
        </p:nvSpPr>
        <p:spPr>
          <a:xfrm>
            <a:off x="909922" y="1244707"/>
            <a:ext cx="1614320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Technical</a:t>
            </a:r>
            <a:r>
              <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r>
              <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in </a:t>
            </a: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agrochemical</a:t>
            </a:r>
            <a:r>
              <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887" y="402925"/>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1F741AB-F494-DA03-9E45-6CD4EF234FEC}"/>
              </a:ext>
            </a:extLst>
          </p:cNvPr>
          <p:cNvSpPr txBox="1">
            <a:spLocks/>
          </p:cNvSpPr>
          <p:nvPr/>
        </p:nvSpPr>
        <p:spPr>
          <a:xfrm>
            <a:off x="909922" y="3065989"/>
            <a:ext cx="15932050" cy="395027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existing reactor (NH3 +H3PO4) works with raw materials in the following conditions:</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NH3 gas phase at 5 bar a pressure</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Diluted H3PO4 25-35% P2O5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reactor (NH3 + H3PO4 +H2SO4) working conditions:</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NH3 pressure: </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13 bar a</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Diluted H3PO4</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H2SO4 98%</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Existing ammonia tank pressure: </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8.5 -9.5 bar </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and fluctuating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Existing ammonia evaporator pressure: 6</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bar</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sym typeface="Wingdings" panose="05000000000000000000" pitchFamily="2" charset="2"/>
              </a:rPr>
              <a:t> </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Not enough pressure in the ammonia line (gas or liquid) for the new reactor</a:t>
            </a: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sv-SE" sz="3200" b="0" i="0" u="none" strike="noStrike" kern="1200" cap="none" spc="0" normalizeH="0" baseline="0" noProof="0">
              <a:ln>
                <a:noFill/>
              </a:ln>
              <a:solidFill>
                <a:srgbClr val="2F2F2F"/>
              </a:solidFill>
              <a:effectLst/>
              <a:uLnTx/>
              <a:uFillTx/>
              <a:latin typeface="Arial"/>
              <a:ea typeface="+mn-ea"/>
              <a:cs typeface="+mn-cs"/>
            </a:endParaRPr>
          </a:p>
        </p:txBody>
      </p:sp>
      <p:sp>
        <p:nvSpPr>
          <p:cNvPr id="3" name="Title 1">
            <a:extLst>
              <a:ext uri="{FF2B5EF4-FFF2-40B4-BE49-F238E27FC236}">
                <a16:creationId xmlns:a16="http://schemas.microsoft.com/office/drawing/2014/main" id="{826E52C2-5090-ECF7-2028-47BB4403BDE7}"/>
              </a:ext>
            </a:extLst>
          </p:cNvPr>
          <p:cNvSpPr txBox="1">
            <a:spLocks/>
          </p:cNvSpPr>
          <p:nvPr/>
        </p:nvSpPr>
        <p:spPr>
          <a:xfrm>
            <a:off x="909922" y="2367472"/>
            <a:ext cx="6406934" cy="75893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Ammonia</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Pressure</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challenge</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a:t>
            </a:r>
          </a:p>
        </p:txBody>
      </p:sp>
      <p:sp>
        <p:nvSpPr>
          <p:cNvPr id="4" name="CuadroTexto 5">
            <a:extLst>
              <a:ext uri="{FF2B5EF4-FFF2-40B4-BE49-F238E27FC236}">
                <a16:creationId xmlns:a16="http://schemas.microsoft.com/office/drawing/2014/main" id="{C9C3DE27-C019-9117-0672-217DEED4082E}"/>
              </a:ext>
            </a:extLst>
          </p:cNvPr>
          <p:cNvSpPr txBox="1"/>
          <p:nvPr/>
        </p:nvSpPr>
        <p:spPr>
          <a:xfrm>
            <a:off x="909922" y="8321170"/>
            <a:ext cx="16143206" cy="830997"/>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2400" b="1" i="0" u="none" strike="noStrike" kern="1200" cap="none" spc="0" normalizeH="0" baseline="0" noProof="0" err="1">
                <a:ln>
                  <a:noFill/>
                </a:ln>
                <a:solidFill>
                  <a:srgbClr val="2F2F2F"/>
                </a:solidFill>
                <a:effectLst/>
                <a:uLnTx/>
                <a:uFillTx/>
                <a:latin typeface="Arial"/>
                <a:ea typeface="+mn-ea"/>
                <a:cs typeface="+mn-cs"/>
              </a:rPr>
              <a:t>Design</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the</a:t>
            </a:r>
            <a:r>
              <a:rPr kumimoji="0" lang="es-ES" sz="2400" b="1" i="0" u="none" strike="noStrike" kern="1200" cap="none" spc="0" normalizeH="0" baseline="0" noProof="0">
                <a:ln>
                  <a:noFill/>
                </a:ln>
                <a:solidFill>
                  <a:srgbClr val="2F2F2F"/>
                </a:solidFill>
                <a:effectLst/>
                <a:uLnTx/>
                <a:uFillTx/>
                <a:latin typeface="Arial"/>
                <a:ea typeface="+mn-ea"/>
                <a:cs typeface="+mn-cs"/>
              </a:rPr>
              <a:t> new reactor </a:t>
            </a:r>
            <a:r>
              <a:rPr kumimoji="0" lang="es-ES" sz="2400" b="1" i="0" u="none" strike="noStrike" kern="1200" cap="none" spc="0" normalizeH="0" baseline="0" noProof="0" err="1">
                <a:ln>
                  <a:noFill/>
                </a:ln>
                <a:solidFill>
                  <a:srgbClr val="2F2F2F"/>
                </a:solidFill>
                <a:effectLst/>
                <a:uLnTx/>
                <a:uFillTx/>
                <a:latin typeface="Arial"/>
                <a:ea typeface="+mn-ea"/>
                <a:cs typeface="+mn-cs"/>
              </a:rPr>
              <a:t>using</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liquid</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ammonia</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instead</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of</a:t>
            </a:r>
            <a:r>
              <a:rPr kumimoji="0" lang="es-ES" sz="2400" b="1" i="0" u="none" strike="noStrike" kern="1200" cap="none" spc="0" normalizeH="0" baseline="0" noProof="0">
                <a:ln>
                  <a:noFill/>
                </a:ln>
                <a:solidFill>
                  <a:srgbClr val="2F2F2F"/>
                </a:solidFill>
                <a:effectLst/>
                <a:uLnTx/>
                <a:uFillTx/>
                <a:latin typeface="Arial"/>
                <a:ea typeface="+mn-ea"/>
                <a:cs typeface="+mn-cs"/>
              </a:rPr>
              <a:t> gas and </a:t>
            </a:r>
            <a:r>
              <a:rPr kumimoji="0" lang="es-ES" sz="2400" b="1" i="0" u="none" strike="noStrike" kern="1200" cap="none" spc="0" normalizeH="0" baseline="0" noProof="0" err="1">
                <a:ln>
                  <a:noFill/>
                </a:ln>
                <a:solidFill>
                  <a:srgbClr val="2F2F2F"/>
                </a:solidFill>
                <a:effectLst/>
                <a:uLnTx/>
                <a:uFillTx/>
                <a:latin typeface="Arial"/>
                <a:ea typeface="+mn-ea"/>
                <a:cs typeface="+mn-cs"/>
              </a:rPr>
              <a:t>install</a:t>
            </a:r>
            <a:r>
              <a:rPr kumimoji="0" lang="es-ES" sz="2400" b="1" i="0" u="none" strike="noStrike" kern="1200" cap="none" spc="0" normalizeH="0" baseline="0" noProof="0">
                <a:ln>
                  <a:noFill/>
                </a:ln>
                <a:solidFill>
                  <a:srgbClr val="2F2F2F"/>
                </a:solidFill>
                <a:effectLst/>
                <a:uLnTx/>
                <a:uFillTx/>
                <a:latin typeface="Arial"/>
                <a:ea typeface="+mn-ea"/>
                <a:cs typeface="+mn-cs"/>
              </a:rPr>
              <a:t> new </a:t>
            </a:r>
            <a:r>
              <a:rPr kumimoji="0" lang="es-ES" sz="2400" b="1" i="0" u="none" strike="noStrike" kern="1200" cap="none" spc="0" normalizeH="0" baseline="0" noProof="0" err="1">
                <a:ln>
                  <a:noFill/>
                </a:ln>
                <a:solidFill>
                  <a:srgbClr val="2F2F2F"/>
                </a:solidFill>
                <a:effectLst/>
                <a:uLnTx/>
                <a:uFillTx/>
                <a:latin typeface="Arial"/>
                <a:ea typeface="+mn-ea"/>
                <a:cs typeface="+mn-cs"/>
              </a:rPr>
              <a:t>liquid</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ammonia</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pump</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to</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increase</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pressure</a:t>
            </a:r>
            <a:r>
              <a:rPr kumimoji="0" lang="es-ES" sz="2400" b="1" i="0" u="none" strike="noStrike" kern="1200" cap="none" spc="0" normalizeH="0" baseline="0" noProof="0">
                <a:ln>
                  <a:noFill/>
                </a:ln>
                <a:solidFill>
                  <a:srgbClr val="2F2F2F"/>
                </a:solidFill>
                <a:effectLst/>
                <a:uLnTx/>
                <a:uFillTx/>
                <a:latin typeface="Arial"/>
                <a:ea typeface="+mn-ea"/>
                <a:cs typeface="+mn-cs"/>
              </a:rPr>
              <a:t> </a:t>
            </a:r>
            <a:r>
              <a:rPr kumimoji="0" lang="es-ES" sz="2400" b="1" i="0" u="none" strike="noStrike" kern="1200" cap="none" spc="0" normalizeH="0" baseline="0" noProof="0" err="1">
                <a:ln>
                  <a:noFill/>
                </a:ln>
                <a:solidFill>
                  <a:srgbClr val="2F2F2F"/>
                </a:solidFill>
                <a:effectLst/>
                <a:uLnTx/>
                <a:uFillTx/>
                <a:latin typeface="Arial"/>
                <a:ea typeface="+mn-ea"/>
                <a:cs typeface="+mn-cs"/>
              </a:rPr>
              <a:t>to</a:t>
            </a:r>
            <a:r>
              <a:rPr kumimoji="0" lang="es-ES" sz="2400" b="1" i="0" u="none" strike="noStrike" kern="1200" cap="none" spc="0" normalizeH="0" baseline="0" noProof="0">
                <a:ln>
                  <a:noFill/>
                </a:ln>
                <a:solidFill>
                  <a:srgbClr val="2F2F2F"/>
                </a:solidFill>
                <a:effectLst/>
                <a:uLnTx/>
                <a:uFillTx/>
                <a:latin typeface="Arial"/>
                <a:ea typeface="+mn-ea"/>
                <a:cs typeface="+mn-cs"/>
              </a:rPr>
              <a:t> 13 bar. </a:t>
            </a:r>
            <a:endParaRPr kumimoji="0" lang="en-GB" sz="2400" b="1" i="0" u="none" strike="noStrike" kern="1200" cap="none" spc="0" normalizeH="0" baseline="0" noProof="0">
              <a:ln>
                <a:noFill/>
              </a:ln>
              <a:solidFill>
                <a:srgbClr val="2F2F2F"/>
              </a:solidFill>
              <a:effectLst/>
              <a:uLnTx/>
              <a:uFillTx/>
              <a:latin typeface="Arial"/>
              <a:ea typeface="+mn-ea"/>
              <a:cs typeface="+mn-cs"/>
            </a:endParaRPr>
          </a:p>
        </p:txBody>
      </p:sp>
      <p:sp>
        <p:nvSpPr>
          <p:cNvPr id="5" name="Title 1">
            <a:extLst>
              <a:ext uri="{FF2B5EF4-FFF2-40B4-BE49-F238E27FC236}">
                <a16:creationId xmlns:a16="http://schemas.microsoft.com/office/drawing/2014/main" id="{F467DE1B-72A7-CFAB-0479-A6CC45562C8C}"/>
              </a:ext>
            </a:extLst>
          </p:cNvPr>
          <p:cNvSpPr txBox="1">
            <a:spLocks/>
          </p:cNvSpPr>
          <p:nvPr/>
        </p:nvSpPr>
        <p:spPr>
          <a:xfrm>
            <a:off x="909922" y="7550800"/>
            <a:ext cx="8149400" cy="75893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Ammonia</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Pressure</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challenge</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solution:</a:t>
            </a:r>
          </a:p>
        </p:txBody>
      </p:sp>
    </p:spTree>
    <p:extLst>
      <p:ext uri="{BB962C8B-B14F-4D97-AF65-F5344CB8AC3E}">
        <p14:creationId xmlns:p14="http://schemas.microsoft.com/office/powerpoint/2010/main" val="358634172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48887" y="402925"/>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51F741AB-F494-DA03-9E45-6CD4EF234FEC}"/>
              </a:ext>
            </a:extLst>
          </p:cNvPr>
          <p:cNvSpPr txBox="1">
            <a:spLocks/>
          </p:cNvSpPr>
          <p:nvPr/>
        </p:nvSpPr>
        <p:spPr>
          <a:xfrm>
            <a:off x="1053214" y="3065989"/>
            <a:ext cx="15788757" cy="242346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existing reactor (NH3 +H3PO4) produce low quantity of steam due to less reaction energy and lower concentration of acid.</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New reactor (NH3 + H3PO4 +H2SO4) will produce more steam from higher energy reaction and concentrations.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Existing </a:t>
            </a: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extraction flow rates of the dryer, granulator and cooler are lower than new design values.</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à"/>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final fan would have limit capacity of the plant with the new reactor.</a:t>
            </a: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à"/>
              <a:tabLst/>
              <a:defRPr/>
            </a:pPr>
            <a:endParaRPr lang="en-GB" sz="2400">
              <a:solidFill>
                <a:srgbClr val="000000"/>
              </a:solidFill>
              <a:latin typeface="Arial" panose="020B0604020202020204" pitchFamily="34" charset="0"/>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à"/>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à"/>
              <a:tabLst/>
              <a:defRPr/>
            </a:pPr>
            <a:endParaRPr lang="en-GB" sz="2400">
              <a:solidFill>
                <a:srgbClr val="000000"/>
              </a:solidFill>
              <a:latin typeface="Arial" panose="020B0604020202020204" pitchFamily="34" charset="0"/>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à"/>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R="0" lvl="0" algn="l" defTabSz="914400" rtl="0" eaLnBrk="1" fontAlgn="auto" latinLnBrk="0" hangingPunct="1">
              <a:lnSpc>
                <a:spcPct val="100000"/>
              </a:lnSpc>
              <a:spcBef>
                <a:spcPct val="20000"/>
              </a:spcBef>
              <a:spcAft>
                <a:spcPts val="0"/>
              </a:spcAft>
              <a:buClrTx/>
              <a:buSzTx/>
              <a:buFont typeface="Wingdings" panose="05000000000000000000" pitchFamily="2" charset="2"/>
              <a:buChar char="à"/>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Courier New" panose="02070309020205020404" pitchFamily="49" charset="0"/>
              <a:buChar char="o"/>
              <a:tabLst/>
              <a:defRPr/>
            </a:pPr>
            <a:endParaRPr kumimoji="0" lang="sv-SE" sz="2400" b="0" i="0" u="none" strike="noStrike" kern="1200" cap="none" spc="0" normalizeH="0" baseline="0" noProof="0">
              <a:ln>
                <a:noFill/>
              </a:ln>
              <a:solidFill>
                <a:srgbClr val="2F2F2F"/>
              </a:solidFill>
              <a:effectLst/>
              <a:uLnTx/>
              <a:uFillTx/>
              <a:latin typeface="Arial"/>
              <a:ea typeface="+mn-ea"/>
              <a:cs typeface="+mn-cs"/>
            </a:endParaRPr>
          </a:p>
        </p:txBody>
      </p:sp>
      <p:sp>
        <p:nvSpPr>
          <p:cNvPr id="3" name="Title 1">
            <a:extLst>
              <a:ext uri="{FF2B5EF4-FFF2-40B4-BE49-F238E27FC236}">
                <a16:creationId xmlns:a16="http://schemas.microsoft.com/office/drawing/2014/main" id="{826E52C2-5090-ECF7-2028-47BB4403BDE7}"/>
              </a:ext>
            </a:extLst>
          </p:cNvPr>
          <p:cNvSpPr txBox="1">
            <a:spLocks/>
          </p:cNvSpPr>
          <p:nvPr/>
        </p:nvSpPr>
        <p:spPr>
          <a:xfrm>
            <a:off x="1053215" y="2367472"/>
            <a:ext cx="6701600" cy="75893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Extraction</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air fan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capacity</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challenge</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a:t>
            </a:r>
          </a:p>
        </p:txBody>
      </p:sp>
      <p:sp>
        <p:nvSpPr>
          <p:cNvPr id="4" name="CuadroTexto 5">
            <a:extLst>
              <a:ext uri="{FF2B5EF4-FFF2-40B4-BE49-F238E27FC236}">
                <a16:creationId xmlns:a16="http://schemas.microsoft.com/office/drawing/2014/main" id="{C9C3DE27-C019-9117-0672-217DEED4082E}"/>
              </a:ext>
            </a:extLst>
          </p:cNvPr>
          <p:cNvSpPr txBox="1"/>
          <p:nvPr/>
        </p:nvSpPr>
        <p:spPr>
          <a:xfrm>
            <a:off x="1053214" y="6701704"/>
            <a:ext cx="16846461" cy="830997"/>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Installation of a speed variator to reduce the air flow of the cooler fan and thus increase the flow from the granulator, since all the air flows emerge in the final fan.</a:t>
            </a:r>
            <a:endParaRPr kumimoji="0" lang="en-GB" sz="2400" b="1" i="0" u="none" strike="noStrike" kern="1200" cap="none" spc="0" normalizeH="0" baseline="0" noProof="0">
              <a:ln>
                <a:noFill/>
              </a:ln>
              <a:solidFill>
                <a:srgbClr val="2F2F2F"/>
              </a:solidFill>
              <a:effectLst/>
              <a:uLnTx/>
              <a:uFillTx/>
              <a:latin typeface="Arial"/>
              <a:ea typeface="+mn-ea"/>
              <a:cs typeface="+mn-cs"/>
            </a:endParaRPr>
          </a:p>
        </p:txBody>
      </p:sp>
      <p:sp>
        <p:nvSpPr>
          <p:cNvPr id="5" name="Title 1">
            <a:extLst>
              <a:ext uri="{FF2B5EF4-FFF2-40B4-BE49-F238E27FC236}">
                <a16:creationId xmlns:a16="http://schemas.microsoft.com/office/drawing/2014/main" id="{F467DE1B-72A7-CFAB-0479-A6CC45562C8C}"/>
              </a:ext>
            </a:extLst>
          </p:cNvPr>
          <p:cNvSpPr txBox="1">
            <a:spLocks/>
          </p:cNvSpPr>
          <p:nvPr/>
        </p:nvSpPr>
        <p:spPr>
          <a:xfrm>
            <a:off x="1053214" y="5837912"/>
            <a:ext cx="8149400" cy="758936"/>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Extraction</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air fan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capacity</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a:t>
            </a:r>
            <a:r>
              <a:rPr kumimoji="0" lang="sv-SE" sz="2800" b="1" i="0" u="none" strike="noStrike" kern="1200" cap="none" spc="0" normalizeH="0" baseline="0" noProof="0" err="1">
                <a:ln>
                  <a:noFill/>
                </a:ln>
                <a:solidFill>
                  <a:srgbClr val="CC0033"/>
                </a:solidFill>
                <a:effectLst/>
                <a:uLnTx/>
                <a:uFillTx/>
                <a:latin typeface="Arial" panose="020B0604020202020204" pitchFamily="34" charset="0"/>
                <a:ea typeface="+mj-ea"/>
                <a:cs typeface="Arial" panose="020B0604020202020204" pitchFamily="34" charset="0"/>
              </a:rPr>
              <a:t>challenge</a:t>
            </a:r>
            <a:r>
              <a:rPr kumimoji="0" lang="sv-SE" sz="2800" b="1" i="0" u="none" strike="noStrike" kern="1200" cap="none" spc="0" normalizeH="0" baseline="0" noProof="0">
                <a:ln>
                  <a:noFill/>
                </a:ln>
                <a:solidFill>
                  <a:srgbClr val="CC0033"/>
                </a:solidFill>
                <a:effectLst/>
                <a:uLnTx/>
                <a:uFillTx/>
                <a:latin typeface="Arial" panose="020B0604020202020204" pitchFamily="34" charset="0"/>
                <a:ea typeface="+mj-ea"/>
                <a:cs typeface="Arial" panose="020B0604020202020204" pitchFamily="34" charset="0"/>
              </a:rPr>
              <a:t> solution:</a:t>
            </a:r>
          </a:p>
        </p:txBody>
      </p:sp>
      <p:sp>
        <p:nvSpPr>
          <p:cNvPr id="6" name="TextBox 275">
            <a:extLst>
              <a:ext uri="{FF2B5EF4-FFF2-40B4-BE49-F238E27FC236}">
                <a16:creationId xmlns:a16="http://schemas.microsoft.com/office/drawing/2014/main" id="{C001504D-CFB7-C9E1-7C62-B1175EEB49BF}"/>
              </a:ext>
            </a:extLst>
          </p:cNvPr>
          <p:cNvSpPr txBox="1"/>
          <p:nvPr/>
        </p:nvSpPr>
        <p:spPr>
          <a:xfrm>
            <a:off x="909922" y="1244707"/>
            <a:ext cx="16143207"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Technical</a:t>
            </a:r>
            <a:r>
              <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r>
              <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in </a:t>
            </a: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agrochemical</a:t>
            </a:r>
            <a:r>
              <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5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5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47564417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276" name="TextBox 275">
            <a:extLst>
              <a:ext uri="{FF2B5EF4-FFF2-40B4-BE49-F238E27FC236}">
                <a16:creationId xmlns:a16="http://schemas.microsoft.com/office/drawing/2014/main" id="{23F49CDA-BC36-C7E5-B9CD-42DA77A33D92}"/>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Technical</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in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steel</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industry</a:t>
            </a:r>
            <a:endPar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6" name="Imagen 115">
            <a:extLst>
              <a:ext uri="{FF2B5EF4-FFF2-40B4-BE49-F238E27FC236}">
                <a16:creationId xmlns:a16="http://schemas.microsoft.com/office/drawing/2014/main" id="{5B28EFEC-97FD-358A-710C-FBCD41D7AA07}"/>
              </a:ext>
            </a:extLst>
          </p:cNvPr>
          <p:cNvPicPr>
            <a:picLocks noChangeAspect="1"/>
          </p:cNvPicPr>
          <p:nvPr/>
        </p:nvPicPr>
        <p:blipFill>
          <a:blip r:embed="rId6"/>
          <a:stretch>
            <a:fillRect/>
          </a:stretch>
        </p:blipFill>
        <p:spPr>
          <a:xfrm>
            <a:off x="16725340" y="1252016"/>
            <a:ext cx="1181660" cy="991962"/>
          </a:xfrm>
          <a:prstGeom prst="rect">
            <a:avLst/>
          </a:prstGeom>
        </p:spPr>
      </p:pic>
      <p:pic>
        <p:nvPicPr>
          <p:cNvPr id="7" name="Picture 2" descr="t_T_SB">
            <a:extLst>
              <a:ext uri="{FF2B5EF4-FFF2-40B4-BE49-F238E27FC236}">
                <a16:creationId xmlns:a16="http://schemas.microsoft.com/office/drawing/2014/main" id="{2C90D689-6482-8C09-1186-011EFEEA09B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288771" y="287291"/>
            <a:ext cx="4864659" cy="66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53845E48-D42B-9D4A-DCD9-ECFEBBEDF273}"/>
              </a:ext>
            </a:extLst>
          </p:cNvPr>
          <p:cNvSpPr txBox="1"/>
          <p:nvPr/>
        </p:nvSpPr>
        <p:spPr>
          <a:xfrm>
            <a:off x="909922" y="2746940"/>
            <a:ext cx="16506208" cy="3051348"/>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GB" sz="2800" b="1" i="0" u="none" strike="noStrike" kern="1200" cap="none" spc="0" normalizeH="0" baseline="0" noProof="0" dirty="0">
                <a:ln>
                  <a:noFill/>
                </a:ln>
                <a:solidFill>
                  <a:srgbClr val="CC0033"/>
                </a:solidFill>
                <a:effectLst/>
                <a:uLnTx/>
                <a:uFillTx/>
                <a:latin typeface="Arial" panose="020B0604020202020204" pitchFamily="34" charset="0"/>
                <a:ea typeface="+mn-ea"/>
                <a:cs typeface="Arial" panose="020B0604020202020204" pitchFamily="34" charset="0"/>
              </a:rPr>
              <a:t>Challenges associated to successful adoption of the proposed changes are summarized below:</a:t>
            </a:r>
            <a:endParaRPr kumimoji="0" lang="sv-SE" sz="2800" b="1" i="0" u="none" strike="noStrike" kern="1200" cap="none" spc="0" normalizeH="0" baseline="0" noProof="0" dirty="0">
              <a:ln>
                <a:noFill/>
              </a:ln>
              <a:solidFill>
                <a:srgbClr val="CC0033"/>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auto" latinLnBrk="0" hangingPunct="1">
              <a:lnSpc>
                <a:spcPct val="125000"/>
              </a:lnSpc>
              <a:spcBef>
                <a:spcPts val="600"/>
              </a:spcBef>
              <a:spcAft>
                <a:spcPts val="12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achieving a balance between the energy supplied by the burning of plastics and rubber</a:t>
            </a:r>
          </a:p>
          <a:p>
            <a:pPr marL="342900" marR="0" lvl="0" indent="-342900" algn="just" defTabSz="914400" rtl="0" eaLnBrk="1" fontAlgn="auto" latinLnBrk="0" hangingPunct="1">
              <a:lnSpc>
                <a:spcPct val="125000"/>
              </a:lnSpc>
              <a:spcBef>
                <a:spcPts val="600"/>
              </a:spcBef>
              <a:spcAft>
                <a:spcPts val="12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designing an injector versatile enough to blow material with different granulometry, fine powders, sludges and grains;</a:t>
            </a:r>
            <a:endParaRPr kumimoji="0" lang="sv-SE" sz="24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a:p>
            <a:pPr marL="342900" marR="0" lvl="0" indent="-342900" algn="just" defTabSz="914400" rtl="0" eaLnBrk="1" fontAlgn="auto" latinLnBrk="0" hangingPunct="1">
              <a:lnSpc>
                <a:spcPct val="125000"/>
              </a:lnSpc>
              <a:spcBef>
                <a:spcPts val="0"/>
              </a:spcBef>
              <a:spcAft>
                <a:spcPts val="12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establishing the optimal injection spot to the electric arc furnace (EAF). </a:t>
            </a:r>
          </a:p>
          <a:p>
            <a:pPr marL="342900" marR="0" lvl="0" indent="-342900" algn="just" defTabSz="914400" rtl="0" eaLnBrk="1" fontAlgn="auto" latinLnBrk="0" hangingPunct="1">
              <a:lnSpc>
                <a:spcPct val="125000"/>
              </a:lnSpc>
              <a:spcBef>
                <a:spcPts val="0"/>
              </a:spcBef>
              <a:spcAft>
                <a:spcPts val="120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leaving quality of the final product unaffected by the substitution of traditional sources. </a:t>
            </a:r>
            <a:endParaRPr kumimoji="0" lang="sv-SE" sz="24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p:txBody>
      </p:sp>
    </p:spTree>
    <p:extLst>
      <p:ext uri="{BB962C8B-B14F-4D97-AF65-F5344CB8AC3E}">
        <p14:creationId xmlns:p14="http://schemas.microsoft.com/office/powerpoint/2010/main" val="326386416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276" name="TextBox 275">
            <a:extLst>
              <a:ext uri="{FF2B5EF4-FFF2-40B4-BE49-F238E27FC236}">
                <a16:creationId xmlns:a16="http://schemas.microsoft.com/office/drawing/2014/main" id="{23F49CDA-BC36-C7E5-B9CD-42DA77A33D92}"/>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Technical</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in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Silcotub</a:t>
            </a:r>
            <a:endPar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4" name="CuadroTexto 5">
            <a:extLst>
              <a:ext uri="{FF2B5EF4-FFF2-40B4-BE49-F238E27FC236}">
                <a16:creationId xmlns:a16="http://schemas.microsoft.com/office/drawing/2014/main" id="{C9C3DE27-C019-9117-0672-217DEED4082E}"/>
              </a:ext>
            </a:extLst>
          </p:cNvPr>
          <p:cNvSpPr txBox="1"/>
          <p:nvPr/>
        </p:nvSpPr>
        <p:spPr>
          <a:xfrm>
            <a:off x="909922" y="6640861"/>
            <a:ext cx="11978244" cy="430887"/>
          </a:xfrm>
          <a:prstGeom prst="rect">
            <a:avLst/>
          </a:prstGeom>
          <a:noFill/>
        </p:spPr>
        <p:txBody>
          <a:bodyPr wrap="square" rtlCol="0">
            <a:spAutoFit/>
          </a:bodyPr>
          <a:lstStyle/>
          <a:p>
            <a:pPr marL="428625" marR="0" lvl="0" indent="-428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200" b="1" i="0" u="none" strike="noStrike" kern="1200" cap="none" spc="0" normalizeH="0" baseline="0" noProof="0">
              <a:ln>
                <a:noFill/>
              </a:ln>
              <a:solidFill>
                <a:srgbClr val="2F2F2F"/>
              </a:solidFill>
              <a:effectLst/>
              <a:uLnTx/>
              <a:uFillTx/>
              <a:latin typeface="Arial"/>
              <a:ea typeface="+mn-ea"/>
              <a:cs typeface="+mn-cs"/>
            </a:endParaRPr>
          </a:p>
        </p:txBody>
      </p:sp>
      <p:pic>
        <p:nvPicPr>
          <p:cNvPr id="12" name="Picture 2" descr="t_T_SB">
            <a:extLst>
              <a:ext uri="{FF2B5EF4-FFF2-40B4-BE49-F238E27FC236}">
                <a16:creationId xmlns:a16="http://schemas.microsoft.com/office/drawing/2014/main" id="{919B74B7-FA6C-76A3-E7C0-3AB2DA05EF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555" y="381552"/>
            <a:ext cx="4864659" cy="66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 name="Date Placeholder 3">
            <a:extLst>
              <a:ext uri="{FF2B5EF4-FFF2-40B4-BE49-F238E27FC236}">
                <a16:creationId xmlns:a16="http://schemas.microsoft.com/office/drawing/2014/main" id="{D99652AD-F6CB-4BAB-FDF6-B7ABDECE26A4}"/>
              </a:ext>
            </a:extLst>
          </p:cNvPr>
          <p:cNvSpPr>
            <a:spLocks noGrp="1"/>
          </p:cNvSpPr>
          <p:nvPr>
            <p:ph type="dt" sz="half" idx="10"/>
          </p:nvPr>
        </p:nvSpPr>
        <p:spPr>
          <a:xfrm>
            <a:off x="454564" y="6591968"/>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A3B42-612D-419D-A464-C04B5290E444}" type="datetime3">
              <a:rPr kumimoji="0" lang="en-US" sz="1200" b="0" i="0" u="none" strike="noStrike" kern="1200" cap="none" spc="0" normalizeH="0" baseline="0" noProof="0" smtClean="0">
                <a:ln>
                  <a:noFill/>
                </a:ln>
                <a:solidFill>
                  <a:srgbClr val="2F2F2F">
                    <a:tint val="75000"/>
                  </a:srgbClr>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 October 2023</a:t>
            </a:fld>
            <a:endParaRPr kumimoji="0" lang="en-US" sz="1200" b="0" i="0" u="none" strike="noStrike" kern="1200" cap="none" spc="0" normalizeH="0" baseline="0" noProof="0">
              <a:ln>
                <a:noFill/>
              </a:ln>
              <a:solidFill>
                <a:srgbClr val="2F2F2F">
                  <a:tint val="75000"/>
                </a:srgbClr>
              </a:solidFill>
              <a:effectLst/>
              <a:uLnTx/>
              <a:uFillTx/>
              <a:latin typeface="Arial"/>
              <a:ea typeface="+mn-ea"/>
              <a:cs typeface="+mn-cs"/>
            </a:endParaRPr>
          </a:p>
        </p:txBody>
      </p:sp>
      <p:pic>
        <p:nvPicPr>
          <p:cNvPr id="257" name="Picture 24">
            <a:extLst>
              <a:ext uri="{FF2B5EF4-FFF2-40B4-BE49-F238E27FC236}">
                <a16:creationId xmlns:a16="http://schemas.microsoft.com/office/drawing/2014/main" id="{CD0AAD38-953A-51D3-8D9F-CF00A0DEA5A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489" b="12650"/>
          <a:stretch/>
        </p:blipFill>
        <p:spPr>
          <a:xfrm rot="16200000">
            <a:off x="774874" y="6527167"/>
            <a:ext cx="2699394" cy="24952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8" name="Picture 2">
            <a:extLst>
              <a:ext uri="{FF2B5EF4-FFF2-40B4-BE49-F238E27FC236}">
                <a16:creationId xmlns:a16="http://schemas.microsoft.com/office/drawing/2014/main" id="{8412BD87-92BA-CA9D-6DAD-D90FEFA903CF}"/>
              </a:ext>
            </a:extLst>
          </p:cNvPr>
          <p:cNvPicPr>
            <a:picLocks noChangeAspect="1"/>
          </p:cNvPicPr>
          <p:nvPr/>
        </p:nvPicPr>
        <p:blipFill>
          <a:blip r:embed="rId8"/>
          <a:stretch>
            <a:fillRect/>
          </a:stretch>
        </p:blipFill>
        <p:spPr>
          <a:xfrm>
            <a:off x="6042901" y="3279189"/>
            <a:ext cx="5202616" cy="2670676"/>
          </a:xfrm>
          <a:prstGeom prst="rect">
            <a:avLst/>
          </a:prstGeom>
        </p:spPr>
      </p:pic>
      <p:pic>
        <p:nvPicPr>
          <p:cNvPr id="259" name="0DEE7C32-A6C0-4B6D-9459-58F91EA639D2" descr="IMG_7449.jpg">
            <a:extLst>
              <a:ext uri="{FF2B5EF4-FFF2-40B4-BE49-F238E27FC236}">
                <a16:creationId xmlns:a16="http://schemas.microsoft.com/office/drawing/2014/main" id="{09275F83-1033-219D-8799-D56030B400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0930" y="6425691"/>
            <a:ext cx="3532840" cy="2703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0" name="Picture 7">
            <a:extLst>
              <a:ext uri="{FF2B5EF4-FFF2-40B4-BE49-F238E27FC236}">
                <a16:creationId xmlns:a16="http://schemas.microsoft.com/office/drawing/2014/main" id="{888899A0-F578-4964-EE6F-3EC8FBE21A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13658264" y="6220438"/>
            <a:ext cx="2707427" cy="3119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1" name="Picture 8">
            <a:extLst>
              <a:ext uri="{FF2B5EF4-FFF2-40B4-BE49-F238E27FC236}">
                <a16:creationId xmlns:a16="http://schemas.microsoft.com/office/drawing/2014/main" id="{C1B75BAC-8E54-FE8C-347B-B84FF53660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92303" y="6425107"/>
            <a:ext cx="3468711" cy="26993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62" name="Right Brace 9">
            <a:extLst>
              <a:ext uri="{FF2B5EF4-FFF2-40B4-BE49-F238E27FC236}">
                <a16:creationId xmlns:a16="http://schemas.microsoft.com/office/drawing/2014/main" id="{43BCF9EC-BF7F-C2A7-9F32-28061F0AD712}"/>
              </a:ext>
            </a:extLst>
          </p:cNvPr>
          <p:cNvSpPr/>
          <p:nvPr/>
        </p:nvSpPr>
        <p:spPr bwMode="auto">
          <a:xfrm rot="16200000">
            <a:off x="8813894" y="-2218320"/>
            <a:ext cx="356817" cy="16771548"/>
          </a:xfrm>
          <a:prstGeom prst="rightBrace">
            <a:avLst>
              <a:gd name="adj1" fmla="val 8333"/>
              <a:gd name="adj2" fmla="val 50000"/>
            </a:avLst>
          </a:prstGeom>
          <a:noFill/>
          <a:ln w="19050" cap="flat" cmpd="sng" algn="ctr">
            <a:solidFill>
              <a:srgbClr val="666666"/>
            </a:solidFill>
            <a:prstDash val="solid"/>
            <a:round/>
            <a:headEnd type="none" w="med" len="med"/>
            <a:tailEnd type="none" w="med" len="med"/>
          </a:ln>
          <a:effectLst/>
        </p:spPr>
        <p:txBody>
          <a:bodyPr vert="horz" wrap="square" lIns="137160" tIns="68580" rIns="137160" bIns="68580" numCol="1" rtlCol="0" anchor="t" anchorCtr="0" compatLnSpc="1">
            <a:prstTxWarp prst="textNoShape">
              <a:avLst/>
            </a:prstTxWarp>
          </a:bodyPr>
          <a:lstStyle/>
          <a:p>
            <a:pPr marL="0" marR="0" lvl="0" indent="0" algn="l" defTabSz="1371600" rtl="0" eaLnBrk="0" fontAlgn="base" latinLnBrk="0" hangingPunct="0">
              <a:lnSpc>
                <a:spcPct val="100000"/>
              </a:lnSpc>
              <a:spcBef>
                <a:spcPct val="0"/>
              </a:spcBef>
              <a:spcAft>
                <a:spcPct val="0"/>
              </a:spcAft>
              <a:buClrTx/>
              <a:buSzTx/>
              <a:buFontTx/>
              <a:buNone/>
              <a:tabLst/>
              <a:defRPr/>
            </a:pPr>
            <a:endParaRPr kumimoji="0" lang="en-US" sz="3000" b="0" i="0" u="none" strike="noStrike" kern="1200" cap="none" spc="0" normalizeH="0" baseline="0" noProof="0">
              <a:ln>
                <a:noFill/>
              </a:ln>
              <a:solidFill>
                <a:srgbClr val="2F2F2F"/>
              </a:solidFill>
              <a:effectLst/>
              <a:uLnTx/>
              <a:uFillTx/>
              <a:latin typeface="Verdana" pitchFamily="1" charset="0"/>
              <a:ea typeface="+mn-ea"/>
              <a:cs typeface="+mn-cs"/>
            </a:endParaRPr>
          </a:p>
        </p:txBody>
      </p:sp>
      <p:sp>
        <p:nvSpPr>
          <p:cNvPr id="263" name="TextBox 10">
            <a:extLst>
              <a:ext uri="{FF2B5EF4-FFF2-40B4-BE49-F238E27FC236}">
                <a16:creationId xmlns:a16="http://schemas.microsoft.com/office/drawing/2014/main" id="{5219AF9B-4AE9-AF14-FA68-B8718757A725}"/>
              </a:ext>
            </a:extLst>
          </p:cNvPr>
          <p:cNvSpPr txBox="1"/>
          <p:nvPr/>
        </p:nvSpPr>
        <p:spPr>
          <a:xfrm>
            <a:off x="815694" y="3331175"/>
            <a:ext cx="4819110" cy="2215991"/>
          </a:xfrm>
          <a:prstGeom prst="rect">
            <a:avLst/>
          </a:prstGeom>
          <a:no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100" b="1" i="0" u="none" strike="noStrike" kern="1200" cap="none" spc="0" normalizeH="0" baseline="0" noProof="0">
                <a:ln>
                  <a:noFill/>
                </a:ln>
                <a:solidFill>
                  <a:srgbClr val="2F2F2F"/>
                </a:solidFill>
                <a:effectLst/>
                <a:uLnTx/>
                <a:uFillTx/>
                <a:latin typeface="Arial"/>
                <a:ea typeface="+mn-ea"/>
                <a:cs typeface="+mn-cs"/>
              </a:rPr>
              <a:t>Problem definition: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2100" b="1" i="0" u="none" strike="noStrike" kern="1200" cap="none" spc="0" normalizeH="0" baseline="0" noProof="0">
              <a:ln>
                <a:noFill/>
              </a:ln>
              <a:solidFill>
                <a:srgbClr val="2F2F2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ro-RO" sz="2400" b="0" i="0" u="none" strike="noStrike" kern="1200" cap="none" spc="0" normalizeH="0" baseline="0" noProof="0">
                <a:ln>
                  <a:noFill/>
                </a:ln>
                <a:solidFill>
                  <a:srgbClr val="CC0033"/>
                </a:solidFill>
                <a:effectLst/>
                <a:uLnTx/>
                <a:uFillTx/>
                <a:latin typeface="Arial"/>
                <a:ea typeface="+mn-ea"/>
                <a:cs typeface="+mn-cs"/>
              </a:rPr>
              <a:t>Safety major events due to EAF roof water leakage.</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ro-RO" sz="2400" b="0" i="0" u="none" strike="noStrike" kern="1200" cap="none" spc="0" normalizeH="0" baseline="0" noProof="0">
                <a:ln>
                  <a:noFill/>
                </a:ln>
                <a:solidFill>
                  <a:srgbClr val="CC0033"/>
                </a:solidFill>
                <a:effectLst/>
                <a:uLnTx/>
                <a:uFillTx/>
                <a:latin typeface="Arial"/>
                <a:ea typeface="+mn-ea"/>
                <a:cs typeface="+mn-cs"/>
              </a:rPr>
              <a:t>Extreme heat effect over the water cooled panels</a:t>
            </a:r>
          </a:p>
        </p:txBody>
      </p:sp>
      <p:sp>
        <p:nvSpPr>
          <p:cNvPr id="264" name="TextBox 11">
            <a:extLst>
              <a:ext uri="{FF2B5EF4-FFF2-40B4-BE49-F238E27FC236}">
                <a16:creationId xmlns:a16="http://schemas.microsoft.com/office/drawing/2014/main" id="{1ACBC046-8742-1BC0-D18F-81EAAA429D06}"/>
              </a:ext>
            </a:extLst>
          </p:cNvPr>
          <p:cNvSpPr txBox="1"/>
          <p:nvPr/>
        </p:nvSpPr>
        <p:spPr>
          <a:xfrm>
            <a:off x="11374855" y="3374625"/>
            <a:ext cx="6175207" cy="2585323"/>
          </a:xfrm>
          <a:prstGeom prst="rect">
            <a:avLst/>
          </a:prstGeom>
          <a:noFill/>
          <a:ln w="63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2100" b="1" i="0" u="none" strike="noStrike" kern="1200" cap="none" spc="0" normalizeH="0" baseline="0" noProof="0">
                <a:ln>
                  <a:noFill/>
                </a:ln>
                <a:solidFill>
                  <a:srgbClr val="2F2F2F"/>
                </a:solidFill>
                <a:effectLst/>
                <a:uLnTx/>
                <a:uFillTx/>
                <a:latin typeface="Arial"/>
                <a:ea typeface="+mn-ea"/>
                <a:cs typeface="+mn-cs"/>
              </a:rPr>
              <a:t>Corrective actions: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o-RO" sz="2100" b="1" i="0" u="none" strike="noStrike" kern="1200" cap="none" spc="0" normalizeH="0" baseline="0" noProof="0">
              <a:ln>
                <a:noFill/>
              </a:ln>
              <a:solidFill>
                <a:srgbClr val="2F2F2F"/>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ro-RO" sz="2400" b="0" i="0" u="none" strike="noStrike" kern="1200" cap="none" spc="0" normalizeH="0" baseline="0" noProof="0">
                <a:ln>
                  <a:noFill/>
                </a:ln>
                <a:solidFill>
                  <a:srgbClr val="99CC99"/>
                </a:solidFill>
                <a:effectLst/>
                <a:uLnTx/>
                <a:uFillTx/>
                <a:latin typeface="Arial"/>
                <a:ea typeface="+mn-ea"/>
                <a:cs typeface="+mn-cs"/>
              </a:rPr>
              <a:t>Increase PoliJet angle from 43º to 45º</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ro-RO" sz="2400" b="0" i="0" u="none" strike="noStrike" kern="1200" cap="none" spc="0" normalizeH="0" baseline="0" noProof="0">
                <a:ln>
                  <a:noFill/>
                </a:ln>
                <a:solidFill>
                  <a:srgbClr val="99CC99"/>
                </a:solidFill>
                <a:effectLst/>
                <a:uLnTx/>
                <a:uFillTx/>
                <a:latin typeface="Arial"/>
                <a:ea typeface="+mn-ea"/>
                <a:cs typeface="+mn-cs"/>
              </a:rPr>
              <a:t>Reduce injection intensity during Refining</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ro-RO" sz="2400" b="0" i="0" u="none" strike="noStrike" kern="1200" cap="none" spc="0" normalizeH="0" baseline="0" noProof="0">
                <a:ln>
                  <a:noFill/>
                </a:ln>
                <a:solidFill>
                  <a:srgbClr val="99CC99"/>
                </a:solidFill>
                <a:effectLst/>
                <a:uLnTx/>
                <a:uFillTx/>
                <a:latin typeface="Arial"/>
                <a:ea typeface="+mn-ea"/>
                <a:cs typeface="+mn-cs"/>
              </a:rPr>
              <a:t>Anticipate rubber injection during Melting</a:t>
            </a:r>
          </a:p>
        </p:txBody>
      </p:sp>
      <p:sp>
        <p:nvSpPr>
          <p:cNvPr id="266" name="textruta 265">
            <a:extLst>
              <a:ext uri="{FF2B5EF4-FFF2-40B4-BE49-F238E27FC236}">
                <a16:creationId xmlns:a16="http://schemas.microsoft.com/office/drawing/2014/main" id="{DCDB0302-F9D9-BE47-F2B1-18D3592A749D}"/>
              </a:ext>
            </a:extLst>
          </p:cNvPr>
          <p:cNvSpPr txBox="1"/>
          <p:nvPr/>
        </p:nvSpPr>
        <p:spPr>
          <a:xfrm>
            <a:off x="815694" y="2358015"/>
            <a:ext cx="149857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0" i="0" u="none" strike="noStrike" kern="1200" cap="none" spc="0" normalizeH="0" baseline="0" noProof="0" err="1">
                <a:ln>
                  <a:noFill/>
                </a:ln>
                <a:solidFill>
                  <a:srgbClr val="2F2F2F"/>
                </a:solidFill>
                <a:effectLst/>
                <a:uLnTx/>
                <a:uFillTx/>
                <a:latin typeface="Arial"/>
                <a:ea typeface="+mn-ea"/>
                <a:cs typeface="+mn-cs"/>
              </a:rPr>
              <a:t>Technical</a:t>
            </a:r>
            <a:r>
              <a:rPr kumimoji="0" lang="sv-SE" sz="2400" b="0" i="0" u="none" strike="noStrike" kern="1200" cap="none" spc="0" normalizeH="0" baseline="0" noProof="0">
                <a:ln>
                  <a:noFill/>
                </a:ln>
                <a:solidFill>
                  <a:srgbClr val="2F2F2F"/>
                </a:solidFill>
                <a:effectLst/>
                <a:uLnTx/>
                <a:uFillTx/>
                <a:latin typeface="Arial"/>
                <a:ea typeface="+mn-ea"/>
                <a:cs typeface="+mn-cs"/>
              </a:rPr>
              <a:t> </a:t>
            </a:r>
            <a:r>
              <a:rPr kumimoji="0" lang="sv-SE" sz="2400" b="0" i="0" u="none" strike="noStrike" kern="1200" cap="none" spc="0" normalizeH="0" baseline="0" noProof="0" err="1">
                <a:ln>
                  <a:noFill/>
                </a:ln>
                <a:solidFill>
                  <a:srgbClr val="2F2F2F"/>
                </a:solidFill>
                <a:effectLst/>
                <a:uLnTx/>
                <a:uFillTx/>
                <a:latin typeface="Arial"/>
                <a:ea typeface="+mn-ea"/>
                <a:cs typeface="+mn-cs"/>
              </a:rPr>
              <a:t>challenge</a:t>
            </a:r>
            <a:r>
              <a:rPr kumimoji="0" lang="sv-SE" sz="2400" b="0" i="0" u="none" strike="noStrike" kern="1200" cap="none" spc="0" normalizeH="0" baseline="0" noProof="0">
                <a:ln>
                  <a:noFill/>
                </a:ln>
                <a:solidFill>
                  <a:srgbClr val="2F2F2F"/>
                </a:solidFill>
                <a:effectLst/>
                <a:uLnTx/>
                <a:uFillTx/>
                <a:latin typeface="Arial"/>
                <a:ea typeface="+mn-ea"/>
                <a:cs typeface="+mn-cs"/>
              </a:rPr>
              <a:t> </a:t>
            </a:r>
            <a:r>
              <a:rPr kumimoji="0" lang="sv-SE" sz="2400" b="0" i="0" u="none" strike="noStrike" kern="1200" cap="none" spc="0" normalizeH="0" baseline="0" noProof="0" err="1">
                <a:ln>
                  <a:noFill/>
                </a:ln>
                <a:solidFill>
                  <a:srgbClr val="2F2F2F"/>
                </a:solidFill>
                <a:effectLst/>
                <a:uLnTx/>
                <a:uFillTx/>
                <a:latin typeface="Arial"/>
                <a:ea typeface="+mn-ea"/>
                <a:cs typeface="+mn-cs"/>
              </a:rPr>
              <a:t>with</a:t>
            </a:r>
            <a:r>
              <a:rPr kumimoji="0" lang="sv-SE" sz="2400" b="0" i="0" u="none" strike="noStrike" kern="1200" cap="none" spc="0" normalizeH="0" baseline="0" noProof="0">
                <a:ln>
                  <a:noFill/>
                </a:ln>
                <a:solidFill>
                  <a:srgbClr val="2F2F2F"/>
                </a:solidFill>
                <a:effectLst/>
                <a:uLnTx/>
                <a:uFillTx/>
                <a:latin typeface="Arial"/>
                <a:ea typeface="+mn-ea"/>
                <a:cs typeface="+mn-cs"/>
              </a:rPr>
              <a:t> the </a:t>
            </a:r>
            <a:r>
              <a:rPr kumimoji="0" lang="sv-SE" sz="2400" b="0" i="0" u="none" strike="noStrike" kern="1200" cap="none" spc="0" normalizeH="0" baseline="0" noProof="0" err="1">
                <a:ln>
                  <a:noFill/>
                </a:ln>
                <a:solidFill>
                  <a:srgbClr val="2F2F2F"/>
                </a:solidFill>
                <a:effectLst/>
                <a:uLnTx/>
                <a:uFillTx/>
                <a:latin typeface="Arial"/>
                <a:ea typeface="+mn-ea"/>
                <a:cs typeface="+mn-cs"/>
              </a:rPr>
              <a:t>rubber</a:t>
            </a:r>
            <a:r>
              <a:rPr kumimoji="0" lang="sv-SE" sz="2400" b="0" i="0" u="none" strike="noStrike" kern="1200" cap="none" spc="0" normalizeH="0" baseline="0" noProof="0">
                <a:ln>
                  <a:noFill/>
                </a:ln>
                <a:solidFill>
                  <a:srgbClr val="2F2F2F"/>
                </a:solidFill>
                <a:effectLst/>
                <a:uLnTx/>
                <a:uFillTx/>
                <a:latin typeface="Arial"/>
                <a:ea typeface="+mn-ea"/>
                <a:cs typeface="+mn-cs"/>
              </a:rPr>
              <a:t> </a:t>
            </a:r>
            <a:r>
              <a:rPr kumimoji="0" lang="sv-SE" sz="2400" b="0" i="0" u="none" strike="noStrike" kern="1200" cap="none" spc="0" normalizeH="0" baseline="0" noProof="0" err="1">
                <a:ln>
                  <a:noFill/>
                </a:ln>
                <a:solidFill>
                  <a:srgbClr val="2F2F2F"/>
                </a:solidFill>
                <a:effectLst/>
                <a:uLnTx/>
                <a:uFillTx/>
                <a:latin typeface="Arial"/>
                <a:ea typeface="+mn-ea"/>
                <a:cs typeface="+mn-cs"/>
              </a:rPr>
              <a:t>injection</a:t>
            </a:r>
            <a:r>
              <a:rPr kumimoji="0" lang="sv-SE" sz="2400" b="0" i="0" u="none" strike="noStrike" kern="1200" cap="none" spc="0" normalizeH="0" baseline="0" noProof="0">
                <a:ln>
                  <a:noFill/>
                </a:ln>
                <a:solidFill>
                  <a:srgbClr val="2F2F2F"/>
                </a:solidFill>
                <a:effectLst/>
                <a:uLnTx/>
                <a:uFillTx/>
                <a:latin typeface="Arial"/>
                <a:ea typeface="+mn-ea"/>
                <a:cs typeface="+mn-cs"/>
              </a:rPr>
              <a:t>.</a:t>
            </a: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sv-SE" sz="2400" b="0" i="0" u="none" strike="noStrike" kern="1200" cap="none" spc="0" normalizeH="0" baseline="0" noProof="0">
              <a:ln>
                <a:noFill/>
              </a:ln>
              <a:solidFill>
                <a:srgbClr val="2F2F2F"/>
              </a:solidFill>
              <a:effectLst/>
              <a:uLnTx/>
              <a:uFillTx/>
              <a:latin typeface="Arial"/>
              <a:ea typeface="+mn-ea"/>
              <a:cs typeface="+mn-cs"/>
            </a:endParaRPr>
          </a:p>
        </p:txBody>
      </p:sp>
    </p:spTree>
    <p:extLst>
      <p:ext uri="{BB962C8B-B14F-4D97-AF65-F5344CB8AC3E}">
        <p14:creationId xmlns:p14="http://schemas.microsoft.com/office/powerpoint/2010/main" val="294062538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276" name="TextBox 275">
            <a:extLst>
              <a:ext uri="{FF2B5EF4-FFF2-40B4-BE49-F238E27FC236}">
                <a16:creationId xmlns:a16="http://schemas.microsoft.com/office/drawing/2014/main" id="{23F49CDA-BC36-C7E5-B9CD-42DA77A33D92}"/>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Technical</a:t>
            </a:r>
            <a:r>
              <a:rPr kumimoji="0" lang="sv-SE"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challenges</a:t>
            </a:r>
            <a:r>
              <a:rPr kumimoji="0" lang="sv-SE"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in cement </a:t>
            </a:r>
            <a:r>
              <a:rPr kumimoji="0" lang="sv-SE" sz="6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industry</a:t>
            </a:r>
            <a:endParaRPr kumimoji="0" lang="sv-SE"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8" name="TextBox 3">
            <a:extLst>
              <a:ext uri="{FF2B5EF4-FFF2-40B4-BE49-F238E27FC236}">
                <a16:creationId xmlns:a16="http://schemas.microsoft.com/office/drawing/2014/main" id="{53845E48-D42B-9D4A-DCD9-ECFEBBEDF273}"/>
              </a:ext>
            </a:extLst>
          </p:cNvPr>
          <p:cNvSpPr txBox="1"/>
          <p:nvPr/>
        </p:nvSpPr>
        <p:spPr>
          <a:xfrm>
            <a:off x="909922" y="2746940"/>
            <a:ext cx="16506208" cy="4401974"/>
          </a:xfrm>
          <a:prstGeom prst="rect">
            <a:avLst/>
          </a:prstGeom>
          <a:noFill/>
        </p:spPr>
        <p:txBody>
          <a:bodyPr wrap="square">
            <a:spAutoFit/>
          </a:bodyPr>
          <a:lstStyle/>
          <a:p>
            <a:r>
              <a:rPr lang="en-US" sz="2800" b="1" dirty="0">
                <a:solidFill>
                  <a:srgbClr val="CC0033"/>
                </a:solidFill>
                <a:latin typeface="Arial" panose="020B0604020202020204" pitchFamily="34" charset="0"/>
                <a:cs typeface="Arial" panose="020B0604020202020204" pitchFamily="34" charset="0"/>
              </a:rPr>
              <a:t>The major </a:t>
            </a:r>
            <a:r>
              <a:rPr lang="en-GB" sz="2800" b="1" dirty="0">
                <a:solidFill>
                  <a:srgbClr val="CC0033"/>
                </a:solidFill>
                <a:latin typeface="Arial" panose="020B0604020202020204" pitchFamily="34" charset="0"/>
                <a:cs typeface="Arial" panose="020B0604020202020204" pitchFamily="34" charset="0"/>
              </a:rPr>
              <a:t>technical challenges faced in </a:t>
            </a:r>
            <a:r>
              <a:rPr lang="en-GB" sz="2800" b="1" dirty="0" err="1">
                <a:solidFill>
                  <a:srgbClr val="CC0033"/>
                </a:solidFill>
                <a:latin typeface="Arial" panose="020B0604020202020204" pitchFamily="34" charset="0"/>
                <a:cs typeface="Arial" panose="020B0604020202020204" pitchFamily="34" charset="0"/>
              </a:rPr>
              <a:t>Secil</a:t>
            </a:r>
            <a:r>
              <a:rPr lang="en-GB" sz="2800" b="1" dirty="0">
                <a:solidFill>
                  <a:srgbClr val="CC0033"/>
                </a:solidFill>
                <a:latin typeface="Arial" panose="020B0604020202020204" pitchFamily="34" charset="0"/>
                <a:cs typeface="Arial" panose="020B0604020202020204" pitchFamily="34" charset="0"/>
              </a:rPr>
              <a:t> demo-site:</a:t>
            </a:r>
          </a:p>
          <a:p>
            <a:pPr marL="342900" marR="0" lvl="0" indent="-342900" algn="just" defTabSz="914400" rtl="0" eaLnBrk="1" fontAlgn="auto" latinLnBrk="0" hangingPunct="1">
              <a:lnSpc>
                <a:spcPct val="125000"/>
              </a:lnSpc>
              <a:spcBef>
                <a:spcPts val="600"/>
              </a:spcBef>
              <a:spcAft>
                <a:spcPts val="1200"/>
              </a:spcAft>
              <a:buClrTx/>
              <a:buSzTx/>
              <a:buFont typeface="Symbol" panose="05050102010706020507" pitchFamily="18" charset="2"/>
              <a:buChar char=""/>
              <a:tabLst/>
              <a:defRPr/>
            </a:pPr>
            <a:r>
              <a:rPr kumimoji="0" lang="en-US" sz="2400" b="0" i="0" u="none" strike="noStrike" kern="1200" cap="none" spc="0" normalizeH="0" baseline="0" noProof="0" dirty="0">
                <a:ln>
                  <a:noFill/>
                </a:ln>
                <a:solidFill>
                  <a:srgbClr val="404040"/>
                </a:solidFill>
                <a:effectLst/>
                <a:uLnTx/>
                <a:uFillTx/>
                <a:latin typeface="Arial" panose="020B0604020202020204" pitchFamily="34" charset="0"/>
                <a:ea typeface="Calibri" panose="020F0502020204030204" pitchFamily="34" charset="0"/>
                <a:cs typeface="Lohit Devanagari"/>
              </a:rPr>
              <a:t>Complexity of a cement kiln: chemical process, physical process, and thermodynamic process (large number of parameters).</a:t>
            </a:r>
            <a:endParaRPr kumimoji="0" lang="sv-SE" sz="2400" b="0" i="0" u="none" strike="noStrike" kern="1200" cap="none" spc="0" normalizeH="0" baseline="0" noProof="0" dirty="0">
              <a:ln>
                <a:noFill/>
              </a:ln>
              <a:solidFill>
                <a:srgbClr val="404040"/>
              </a:solidFill>
              <a:effectLst/>
              <a:uLnTx/>
              <a:uFillTx/>
              <a:latin typeface="Trebuchet MS" panose="020B0603020202020204" pitchFamily="34" charset="0"/>
              <a:ea typeface="Calibri" panose="020F0502020204030204" pitchFamily="34" charset="0"/>
              <a:cs typeface="Lohit Devanagari"/>
            </a:endParaRPr>
          </a:p>
          <a:p>
            <a:pPr marL="342900" marR="0" lvl="0" indent="-342900" algn="just" defTabSz="914400" rtl="0" eaLnBrk="1" fontAlgn="auto" latinLnBrk="0" hangingPunct="1">
              <a:lnSpc>
                <a:spcPct val="125000"/>
              </a:lnSpc>
              <a:spcBef>
                <a:spcPts val="0"/>
              </a:spcBef>
              <a:spcAft>
                <a:spcPts val="1200"/>
              </a:spcAft>
              <a:buClrTx/>
              <a:buSzTx/>
              <a:buFont typeface="Symbol" panose="05050102010706020507" pitchFamily="18" charset="2"/>
              <a:buChar char=""/>
              <a:tabLst/>
              <a:defRPr/>
            </a:pPr>
            <a:r>
              <a:rPr lang="en-US" sz="2400" dirty="0">
                <a:solidFill>
                  <a:srgbClr val="404040"/>
                </a:solidFill>
                <a:latin typeface="Arial" panose="020B0604020202020204" pitchFamily="34" charset="0"/>
              </a:rPr>
              <a:t>Lack of model necessary inputs, whether due to lack of technical solution (sensor) or cost. </a:t>
            </a:r>
          </a:p>
          <a:p>
            <a:pPr marL="342900" indent="-342900" algn="just">
              <a:lnSpc>
                <a:spcPct val="125000"/>
              </a:lnSpc>
              <a:spcAft>
                <a:spcPts val="1200"/>
              </a:spcAft>
              <a:buFont typeface="Symbol" panose="05050102010706020507" pitchFamily="18" charset="2"/>
              <a:buChar char=""/>
              <a:defRPr/>
            </a:pPr>
            <a:r>
              <a:rPr lang="en-US" sz="2400" dirty="0">
                <a:solidFill>
                  <a:srgbClr val="404040"/>
                </a:solidFill>
                <a:latin typeface="Arial" panose="020B0604020202020204" pitchFamily="34" charset="0"/>
              </a:rPr>
              <a:t>Difficulty in calculating the benefits of developing a digital twin.</a:t>
            </a:r>
            <a:endParaRPr lang="sv-SE" sz="2400" dirty="0">
              <a:solidFill>
                <a:srgbClr val="404040"/>
              </a:solidFill>
              <a:latin typeface="Arial" panose="020B0604020202020204" pitchFamily="34" charset="0"/>
            </a:endParaRPr>
          </a:p>
          <a:p>
            <a:pPr marL="342900" indent="-342900" algn="just">
              <a:lnSpc>
                <a:spcPct val="125000"/>
              </a:lnSpc>
              <a:spcAft>
                <a:spcPts val="1200"/>
              </a:spcAft>
              <a:buFont typeface="Symbol" panose="05050102010706020507" pitchFamily="18" charset="2"/>
              <a:buChar char=""/>
              <a:defRPr/>
            </a:pPr>
            <a:r>
              <a:rPr lang="en-US" sz="2400" dirty="0">
                <a:solidFill>
                  <a:srgbClr val="404040"/>
                </a:solidFill>
                <a:latin typeface="Arial" panose="020B0604020202020204" pitchFamily="34" charset="0"/>
              </a:rPr>
              <a:t>The cement sector is still “change resistant”, especially in the kiln operating processes (mindset).</a:t>
            </a:r>
            <a:endParaRPr lang="sv-SE" sz="2400" dirty="0">
              <a:solidFill>
                <a:srgbClr val="404040"/>
              </a:solidFill>
              <a:latin typeface="Arial" panose="020B0604020202020204" pitchFamily="34" charset="0"/>
            </a:endParaRPr>
          </a:p>
          <a:p>
            <a:pPr marL="342900" indent="-342900" algn="just">
              <a:lnSpc>
                <a:spcPct val="125000"/>
              </a:lnSpc>
              <a:spcAft>
                <a:spcPts val="1200"/>
              </a:spcAft>
              <a:buFont typeface="Symbol" panose="05050102010706020507" pitchFamily="18" charset="2"/>
              <a:buChar char=""/>
              <a:defRPr/>
            </a:pPr>
            <a:r>
              <a:rPr lang="en-US" sz="2400" dirty="0">
                <a:solidFill>
                  <a:srgbClr val="404040"/>
                </a:solidFill>
                <a:latin typeface="Arial" panose="020B0604020202020204" pitchFamily="34" charset="0"/>
              </a:rPr>
              <a:t>The plant management need a digital twin to support the kiln operation (control strategy), with fast reaction to process problems, and not for process simulations. </a:t>
            </a:r>
            <a:endParaRPr lang="sv-SE" sz="2400" dirty="0">
              <a:solidFill>
                <a:srgbClr val="404040"/>
              </a:solidFill>
              <a:latin typeface="Arial" panose="020B0604020202020204" pitchFamily="34" charset="0"/>
            </a:endParaRPr>
          </a:p>
        </p:txBody>
      </p:sp>
      <p:pic>
        <p:nvPicPr>
          <p:cNvPr id="2" name="Imagen 93">
            <a:extLst>
              <a:ext uri="{FF2B5EF4-FFF2-40B4-BE49-F238E27FC236}">
                <a16:creationId xmlns:a16="http://schemas.microsoft.com/office/drawing/2014/main" id="{631502EF-D0DC-D240-6873-23D01EBD655C}"/>
              </a:ext>
            </a:extLst>
          </p:cNvPr>
          <p:cNvPicPr>
            <a:picLocks noChangeAspect="1"/>
          </p:cNvPicPr>
          <p:nvPr/>
        </p:nvPicPr>
        <p:blipFill rotWithShape="1">
          <a:blip r:embed="rId6"/>
          <a:srcRect l="23084" t="14316" r="9046" b="7091"/>
          <a:stretch/>
        </p:blipFill>
        <p:spPr>
          <a:xfrm>
            <a:off x="16588140" y="292887"/>
            <a:ext cx="1699860" cy="1389330"/>
          </a:xfrm>
          <a:prstGeom prst="rect">
            <a:avLst/>
          </a:prstGeom>
        </p:spPr>
      </p:pic>
    </p:spTree>
    <p:extLst>
      <p:ext uri="{BB962C8B-B14F-4D97-AF65-F5344CB8AC3E}">
        <p14:creationId xmlns:p14="http://schemas.microsoft.com/office/powerpoint/2010/main" val="3666341364"/>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Digital twin challenges</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9819200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sp>
        <p:nvSpPr>
          <p:cNvPr id="24" name="TextBox 23">
            <a:extLst>
              <a:ext uri="{FF2B5EF4-FFF2-40B4-BE49-F238E27FC236}">
                <a16:creationId xmlns:a16="http://schemas.microsoft.com/office/drawing/2014/main" id="{18A1E8C5-B4EA-439B-9904-844DAB8EC6FB}"/>
              </a:ext>
            </a:extLst>
          </p:cNvPr>
          <p:cNvSpPr txBox="1"/>
          <p:nvPr/>
        </p:nvSpPr>
        <p:spPr>
          <a:xfrm>
            <a:off x="741948" y="1197813"/>
            <a:ext cx="1545817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Implemented digital solutions</a:t>
            </a:r>
            <a:endParaRPr kumimoji="0" lang="sv-SE" sz="48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grpSp>
        <p:nvGrpSpPr>
          <p:cNvPr id="3" name="Gruppo 2">
            <a:extLst>
              <a:ext uri="{FF2B5EF4-FFF2-40B4-BE49-F238E27FC236}">
                <a16:creationId xmlns:a16="http://schemas.microsoft.com/office/drawing/2014/main" id="{2BF6FEDF-B76D-FD9D-47C5-85622C686D7B}"/>
              </a:ext>
            </a:extLst>
          </p:cNvPr>
          <p:cNvGrpSpPr/>
          <p:nvPr/>
        </p:nvGrpSpPr>
        <p:grpSpPr>
          <a:xfrm>
            <a:off x="-12" y="138554"/>
            <a:ext cx="18288002" cy="681138"/>
            <a:chOff x="-12" y="138554"/>
            <a:chExt cx="18288002" cy="681138"/>
          </a:xfrm>
        </p:grpSpPr>
        <p:grpSp>
          <p:nvGrpSpPr>
            <p:cNvPr id="5" name="Gruppo 1">
              <a:extLst>
                <a:ext uri="{FF2B5EF4-FFF2-40B4-BE49-F238E27FC236}">
                  <a16:creationId xmlns:a16="http://schemas.microsoft.com/office/drawing/2014/main" id="{997EFA7B-379D-2474-E351-90C2BE1C3028}"/>
                </a:ext>
              </a:extLst>
            </p:cNvPr>
            <p:cNvGrpSpPr/>
            <p:nvPr/>
          </p:nvGrpSpPr>
          <p:grpSpPr>
            <a:xfrm>
              <a:off x="0" y="153125"/>
              <a:ext cx="17907000" cy="666567"/>
              <a:chOff x="0" y="153125"/>
              <a:chExt cx="17907000" cy="666567"/>
            </a:xfrm>
          </p:grpSpPr>
          <p:grpSp>
            <p:nvGrpSpPr>
              <p:cNvPr id="7" name="Gruppo 15">
                <a:extLst>
                  <a:ext uri="{FF2B5EF4-FFF2-40B4-BE49-F238E27FC236}">
                    <a16:creationId xmlns:a16="http://schemas.microsoft.com/office/drawing/2014/main" id="{F6C1F504-029E-3CF2-8F00-FB6CF69F7092}"/>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FA9040E7-9A49-1D5D-D3CF-619CBE4EF9A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555D62B6-1711-5DE9-6801-4ADD6C4EE966}"/>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8" name="TextBox 7">
                <a:extLst>
                  <a:ext uri="{FF2B5EF4-FFF2-40B4-BE49-F238E27FC236}">
                    <a16:creationId xmlns:a16="http://schemas.microsoft.com/office/drawing/2014/main" id="{D7DDCECF-FF75-D60D-1173-211FDEA8EC87}"/>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6" name="Rettangolo 13">
              <a:extLst>
                <a:ext uri="{FF2B5EF4-FFF2-40B4-BE49-F238E27FC236}">
                  <a16:creationId xmlns:a16="http://schemas.microsoft.com/office/drawing/2014/main" id="{A8B24503-3A2C-D82F-8FCC-B109F9D71FA2}"/>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graphicFrame>
        <p:nvGraphicFramePr>
          <p:cNvPr id="2" name="Table 3">
            <a:extLst>
              <a:ext uri="{FF2B5EF4-FFF2-40B4-BE49-F238E27FC236}">
                <a16:creationId xmlns:a16="http://schemas.microsoft.com/office/drawing/2014/main" id="{1065279C-0791-B6A3-DD41-69FEF2E759CF}"/>
              </a:ext>
            </a:extLst>
          </p:cNvPr>
          <p:cNvGraphicFramePr>
            <a:graphicFrameLocks noGrp="1"/>
          </p:cNvGraphicFramePr>
          <p:nvPr>
            <p:extLst>
              <p:ext uri="{D42A27DB-BD31-4B8C-83A1-F6EECF244321}">
                <p14:modId xmlns:p14="http://schemas.microsoft.com/office/powerpoint/2010/main" val="2365921936"/>
              </p:ext>
            </p:extLst>
          </p:nvPr>
        </p:nvGraphicFramePr>
        <p:xfrm>
          <a:off x="741948" y="4001717"/>
          <a:ext cx="16413481" cy="4740402"/>
        </p:xfrm>
        <a:graphic>
          <a:graphicData uri="http://schemas.openxmlformats.org/drawingml/2006/table">
            <a:tbl>
              <a:tblPr firstRow="1" bandRow="1">
                <a:tableStyleId>{21E4AEA4-8DFA-4A89-87EB-49C32662AFE0}</a:tableStyleId>
              </a:tblPr>
              <a:tblGrid>
                <a:gridCol w="5918159">
                  <a:extLst>
                    <a:ext uri="{9D8B030D-6E8A-4147-A177-3AD203B41FA5}">
                      <a16:colId xmlns:a16="http://schemas.microsoft.com/office/drawing/2014/main" val="2437984959"/>
                    </a:ext>
                  </a:extLst>
                </a:gridCol>
                <a:gridCol w="4982433">
                  <a:extLst>
                    <a:ext uri="{9D8B030D-6E8A-4147-A177-3AD203B41FA5}">
                      <a16:colId xmlns:a16="http://schemas.microsoft.com/office/drawing/2014/main" val="2413250884"/>
                    </a:ext>
                  </a:extLst>
                </a:gridCol>
                <a:gridCol w="5512889">
                  <a:extLst>
                    <a:ext uri="{9D8B030D-6E8A-4147-A177-3AD203B41FA5}">
                      <a16:colId xmlns:a16="http://schemas.microsoft.com/office/drawing/2014/main" val="2169069075"/>
                    </a:ext>
                  </a:extLst>
                </a:gridCol>
              </a:tblGrid>
              <a:tr h="370840">
                <a:tc>
                  <a:txBody>
                    <a:bodyPr/>
                    <a:lstStyle/>
                    <a:p>
                      <a:r>
                        <a:rPr lang="en-GB" sz="2400" b="1" kern="1200">
                          <a:solidFill>
                            <a:schemeClr val="lt1"/>
                          </a:solidFill>
                        </a:rPr>
                        <a:t>Solution</a:t>
                      </a:r>
                      <a:r>
                        <a:rPr lang="en-GB" sz="1600" b="1" kern="1200">
                          <a:solidFill>
                            <a:schemeClr val="lt1"/>
                          </a:solidFill>
                          <a:effectLst/>
                        </a:rPr>
                        <a:t> </a:t>
                      </a:r>
                      <a:endParaRPr lang="sv-SE" sz="2400"/>
                    </a:p>
                  </a:txBody>
                  <a:tcPr/>
                </a:tc>
                <a:tc>
                  <a:txBody>
                    <a:bodyPr/>
                    <a:lstStyle/>
                    <a:p>
                      <a:r>
                        <a:rPr lang="en-GB" sz="2400"/>
                        <a:t>Demo</a:t>
                      </a:r>
                      <a:endParaRPr lang="sv-SE" sz="2400"/>
                    </a:p>
                  </a:txBody>
                  <a:tcPr/>
                </a:tc>
                <a:tc>
                  <a:txBody>
                    <a:bodyPr/>
                    <a:lstStyle/>
                    <a:p>
                      <a:r>
                        <a:rPr lang="sv-SE" sz="2400"/>
                        <a:t>Solution developer</a:t>
                      </a:r>
                      <a:endParaRPr lang="sv-SE" sz="2400" dirty="0"/>
                    </a:p>
                  </a:txBody>
                  <a:tcPr/>
                </a:tc>
                <a:extLst>
                  <a:ext uri="{0D108BD9-81ED-4DB2-BD59-A6C34878D82A}">
                    <a16:rowId xmlns:a16="http://schemas.microsoft.com/office/drawing/2014/main" val="2162290095"/>
                  </a:ext>
                </a:extLst>
              </a:tr>
              <a:tr h="370840">
                <a:tc>
                  <a:txBody>
                    <a:bodyPr/>
                    <a:lstStyle/>
                    <a:p>
                      <a:r>
                        <a:rPr lang="en-GB" sz="2400" b="1">
                          <a:solidFill>
                            <a:srgbClr val="000000"/>
                          </a:solidFill>
                          <a:effectLst/>
                        </a:rPr>
                        <a:t>Digital Twins</a:t>
                      </a:r>
                      <a:endParaRPr lang="sv-SE" sz="2400"/>
                    </a:p>
                  </a:txBody>
                  <a:tcPr/>
                </a:tc>
                <a:tc>
                  <a:txBody>
                    <a:bodyPr/>
                    <a:lstStyle/>
                    <a:p>
                      <a:pPr marL="0" lvl="1" indent="0" algn="just">
                        <a:lnSpc>
                          <a:spcPct val="125000"/>
                        </a:lnSpc>
                        <a:spcAft>
                          <a:spcPts val="1200"/>
                        </a:spcAft>
                        <a:buFont typeface="Courier New" panose="02070309020205020404" pitchFamily="49" charset="0"/>
                        <a:buNone/>
                      </a:pPr>
                      <a:r>
                        <a:rPr lang="en-GB" sz="2400" kern="1200">
                          <a:solidFill>
                            <a:srgbClr val="000000"/>
                          </a:solidFill>
                          <a:effectLst/>
                        </a:rPr>
                        <a:t>Secil</a:t>
                      </a:r>
                      <a:r>
                        <a:rPr lang="en-GB" sz="2400">
                          <a:solidFill>
                            <a:srgbClr val="000000"/>
                          </a:solidFill>
                          <a:effectLst/>
                        </a:rPr>
                        <a:t>, Fertiberia, Torrecid</a:t>
                      </a:r>
                    </a:p>
                    <a:p>
                      <a:pPr marL="0" lvl="1" indent="0" algn="just">
                        <a:lnSpc>
                          <a:spcPct val="125000"/>
                        </a:lnSpc>
                        <a:spcAft>
                          <a:spcPts val="1200"/>
                        </a:spcAft>
                        <a:buFont typeface="Courier New" panose="02070309020205020404" pitchFamily="49" charset="0"/>
                        <a:buNone/>
                      </a:pPr>
                      <a:r>
                        <a:rPr lang="en-GB" sz="2400">
                          <a:solidFill>
                            <a:srgbClr val="000000"/>
                          </a:solidFill>
                          <a:effectLst/>
                        </a:rPr>
                        <a:t>Feno, Silcotub</a:t>
                      </a:r>
                    </a:p>
                    <a:p>
                      <a:pPr marL="0" lvl="1" indent="0" algn="just">
                        <a:lnSpc>
                          <a:spcPct val="125000"/>
                        </a:lnSpc>
                        <a:spcAft>
                          <a:spcPts val="1200"/>
                        </a:spcAft>
                        <a:buFont typeface="Courier New" panose="02070309020205020404" pitchFamily="49" charset="0"/>
                        <a:buNone/>
                      </a:pPr>
                      <a:r>
                        <a:rPr lang="en-GB" sz="2400">
                          <a:solidFill>
                            <a:srgbClr val="000000"/>
                          </a:solidFill>
                          <a:effectLst/>
                        </a:rPr>
                        <a:t>Asas</a:t>
                      </a:r>
                      <a:endParaRPr lang="sv-SE" sz="2400"/>
                    </a:p>
                  </a:txBody>
                  <a:tcPr/>
                </a:tc>
                <a:tc>
                  <a:txBody>
                    <a:bodyPr/>
                    <a:lstStyle/>
                    <a:p>
                      <a:pPr marL="0" lvl="1" indent="0" algn="just">
                        <a:lnSpc>
                          <a:spcPct val="125000"/>
                        </a:lnSpc>
                        <a:spcAft>
                          <a:spcPts val="1200"/>
                        </a:spcAft>
                        <a:buFont typeface="Courier New" panose="02070309020205020404" pitchFamily="49" charset="0"/>
                        <a:buNone/>
                      </a:pPr>
                      <a:r>
                        <a:rPr lang="sv-SE" sz="2400"/>
                        <a:t>Circe</a:t>
                      </a:r>
                    </a:p>
                    <a:p>
                      <a:pPr marL="0" lvl="1" indent="0" algn="just">
                        <a:lnSpc>
                          <a:spcPct val="125000"/>
                        </a:lnSpc>
                        <a:spcAft>
                          <a:spcPts val="1200"/>
                        </a:spcAft>
                        <a:buFont typeface="Courier New" panose="02070309020205020404" pitchFamily="49" charset="0"/>
                        <a:buNone/>
                      </a:pPr>
                      <a:r>
                        <a:rPr lang="sv-SE" sz="2400"/>
                        <a:t>CSM</a:t>
                      </a:r>
                    </a:p>
                    <a:p>
                      <a:pPr marL="0" lvl="1" indent="0" algn="just">
                        <a:lnSpc>
                          <a:spcPct val="125000"/>
                        </a:lnSpc>
                        <a:spcAft>
                          <a:spcPts val="1200"/>
                        </a:spcAft>
                        <a:buFont typeface="Courier New" panose="02070309020205020404" pitchFamily="49" charset="0"/>
                        <a:buNone/>
                      </a:pPr>
                      <a:r>
                        <a:rPr lang="sv-SE" sz="2400"/>
                        <a:t>IEN</a:t>
                      </a:r>
                      <a:endParaRPr lang="sv-SE" sz="2400" dirty="0"/>
                    </a:p>
                  </a:txBody>
                  <a:tcPr/>
                </a:tc>
                <a:extLst>
                  <a:ext uri="{0D108BD9-81ED-4DB2-BD59-A6C34878D82A}">
                    <a16:rowId xmlns:a16="http://schemas.microsoft.com/office/drawing/2014/main" val="1261250025"/>
                  </a:ext>
                </a:extLst>
              </a:tr>
              <a:tr h="370840">
                <a:tc>
                  <a:txBody>
                    <a:bodyPr/>
                    <a:lstStyle/>
                    <a:p>
                      <a:r>
                        <a:rPr lang="en-GB" sz="2400" b="1">
                          <a:solidFill>
                            <a:srgbClr val="000000"/>
                          </a:solidFill>
                          <a:effectLst/>
                        </a:rPr>
                        <a:t>Machine learning models</a:t>
                      </a:r>
                      <a:endParaRPr lang="sv-SE" sz="2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0000"/>
                          </a:solidFill>
                          <a:effectLst/>
                        </a:rPr>
                        <a:t>Torrecid, Secil, Asas, Feno and Silcotub</a:t>
                      </a:r>
                      <a:endParaRPr lang="sv-SE"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dirty="0"/>
                        <a:t>AIMEN</a:t>
                      </a:r>
                    </a:p>
                  </a:txBody>
                  <a:tcPr/>
                </a:tc>
                <a:extLst>
                  <a:ext uri="{0D108BD9-81ED-4DB2-BD59-A6C34878D82A}">
                    <a16:rowId xmlns:a16="http://schemas.microsoft.com/office/drawing/2014/main" val="429905377"/>
                  </a:ext>
                </a:extLst>
              </a:tr>
              <a:tr h="0">
                <a:tc>
                  <a:txBody>
                    <a:bodyPr/>
                    <a:lstStyle/>
                    <a:p>
                      <a:r>
                        <a:rPr lang="en-GB" sz="2400" b="1">
                          <a:solidFill>
                            <a:srgbClr val="000000"/>
                          </a:solidFill>
                          <a:effectLst/>
                        </a:rPr>
                        <a:t>Monitoring models</a:t>
                      </a:r>
                      <a:endParaRPr lang="sv-SE" sz="24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solidFill>
                            <a:srgbClr val="000000"/>
                          </a:solidFill>
                          <a:effectLst/>
                        </a:rPr>
                        <a:t>Torrecid and Secil</a:t>
                      </a:r>
                      <a:endParaRPr lang="sv-SE"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24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Circe</a:t>
                      </a:r>
                      <a:endParaRPr lang="sv-SE" sz="2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42579119"/>
                  </a:ext>
                </a:extLst>
              </a:tr>
              <a:tr h="0">
                <a:tc>
                  <a:txBody>
                    <a:bodyPr/>
                    <a:lstStyle/>
                    <a:p>
                      <a:r>
                        <a:rPr lang="en-GB" sz="2400" b="1">
                          <a:solidFill>
                            <a:srgbClr val="000000"/>
                          </a:solidFill>
                          <a:effectLst/>
                        </a:rPr>
                        <a:t>Clinker quality model</a:t>
                      </a:r>
                      <a:endParaRPr lang="sv-SE" sz="2400"/>
                    </a:p>
                  </a:txBody>
                  <a:tcPr/>
                </a:tc>
                <a:tc>
                  <a:txBody>
                    <a:bodyPr/>
                    <a:lstStyle/>
                    <a:p>
                      <a:r>
                        <a:rPr lang="en-GB" sz="2400">
                          <a:solidFill>
                            <a:srgbClr val="000000"/>
                          </a:solidFill>
                          <a:effectLst/>
                        </a:rPr>
                        <a:t>Secil</a:t>
                      </a:r>
                      <a:endParaRPr lang="sv-SE" sz="2400"/>
                    </a:p>
                  </a:txBody>
                  <a:tcPr/>
                </a:tc>
                <a:tc>
                  <a:txBody>
                    <a:bodyPr/>
                    <a:lstStyle/>
                    <a:p>
                      <a:r>
                        <a:rPr lang="sv-SE" sz="2400" dirty="0"/>
                        <a:t>AIMEN</a:t>
                      </a:r>
                    </a:p>
                  </a:txBody>
                  <a:tcPr/>
                </a:tc>
                <a:extLst>
                  <a:ext uri="{0D108BD9-81ED-4DB2-BD59-A6C34878D82A}">
                    <a16:rowId xmlns:a16="http://schemas.microsoft.com/office/drawing/2014/main" val="4029389053"/>
                  </a:ext>
                </a:extLst>
              </a:tr>
              <a:tr h="0">
                <a:tc>
                  <a:txBody>
                    <a:bodyPr/>
                    <a:lstStyle/>
                    <a:p>
                      <a:r>
                        <a:rPr lang="en-GB" sz="2400" b="1">
                          <a:solidFill>
                            <a:srgbClr val="000000"/>
                          </a:solidFill>
                          <a:effectLst/>
                        </a:rPr>
                        <a:t>Recipes melting temperature prediction model</a:t>
                      </a:r>
                      <a:endParaRPr lang="sv-SE" sz="2400"/>
                    </a:p>
                  </a:txBody>
                  <a:tcPr/>
                </a:tc>
                <a:tc>
                  <a:txBody>
                    <a:bodyPr/>
                    <a:lstStyle/>
                    <a:p>
                      <a:r>
                        <a:rPr lang="en-GB" sz="2400">
                          <a:solidFill>
                            <a:srgbClr val="000000"/>
                          </a:solidFill>
                          <a:effectLst/>
                        </a:rPr>
                        <a:t>Torrecid</a:t>
                      </a:r>
                      <a:endParaRPr lang="sv-SE" sz="2400"/>
                    </a:p>
                  </a:txBody>
                  <a:tcPr/>
                </a:tc>
                <a:tc>
                  <a:txBody>
                    <a:bodyPr/>
                    <a:lstStyle/>
                    <a:p>
                      <a:r>
                        <a:rPr lang="sv-SE" sz="2400"/>
                        <a:t>Circe</a:t>
                      </a:r>
                      <a:endParaRPr lang="sv-SE" sz="2400" dirty="0"/>
                    </a:p>
                  </a:txBody>
                  <a:tcPr/>
                </a:tc>
                <a:extLst>
                  <a:ext uri="{0D108BD9-81ED-4DB2-BD59-A6C34878D82A}">
                    <a16:rowId xmlns:a16="http://schemas.microsoft.com/office/drawing/2014/main" val="2561723758"/>
                  </a:ext>
                </a:extLst>
              </a:tr>
            </a:tbl>
          </a:graphicData>
        </a:graphic>
      </p:graphicFrame>
      <p:sp>
        <p:nvSpPr>
          <p:cNvPr id="10" name="CuadroTexto 5">
            <a:extLst>
              <a:ext uri="{FF2B5EF4-FFF2-40B4-BE49-F238E27FC236}">
                <a16:creationId xmlns:a16="http://schemas.microsoft.com/office/drawing/2014/main" id="{90BF635B-EF03-A91F-7672-B0D3B967D227}"/>
              </a:ext>
            </a:extLst>
          </p:cNvPr>
          <p:cNvSpPr txBox="1"/>
          <p:nvPr/>
        </p:nvSpPr>
        <p:spPr>
          <a:xfrm>
            <a:off x="741947" y="2649814"/>
            <a:ext cx="164134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2F2F2F"/>
                </a:solidFill>
                <a:effectLst/>
                <a:uLnTx/>
                <a:uFillTx/>
                <a:latin typeface="Arial"/>
                <a:ea typeface="+mn-ea"/>
                <a:cs typeface="+mn-cs"/>
              </a:rPr>
              <a:t>This section is presenting the challenges the solution developers were facing during development of the digitals solutions. The digital solutions for each site and the developers are presented in the table below. </a:t>
            </a:r>
          </a:p>
        </p:txBody>
      </p:sp>
    </p:spTree>
    <p:extLst>
      <p:ext uri="{BB962C8B-B14F-4D97-AF65-F5344CB8AC3E}">
        <p14:creationId xmlns:p14="http://schemas.microsoft.com/office/powerpoint/2010/main" val="2546205019"/>
      </p:ext>
    </p:extLst>
  </p:cSld>
  <p:clrMapOvr>
    <a:masterClrMapping/>
  </p:clrMapOvr>
  <mc:AlternateContent xmlns:mc="http://schemas.openxmlformats.org/markup-compatibility/2006" xmlns:p14="http://schemas.microsoft.com/office/powerpoint/2010/main">
    <mc:Choice Requires="p14">
      <p:transition spd="slow" p14:dur="2000" advTm="92160"/>
    </mc:Choice>
    <mc:Fallback xmlns="">
      <p:transition spd="slow" advTm="9216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1966176" y="1485900"/>
            <a:ext cx="14355646"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2.1 </a:t>
            </a:r>
            <a:br>
              <a:rPr lang="en-GB" sz="6000" b="1" kern="1200" noProof="0" dirty="0">
                <a:solidFill>
                  <a:srgbClr val="FFFFFF"/>
                </a:solidFill>
                <a:latin typeface="+mj-lt"/>
                <a:ea typeface="+mj-ea"/>
                <a:cs typeface="+mj-cs"/>
              </a:rPr>
            </a:br>
            <a:r>
              <a:rPr lang="en-GB" sz="6000" b="1" kern="1200" noProof="0" dirty="0">
                <a:solidFill>
                  <a:srgbClr val="FFFFFF"/>
                </a:solidFill>
                <a:latin typeface="+mj-lt"/>
                <a:ea typeface="+mj-ea"/>
                <a:cs typeface="+mj-cs"/>
              </a:rPr>
              <a:t>The RETROFEED PROJECT</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0634177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pic>
        <p:nvPicPr>
          <p:cNvPr id="277" name="Picture 276" descr="RETROFEED FERTIBERIA">
            <a:extLst>
              <a:ext uri="{FF2B5EF4-FFF2-40B4-BE49-F238E27FC236}">
                <a16:creationId xmlns:a16="http://schemas.microsoft.com/office/drawing/2014/main" id="{13D4CF92-1DBE-F158-BA77-B8A6CA0F45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619548" y="486408"/>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8A92B3D-B015-47CC-1892-D0A64B20B5EE}"/>
              </a:ext>
            </a:extLst>
          </p:cNvPr>
          <p:cNvSpPr txBox="1"/>
          <p:nvPr/>
        </p:nvSpPr>
        <p:spPr>
          <a:xfrm>
            <a:off x="1142999" y="2880859"/>
            <a:ext cx="16143207" cy="46820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1"/>
                </a:solidFill>
                <a:effectLst/>
                <a:uLnTx/>
                <a:uFillTx/>
                <a:latin typeface="Arial"/>
                <a:ea typeface="Calibri" panose="020F0502020204030204" pitchFamily="34" charset="0"/>
                <a:cs typeface="+mn-cs"/>
              </a:rPr>
              <a:t>For the </a:t>
            </a:r>
            <a:r>
              <a:rPr kumimoji="0" lang="en-GB" sz="2400" b="1" i="0" u="none" strike="noStrike" kern="1200" cap="none" spc="0" normalizeH="0" baseline="0" noProof="0" dirty="0" err="1">
                <a:ln>
                  <a:noFill/>
                </a:ln>
                <a:solidFill>
                  <a:schemeClr val="accent1"/>
                </a:solidFill>
                <a:effectLst/>
                <a:uLnTx/>
                <a:uFillTx/>
                <a:latin typeface="Arial"/>
                <a:ea typeface="Calibri" panose="020F0502020204030204" pitchFamily="34" charset="0"/>
                <a:cs typeface="+mn-cs"/>
              </a:rPr>
              <a:t>Fertiberia</a:t>
            </a:r>
            <a:r>
              <a:rPr kumimoji="0" lang="en-GB" sz="2400" b="1" i="0" u="none" strike="noStrike" kern="1200" cap="none" spc="0" normalizeH="0" baseline="0" noProof="0" dirty="0">
                <a:ln>
                  <a:noFill/>
                </a:ln>
                <a:solidFill>
                  <a:schemeClr val="accent1"/>
                </a:solidFill>
                <a:effectLst/>
                <a:uLnTx/>
                <a:uFillTx/>
                <a:latin typeface="Arial"/>
                <a:ea typeface="Calibri" panose="020F0502020204030204" pitchFamily="34" charset="0"/>
                <a:cs typeface="+mn-cs"/>
              </a:rPr>
              <a:t> case, the challenges in developing the Digital Twin were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Accurate capture of mixing of reactants in T-shaped inlets in the gas reactor. </a:t>
            </a:r>
          </a:p>
          <a:p>
            <a:pPr marL="800100" lvl="1" indent="-342900">
              <a:lnSpc>
                <a:spcPct val="105000"/>
              </a:lnSpc>
              <a:buFont typeface="Wingdings" panose="05000000000000000000" pitchFamily="2" charset="2"/>
              <a:buChar char="Ø"/>
              <a:defRPr/>
            </a:pPr>
            <a:r>
              <a:rPr kumimoji="0" lang="en-GB"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To overcome this, a set of simulations covering the operating range with a complex and precise turbulent model (Large Eddy Simulation – LES) was used.</a:t>
            </a: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Reducing computational cost by using less complex turbulent models. </a:t>
            </a:r>
          </a:p>
          <a:p>
            <a:pPr marL="800100" lvl="1" indent="-342900">
              <a:lnSpc>
                <a:spcPct val="105000"/>
              </a:lnSpc>
              <a:buFont typeface="Wingdings" panose="05000000000000000000" pitchFamily="2" charset="2"/>
              <a:buChar char="Ø"/>
              <a:defRPr/>
            </a:pPr>
            <a:r>
              <a:rPr kumimoji="0" lang="en-GB"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To beat this challenge, different RANS (Reynolds-Averaged Navier Stokes) turbulent models were compared with the LES results, and the closest solution was chosen.</a:t>
            </a:r>
          </a:p>
          <a:p>
            <a:pPr marL="0" marR="0" lvl="0" indent="0" algn="l" defTabSz="914400" rtl="0" eaLnBrk="1" fontAlgn="auto" latinLnBrk="0" hangingPunct="1">
              <a:lnSpc>
                <a:spcPct val="105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5000"/>
              </a:lnSpc>
              <a:spcBef>
                <a:spcPts val="0"/>
              </a:spcBef>
              <a:spcAft>
                <a:spcPts val="0"/>
              </a:spcAft>
              <a:buClrTx/>
              <a:buSzTx/>
              <a:buFont typeface="Symbol" panose="05050102010706020507" pitchFamily="18" charset="2"/>
              <a:buChar char=""/>
              <a:tabLst/>
              <a:defRPr/>
            </a:pPr>
            <a:r>
              <a:rPr kumimoji="0" lang="en-GB"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The challenge was to account for the competing kinetic rate between the three reactants in the CFD simulation. </a:t>
            </a:r>
          </a:p>
          <a:p>
            <a:pPr marL="800100" lvl="1" indent="-342900">
              <a:lnSpc>
                <a:spcPct val="105000"/>
              </a:lnSpc>
              <a:buFont typeface="Wingdings" panose="05000000000000000000" pitchFamily="2" charset="2"/>
              <a:buChar char="Ø"/>
              <a:defRPr/>
            </a:pPr>
            <a:r>
              <a:rPr kumimoji="0" lang="en-GB"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To solve this, a User Defined Function (UDF) was created and introduced into the CFD software.</a:t>
            </a: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p:txBody>
      </p:sp>
      <p:sp>
        <p:nvSpPr>
          <p:cNvPr id="2" name="TextBox 275">
            <a:extLst>
              <a:ext uri="{FF2B5EF4-FFF2-40B4-BE49-F238E27FC236}">
                <a16:creationId xmlns:a16="http://schemas.microsoft.com/office/drawing/2014/main" id="{F565884F-7101-8AA8-2A5B-263D7CF2318A}"/>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Digital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twin</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endPar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79122423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6" name="TextBox 5">
            <a:extLst>
              <a:ext uri="{FF2B5EF4-FFF2-40B4-BE49-F238E27FC236}">
                <a16:creationId xmlns:a16="http://schemas.microsoft.com/office/drawing/2014/main" id="{00D1D594-354C-FF5A-81BC-BA54953684D1}"/>
              </a:ext>
            </a:extLst>
          </p:cNvPr>
          <p:cNvSpPr txBox="1"/>
          <p:nvPr/>
        </p:nvSpPr>
        <p:spPr>
          <a:xfrm>
            <a:off x="709712" y="2990296"/>
            <a:ext cx="16868554" cy="6370975"/>
          </a:xfrm>
          <a:prstGeom prst="rect">
            <a:avLst/>
          </a:prstGeom>
          <a:noFill/>
        </p:spPr>
        <p:txBody>
          <a:bodyPr wrap="square">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Characterise the RDF properties: </a:t>
            </a:r>
            <a:endParaRPr kumimoji="0" lang="sv-SE" sz="2400" b="1"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Chemical and combustion properties: performed a statistical analysis of all the supplies during 2020 and 2021 and sorted them by moisture content (most relevant value). Three statistically representative mixtures were used (1</a:t>
            </a:r>
            <a:r>
              <a:rPr kumimoji="0" lang="en-GB" sz="2400" b="0" i="0" u="none" strike="noStrike" kern="1200" cap="none" spc="0" normalizeH="0" baseline="30000" noProof="0" dirty="0">
                <a:ln>
                  <a:noFill/>
                </a:ln>
                <a:solidFill>
                  <a:srgbClr val="2F2F2F"/>
                </a:solidFill>
                <a:effectLst/>
                <a:uLnTx/>
                <a:uFillTx/>
                <a:latin typeface="Calibri" panose="020F0502020204030204" pitchFamily="34" charset="0"/>
                <a:ea typeface="Times New Roman" panose="02020603050405020304" pitchFamily="18" charset="0"/>
                <a:cs typeface="+mn-cs"/>
              </a:rPr>
              <a:t>st</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 quartile, median and 3</a:t>
            </a:r>
            <a:r>
              <a:rPr kumimoji="0" lang="en-GB" sz="2400" b="0" i="0" u="none" strike="noStrike" kern="1200" cap="none" spc="0" normalizeH="0" baseline="30000" noProof="0" dirty="0">
                <a:ln>
                  <a:noFill/>
                </a:ln>
                <a:solidFill>
                  <a:srgbClr val="2F2F2F"/>
                </a:solidFill>
                <a:effectLst/>
                <a:uLnTx/>
                <a:uFillTx/>
                <a:latin typeface="Calibri" panose="020F0502020204030204" pitchFamily="34" charset="0"/>
                <a:ea typeface="Times New Roman" panose="02020603050405020304" pitchFamily="18" charset="0"/>
                <a:cs typeface="+mn-cs"/>
              </a:rPr>
              <a:t>rd</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 quartile samples).</a:t>
            </a: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Shape, size and combustible species: performed in-house granulometry analysis for different samples of RDF sent by </a:t>
            </a:r>
            <a:r>
              <a:rPr kumimoji="0" lang="en-GB" sz="2400" b="0" i="0" u="none" strike="noStrike" kern="1200" cap="none" spc="0" normalizeH="0" baseline="0" noProof="0" dirty="0" err="1">
                <a:ln>
                  <a:noFill/>
                </a:ln>
                <a:solidFill>
                  <a:srgbClr val="2F2F2F"/>
                </a:solidFill>
                <a:effectLst/>
                <a:uLnTx/>
                <a:uFillTx/>
                <a:latin typeface="Calibri" panose="020F0502020204030204" pitchFamily="34" charset="0"/>
                <a:ea typeface="Times New Roman" panose="02020603050405020304" pitchFamily="18" charset="0"/>
                <a:cs typeface="+mn-cs"/>
              </a:rPr>
              <a:t>Secil</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 We then matched them with literature studies, and stablished a quantity of each component in a final RDF mixture.</a:t>
            </a: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Modelling of cyclones tower: </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not enough information for modelling in a discretized way, so no possible to compute conversion of raw material into clinker material within the tower. For overcoming this, we performed a historical analysis of conversion of components depending on the final Calcium Carbonate (CaCO3) content measured at the entrance of the kiln. With the analysis, a linear trend approximation was found for correlating each other chemical component.</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Secondary air mass flow: </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since this is an input to the model, it had to be added to the optimization algorithms to find this flow for each validation point together with the empirical tuneable parameters.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Large set of empirical parameters to be tuned. </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To overcome this challenge, a metaheuristic algorithm was developed to find out the best combination of all the parameters for fitting to the validation points measured by </a:t>
            </a:r>
            <a:r>
              <a:rPr kumimoji="0" lang="en-GB" sz="2400" b="0" i="0" u="none" strike="noStrike" kern="1200" cap="none" spc="0" normalizeH="0" baseline="0" noProof="0" dirty="0" err="1">
                <a:ln>
                  <a:noFill/>
                </a:ln>
                <a:solidFill>
                  <a:srgbClr val="2F2F2F"/>
                </a:solidFill>
                <a:effectLst/>
                <a:uLnTx/>
                <a:uFillTx/>
                <a:latin typeface="Calibri" panose="020F0502020204030204" pitchFamily="34" charset="0"/>
                <a:ea typeface="Times New Roman" panose="02020603050405020304" pitchFamily="18" charset="0"/>
                <a:cs typeface="+mn-cs"/>
              </a:rPr>
              <a:t>Secil</a:t>
            </a:r>
            <a:r>
              <a:rPr kumimoji="0" lang="en-GB" sz="2400" b="0" i="0" u="none" strike="noStrike" kern="1200" cap="none" spc="0" normalizeH="0" baseline="0" noProof="0" dirty="0">
                <a:ln>
                  <a:noFill/>
                </a:ln>
                <a:solidFill>
                  <a:srgbClr val="2F2F2F"/>
                </a:solidFill>
                <a:effectLst/>
                <a:uLnTx/>
                <a:uFillTx/>
                <a:latin typeface="Calibri" panose="020F0502020204030204" pitchFamily="34" charset="0"/>
                <a:ea typeface="Times New Roman" panose="02020603050405020304" pitchFamily="18" charset="0"/>
                <a:cs typeface="+mn-cs"/>
              </a:rPr>
              <a:t>.</a:t>
            </a:r>
            <a:endParaRPr kumimoji="0" lang="sv-SE" sz="2400" b="0" i="0" u="none" strike="noStrike" kern="1200" cap="none" spc="0" normalizeH="0" baseline="0" noProof="0" dirty="0">
              <a:ln>
                <a:noFill/>
              </a:ln>
              <a:solidFill>
                <a:srgbClr val="2F2F2F"/>
              </a:solidFill>
              <a:effectLst/>
              <a:uLnTx/>
              <a:uFillTx/>
              <a:latin typeface="Calibri" panose="020F0502020204030204" pitchFamily="34" charset="0"/>
              <a:ea typeface="Calibri" panose="020F0502020204030204" pitchFamily="34" charset="0"/>
              <a:cs typeface="+mn-cs"/>
            </a:endParaRPr>
          </a:p>
        </p:txBody>
      </p:sp>
      <p:pic>
        <p:nvPicPr>
          <p:cNvPr id="2" name="Imagen 93">
            <a:extLst>
              <a:ext uri="{FF2B5EF4-FFF2-40B4-BE49-F238E27FC236}">
                <a16:creationId xmlns:a16="http://schemas.microsoft.com/office/drawing/2014/main" id="{7DB12FDA-76BC-F5BB-58E9-DA82FCA09011}"/>
              </a:ext>
            </a:extLst>
          </p:cNvPr>
          <p:cNvPicPr>
            <a:picLocks noChangeAspect="1"/>
          </p:cNvPicPr>
          <p:nvPr/>
        </p:nvPicPr>
        <p:blipFill rotWithShape="1">
          <a:blip r:embed="rId6"/>
          <a:srcRect l="23084" t="14316" r="9046" b="7091"/>
          <a:stretch/>
        </p:blipFill>
        <p:spPr>
          <a:xfrm>
            <a:off x="15868607" y="466021"/>
            <a:ext cx="2369044" cy="1936268"/>
          </a:xfrm>
          <a:prstGeom prst="rect">
            <a:avLst/>
          </a:prstGeom>
        </p:spPr>
      </p:pic>
      <p:sp>
        <p:nvSpPr>
          <p:cNvPr id="3" name="TextBox 275">
            <a:extLst>
              <a:ext uri="{FF2B5EF4-FFF2-40B4-BE49-F238E27FC236}">
                <a16:creationId xmlns:a16="http://schemas.microsoft.com/office/drawing/2014/main" id="{343E7C7C-6798-A5EA-43BF-7CFB8C78ACCC}"/>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Digital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twin</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endPar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5" name="textruta 4">
            <a:extLst>
              <a:ext uri="{FF2B5EF4-FFF2-40B4-BE49-F238E27FC236}">
                <a16:creationId xmlns:a16="http://schemas.microsoft.com/office/drawing/2014/main" id="{BC709C01-EDB0-ABDB-6AF4-6FE367629019}"/>
              </a:ext>
            </a:extLst>
          </p:cNvPr>
          <p:cNvSpPr txBox="1"/>
          <p:nvPr/>
        </p:nvSpPr>
        <p:spPr>
          <a:xfrm>
            <a:off x="1142999" y="2528631"/>
            <a:ext cx="1552885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accent1"/>
                </a:solidFill>
                <a:effectLst/>
                <a:uLnTx/>
                <a:uFillTx/>
                <a:latin typeface="Arial"/>
                <a:ea typeface="Calibri" panose="020F0502020204030204" pitchFamily="34" charset="0"/>
                <a:cs typeface="+mn-cs"/>
              </a:rPr>
              <a:t>For the </a:t>
            </a:r>
            <a:r>
              <a:rPr kumimoji="0" lang="en-GB" sz="2400" b="1" i="0" u="none" strike="noStrike" kern="1200" cap="none" spc="0" normalizeH="0" baseline="0" noProof="0" err="1">
                <a:ln>
                  <a:noFill/>
                </a:ln>
                <a:solidFill>
                  <a:schemeClr val="accent1"/>
                </a:solidFill>
                <a:effectLst/>
                <a:uLnTx/>
                <a:uFillTx/>
                <a:latin typeface="Arial"/>
                <a:ea typeface="Calibri" panose="020F0502020204030204" pitchFamily="34" charset="0"/>
                <a:cs typeface="+mn-cs"/>
              </a:rPr>
              <a:t>Secil</a:t>
            </a:r>
            <a:r>
              <a:rPr kumimoji="0" lang="en-GB" sz="2400" b="1" i="0" u="none" strike="noStrike" kern="1200" cap="none" spc="0" normalizeH="0" baseline="0" noProof="0">
                <a:ln>
                  <a:noFill/>
                </a:ln>
                <a:solidFill>
                  <a:schemeClr val="accent1"/>
                </a:solidFill>
                <a:effectLst/>
                <a:uLnTx/>
                <a:uFillTx/>
                <a:latin typeface="Arial"/>
                <a:ea typeface="Calibri" panose="020F0502020204030204" pitchFamily="34" charset="0"/>
                <a:cs typeface="+mn-cs"/>
              </a:rPr>
              <a:t> case, the main challenges for developing the Digital Twin were the following:</a:t>
            </a:r>
          </a:p>
        </p:txBody>
      </p:sp>
    </p:spTree>
    <p:extLst>
      <p:ext uri="{BB962C8B-B14F-4D97-AF65-F5344CB8AC3E}">
        <p14:creationId xmlns:p14="http://schemas.microsoft.com/office/powerpoint/2010/main" val="41348860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6" name="TextBox 5">
            <a:extLst>
              <a:ext uri="{FF2B5EF4-FFF2-40B4-BE49-F238E27FC236}">
                <a16:creationId xmlns:a16="http://schemas.microsoft.com/office/drawing/2014/main" id="{00D1D594-354C-FF5A-81BC-BA54953684D1}"/>
              </a:ext>
            </a:extLst>
          </p:cNvPr>
          <p:cNvSpPr txBox="1"/>
          <p:nvPr/>
        </p:nvSpPr>
        <p:spPr>
          <a:xfrm>
            <a:off x="1142999" y="3174894"/>
            <a:ext cx="15910130" cy="156966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rPr>
              <a:t>The most important challenge in DT development, is lack of sufficient data (operational, design) for model building and measurements (temperatures, flows, emissions) for model validating and fine-tuning.</a:t>
            </a:r>
            <a:r>
              <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rPr>
              <a:t> </a:t>
            </a:r>
            <a:r>
              <a:rPr kumimoji="0" lang="en-GB"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rPr>
              <a:t>Without this DT and DSS will always be inadequate. Everything else (sub-models, computation power, implementation, programming) can be taken care of.</a:t>
            </a: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p:txBody>
      </p:sp>
      <p:sp>
        <p:nvSpPr>
          <p:cNvPr id="3" name="TextBox 275">
            <a:extLst>
              <a:ext uri="{FF2B5EF4-FFF2-40B4-BE49-F238E27FC236}">
                <a16:creationId xmlns:a16="http://schemas.microsoft.com/office/drawing/2014/main" id="{343E7C7C-6798-A5EA-43BF-7CFB8C78ACCC}"/>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Digital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twin</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endPar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5" name="textruta 4">
            <a:extLst>
              <a:ext uri="{FF2B5EF4-FFF2-40B4-BE49-F238E27FC236}">
                <a16:creationId xmlns:a16="http://schemas.microsoft.com/office/drawing/2014/main" id="{BC709C01-EDB0-ABDB-6AF4-6FE367629019}"/>
              </a:ext>
            </a:extLst>
          </p:cNvPr>
          <p:cNvSpPr txBox="1"/>
          <p:nvPr/>
        </p:nvSpPr>
        <p:spPr>
          <a:xfrm>
            <a:off x="1142999" y="2528630"/>
            <a:ext cx="1548632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accent1"/>
                </a:solidFill>
                <a:effectLst/>
                <a:uLnTx/>
                <a:uFillTx/>
                <a:latin typeface="Arial"/>
                <a:ea typeface="Calibri" panose="020F0502020204030204" pitchFamily="34" charset="0"/>
                <a:cs typeface="+mn-cs"/>
              </a:rPr>
              <a:t>For the ASAS case, the main challenges for developing the Digital Twin were the following:</a:t>
            </a:r>
          </a:p>
        </p:txBody>
      </p:sp>
      <p:pic>
        <p:nvPicPr>
          <p:cNvPr id="4" name="Picture 10" descr="RETROFEED ASAS">
            <a:hlinkClick r:id="rId6" action="ppaction://hlinksldjump"/>
            <a:extLst>
              <a:ext uri="{FF2B5EF4-FFF2-40B4-BE49-F238E27FC236}">
                <a16:creationId xmlns:a16="http://schemas.microsoft.com/office/drawing/2014/main" id="{DFB18754-00B6-FC27-C5D5-A0CAB7FF8D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626334" y="484905"/>
            <a:ext cx="2327758" cy="66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3342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6" name="TextBox 5">
            <a:extLst>
              <a:ext uri="{FF2B5EF4-FFF2-40B4-BE49-F238E27FC236}">
                <a16:creationId xmlns:a16="http://schemas.microsoft.com/office/drawing/2014/main" id="{00D1D594-354C-FF5A-81BC-BA54953684D1}"/>
              </a:ext>
            </a:extLst>
          </p:cNvPr>
          <p:cNvSpPr txBox="1"/>
          <p:nvPr/>
        </p:nvSpPr>
        <p:spPr>
          <a:xfrm>
            <a:off x="1142999" y="3203055"/>
            <a:ext cx="16002001" cy="489364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Data process and collecting. </a:t>
            </a:r>
            <a:r>
              <a:rPr kumimoji="0" lang="en-US"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The process is transient and involve a lot of input data, which varies during time. Sometimes data had to be converted to a format suitable for the DT and for the analysis.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Many parameters to be tuned. </a:t>
            </a:r>
            <a:endParaRPr kumimoji="0" lang="sv-SE" sz="2400" b="1"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A subset of parameters has been selected as the most correlated to the desired output (steel temperature) and to overcome plant specific process (e.g. roof removal during basket loading)</a:t>
            </a: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Due to the large amount of data, tuning was performed on a subset of batch data. Later, fine tuning was performed on the whole data set.</a:t>
            </a: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Temperature tuning. The temperature is measured before the end of the batch, thus it was necessary to match the simulated temperature at the right timing.</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2400" b="1"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New injected material. </a:t>
            </a:r>
            <a:r>
              <a:rPr kumimoji="0" lang="en-US" sz="2400" b="0" i="0" u="none" strike="noStrike" kern="1200" cap="none" spc="0" normalizeH="0" baseline="0" noProof="0" dirty="0">
                <a:ln>
                  <a:noFill/>
                </a:ln>
                <a:solidFill>
                  <a:srgbClr val="2F2F2F"/>
                </a:solidFill>
                <a:effectLst/>
                <a:uLnTx/>
                <a:uFillTx/>
                <a:latin typeface="Arial"/>
                <a:ea typeface="Times New Roman" panose="02020603050405020304" pitchFamily="18" charset="0"/>
                <a:cs typeface="+mn-cs"/>
              </a:rPr>
              <a:t>We added model to simulate plastic injection, plastic combustion was simulated by taking into account data from solid fuels analysis (proximate and ultimate analysis).</a:t>
            </a:r>
            <a:endParaRPr kumimoji="0" lang="sv-SE" sz="2400" b="0" i="0" u="none" strike="noStrike" kern="1200" cap="none" spc="0" normalizeH="0" baseline="0" noProof="0" dirty="0">
              <a:ln>
                <a:noFill/>
              </a:ln>
              <a:solidFill>
                <a:srgbClr val="2F2F2F"/>
              </a:solidFill>
              <a:effectLst/>
              <a:uLnTx/>
              <a:uFillTx/>
              <a:latin typeface="Arial"/>
              <a:ea typeface="Calibri" panose="020F0502020204030204" pitchFamily="34" charset="0"/>
              <a:cs typeface="+mn-cs"/>
            </a:endParaRPr>
          </a:p>
        </p:txBody>
      </p:sp>
      <p:sp>
        <p:nvSpPr>
          <p:cNvPr id="3" name="TextBox 275">
            <a:extLst>
              <a:ext uri="{FF2B5EF4-FFF2-40B4-BE49-F238E27FC236}">
                <a16:creationId xmlns:a16="http://schemas.microsoft.com/office/drawing/2014/main" id="{343E7C7C-6798-A5EA-43BF-7CFB8C78ACCC}"/>
              </a:ext>
            </a:extLst>
          </p:cNvPr>
          <p:cNvSpPr txBox="1"/>
          <p:nvPr/>
        </p:nvSpPr>
        <p:spPr>
          <a:xfrm>
            <a:off x="909922" y="1244707"/>
            <a:ext cx="1614320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Digital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twin</a:t>
            </a:r>
            <a:r>
              <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6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endParaRPr kumimoji="0" lang="sv-SE" sz="6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5" name="textruta 4">
            <a:extLst>
              <a:ext uri="{FF2B5EF4-FFF2-40B4-BE49-F238E27FC236}">
                <a16:creationId xmlns:a16="http://schemas.microsoft.com/office/drawing/2014/main" id="{BC709C01-EDB0-ABDB-6AF4-6FE367629019}"/>
              </a:ext>
            </a:extLst>
          </p:cNvPr>
          <p:cNvSpPr txBox="1"/>
          <p:nvPr/>
        </p:nvSpPr>
        <p:spPr>
          <a:xfrm>
            <a:off x="1142999" y="2528631"/>
            <a:ext cx="152736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accent1"/>
                </a:solidFill>
                <a:effectLst/>
                <a:uLnTx/>
                <a:uFillTx/>
                <a:latin typeface="Arial"/>
                <a:ea typeface="Calibri" panose="020F0502020204030204" pitchFamily="34" charset="0"/>
                <a:cs typeface="+mn-cs"/>
              </a:rPr>
              <a:t>The main challenges for developing the Digital Twin of the Electric Arc Furnace were the following:</a:t>
            </a:r>
          </a:p>
        </p:txBody>
      </p:sp>
      <p:pic>
        <p:nvPicPr>
          <p:cNvPr id="2" name="Picture 18">
            <a:hlinkClick r:id="" action="ppaction://noaction"/>
            <a:extLst>
              <a:ext uri="{FF2B5EF4-FFF2-40B4-BE49-F238E27FC236}">
                <a16:creationId xmlns:a16="http://schemas.microsoft.com/office/drawing/2014/main" id="{8A039DDE-718D-86DD-C7CB-BE3A9B114B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06361" y="462766"/>
            <a:ext cx="2853039" cy="4306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RETROFEED PITTINI">
            <a:hlinkClick r:id="rId7" action="ppaction://hlinksldjump"/>
            <a:extLst>
              <a:ext uri="{FF2B5EF4-FFF2-40B4-BE49-F238E27FC236}">
                <a16:creationId xmlns:a16="http://schemas.microsoft.com/office/drawing/2014/main" id="{0CA470B4-DD27-0538-B956-46BB7A5F5DE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179507" y="1244788"/>
            <a:ext cx="1873622" cy="367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1406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764645"/>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LCA, LCC and Social LCA challenges</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1905957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9464707"/>
            <a:ext cx="3390900" cy="822293"/>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3944204" y="921311"/>
            <a:ext cx="941355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Challenges </a:t>
            </a:r>
            <a:r>
              <a:rPr kumimoji="0" lang="sv-SE" sz="48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with</a:t>
            </a:r>
            <a:r>
              <a:rPr kumimoji="0" lang="sv-SE"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LCA and LCC</a:t>
            </a:r>
          </a:p>
        </p:txBody>
      </p:sp>
      <p:sp>
        <p:nvSpPr>
          <p:cNvPr id="23" name="TextBox 22">
            <a:extLst>
              <a:ext uri="{FF2B5EF4-FFF2-40B4-BE49-F238E27FC236}">
                <a16:creationId xmlns:a16="http://schemas.microsoft.com/office/drawing/2014/main" id="{EDADB62C-C9C5-46BD-B3F0-92C52F43256C}"/>
              </a:ext>
            </a:extLst>
          </p:cNvPr>
          <p:cNvSpPr txBox="1"/>
          <p:nvPr/>
        </p:nvSpPr>
        <p:spPr>
          <a:xfrm>
            <a:off x="871974" y="2929443"/>
            <a:ext cx="9144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Data </a:t>
            </a:r>
            <a:r>
              <a:rPr kumimoji="0" lang="sv-SE" sz="2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collection</a:t>
            </a:r>
            <a:endPar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67319821-1568-CA96-9D17-E79E2E7A8784}"/>
              </a:ext>
            </a:extLst>
          </p:cNvPr>
          <p:cNvSpPr txBox="1"/>
          <p:nvPr/>
        </p:nvSpPr>
        <p:spPr>
          <a:xfrm>
            <a:off x="871974" y="3391108"/>
            <a:ext cx="14207606"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F2F2F"/>
                </a:solidFill>
                <a:effectLst/>
                <a:uLnTx/>
                <a:uFillTx/>
                <a:latin typeface="Calibri" panose="020F0502020204030204" pitchFamily="34" charset="0"/>
                <a:ea typeface="Calibri" panose="020F0502020204030204" pitchFamily="34" charset="0"/>
                <a:cs typeface="+mn-cs"/>
              </a:rPr>
              <a:t>Time consuming data gathering from partners that are not familiar LCA methodology.  Usually the data given contains quantities but not information about the detailed origin and how it was extracted or produced. Furthermore, the cost data is very sensitive information for the sites which makes hard to gather and present data related to costs of the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F2F2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2F2F2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2F2F2F"/>
                </a:solidFill>
                <a:effectLst/>
                <a:uLnTx/>
                <a:uFillTx/>
                <a:latin typeface="Calibri" panose="020F0502020204030204" pitchFamily="34" charset="0"/>
                <a:ea typeface="Calibri" panose="020F0502020204030204" pitchFamily="34" charset="0"/>
                <a:cs typeface="+mn-cs"/>
              </a:rPr>
              <a:t>Since the project was conducted over several years the prices of raw material and energy may vary due to external factors which is hard to predict. This makes it difficult to estimate the real impact of the project actions.    </a:t>
            </a:r>
          </a:p>
        </p:txBody>
      </p:sp>
      <p:sp>
        <p:nvSpPr>
          <p:cNvPr id="15" name="TextBox 22">
            <a:extLst>
              <a:ext uri="{FF2B5EF4-FFF2-40B4-BE49-F238E27FC236}">
                <a16:creationId xmlns:a16="http://schemas.microsoft.com/office/drawing/2014/main" id="{F534CC7B-708F-1883-4B7B-EDC5EE9FAED0}"/>
              </a:ext>
            </a:extLst>
          </p:cNvPr>
          <p:cNvSpPr txBox="1"/>
          <p:nvPr/>
        </p:nvSpPr>
        <p:spPr>
          <a:xfrm>
            <a:off x="871974" y="5164997"/>
            <a:ext cx="9144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External</a:t>
            </a:r>
            <a:r>
              <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2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factors</a:t>
            </a:r>
            <a:endPar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07964635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9464707"/>
            <a:ext cx="3390900" cy="822293"/>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2797791" y="845040"/>
            <a:ext cx="1271467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Challenges </a:t>
            </a:r>
            <a:r>
              <a:rPr kumimoji="0" lang="sv-SE" sz="48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with</a:t>
            </a:r>
            <a:r>
              <a:rPr kumimoji="0" lang="sv-SE"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Social LCA</a:t>
            </a:r>
          </a:p>
        </p:txBody>
      </p:sp>
      <p:sp>
        <p:nvSpPr>
          <p:cNvPr id="23" name="TextBox 22">
            <a:extLst>
              <a:ext uri="{FF2B5EF4-FFF2-40B4-BE49-F238E27FC236}">
                <a16:creationId xmlns:a16="http://schemas.microsoft.com/office/drawing/2014/main" id="{EDADB62C-C9C5-46BD-B3F0-92C52F43256C}"/>
              </a:ext>
            </a:extLst>
          </p:cNvPr>
          <p:cNvSpPr txBox="1"/>
          <p:nvPr/>
        </p:nvSpPr>
        <p:spPr>
          <a:xfrm>
            <a:off x="711550" y="1770106"/>
            <a:ext cx="9144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Database</a:t>
            </a:r>
            <a:r>
              <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 </a:t>
            </a:r>
            <a:r>
              <a:rPr kumimoji="0" lang="sv-SE" sz="2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challenges</a:t>
            </a:r>
            <a:endPar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24" name="TextBox 23">
            <a:extLst>
              <a:ext uri="{FF2B5EF4-FFF2-40B4-BE49-F238E27FC236}">
                <a16:creationId xmlns:a16="http://schemas.microsoft.com/office/drawing/2014/main" id="{937FCD4A-B1F9-4E69-A0BA-D616BDBFF034}"/>
              </a:ext>
            </a:extLst>
          </p:cNvPr>
          <p:cNvSpPr txBox="1"/>
          <p:nvPr/>
        </p:nvSpPr>
        <p:spPr>
          <a:xfrm>
            <a:off x="711550" y="5281838"/>
            <a:ext cx="9144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Time</a:t>
            </a:r>
            <a:r>
              <a:rPr kumimoji="0" lang="sv-SE" sz="2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a:t>
            </a:r>
            <a:r>
              <a:rPr kumimoji="0" lang="sv-SE" sz="2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consuming</a:t>
            </a:r>
            <a:r>
              <a:rPr kumimoji="0" lang="sv-SE" sz="2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a:t>
            </a:r>
            <a:r>
              <a:rPr kumimoji="0" lang="sv-SE" sz="2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analysis</a:t>
            </a:r>
            <a:endParaRPr kumimoji="0" lang="sv-SE" sz="2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3" name="TextBox 2">
            <a:extLst>
              <a:ext uri="{FF2B5EF4-FFF2-40B4-BE49-F238E27FC236}">
                <a16:creationId xmlns:a16="http://schemas.microsoft.com/office/drawing/2014/main" id="{67319821-1568-CA96-9D17-E79E2E7A8784}"/>
              </a:ext>
            </a:extLst>
          </p:cNvPr>
          <p:cNvSpPr txBox="1"/>
          <p:nvPr/>
        </p:nvSpPr>
        <p:spPr>
          <a:xfrm>
            <a:off x="711550" y="2225107"/>
            <a:ext cx="16470664" cy="132343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GB"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Data collection was a challenge similar to the ones for LCA/LCC since it is based on LCA/LCC data.  </a:t>
            </a:r>
            <a:endParaRPr kumimoji="0" lang="sv-SE" sz="2000" b="0" i="0" u="none" strike="noStrike" kern="1200" cap="none" spc="0" normalizeH="0" baseline="0" noProof="0">
              <a:ln>
                <a:noFill/>
              </a:ln>
              <a:solidFill>
                <a:srgbClr val="2F2F2F"/>
              </a:solidFill>
              <a:effectLst/>
              <a:uLnTx/>
              <a:uFillTx/>
              <a:latin typeface="Arial"/>
              <a:ea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Constructing relevant reference scales specific to each site under investigation has proven to be challenging. These scales need to account for industry-specific factors, local and national standards, as well as a global perspective.</a:t>
            </a:r>
            <a:r>
              <a:rPr kumimoji="0" lang="en-US" sz="2000" b="0" i="0" u="none" strike="noStrike" kern="1200" cap="none" spc="0" normalizeH="0" baseline="0" noProof="0">
                <a:ln>
                  <a:noFill/>
                </a:ln>
                <a:solidFill>
                  <a:srgbClr val="2F2F2F"/>
                </a:solidFill>
                <a:effectLst/>
                <a:uLnTx/>
                <a:uFillTx/>
                <a:latin typeface="Calibri" panose="020F0502020204030204" pitchFamily="34" charset="0"/>
                <a:ea typeface="Calibri" panose="020F0502020204030204" pitchFamily="34" charset="0"/>
                <a:cs typeface="+mn-cs"/>
              </a:rPr>
              <a:t> </a:t>
            </a:r>
            <a:r>
              <a:rPr kumimoji="0" lang="en-US" sz="2000" b="0" i="0" u="none" strike="noStrike" kern="1200" cap="none" spc="0" normalizeH="0" baseline="0" noProof="0">
                <a:ln>
                  <a:noFill/>
                </a:ln>
                <a:solidFill>
                  <a:srgbClr val="2F2F2F"/>
                </a:solidFill>
                <a:effectLst/>
                <a:uLnTx/>
                <a:uFillTx/>
                <a:latin typeface="Arial"/>
                <a:ea typeface="+mn-ea"/>
                <a:cs typeface="+mn-cs"/>
              </a:rPr>
              <a:t>However, this challenge is likely to diminish over time as the databank of reference scales continues to grow.</a:t>
            </a:r>
          </a:p>
        </p:txBody>
      </p:sp>
      <p:sp>
        <p:nvSpPr>
          <p:cNvPr id="15" name="textruta 14">
            <a:extLst>
              <a:ext uri="{FF2B5EF4-FFF2-40B4-BE49-F238E27FC236}">
                <a16:creationId xmlns:a16="http://schemas.microsoft.com/office/drawing/2014/main" id="{1FA53D53-706E-818C-EE0F-D206AE3C0F9D}"/>
              </a:ext>
            </a:extLst>
          </p:cNvPr>
          <p:cNvSpPr txBox="1"/>
          <p:nvPr/>
        </p:nvSpPr>
        <p:spPr>
          <a:xfrm>
            <a:off x="711549" y="4173732"/>
            <a:ext cx="16470663" cy="10156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Limited availability of site-specific social data makes things hard to understand. The cultural differences has not been adequately considered between different countries. For instance, it's essential to understand if the local community is comfortable with voicing complaints or to what degree they are annoyed by certain issues. Addressing these cultural nuances may require further research and resource allocation.</a:t>
            </a:r>
            <a:endParaRPr kumimoji="0" lang="sv-SE" sz="2000" b="0" i="0" u="none" strike="noStrike" kern="1200" cap="none" spc="0" normalizeH="0" baseline="0" noProof="0">
              <a:ln>
                <a:noFill/>
              </a:ln>
              <a:solidFill>
                <a:srgbClr val="2F2F2F"/>
              </a:solidFill>
              <a:effectLst/>
              <a:uLnTx/>
              <a:uFillTx/>
              <a:latin typeface="Arial"/>
              <a:ea typeface="Calibri" panose="020F0502020204030204" pitchFamily="34" charset="0"/>
              <a:cs typeface="+mn-cs"/>
            </a:endParaRPr>
          </a:p>
        </p:txBody>
      </p:sp>
      <p:sp>
        <p:nvSpPr>
          <p:cNvPr id="22" name="TextBox 22">
            <a:extLst>
              <a:ext uri="{FF2B5EF4-FFF2-40B4-BE49-F238E27FC236}">
                <a16:creationId xmlns:a16="http://schemas.microsoft.com/office/drawing/2014/main" id="{9AC9BB84-E34E-129E-68A7-446C562EB0EC}"/>
              </a:ext>
            </a:extLst>
          </p:cNvPr>
          <p:cNvSpPr txBox="1"/>
          <p:nvPr/>
        </p:nvSpPr>
        <p:spPr>
          <a:xfrm>
            <a:off x="711550" y="3659907"/>
            <a:ext cx="9144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Site </a:t>
            </a:r>
            <a:r>
              <a:rPr kumimoji="0" lang="sv-SE" sz="2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specific</a:t>
            </a:r>
            <a:r>
              <a:rPr kumimoji="0" lang="sv-SE" sz="2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a:t>
            </a:r>
            <a:r>
              <a:rPr kumimoji="0" lang="sv-SE" sz="2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challenges</a:t>
            </a:r>
            <a:endParaRPr kumimoji="0" lang="sv-SE" sz="2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27" name="textruta 26">
            <a:extLst>
              <a:ext uri="{FF2B5EF4-FFF2-40B4-BE49-F238E27FC236}">
                <a16:creationId xmlns:a16="http://schemas.microsoft.com/office/drawing/2014/main" id="{7FF9EB23-9B72-48FD-D353-3238086E3D7E}"/>
              </a:ext>
            </a:extLst>
          </p:cNvPr>
          <p:cNvSpPr txBox="1"/>
          <p:nvPr/>
        </p:nvSpPr>
        <p:spPr>
          <a:xfrm>
            <a:off x="711550" y="5804579"/>
            <a:ext cx="1647066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 Interview results are highly dependent to transcriptions and the same people should assess the results together. The time for the study took more time than expected. </a:t>
            </a:r>
            <a:endParaRPr kumimoji="0" lang="sv-SE" sz="2000" b="0" i="0" u="none" strike="noStrike" kern="1200" cap="none" spc="0" normalizeH="0" baseline="0" noProof="0">
              <a:ln>
                <a:noFill/>
              </a:ln>
              <a:solidFill>
                <a:srgbClr val="2F2F2F"/>
              </a:solidFill>
              <a:effectLst/>
              <a:uLnTx/>
              <a:uFillTx/>
              <a:latin typeface="Arial"/>
              <a:ea typeface="+mn-ea"/>
              <a:cs typeface="+mn-cs"/>
            </a:endParaRPr>
          </a:p>
        </p:txBody>
      </p:sp>
      <p:sp>
        <p:nvSpPr>
          <p:cNvPr id="28" name="TextBox 23">
            <a:extLst>
              <a:ext uri="{FF2B5EF4-FFF2-40B4-BE49-F238E27FC236}">
                <a16:creationId xmlns:a16="http://schemas.microsoft.com/office/drawing/2014/main" id="{83964A5D-72C9-C07C-7366-6E40FD38DD67}"/>
              </a:ext>
            </a:extLst>
          </p:cNvPr>
          <p:cNvSpPr txBox="1"/>
          <p:nvPr/>
        </p:nvSpPr>
        <p:spPr>
          <a:xfrm>
            <a:off x="711550" y="6600609"/>
            <a:ext cx="9144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Methodology</a:t>
            </a:r>
            <a:endParaRPr kumimoji="0" lang="sv-SE" sz="2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29" name="textruta 28">
            <a:extLst>
              <a:ext uri="{FF2B5EF4-FFF2-40B4-BE49-F238E27FC236}">
                <a16:creationId xmlns:a16="http://schemas.microsoft.com/office/drawing/2014/main" id="{2068B350-D30F-5860-65A8-406EBA210FFD}"/>
              </a:ext>
            </a:extLst>
          </p:cNvPr>
          <p:cNvSpPr txBox="1"/>
          <p:nvPr/>
        </p:nvSpPr>
        <p:spPr>
          <a:xfrm>
            <a:off x="711549" y="7100684"/>
            <a:ext cx="16470661"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 Many of the social indicators are related to the entire workplace and do not specifically address individual processes. Consequently, the methodology lacks a clear way to assess changes in specific processes. </a:t>
            </a:r>
            <a:endParaRPr kumimoji="0" lang="sv-SE" sz="2000" b="0" i="0" u="none" strike="noStrike" kern="1200" cap="none" spc="0" normalizeH="0" baseline="0" noProof="0">
              <a:ln>
                <a:noFill/>
              </a:ln>
              <a:solidFill>
                <a:srgbClr val="2F2F2F"/>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 There is a scarcity of literature examples that compare the social aspects of process changes before and after implementation, especially in the context of retrofitting. To conduct the S-LCA a new set of questions to understand the post-RETROFEED situation had to developed .</a:t>
            </a:r>
            <a:endParaRPr kumimoji="0" lang="sv-SE"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 </a:t>
            </a:r>
            <a:r>
              <a:rPr kumimoji="0" lang="en-US" sz="2000" b="0" i="0" u="none" strike="noStrike" kern="1200" cap="none" spc="0" normalizeH="0" baseline="0" noProof="0">
                <a:ln>
                  <a:noFill/>
                </a:ln>
                <a:solidFill>
                  <a:srgbClr val="2F2F2F"/>
                </a:solidFill>
                <a:effectLst/>
                <a:uLnTx/>
                <a:uFillTx/>
                <a:latin typeface="Arial"/>
                <a:ea typeface="Times New Roman" panose="02020603050405020304" pitchFamily="18" charset="0"/>
                <a:cs typeface="+mn-cs"/>
              </a:rPr>
              <a:t>Determining how to assess changes in social impacts resulting from retrofitting activities was challenging, as these implementations are relatively new, and the full scope of their social impacts has yet to be realized. </a:t>
            </a:r>
            <a:endParaRPr kumimoji="0" lang="sv-SE" sz="2000" b="0" i="0" u="none" strike="noStrike" kern="1200" cap="none" spc="0" normalizeH="0" baseline="0" noProof="0">
              <a:ln>
                <a:noFill/>
              </a:ln>
              <a:solidFill>
                <a:srgbClr val="2F2F2F"/>
              </a:solidFill>
              <a:effectLst/>
              <a:uLnTx/>
              <a:uFillTx/>
              <a:latin typeface="Arial"/>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2F2F2F"/>
              </a:solidFill>
              <a:effectLst/>
              <a:uLnTx/>
              <a:uFillTx/>
              <a:latin typeface="Arial"/>
              <a:ea typeface="+mn-ea"/>
              <a:cs typeface="+mn-cs"/>
            </a:endParaRPr>
          </a:p>
        </p:txBody>
      </p:sp>
    </p:spTree>
    <p:extLst>
      <p:ext uri="{BB962C8B-B14F-4D97-AF65-F5344CB8AC3E}">
        <p14:creationId xmlns:p14="http://schemas.microsoft.com/office/powerpoint/2010/main" val="362250670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764645"/>
            <a:ext cx="13030200" cy="4348463"/>
          </a:xfrm>
        </p:spPr>
        <p:txBody>
          <a:bodyPr vert="horz" lIns="91440" tIns="45720" rIns="91440" bIns="45720" rtlCol="0" anchor="b">
            <a:normAutofit fontScale="90000"/>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Chapter 6.4 </a:t>
            </a:r>
            <a:br>
              <a:rPr lang="en-GB" sz="8000" b="1" strike="sngStrike" noProof="0" dirty="0">
                <a:solidFill>
                  <a:schemeClr val="bg1"/>
                </a:solidFill>
                <a:ea typeface="+mn-ea"/>
                <a:cs typeface="Arial" panose="020B0604020202020204" pitchFamily="34" charset="0"/>
              </a:rPr>
            </a:br>
            <a:r>
              <a:rPr lang="en-GB" sz="8000" b="1" noProof="0" dirty="0">
                <a:solidFill>
                  <a:schemeClr val="bg1"/>
                </a:solidFill>
                <a:ea typeface="+mn-ea"/>
                <a:cs typeface="Arial" panose="020B0604020202020204" pitchFamily="34" charset="0"/>
              </a:rPr>
              <a:t>Future Outlook:</a:t>
            </a:r>
            <a:br>
              <a:rPr lang="en-GB" sz="8000" b="1" noProof="0" dirty="0">
                <a:solidFill>
                  <a:schemeClr val="bg1"/>
                </a:solidFill>
                <a:ea typeface="+mn-ea"/>
                <a:cs typeface="Arial" panose="020B0604020202020204" pitchFamily="34" charset="0"/>
              </a:rPr>
            </a:br>
            <a:r>
              <a:rPr lang="en-GB" sz="8000" b="1" dirty="0">
                <a:solidFill>
                  <a:schemeClr val="bg1"/>
                </a:solidFill>
                <a:ea typeface="+mn-ea"/>
                <a:cs typeface="Arial" panose="020B0604020202020204" pitchFamily="34" charset="0"/>
              </a:rPr>
              <a:t>Replicability </a:t>
            </a:r>
            <a:r>
              <a:rPr lang="en-GB" sz="8000" b="1" noProof="0" dirty="0">
                <a:solidFill>
                  <a:schemeClr val="bg1"/>
                </a:solidFill>
                <a:ea typeface="+mn-ea"/>
                <a:cs typeface="Arial" panose="020B0604020202020204" pitchFamily="34" charset="0"/>
              </a:rPr>
              <a:t>and Legislation </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335570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390503" y="1852521"/>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err="1">
                <a:solidFill>
                  <a:schemeClr val="bg1"/>
                </a:solidFill>
                <a:ea typeface="+mn-ea"/>
                <a:cs typeface="Arial" panose="020B0604020202020204" pitchFamily="34" charset="0"/>
              </a:rPr>
              <a:t>Retrofeed</a:t>
            </a:r>
            <a:r>
              <a:rPr lang="en-GB" sz="8000" b="1" noProof="0" dirty="0">
                <a:solidFill>
                  <a:schemeClr val="bg1"/>
                </a:solidFill>
                <a:ea typeface="+mn-ea"/>
                <a:cs typeface="Arial" panose="020B0604020202020204" pitchFamily="34" charset="0"/>
              </a:rPr>
              <a:t> Replicability and </a:t>
            </a:r>
            <a:r>
              <a:rPr lang="en-US" sz="8000" b="1" noProof="0" dirty="0">
                <a:solidFill>
                  <a:schemeClr val="bg1"/>
                </a:solidFill>
                <a:ea typeface="+mn-ea"/>
                <a:cs typeface="Arial" panose="020B0604020202020204" pitchFamily="34" charset="0"/>
              </a:rPr>
              <a:t>C</a:t>
            </a:r>
            <a:r>
              <a:rPr lang="en-US" sz="8000" b="1" dirty="0" err="1">
                <a:solidFill>
                  <a:schemeClr val="bg1"/>
                </a:solidFill>
                <a:ea typeface="+mn-ea"/>
                <a:cs typeface="Arial" panose="020B0604020202020204" pitchFamily="34" charset="0"/>
              </a:rPr>
              <a:t>ommercialization</a:t>
            </a:r>
            <a:endParaRPr lang="en-GB" sz="8000" b="1" dirty="0">
              <a:solidFill>
                <a:schemeClr val="bg1"/>
              </a:solidFill>
              <a:ea typeface="+mn-ea"/>
              <a:cs typeface="Arial" panose="020B0604020202020204" pitchFamily="34" charset="0"/>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92053856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3"/>
          <a:srcRect/>
          <a:stretch>
            <a:fillRect/>
          </a:stretch>
        </p:blipFill>
        <p:spPr>
          <a:xfrm>
            <a:off x="0" y="8901113"/>
            <a:ext cx="5715000" cy="1385887"/>
          </a:xfrm>
          <a:prstGeom prst="rect">
            <a:avLst/>
          </a:prstGeom>
        </p:spPr>
      </p:pic>
      <p:sp>
        <p:nvSpPr>
          <p:cNvPr id="15" name="TextBox 14"/>
          <p:cNvSpPr txBox="1"/>
          <p:nvPr/>
        </p:nvSpPr>
        <p:spPr>
          <a:xfrm>
            <a:off x="838199" y="2421298"/>
            <a:ext cx="16611600" cy="338554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European Commission considers that the commercialisation and exploitation of H2020 developments </a:t>
            </a:r>
            <a:r>
              <a:rPr kumimoji="0" lang="en-GB"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are essential </a:t>
            </a: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to:</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Maximise </a:t>
            </a:r>
            <a:r>
              <a:rPr kumimoji="0" lang="en-GB"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investment</a:t>
            </a: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 in research and development</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Drive </a:t>
            </a:r>
            <a:r>
              <a:rPr kumimoji="0" lang="en-GB"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innovation</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Generate </a:t>
            </a:r>
            <a:r>
              <a:rPr kumimoji="0" lang="en-GB"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economic growth</a:t>
            </a:r>
          </a:p>
          <a:p>
            <a:pPr marL="457200" marR="0" lvl="0" indent="-457200" algn="just"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Address global </a:t>
            </a:r>
            <a:r>
              <a:rPr kumimoji="0" lang="en-GB"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challenges</a:t>
            </a:r>
          </a:p>
        </p:txBody>
      </p:sp>
      <p:sp>
        <p:nvSpPr>
          <p:cNvPr id="13" name="TextBox 13"/>
          <p:cNvSpPr txBox="1"/>
          <p:nvPr/>
        </p:nvSpPr>
        <p:spPr>
          <a:xfrm>
            <a:off x="0" y="1046466"/>
            <a:ext cx="1828799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Replication and Exploitation</a:t>
            </a:r>
          </a:p>
        </p:txBody>
      </p:sp>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extBox 1">
            <a:extLst>
              <a:ext uri="{FF2B5EF4-FFF2-40B4-BE49-F238E27FC236}">
                <a16:creationId xmlns:a16="http://schemas.microsoft.com/office/drawing/2014/main" id="{83D57D3C-F681-9C71-10E2-6C8D4BFA0C27}"/>
              </a:ext>
            </a:extLst>
          </p:cNvPr>
          <p:cNvSpPr txBox="1"/>
          <p:nvPr/>
        </p:nvSpPr>
        <p:spPr>
          <a:xfrm>
            <a:off x="2285999" y="6204151"/>
            <a:ext cx="13716000" cy="25545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a:ea typeface="+mn-ea"/>
                <a:cs typeface="+mn-cs"/>
              </a:rPr>
              <a:t>Contributing to the well-being of the European Union and its position on the world stage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sp>
        <p:nvSpPr>
          <p:cNvPr id="15" name="TextBox 14">
            <a:extLst>
              <a:ext uri="{FF2B5EF4-FFF2-40B4-BE49-F238E27FC236}">
                <a16:creationId xmlns:a16="http://schemas.microsoft.com/office/drawing/2014/main" id="{598022D8-5A0B-44B3-A8B8-D3FB90A3345D}"/>
              </a:ext>
            </a:extLst>
          </p:cNvPr>
          <p:cNvSpPr txBox="1"/>
          <p:nvPr/>
        </p:nvSpPr>
        <p:spPr>
          <a:xfrm>
            <a:off x="838189" y="3050146"/>
            <a:ext cx="16611600" cy="861774"/>
          </a:xfrm>
          <a:prstGeom prst="rect">
            <a:avLst/>
          </a:prstGeom>
        </p:spPr>
        <p:txBody>
          <a:bodyPr wrap="square" lIns="0" tIns="0" rIns="0" bIns="0" rtlCol="0" anchor="t">
            <a:spAutoFit/>
          </a:bodyPr>
          <a:lstStyle/>
          <a:p>
            <a:r>
              <a:rPr lang="en-US" sz="2800" b="1" i="1" kern="100">
                <a:solidFill>
                  <a:srgbClr val="404040"/>
                </a:solidFill>
                <a:effectLst/>
                <a:latin typeface="Arial" panose="020B0604020202020204" pitchFamily="34" charset="0"/>
                <a:ea typeface="Noto Sans CJK SC"/>
                <a:cs typeface="Lohit Devanagari"/>
              </a:rPr>
              <a:t>AIM: Implement a smart </a:t>
            </a:r>
            <a:r>
              <a:rPr lang="en-US" sz="2800" b="1" i="1" kern="100" err="1">
                <a:solidFill>
                  <a:srgbClr val="404040"/>
                </a:solidFill>
                <a:effectLst/>
                <a:latin typeface="Arial" panose="020B0604020202020204" pitchFamily="34" charset="0"/>
                <a:ea typeface="Noto Sans CJK SC"/>
                <a:cs typeface="Lohit Devanagari"/>
              </a:rPr>
              <a:t>RETROfitting</a:t>
            </a:r>
            <a:r>
              <a:rPr lang="en-US" sz="2800" b="1" i="1" kern="100">
                <a:solidFill>
                  <a:srgbClr val="404040"/>
                </a:solidFill>
                <a:effectLst/>
                <a:latin typeface="Arial" panose="020B0604020202020204" pitchFamily="34" charset="0"/>
                <a:ea typeface="Noto Sans CJK SC"/>
                <a:cs typeface="Lohit Devanagari"/>
              </a:rPr>
              <a:t> framework in the process industry towards its operation with variable, biobased and circular </a:t>
            </a:r>
            <a:r>
              <a:rPr lang="en-US" sz="2800" b="1" i="1" kern="100" err="1">
                <a:solidFill>
                  <a:srgbClr val="404040"/>
                </a:solidFill>
                <a:effectLst/>
                <a:latin typeface="Arial" panose="020B0604020202020204" pitchFamily="34" charset="0"/>
                <a:ea typeface="Noto Sans CJK SC"/>
                <a:cs typeface="Lohit Devanagari"/>
              </a:rPr>
              <a:t>FEEDstock</a:t>
            </a:r>
            <a:endParaRPr lang="sv-SE" sz="2800" b="1" i="1" kern="100">
              <a:solidFill>
                <a:srgbClr val="404040"/>
              </a:solidFill>
              <a:effectLst/>
              <a:latin typeface="Liberation Serif"/>
              <a:ea typeface="Noto Sans CJK SC"/>
              <a:cs typeface="Lohit Devanagari"/>
            </a:endParaRPr>
          </a:p>
        </p:txBody>
      </p:sp>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981200" y="1106375"/>
            <a:ext cx="13563599"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The RETROFEED project</a:t>
            </a:r>
          </a:p>
        </p:txBody>
      </p:sp>
      <p:sp>
        <p:nvSpPr>
          <p:cNvPr id="22" name="TextBox 21">
            <a:extLst>
              <a:ext uri="{FF2B5EF4-FFF2-40B4-BE49-F238E27FC236}">
                <a16:creationId xmlns:a16="http://schemas.microsoft.com/office/drawing/2014/main" id="{F21DCD0B-B68A-4D7A-9F6C-6D71442D13F2}"/>
              </a:ext>
            </a:extLst>
          </p:cNvPr>
          <p:cNvSpPr txBox="1"/>
          <p:nvPr/>
        </p:nvSpPr>
        <p:spPr>
          <a:xfrm>
            <a:off x="1219200" y="4298334"/>
            <a:ext cx="16611600" cy="2505494"/>
          </a:xfrm>
          <a:prstGeom prst="rect">
            <a:avLst/>
          </a:prstGeom>
        </p:spPr>
        <p:txBody>
          <a:bodyPr wrap="square" lIns="0" tIns="0" rIns="0" bIns="0" rtlCol="0" anchor="t">
            <a:spAutoFit/>
          </a:bodyPr>
          <a:lstStyle/>
          <a:p>
            <a:pPr marL="571500" indent="-571500">
              <a:lnSpc>
                <a:spcPct val="150000"/>
              </a:lnSpc>
              <a:buFont typeface="Arial" panose="020B0604020202020204" pitchFamily="34" charset="0"/>
              <a:buChar char="•"/>
            </a:pPr>
            <a:r>
              <a:rPr lang="en-GB" sz="2800" kern="100">
                <a:solidFill>
                  <a:srgbClr val="404040"/>
                </a:solidFill>
                <a:latin typeface="+mj-lt"/>
                <a:ea typeface="Noto Sans CJK SC"/>
                <a:cs typeface="Lohit Devanagari"/>
              </a:rPr>
              <a:t>Potential of increasing the resource and energy efficiency  with consequent reduction in costs and GHG emissions.</a:t>
            </a:r>
          </a:p>
          <a:p>
            <a:pPr marL="571500" indent="-571500">
              <a:lnSpc>
                <a:spcPct val="150000"/>
              </a:lnSpc>
              <a:buFont typeface="Arial" panose="020B0604020202020204" pitchFamily="34" charset="0"/>
              <a:buChar char="•"/>
            </a:pPr>
            <a:r>
              <a:rPr lang="en-GB" sz="2800" kern="100" dirty="0">
                <a:solidFill>
                  <a:srgbClr val="404040"/>
                </a:solidFill>
                <a:latin typeface="+mj-lt"/>
                <a:ea typeface="Noto Sans CJK SC"/>
                <a:cs typeface="Lohit Devanagari"/>
              </a:rPr>
              <a:t>Making change in the core processes without affecting the quality of the feedstock</a:t>
            </a:r>
          </a:p>
          <a:p>
            <a:pPr marL="571500" indent="-571500">
              <a:lnSpc>
                <a:spcPct val="150000"/>
              </a:lnSpc>
              <a:buFont typeface="Arial" panose="020B0604020202020204" pitchFamily="34" charset="0"/>
              <a:buChar char="•"/>
            </a:pPr>
            <a:r>
              <a:rPr lang="en-GB" sz="2800" kern="100" dirty="0">
                <a:solidFill>
                  <a:srgbClr val="404040"/>
                </a:solidFill>
                <a:latin typeface="+mj-lt"/>
                <a:ea typeface="Noto Sans CJK SC"/>
                <a:cs typeface="Lohit Devanagari"/>
              </a:rPr>
              <a:t>I</a:t>
            </a:r>
            <a:r>
              <a:rPr lang="en-GB" sz="2800" kern="100" dirty="0">
                <a:solidFill>
                  <a:srgbClr val="404040"/>
                </a:solidFill>
                <a:effectLst/>
                <a:latin typeface="+mj-lt"/>
                <a:ea typeface="Noto Sans CJK SC"/>
                <a:cs typeface="Lohit Devanagari"/>
              </a:rPr>
              <a:t>mplementation in 6 sites of 5 different sectors in 5 different countries</a:t>
            </a:r>
            <a:r>
              <a:rPr lang="en-GB" sz="2800" kern="100" dirty="0">
                <a:solidFill>
                  <a:srgbClr val="404040"/>
                </a:solidFill>
                <a:latin typeface="+mj-lt"/>
                <a:ea typeface="Noto Sans CJK SC"/>
                <a:cs typeface="Lohit Devanagari"/>
              </a:rPr>
              <a:t>,</a:t>
            </a:r>
            <a:r>
              <a:rPr lang="en-GB" sz="2800" kern="100" dirty="0">
                <a:solidFill>
                  <a:srgbClr val="404040"/>
                </a:solidFill>
                <a:effectLst/>
                <a:latin typeface="+mj-lt"/>
                <a:ea typeface="Noto Sans CJK SC"/>
                <a:cs typeface="Lohit Devanagari"/>
              </a:rPr>
              <a:t> six demo-sites</a:t>
            </a:r>
          </a:p>
        </p:txBody>
      </p:sp>
    </p:spTree>
    <p:extLst>
      <p:ext uri="{BB962C8B-B14F-4D97-AF65-F5344CB8AC3E}">
        <p14:creationId xmlns:p14="http://schemas.microsoft.com/office/powerpoint/2010/main" val="252691249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2" name="Table 4">
            <a:extLst>
              <a:ext uri="{FF2B5EF4-FFF2-40B4-BE49-F238E27FC236}">
                <a16:creationId xmlns:a16="http://schemas.microsoft.com/office/drawing/2014/main" id="{DC0E5649-6970-ED55-44E9-E43CA62B4F22}"/>
              </a:ext>
            </a:extLst>
          </p:cNvPr>
          <p:cNvGraphicFramePr>
            <a:graphicFrameLocks noGrp="1"/>
          </p:cNvGraphicFramePr>
          <p:nvPr/>
        </p:nvGraphicFramePr>
        <p:xfrm>
          <a:off x="580287" y="798068"/>
          <a:ext cx="17470576" cy="8790120"/>
        </p:xfrm>
        <a:graphic>
          <a:graphicData uri="http://schemas.openxmlformats.org/drawingml/2006/table">
            <a:tbl>
              <a:tblPr firstRow="1" bandRow="1">
                <a:tableStyleId>{5C22544A-7EE6-4342-B048-85BDC9FD1C3A}</a:tableStyleId>
              </a:tblPr>
              <a:tblGrid>
                <a:gridCol w="2222472">
                  <a:extLst>
                    <a:ext uri="{9D8B030D-6E8A-4147-A177-3AD203B41FA5}">
                      <a16:colId xmlns:a16="http://schemas.microsoft.com/office/drawing/2014/main" val="1903199979"/>
                    </a:ext>
                  </a:extLst>
                </a:gridCol>
                <a:gridCol w="8857034">
                  <a:extLst>
                    <a:ext uri="{9D8B030D-6E8A-4147-A177-3AD203B41FA5}">
                      <a16:colId xmlns:a16="http://schemas.microsoft.com/office/drawing/2014/main" val="130282486"/>
                    </a:ext>
                  </a:extLst>
                </a:gridCol>
                <a:gridCol w="1225686">
                  <a:extLst>
                    <a:ext uri="{9D8B030D-6E8A-4147-A177-3AD203B41FA5}">
                      <a16:colId xmlns:a16="http://schemas.microsoft.com/office/drawing/2014/main" val="165259440"/>
                    </a:ext>
                  </a:extLst>
                </a:gridCol>
                <a:gridCol w="2641059">
                  <a:extLst>
                    <a:ext uri="{9D8B030D-6E8A-4147-A177-3AD203B41FA5}">
                      <a16:colId xmlns:a16="http://schemas.microsoft.com/office/drawing/2014/main" val="2092245714"/>
                    </a:ext>
                  </a:extLst>
                </a:gridCol>
                <a:gridCol w="2524325">
                  <a:extLst>
                    <a:ext uri="{9D8B030D-6E8A-4147-A177-3AD203B41FA5}">
                      <a16:colId xmlns:a16="http://schemas.microsoft.com/office/drawing/2014/main" val="3203237814"/>
                    </a:ext>
                  </a:extLst>
                </a:gridCol>
              </a:tblGrid>
              <a:tr h="702000">
                <a:tc>
                  <a:txBody>
                    <a:bodyPr/>
                    <a:lstStyle/>
                    <a:p>
                      <a:pPr algn="ctr"/>
                      <a:r>
                        <a:rPr lang="es-ES" sz="2700" dirty="0" err="1"/>
                        <a:t>Demosite</a:t>
                      </a:r>
                      <a:endParaRPr lang="es-ES" sz="2700" dirty="0"/>
                    </a:p>
                  </a:txBody>
                  <a:tcPr marL="137160" marR="137160" marT="68580" marB="68580" anchor="ctr">
                    <a:lnL w="28575"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s-ES" sz="2700" dirty="0" err="1"/>
                        <a:t>Technology</a:t>
                      </a:r>
                      <a:endParaRPr lang="es-ES" sz="2700" dirty="0"/>
                    </a:p>
                  </a:txBody>
                  <a:tcPr marL="137160" marR="137160" marT="68580" marB="6858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s-ES" sz="2700" dirty="0"/>
                        <a:t>TRL</a:t>
                      </a:r>
                    </a:p>
                  </a:txBody>
                  <a:tcPr marL="137160" marR="137160" marT="68580" marB="6858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s-ES" sz="2700" dirty="0" err="1"/>
                        <a:t>Owner</a:t>
                      </a:r>
                      <a:endParaRPr lang="es-ES" sz="2700" dirty="0"/>
                    </a:p>
                  </a:txBody>
                  <a:tcPr marL="137160" marR="137160" marT="68580" marB="6858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700" dirty="0"/>
                        <a:t>Digital Twin</a:t>
                      </a:r>
                    </a:p>
                  </a:txBody>
                  <a:tcPr marL="137160" marR="137160" marT="68580" marB="68580" anchor="ctr">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187762220"/>
                  </a:ext>
                </a:extLst>
              </a:tr>
              <a:tr h="594000">
                <a:tc>
                  <a:txBody>
                    <a:bodyPr/>
                    <a:lstStyle/>
                    <a:p>
                      <a:endParaRPr lang="es-ES" sz="2700" dirty="0"/>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304815" indent="-304815" algn="l" defTabSz="914400" rtl="0" eaLnBrk="1" latinLnBrk="0" hangingPunct="1">
                        <a:buClr>
                          <a:srgbClr val="CC0033"/>
                        </a:buClr>
                        <a:buFont typeface="Wingdings" panose="05000000000000000000" pitchFamily="2" charset="2"/>
                        <a:buChar char="ü"/>
                      </a:pPr>
                      <a:r>
                        <a:rPr lang="en-US" sz="2700" b="0" kern="1200" dirty="0">
                          <a:solidFill>
                            <a:schemeClr val="dk1"/>
                          </a:solidFill>
                          <a:latin typeface="+mn-lt"/>
                          <a:ea typeface="+mn-ea"/>
                          <a:cs typeface="+mn-cs"/>
                        </a:rPr>
                        <a:t>New reactor for alternative phosphorus sources </a:t>
                      </a:r>
                      <a:endParaRPr lang="es-ES" sz="2700" b="0" kern="1200" dirty="0">
                        <a:solidFill>
                          <a:schemeClr val="dk1"/>
                        </a:solidFill>
                        <a:latin typeface="+mn-lt"/>
                        <a:ea typeface="+mn-ea"/>
                        <a:cs typeface="+mn-cs"/>
                      </a:endParaRP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s-ES" sz="2700" dirty="0"/>
                        <a:t>6</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75199520"/>
                  </a:ext>
                </a:extLst>
              </a:tr>
              <a:tr h="594000">
                <a:tc rowSpan="3">
                  <a:txBody>
                    <a:bodyPr/>
                    <a:lstStyle/>
                    <a:p>
                      <a:endParaRPr lang="es-ES" sz="2700" dirty="0"/>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Multi-fuel burner</a:t>
                      </a: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algn="ctr"/>
                      <a:r>
                        <a:rPr lang="es-ES" sz="2700" dirty="0"/>
                        <a:t>8</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pPr algn="l"/>
                      <a:r>
                        <a:rPr lang="es-ES" sz="2700" dirty="0"/>
                        <a:t>*</a:t>
                      </a:r>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rowSpan="3">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824115119"/>
                  </a:ext>
                </a:extLst>
              </a:tr>
              <a:tr h="594000">
                <a:tc vMerge="1">
                  <a:txBody>
                    <a:bodyPr/>
                    <a:lstStyle/>
                    <a:p>
                      <a:endParaRPr lang="es-ES" dirty="0"/>
                    </a:p>
                  </a:txBody>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Image based combustion diagnosis tool</a:t>
                      </a:r>
                    </a:p>
                  </a:txBody>
                  <a:tcPr marL="137160" marR="137160" marT="68580" marB="68580" anchor="ctr">
                    <a:lnL w="12700" cap="flat" cmpd="sng" algn="ctr">
                      <a:solidFill>
                        <a:schemeClr val="accent1"/>
                      </a:solidFill>
                      <a:prstDash val="solid"/>
                      <a:round/>
                      <a:headEnd type="none" w="med" len="med"/>
                      <a:tailEnd type="none" w="med" len="med"/>
                    </a:lnL>
                  </a:tcPr>
                </a:tc>
                <a:tc>
                  <a:txBody>
                    <a:bodyPr/>
                    <a:lstStyle/>
                    <a:p>
                      <a:pPr algn="ctr"/>
                      <a:r>
                        <a:rPr lang="es-ES" sz="2700" dirty="0"/>
                        <a:t>7</a:t>
                      </a:r>
                    </a:p>
                  </a:txBody>
                  <a:tcPr marL="137160" marR="137160" marT="68580" marB="68580" anchor="ctr">
                    <a:lnR w="12700" cap="flat" cmpd="sng" algn="ctr">
                      <a:solidFill>
                        <a:schemeClr val="accent1"/>
                      </a:solidFill>
                      <a:prstDash val="solid"/>
                      <a:round/>
                      <a:headEnd type="none" w="med" len="med"/>
                      <a:tailEnd type="none" w="med" len="med"/>
                    </a:lnR>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vMerge="1">
                  <a:txBody>
                    <a:bodyPr/>
                    <a:lstStyle/>
                    <a:p>
                      <a:endParaRPr lang="es-ES" dirty="0"/>
                    </a:p>
                  </a:txBody>
                  <a:tcP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726599889"/>
                  </a:ext>
                </a:extLst>
              </a:tr>
              <a:tr h="594000">
                <a:tc vMerge="1">
                  <a:txBody>
                    <a:bodyPr/>
                    <a:lstStyle/>
                    <a:p>
                      <a:endParaRPr lang="es-ES" dirty="0"/>
                    </a:p>
                  </a:txBody>
                  <a:tcPr/>
                </a:tc>
                <a:tc>
                  <a:txBody>
                    <a:bodyPr/>
                    <a:lstStyle/>
                    <a:p>
                      <a:pPr marL="304815" indent="-304815" algn="l" defTabSz="914400" rtl="0" eaLnBrk="1" latinLnBrk="0" hangingPunct="1">
                        <a:buClr>
                          <a:srgbClr val="CC0033"/>
                        </a:buClr>
                        <a:buFont typeface="Wingdings" panose="05000000000000000000" pitchFamily="2" charset="2"/>
                        <a:buChar char="ü"/>
                      </a:pPr>
                      <a:r>
                        <a:rPr lang="en-US" sz="2700" b="0" kern="1200" dirty="0">
                          <a:solidFill>
                            <a:schemeClr val="dk1"/>
                          </a:solidFill>
                          <a:latin typeface="+mn-lt"/>
                          <a:ea typeface="+mn-ea"/>
                          <a:cs typeface="+mn-cs"/>
                        </a:rPr>
                        <a:t>Real time clinker optical characterization</a:t>
                      </a:r>
                    </a:p>
                  </a:txBody>
                  <a:tcPr marL="137160" marR="137160" marT="68580" marB="68580" anchor="ctr">
                    <a:lnL w="12700"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pPr algn="ctr"/>
                      <a:r>
                        <a:rPr lang="es-ES" sz="2700" dirty="0"/>
                        <a:t>7</a:t>
                      </a:r>
                    </a:p>
                  </a:txBody>
                  <a:tcPr marL="137160" marR="137160" marT="68580" marB="68580" anchor="ctr">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vMerge="1">
                  <a:txBody>
                    <a:bodyPr/>
                    <a:lstStyle/>
                    <a:p>
                      <a:endParaRPr lang="es-ES" dirty="0"/>
                    </a:p>
                  </a:txBody>
                  <a:tcP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708567158"/>
                  </a:ext>
                </a:extLst>
              </a:tr>
              <a:tr h="594000">
                <a:tc rowSpan="3">
                  <a:txBody>
                    <a:bodyPr/>
                    <a:lstStyle/>
                    <a:p>
                      <a:endParaRPr lang="es-ES" sz="2700" dirty="0"/>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304815" indent="-304815" algn="l" defTabSz="914400" rtl="0" eaLnBrk="1" latinLnBrk="0" hangingPunct="1">
                        <a:buClr>
                          <a:srgbClr val="CC0033"/>
                        </a:buClr>
                        <a:buFont typeface="Wingdings" panose="05000000000000000000" pitchFamily="2" charset="2"/>
                        <a:buChar char="ü"/>
                      </a:pPr>
                      <a:r>
                        <a:rPr lang="en-US" sz="2700" b="0" kern="1200" dirty="0">
                          <a:solidFill>
                            <a:schemeClr val="dk1"/>
                          </a:solidFill>
                          <a:latin typeface="+mn-lt"/>
                          <a:ea typeface="+mn-ea"/>
                          <a:cs typeface="+mn-cs"/>
                        </a:rPr>
                        <a:t>New burner head design</a:t>
                      </a: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algn="ctr"/>
                      <a:r>
                        <a:rPr lang="es-ES" sz="2700" dirty="0"/>
                        <a:t>9</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rowSpan="3">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62214557"/>
                  </a:ext>
                </a:extLst>
              </a:tr>
              <a:tr h="594000">
                <a:tc vMerge="1">
                  <a:txBody>
                    <a:bodyPr/>
                    <a:lstStyle/>
                    <a:p>
                      <a:endParaRPr lang="es-ES" dirty="0"/>
                    </a:p>
                  </a:txBody>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O</a:t>
                      </a:r>
                      <a:r>
                        <a:rPr lang="en-US" sz="2700" b="0" kern="1200" baseline="-25000" dirty="0">
                          <a:solidFill>
                            <a:schemeClr val="dk1"/>
                          </a:solidFill>
                          <a:latin typeface="+mn-lt"/>
                          <a:ea typeface="+mn-ea"/>
                          <a:cs typeface="+mn-cs"/>
                        </a:rPr>
                        <a:t>2</a:t>
                      </a:r>
                      <a:r>
                        <a:rPr lang="en-US" sz="2700" b="0" kern="1200" dirty="0">
                          <a:solidFill>
                            <a:schemeClr val="dk1"/>
                          </a:solidFill>
                          <a:latin typeface="+mn-lt"/>
                          <a:ea typeface="+mn-ea"/>
                          <a:cs typeface="+mn-cs"/>
                        </a:rPr>
                        <a:t> injection system</a:t>
                      </a:r>
                    </a:p>
                  </a:txBody>
                  <a:tcPr marL="137160" marR="137160" marT="68580" marB="68580" anchor="ctr">
                    <a:lnL w="12700" cap="flat" cmpd="sng" algn="ctr">
                      <a:solidFill>
                        <a:schemeClr val="accent1"/>
                      </a:solidFill>
                      <a:prstDash val="solid"/>
                      <a:round/>
                      <a:headEnd type="none" w="med" len="med"/>
                      <a:tailEnd type="none" w="med" len="med"/>
                    </a:lnL>
                  </a:tcPr>
                </a:tc>
                <a:tc>
                  <a:txBody>
                    <a:bodyPr/>
                    <a:lstStyle/>
                    <a:p>
                      <a:pPr algn="ctr"/>
                      <a:r>
                        <a:rPr lang="es-ES" sz="2700" dirty="0"/>
                        <a:t>9</a:t>
                      </a:r>
                    </a:p>
                  </a:txBody>
                  <a:tcPr marL="137160" marR="137160" marT="68580" marB="68580" anchor="ctr">
                    <a:lnR w="12700" cap="flat" cmpd="sng" algn="ctr">
                      <a:solidFill>
                        <a:schemeClr val="accent1"/>
                      </a:solidFill>
                      <a:prstDash val="solid"/>
                      <a:round/>
                      <a:headEnd type="none" w="med" len="med"/>
                      <a:tailEnd type="none" w="med" len="med"/>
                    </a:lnR>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vMerge="1">
                  <a:txBody>
                    <a:bodyPr/>
                    <a:lstStyle/>
                    <a:p>
                      <a:endParaRPr lang="es-ES" dirty="0"/>
                    </a:p>
                  </a:txBody>
                  <a:tcP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466104007"/>
                  </a:ext>
                </a:extLst>
              </a:tr>
              <a:tr h="594000">
                <a:tc vMerge="1">
                  <a:txBody>
                    <a:bodyPr/>
                    <a:lstStyle/>
                    <a:p>
                      <a:endParaRPr lang="es-ES" dirty="0"/>
                    </a:p>
                  </a:txBody>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New burner head design</a:t>
                      </a:r>
                    </a:p>
                  </a:txBody>
                  <a:tcPr marL="137160" marR="137160" marT="68580" marB="68580" anchor="ctr">
                    <a:lnL w="12700"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pPr algn="ctr"/>
                      <a:r>
                        <a:rPr lang="es-ES" sz="2700" dirty="0"/>
                        <a:t>9</a:t>
                      </a:r>
                    </a:p>
                  </a:txBody>
                  <a:tcPr marL="137160" marR="137160" marT="68580" marB="68580" anchor="ctr">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vMerge="1">
                  <a:txBody>
                    <a:bodyPr/>
                    <a:lstStyle/>
                    <a:p>
                      <a:endParaRPr lang="es-ES" dirty="0"/>
                    </a:p>
                  </a:txBody>
                  <a:tcP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04883423"/>
                  </a:ext>
                </a:extLst>
              </a:tr>
              <a:tr h="594000">
                <a:tc rowSpan="2">
                  <a:txBody>
                    <a:bodyPr/>
                    <a:lstStyle/>
                    <a:p>
                      <a:endParaRPr lang="es-ES" sz="2700" dirty="0"/>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304815" indent="-304815" algn="l" defTabSz="914400" rtl="0" eaLnBrk="1" latinLnBrk="0" hangingPunct="1">
                        <a:buClr>
                          <a:srgbClr val="CC0033"/>
                        </a:buClr>
                        <a:buFont typeface="Wingdings" panose="05000000000000000000" pitchFamily="2" charset="2"/>
                        <a:buChar char="ü"/>
                      </a:pPr>
                      <a:r>
                        <a:rPr lang="en-US" sz="2700" b="0" kern="1200" dirty="0">
                          <a:solidFill>
                            <a:schemeClr val="dk1"/>
                          </a:solidFill>
                          <a:latin typeface="+mn-lt"/>
                          <a:ea typeface="+mn-ea"/>
                          <a:cs typeface="+mn-cs"/>
                        </a:rPr>
                        <a:t>Redesign of the flue gases recovery system </a:t>
                      </a: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algn="ctr"/>
                      <a:r>
                        <a:rPr lang="es-ES" sz="2700" dirty="0"/>
                        <a:t>9</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r>
                        <a:rPr lang="es-ES" sz="2700" dirty="0"/>
                        <a:t>*</a:t>
                      </a:r>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rowSpan="2">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594310319"/>
                  </a:ext>
                </a:extLst>
              </a:tr>
              <a:tr h="594000">
                <a:tc vMerge="1">
                  <a:txBody>
                    <a:bodyPr/>
                    <a:lstStyle/>
                    <a:p>
                      <a:endParaRPr lang="es-ES" dirty="0"/>
                    </a:p>
                  </a:txBody>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noProof="0" dirty="0">
                          <a:solidFill>
                            <a:schemeClr val="dk1"/>
                          </a:solidFill>
                          <a:latin typeface="+mn-lt"/>
                          <a:ea typeface="+mn-ea"/>
                          <a:cs typeface="+mn-cs"/>
                        </a:rPr>
                        <a:t>Height of frit visual tool </a:t>
                      </a:r>
                    </a:p>
                  </a:txBody>
                  <a:tcPr marL="137160" marR="137160" marT="68580" marB="68580" anchor="ctr">
                    <a:lnL w="12700"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pPr algn="ctr"/>
                      <a:r>
                        <a:rPr lang="es-ES" sz="2700" dirty="0"/>
                        <a:t>7</a:t>
                      </a:r>
                    </a:p>
                  </a:txBody>
                  <a:tcPr marL="137160" marR="137160" marT="68580" marB="68580" anchor="ctr">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vMerge="1">
                  <a:txBody>
                    <a:bodyPr/>
                    <a:lstStyle/>
                    <a:p>
                      <a:endParaRPr lang="es-ES" dirty="0"/>
                    </a:p>
                  </a:txBody>
                  <a:tcP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826288940"/>
                  </a:ext>
                </a:extLst>
              </a:tr>
              <a:tr h="960120">
                <a:tc rowSpan="2">
                  <a:txBody>
                    <a:bodyPr/>
                    <a:lstStyle/>
                    <a:p>
                      <a:endParaRPr lang="es-ES" sz="2700" dirty="0"/>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Burner modification for feeding biochar and plastic grains </a:t>
                      </a: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tcPr>
                </a:tc>
                <a:tc>
                  <a:txBody>
                    <a:bodyPr/>
                    <a:lstStyle/>
                    <a:p>
                      <a:pPr algn="ctr"/>
                      <a:r>
                        <a:rPr lang="es-ES" sz="2700" dirty="0"/>
                        <a:t>9</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rowSpan="2">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914759551"/>
                  </a:ext>
                </a:extLst>
              </a:tr>
              <a:tr h="594000">
                <a:tc vMerge="1">
                  <a:txBody>
                    <a:bodyPr/>
                    <a:lstStyle/>
                    <a:p>
                      <a:endParaRPr lang="es-ES" dirty="0"/>
                    </a:p>
                  </a:txBody>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Feeding injection system for plastic grains</a:t>
                      </a:r>
                    </a:p>
                  </a:txBody>
                  <a:tcPr marL="137160" marR="137160" marT="68580" marB="68580" anchor="ctr">
                    <a:lnL w="12700" cap="flat" cmpd="sng" algn="ctr">
                      <a:solidFill>
                        <a:schemeClr val="accent1"/>
                      </a:solidFill>
                      <a:prstDash val="solid"/>
                      <a:round/>
                      <a:headEnd type="none" w="med" len="med"/>
                      <a:tailEnd type="none" w="med" len="med"/>
                    </a:lnL>
                    <a:lnB w="28575" cap="flat" cmpd="sng" algn="ctr">
                      <a:solidFill>
                        <a:schemeClr val="accent1"/>
                      </a:solidFill>
                      <a:prstDash val="solid"/>
                      <a:round/>
                      <a:headEnd type="none" w="med" len="med"/>
                      <a:tailEnd type="none" w="med" len="med"/>
                    </a:lnB>
                  </a:tcPr>
                </a:tc>
                <a:tc>
                  <a:txBody>
                    <a:bodyPr/>
                    <a:lstStyle/>
                    <a:p>
                      <a:pPr algn="ctr"/>
                      <a:r>
                        <a:rPr lang="es-ES" sz="2700" dirty="0"/>
                        <a:t>7</a:t>
                      </a:r>
                    </a:p>
                  </a:txBody>
                  <a:tcPr marL="137160" marR="137160" marT="68580" marB="68580" anchor="ctr">
                    <a:lnR w="12700" cap="flat" cmpd="sng" algn="ctr">
                      <a:solidFill>
                        <a:schemeClr val="accent1"/>
                      </a:solidFill>
                      <a:prstDash val="solid"/>
                      <a:round/>
                      <a:headEnd type="none" w="med" len="med"/>
                      <a:tailEnd type="none" w="med" len="med"/>
                    </a:lnR>
                    <a:lnB w="28575" cap="flat" cmpd="sng" algn="ctr">
                      <a:solidFill>
                        <a:schemeClr val="accent1"/>
                      </a:solidFill>
                      <a:prstDash val="solid"/>
                      <a:round/>
                      <a:headEnd type="none" w="med" len="med"/>
                      <a:tailEnd type="none" w="med" len="med"/>
                    </a:lnB>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vMerge="1">
                  <a:txBody>
                    <a:bodyPr/>
                    <a:lstStyle/>
                    <a:p>
                      <a:endParaRPr lang="es-ES" dirty="0"/>
                    </a:p>
                  </a:txBody>
                  <a:tcPr>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832282928"/>
                  </a:ext>
                </a:extLst>
              </a:tr>
              <a:tr h="594000">
                <a:tc>
                  <a:txBody>
                    <a:bodyPr/>
                    <a:lstStyle/>
                    <a:p>
                      <a:endParaRPr lang="es-ES" sz="2700" dirty="0"/>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Feeding injection system for polymer</a:t>
                      </a: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s-ES" sz="2700" dirty="0"/>
                        <a:t>9</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r>
                        <a:rPr lang="es-ES" sz="2700" dirty="0"/>
                        <a:t>*</a:t>
                      </a:r>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110878623"/>
                  </a:ext>
                </a:extLst>
              </a:tr>
              <a:tr h="594000">
                <a:tc>
                  <a:txBody>
                    <a:bodyPr/>
                    <a:lstStyle/>
                    <a:p>
                      <a:pPr algn="ctr"/>
                      <a:r>
                        <a:rPr lang="es-ES" sz="2700" dirty="0"/>
                        <a:t>*</a:t>
                      </a:r>
                    </a:p>
                  </a:txBody>
                  <a:tcPr marL="137160" marR="137160" marT="68580" marB="68580">
                    <a:lnL w="28575"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solidFill>
                      <a:schemeClr val="bg1"/>
                    </a:solidFill>
                  </a:tcPr>
                </a:tc>
                <a:tc>
                  <a:txBody>
                    <a:bodyPr/>
                    <a:lstStyle/>
                    <a:p>
                      <a:pPr marL="304815" marR="0" lvl="0" indent="-304815" algn="l" defTabSz="914400" rtl="0" eaLnBrk="1" fontAlgn="auto" latinLnBrk="0" hangingPunct="1">
                        <a:lnSpc>
                          <a:spcPct val="100000"/>
                        </a:lnSpc>
                        <a:spcBef>
                          <a:spcPts val="0"/>
                        </a:spcBef>
                        <a:spcAft>
                          <a:spcPts val="0"/>
                        </a:spcAft>
                        <a:buClr>
                          <a:srgbClr val="CC0033"/>
                        </a:buClr>
                        <a:buSzTx/>
                        <a:buFont typeface="Wingdings" panose="05000000000000000000" pitchFamily="2" charset="2"/>
                        <a:buChar char="ü"/>
                        <a:tabLst/>
                        <a:defRPr/>
                      </a:pPr>
                      <a:r>
                        <a:rPr lang="en-US" sz="2700" b="0" kern="1200" dirty="0">
                          <a:solidFill>
                            <a:schemeClr val="dk1"/>
                          </a:solidFill>
                          <a:latin typeface="+mn-lt"/>
                          <a:ea typeface="+mn-ea"/>
                          <a:cs typeface="+mn-cs"/>
                        </a:rPr>
                        <a:t>Decision Support System (DSS)</a:t>
                      </a:r>
                    </a:p>
                  </a:txBody>
                  <a:tcPr marL="137160" marR="137160" marT="68580" marB="68580" anchor="ctr">
                    <a:lnL w="12700" cap="flat" cmpd="sng" algn="ctr">
                      <a:solidFill>
                        <a:schemeClr val="accent1"/>
                      </a:solidFill>
                      <a:prstDash val="solid"/>
                      <a:round/>
                      <a:headEnd type="none" w="med" len="med"/>
                      <a:tailEnd type="none" w="med" len="med"/>
                    </a:lnL>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a:r>
                        <a:rPr lang="es-ES" sz="2700" dirty="0"/>
                        <a:t>8</a:t>
                      </a:r>
                    </a:p>
                  </a:txBody>
                  <a:tcPr marL="137160" marR="137160" marT="68580" marB="68580" anchor="ctr">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endParaRPr lang="es-ES" sz="2700" dirty="0"/>
                    </a:p>
                  </a:txBody>
                  <a:tcPr marL="137160" marR="137160" marT="68580" marB="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tc>
                  <a:txBody>
                    <a:bodyPr/>
                    <a:lstStyle/>
                    <a:p>
                      <a:pPr algn="ctr"/>
                      <a:r>
                        <a:rPr lang="es-ES" sz="2700" dirty="0"/>
                        <a:t>*</a:t>
                      </a:r>
                    </a:p>
                  </a:txBody>
                  <a:tcPr marL="137160" marR="137160" marT="68580" marB="68580">
                    <a:lnL w="12700" cap="flat" cmpd="sng" algn="ctr">
                      <a:solidFill>
                        <a:schemeClr val="accent1"/>
                      </a:solidFill>
                      <a:prstDash val="solid"/>
                      <a:round/>
                      <a:headEnd type="none" w="med" len="med"/>
                      <a:tailEnd type="none" w="med" len="med"/>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290674497"/>
                  </a:ext>
                </a:extLst>
              </a:tr>
            </a:tbl>
          </a:graphicData>
        </a:graphic>
      </p:graphicFrame>
      <p:pic>
        <p:nvPicPr>
          <p:cNvPr id="3" name="Picture 2">
            <a:extLst>
              <a:ext uri="{FF2B5EF4-FFF2-40B4-BE49-F238E27FC236}">
                <a16:creationId xmlns:a16="http://schemas.microsoft.com/office/drawing/2014/main" id="{F61D78BF-B7E0-A73D-8C70-FEFE99D285F5}"/>
              </a:ext>
            </a:extLst>
          </p:cNvPr>
          <p:cNvPicPr>
            <a:picLocks noChangeAspect="1"/>
          </p:cNvPicPr>
          <p:nvPr/>
        </p:nvPicPr>
        <p:blipFill>
          <a:blip r:embed="rId5"/>
          <a:stretch>
            <a:fillRect/>
          </a:stretch>
        </p:blipFill>
        <p:spPr>
          <a:xfrm>
            <a:off x="919902" y="1556560"/>
            <a:ext cx="1350000" cy="507299"/>
          </a:xfrm>
          <a:prstGeom prst="rect">
            <a:avLst/>
          </a:prstGeom>
        </p:spPr>
      </p:pic>
      <p:pic>
        <p:nvPicPr>
          <p:cNvPr id="5" name="Picture 4">
            <a:extLst>
              <a:ext uri="{FF2B5EF4-FFF2-40B4-BE49-F238E27FC236}">
                <a16:creationId xmlns:a16="http://schemas.microsoft.com/office/drawing/2014/main" id="{A692831E-B0C5-D40D-7A34-641C88A486D2}"/>
              </a:ext>
            </a:extLst>
          </p:cNvPr>
          <p:cNvPicPr>
            <a:picLocks noChangeAspect="1"/>
          </p:cNvPicPr>
          <p:nvPr/>
        </p:nvPicPr>
        <p:blipFill>
          <a:blip r:embed="rId6"/>
          <a:stretch>
            <a:fillRect/>
          </a:stretch>
        </p:blipFill>
        <p:spPr>
          <a:xfrm>
            <a:off x="1022578" y="2503215"/>
            <a:ext cx="1272893" cy="1038863"/>
          </a:xfrm>
          <a:prstGeom prst="rect">
            <a:avLst/>
          </a:prstGeom>
        </p:spPr>
      </p:pic>
      <p:pic>
        <p:nvPicPr>
          <p:cNvPr id="6" name="Picture 5">
            <a:extLst>
              <a:ext uri="{FF2B5EF4-FFF2-40B4-BE49-F238E27FC236}">
                <a16:creationId xmlns:a16="http://schemas.microsoft.com/office/drawing/2014/main" id="{8942D18D-F89C-4355-FEAF-4A11D6F7661F}"/>
              </a:ext>
            </a:extLst>
          </p:cNvPr>
          <p:cNvPicPr>
            <a:picLocks noChangeAspect="1"/>
          </p:cNvPicPr>
          <p:nvPr/>
        </p:nvPicPr>
        <p:blipFill>
          <a:blip r:embed="rId7"/>
          <a:stretch>
            <a:fillRect/>
          </a:stretch>
        </p:blipFill>
        <p:spPr>
          <a:xfrm>
            <a:off x="823308" y="4369091"/>
            <a:ext cx="1620000" cy="610200"/>
          </a:xfrm>
          <a:prstGeom prst="rect">
            <a:avLst/>
          </a:prstGeom>
        </p:spPr>
      </p:pic>
      <p:pic>
        <p:nvPicPr>
          <p:cNvPr id="7" name="Imagen 25" descr="Logotipo, nombre de la empresa&#10;&#10;Descripción generada automáticamente">
            <a:extLst>
              <a:ext uri="{FF2B5EF4-FFF2-40B4-BE49-F238E27FC236}">
                <a16:creationId xmlns:a16="http://schemas.microsoft.com/office/drawing/2014/main" id="{040FFBF2-B055-9619-C99D-C7907EC99961}"/>
              </a:ext>
            </a:extLst>
          </p:cNvPr>
          <p:cNvPicPr>
            <a:picLocks noChangeAspect="1"/>
          </p:cNvPicPr>
          <p:nvPr/>
        </p:nvPicPr>
        <p:blipFill rotWithShape="1">
          <a:blip r:embed="rId8"/>
          <a:srcRect l="-49" t="4856" r="75475" b="62463"/>
          <a:stretch/>
        </p:blipFill>
        <p:spPr>
          <a:xfrm>
            <a:off x="16196435" y="1545386"/>
            <a:ext cx="1142648" cy="486000"/>
          </a:xfrm>
          <a:prstGeom prst="rect">
            <a:avLst/>
          </a:prstGeom>
        </p:spPr>
      </p:pic>
      <p:pic>
        <p:nvPicPr>
          <p:cNvPr id="8" name="Picture 7">
            <a:extLst>
              <a:ext uri="{FF2B5EF4-FFF2-40B4-BE49-F238E27FC236}">
                <a16:creationId xmlns:a16="http://schemas.microsoft.com/office/drawing/2014/main" id="{3871E48A-19FB-5B28-A867-00F68AF32749}"/>
              </a:ext>
            </a:extLst>
          </p:cNvPr>
          <p:cNvPicPr>
            <a:picLocks noChangeAspect="1"/>
          </p:cNvPicPr>
          <p:nvPr/>
        </p:nvPicPr>
        <p:blipFill>
          <a:blip r:embed="rId9"/>
          <a:stretch>
            <a:fillRect/>
          </a:stretch>
        </p:blipFill>
        <p:spPr>
          <a:xfrm>
            <a:off x="828908" y="5905714"/>
            <a:ext cx="1620000" cy="579732"/>
          </a:xfrm>
          <a:prstGeom prst="rect">
            <a:avLst/>
          </a:prstGeom>
        </p:spPr>
      </p:pic>
      <p:pic>
        <p:nvPicPr>
          <p:cNvPr id="9" name="Imagen 115">
            <a:extLst>
              <a:ext uri="{FF2B5EF4-FFF2-40B4-BE49-F238E27FC236}">
                <a16:creationId xmlns:a16="http://schemas.microsoft.com/office/drawing/2014/main" id="{E690DAF6-82E0-C805-6E75-C7015419002F}"/>
              </a:ext>
            </a:extLst>
          </p:cNvPr>
          <p:cNvPicPr>
            <a:picLocks noChangeAspect="1"/>
          </p:cNvPicPr>
          <p:nvPr/>
        </p:nvPicPr>
        <p:blipFill>
          <a:blip r:embed="rId10"/>
          <a:stretch>
            <a:fillRect/>
          </a:stretch>
        </p:blipFill>
        <p:spPr>
          <a:xfrm>
            <a:off x="1101362" y="7012148"/>
            <a:ext cx="1077752" cy="904734"/>
          </a:xfrm>
          <a:prstGeom prst="rect">
            <a:avLst/>
          </a:prstGeom>
        </p:spPr>
      </p:pic>
      <p:pic>
        <p:nvPicPr>
          <p:cNvPr id="10" name="Picture 9">
            <a:extLst>
              <a:ext uri="{FF2B5EF4-FFF2-40B4-BE49-F238E27FC236}">
                <a16:creationId xmlns:a16="http://schemas.microsoft.com/office/drawing/2014/main" id="{01E17180-E8BA-4387-6049-3663B6EC258E}"/>
              </a:ext>
            </a:extLst>
          </p:cNvPr>
          <p:cNvPicPr>
            <a:picLocks noChangeAspect="1"/>
          </p:cNvPicPr>
          <p:nvPr/>
        </p:nvPicPr>
        <p:blipFill>
          <a:blip r:embed="rId11"/>
          <a:stretch>
            <a:fillRect/>
          </a:stretch>
        </p:blipFill>
        <p:spPr>
          <a:xfrm>
            <a:off x="787022" y="8596273"/>
            <a:ext cx="1782000" cy="241878"/>
          </a:xfrm>
          <a:prstGeom prst="rect">
            <a:avLst/>
          </a:prstGeom>
        </p:spPr>
      </p:pic>
      <p:pic>
        <p:nvPicPr>
          <p:cNvPr id="11" name="Picture 10">
            <a:extLst>
              <a:ext uri="{FF2B5EF4-FFF2-40B4-BE49-F238E27FC236}">
                <a16:creationId xmlns:a16="http://schemas.microsoft.com/office/drawing/2014/main" id="{963DC82E-611E-5507-624A-3795B3CE4CFA}"/>
              </a:ext>
            </a:extLst>
          </p:cNvPr>
          <p:cNvPicPr>
            <a:picLocks noChangeAspect="1"/>
          </p:cNvPicPr>
          <p:nvPr/>
        </p:nvPicPr>
        <p:blipFill>
          <a:blip r:embed="rId5"/>
          <a:stretch>
            <a:fillRect/>
          </a:stretch>
        </p:blipFill>
        <p:spPr>
          <a:xfrm>
            <a:off x="13540506" y="1545386"/>
            <a:ext cx="1293321" cy="486000"/>
          </a:xfrm>
          <a:prstGeom prst="rect">
            <a:avLst/>
          </a:prstGeom>
        </p:spPr>
      </p:pic>
      <p:pic>
        <p:nvPicPr>
          <p:cNvPr id="12" name="Imagen 25" descr="Logotipo, nombre de la empresa&#10;&#10;Descripción generada automáticamente">
            <a:extLst>
              <a:ext uri="{FF2B5EF4-FFF2-40B4-BE49-F238E27FC236}">
                <a16:creationId xmlns:a16="http://schemas.microsoft.com/office/drawing/2014/main" id="{ADE4C3B9-C09B-D25A-6C42-002EB8018D7E}"/>
              </a:ext>
            </a:extLst>
          </p:cNvPr>
          <p:cNvPicPr>
            <a:picLocks noChangeAspect="1"/>
          </p:cNvPicPr>
          <p:nvPr/>
        </p:nvPicPr>
        <p:blipFill rotWithShape="1">
          <a:blip r:embed="rId8"/>
          <a:srcRect l="-49" t="4856" r="75475" b="62463"/>
          <a:stretch/>
        </p:blipFill>
        <p:spPr>
          <a:xfrm>
            <a:off x="16089431" y="5960092"/>
            <a:ext cx="1142648" cy="486000"/>
          </a:xfrm>
          <a:prstGeom prst="rect">
            <a:avLst/>
          </a:prstGeom>
        </p:spPr>
      </p:pic>
      <p:pic>
        <p:nvPicPr>
          <p:cNvPr id="14" name="Imagen 25" descr="Logotipo, nombre de la empresa&#10;&#10;Descripción generada automáticamente">
            <a:extLst>
              <a:ext uri="{FF2B5EF4-FFF2-40B4-BE49-F238E27FC236}">
                <a16:creationId xmlns:a16="http://schemas.microsoft.com/office/drawing/2014/main" id="{93B539DE-5CAB-091E-4F26-629E7E52C9EA}"/>
              </a:ext>
            </a:extLst>
          </p:cNvPr>
          <p:cNvPicPr>
            <a:picLocks noChangeAspect="1"/>
          </p:cNvPicPr>
          <p:nvPr/>
        </p:nvPicPr>
        <p:blipFill rotWithShape="1">
          <a:blip r:embed="rId8"/>
          <a:srcRect l="-49" t="4856" r="75475" b="62463"/>
          <a:stretch/>
        </p:blipFill>
        <p:spPr>
          <a:xfrm>
            <a:off x="16241894" y="2778091"/>
            <a:ext cx="1142648" cy="486000"/>
          </a:xfrm>
          <a:prstGeom prst="rect">
            <a:avLst/>
          </a:prstGeom>
        </p:spPr>
      </p:pic>
      <p:pic>
        <p:nvPicPr>
          <p:cNvPr id="16" name="Imagen 25" descr="Logotipo, nombre de la empresa&#10;&#10;Descripción generada automáticamente">
            <a:extLst>
              <a:ext uri="{FF2B5EF4-FFF2-40B4-BE49-F238E27FC236}">
                <a16:creationId xmlns:a16="http://schemas.microsoft.com/office/drawing/2014/main" id="{2B842AD8-E7F2-3175-44C0-99D5960395DA}"/>
              </a:ext>
            </a:extLst>
          </p:cNvPr>
          <p:cNvPicPr>
            <a:picLocks noChangeAspect="1"/>
          </p:cNvPicPr>
          <p:nvPr/>
        </p:nvPicPr>
        <p:blipFill rotWithShape="1">
          <a:blip r:embed="rId8"/>
          <a:srcRect l="-49" t="4856" r="75475" b="62463"/>
          <a:stretch/>
        </p:blipFill>
        <p:spPr>
          <a:xfrm>
            <a:off x="13540507" y="2745565"/>
            <a:ext cx="1142648" cy="486000"/>
          </a:xfrm>
          <a:prstGeom prst="rect">
            <a:avLst/>
          </a:prstGeom>
        </p:spPr>
      </p:pic>
      <p:pic>
        <p:nvPicPr>
          <p:cNvPr id="21" name="Imagen 25" descr="Logotipo, nombre de la empresa&#10;&#10;Descripción generada automáticamente">
            <a:extLst>
              <a:ext uri="{FF2B5EF4-FFF2-40B4-BE49-F238E27FC236}">
                <a16:creationId xmlns:a16="http://schemas.microsoft.com/office/drawing/2014/main" id="{24821322-462C-0CA3-5E7F-20A739E89212}"/>
              </a:ext>
            </a:extLst>
          </p:cNvPr>
          <p:cNvPicPr>
            <a:picLocks noChangeAspect="1"/>
          </p:cNvPicPr>
          <p:nvPr/>
        </p:nvPicPr>
        <p:blipFill rotWithShape="1">
          <a:blip r:embed="rId8"/>
          <a:srcRect l="51628" t="40162" r="27744" b="36124"/>
          <a:stretch/>
        </p:blipFill>
        <p:spPr>
          <a:xfrm>
            <a:off x="13623191" y="4011598"/>
            <a:ext cx="1116350" cy="410429"/>
          </a:xfrm>
          <a:prstGeom prst="rect">
            <a:avLst/>
          </a:prstGeom>
        </p:spPr>
      </p:pic>
      <p:pic>
        <p:nvPicPr>
          <p:cNvPr id="23" name="Imagen 25" descr="Logotipo, nombre de la empresa&#10;&#10;Descripción generada automáticamente">
            <a:extLst>
              <a:ext uri="{FF2B5EF4-FFF2-40B4-BE49-F238E27FC236}">
                <a16:creationId xmlns:a16="http://schemas.microsoft.com/office/drawing/2014/main" id="{DA1556B4-FED9-3967-B881-7C172EBED590}"/>
              </a:ext>
            </a:extLst>
          </p:cNvPr>
          <p:cNvPicPr>
            <a:picLocks noChangeAspect="1"/>
          </p:cNvPicPr>
          <p:nvPr/>
        </p:nvPicPr>
        <p:blipFill rotWithShape="1">
          <a:blip r:embed="rId8"/>
          <a:srcRect l="11290" t="35796" r="74915" b="34206"/>
          <a:stretch/>
        </p:blipFill>
        <p:spPr>
          <a:xfrm>
            <a:off x="13863725" y="6918976"/>
            <a:ext cx="703562" cy="489272"/>
          </a:xfrm>
          <a:prstGeom prst="rect">
            <a:avLst/>
          </a:prstGeom>
        </p:spPr>
      </p:pic>
      <p:pic>
        <p:nvPicPr>
          <p:cNvPr id="24" name="Imagen 25" descr="Logotipo, nombre de la empresa&#10;&#10;Descripción generada automáticamente">
            <a:extLst>
              <a:ext uri="{FF2B5EF4-FFF2-40B4-BE49-F238E27FC236}">
                <a16:creationId xmlns:a16="http://schemas.microsoft.com/office/drawing/2014/main" id="{135B02E2-3D9A-A702-23E2-05AE38700268}"/>
              </a:ext>
            </a:extLst>
          </p:cNvPr>
          <p:cNvPicPr>
            <a:picLocks noChangeAspect="1"/>
          </p:cNvPicPr>
          <p:nvPr/>
        </p:nvPicPr>
        <p:blipFill rotWithShape="1">
          <a:blip r:embed="rId8"/>
          <a:srcRect l="11290" t="35796" r="74915" b="34206"/>
          <a:stretch/>
        </p:blipFill>
        <p:spPr>
          <a:xfrm>
            <a:off x="13896808" y="7862034"/>
            <a:ext cx="703562" cy="489272"/>
          </a:xfrm>
          <a:prstGeom prst="rect">
            <a:avLst/>
          </a:prstGeom>
        </p:spPr>
      </p:pic>
      <p:pic>
        <p:nvPicPr>
          <p:cNvPr id="25" name="Imagen 25" descr="Logotipo, nombre de la empresa&#10;&#10;Descripción generada automáticamente">
            <a:extLst>
              <a:ext uri="{FF2B5EF4-FFF2-40B4-BE49-F238E27FC236}">
                <a16:creationId xmlns:a16="http://schemas.microsoft.com/office/drawing/2014/main" id="{EAAE0FE6-99C2-6A5A-93A6-33E5F5C2CCEE}"/>
              </a:ext>
            </a:extLst>
          </p:cNvPr>
          <p:cNvPicPr>
            <a:picLocks noChangeAspect="1"/>
          </p:cNvPicPr>
          <p:nvPr/>
        </p:nvPicPr>
        <p:blipFill rotWithShape="1">
          <a:blip r:embed="rId8"/>
          <a:srcRect l="-49" t="4856" r="75475" b="62463"/>
          <a:stretch/>
        </p:blipFill>
        <p:spPr>
          <a:xfrm>
            <a:off x="13615843" y="6316969"/>
            <a:ext cx="1142648" cy="486000"/>
          </a:xfrm>
          <a:prstGeom prst="rect">
            <a:avLst/>
          </a:prstGeom>
        </p:spPr>
      </p:pic>
      <p:pic>
        <p:nvPicPr>
          <p:cNvPr id="26" name="Picture 25">
            <a:extLst>
              <a:ext uri="{FF2B5EF4-FFF2-40B4-BE49-F238E27FC236}">
                <a16:creationId xmlns:a16="http://schemas.microsoft.com/office/drawing/2014/main" id="{F02435AB-F3A1-244D-59DC-27FBC0DE1359}"/>
              </a:ext>
            </a:extLst>
          </p:cNvPr>
          <p:cNvPicPr>
            <a:picLocks noChangeAspect="1"/>
          </p:cNvPicPr>
          <p:nvPr/>
        </p:nvPicPr>
        <p:blipFill>
          <a:blip r:embed="rId9"/>
          <a:stretch>
            <a:fillRect/>
          </a:stretch>
        </p:blipFill>
        <p:spPr>
          <a:xfrm>
            <a:off x="13615841" y="5757489"/>
            <a:ext cx="1142648" cy="408908"/>
          </a:xfrm>
          <a:prstGeom prst="rect">
            <a:avLst/>
          </a:prstGeom>
        </p:spPr>
      </p:pic>
      <p:pic>
        <p:nvPicPr>
          <p:cNvPr id="27" name="Picture 26">
            <a:extLst>
              <a:ext uri="{FF2B5EF4-FFF2-40B4-BE49-F238E27FC236}">
                <a16:creationId xmlns:a16="http://schemas.microsoft.com/office/drawing/2014/main" id="{BDC6087A-4A90-E280-A3E3-B666D2D0D47C}"/>
              </a:ext>
            </a:extLst>
          </p:cNvPr>
          <p:cNvPicPr>
            <a:picLocks noChangeAspect="1"/>
          </p:cNvPicPr>
          <p:nvPr/>
        </p:nvPicPr>
        <p:blipFill>
          <a:blip r:embed="rId11"/>
          <a:stretch>
            <a:fillRect/>
          </a:stretch>
        </p:blipFill>
        <p:spPr>
          <a:xfrm>
            <a:off x="13378545" y="8596273"/>
            <a:ext cx="1782000" cy="241878"/>
          </a:xfrm>
          <a:prstGeom prst="rect">
            <a:avLst/>
          </a:prstGeom>
        </p:spPr>
      </p:pic>
      <p:pic>
        <p:nvPicPr>
          <p:cNvPr id="28" name="Imagen 25" descr="Logotipo, nombre de la empresa&#10;&#10;Descripción generada automáticamente">
            <a:extLst>
              <a:ext uri="{FF2B5EF4-FFF2-40B4-BE49-F238E27FC236}">
                <a16:creationId xmlns:a16="http://schemas.microsoft.com/office/drawing/2014/main" id="{E55E8C20-5DBA-6158-D14D-C6C833D0FB5B}"/>
              </a:ext>
            </a:extLst>
          </p:cNvPr>
          <p:cNvPicPr>
            <a:picLocks noChangeAspect="1"/>
          </p:cNvPicPr>
          <p:nvPr/>
        </p:nvPicPr>
        <p:blipFill rotWithShape="1">
          <a:blip r:embed="rId8"/>
          <a:srcRect l="61355" t="15315" r="21968" b="62800"/>
          <a:stretch/>
        </p:blipFill>
        <p:spPr>
          <a:xfrm>
            <a:off x="16425851" y="4538035"/>
            <a:ext cx="1157960" cy="486000"/>
          </a:xfrm>
          <a:prstGeom prst="rect">
            <a:avLst/>
          </a:prstGeom>
        </p:spPr>
      </p:pic>
      <p:pic>
        <p:nvPicPr>
          <p:cNvPr id="29" name="Imagen 25" descr="Logotipo, nombre de la empresa&#10;&#10;Descripción generada automáticamente">
            <a:extLst>
              <a:ext uri="{FF2B5EF4-FFF2-40B4-BE49-F238E27FC236}">
                <a16:creationId xmlns:a16="http://schemas.microsoft.com/office/drawing/2014/main" id="{425F1200-196B-89D3-981F-6F0D475212A5}"/>
              </a:ext>
            </a:extLst>
          </p:cNvPr>
          <p:cNvPicPr>
            <a:picLocks noChangeAspect="1"/>
          </p:cNvPicPr>
          <p:nvPr/>
        </p:nvPicPr>
        <p:blipFill rotWithShape="1">
          <a:blip r:embed="rId8"/>
          <a:srcRect l="31190" t="8474" r="50841" b="62261"/>
          <a:stretch/>
        </p:blipFill>
        <p:spPr>
          <a:xfrm>
            <a:off x="13689070" y="3340796"/>
            <a:ext cx="933071" cy="486000"/>
          </a:xfrm>
          <a:prstGeom prst="rect">
            <a:avLst/>
          </a:prstGeom>
        </p:spPr>
      </p:pic>
      <p:pic>
        <p:nvPicPr>
          <p:cNvPr id="30" name="Picture 29">
            <a:extLst>
              <a:ext uri="{FF2B5EF4-FFF2-40B4-BE49-F238E27FC236}">
                <a16:creationId xmlns:a16="http://schemas.microsoft.com/office/drawing/2014/main" id="{0990AD6F-B72B-6781-DFA4-8FFB5999B799}"/>
              </a:ext>
            </a:extLst>
          </p:cNvPr>
          <p:cNvPicPr>
            <a:picLocks noChangeAspect="1"/>
          </p:cNvPicPr>
          <p:nvPr/>
        </p:nvPicPr>
        <p:blipFill>
          <a:blip r:embed="rId6"/>
          <a:stretch>
            <a:fillRect/>
          </a:stretch>
        </p:blipFill>
        <p:spPr>
          <a:xfrm>
            <a:off x="13971804" y="2179763"/>
            <a:ext cx="595482" cy="486000"/>
          </a:xfrm>
          <a:prstGeom prst="rect">
            <a:avLst/>
          </a:prstGeom>
        </p:spPr>
      </p:pic>
      <p:pic>
        <p:nvPicPr>
          <p:cNvPr id="31" name="Imagen 25" descr="Logotipo, nombre de la empresa&#10;&#10;Descripción generada automáticamente">
            <a:extLst>
              <a:ext uri="{FF2B5EF4-FFF2-40B4-BE49-F238E27FC236}">
                <a16:creationId xmlns:a16="http://schemas.microsoft.com/office/drawing/2014/main" id="{682FC5AF-9496-A5A8-3E57-9E9231791461}"/>
              </a:ext>
            </a:extLst>
          </p:cNvPr>
          <p:cNvPicPr>
            <a:picLocks noChangeAspect="1"/>
          </p:cNvPicPr>
          <p:nvPr/>
        </p:nvPicPr>
        <p:blipFill rotWithShape="1">
          <a:blip r:embed="rId8"/>
          <a:srcRect l="81034" t="11430" r="-168" b="62800"/>
          <a:stretch/>
        </p:blipFill>
        <p:spPr>
          <a:xfrm>
            <a:off x="16104748" y="7139149"/>
            <a:ext cx="1128275" cy="486000"/>
          </a:xfrm>
          <a:prstGeom prst="rect">
            <a:avLst/>
          </a:prstGeom>
        </p:spPr>
      </p:pic>
      <p:pic>
        <p:nvPicPr>
          <p:cNvPr id="32" name="Imagen 25" descr="Logotipo, nombre de la empresa&#10;&#10;Descripción generada automáticamente">
            <a:extLst>
              <a:ext uri="{FF2B5EF4-FFF2-40B4-BE49-F238E27FC236}">
                <a16:creationId xmlns:a16="http://schemas.microsoft.com/office/drawing/2014/main" id="{8B6648BB-5D46-5F3A-D609-9AFF493EF93B}"/>
              </a:ext>
            </a:extLst>
          </p:cNvPr>
          <p:cNvPicPr>
            <a:picLocks noChangeAspect="1"/>
          </p:cNvPicPr>
          <p:nvPr/>
        </p:nvPicPr>
        <p:blipFill rotWithShape="1">
          <a:blip r:embed="rId8"/>
          <a:srcRect l="81034" t="11430" r="-168" b="62800"/>
          <a:stretch/>
        </p:blipFill>
        <p:spPr>
          <a:xfrm>
            <a:off x="16196435" y="8459620"/>
            <a:ext cx="1128275" cy="486000"/>
          </a:xfrm>
          <a:prstGeom prst="rect">
            <a:avLst/>
          </a:prstGeom>
        </p:spPr>
      </p:pic>
      <p:pic>
        <p:nvPicPr>
          <p:cNvPr id="33" name="Imagen 25" descr="Logotipo, nombre de la empresa&#10;&#10;Descripción generada automáticamente">
            <a:extLst>
              <a:ext uri="{FF2B5EF4-FFF2-40B4-BE49-F238E27FC236}">
                <a16:creationId xmlns:a16="http://schemas.microsoft.com/office/drawing/2014/main" id="{6EF34355-8BDC-0343-A2C6-469AE8409771}"/>
              </a:ext>
            </a:extLst>
          </p:cNvPr>
          <p:cNvPicPr>
            <a:picLocks noChangeAspect="1"/>
          </p:cNvPicPr>
          <p:nvPr/>
        </p:nvPicPr>
        <p:blipFill rotWithShape="1">
          <a:blip r:embed="rId8"/>
          <a:srcRect l="78935" t="38151" r="4505" b="37451"/>
          <a:stretch/>
        </p:blipFill>
        <p:spPr>
          <a:xfrm>
            <a:off x="13760010" y="9074974"/>
            <a:ext cx="1031450" cy="486000"/>
          </a:xfrm>
          <a:prstGeom prst="rect">
            <a:avLst/>
          </a:prstGeom>
        </p:spPr>
      </p:pic>
      <p:pic>
        <p:nvPicPr>
          <p:cNvPr id="34" name="Imagen 25" descr="Logotipo, nombre de la empresa&#10;&#10;Descripción generada automáticamente">
            <a:extLst>
              <a:ext uri="{FF2B5EF4-FFF2-40B4-BE49-F238E27FC236}">
                <a16:creationId xmlns:a16="http://schemas.microsoft.com/office/drawing/2014/main" id="{0F55C8FE-2334-9706-C64B-52C266390B0E}"/>
              </a:ext>
            </a:extLst>
          </p:cNvPr>
          <p:cNvPicPr>
            <a:picLocks noChangeAspect="1"/>
          </p:cNvPicPr>
          <p:nvPr/>
        </p:nvPicPr>
        <p:blipFill rotWithShape="1">
          <a:blip r:embed="rId8"/>
          <a:srcRect l="51628" t="40162" r="27744" b="36124"/>
          <a:stretch/>
        </p:blipFill>
        <p:spPr>
          <a:xfrm>
            <a:off x="13642138" y="4551081"/>
            <a:ext cx="1116350" cy="410429"/>
          </a:xfrm>
          <a:prstGeom prst="rect">
            <a:avLst/>
          </a:prstGeom>
        </p:spPr>
      </p:pic>
      <p:pic>
        <p:nvPicPr>
          <p:cNvPr id="35" name="Imagen 25" descr="Logotipo, nombre de la empresa&#10;&#10;Descripción generada automáticamente">
            <a:extLst>
              <a:ext uri="{FF2B5EF4-FFF2-40B4-BE49-F238E27FC236}">
                <a16:creationId xmlns:a16="http://schemas.microsoft.com/office/drawing/2014/main" id="{C3ACE237-F81C-BD02-4B7A-2A5FF3BB6F10}"/>
              </a:ext>
            </a:extLst>
          </p:cNvPr>
          <p:cNvPicPr>
            <a:picLocks noChangeAspect="1"/>
          </p:cNvPicPr>
          <p:nvPr/>
        </p:nvPicPr>
        <p:blipFill rotWithShape="1">
          <a:blip r:embed="rId8"/>
          <a:srcRect l="51628" t="40162" r="27744" b="36124"/>
          <a:stretch/>
        </p:blipFill>
        <p:spPr>
          <a:xfrm>
            <a:off x="13642136" y="5145537"/>
            <a:ext cx="1116350" cy="410429"/>
          </a:xfrm>
          <a:prstGeom prst="rect">
            <a:avLst/>
          </a:prstGeom>
        </p:spPr>
      </p:pic>
    </p:spTree>
    <p:extLst>
      <p:ext uri="{BB962C8B-B14F-4D97-AF65-F5344CB8AC3E}">
        <p14:creationId xmlns:p14="http://schemas.microsoft.com/office/powerpoint/2010/main" val="2733719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sp>
        <p:nvSpPr>
          <p:cNvPr id="15" name="TextBox 14"/>
          <p:cNvSpPr txBox="1"/>
          <p:nvPr/>
        </p:nvSpPr>
        <p:spPr>
          <a:xfrm>
            <a:off x="838199" y="3565712"/>
            <a:ext cx="16611600" cy="1846659"/>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Increasing market demand </a:t>
            </a: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towards more green and more automatized solutions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Horizontal results</a:t>
            </a: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 DSS</a:t>
            </a:r>
          </a:p>
        </p:txBody>
      </p:sp>
      <p:sp>
        <p:nvSpPr>
          <p:cNvPr id="13" name="TextBox 13"/>
          <p:cNvSpPr txBox="1"/>
          <p:nvPr/>
        </p:nvSpPr>
        <p:spPr>
          <a:xfrm>
            <a:off x="-2" y="1046466"/>
            <a:ext cx="18288002"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The pathway to commercialization</a:t>
            </a:r>
          </a:p>
        </p:txBody>
      </p:sp>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13">
            <a:extLst>
              <a:ext uri="{FF2B5EF4-FFF2-40B4-BE49-F238E27FC236}">
                <a16:creationId xmlns:a16="http://schemas.microsoft.com/office/drawing/2014/main" id="{DE008883-2897-9835-FC48-2BF75FBB8F2F}"/>
              </a:ext>
            </a:extLst>
          </p:cNvPr>
          <p:cNvSpPr txBox="1"/>
          <p:nvPr/>
        </p:nvSpPr>
        <p:spPr>
          <a:xfrm>
            <a:off x="0" y="1905250"/>
            <a:ext cx="18287999" cy="2148217"/>
          </a:xfrm>
          <a:prstGeom prst="rect">
            <a:avLst/>
          </a:prstGeom>
        </p:spPr>
        <p:txBody>
          <a:bodyPr wrap="square" lIns="0" tIns="0" rIns="0" bIns="0" rtlCol="0" anchor="ctr">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Commercialization of the results</a:t>
            </a:r>
          </a:p>
          <a:p>
            <a:pPr marL="0" marR="0" lvl="0" indent="0" algn="ctr" defTabSz="914400" rtl="0" eaLnBrk="1" fontAlgn="auto" latinLnBrk="0" hangingPunct="1">
              <a:lnSpc>
                <a:spcPts val="896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pic>
        <p:nvPicPr>
          <p:cNvPr id="2" name="Picture 1">
            <a:extLst>
              <a:ext uri="{FF2B5EF4-FFF2-40B4-BE49-F238E27FC236}">
                <a16:creationId xmlns:a16="http://schemas.microsoft.com/office/drawing/2014/main" id="{34FECD83-45FD-5F38-8DF5-A4A1AC6BC493}"/>
              </a:ext>
            </a:extLst>
          </p:cNvPr>
          <p:cNvPicPr>
            <a:picLocks noChangeAspect="1"/>
          </p:cNvPicPr>
          <p:nvPr/>
        </p:nvPicPr>
        <p:blipFill>
          <a:blip r:embed="rId5"/>
          <a:stretch>
            <a:fillRect/>
          </a:stretch>
        </p:blipFill>
        <p:spPr>
          <a:xfrm>
            <a:off x="7772400" y="5122049"/>
            <a:ext cx="6172200" cy="3471863"/>
          </a:xfrm>
          <a:prstGeom prst="rect">
            <a:avLst/>
          </a:prstGeom>
        </p:spPr>
      </p:pic>
    </p:spTree>
    <p:extLst>
      <p:ext uri="{BB962C8B-B14F-4D97-AF65-F5344CB8AC3E}">
        <p14:creationId xmlns:p14="http://schemas.microsoft.com/office/powerpoint/2010/main" val="265733821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sp>
        <p:nvSpPr>
          <p:cNvPr id="15" name="TextBox 14"/>
          <p:cNvSpPr txBox="1"/>
          <p:nvPr/>
        </p:nvSpPr>
        <p:spPr>
          <a:xfrm>
            <a:off x="838199" y="3162300"/>
            <a:ext cx="16383001" cy="5232202"/>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Easy replication</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Some RETROFEED results can be easily applied </a:t>
            </a:r>
            <a:r>
              <a:rPr kumimoji="0" lang="en-US"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into the same company</a:t>
            </a: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a:t>
            </a:r>
          </a:p>
          <a:p>
            <a:pPr marL="1371600" marR="0" lvl="2"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Other furnaces, kilns, EAFs, burners, etc. in the same facilities or in the same group</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But also, in </a:t>
            </a:r>
            <a:r>
              <a:rPr kumimoji="0" lang="en-US" sz="3000" b="1"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other project industrial sectors</a:t>
            </a: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a:t>
            </a:r>
          </a:p>
          <a:p>
            <a:pPr marL="1371600" marR="0" lvl="2"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Flame monitoring system developed by CIRCE in SECIL: ceramic, steel</a:t>
            </a:r>
          </a:p>
          <a:p>
            <a:pPr marL="1371600" marR="0" lvl="2"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Outlet material monitoring system developed by AIMEN in SECIL: ceramic</a:t>
            </a:r>
          </a:p>
          <a:p>
            <a:pPr marL="1371600" marR="0" lvl="2"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Visual camera for raw material melting rate inside the furnace developed by CIRCE in TCID: steel, agrochemical</a:t>
            </a:r>
          </a:p>
          <a:p>
            <a:pPr marL="1371600" marR="0" lvl="2"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Heat exchange with cooling air to preheat air combustion in TCID: agrochemical</a:t>
            </a:r>
          </a:p>
        </p:txBody>
      </p:sp>
      <p:sp>
        <p:nvSpPr>
          <p:cNvPr id="13" name="TextBox 13"/>
          <p:cNvSpPr txBox="1"/>
          <p:nvPr/>
        </p:nvSpPr>
        <p:spPr>
          <a:xfrm>
            <a:off x="-2" y="1046466"/>
            <a:ext cx="18288002"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The pathway to commercialization</a:t>
            </a:r>
          </a:p>
        </p:txBody>
      </p:sp>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13">
            <a:extLst>
              <a:ext uri="{FF2B5EF4-FFF2-40B4-BE49-F238E27FC236}">
                <a16:creationId xmlns:a16="http://schemas.microsoft.com/office/drawing/2014/main" id="{DE008883-2897-9835-FC48-2BF75FBB8F2F}"/>
              </a:ext>
            </a:extLst>
          </p:cNvPr>
          <p:cNvSpPr txBox="1"/>
          <p:nvPr/>
        </p:nvSpPr>
        <p:spPr>
          <a:xfrm>
            <a:off x="0" y="1905250"/>
            <a:ext cx="18287999" cy="2148217"/>
          </a:xfrm>
          <a:prstGeom prst="rect">
            <a:avLst/>
          </a:prstGeom>
        </p:spPr>
        <p:txBody>
          <a:bodyPr wrap="square" lIns="0" tIns="0" rIns="0" bIns="0" rtlCol="0" anchor="ctr">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Commercialization of the results</a:t>
            </a:r>
          </a:p>
          <a:p>
            <a:pPr marL="0" marR="0" lvl="0" indent="0" algn="ctr" defTabSz="914400" rtl="0" eaLnBrk="1" fontAlgn="auto" latinLnBrk="0" hangingPunct="1">
              <a:lnSpc>
                <a:spcPts val="896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56769101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sp>
        <p:nvSpPr>
          <p:cNvPr id="15" name="TextBox 14"/>
          <p:cNvSpPr txBox="1"/>
          <p:nvPr/>
        </p:nvSpPr>
        <p:spPr>
          <a:xfrm>
            <a:off x="838199" y="3143466"/>
            <a:ext cx="16611600" cy="2308324"/>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Some solutions already TRL9 because there are industrial and engineering companies within Consortium</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Industrial-grade level and higher TRL upscaling is expected within 6-12 months after project closure</a:t>
            </a:r>
          </a:p>
        </p:txBody>
      </p:sp>
      <p:sp>
        <p:nvSpPr>
          <p:cNvPr id="13" name="TextBox 13"/>
          <p:cNvSpPr txBox="1"/>
          <p:nvPr/>
        </p:nvSpPr>
        <p:spPr>
          <a:xfrm>
            <a:off x="-2" y="1046466"/>
            <a:ext cx="18288002"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The pathway to commercialization</a:t>
            </a:r>
          </a:p>
        </p:txBody>
      </p:sp>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13">
            <a:extLst>
              <a:ext uri="{FF2B5EF4-FFF2-40B4-BE49-F238E27FC236}">
                <a16:creationId xmlns:a16="http://schemas.microsoft.com/office/drawing/2014/main" id="{DE008883-2897-9835-FC48-2BF75FBB8F2F}"/>
              </a:ext>
            </a:extLst>
          </p:cNvPr>
          <p:cNvSpPr txBox="1"/>
          <p:nvPr/>
        </p:nvSpPr>
        <p:spPr>
          <a:xfrm>
            <a:off x="0" y="1905250"/>
            <a:ext cx="18287999" cy="2148217"/>
          </a:xfrm>
          <a:prstGeom prst="rect">
            <a:avLst/>
          </a:prstGeom>
        </p:spPr>
        <p:txBody>
          <a:bodyPr wrap="square" lIns="0" tIns="0" rIns="0" bIns="0" rtlCol="0" anchor="ctr">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TRL 9</a:t>
            </a:r>
          </a:p>
          <a:p>
            <a:pPr marL="0" marR="0" lvl="0" indent="0" algn="ctr" defTabSz="914400" rtl="0" eaLnBrk="1" fontAlgn="auto" latinLnBrk="0" hangingPunct="1">
              <a:lnSpc>
                <a:spcPts val="896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pic>
        <p:nvPicPr>
          <p:cNvPr id="2" name="Resim 20">
            <a:extLst>
              <a:ext uri="{FF2B5EF4-FFF2-40B4-BE49-F238E27FC236}">
                <a16:creationId xmlns:a16="http://schemas.microsoft.com/office/drawing/2014/main" id="{8DBA2D8F-4D0E-20A4-B959-6C6776427E6D}"/>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bwMode="auto">
          <a:xfrm>
            <a:off x="657671" y="5741179"/>
            <a:ext cx="3445637" cy="2542653"/>
          </a:xfrm>
          <a:prstGeom prst="rect">
            <a:avLst/>
          </a:prstGeom>
          <a:noFill/>
          <a:ln>
            <a:noFill/>
          </a:ln>
        </p:spPr>
      </p:pic>
      <p:pic>
        <p:nvPicPr>
          <p:cNvPr id="3" name="Resim 1">
            <a:extLst>
              <a:ext uri="{FF2B5EF4-FFF2-40B4-BE49-F238E27FC236}">
                <a16:creationId xmlns:a16="http://schemas.microsoft.com/office/drawing/2014/main" id="{52404910-2388-0A30-6125-2A750FE5F7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8538" y="5721223"/>
            <a:ext cx="3427696" cy="2571068"/>
          </a:xfrm>
          <a:prstGeom prst="rect">
            <a:avLst/>
          </a:prstGeom>
          <a:noFill/>
          <a:ln>
            <a:noFill/>
          </a:ln>
        </p:spPr>
      </p:pic>
      <p:sp>
        <p:nvSpPr>
          <p:cNvPr id="5" name="TextBox 4">
            <a:extLst>
              <a:ext uri="{FF2B5EF4-FFF2-40B4-BE49-F238E27FC236}">
                <a16:creationId xmlns:a16="http://schemas.microsoft.com/office/drawing/2014/main" id="{58D234CD-CCCD-1126-9B69-807AF6CA2026}"/>
              </a:ext>
            </a:extLst>
          </p:cNvPr>
          <p:cNvSpPr txBox="1"/>
          <p:nvPr/>
        </p:nvSpPr>
        <p:spPr>
          <a:xfrm>
            <a:off x="657670" y="8294062"/>
            <a:ext cx="5558225" cy="49244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F2F2F2"/>
              </a:buClr>
              <a:buSzTx/>
              <a:buFontTx/>
              <a:buNone/>
              <a:tabLst/>
              <a:defRPr/>
            </a:pPr>
            <a:r>
              <a:rPr kumimoji="0" lang="en-US" sz="3200" b="1" i="0" u="none" strike="noStrike" kern="1200" cap="none" spc="0" normalizeH="0" baseline="0" noProof="0" dirty="0">
                <a:ln>
                  <a:noFill/>
                </a:ln>
                <a:solidFill>
                  <a:srgbClr val="CC0033"/>
                </a:solidFill>
                <a:effectLst/>
                <a:uLnTx/>
                <a:uFillTx/>
                <a:latin typeface="Arial"/>
                <a:ea typeface="+mn-ea"/>
                <a:cs typeface="+mn-cs"/>
              </a:rPr>
              <a:t>New burner head</a:t>
            </a:r>
          </a:p>
        </p:txBody>
      </p:sp>
      <p:sp>
        <p:nvSpPr>
          <p:cNvPr id="6" name="TextBox 5">
            <a:extLst>
              <a:ext uri="{FF2B5EF4-FFF2-40B4-BE49-F238E27FC236}">
                <a16:creationId xmlns:a16="http://schemas.microsoft.com/office/drawing/2014/main" id="{0E9E7B91-E6E1-36EF-9F9B-C56F48188A75}"/>
              </a:ext>
            </a:extLst>
          </p:cNvPr>
          <p:cNvSpPr txBox="1"/>
          <p:nvPr/>
        </p:nvSpPr>
        <p:spPr>
          <a:xfrm>
            <a:off x="6808538" y="8357020"/>
            <a:ext cx="3427696" cy="98488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F2F2F2"/>
              </a:buClr>
              <a:buSzTx/>
              <a:buFontTx/>
              <a:buNone/>
              <a:tabLst/>
              <a:defRPr/>
            </a:pPr>
            <a:r>
              <a:rPr kumimoji="0" lang="en-US" sz="3200" b="1" i="0" u="none" strike="noStrike" kern="1200" cap="none" spc="0" normalizeH="0" baseline="0" noProof="0" dirty="0" err="1">
                <a:ln>
                  <a:noFill/>
                </a:ln>
                <a:solidFill>
                  <a:srgbClr val="CC0033"/>
                </a:solidFill>
                <a:effectLst/>
                <a:uLnTx/>
                <a:uFillTx/>
                <a:latin typeface="Arial"/>
                <a:ea typeface="+mn-ea"/>
                <a:cs typeface="+mn-cs"/>
              </a:rPr>
              <a:t>Delacquering</a:t>
            </a:r>
            <a:r>
              <a:rPr kumimoji="0" lang="en-US" sz="3200" b="1" i="0" u="none" strike="noStrike" kern="1200" cap="none" spc="0" normalizeH="0" baseline="0" noProof="0" dirty="0">
                <a:ln>
                  <a:noFill/>
                </a:ln>
                <a:solidFill>
                  <a:srgbClr val="CC0033"/>
                </a:solidFill>
                <a:effectLst/>
                <a:uLnTx/>
                <a:uFillTx/>
                <a:latin typeface="Arial"/>
                <a:ea typeface="+mn-ea"/>
                <a:cs typeface="+mn-cs"/>
              </a:rPr>
              <a:t> system</a:t>
            </a:r>
          </a:p>
        </p:txBody>
      </p:sp>
      <p:pic>
        <p:nvPicPr>
          <p:cNvPr id="7" name="Resim 21">
            <a:extLst>
              <a:ext uri="{FF2B5EF4-FFF2-40B4-BE49-F238E27FC236}">
                <a16:creationId xmlns:a16="http://schemas.microsoft.com/office/drawing/2014/main" id="{C7D2F70B-9FA2-A471-A1AF-66D2CDFDD7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87" t="23975" b="20577"/>
          <a:stretch/>
        </p:blipFill>
        <p:spPr>
          <a:xfrm>
            <a:off x="4103308" y="5727115"/>
            <a:ext cx="2112588" cy="2571068"/>
          </a:xfrm>
          <a:prstGeom prst="rect">
            <a:avLst/>
          </a:prstGeom>
        </p:spPr>
      </p:pic>
      <p:pic>
        <p:nvPicPr>
          <p:cNvPr id="8" name="Picture 7" descr="A picture containing transport, disk brake, gear&#10;&#10;Description automatically generated">
            <a:extLst>
              <a:ext uri="{FF2B5EF4-FFF2-40B4-BE49-F238E27FC236}">
                <a16:creationId xmlns:a16="http://schemas.microsoft.com/office/drawing/2014/main" id="{604DC480-49CC-7024-E3E5-FF3219BA17A0}"/>
              </a:ext>
            </a:extLst>
          </p:cNvPr>
          <p:cNvPicPr>
            <a:picLocks noChangeAspect="1"/>
          </p:cNvPicPr>
          <p:nvPr/>
        </p:nvPicPr>
        <p:blipFill rotWithShape="1">
          <a:blip r:embed="rId8"/>
          <a:srcRect l="20659" r="26783"/>
          <a:stretch/>
        </p:blipFill>
        <p:spPr>
          <a:xfrm>
            <a:off x="14724308" y="5693002"/>
            <a:ext cx="2987762" cy="2627510"/>
          </a:xfrm>
          <a:prstGeom prst="rect">
            <a:avLst/>
          </a:prstGeom>
        </p:spPr>
      </p:pic>
      <p:sp>
        <p:nvSpPr>
          <p:cNvPr id="9" name="TextBox 14">
            <a:extLst>
              <a:ext uri="{FF2B5EF4-FFF2-40B4-BE49-F238E27FC236}">
                <a16:creationId xmlns:a16="http://schemas.microsoft.com/office/drawing/2014/main" id="{7619146A-ED2F-7152-89FC-7AFB89BFC304}"/>
              </a:ext>
            </a:extLst>
          </p:cNvPr>
          <p:cNvSpPr txBox="1"/>
          <p:nvPr/>
        </p:nvSpPr>
        <p:spPr>
          <a:xfrm>
            <a:off x="14757571" y="8502015"/>
            <a:ext cx="2954499" cy="98488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F2F2F2"/>
              </a:buClr>
              <a:buSzTx/>
              <a:buFontTx/>
              <a:buNone/>
              <a:tabLst/>
              <a:defRPr/>
            </a:pPr>
            <a:r>
              <a:rPr kumimoji="0" lang="en-US" sz="3200" b="1" i="0" u="none" strike="noStrike" kern="1200" cap="none" spc="0" normalizeH="0" baseline="0" noProof="0" dirty="0">
                <a:ln>
                  <a:noFill/>
                </a:ln>
                <a:solidFill>
                  <a:srgbClr val="CC0033"/>
                </a:solidFill>
                <a:effectLst/>
                <a:uLnTx/>
                <a:uFillTx/>
                <a:latin typeface="Arial"/>
                <a:ea typeface="+mn-ea"/>
                <a:cs typeface="+mn-cs"/>
              </a:rPr>
              <a:t>Multi-fuel burner</a:t>
            </a:r>
          </a:p>
        </p:txBody>
      </p:sp>
      <p:pic>
        <p:nvPicPr>
          <p:cNvPr id="10" name="Immagine 13">
            <a:extLst>
              <a:ext uri="{FF2B5EF4-FFF2-40B4-BE49-F238E27FC236}">
                <a16:creationId xmlns:a16="http://schemas.microsoft.com/office/drawing/2014/main" id="{73274B9F-7A8A-98A5-5811-ABAB35F6531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2985" r="26356"/>
          <a:stretch/>
        </p:blipFill>
        <p:spPr bwMode="auto">
          <a:xfrm>
            <a:off x="10962369" y="5712843"/>
            <a:ext cx="3072720" cy="2644177"/>
          </a:xfrm>
          <a:prstGeom prst="rect">
            <a:avLst/>
          </a:prstGeom>
          <a:noFill/>
          <a:ln>
            <a:solidFill>
              <a:schemeClr val="bg2"/>
            </a:solidFill>
          </a:ln>
        </p:spPr>
      </p:pic>
      <p:sp>
        <p:nvSpPr>
          <p:cNvPr id="11" name="TextBox 14">
            <a:extLst>
              <a:ext uri="{FF2B5EF4-FFF2-40B4-BE49-F238E27FC236}">
                <a16:creationId xmlns:a16="http://schemas.microsoft.com/office/drawing/2014/main" id="{32F3FB6E-C214-DB97-300C-DBBD8DD8C2A5}"/>
              </a:ext>
            </a:extLst>
          </p:cNvPr>
          <p:cNvSpPr txBox="1"/>
          <p:nvPr/>
        </p:nvSpPr>
        <p:spPr>
          <a:xfrm>
            <a:off x="10828877" y="8502015"/>
            <a:ext cx="3206212" cy="98488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F2F2F2"/>
              </a:buClr>
              <a:buSzTx/>
              <a:buFontTx/>
              <a:buNone/>
              <a:tabLst/>
              <a:defRPr/>
            </a:pPr>
            <a:r>
              <a:rPr kumimoji="0" lang="en-US" sz="3200" b="1" i="0" u="none" strike="noStrike" kern="1200" cap="none" spc="0" normalizeH="0" baseline="0" noProof="0" dirty="0">
                <a:ln>
                  <a:noFill/>
                </a:ln>
                <a:solidFill>
                  <a:srgbClr val="CC0033"/>
                </a:solidFill>
                <a:effectLst/>
                <a:uLnTx/>
                <a:uFillTx/>
                <a:latin typeface="Arial"/>
                <a:ea typeface="+mn-ea"/>
                <a:cs typeface="+mn-cs"/>
              </a:rPr>
              <a:t>New burner/injector</a:t>
            </a:r>
          </a:p>
        </p:txBody>
      </p:sp>
    </p:spTree>
    <p:extLst>
      <p:ext uri="{BB962C8B-B14F-4D97-AF65-F5344CB8AC3E}">
        <p14:creationId xmlns:p14="http://schemas.microsoft.com/office/powerpoint/2010/main" val="32833630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sp>
        <p:nvSpPr>
          <p:cNvPr id="15" name="TextBox 14"/>
          <p:cNvSpPr txBox="1"/>
          <p:nvPr/>
        </p:nvSpPr>
        <p:spPr>
          <a:xfrm>
            <a:off x="2667000" y="3602597"/>
            <a:ext cx="14478000" cy="4462760"/>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Legislative</a:t>
            </a: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 </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Different legislation in each country even in each region</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Use of waste is not always allowed</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Bureaucratic procedures</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High cost of permits (fee + preparation)</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Transportation of external feedstocks, with strict regulations around residual materials often complicating the process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endParaRPr>
          </a:p>
        </p:txBody>
      </p:sp>
      <p:sp>
        <p:nvSpPr>
          <p:cNvPr id="13" name="TextBox 13"/>
          <p:cNvSpPr txBox="1"/>
          <p:nvPr/>
        </p:nvSpPr>
        <p:spPr>
          <a:xfrm>
            <a:off x="-2" y="1046466"/>
            <a:ext cx="18288002"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The pathway to commercialization</a:t>
            </a:r>
          </a:p>
        </p:txBody>
      </p:sp>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13">
            <a:extLst>
              <a:ext uri="{FF2B5EF4-FFF2-40B4-BE49-F238E27FC236}">
                <a16:creationId xmlns:a16="http://schemas.microsoft.com/office/drawing/2014/main" id="{DE008883-2897-9835-FC48-2BF75FBB8F2F}"/>
              </a:ext>
            </a:extLst>
          </p:cNvPr>
          <p:cNvSpPr txBox="1"/>
          <p:nvPr/>
        </p:nvSpPr>
        <p:spPr>
          <a:xfrm>
            <a:off x="0" y="1905250"/>
            <a:ext cx="18287999" cy="2148217"/>
          </a:xfrm>
          <a:prstGeom prst="rect">
            <a:avLst/>
          </a:prstGeom>
        </p:spPr>
        <p:txBody>
          <a:bodyPr wrap="square" lIns="0" tIns="0" rIns="0" bIns="0" rtlCol="0" anchor="ctr">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Barriers</a:t>
            </a:r>
          </a:p>
          <a:p>
            <a:pPr marL="0" marR="0" lvl="0" indent="0" algn="ctr" defTabSz="914400" rtl="0" eaLnBrk="1" fontAlgn="auto" latinLnBrk="0" hangingPunct="1">
              <a:lnSpc>
                <a:spcPts val="896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pic>
        <p:nvPicPr>
          <p:cNvPr id="1026" name="Picture 2" descr="Legislación - Iconos gratis de seguridad">
            <a:extLst>
              <a:ext uri="{FF2B5EF4-FFF2-40B4-BE49-F238E27FC236}">
                <a16:creationId xmlns:a16="http://schemas.microsoft.com/office/drawing/2014/main" id="{1FF6B976-ACA0-5FBC-8EB5-C724C910F00B}"/>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371" y="433793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0921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sp>
        <p:nvSpPr>
          <p:cNvPr id="15" name="TextBox 14"/>
          <p:cNvSpPr txBox="1"/>
          <p:nvPr/>
        </p:nvSpPr>
        <p:spPr>
          <a:xfrm>
            <a:off x="2819401" y="3565712"/>
            <a:ext cx="15087600" cy="5386090"/>
          </a:xfrm>
          <a:prstGeom prst="rect">
            <a:avLst/>
          </a:prstGeom>
        </p:spPr>
        <p:txBody>
          <a:bodyPr wrap="square" lIns="0" tIns="0" rIns="0" bIns="0" rtlCol="0" anchor="t">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Functional</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Joint ownership of partners with different geographical location</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Developments from research centers are difficult to be exploited</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Demo sites need results of large trials to implement R&amp;D solutions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Technical</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Demo sites need results of large trials to implement R&amp;D solutions</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Adaption of installation are needed with a high cost</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Availability of resources in substantial volumes to support the production processes</a:t>
            </a:r>
          </a:p>
          <a:p>
            <a:pPr marL="914400" marR="0" lvl="1"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3000" b="0" i="0" u="none" strike="noStrike" kern="1200" cap="none" spc="0" normalizeH="0" baseline="0" noProof="0" dirty="0">
                <a:ln>
                  <a:noFill/>
                </a:ln>
                <a:solidFill>
                  <a:srgbClr val="2F2F2F">
                    <a:lumMod val="90000"/>
                    <a:lumOff val="10000"/>
                  </a:srgbClr>
                </a:solidFill>
                <a:effectLst/>
                <a:uLnTx/>
                <a:uFillTx/>
                <a:latin typeface="Arial"/>
                <a:ea typeface="+mn-ea"/>
                <a:cs typeface="Arial" panose="020B0604020202020204" pitchFamily="34" charset="0"/>
              </a:rPr>
              <a:t>Variability of alternative raw materials, in terms of their chemical composition</a:t>
            </a:r>
          </a:p>
        </p:txBody>
      </p:sp>
      <p:sp>
        <p:nvSpPr>
          <p:cNvPr id="13" name="TextBox 13"/>
          <p:cNvSpPr txBox="1"/>
          <p:nvPr/>
        </p:nvSpPr>
        <p:spPr>
          <a:xfrm>
            <a:off x="-2" y="1046466"/>
            <a:ext cx="18288002"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The pathway to commercialization</a:t>
            </a:r>
          </a:p>
        </p:txBody>
      </p:sp>
      <p:sp>
        <p:nvSpPr>
          <p:cNvPr id="22" name="Rettangolo 65">
            <a:extLst>
              <a:ext uri="{FF2B5EF4-FFF2-40B4-BE49-F238E27FC236}">
                <a16:creationId xmlns:a16="http://schemas.microsoft.com/office/drawing/2014/main" id="{DB60361B-40EC-1542-B2E1-989026C681C7}"/>
              </a:ext>
            </a:extLst>
          </p:cNvPr>
          <p:cNvSpPr/>
          <p:nvPr/>
        </p:nvSpPr>
        <p:spPr>
          <a:xfrm>
            <a:off x="-2" y="-13652"/>
            <a:ext cx="18288002" cy="604916"/>
          </a:xfrm>
          <a:prstGeom prst="rect">
            <a:avLst/>
          </a:prstGeom>
          <a:solidFill>
            <a:srgbClr val="CC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TextBox 13">
            <a:extLst>
              <a:ext uri="{FF2B5EF4-FFF2-40B4-BE49-F238E27FC236}">
                <a16:creationId xmlns:a16="http://schemas.microsoft.com/office/drawing/2014/main" id="{DE008883-2897-9835-FC48-2BF75FBB8F2F}"/>
              </a:ext>
            </a:extLst>
          </p:cNvPr>
          <p:cNvSpPr txBox="1"/>
          <p:nvPr/>
        </p:nvSpPr>
        <p:spPr>
          <a:xfrm>
            <a:off x="0" y="1905250"/>
            <a:ext cx="18287999" cy="2148217"/>
          </a:xfrm>
          <a:prstGeom prst="rect">
            <a:avLst/>
          </a:prstGeom>
        </p:spPr>
        <p:txBody>
          <a:bodyPr wrap="square" lIns="0" tIns="0" rIns="0" bIns="0" rtlCol="0" anchor="ctr">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Barriers</a:t>
            </a:r>
          </a:p>
          <a:p>
            <a:pPr marL="0" marR="0" lvl="0" indent="0" algn="ctr" defTabSz="914400" rtl="0" eaLnBrk="1" fontAlgn="auto" latinLnBrk="0" hangingPunct="1">
              <a:lnSpc>
                <a:spcPts val="8960"/>
              </a:lnSpc>
              <a:spcBef>
                <a:spcPct val="0"/>
              </a:spcBef>
              <a:spcAft>
                <a:spcPts val="0"/>
              </a:spcAft>
              <a:buClrTx/>
              <a:buSzTx/>
              <a:buFontTx/>
              <a:buNone/>
              <a:tabLst/>
              <a:defRPr/>
            </a:pPr>
            <a:endParaRPr kumimoji="0" lang="en-US"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pic>
        <p:nvPicPr>
          <p:cNvPr id="2050" name="Picture 2" descr="Technical Support Detailed Rounded Lineal icon">
            <a:extLst>
              <a:ext uri="{FF2B5EF4-FFF2-40B4-BE49-F238E27FC236}">
                <a16:creationId xmlns:a16="http://schemas.microsoft.com/office/drawing/2014/main" id="{FD2CC69D-B77D-AC95-47D1-6D28CFFED33A}"/>
              </a:ext>
            </a:extLst>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07416" y="6819920"/>
            <a:ext cx="1556387" cy="15563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arrier - Free construction and tools icons">
            <a:extLst>
              <a:ext uri="{FF2B5EF4-FFF2-40B4-BE49-F238E27FC236}">
                <a16:creationId xmlns:a16="http://schemas.microsoft.com/office/drawing/2014/main" id="{1F95601F-59B4-1893-4CED-FFFA316E0FBB}"/>
              </a:ext>
            </a:extLst>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8938" y="4379035"/>
            <a:ext cx="1262468" cy="126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29284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A map of europe with different colored circles&#10;&#10;Description automatically generated">
            <a:extLst>
              <a:ext uri="{FF2B5EF4-FFF2-40B4-BE49-F238E27FC236}">
                <a16:creationId xmlns:a16="http://schemas.microsoft.com/office/drawing/2014/main" id="{179A1529-6E97-43F0-A49D-3EF6F90B01B4}"/>
              </a:ext>
            </a:extLst>
          </p:cNvPr>
          <p:cNvPicPr>
            <a:picLocks noChangeAspect="1"/>
          </p:cNvPicPr>
          <p:nvPr/>
        </p:nvPicPr>
        <p:blipFill>
          <a:blip r:embed="rId3"/>
          <a:stretch>
            <a:fillRect/>
          </a:stretch>
        </p:blipFill>
        <p:spPr>
          <a:xfrm>
            <a:off x="9518463" y="1896849"/>
            <a:ext cx="7140242" cy="7153921"/>
          </a:xfrm>
          <a:prstGeom prst="rect">
            <a:avLst/>
          </a:prstGeom>
        </p:spPr>
      </p:pic>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4"/>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6"/>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350519" y="1018656"/>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Aluminum</a:t>
            </a: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Sector Situation &amp; Replicability</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pic>
        <p:nvPicPr>
          <p:cNvPr id="3" name="Imagen 113">
            <a:extLst>
              <a:ext uri="{FF2B5EF4-FFF2-40B4-BE49-F238E27FC236}">
                <a16:creationId xmlns:a16="http://schemas.microsoft.com/office/drawing/2014/main" id="{1DF956C5-D1D8-8E53-883B-2FE778214AC6}"/>
              </a:ext>
            </a:extLst>
          </p:cNvPr>
          <p:cNvPicPr>
            <a:picLocks noChangeAspect="1"/>
          </p:cNvPicPr>
          <p:nvPr/>
        </p:nvPicPr>
        <p:blipFill rotWithShape="1">
          <a:blip r:embed="rId7"/>
          <a:srcRect r="7132" b="12033"/>
          <a:stretch/>
        </p:blipFill>
        <p:spPr>
          <a:xfrm>
            <a:off x="15877308" y="288073"/>
            <a:ext cx="2410681" cy="912324"/>
          </a:xfrm>
          <a:prstGeom prst="rect">
            <a:avLst/>
          </a:prstGeom>
        </p:spPr>
      </p:pic>
      <p:sp>
        <p:nvSpPr>
          <p:cNvPr id="2" name="Platshållare för innehåll 2">
            <a:extLst>
              <a:ext uri="{FF2B5EF4-FFF2-40B4-BE49-F238E27FC236}">
                <a16:creationId xmlns:a16="http://schemas.microsoft.com/office/drawing/2014/main" id="{E326ED3E-7F7B-6D67-3818-1C11AA6EFBE3}"/>
              </a:ext>
            </a:extLst>
          </p:cNvPr>
          <p:cNvSpPr txBox="1">
            <a:spLocks/>
          </p:cNvSpPr>
          <p:nvPr/>
        </p:nvSpPr>
        <p:spPr>
          <a:xfrm>
            <a:off x="510802" y="2142606"/>
            <a:ext cx="8766202" cy="362642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t>More than 600 plants in EU, EFTA, UK and Turkey, contributing to covering a demand of 9 million tons per year that is foreseen to grow up to 18 million tons per year in 2050. </a:t>
            </a:r>
          </a:p>
          <a:p>
            <a:r>
              <a:rPr lang="en-US" sz="2000" dirty="0"/>
              <a:t>The most important EU Member States are Germany (554 thousand tons/y), France (433 thousand tons/y) and Spain (401 thousand tons/y).</a:t>
            </a:r>
          </a:p>
          <a:p>
            <a:r>
              <a:rPr lang="en-US" sz="2000" dirty="0"/>
              <a:t>1 ton of aluminum is responsible of GHG emissions for 6.8 tCO2e in EU</a:t>
            </a:r>
          </a:p>
          <a:p>
            <a:pPr marL="0" indent="0">
              <a:buNone/>
            </a:pPr>
            <a:r>
              <a:rPr lang="en-US" sz="2000" dirty="0">
                <a:sym typeface="Wingdings" panose="05000000000000000000" pitchFamily="2" charset="2"/>
              </a:rPr>
              <a:t>	</a:t>
            </a:r>
            <a:r>
              <a:rPr lang="en-US" sz="2000" dirty="0"/>
              <a:t> Total GHG emissions for the EU production ~292 million tCO2e/y.</a:t>
            </a:r>
          </a:p>
          <a:p>
            <a:pPr marL="0" indent="0">
              <a:buNone/>
            </a:pPr>
            <a:endParaRPr lang="sv-SE" dirty="0"/>
          </a:p>
          <a:p>
            <a:pPr marL="0" indent="0">
              <a:buNone/>
            </a:pPr>
            <a:endParaRPr lang="sv-SE" dirty="0"/>
          </a:p>
        </p:txBody>
      </p:sp>
      <p:sp>
        <p:nvSpPr>
          <p:cNvPr id="6" name="textruta 5">
            <a:extLst>
              <a:ext uri="{FF2B5EF4-FFF2-40B4-BE49-F238E27FC236}">
                <a16:creationId xmlns:a16="http://schemas.microsoft.com/office/drawing/2014/main" id="{80DF19A3-1431-9C58-0EE1-E72D8BC9B22D}"/>
              </a:ext>
            </a:extLst>
          </p:cNvPr>
          <p:cNvSpPr txBox="1"/>
          <p:nvPr/>
        </p:nvSpPr>
        <p:spPr>
          <a:xfrm>
            <a:off x="9145039" y="8997981"/>
            <a:ext cx="9144000" cy="646331"/>
          </a:xfrm>
          <a:prstGeom prst="rect">
            <a:avLst/>
          </a:prstGeom>
          <a:noFill/>
        </p:spPr>
        <p:txBody>
          <a:bodyPr wrap="square">
            <a:spAutoFit/>
          </a:bodyPr>
          <a:lstStyle/>
          <a:p>
            <a:pPr>
              <a:spcBef>
                <a:spcPts val="600"/>
              </a:spcBef>
              <a:spcAft>
                <a:spcPts val="600"/>
              </a:spcAft>
            </a:pPr>
            <a:r>
              <a:rPr lang="en-GB" sz="1800" i="1" kern="100" dirty="0">
                <a:solidFill>
                  <a:srgbClr val="404040"/>
                </a:solidFill>
                <a:effectLst/>
                <a:latin typeface="Liberation Serif"/>
                <a:ea typeface="Noto Sans CJK SC"/>
                <a:cs typeface="Lohit Devanagari"/>
              </a:rPr>
              <a:t>Map </a:t>
            </a:r>
            <a:r>
              <a:rPr lang="en-GB" i="1" kern="100" dirty="0">
                <a:solidFill>
                  <a:srgbClr val="404040"/>
                </a:solidFill>
                <a:latin typeface="Liberation Serif"/>
              </a:rPr>
              <a:t>of Aluminium Plants in the EU. </a:t>
            </a:r>
            <a:r>
              <a:rPr lang="en-US" i="1" kern="100" dirty="0">
                <a:solidFill>
                  <a:srgbClr val="404040"/>
                </a:solidFill>
                <a:latin typeface="Liberation Serif"/>
              </a:rPr>
              <a:t>alumina plants in grey, primary aluminum plants in light blue, extrusion plants in purple, rolling plants in yellow and recycling plants in green</a:t>
            </a:r>
            <a:endParaRPr lang="sv-SE" i="1" kern="100" dirty="0">
              <a:solidFill>
                <a:srgbClr val="404040"/>
              </a:solidFill>
              <a:latin typeface="Liberation Serif"/>
            </a:endParaRPr>
          </a:p>
        </p:txBody>
      </p:sp>
      <p:sp>
        <p:nvSpPr>
          <p:cNvPr id="8" name="textruta 7">
            <a:extLst>
              <a:ext uri="{FF2B5EF4-FFF2-40B4-BE49-F238E27FC236}">
                <a16:creationId xmlns:a16="http://schemas.microsoft.com/office/drawing/2014/main" id="{B7306508-6EF7-50F5-83E3-36A1A4D12BFB}"/>
              </a:ext>
            </a:extLst>
          </p:cNvPr>
          <p:cNvSpPr txBox="1"/>
          <p:nvPr/>
        </p:nvSpPr>
        <p:spPr>
          <a:xfrm>
            <a:off x="504978" y="6844335"/>
            <a:ext cx="7712708" cy="66656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sv-SE" sz="18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Replicability within the aluminum sector, according to the Consortium knowledge and experience:</a:t>
            </a:r>
            <a:endParaRPr kumimoji="0" lang="sv-SE" altLang="sv-SE" sz="1800" b="0" i="1" u="none" strike="noStrike" cap="none" normalizeH="0" baseline="0" dirty="0">
              <a:ln>
                <a:noFill/>
              </a:ln>
              <a:solidFill>
                <a:schemeClr val="tx1"/>
              </a:solidFill>
              <a:effectLst/>
            </a:endParaRPr>
          </a:p>
        </p:txBody>
      </p:sp>
      <p:graphicFrame>
        <p:nvGraphicFramePr>
          <p:cNvPr id="9" name="Tabell 8">
            <a:extLst>
              <a:ext uri="{FF2B5EF4-FFF2-40B4-BE49-F238E27FC236}">
                <a16:creationId xmlns:a16="http://schemas.microsoft.com/office/drawing/2014/main" id="{D8FE9D65-0AAD-5779-7047-116E51F65631}"/>
              </a:ext>
            </a:extLst>
          </p:cNvPr>
          <p:cNvGraphicFramePr>
            <a:graphicFrameLocks noGrp="1"/>
          </p:cNvGraphicFramePr>
          <p:nvPr>
            <p:extLst>
              <p:ext uri="{D42A27DB-BD31-4B8C-83A1-F6EECF244321}">
                <p14:modId xmlns:p14="http://schemas.microsoft.com/office/powerpoint/2010/main" val="3697903076"/>
              </p:ext>
            </p:extLst>
          </p:nvPr>
        </p:nvGraphicFramePr>
        <p:xfrm>
          <a:off x="541518" y="7493982"/>
          <a:ext cx="7676168" cy="1434084"/>
        </p:xfrm>
        <a:graphic>
          <a:graphicData uri="http://schemas.openxmlformats.org/drawingml/2006/table">
            <a:tbl>
              <a:tblPr firstRow="1" firstCol="1" bandRow="1">
                <a:tableStyleId>{5C22544A-7EE6-4342-B048-85BDC9FD1C3A}</a:tableStyleId>
              </a:tblPr>
              <a:tblGrid>
                <a:gridCol w="4733463">
                  <a:extLst>
                    <a:ext uri="{9D8B030D-6E8A-4147-A177-3AD203B41FA5}">
                      <a16:colId xmlns:a16="http://schemas.microsoft.com/office/drawing/2014/main" val="2839167773"/>
                    </a:ext>
                  </a:extLst>
                </a:gridCol>
                <a:gridCol w="2942705">
                  <a:extLst>
                    <a:ext uri="{9D8B030D-6E8A-4147-A177-3AD203B41FA5}">
                      <a16:colId xmlns:a16="http://schemas.microsoft.com/office/drawing/2014/main" val="1678004660"/>
                    </a:ext>
                  </a:extLst>
                </a:gridCol>
              </a:tblGrid>
              <a:tr h="0">
                <a:tc>
                  <a:txBody>
                    <a:bodyPr/>
                    <a:lstStyle/>
                    <a:p>
                      <a:pPr algn="ctr">
                        <a:lnSpc>
                          <a:spcPct val="125000"/>
                        </a:lnSpc>
                        <a:spcAft>
                          <a:spcPts val="1200"/>
                        </a:spcAft>
                      </a:pPr>
                      <a:r>
                        <a:rPr lang="en-GB" sz="1600" kern="100" dirty="0">
                          <a:effectLst/>
                        </a:rPr>
                        <a:t>RETROFEED solution</a:t>
                      </a:r>
                      <a:endParaRPr lang="sv-SE"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5000"/>
                        </a:lnSpc>
                        <a:spcAft>
                          <a:spcPts val="1200"/>
                        </a:spcAft>
                      </a:pPr>
                      <a:r>
                        <a:rPr lang="en-GB" sz="1600" b="1" kern="100" dirty="0">
                          <a:solidFill>
                            <a:schemeClr val="lt1"/>
                          </a:solidFill>
                          <a:effectLst/>
                          <a:latin typeface="+mn-lt"/>
                          <a:ea typeface="+mn-ea"/>
                          <a:cs typeface="+mn-cs"/>
                        </a:rPr>
                        <a:t>Replicability</a:t>
                      </a:r>
                      <a:endParaRPr lang="sv-SE" sz="1600" b="1" kern="1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506738920"/>
                  </a:ext>
                </a:extLst>
              </a:tr>
              <a:tr h="0">
                <a:tc>
                  <a:txBody>
                    <a:bodyPr/>
                    <a:lstStyle/>
                    <a:p>
                      <a:pPr algn="just">
                        <a:lnSpc>
                          <a:spcPct val="125000"/>
                        </a:lnSpc>
                        <a:spcAft>
                          <a:spcPts val="1200"/>
                        </a:spcAft>
                      </a:pPr>
                      <a:r>
                        <a:rPr lang="en-GB" sz="1600" kern="100" dirty="0">
                          <a:effectLst/>
                        </a:rPr>
                        <a:t>Integrated retrofitting of furnace: replacement of burner and refractory material</a:t>
                      </a:r>
                      <a:endParaRPr lang="sv-SE"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5000"/>
                        </a:lnSpc>
                        <a:spcAft>
                          <a:spcPts val="1200"/>
                        </a:spcAft>
                      </a:pPr>
                      <a:r>
                        <a:rPr lang="en-GB" sz="1400" kern="100" dirty="0">
                          <a:effectLst/>
                        </a:rPr>
                        <a:t>YES</a:t>
                      </a:r>
                      <a:endParaRPr lang="sv-SE"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9432378"/>
                  </a:ext>
                </a:extLst>
              </a:tr>
              <a:tr h="0">
                <a:tc>
                  <a:txBody>
                    <a:bodyPr/>
                    <a:lstStyle/>
                    <a:p>
                      <a:pPr algn="just">
                        <a:lnSpc>
                          <a:spcPct val="125000"/>
                        </a:lnSpc>
                        <a:spcAft>
                          <a:spcPts val="1200"/>
                        </a:spcAft>
                      </a:pPr>
                      <a:r>
                        <a:rPr lang="en-GB" sz="1600" kern="100" dirty="0">
                          <a:effectLst/>
                        </a:rPr>
                        <a:t>Installation of </a:t>
                      </a:r>
                      <a:r>
                        <a:rPr lang="en-GB" sz="1600" kern="100" dirty="0" err="1">
                          <a:effectLst/>
                        </a:rPr>
                        <a:t>delacquering</a:t>
                      </a:r>
                      <a:r>
                        <a:rPr lang="en-GB" sz="1600" kern="100" dirty="0">
                          <a:effectLst/>
                        </a:rPr>
                        <a:t> system to allow use of alternative feedstocks</a:t>
                      </a:r>
                      <a:endParaRPr lang="sv-SE"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5000"/>
                        </a:lnSpc>
                        <a:spcAft>
                          <a:spcPts val="1200"/>
                        </a:spcAft>
                      </a:pPr>
                      <a:r>
                        <a:rPr lang="en-GB" sz="1400" kern="100" dirty="0">
                          <a:effectLst/>
                        </a:rPr>
                        <a:t>YES</a:t>
                      </a:r>
                      <a:endParaRPr lang="sv-SE"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6497980"/>
                  </a:ext>
                </a:extLst>
              </a:tr>
            </a:tbl>
          </a:graphicData>
        </a:graphic>
      </p:graphicFrame>
      <p:graphicFrame>
        <p:nvGraphicFramePr>
          <p:cNvPr id="10" name="Tabell 9">
            <a:extLst>
              <a:ext uri="{FF2B5EF4-FFF2-40B4-BE49-F238E27FC236}">
                <a16:creationId xmlns:a16="http://schemas.microsoft.com/office/drawing/2014/main" id="{1553AD97-2161-CEF1-7B6D-A5925DDF6BE7}"/>
              </a:ext>
            </a:extLst>
          </p:cNvPr>
          <p:cNvGraphicFramePr>
            <a:graphicFrameLocks noGrp="1"/>
          </p:cNvGraphicFramePr>
          <p:nvPr>
            <p:extLst>
              <p:ext uri="{D42A27DB-BD31-4B8C-83A1-F6EECF244321}">
                <p14:modId xmlns:p14="http://schemas.microsoft.com/office/powerpoint/2010/main" val="4180221418"/>
              </p:ext>
            </p:extLst>
          </p:nvPr>
        </p:nvGraphicFramePr>
        <p:xfrm>
          <a:off x="541518" y="4999783"/>
          <a:ext cx="5745163" cy="1666677"/>
        </p:xfrm>
        <a:graphic>
          <a:graphicData uri="http://schemas.openxmlformats.org/drawingml/2006/table">
            <a:tbl>
              <a:tblPr firstRow="1" firstCol="1" bandRow="1">
                <a:tableStyleId>{5C22544A-7EE6-4342-B048-85BDC9FD1C3A}</a:tableStyleId>
              </a:tblPr>
              <a:tblGrid>
                <a:gridCol w="2994263">
                  <a:extLst>
                    <a:ext uri="{9D8B030D-6E8A-4147-A177-3AD203B41FA5}">
                      <a16:colId xmlns:a16="http://schemas.microsoft.com/office/drawing/2014/main" val="3166973145"/>
                    </a:ext>
                  </a:extLst>
                </a:gridCol>
                <a:gridCol w="2750900">
                  <a:extLst>
                    <a:ext uri="{9D8B030D-6E8A-4147-A177-3AD203B41FA5}">
                      <a16:colId xmlns:a16="http://schemas.microsoft.com/office/drawing/2014/main" val="2817080502"/>
                    </a:ext>
                  </a:extLst>
                </a:gridCol>
              </a:tblGrid>
              <a:tr h="331272">
                <a:tc>
                  <a:txBody>
                    <a:bodyPr/>
                    <a:lstStyle/>
                    <a:p>
                      <a:pPr algn="ctr" rtl="0" fontAlgn="ctr"/>
                      <a:r>
                        <a:rPr lang="sv-SE" sz="1600" u="none" strike="noStrike" dirty="0">
                          <a:effectLst/>
                        </a:rPr>
                        <a:t>KRI</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a:effectLst/>
                        </a:rPr>
                        <a:t>Change in KRI</a:t>
                      </a:r>
                      <a:endParaRPr lang="sv-SE" sz="1600" b="1" i="0" u="none" strike="noStrike">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40366725"/>
                  </a:ext>
                </a:extLst>
              </a:tr>
              <a:tr h="365760">
                <a:tc>
                  <a:txBody>
                    <a:bodyPr/>
                    <a:lstStyle/>
                    <a:p>
                      <a:pPr algn="ctr" rtl="0" fontAlgn="ctr"/>
                      <a:r>
                        <a:rPr lang="sv-SE" sz="1600" u="none" strike="noStrike">
                          <a:effectLst/>
                        </a:rPr>
                        <a:t>Electricity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1.4%</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32553802"/>
                  </a:ext>
                </a:extLst>
              </a:tr>
              <a:tr h="358140">
                <a:tc>
                  <a:txBody>
                    <a:bodyPr/>
                    <a:lstStyle/>
                    <a:p>
                      <a:pPr algn="ctr" rtl="0" fontAlgn="ctr"/>
                      <a:r>
                        <a:rPr lang="sv-SE" sz="1600" u="none" strike="noStrike">
                          <a:effectLst/>
                        </a:rPr>
                        <a:t>Natural gas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-19.1%</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04850477"/>
                  </a:ext>
                </a:extLst>
              </a:tr>
              <a:tr h="358140">
                <a:tc>
                  <a:txBody>
                    <a:bodyPr/>
                    <a:lstStyle/>
                    <a:p>
                      <a:pPr algn="ctr" rtl="0" fontAlgn="ctr"/>
                      <a:r>
                        <a:rPr lang="sv-SE" sz="1600" u="none" strike="noStrike">
                          <a:effectLst/>
                        </a:rPr>
                        <a:t>Primary energy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-18.5%</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5474322"/>
                  </a:ext>
                </a:extLst>
              </a:tr>
              <a:tr h="213360">
                <a:tc>
                  <a:txBody>
                    <a:bodyPr/>
                    <a:lstStyle/>
                    <a:p>
                      <a:pPr algn="ctr" rtl="0" fontAlgn="ctr"/>
                      <a:r>
                        <a:rPr lang="sv-SE" sz="1600" u="none" strike="noStrike" dirty="0">
                          <a:effectLst/>
                        </a:rPr>
                        <a:t>CO</a:t>
                      </a:r>
                      <a:r>
                        <a:rPr lang="sv-SE" sz="1600" u="none" strike="noStrike" baseline="-25000" dirty="0">
                          <a:effectLst/>
                        </a:rPr>
                        <a:t>2</a:t>
                      </a:r>
                      <a:r>
                        <a:rPr lang="sv-SE" sz="1600" u="none" strike="noStrike" dirty="0">
                          <a:effectLst/>
                        </a:rPr>
                        <a:t> emissions</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-75%</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90249813"/>
                  </a:ext>
                </a:extLst>
              </a:tr>
            </a:tbl>
          </a:graphicData>
        </a:graphic>
      </p:graphicFrame>
    </p:spTree>
    <p:extLst>
      <p:ext uri="{BB962C8B-B14F-4D97-AF65-F5344CB8AC3E}">
        <p14:creationId xmlns:p14="http://schemas.microsoft.com/office/powerpoint/2010/main" val="300188676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350519" y="1018656"/>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Steel Sector Situation &amp; Replicability</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2" name="Platshållare för innehåll 2">
            <a:extLst>
              <a:ext uri="{FF2B5EF4-FFF2-40B4-BE49-F238E27FC236}">
                <a16:creationId xmlns:a16="http://schemas.microsoft.com/office/drawing/2014/main" id="{E326ED3E-7F7B-6D67-3818-1C11AA6EFBE3}"/>
              </a:ext>
            </a:extLst>
          </p:cNvPr>
          <p:cNvSpPr txBox="1">
            <a:spLocks/>
          </p:cNvSpPr>
          <p:nvPr/>
        </p:nvSpPr>
        <p:spPr>
          <a:xfrm>
            <a:off x="510802" y="2042853"/>
            <a:ext cx="9481096" cy="3626427"/>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5000"/>
              </a:lnSpc>
            </a:pPr>
            <a:r>
              <a:rPr lang="en-US" sz="2900" dirty="0"/>
              <a:t>Employing more than 310,000 persons, producing on average 153 million tons of steel per year and generating revenues for 125 billion € per year.</a:t>
            </a:r>
            <a:endParaRPr lang="sv-SE" sz="2900" dirty="0"/>
          </a:p>
          <a:p>
            <a:pPr>
              <a:lnSpc>
                <a:spcPct val="125000"/>
              </a:lnSpc>
            </a:pPr>
            <a:r>
              <a:rPr lang="en-US" sz="2900" dirty="0"/>
              <a:t>The most important EU Member are Germany (40.1 million tons/y, i.e. 26.2% of EU total), Italy (24.4 million tons/y, i.e. 16.0% of EU total), Spain (14.2 million tons/y, i.e. 9.3% of EU total) and France (13.9 million tons/y, i.e. 9.1% of EU total).</a:t>
            </a:r>
            <a:endParaRPr lang="sv-SE" sz="2900" dirty="0"/>
          </a:p>
          <a:p>
            <a:pPr algn="just">
              <a:lnSpc>
                <a:spcPct val="125000"/>
              </a:lnSpc>
            </a:pPr>
            <a:r>
              <a:rPr lang="en-US" sz="2900" dirty="0"/>
              <a:t>Out of the total production, 56.4% is realized through Basic Oxygen Furnace and 43.6% through Electric Arc Furnaces; 77.5% is carbon steel-non alloy, 17.9% is carbon steel-other alloy and 4.6% is stainless steel.</a:t>
            </a:r>
            <a:endParaRPr lang="sv-SE" sz="2900" dirty="0"/>
          </a:p>
          <a:p>
            <a:pPr algn="just">
              <a:lnSpc>
                <a:spcPct val="125000"/>
              </a:lnSpc>
            </a:pPr>
            <a:r>
              <a:rPr lang="en-US" sz="2900" dirty="0"/>
              <a:t>1 ton of steel is responsible of GHG emissions for 1.91 tCO2e</a:t>
            </a:r>
          </a:p>
          <a:p>
            <a:pPr algn="just">
              <a:lnSpc>
                <a:spcPct val="125000"/>
              </a:lnSpc>
            </a:pPr>
            <a:r>
              <a:rPr lang="en-US" sz="2900" dirty="0">
                <a:sym typeface="Wingdings" panose="05000000000000000000" pitchFamily="2" charset="2"/>
              </a:rPr>
              <a:t></a:t>
            </a:r>
            <a:r>
              <a:rPr lang="en-US" sz="2900" dirty="0"/>
              <a:t> Total GHG emissions for the EU production of steel are ~292 million tCO2e/y.</a:t>
            </a:r>
            <a:endParaRPr lang="sv-SE" sz="2900" dirty="0"/>
          </a:p>
          <a:p>
            <a:pPr marL="0" indent="0">
              <a:buNone/>
            </a:pPr>
            <a:endParaRPr lang="sv-SE" dirty="0"/>
          </a:p>
          <a:p>
            <a:pPr marL="0" indent="0">
              <a:buNone/>
            </a:pPr>
            <a:endParaRPr lang="sv-SE" dirty="0"/>
          </a:p>
        </p:txBody>
      </p:sp>
      <p:sp>
        <p:nvSpPr>
          <p:cNvPr id="8" name="textruta 7">
            <a:extLst>
              <a:ext uri="{FF2B5EF4-FFF2-40B4-BE49-F238E27FC236}">
                <a16:creationId xmlns:a16="http://schemas.microsoft.com/office/drawing/2014/main" id="{B7306508-6EF7-50F5-83E3-36A1A4D12BFB}"/>
              </a:ext>
            </a:extLst>
          </p:cNvPr>
          <p:cNvSpPr txBox="1"/>
          <p:nvPr/>
        </p:nvSpPr>
        <p:spPr>
          <a:xfrm>
            <a:off x="504978" y="7309840"/>
            <a:ext cx="7712708" cy="66656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sv-SE" sz="18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Replicability within the steel sector, according to the Consortium knowledge and experience:</a:t>
            </a:r>
            <a:endParaRPr kumimoji="0" lang="sv-SE" altLang="sv-SE" sz="1800" b="0" i="1" u="none" strike="noStrike" cap="none" normalizeH="0" baseline="0" dirty="0">
              <a:ln>
                <a:noFill/>
              </a:ln>
              <a:solidFill>
                <a:schemeClr val="tx1"/>
              </a:solidFill>
              <a:effectLst/>
            </a:endParaRPr>
          </a:p>
        </p:txBody>
      </p:sp>
      <p:graphicFrame>
        <p:nvGraphicFramePr>
          <p:cNvPr id="9" name="Tabell 8">
            <a:extLst>
              <a:ext uri="{FF2B5EF4-FFF2-40B4-BE49-F238E27FC236}">
                <a16:creationId xmlns:a16="http://schemas.microsoft.com/office/drawing/2014/main" id="{D8FE9D65-0AAD-5779-7047-116E51F65631}"/>
              </a:ext>
            </a:extLst>
          </p:cNvPr>
          <p:cNvGraphicFramePr>
            <a:graphicFrameLocks noGrp="1"/>
          </p:cNvGraphicFramePr>
          <p:nvPr>
            <p:extLst>
              <p:ext uri="{D42A27DB-BD31-4B8C-83A1-F6EECF244321}">
                <p14:modId xmlns:p14="http://schemas.microsoft.com/office/powerpoint/2010/main" val="1038729364"/>
              </p:ext>
            </p:extLst>
          </p:nvPr>
        </p:nvGraphicFramePr>
        <p:xfrm>
          <a:off x="541518" y="7991484"/>
          <a:ext cx="7676168" cy="854456"/>
        </p:xfrm>
        <a:graphic>
          <a:graphicData uri="http://schemas.openxmlformats.org/drawingml/2006/table">
            <a:tbl>
              <a:tblPr firstRow="1" firstCol="1" bandRow="1">
                <a:tableStyleId>{5C22544A-7EE6-4342-B048-85BDC9FD1C3A}</a:tableStyleId>
              </a:tblPr>
              <a:tblGrid>
                <a:gridCol w="4733463">
                  <a:extLst>
                    <a:ext uri="{9D8B030D-6E8A-4147-A177-3AD203B41FA5}">
                      <a16:colId xmlns:a16="http://schemas.microsoft.com/office/drawing/2014/main" val="2839167773"/>
                    </a:ext>
                  </a:extLst>
                </a:gridCol>
                <a:gridCol w="2942705">
                  <a:extLst>
                    <a:ext uri="{9D8B030D-6E8A-4147-A177-3AD203B41FA5}">
                      <a16:colId xmlns:a16="http://schemas.microsoft.com/office/drawing/2014/main" val="1678004660"/>
                    </a:ext>
                  </a:extLst>
                </a:gridCol>
              </a:tblGrid>
              <a:tr h="0">
                <a:tc>
                  <a:txBody>
                    <a:bodyPr/>
                    <a:lstStyle/>
                    <a:p>
                      <a:pPr algn="ctr">
                        <a:lnSpc>
                          <a:spcPct val="125000"/>
                        </a:lnSpc>
                        <a:spcAft>
                          <a:spcPts val="1200"/>
                        </a:spcAft>
                      </a:pPr>
                      <a:r>
                        <a:rPr lang="en-GB" sz="1600" kern="100" dirty="0">
                          <a:effectLst/>
                        </a:rPr>
                        <a:t>RETROFEED solution</a:t>
                      </a:r>
                      <a:endParaRPr lang="sv-SE"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5000"/>
                        </a:lnSpc>
                        <a:spcAft>
                          <a:spcPts val="1200"/>
                        </a:spcAft>
                      </a:pPr>
                      <a:r>
                        <a:rPr lang="en-GB" sz="1600" b="1" kern="100" dirty="0">
                          <a:solidFill>
                            <a:schemeClr val="lt1"/>
                          </a:solidFill>
                          <a:effectLst/>
                          <a:latin typeface="+mn-lt"/>
                          <a:ea typeface="+mn-ea"/>
                          <a:cs typeface="+mn-cs"/>
                        </a:rPr>
                        <a:t>Replicability</a:t>
                      </a:r>
                      <a:endParaRPr lang="sv-SE" sz="1600" b="1" kern="1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506738920"/>
                  </a:ext>
                </a:extLst>
              </a:tr>
              <a:tr h="0">
                <a:tc>
                  <a:txBody>
                    <a:bodyPr/>
                    <a:lstStyle/>
                    <a:p>
                      <a:pPr algn="just">
                        <a:lnSpc>
                          <a:spcPct val="125000"/>
                        </a:lnSpc>
                        <a:spcAft>
                          <a:spcPts val="1200"/>
                        </a:spcAft>
                      </a:pPr>
                      <a:r>
                        <a:rPr lang="en-GB" sz="1600" kern="100" dirty="0">
                          <a:effectLst/>
                        </a:rPr>
                        <a:t>Injection system and new burner for alternative material</a:t>
                      </a:r>
                      <a:endParaRPr lang="sv-SE"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25000"/>
                        </a:lnSpc>
                        <a:spcAft>
                          <a:spcPts val="1200"/>
                        </a:spcAft>
                      </a:pPr>
                      <a:r>
                        <a:rPr lang="en-GB" sz="1400" kern="100" dirty="0">
                          <a:effectLst/>
                        </a:rPr>
                        <a:t>YES</a:t>
                      </a:r>
                      <a:endParaRPr lang="sv-SE"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9432378"/>
                  </a:ext>
                </a:extLst>
              </a:tr>
            </a:tbl>
          </a:graphicData>
        </a:graphic>
      </p:graphicFrame>
      <p:graphicFrame>
        <p:nvGraphicFramePr>
          <p:cNvPr id="12" name="Tabell 11">
            <a:extLst>
              <a:ext uri="{FF2B5EF4-FFF2-40B4-BE49-F238E27FC236}">
                <a16:creationId xmlns:a16="http://schemas.microsoft.com/office/drawing/2014/main" id="{0EC3BF2C-8B89-AA80-73F4-D7AAF594AB9C}"/>
              </a:ext>
            </a:extLst>
          </p:cNvPr>
          <p:cNvGraphicFramePr>
            <a:graphicFrameLocks noGrp="1"/>
          </p:cNvGraphicFramePr>
          <p:nvPr>
            <p:extLst>
              <p:ext uri="{D42A27DB-BD31-4B8C-83A1-F6EECF244321}">
                <p14:modId xmlns:p14="http://schemas.microsoft.com/office/powerpoint/2010/main" val="3151210096"/>
              </p:ext>
            </p:extLst>
          </p:nvPr>
        </p:nvGraphicFramePr>
        <p:xfrm>
          <a:off x="541518" y="5476005"/>
          <a:ext cx="5745163" cy="1666677"/>
        </p:xfrm>
        <a:graphic>
          <a:graphicData uri="http://schemas.openxmlformats.org/drawingml/2006/table">
            <a:tbl>
              <a:tblPr firstRow="1" firstCol="1" bandRow="1">
                <a:tableStyleId>{5C22544A-7EE6-4342-B048-85BDC9FD1C3A}</a:tableStyleId>
              </a:tblPr>
              <a:tblGrid>
                <a:gridCol w="2994263">
                  <a:extLst>
                    <a:ext uri="{9D8B030D-6E8A-4147-A177-3AD203B41FA5}">
                      <a16:colId xmlns:a16="http://schemas.microsoft.com/office/drawing/2014/main" val="3166973145"/>
                    </a:ext>
                  </a:extLst>
                </a:gridCol>
                <a:gridCol w="2750900">
                  <a:extLst>
                    <a:ext uri="{9D8B030D-6E8A-4147-A177-3AD203B41FA5}">
                      <a16:colId xmlns:a16="http://schemas.microsoft.com/office/drawing/2014/main" val="2817080502"/>
                    </a:ext>
                  </a:extLst>
                </a:gridCol>
              </a:tblGrid>
              <a:tr h="331272">
                <a:tc>
                  <a:txBody>
                    <a:bodyPr/>
                    <a:lstStyle/>
                    <a:p>
                      <a:pPr algn="ctr" rtl="0" fontAlgn="ctr"/>
                      <a:r>
                        <a:rPr lang="sv-SE" sz="1600" u="none" strike="noStrike" dirty="0">
                          <a:effectLst/>
                        </a:rPr>
                        <a:t>KRI</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a:effectLst/>
                        </a:rPr>
                        <a:t>Change in KRI</a:t>
                      </a:r>
                      <a:endParaRPr lang="sv-SE" sz="1600" b="1" i="0" u="none" strike="noStrike">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40366725"/>
                  </a:ext>
                </a:extLst>
              </a:tr>
              <a:tr h="365760">
                <a:tc>
                  <a:txBody>
                    <a:bodyPr/>
                    <a:lstStyle/>
                    <a:p>
                      <a:pPr algn="ctr" rtl="0" fontAlgn="ctr"/>
                      <a:r>
                        <a:rPr lang="sv-SE" sz="1600" u="none" strike="noStrike">
                          <a:effectLst/>
                        </a:rPr>
                        <a:t>Electricity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0.9%</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732553802"/>
                  </a:ext>
                </a:extLst>
              </a:tr>
              <a:tr h="358140">
                <a:tc>
                  <a:txBody>
                    <a:bodyPr/>
                    <a:lstStyle/>
                    <a:p>
                      <a:pPr algn="ctr" rtl="0" fontAlgn="ctr"/>
                      <a:r>
                        <a:rPr lang="sv-SE" sz="1600" u="none" strike="noStrike">
                          <a:effectLst/>
                        </a:rPr>
                        <a:t>Natural gas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-13.0%</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2604850477"/>
                  </a:ext>
                </a:extLst>
              </a:tr>
              <a:tr h="358140">
                <a:tc>
                  <a:txBody>
                    <a:bodyPr/>
                    <a:lstStyle/>
                    <a:p>
                      <a:pPr algn="ctr" rtl="0" fontAlgn="ctr"/>
                      <a:r>
                        <a:rPr lang="sv-SE" sz="1600" u="none" strike="noStrike">
                          <a:effectLst/>
                        </a:rPr>
                        <a:t>Primary energy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-1.9%</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215474322"/>
                  </a:ext>
                </a:extLst>
              </a:tr>
              <a:tr h="213360">
                <a:tc>
                  <a:txBody>
                    <a:bodyPr/>
                    <a:lstStyle/>
                    <a:p>
                      <a:pPr algn="ctr" rtl="0" fontAlgn="ctr"/>
                      <a:r>
                        <a:rPr lang="sv-SE" sz="1600" u="none" strike="noStrike" dirty="0">
                          <a:effectLst/>
                        </a:rPr>
                        <a:t>CO</a:t>
                      </a:r>
                      <a:r>
                        <a:rPr lang="sv-SE" sz="1600" u="none" strike="noStrike" baseline="-25000" dirty="0">
                          <a:effectLst/>
                        </a:rPr>
                        <a:t>2</a:t>
                      </a:r>
                      <a:r>
                        <a:rPr lang="sv-SE" sz="1600" u="none" strike="noStrike" dirty="0">
                          <a:effectLst/>
                        </a:rPr>
                        <a:t> emissions</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dirty="0">
                          <a:effectLst/>
                        </a:rPr>
                        <a:t>-3.8%</a:t>
                      </a:r>
                      <a:endParaRPr lang="sv-SE" sz="1600" b="0" i="0" u="none" strike="noStrike" dirty="0">
                        <a:solidFill>
                          <a:srgbClr val="2F2F2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3090249813"/>
                  </a:ext>
                </a:extLst>
              </a:tr>
            </a:tbl>
          </a:graphicData>
        </a:graphic>
      </p:graphicFrame>
      <p:pic>
        <p:nvPicPr>
          <p:cNvPr id="16" name="Picture 16" descr="RETROFEED PITTINI">
            <a:hlinkClick r:id="rId6" action="ppaction://hlinksldjump"/>
            <a:extLst>
              <a:ext uri="{FF2B5EF4-FFF2-40B4-BE49-F238E27FC236}">
                <a16:creationId xmlns:a16="http://schemas.microsoft.com/office/drawing/2014/main" id="{096F701B-57E8-3ECD-EFE7-946398A056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33378" y="475029"/>
            <a:ext cx="1873622" cy="3679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Immagine che contiene fabbrica, edificio, luce, notte&#10;&#10;Descrizione generata automaticamente">
            <a:extLst>
              <a:ext uri="{FF2B5EF4-FFF2-40B4-BE49-F238E27FC236}">
                <a16:creationId xmlns:a16="http://schemas.microsoft.com/office/drawing/2014/main" id="{67B63A70-23DE-A738-504E-B4C01FD38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84203" y="1894860"/>
            <a:ext cx="4938680" cy="31920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magine che contiene edificio, ponteggio, blu&#10;&#10;Descrizione generata automaticamente">
            <a:extLst>
              <a:ext uri="{FF2B5EF4-FFF2-40B4-BE49-F238E27FC236}">
                <a16:creationId xmlns:a16="http://schemas.microsoft.com/office/drawing/2014/main" id="{B8035FC5-8E40-1AA3-EFDD-935AD51F7E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84203" y="5481583"/>
            <a:ext cx="4938681" cy="328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380584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map of europe with green dots&#10;&#10;Description automatically generated">
            <a:extLst>
              <a:ext uri="{FF2B5EF4-FFF2-40B4-BE49-F238E27FC236}">
                <a16:creationId xmlns:a16="http://schemas.microsoft.com/office/drawing/2014/main" id="{882EBB3F-227D-398B-BA46-B8B6DB414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5278" y="1278676"/>
            <a:ext cx="5745163" cy="6952576"/>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4"/>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6"/>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350519" y="1018656"/>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Agrochemical Sector Situation &amp; Replicability</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2" name="Platshållare för innehåll 2">
            <a:extLst>
              <a:ext uri="{FF2B5EF4-FFF2-40B4-BE49-F238E27FC236}">
                <a16:creationId xmlns:a16="http://schemas.microsoft.com/office/drawing/2014/main" id="{E326ED3E-7F7B-6D67-3818-1C11AA6EFBE3}"/>
              </a:ext>
            </a:extLst>
          </p:cNvPr>
          <p:cNvSpPr txBox="1">
            <a:spLocks/>
          </p:cNvSpPr>
          <p:nvPr/>
        </p:nvSpPr>
        <p:spPr>
          <a:xfrm>
            <a:off x="510802" y="2142606"/>
            <a:ext cx="8766202" cy="3626427"/>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0" i="0" dirty="0">
                <a:solidFill>
                  <a:srgbClr val="000000"/>
                </a:solidFill>
                <a:effectLst/>
                <a:latin typeface="Arial" panose="020B0604020202020204" pitchFamily="34" charset="0"/>
              </a:rPr>
              <a:t>Total production in EU of 17.3 million tons/y (out of a worldwide value of 259.1 million tons/y), of which 72% nitrogen-based, 12% phosphorus-based and 16% potassium-based. The sector employs 76,000 persons and generates 12.3 billion €/y of revenues.</a:t>
            </a:r>
            <a:endParaRPr lang="en-US" sz="2000" dirty="0"/>
          </a:p>
          <a:p>
            <a:r>
              <a:rPr lang="en-US" sz="2000" dirty="0"/>
              <a:t>Fertilizers is responsible of GHG emissions of 1.909 tCO2e/</a:t>
            </a:r>
            <a:r>
              <a:rPr lang="en-US" sz="2000" dirty="0" err="1"/>
              <a:t>tN</a:t>
            </a:r>
            <a:r>
              <a:rPr lang="en-US" sz="2000" dirty="0"/>
              <a:t> (value referred to urea and excluding CO</a:t>
            </a:r>
            <a:r>
              <a:rPr lang="en-US" sz="2000" baseline="-25000" dirty="0"/>
              <a:t>2</a:t>
            </a:r>
            <a:r>
              <a:rPr lang="en-US" sz="2000" dirty="0"/>
              <a:t> captured in the product)</a:t>
            </a:r>
            <a:r>
              <a:rPr lang="en-US" sz="2000" dirty="0">
                <a:sym typeface="Wingdings" panose="05000000000000000000" pitchFamily="2" charset="2"/>
              </a:rPr>
              <a:t>	</a:t>
            </a:r>
          </a:p>
          <a:p>
            <a:pPr marL="0" indent="0">
              <a:buNone/>
            </a:pPr>
            <a:r>
              <a:rPr lang="en-US" sz="2000" dirty="0">
                <a:sym typeface="Wingdings" panose="05000000000000000000" pitchFamily="2" charset="2"/>
              </a:rPr>
              <a:t>	</a:t>
            </a:r>
            <a:r>
              <a:rPr lang="en-US" sz="2000" dirty="0"/>
              <a:t> Total GHG emissions for the EU production ~33 million tCO2e/y.</a:t>
            </a:r>
          </a:p>
          <a:p>
            <a:pPr marL="0" indent="0">
              <a:buNone/>
            </a:pPr>
            <a:endParaRPr lang="sv-SE" dirty="0"/>
          </a:p>
          <a:p>
            <a:pPr marL="0" indent="0">
              <a:buNone/>
            </a:pPr>
            <a:endParaRPr lang="sv-SE" dirty="0"/>
          </a:p>
        </p:txBody>
      </p:sp>
      <p:sp>
        <p:nvSpPr>
          <p:cNvPr id="6" name="textruta 5">
            <a:extLst>
              <a:ext uri="{FF2B5EF4-FFF2-40B4-BE49-F238E27FC236}">
                <a16:creationId xmlns:a16="http://schemas.microsoft.com/office/drawing/2014/main" id="{80DF19A3-1431-9C58-0EE1-E72D8BC9B22D}"/>
              </a:ext>
            </a:extLst>
          </p:cNvPr>
          <p:cNvSpPr txBox="1"/>
          <p:nvPr/>
        </p:nvSpPr>
        <p:spPr>
          <a:xfrm>
            <a:off x="10741083" y="8406035"/>
            <a:ext cx="5715000" cy="369332"/>
          </a:xfrm>
          <a:prstGeom prst="rect">
            <a:avLst/>
          </a:prstGeom>
          <a:noFill/>
        </p:spPr>
        <p:txBody>
          <a:bodyPr wrap="square">
            <a:spAutoFit/>
          </a:bodyPr>
          <a:lstStyle/>
          <a:p>
            <a:pPr>
              <a:spcBef>
                <a:spcPts val="600"/>
              </a:spcBef>
              <a:spcAft>
                <a:spcPts val="600"/>
              </a:spcAft>
            </a:pPr>
            <a:r>
              <a:rPr lang="en-US" sz="1800" b="0" i="1" dirty="0">
                <a:solidFill>
                  <a:srgbClr val="404040"/>
                </a:solidFill>
                <a:effectLst/>
                <a:latin typeface="Liberation Serif"/>
              </a:rPr>
              <a:t>Map of Main Fertilizers Production Plants in Europe </a:t>
            </a:r>
            <a:endParaRPr lang="sv-SE" i="1" kern="100" dirty="0">
              <a:solidFill>
                <a:srgbClr val="404040"/>
              </a:solidFill>
              <a:latin typeface="Liberation Serif"/>
            </a:endParaRPr>
          </a:p>
        </p:txBody>
      </p:sp>
      <p:sp>
        <p:nvSpPr>
          <p:cNvPr id="8" name="textruta 7">
            <a:extLst>
              <a:ext uri="{FF2B5EF4-FFF2-40B4-BE49-F238E27FC236}">
                <a16:creationId xmlns:a16="http://schemas.microsoft.com/office/drawing/2014/main" id="{B7306508-6EF7-50F5-83E3-36A1A4D12BFB}"/>
              </a:ext>
            </a:extLst>
          </p:cNvPr>
          <p:cNvSpPr txBox="1"/>
          <p:nvPr/>
        </p:nvSpPr>
        <p:spPr>
          <a:xfrm>
            <a:off x="504978" y="7193466"/>
            <a:ext cx="7712708" cy="66656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sv-SE" sz="1800" b="0" i="1" u="none" strike="noStrike" cap="none" normalizeH="0" baseline="0" dirty="0">
                <a:ln>
                  <a:noFill/>
                </a:ln>
                <a:solidFill>
                  <a:srgbClr val="000000"/>
                </a:solidFill>
                <a:effectLst/>
                <a:latin typeface="Arial" panose="020B0604020202020204" pitchFamily="34" charset="0"/>
                <a:ea typeface="Calibri" panose="020F0502020204030204" pitchFamily="34" charset="0"/>
                <a:cs typeface="Arial" panose="020B0604020202020204" pitchFamily="34" charset="0"/>
              </a:rPr>
              <a:t>Replicability within the fertilizer sector, according to the Consortium knowledge and experience:</a:t>
            </a:r>
            <a:endParaRPr kumimoji="0" lang="sv-SE" altLang="sv-SE" sz="1800" b="0" i="1" u="none" strike="noStrike" cap="none" normalizeH="0" baseline="0" dirty="0">
              <a:ln>
                <a:noFill/>
              </a:ln>
              <a:solidFill>
                <a:schemeClr val="tx1"/>
              </a:solidFill>
              <a:effectLst/>
            </a:endParaRPr>
          </a:p>
        </p:txBody>
      </p:sp>
      <p:graphicFrame>
        <p:nvGraphicFramePr>
          <p:cNvPr id="9" name="Tabell 8">
            <a:extLst>
              <a:ext uri="{FF2B5EF4-FFF2-40B4-BE49-F238E27FC236}">
                <a16:creationId xmlns:a16="http://schemas.microsoft.com/office/drawing/2014/main" id="{D8FE9D65-0AAD-5779-7047-116E51F65631}"/>
              </a:ext>
            </a:extLst>
          </p:cNvPr>
          <p:cNvGraphicFramePr>
            <a:graphicFrameLocks noGrp="1"/>
          </p:cNvGraphicFramePr>
          <p:nvPr>
            <p:extLst>
              <p:ext uri="{D42A27DB-BD31-4B8C-83A1-F6EECF244321}">
                <p14:modId xmlns:p14="http://schemas.microsoft.com/office/powerpoint/2010/main" val="1088733628"/>
              </p:ext>
            </p:extLst>
          </p:nvPr>
        </p:nvGraphicFramePr>
        <p:xfrm>
          <a:off x="541518" y="7843113"/>
          <a:ext cx="7676168" cy="854456"/>
        </p:xfrm>
        <a:graphic>
          <a:graphicData uri="http://schemas.openxmlformats.org/drawingml/2006/table">
            <a:tbl>
              <a:tblPr firstRow="1" firstCol="1" bandRow="1">
                <a:tableStyleId>{5C22544A-7EE6-4342-B048-85BDC9FD1C3A}</a:tableStyleId>
              </a:tblPr>
              <a:tblGrid>
                <a:gridCol w="4733463">
                  <a:extLst>
                    <a:ext uri="{9D8B030D-6E8A-4147-A177-3AD203B41FA5}">
                      <a16:colId xmlns:a16="http://schemas.microsoft.com/office/drawing/2014/main" val="2839167773"/>
                    </a:ext>
                  </a:extLst>
                </a:gridCol>
                <a:gridCol w="2942705">
                  <a:extLst>
                    <a:ext uri="{9D8B030D-6E8A-4147-A177-3AD203B41FA5}">
                      <a16:colId xmlns:a16="http://schemas.microsoft.com/office/drawing/2014/main" val="1678004660"/>
                    </a:ext>
                  </a:extLst>
                </a:gridCol>
              </a:tblGrid>
              <a:tr h="0">
                <a:tc>
                  <a:txBody>
                    <a:bodyPr/>
                    <a:lstStyle/>
                    <a:p>
                      <a:pPr algn="ctr">
                        <a:lnSpc>
                          <a:spcPct val="125000"/>
                        </a:lnSpc>
                        <a:spcAft>
                          <a:spcPts val="1200"/>
                        </a:spcAft>
                      </a:pPr>
                      <a:r>
                        <a:rPr lang="en-GB" sz="1600" kern="100" dirty="0">
                          <a:effectLst/>
                        </a:rPr>
                        <a:t>RETROFEED solution</a:t>
                      </a:r>
                      <a:endParaRPr lang="sv-SE" sz="16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algn="ctr" defTabSz="914400" rtl="0" eaLnBrk="1" latinLnBrk="0" hangingPunct="1">
                        <a:lnSpc>
                          <a:spcPct val="125000"/>
                        </a:lnSpc>
                        <a:spcAft>
                          <a:spcPts val="1200"/>
                        </a:spcAft>
                      </a:pPr>
                      <a:r>
                        <a:rPr lang="en-GB" sz="1600" b="1" kern="100" dirty="0">
                          <a:solidFill>
                            <a:schemeClr val="lt1"/>
                          </a:solidFill>
                          <a:effectLst/>
                          <a:latin typeface="+mn-lt"/>
                          <a:ea typeface="+mn-ea"/>
                          <a:cs typeface="+mn-cs"/>
                        </a:rPr>
                        <a:t>Replicability</a:t>
                      </a:r>
                      <a:endParaRPr lang="sv-SE" sz="1600" b="1" kern="100" dirty="0">
                        <a:solidFill>
                          <a:schemeClr val="lt1"/>
                        </a:solidFill>
                        <a:effectLst/>
                        <a:latin typeface="+mn-lt"/>
                        <a:ea typeface="+mn-ea"/>
                        <a:cs typeface="+mn-cs"/>
                      </a:endParaRPr>
                    </a:p>
                  </a:txBody>
                  <a:tcPr marL="68580" marR="68580" marT="0" marB="0" anchor="ctr"/>
                </a:tc>
                <a:extLst>
                  <a:ext uri="{0D108BD9-81ED-4DB2-BD59-A6C34878D82A}">
                    <a16:rowId xmlns:a16="http://schemas.microsoft.com/office/drawing/2014/main" val="1506738920"/>
                  </a:ext>
                </a:extLst>
              </a:tr>
              <a:tr h="0">
                <a:tc>
                  <a:txBody>
                    <a:bodyPr/>
                    <a:lstStyle/>
                    <a:p>
                      <a:pPr algn="just">
                        <a:lnSpc>
                          <a:spcPct val="125000"/>
                        </a:lnSpc>
                        <a:spcAft>
                          <a:spcPts val="1200"/>
                        </a:spcAft>
                      </a:pPr>
                      <a:r>
                        <a:rPr lang="en-US" sz="1600" b="1" kern="100" dirty="0">
                          <a:solidFill>
                            <a:schemeClr val="lt1"/>
                          </a:solidFill>
                          <a:effectLst/>
                          <a:latin typeface="+mn-lt"/>
                          <a:ea typeface="+mn-ea"/>
                          <a:cs typeface="+mn-cs"/>
                        </a:rPr>
                        <a:t>Novel reactor for ammonia reaction with concentrated </a:t>
                      </a:r>
                      <a:r>
                        <a:rPr lang="en-US" sz="1600" b="1" kern="100" dirty="0" err="1">
                          <a:solidFill>
                            <a:schemeClr val="lt1"/>
                          </a:solidFill>
                          <a:effectLst/>
                          <a:latin typeface="+mn-lt"/>
                          <a:ea typeface="+mn-ea"/>
                          <a:cs typeface="+mn-cs"/>
                        </a:rPr>
                        <a:t>sulphuric</a:t>
                      </a:r>
                      <a:r>
                        <a:rPr lang="en-US" sz="1600" b="1" kern="100" dirty="0">
                          <a:solidFill>
                            <a:schemeClr val="lt1"/>
                          </a:solidFill>
                          <a:effectLst/>
                          <a:latin typeface="+mn-lt"/>
                          <a:ea typeface="+mn-ea"/>
                          <a:cs typeface="+mn-cs"/>
                        </a:rPr>
                        <a:t> acid </a:t>
                      </a:r>
                      <a:endParaRPr lang="sv-SE" sz="1600" b="1" kern="100" dirty="0">
                        <a:solidFill>
                          <a:schemeClr val="lt1"/>
                        </a:solidFill>
                        <a:effectLst/>
                        <a:latin typeface="+mn-lt"/>
                        <a:ea typeface="+mn-ea"/>
                        <a:cs typeface="+mn-cs"/>
                      </a:endParaRPr>
                    </a:p>
                  </a:txBody>
                  <a:tcPr marL="68580" marR="68580" marT="0" marB="0" anchor="ctr"/>
                </a:tc>
                <a:tc>
                  <a:txBody>
                    <a:bodyPr/>
                    <a:lstStyle/>
                    <a:p>
                      <a:pPr algn="ctr">
                        <a:lnSpc>
                          <a:spcPct val="125000"/>
                        </a:lnSpc>
                        <a:spcAft>
                          <a:spcPts val="1200"/>
                        </a:spcAft>
                      </a:pPr>
                      <a:r>
                        <a:rPr lang="en-GB" sz="1400" kern="100" dirty="0">
                          <a:effectLst/>
                        </a:rPr>
                        <a:t>YES</a:t>
                      </a:r>
                      <a:endParaRPr lang="sv-SE" sz="1400" kern="1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29432378"/>
                  </a:ext>
                </a:extLst>
              </a:tr>
            </a:tbl>
          </a:graphicData>
        </a:graphic>
      </p:graphicFrame>
      <p:graphicFrame>
        <p:nvGraphicFramePr>
          <p:cNvPr id="10" name="Tabell 9">
            <a:extLst>
              <a:ext uri="{FF2B5EF4-FFF2-40B4-BE49-F238E27FC236}">
                <a16:creationId xmlns:a16="http://schemas.microsoft.com/office/drawing/2014/main" id="{1553AD97-2161-CEF1-7B6D-A5925DDF6BE7}"/>
              </a:ext>
            </a:extLst>
          </p:cNvPr>
          <p:cNvGraphicFramePr>
            <a:graphicFrameLocks noGrp="1"/>
          </p:cNvGraphicFramePr>
          <p:nvPr>
            <p:extLst>
              <p:ext uri="{D42A27DB-BD31-4B8C-83A1-F6EECF244321}">
                <p14:modId xmlns:p14="http://schemas.microsoft.com/office/powerpoint/2010/main" val="3769366092"/>
              </p:ext>
            </p:extLst>
          </p:nvPr>
        </p:nvGraphicFramePr>
        <p:xfrm>
          <a:off x="541518" y="5010423"/>
          <a:ext cx="5745163" cy="1308537"/>
        </p:xfrm>
        <a:graphic>
          <a:graphicData uri="http://schemas.openxmlformats.org/drawingml/2006/table">
            <a:tbl>
              <a:tblPr firstRow="1" firstCol="1" bandRow="1">
                <a:tableStyleId>{5C22544A-7EE6-4342-B048-85BDC9FD1C3A}</a:tableStyleId>
              </a:tblPr>
              <a:tblGrid>
                <a:gridCol w="2994263">
                  <a:extLst>
                    <a:ext uri="{9D8B030D-6E8A-4147-A177-3AD203B41FA5}">
                      <a16:colId xmlns:a16="http://schemas.microsoft.com/office/drawing/2014/main" val="3166973145"/>
                    </a:ext>
                  </a:extLst>
                </a:gridCol>
                <a:gridCol w="2750900">
                  <a:extLst>
                    <a:ext uri="{9D8B030D-6E8A-4147-A177-3AD203B41FA5}">
                      <a16:colId xmlns:a16="http://schemas.microsoft.com/office/drawing/2014/main" val="2817080502"/>
                    </a:ext>
                  </a:extLst>
                </a:gridCol>
              </a:tblGrid>
              <a:tr h="331272">
                <a:tc>
                  <a:txBody>
                    <a:bodyPr/>
                    <a:lstStyle/>
                    <a:p>
                      <a:pPr algn="ctr" rtl="0" fontAlgn="ctr"/>
                      <a:r>
                        <a:rPr lang="sv-SE" sz="1600" u="none" strike="noStrike" dirty="0">
                          <a:effectLst/>
                        </a:rPr>
                        <a:t>KRI</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u="none" strike="noStrike">
                          <a:effectLst/>
                        </a:rPr>
                        <a:t>Change in KRI</a:t>
                      </a:r>
                      <a:endParaRPr lang="sv-SE" sz="1600" b="1" i="0" u="none" strike="noStrike">
                        <a:solidFill>
                          <a:srgbClr val="FFFFFF"/>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40366725"/>
                  </a:ext>
                </a:extLst>
              </a:tr>
              <a:tr h="365760">
                <a:tc>
                  <a:txBody>
                    <a:bodyPr/>
                    <a:lstStyle/>
                    <a:p>
                      <a:pPr algn="ctr" rtl="0" fontAlgn="ctr"/>
                      <a:r>
                        <a:rPr lang="sv-SE" sz="1600" u="none" strike="noStrike">
                          <a:effectLst/>
                        </a:rPr>
                        <a:t>Electricity consumption</a:t>
                      </a:r>
                      <a:endParaRPr lang="sv-SE" sz="1600" b="1" i="0" u="none" strike="noStrike">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b="0" i="0" u="none" strike="noStrike" dirty="0">
                          <a:solidFill>
                            <a:srgbClr val="2F2F2F"/>
                          </a:solidFill>
                          <a:effectLst/>
                          <a:latin typeface="Arial" panose="020B0604020202020204" pitchFamily="34" charset="0"/>
                        </a:rPr>
                        <a:t>-10%</a:t>
                      </a:r>
                    </a:p>
                  </a:txBody>
                  <a:tcPr marL="9525" marR="9525" marT="9525" marB="0" anchor="ctr"/>
                </a:tc>
                <a:extLst>
                  <a:ext uri="{0D108BD9-81ED-4DB2-BD59-A6C34878D82A}">
                    <a16:rowId xmlns:a16="http://schemas.microsoft.com/office/drawing/2014/main" val="3732553802"/>
                  </a:ext>
                </a:extLst>
              </a:tr>
              <a:tr h="358140">
                <a:tc>
                  <a:txBody>
                    <a:bodyPr/>
                    <a:lstStyle/>
                    <a:p>
                      <a:pPr algn="ctr" rtl="0" fontAlgn="ctr"/>
                      <a:r>
                        <a:rPr lang="sv-SE" sz="1600" u="none" strike="noStrike">
                          <a:effectLst/>
                        </a:rPr>
                        <a:t>Natural gas consumption</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b="0" i="0" u="none" strike="noStrike" dirty="0">
                          <a:solidFill>
                            <a:srgbClr val="2F2F2F"/>
                          </a:solidFill>
                          <a:effectLst/>
                          <a:latin typeface="Arial" panose="020B0604020202020204" pitchFamily="34" charset="0"/>
                        </a:rPr>
                        <a:t>-43%</a:t>
                      </a:r>
                    </a:p>
                  </a:txBody>
                  <a:tcPr marL="9525" marR="9525" marT="9525" marB="0" anchor="ctr"/>
                </a:tc>
                <a:extLst>
                  <a:ext uri="{0D108BD9-81ED-4DB2-BD59-A6C34878D82A}">
                    <a16:rowId xmlns:a16="http://schemas.microsoft.com/office/drawing/2014/main" val="2604850477"/>
                  </a:ext>
                </a:extLst>
              </a:tr>
              <a:tr h="213360">
                <a:tc>
                  <a:txBody>
                    <a:bodyPr/>
                    <a:lstStyle/>
                    <a:p>
                      <a:pPr algn="ctr" rtl="0" fontAlgn="ctr"/>
                      <a:r>
                        <a:rPr lang="sv-SE" sz="1600" u="none" strike="noStrike" dirty="0">
                          <a:effectLst/>
                        </a:rPr>
                        <a:t>CO</a:t>
                      </a:r>
                      <a:r>
                        <a:rPr lang="sv-SE" sz="1600" u="none" strike="noStrike" baseline="-25000" dirty="0">
                          <a:effectLst/>
                        </a:rPr>
                        <a:t>2</a:t>
                      </a:r>
                      <a:r>
                        <a:rPr lang="sv-SE" sz="1600" u="none" strike="noStrike" dirty="0">
                          <a:effectLst/>
                        </a:rPr>
                        <a:t> emissions</a:t>
                      </a:r>
                      <a:endParaRPr lang="sv-SE" sz="1600" b="1" i="0" u="none" strike="noStrike" dirty="0">
                        <a:solidFill>
                          <a:srgbClr val="FFFFFF"/>
                        </a:solidFill>
                        <a:effectLst/>
                        <a:latin typeface="Arial" panose="020B0604020202020204" pitchFamily="34" charset="0"/>
                      </a:endParaRPr>
                    </a:p>
                  </a:txBody>
                  <a:tcPr marL="9525" marR="9525" marT="9525" marB="0" anchor="ctr"/>
                </a:tc>
                <a:tc>
                  <a:txBody>
                    <a:bodyPr/>
                    <a:lstStyle/>
                    <a:p>
                      <a:pPr algn="ctr" rtl="0" fontAlgn="ctr"/>
                      <a:r>
                        <a:rPr lang="sv-SE" sz="1600" b="0" i="0" u="none" strike="noStrike" dirty="0">
                          <a:solidFill>
                            <a:srgbClr val="2F2F2F"/>
                          </a:solidFill>
                          <a:effectLst/>
                          <a:latin typeface="Arial" panose="020B0604020202020204" pitchFamily="34" charset="0"/>
                        </a:rPr>
                        <a:t>-24.5%</a:t>
                      </a:r>
                    </a:p>
                  </a:txBody>
                  <a:tcPr marL="9525" marR="9525" marT="9525" marB="0" anchor="ctr"/>
                </a:tc>
                <a:extLst>
                  <a:ext uri="{0D108BD9-81ED-4DB2-BD59-A6C34878D82A}">
                    <a16:rowId xmlns:a16="http://schemas.microsoft.com/office/drawing/2014/main" val="3090249813"/>
                  </a:ext>
                </a:extLst>
              </a:tr>
            </a:tbl>
          </a:graphicData>
        </a:graphic>
      </p:graphicFrame>
      <p:pic>
        <p:nvPicPr>
          <p:cNvPr id="7" name="Picture 276" descr="RETROFEED FERTIBERIA">
            <a:extLst>
              <a:ext uri="{FF2B5EF4-FFF2-40B4-BE49-F238E27FC236}">
                <a16:creationId xmlns:a16="http://schemas.microsoft.com/office/drawing/2014/main" id="{382CCEF3-08D3-4A58-CEF9-34522828E1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9548" y="486408"/>
            <a:ext cx="2287452" cy="841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8615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350519" y="1018656"/>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Cement Sector Situation &amp; Replicability</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2" name="Platshållare för innehåll 2">
            <a:extLst>
              <a:ext uri="{FF2B5EF4-FFF2-40B4-BE49-F238E27FC236}">
                <a16:creationId xmlns:a16="http://schemas.microsoft.com/office/drawing/2014/main" id="{E326ED3E-7F7B-6D67-3818-1C11AA6EFBE3}"/>
              </a:ext>
            </a:extLst>
          </p:cNvPr>
          <p:cNvSpPr txBox="1">
            <a:spLocks/>
          </p:cNvSpPr>
          <p:nvPr/>
        </p:nvSpPr>
        <p:spPr>
          <a:xfrm>
            <a:off x="510801" y="1776853"/>
            <a:ext cx="9996486" cy="3626427"/>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0" i="0" dirty="0">
                <a:solidFill>
                  <a:srgbClr val="000000"/>
                </a:solidFill>
                <a:effectLst/>
                <a:latin typeface="Arial" panose="020B0604020202020204" pitchFamily="34" charset="0"/>
              </a:rPr>
              <a:t>Total production in Europe of 171.5 million tons, which accounts for 6.1% of the total produced worldwide.</a:t>
            </a:r>
          </a:p>
          <a:p>
            <a:r>
              <a:rPr lang="en-US" sz="2000" b="0" i="0" dirty="0">
                <a:solidFill>
                  <a:srgbClr val="000000"/>
                </a:solidFill>
                <a:effectLst/>
                <a:latin typeface="Arial" panose="020B0604020202020204" pitchFamily="34" charset="0"/>
              </a:rPr>
              <a:t>The largest producers of cement in Europe are Germany, Spain, Italy, and France.</a:t>
            </a:r>
            <a:endParaRPr lang="en-US" sz="2000" dirty="0"/>
          </a:p>
          <a:p>
            <a:r>
              <a:rPr lang="en-US" sz="2000" b="0" i="0" dirty="0">
                <a:solidFill>
                  <a:srgbClr val="000000"/>
                </a:solidFill>
                <a:effectLst/>
                <a:latin typeface="Roboto-Regular"/>
              </a:rPr>
              <a:t>The European cement industry has reduced its net </a:t>
            </a:r>
            <a:r>
              <a:rPr lang="en-US" sz="2000" dirty="0">
                <a:sym typeface="Wingdings" panose="05000000000000000000" pitchFamily="2" charset="2"/>
              </a:rPr>
              <a:t>CO</a:t>
            </a:r>
            <a:r>
              <a:rPr lang="en-US" sz="2000" baseline="-25000" dirty="0">
                <a:sym typeface="Wingdings" panose="05000000000000000000" pitchFamily="2" charset="2"/>
              </a:rPr>
              <a:t>2</a:t>
            </a:r>
            <a:r>
              <a:rPr lang="en-US" sz="2000" b="0" i="0" dirty="0">
                <a:solidFill>
                  <a:srgbClr val="000000"/>
                </a:solidFill>
                <a:effectLst/>
                <a:latin typeface="Roboto-Regular"/>
              </a:rPr>
              <a:t> emissions per ton grey clinker by -21.2%, and net per ton cementitious by -23.2%.</a:t>
            </a:r>
            <a:r>
              <a:rPr lang="en-US" sz="2000" b="0" i="0" dirty="0">
                <a:solidFill>
                  <a:srgbClr val="000000"/>
                </a:solidFill>
                <a:effectLst/>
                <a:latin typeface="Arial" panose="020B0604020202020204" pitchFamily="34" charset="0"/>
              </a:rPr>
              <a:t> The Carbon Neutrality Roadmap aims for carbon neutrality along the cement and concrete value chain by 2050</a:t>
            </a:r>
            <a:r>
              <a:rPr lang="en-US" sz="2000" dirty="0">
                <a:sym typeface="Wingdings" panose="05000000000000000000" pitchFamily="2" charset="2"/>
              </a:rPr>
              <a:t>	. Deep CO</a:t>
            </a:r>
            <a:r>
              <a:rPr lang="en-US" sz="2000" baseline="-25000" dirty="0">
                <a:sym typeface="Wingdings" panose="05000000000000000000" pitchFamily="2" charset="2"/>
              </a:rPr>
              <a:t>2</a:t>
            </a:r>
            <a:r>
              <a:rPr lang="en-US" sz="2000" dirty="0">
                <a:sym typeface="Wingdings" panose="05000000000000000000" pitchFamily="2" charset="2"/>
              </a:rPr>
              <a:t> cuts between now and 2030 is required.</a:t>
            </a:r>
          </a:p>
          <a:p>
            <a:r>
              <a:rPr lang="en-US" sz="2000" dirty="0">
                <a:solidFill>
                  <a:srgbClr val="000000"/>
                </a:solidFill>
                <a:latin typeface="Roboto-Regular"/>
                <a:sym typeface="Wingdings" panose="05000000000000000000" pitchFamily="2" charset="2"/>
              </a:rPr>
              <a:t>Measures includes, </a:t>
            </a:r>
            <a:r>
              <a:rPr lang="en-US" sz="2000" dirty="0">
                <a:solidFill>
                  <a:srgbClr val="000000"/>
                </a:solidFill>
                <a:latin typeface="Roboto-Regular"/>
              </a:rPr>
              <a:t>the use of non-recyclable and biomass waste to replace fossil fuels; more energy-efficient kilns; the development of innovative low-clinker cements; etc. </a:t>
            </a:r>
            <a:endParaRPr lang="sv-SE" sz="2000" dirty="0">
              <a:solidFill>
                <a:srgbClr val="000000"/>
              </a:solidFill>
              <a:latin typeface="Roboto-Regular"/>
            </a:endParaRPr>
          </a:p>
          <a:p>
            <a:endParaRPr lang="en-US" sz="2000" dirty="0">
              <a:sym typeface="Wingdings" panose="05000000000000000000" pitchFamily="2" charset="2"/>
            </a:endParaRPr>
          </a:p>
          <a:p>
            <a:pPr marL="0" indent="0">
              <a:buNone/>
            </a:pPr>
            <a:r>
              <a:rPr lang="en-US" sz="2000" dirty="0">
                <a:sym typeface="Wingdings" panose="05000000000000000000" pitchFamily="2" charset="2"/>
              </a:rPr>
              <a:t>	</a:t>
            </a:r>
            <a:endParaRPr lang="sv-SE" dirty="0"/>
          </a:p>
        </p:txBody>
      </p:sp>
      <p:sp>
        <p:nvSpPr>
          <p:cNvPr id="6" name="textruta 5">
            <a:extLst>
              <a:ext uri="{FF2B5EF4-FFF2-40B4-BE49-F238E27FC236}">
                <a16:creationId xmlns:a16="http://schemas.microsoft.com/office/drawing/2014/main" id="{80DF19A3-1431-9C58-0EE1-E72D8BC9B22D}"/>
              </a:ext>
            </a:extLst>
          </p:cNvPr>
          <p:cNvSpPr txBox="1"/>
          <p:nvPr/>
        </p:nvSpPr>
        <p:spPr>
          <a:xfrm>
            <a:off x="10507287" y="8421281"/>
            <a:ext cx="7144789" cy="369332"/>
          </a:xfrm>
          <a:prstGeom prst="rect">
            <a:avLst/>
          </a:prstGeom>
          <a:noFill/>
        </p:spPr>
        <p:txBody>
          <a:bodyPr wrap="square">
            <a:spAutoFit/>
          </a:bodyPr>
          <a:lstStyle/>
          <a:p>
            <a:pPr>
              <a:spcBef>
                <a:spcPts val="600"/>
              </a:spcBef>
              <a:spcAft>
                <a:spcPts val="600"/>
              </a:spcAft>
            </a:pPr>
            <a:r>
              <a:rPr lang="en-US" sz="1800" b="0" i="1" dirty="0">
                <a:solidFill>
                  <a:srgbClr val="404040"/>
                </a:solidFill>
                <a:effectLst/>
                <a:latin typeface="Arial" panose="020B0604020202020204" pitchFamily="34" charset="0"/>
              </a:rPr>
              <a:t>Kiln and cyclone pre-heaters view at SECIL plant in </a:t>
            </a:r>
            <a:r>
              <a:rPr lang="en-US" sz="1800" b="0" i="1" dirty="0" err="1">
                <a:solidFill>
                  <a:srgbClr val="404040"/>
                </a:solidFill>
                <a:effectLst/>
                <a:latin typeface="Arial" panose="020B0604020202020204" pitchFamily="34" charset="0"/>
              </a:rPr>
              <a:t>Maceira</a:t>
            </a:r>
            <a:r>
              <a:rPr lang="en-US" sz="1800" b="0" i="1" dirty="0">
                <a:solidFill>
                  <a:srgbClr val="404040"/>
                </a:solidFill>
                <a:effectLst/>
                <a:latin typeface="Arial" panose="020B0604020202020204" pitchFamily="34" charset="0"/>
              </a:rPr>
              <a:t> Liz. </a:t>
            </a:r>
            <a:endParaRPr lang="sv-SE" i="1" kern="100" dirty="0">
              <a:solidFill>
                <a:srgbClr val="404040"/>
              </a:solidFill>
              <a:latin typeface="Liberation Serif"/>
            </a:endParaRPr>
          </a:p>
        </p:txBody>
      </p:sp>
      <p:pic>
        <p:nvPicPr>
          <p:cNvPr id="3" name="Imagen 93">
            <a:extLst>
              <a:ext uri="{FF2B5EF4-FFF2-40B4-BE49-F238E27FC236}">
                <a16:creationId xmlns:a16="http://schemas.microsoft.com/office/drawing/2014/main" id="{F47F550C-65C4-3AC5-9A3A-4AA79C13C0B6}"/>
              </a:ext>
            </a:extLst>
          </p:cNvPr>
          <p:cNvPicPr>
            <a:picLocks noChangeAspect="1"/>
          </p:cNvPicPr>
          <p:nvPr/>
        </p:nvPicPr>
        <p:blipFill rotWithShape="1">
          <a:blip r:embed="rId6"/>
          <a:srcRect l="23084" t="14316" r="9046" b="7091"/>
          <a:stretch/>
        </p:blipFill>
        <p:spPr>
          <a:xfrm>
            <a:off x="15941944" y="236682"/>
            <a:ext cx="2221797" cy="1815920"/>
          </a:xfrm>
          <a:prstGeom prst="rect">
            <a:avLst/>
          </a:prstGeom>
        </p:spPr>
      </p:pic>
      <p:pic>
        <p:nvPicPr>
          <p:cNvPr id="10242" name="Picture 2" descr="Una torre de un edificio&#10;&#10;Descripción generada automáticamente con confianza media">
            <a:extLst>
              <a:ext uri="{FF2B5EF4-FFF2-40B4-BE49-F238E27FC236}">
                <a16:creationId xmlns:a16="http://schemas.microsoft.com/office/drawing/2014/main" id="{7A33B0E4-CECC-45F7-0F55-53D95259D1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7569" y="2251566"/>
            <a:ext cx="6373522" cy="603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8003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981200" y="1106375"/>
            <a:ext cx="13563599"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The RETROFEED project</a:t>
            </a:r>
          </a:p>
        </p:txBody>
      </p:sp>
      <p:sp>
        <p:nvSpPr>
          <p:cNvPr id="22" name="TextBox 21">
            <a:extLst>
              <a:ext uri="{FF2B5EF4-FFF2-40B4-BE49-F238E27FC236}">
                <a16:creationId xmlns:a16="http://schemas.microsoft.com/office/drawing/2014/main" id="{F21DCD0B-B68A-4D7A-9F6C-6D71442D13F2}"/>
              </a:ext>
            </a:extLst>
          </p:cNvPr>
          <p:cNvSpPr txBox="1"/>
          <p:nvPr/>
        </p:nvSpPr>
        <p:spPr>
          <a:xfrm>
            <a:off x="838200" y="2405563"/>
            <a:ext cx="16611600" cy="6014147"/>
          </a:xfrm>
          <a:prstGeom prst="rect">
            <a:avLst/>
          </a:prstGeom>
        </p:spPr>
        <p:txBody>
          <a:bodyPr wrap="square" lIns="0" tIns="0" rIns="0" bIns="0" rtlCol="0" anchor="t">
            <a:spAutoFit/>
          </a:bodyPr>
          <a:lstStyle/>
          <a:p>
            <a:r>
              <a:rPr lang="sv-SE" sz="3200" u="sng" kern="100" dirty="0">
                <a:solidFill>
                  <a:srgbClr val="404040"/>
                </a:solidFill>
                <a:effectLst/>
                <a:latin typeface="Arial (body)"/>
                <a:ea typeface="Noto Sans CJK SC"/>
                <a:cs typeface="Lohit Devanagari"/>
              </a:rPr>
              <a:t>Concrete actions</a:t>
            </a:r>
            <a:r>
              <a:rPr lang="sv-SE" sz="3200" u="sng" kern="100" dirty="0">
                <a:solidFill>
                  <a:srgbClr val="404040"/>
                </a:solidFill>
                <a:latin typeface="Arial (body)"/>
                <a:ea typeface="Noto Sans CJK SC"/>
                <a:cs typeface="Lohit Devanagari"/>
              </a:rPr>
              <a:t>:</a:t>
            </a:r>
          </a:p>
          <a:p>
            <a:endParaRPr lang="sv-SE" sz="2800" u="sng" kern="100" dirty="0">
              <a:solidFill>
                <a:srgbClr val="404040"/>
              </a:solidFill>
              <a:latin typeface="Arial (body)"/>
              <a:ea typeface="Noto Sans CJK SC"/>
              <a:cs typeface="Lohit Devanagari"/>
            </a:endParaRPr>
          </a:p>
          <a:p>
            <a:pPr marL="1028700" lvl="1" indent="-571500">
              <a:lnSpc>
                <a:spcPct val="150000"/>
              </a:lnSpc>
              <a:buFont typeface="Arial" panose="020B0604020202020204" pitchFamily="34" charset="0"/>
              <a:buChar char="•"/>
            </a:pPr>
            <a:r>
              <a:rPr lang="en-AU" sz="2800" kern="100" dirty="0">
                <a:solidFill>
                  <a:srgbClr val="404040"/>
                </a:solidFill>
                <a:effectLst/>
                <a:latin typeface="Arial (body)"/>
                <a:ea typeface="Noto Sans CJK SC"/>
                <a:cs typeface="Lohit Devanagari"/>
              </a:rPr>
              <a:t>Development</a:t>
            </a:r>
            <a:r>
              <a:rPr lang="sv-SE" sz="2800" kern="100" dirty="0">
                <a:solidFill>
                  <a:srgbClr val="404040"/>
                </a:solidFill>
                <a:effectLst/>
                <a:latin typeface="Arial (body)"/>
                <a:ea typeface="Noto Sans CJK SC"/>
                <a:cs typeface="Lohit Devanagari"/>
              </a:rPr>
              <a:t> </a:t>
            </a:r>
            <a:r>
              <a:rPr lang="sv-SE" sz="2800" kern="100" dirty="0" err="1">
                <a:solidFill>
                  <a:srgbClr val="404040"/>
                </a:solidFill>
                <a:effectLst/>
                <a:latin typeface="Arial (body)"/>
                <a:ea typeface="Noto Sans CJK SC"/>
                <a:cs typeface="Lohit Devanagari"/>
              </a:rPr>
              <a:t>of</a:t>
            </a:r>
            <a:r>
              <a:rPr lang="sv-SE" sz="2800" kern="100" dirty="0">
                <a:solidFill>
                  <a:srgbClr val="404040"/>
                </a:solidFill>
                <a:effectLst/>
                <a:latin typeface="Arial (body)"/>
                <a:ea typeface="Noto Sans CJK SC"/>
                <a:cs typeface="Lohit Devanagari"/>
              </a:rPr>
              <a:t> </a:t>
            </a:r>
            <a:r>
              <a:rPr lang="sv-SE" sz="2800" b="1" kern="100" dirty="0">
                <a:solidFill>
                  <a:srgbClr val="404040"/>
                </a:solidFill>
                <a:effectLst/>
                <a:latin typeface="Arial (body)"/>
                <a:ea typeface="Noto Sans CJK SC"/>
                <a:cs typeface="Lohit Devanagari"/>
              </a:rPr>
              <a:t>digital </a:t>
            </a:r>
            <a:r>
              <a:rPr lang="sv-SE" sz="2800" b="1" kern="100" dirty="0" err="1">
                <a:solidFill>
                  <a:srgbClr val="404040"/>
                </a:solidFill>
                <a:effectLst/>
                <a:latin typeface="Arial (body)"/>
                <a:ea typeface="Noto Sans CJK SC"/>
                <a:cs typeface="Lohit Devanagari"/>
              </a:rPr>
              <a:t>twins</a:t>
            </a:r>
            <a:r>
              <a:rPr lang="sv-SE" sz="2800" b="1" kern="100" dirty="0">
                <a:solidFill>
                  <a:srgbClr val="404040"/>
                </a:solidFill>
                <a:effectLst/>
                <a:latin typeface="Arial (body)"/>
                <a:ea typeface="Noto Sans CJK SC"/>
                <a:cs typeface="Lohit Devanagari"/>
              </a:rPr>
              <a:t> </a:t>
            </a:r>
            <a:r>
              <a:rPr lang="sv-SE" sz="2800" kern="100" dirty="0" err="1">
                <a:solidFill>
                  <a:srgbClr val="404040"/>
                </a:solidFill>
                <a:effectLst/>
                <a:latin typeface="Arial (body)"/>
                <a:ea typeface="Noto Sans CJK SC"/>
                <a:cs typeface="Lohit Devanagari"/>
              </a:rPr>
              <a:t>of</a:t>
            </a:r>
            <a:r>
              <a:rPr lang="sv-SE" sz="2800" kern="100" dirty="0">
                <a:solidFill>
                  <a:srgbClr val="404040"/>
                </a:solidFill>
                <a:effectLst/>
                <a:latin typeface="Arial (body)"/>
                <a:ea typeface="Noto Sans CJK SC"/>
                <a:cs typeface="Lohit Devanagari"/>
              </a:rPr>
              <a:t> the </a:t>
            </a:r>
            <a:r>
              <a:rPr lang="sv-SE" sz="2800" kern="100" dirty="0" err="1">
                <a:solidFill>
                  <a:srgbClr val="404040"/>
                </a:solidFill>
                <a:effectLst/>
                <a:latin typeface="Arial (body)"/>
                <a:ea typeface="Noto Sans CJK SC"/>
                <a:cs typeface="Lohit Devanagari"/>
              </a:rPr>
              <a:t>core</a:t>
            </a:r>
            <a:r>
              <a:rPr lang="sv-SE" sz="2800" kern="100" dirty="0">
                <a:solidFill>
                  <a:srgbClr val="404040"/>
                </a:solidFill>
                <a:effectLst/>
                <a:latin typeface="Arial (body)"/>
                <a:ea typeface="Noto Sans CJK SC"/>
                <a:cs typeface="Lohit Devanagari"/>
              </a:rPr>
              <a:t> process to be </a:t>
            </a:r>
            <a:r>
              <a:rPr lang="en-GB" sz="2800" kern="100" dirty="0">
                <a:solidFill>
                  <a:srgbClr val="404040"/>
                </a:solidFill>
                <a:effectLst/>
                <a:latin typeface="Arial (body)"/>
                <a:ea typeface="Noto Sans CJK SC"/>
                <a:cs typeface="Lohit Devanagari"/>
              </a:rPr>
              <a:t>retrofitted.</a:t>
            </a:r>
          </a:p>
          <a:p>
            <a:pPr marL="1028700" lvl="1" indent="-571500">
              <a:lnSpc>
                <a:spcPct val="150000"/>
              </a:lnSpc>
              <a:buFont typeface="Arial" panose="020B0604020202020204" pitchFamily="34" charset="0"/>
              <a:buChar char="•"/>
            </a:pPr>
            <a:r>
              <a:rPr lang="en-GB" sz="2800" kern="100" dirty="0">
                <a:solidFill>
                  <a:srgbClr val="404040"/>
                </a:solidFill>
                <a:latin typeface="Arial (body)"/>
                <a:ea typeface="Noto Sans CJK SC"/>
                <a:cs typeface="Lohit Devanagari"/>
              </a:rPr>
              <a:t>Implement circular economy by introducing by-products and waste streams as </a:t>
            </a:r>
            <a:r>
              <a:rPr lang="en-GB" sz="2800" b="1" kern="100" dirty="0">
                <a:solidFill>
                  <a:srgbClr val="404040"/>
                </a:solidFill>
                <a:latin typeface="Arial (body)"/>
                <a:ea typeface="Noto Sans CJK SC"/>
                <a:cs typeface="Lohit Devanagari"/>
              </a:rPr>
              <a:t>alternative feedstock.</a:t>
            </a:r>
          </a:p>
          <a:p>
            <a:pPr marL="1028700" lvl="1" indent="-571500">
              <a:lnSpc>
                <a:spcPct val="150000"/>
              </a:lnSpc>
              <a:buFont typeface="Arial" panose="020B0604020202020204" pitchFamily="34" charset="0"/>
              <a:buChar char="•"/>
            </a:pPr>
            <a:r>
              <a:rPr lang="en-US" sz="2800" b="1" kern="100" dirty="0">
                <a:solidFill>
                  <a:srgbClr val="404040"/>
                </a:solidFill>
                <a:latin typeface="Arial (body)"/>
                <a:ea typeface="Noto Sans CJK SC"/>
                <a:cs typeface="Lohit Devanagari"/>
              </a:rPr>
              <a:t>A</a:t>
            </a:r>
            <a:r>
              <a:rPr lang="en-US" sz="2800" b="1" kern="100" dirty="0">
                <a:solidFill>
                  <a:srgbClr val="404040"/>
                </a:solidFill>
                <a:effectLst/>
                <a:latin typeface="Arial (body)"/>
                <a:ea typeface="Noto Sans CJK SC"/>
                <a:cs typeface="Lohit Devanagari"/>
              </a:rPr>
              <a:t>dapt equipment </a:t>
            </a:r>
            <a:r>
              <a:rPr lang="en-US" sz="2800" kern="100" dirty="0">
                <a:solidFill>
                  <a:srgbClr val="404040"/>
                </a:solidFill>
                <a:effectLst/>
                <a:latin typeface="Arial (body)"/>
                <a:ea typeface="Noto Sans CJK SC"/>
                <a:cs typeface="Lohit Devanagari"/>
              </a:rPr>
              <a:t>for the provision and use of bio-based and recycled feedstock whether as fuel or raw material, thus replacing traditional feedstock</a:t>
            </a:r>
            <a:r>
              <a:rPr lang="sv-SE" sz="2800" kern="100" dirty="0">
                <a:solidFill>
                  <a:srgbClr val="404040"/>
                </a:solidFill>
                <a:effectLst/>
                <a:latin typeface="Arial (body)"/>
                <a:ea typeface="Noto Sans CJK SC"/>
                <a:cs typeface="Lohit Devanagari"/>
              </a:rPr>
              <a:t>.</a:t>
            </a:r>
          </a:p>
          <a:p>
            <a:pPr marL="1028700" lvl="1" indent="-571500">
              <a:lnSpc>
                <a:spcPct val="150000"/>
              </a:lnSpc>
              <a:buFont typeface="Arial" panose="020B0604020202020204" pitchFamily="34" charset="0"/>
              <a:buChar char="•"/>
            </a:pPr>
            <a:r>
              <a:rPr lang="sv-SE" sz="2800" kern="100" dirty="0" err="1">
                <a:solidFill>
                  <a:srgbClr val="404040"/>
                </a:solidFill>
                <a:latin typeface="Arial (body)"/>
                <a:ea typeface="Noto Sans CJK SC"/>
                <a:cs typeface="Lohit Devanagari"/>
              </a:rPr>
              <a:t>Improve</a:t>
            </a:r>
            <a:r>
              <a:rPr lang="sv-SE" sz="2800" kern="100" dirty="0">
                <a:solidFill>
                  <a:srgbClr val="404040"/>
                </a:solidFill>
                <a:latin typeface="Arial (body)"/>
                <a:ea typeface="Noto Sans CJK SC"/>
                <a:cs typeface="Lohit Devanagari"/>
              </a:rPr>
              <a:t> the</a:t>
            </a:r>
            <a:r>
              <a:rPr lang="sv-SE" sz="2800" b="1" kern="100" dirty="0">
                <a:solidFill>
                  <a:srgbClr val="404040"/>
                </a:solidFill>
                <a:latin typeface="Arial (body)"/>
                <a:ea typeface="Noto Sans CJK SC"/>
                <a:cs typeface="Lohit Devanagari"/>
              </a:rPr>
              <a:t> </a:t>
            </a:r>
            <a:r>
              <a:rPr lang="sv-SE" sz="2800" b="1" kern="100" dirty="0" err="1">
                <a:solidFill>
                  <a:srgbClr val="404040"/>
                </a:solidFill>
                <a:latin typeface="Arial (body)"/>
                <a:ea typeface="Noto Sans CJK SC"/>
                <a:cs typeface="Lohit Devanagari"/>
              </a:rPr>
              <a:t>control</a:t>
            </a:r>
            <a:r>
              <a:rPr lang="sv-SE" sz="2800" b="1" kern="100" dirty="0">
                <a:solidFill>
                  <a:srgbClr val="404040"/>
                </a:solidFill>
                <a:latin typeface="Arial (body)"/>
                <a:ea typeface="Noto Sans CJK SC"/>
                <a:cs typeface="Lohit Devanagari"/>
              </a:rPr>
              <a:t> system </a:t>
            </a:r>
            <a:r>
              <a:rPr lang="sv-SE" sz="2800" kern="100" dirty="0" err="1">
                <a:solidFill>
                  <a:srgbClr val="404040"/>
                </a:solidFill>
                <a:latin typeface="Arial (body)"/>
                <a:ea typeface="Noto Sans CJK SC"/>
                <a:cs typeface="Lohit Devanagari"/>
              </a:rPr>
              <a:t>of</a:t>
            </a:r>
            <a:r>
              <a:rPr lang="sv-SE" sz="2800" kern="100" dirty="0">
                <a:solidFill>
                  <a:srgbClr val="404040"/>
                </a:solidFill>
                <a:latin typeface="Arial (body)"/>
                <a:ea typeface="Noto Sans CJK SC"/>
                <a:cs typeface="Lohit Devanagari"/>
              </a:rPr>
              <a:t> the </a:t>
            </a:r>
            <a:r>
              <a:rPr lang="sv-SE" sz="2800" kern="100" dirty="0" err="1">
                <a:solidFill>
                  <a:srgbClr val="404040"/>
                </a:solidFill>
                <a:latin typeface="Arial (body)"/>
                <a:ea typeface="Noto Sans CJK SC"/>
                <a:cs typeface="Lohit Devanagari"/>
              </a:rPr>
              <a:t>retrofitted</a:t>
            </a:r>
            <a:r>
              <a:rPr lang="sv-SE" sz="2800" kern="100" dirty="0">
                <a:solidFill>
                  <a:srgbClr val="404040"/>
                </a:solidFill>
                <a:latin typeface="Arial (body)"/>
                <a:ea typeface="Noto Sans CJK SC"/>
                <a:cs typeface="Lohit Devanagari"/>
              </a:rPr>
              <a:t> </a:t>
            </a:r>
            <a:r>
              <a:rPr lang="sv-SE" sz="2800" kern="100" dirty="0" err="1">
                <a:solidFill>
                  <a:srgbClr val="404040"/>
                </a:solidFill>
                <a:latin typeface="Arial (body)"/>
                <a:ea typeface="Noto Sans CJK SC"/>
                <a:cs typeface="Lohit Devanagari"/>
              </a:rPr>
              <a:t>processess</a:t>
            </a:r>
            <a:r>
              <a:rPr lang="sv-SE" sz="2800" kern="100" dirty="0">
                <a:solidFill>
                  <a:srgbClr val="404040"/>
                </a:solidFill>
                <a:latin typeface="Arial (body)"/>
                <a:ea typeface="Noto Sans CJK SC"/>
                <a:cs typeface="Lohit Devanagari"/>
              </a:rPr>
              <a:t>.</a:t>
            </a:r>
          </a:p>
          <a:p>
            <a:pPr marL="1028700" lvl="1" indent="-571500">
              <a:lnSpc>
                <a:spcPct val="150000"/>
              </a:lnSpc>
              <a:buFont typeface="Arial" panose="020B0604020202020204" pitchFamily="34" charset="0"/>
              <a:buChar char="•"/>
            </a:pPr>
            <a:r>
              <a:rPr lang="en-US" sz="2800" kern="100" dirty="0">
                <a:solidFill>
                  <a:srgbClr val="404040"/>
                </a:solidFill>
                <a:latin typeface="Arial (body)"/>
                <a:ea typeface="Noto Sans CJK SC"/>
                <a:cs typeface="Lohit Devanagari"/>
              </a:rPr>
              <a:t>Develop a </a:t>
            </a:r>
            <a:r>
              <a:rPr lang="en-US" sz="2800" b="1" kern="100" dirty="0">
                <a:solidFill>
                  <a:srgbClr val="404040"/>
                </a:solidFill>
                <a:latin typeface="Arial (body)"/>
                <a:ea typeface="Noto Sans CJK SC"/>
                <a:cs typeface="Lohit Devanagari"/>
              </a:rPr>
              <a:t>Decision Support System</a:t>
            </a:r>
            <a:r>
              <a:rPr lang="en-US" sz="2800" kern="100" dirty="0">
                <a:solidFill>
                  <a:srgbClr val="404040"/>
                </a:solidFill>
                <a:latin typeface="Arial (body)"/>
                <a:ea typeface="Noto Sans CJK SC"/>
                <a:cs typeface="Lohit Devanagari"/>
              </a:rPr>
              <a:t> for assessing the best retrofitting options and operation plan of the improved processes. </a:t>
            </a:r>
          </a:p>
        </p:txBody>
      </p:sp>
    </p:spTree>
    <p:extLst>
      <p:ext uri="{BB962C8B-B14F-4D97-AF65-F5344CB8AC3E}">
        <p14:creationId xmlns:p14="http://schemas.microsoft.com/office/powerpoint/2010/main" val="192550303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350519" y="1018656"/>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Replicability of </a:t>
            </a:r>
            <a:r>
              <a:rPr kumimoji="0" lang="en-GB" sz="4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Retrofeed</a:t>
            </a: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Solutions Between Sectors</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graphicFrame>
        <p:nvGraphicFramePr>
          <p:cNvPr id="5" name="Tabell 4">
            <a:extLst>
              <a:ext uri="{FF2B5EF4-FFF2-40B4-BE49-F238E27FC236}">
                <a16:creationId xmlns:a16="http://schemas.microsoft.com/office/drawing/2014/main" id="{94C5D53D-B497-F5B0-923D-B8978F97E15D}"/>
              </a:ext>
            </a:extLst>
          </p:cNvPr>
          <p:cNvGraphicFramePr>
            <a:graphicFrameLocks noGrp="1"/>
          </p:cNvGraphicFramePr>
          <p:nvPr>
            <p:extLst>
              <p:ext uri="{D42A27DB-BD31-4B8C-83A1-F6EECF244321}">
                <p14:modId xmlns:p14="http://schemas.microsoft.com/office/powerpoint/2010/main" val="108199561"/>
              </p:ext>
            </p:extLst>
          </p:nvPr>
        </p:nvGraphicFramePr>
        <p:xfrm>
          <a:off x="588427" y="2206695"/>
          <a:ext cx="13214512" cy="5200197"/>
        </p:xfrm>
        <a:graphic>
          <a:graphicData uri="http://schemas.openxmlformats.org/drawingml/2006/table">
            <a:tbl>
              <a:tblPr>
                <a:tableStyleId>{5C22544A-7EE6-4342-B048-85BDC9FD1C3A}</a:tableStyleId>
              </a:tblPr>
              <a:tblGrid>
                <a:gridCol w="6176912">
                  <a:extLst>
                    <a:ext uri="{9D8B030D-6E8A-4147-A177-3AD203B41FA5}">
                      <a16:colId xmlns:a16="http://schemas.microsoft.com/office/drawing/2014/main" val="1416652888"/>
                    </a:ext>
                  </a:extLst>
                </a:gridCol>
                <a:gridCol w="1556386">
                  <a:extLst>
                    <a:ext uri="{9D8B030D-6E8A-4147-A177-3AD203B41FA5}">
                      <a16:colId xmlns:a16="http://schemas.microsoft.com/office/drawing/2014/main" val="4046264578"/>
                    </a:ext>
                  </a:extLst>
                </a:gridCol>
                <a:gridCol w="2368442">
                  <a:extLst>
                    <a:ext uri="{9D8B030D-6E8A-4147-A177-3AD203B41FA5}">
                      <a16:colId xmlns:a16="http://schemas.microsoft.com/office/drawing/2014/main" val="3844747471"/>
                    </a:ext>
                  </a:extLst>
                </a:gridCol>
                <a:gridCol w="1556386">
                  <a:extLst>
                    <a:ext uri="{9D8B030D-6E8A-4147-A177-3AD203B41FA5}">
                      <a16:colId xmlns:a16="http://schemas.microsoft.com/office/drawing/2014/main" val="982165346"/>
                    </a:ext>
                  </a:extLst>
                </a:gridCol>
                <a:gridCol w="1556386">
                  <a:extLst>
                    <a:ext uri="{9D8B030D-6E8A-4147-A177-3AD203B41FA5}">
                      <a16:colId xmlns:a16="http://schemas.microsoft.com/office/drawing/2014/main" val="1322144960"/>
                    </a:ext>
                  </a:extLst>
                </a:gridCol>
              </a:tblGrid>
              <a:tr h="0">
                <a:tc>
                  <a:txBody>
                    <a:bodyPr/>
                    <a:lstStyle/>
                    <a:p>
                      <a:pPr algn="l" fontAlgn="b"/>
                      <a:r>
                        <a:rPr lang="sv-SE" sz="2800" b="1" i="0" u="sng" strike="noStrike" cap="none" spc="0" dirty="0">
                          <a:ln>
                            <a:noFill/>
                          </a:ln>
                          <a:solidFill>
                            <a:schemeClr val="bg1"/>
                          </a:solidFill>
                          <a:effectLst/>
                          <a:latin typeface="Calibri" panose="020F0502020204030204" pitchFamily="34" charset="0"/>
                        </a:rPr>
                        <a:t>RETROFEED Solutions</a:t>
                      </a:r>
                    </a:p>
                  </a:txBody>
                  <a:tcPr marL="0" marR="0" marT="0" marB="0" anchor="b">
                    <a:solidFill>
                      <a:schemeClr val="accent1"/>
                    </a:solidFill>
                  </a:tcPr>
                </a:tc>
                <a:tc>
                  <a:txBody>
                    <a:bodyPr/>
                    <a:lstStyle/>
                    <a:p>
                      <a:pPr algn="l" fontAlgn="b"/>
                      <a:r>
                        <a:rPr lang="sv-SE" sz="2000" b="1" u="none" strike="noStrike" dirty="0">
                          <a:solidFill>
                            <a:schemeClr val="bg1"/>
                          </a:solidFill>
                          <a:effectLst/>
                        </a:rPr>
                        <a:t>SECIL</a:t>
                      </a:r>
                    </a:p>
                    <a:p>
                      <a:pPr algn="l" fontAlgn="b"/>
                      <a:r>
                        <a:rPr lang="sv-SE" sz="2000" b="1" i="0" u="none" strike="noStrike" dirty="0">
                          <a:solidFill>
                            <a:schemeClr val="bg1"/>
                          </a:solidFill>
                          <a:effectLst/>
                          <a:latin typeface="Calibri" panose="020F0502020204030204" pitchFamily="34" charset="0"/>
                        </a:rPr>
                        <a:t>(cement)</a:t>
                      </a:r>
                    </a:p>
                  </a:txBody>
                  <a:tcPr marL="0" marR="0" marT="0" marB="0" anchor="b">
                    <a:solidFill>
                      <a:schemeClr val="accent1"/>
                    </a:solidFill>
                  </a:tcPr>
                </a:tc>
                <a:tc>
                  <a:txBody>
                    <a:bodyPr/>
                    <a:lstStyle/>
                    <a:p>
                      <a:pPr algn="l" fontAlgn="b"/>
                      <a:r>
                        <a:rPr lang="sv-SE" sz="2000" b="1" u="none" strike="noStrike" dirty="0">
                          <a:solidFill>
                            <a:schemeClr val="bg1"/>
                          </a:solidFill>
                          <a:effectLst/>
                        </a:rPr>
                        <a:t>FENO/SILCOTUB</a:t>
                      </a:r>
                    </a:p>
                    <a:p>
                      <a:pPr algn="l" fontAlgn="b"/>
                      <a:r>
                        <a:rPr lang="sv-SE" sz="2000" b="1" i="0" u="none" strike="noStrike" dirty="0">
                          <a:solidFill>
                            <a:schemeClr val="bg1"/>
                          </a:solidFill>
                          <a:effectLst/>
                          <a:latin typeface="Calibri" panose="020F0502020204030204" pitchFamily="34" charset="0"/>
                        </a:rPr>
                        <a:t>(</a:t>
                      </a:r>
                      <a:r>
                        <a:rPr lang="sv-SE" sz="2000" b="1" i="0" u="none" strike="noStrike" dirty="0" err="1">
                          <a:solidFill>
                            <a:schemeClr val="bg1"/>
                          </a:solidFill>
                          <a:effectLst/>
                          <a:latin typeface="Calibri" panose="020F0502020204030204" pitchFamily="34" charset="0"/>
                        </a:rPr>
                        <a:t>steel</a:t>
                      </a:r>
                      <a:r>
                        <a:rPr lang="sv-SE" sz="2000" b="1" i="0" u="none" strike="noStrike" dirty="0">
                          <a:solidFill>
                            <a:schemeClr val="bg1"/>
                          </a:solidFill>
                          <a:effectLst/>
                          <a:latin typeface="Calibri" panose="020F0502020204030204" pitchFamily="34" charset="0"/>
                        </a:rPr>
                        <a:t>)</a:t>
                      </a:r>
                    </a:p>
                  </a:txBody>
                  <a:tcPr marL="0" marR="0" marT="0" marB="0" anchor="b">
                    <a:solidFill>
                      <a:schemeClr val="accent1"/>
                    </a:solidFill>
                  </a:tcPr>
                </a:tc>
                <a:tc>
                  <a:txBody>
                    <a:bodyPr/>
                    <a:lstStyle/>
                    <a:p>
                      <a:pPr algn="l" fontAlgn="b"/>
                      <a:r>
                        <a:rPr lang="sv-SE" sz="2000" b="1" u="none" strike="noStrike" dirty="0">
                          <a:solidFill>
                            <a:schemeClr val="bg1"/>
                          </a:solidFill>
                          <a:effectLst/>
                        </a:rPr>
                        <a:t>ASAS</a:t>
                      </a:r>
                    </a:p>
                    <a:p>
                      <a:pPr algn="l" fontAlgn="b"/>
                      <a:r>
                        <a:rPr lang="sv-SE" sz="2000" b="1" i="0" u="none" strike="noStrike" dirty="0">
                          <a:solidFill>
                            <a:schemeClr val="bg1"/>
                          </a:solidFill>
                          <a:effectLst/>
                          <a:latin typeface="Calibri" panose="020F0502020204030204" pitchFamily="34" charset="0"/>
                        </a:rPr>
                        <a:t>(</a:t>
                      </a:r>
                      <a:r>
                        <a:rPr lang="sv-SE" sz="2000" b="1" i="0" u="none" strike="noStrike" dirty="0" err="1">
                          <a:solidFill>
                            <a:schemeClr val="bg1"/>
                          </a:solidFill>
                          <a:effectLst/>
                          <a:latin typeface="Calibri" panose="020F0502020204030204" pitchFamily="34" charset="0"/>
                        </a:rPr>
                        <a:t>aluminum</a:t>
                      </a:r>
                      <a:r>
                        <a:rPr lang="sv-SE" sz="2000" b="1" i="0" u="none" strike="noStrike" dirty="0">
                          <a:solidFill>
                            <a:schemeClr val="bg1"/>
                          </a:solidFill>
                          <a:effectLst/>
                          <a:latin typeface="Calibri" panose="020F0502020204030204" pitchFamily="34" charset="0"/>
                        </a:rPr>
                        <a:t>)</a:t>
                      </a:r>
                    </a:p>
                  </a:txBody>
                  <a:tcPr marL="0" marR="0" marT="0" marB="0" anchor="b">
                    <a:solidFill>
                      <a:schemeClr val="accent1"/>
                    </a:solidFill>
                  </a:tcPr>
                </a:tc>
                <a:tc>
                  <a:txBody>
                    <a:bodyPr/>
                    <a:lstStyle/>
                    <a:p>
                      <a:pPr algn="l" fontAlgn="b"/>
                      <a:r>
                        <a:rPr lang="sv-SE" sz="2000" b="1" u="none" strike="noStrike" dirty="0" err="1">
                          <a:solidFill>
                            <a:schemeClr val="bg1"/>
                          </a:solidFill>
                          <a:effectLst/>
                        </a:rPr>
                        <a:t>Fertiberia</a:t>
                      </a:r>
                      <a:endParaRPr lang="sv-SE" sz="2000" b="1" u="none" strike="noStrike" dirty="0">
                        <a:solidFill>
                          <a:schemeClr val="bg1"/>
                        </a:solidFill>
                        <a:effectLst/>
                      </a:endParaRPr>
                    </a:p>
                    <a:p>
                      <a:pPr algn="l" fontAlgn="b"/>
                      <a:r>
                        <a:rPr lang="sv-SE" sz="2000" b="1" i="0" u="none" strike="noStrike" dirty="0">
                          <a:solidFill>
                            <a:schemeClr val="bg1"/>
                          </a:solidFill>
                          <a:effectLst/>
                          <a:latin typeface="Calibri" panose="020F0502020204030204" pitchFamily="34" charset="0"/>
                        </a:rPr>
                        <a:t>(</a:t>
                      </a:r>
                      <a:r>
                        <a:rPr lang="sv-SE" sz="2000" b="1" i="0" u="none" strike="noStrike" dirty="0" err="1">
                          <a:solidFill>
                            <a:schemeClr val="bg1"/>
                          </a:solidFill>
                          <a:effectLst/>
                          <a:latin typeface="Calibri" panose="020F0502020204030204" pitchFamily="34" charset="0"/>
                        </a:rPr>
                        <a:t>fertilizer</a:t>
                      </a:r>
                      <a:r>
                        <a:rPr lang="sv-SE" sz="2000" b="1" i="0" u="none" strike="noStrike" dirty="0">
                          <a:solidFill>
                            <a:schemeClr val="bg1"/>
                          </a:solidFill>
                          <a:effectLst/>
                          <a:latin typeface="Calibri" panose="020F0502020204030204" pitchFamily="34" charset="0"/>
                        </a:rPr>
                        <a:t>)</a:t>
                      </a:r>
                    </a:p>
                  </a:txBody>
                  <a:tcPr marL="0" marR="0" marT="0" marB="0" anchor="b">
                    <a:solidFill>
                      <a:schemeClr val="accent1"/>
                    </a:solidFill>
                  </a:tcPr>
                </a:tc>
                <a:extLst>
                  <a:ext uri="{0D108BD9-81ED-4DB2-BD59-A6C34878D82A}">
                    <a16:rowId xmlns:a16="http://schemas.microsoft.com/office/drawing/2014/main" val="2987970424"/>
                  </a:ext>
                </a:extLst>
              </a:tr>
              <a:tr h="215382">
                <a:tc>
                  <a:txBody>
                    <a:bodyPr/>
                    <a:lstStyle/>
                    <a:p>
                      <a:pPr algn="l" fontAlgn="b"/>
                      <a:r>
                        <a:rPr lang="en-US" sz="2000" b="1" u="none" strike="noStrike" cap="none" spc="0" dirty="0">
                          <a:ln>
                            <a:noFill/>
                          </a:ln>
                          <a:solidFill>
                            <a:schemeClr val="bg1"/>
                          </a:solidFill>
                          <a:effectLst/>
                        </a:rPr>
                        <a:t>Flame monitoring system (visual): </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r>
                        <a:rPr lang="sv-SE" sz="2000" u="none" strike="noStrike" dirty="0">
                          <a:effectLst/>
                        </a:rPr>
                        <a:t>(X)</a:t>
                      </a:r>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dirty="0">
                          <a:effectLst/>
                        </a:rPr>
                        <a:t>(X)</a:t>
                      </a:r>
                      <a:endParaRPr lang="sv-SE"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8122168"/>
                  </a:ext>
                </a:extLst>
              </a:tr>
              <a:tr h="215382">
                <a:tc>
                  <a:txBody>
                    <a:bodyPr/>
                    <a:lstStyle/>
                    <a:p>
                      <a:pPr algn="l" fontAlgn="b"/>
                      <a:r>
                        <a:rPr lang="en-US" sz="2000" b="1" u="none" strike="noStrike" cap="none" spc="0" dirty="0">
                          <a:ln>
                            <a:noFill/>
                          </a:ln>
                          <a:solidFill>
                            <a:schemeClr val="bg1"/>
                          </a:solidFill>
                          <a:effectLst/>
                        </a:rPr>
                        <a:t>Outlet material monitoring system: </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dirty="0">
                          <a:effectLst/>
                        </a:rPr>
                        <a:t>(X)</a:t>
                      </a:r>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a:effectLst/>
                        </a:rPr>
                        <a:t>(X)</a:t>
                      </a:r>
                      <a:endParaRPr lang="sv-SE"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983379975"/>
                  </a:ext>
                </a:extLst>
              </a:tr>
              <a:tr h="421789">
                <a:tc>
                  <a:txBody>
                    <a:bodyPr/>
                    <a:lstStyle/>
                    <a:p>
                      <a:pPr algn="l" fontAlgn="b"/>
                      <a:r>
                        <a:rPr lang="en-US" sz="2000" b="1" u="none" strike="noStrike" cap="none" spc="0" dirty="0">
                          <a:ln>
                            <a:noFill/>
                          </a:ln>
                          <a:solidFill>
                            <a:schemeClr val="bg1"/>
                          </a:solidFill>
                          <a:effectLst/>
                        </a:rPr>
                        <a:t>Satellite burner to increase share of alternative material to be burned:</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r>
                        <a:rPr lang="sv-SE" sz="2000" u="none" strike="noStrike" dirty="0">
                          <a:effectLst/>
                        </a:rPr>
                        <a:t>(X)</a:t>
                      </a:r>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a:effectLst/>
                        </a:rPr>
                        <a:t>(X)</a:t>
                      </a:r>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a:effectLst/>
                        </a:rPr>
                        <a:t>(X)</a:t>
                      </a:r>
                      <a:endParaRPr lang="sv-SE"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535144747"/>
                  </a:ext>
                </a:extLst>
              </a:tr>
              <a:tr h="834605">
                <a:tc>
                  <a:txBody>
                    <a:bodyPr/>
                    <a:lstStyle/>
                    <a:p>
                      <a:pPr algn="l" fontAlgn="b"/>
                      <a:r>
                        <a:rPr lang="en-US" sz="2000" b="1" u="none" strike="noStrike" cap="none" spc="0" dirty="0">
                          <a:ln>
                            <a:noFill/>
                          </a:ln>
                          <a:solidFill>
                            <a:schemeClr val="bg1"/>
                          </a:solidFill>
                          <a:effectLst/>
                        </a:rPr>
                        <a:t>Novel sensors installed (for fuel feeding process control, kiln process control and output material quality control):</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a:effectLst/>
                        </a:rPr>
                        <a:t>(X)</a:t>
                      </a:r>
                      <a:endParaRPr lang="sv-SE"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28760783"/>
                  </a:ext>
                </a:extLst>
              </a:tr>
              <a:tr h="628197">
                <a:tc>
                  <a:txBody>
                    <a:bodyPr/>
                    <a:lstStyle/>
                    <a:p>
                      <a:pPr algn="l" fontAlgn="b"/>
                      <a:r>
                        <a:rPr lang="en-US" sz="2000" b="1" u="none" strike="noStrike" cap="none" spc="0" dirty="0">
                          <a:ln>
                            <a:noFill/>
                          </a:ln>
                          <a:solidFill>
                            <a:schemeClr val="bg1"/>
                          </a:solidFill>
                          <a:effectLst/>
                        </a:rPr>
                        <a:t>Integrated retrofitting of furnace: replacement of burner and refractory material:</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a:effectLst/>
                        </a:rPr>
                        <a:t>X</a:t>
                      </a:r>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endParaRPr lang="sv-SE"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8459471"/>
                  </a:ext>
                </a:extLst>
              </a:tr>
              <a:tr h="421789">
                <a:tc>
                  <a:txBody>
                    <a:bodyPr/>
                    <a:lstStyle/>
                    <a:p>
                      <a:pPr algn="l" fontAlgn="b"/>
                      <a:r>
                        <a:rPr lang="en-US" sz="2000" b="1" u="none" strike="noStrike" cap="none" spc="0" dirty="0">
                          <a:ln>
                            <a:noFill/>
                          </a:ln>
                          <a:solidFill>
                            <a:schemeClr val="bg1"/>
                          </a:solidFill>
                          <a:effectLst/>
                        </a:rPr>
                        <a:t>Installation of </a:t>
                      </a:r>
                      <a:r>
                        <a:rPr lang="en-US" sz="2000" b="1" u="none" strike="noStrike" cap="none" spc="0" dirty="0" err="1">
                          <a:ln>
                            <a:noFill/>
                          </a:ln>
                          <a:solidFill>
                            <a:schemeClr val="bg1"/>
                          </a:solidFill>
                          <a:effectLst/>
                        </a:rPr>
                        <a:t>delacquering</a:t>
                      </a:r>
                      <a:r>
                        <a:rPr lang="en-US" sz="2000" b="1" u="none" strike="noStrike" cap="none" spc="0" dirty="0">
                          <a:ln>
                            <a:noFill/>
                          </a:ln>
                          <a:solidFill>
                            <a:schemeClr val="bg1"/>
                          </a:solidFill>
                          <a:effectLst/>
                        </a:rPr>
                        <a:t> system to allow use of alternative feedstocks:</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r>
                        <a:rPr lang="sv-SE" sz="2000" u="none" strike="noStrike" dirty="0">
                          <a:effectLst/>
                        </a:rPr>
                        <a:t>X</a:t>
                      </a:r>
                      <a:endParaRPr lang="sv-SE" sz="2000" b="0" i="0" u="none" strike="noStrike" dirty="0">
                        <a:solidFill>
                          <a:srgbClr val="92D050"/>
                        </a:solidFill>
                        <a:effectLst/>
                        <a:latin typeface="Calibri" panose="020F0502020204030204" pitchFamily="34" charset="0"/>
                      </a:endParaRPr>
                    </a:p>
                  </a:txBody>
                  <a:tcPr marL="0" marR="0" marT="0" marB="0" anchor="b"/>
                </a:tc>
                <a:tc>
                  <a:txBody>
                    <a:bodyPr/>
                    <a:lstStyle/>
                    <a:p>
                      <a:pPr algn="ctr" fontAlgn="b"/>
                      <a:r>
                        <a:rPr lang="sv-SE" sz="2000" u="none" strike="noStrike" dirty="0">
                          <a:effectLst/>
                        </a:rPr>
                        <a:t>X</a:t>
                      </a:r>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endParaRPr lang="sv-SE" sz="20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54230504"/>
                  </a:ext>
                </a:extLst>
              </a:tr>
              <a:tr h="421789">
                <a:tc>
                  <a:txBody>
                    <a:bodyPr/>
                    <a:lstStyle/>
                    <a:p>
                      <a:pPr algn="l" fontAlgn="b"/>
                      <a:r>
                        <a:rPr lang="en-US" sz="2000" b="1" u="none" strike="noStrike" cap="none" spc="0" dirty="0">
                          <a:ln>
                            <a:noFill/>
                          </a:ln>
                          <a:solidFill>
                            <a:schemeClr val="bg1"/>
                          </a:solidFill>
                          <a:effectLst/>
                        </a:rPr>
                        <a:t>Injection system and new burner for alternative material:</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r>
                        <a:rPr lang="sv-SE" sz="2000" u="none" strike="noStrike">
                          <a:effectLst/>
                        </a:rPr>
                        <a:t>X</a:t>
                      </a:r>
                      <a:endParaRPr lang="sv-SE" sz="20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tc>
                  <a:txBody>
                    <a:bodyPr/>
                    <a:lstStyle/>
                    <a:p>
                      <a:pPr algn="ctr" fontAlgn="b"/>
                      <a:r>
                        <a:rPr lang="sv-SE" sz="2000" u="none" strike="noStrike" dirty="0">
                          <a:effectLst/>
                        </a:rPr>
                        <a:t>X</a:t>
                      </a:r>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sv-SE" sz="20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051879346"/>
                  </a:ext>
                </a:extLst>
              </a:tr>
              <a:tr h="421789">
                <a:tc>
                  <a:txBody>
                    <a:bodyPr/>
                    <a:lstStyle/>
                    <a:p>
                      <a:pPr algn="l" fontAlgn="b"/>
                      <a:r>
                        <a:rPr lang="en-US" sz="2000" b="1" u="none" strike="noStrike" cap="none" spc="0" dirty="0">
                          <a:ln>
                            <a:noFill/>
                          </a:ln>
                          <a:solidFill>
                            <a:schemeClr val="bg1"/>
                          </a:solidFill>
                          <a:effectLst/>
                        </a:rPr>
                        <a:t>Novel reactor for ammonia reaction with concentrated </a:t>
                      </a:r>
                      <a:r>
                        <a:rPr lang="en-US" sz="2000" b="1" u="none" strike="noStrike" cap="none" spc="0" dirty="0" err="1">
                          <a:ln>
                            <a:noFill/>
                          </a:ln>
                          <a:solidFill>
                            <a:schemeClr val="bg1"/>
                          </a:solidFill>
                          <a:effectLst/>
                        </a:rPr>
                        <a:t>sulphuric</a:t>
                      </a:r>
                      <a:r>
                        <a:rPr lang="en-US" sz="2000" b="1" u="none" strike="noStrike" cap="none" spc="0" dirty="0">
                          <a:ln>
                            <a:noFill/>
                          </a:ln>
                          <a:solidFill>
                            <a:schemeClr val="bg1"/>
                          </a:solidFill>
                          <a:effectLst/>
                        </a:rPr>
                        <a:t> acid:</a:t>
                      </a:r>
                      <a:endParaRPr lang="en-US" sz="2000" b="1" i="0" u="none" strike="noStrike" cap="none" spc="0" dirty="0">
                        <a:ln>
                          <a:noFill/>
                        </a:ln>
                        <a:solidFill>
                          <a:schemeClr val="bg1"/>
                        </a:solidFill>
                        <a:effectLst/>
                        <a:latin typeface="Arial" panose="020B0604020202020204" pitchFamily="34" charset="0"/>
                      </a:endParaRPr>
                    </a:p>
                  </a:txBody>
                  <a:tcPr marL="0" marR="0" marT="0" marB="0" anchor="b">
                    <a:solidFill>
                      <a:schemeClr val="accent1"/>
                    </a:solidFill>
                  </a:tcPr>
                </a:tc>
                <a:tc>
                  <a:txBody>
                    <a:bodyPr/>
                    <a:lstStyle/>
                    <a:p>
                      <a:pPr algn="ctr" fontAlgn="b"/>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sv-SE" sz="20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sv-SE" sz="2000" u="none" strike="noStrike" dirty="0">
                          <a:solidFill>
                            <a:srgbClr val="00B0F0"/>
                          </a:solidFill>
                          <a:effectLst/>
                        </a:rPr>
                        <a:t>X</a:t>
                      </a:r>
                      <a:endParaRPr lang="sv-SE" sz="2000" b="0" i="0" u="none" strike="noStrike" dirty="0">
                        <a:solidFill>
                          <a:srgbClr val="00B0F0"/>
                        </a:solidFill>
                        <a:effectLst/>
                        <a:latin typeface="Calibri" panose="020F0502020204030204" pitchFamily="34" charset="0"/>
                      </a:endParaRPr>
                    </a:p>
                  </a:txBody>
                  <a:tcPr marL="0" marR="0" marT="0" marB="0" anchor="b"/>
                </a:tc>
                <a:extLst>
                  <a:ext uri="{0D108BD9-81ED-4DB2-BD59-A6C34878D82A}">
                    <a16:rowId xmlns:a16="http://schemas.microsoft.com/office/drawing/2014/main" val="4218146348"/>
                  </a:ext>
                </a:extLst>
              </a:tr>
            </a:tbl>
          </a:graphicData>
        </a:graphic>
      </p:graphicFrame>
      <p:sp>
        <p:nvSpPr>
          <p:cNvPr id="11" name="textruta 10">
            <a:extLst>
              <a:ext uri="{FF2B5EF4-FFF2-40B4-BE49-F238E27FC236}">
                <a16:creationId xmlns:a16="http://schemas.microsoft.com/office/drawing/2014/main" id="{33091BE3-8D98-5A14-A374-7CA963604378}"/>
              </a:ext>
            </a:extLst>
          </p:cNvPr>
          <p:cNvSpPr txBox="1"/>
          <p:nvPr/>
        </p:nvSpPr>
        <p:spPr>
          <a:xfrm>
            <a:off x="588427" y="7599851"/>
            <a:ext cx="14806744" cy="923330"/>
          </a:xfrm>
          <a:prstGeom prst="rect">
            <a:avLst/>
          </a:prstGeom>
          <a:noFill/>
        </p:spPr>
        <p:txBody>
          <a:bodyPr wrap="square">
            <a:spAutoFit/>
          </a:bodyPr>
          <a:lstStyle/>
          <a:p>
            <a:pPr fontAlgn="b"/>
            <a:r>
              <a:rPr lang="sv-SE" sz="1800" u="none" strike="noStrike" dirty="0">
                <a:solidFill>
                  <a:srgbClr val="00B0F0"/>
                </a:solidFill>
                <a:effectLst/>
              </a:rPr>
              <a:t>X </a:t>
            </a:r>
            <a:r>
              <a:rPr lang="sv-SE" sz="1800" u="none" strike="noStrike" dirty="0">
                <a:effectLst/>
              </a:rPr>
              <a:t>= RF solutions taken for the demo-site </a:t>
            </a:r>
            <a:r>
              <a:rPr lang="sv-SE" sz="1800" u="none" strike="noStrike" dirty="0" err="1">
                <a:effectLst/>
              </a:rPr>
              <a:t>within</a:t>
            </a:r>
            <a:r>
              <a:rPr lang="sv-SE" sz="1800" u="none" strike="noStrike" dirty="0">
                <a:effectLst/>
              </a:rPr>
              <a:t> </a:t>
            </a:r>
            <a:r>
              <a:rPr lang="sv-SE" sz="1800" u="none" strike="noStrike" dirty="0" err="1">
                <a:effectLst/>
              </a:rPr>
              <a:t>Retrofeed</a:t>
            </a:r>
            <a:r>
              <a:rPr lang="sv-SE" sz="1800" u="none" strike="noStrike" dirty="0">
                <a:effectLst/>
              </a:rPr>
              <a:t> </a:t>
            </a:r>
            <a:r>
              <a:rPr lang="sv-SE" sz="1800" u="none" strike="noStrike" dirty="0" err="1">
                <a:effectLst/>
              </a:rPr>
              <a:t>project</a:t>
            </a:r>
            <a:r>
              <a:rPr lang="sv-SE" sz="1800" u="none" strike="noStrike" dirty="0">
                <a:effectLst/>
              </a:rPr>
              <a:t>.</a:t>
            </a:r>
          </a:p>
          <a:p>
            <a:pPr fontAlgn="b"/>
            <a:r>
              <a:rPr lang="sv-SE" dirty="0"/>
              <a:t>X = RF solutions </a:t>
            </a:r>
            <a:r>
              <a:rPr lang="sv-SE" dirty="0" err="1"/>
              <a:t>already</a:t>
            </a:r>
            <a:r>
              <a:rPr lang="sv-SE" dirty="0"/>
              <a:t> </a:t>
            </a:r>
            <a:r>
              <a:rPr lang="sv-SE" dirty="0" err="1"/>
              <a:t>implemented</a:t>
            </a:r>
            <a:r>
              <a:rPr lang="sv-SE" dirty="0"/>
              <a:t> in the </a:t>
            </a:r>
            <a:r>
              <a:rPr lang="sv-SE" dirty="0" err="1"/>
              <a:t>context</a:t>
            </a:r>
            <a:r>
              <a:rPr lang="sv-SE" dirty="0"/>
              <a:t> </a:t>
            </a:r>
            <a:r>
              <a:rPr lang="sv-SE" dirty="0" err="1"/>
              <a:t>of</a:t>
            </a:r>
            <a:r>
              <a:rPr lang="sv-SE" dirty="0"/>
              <a:t> </a:t>
            </a:r>
            <a:r>
              <a:rPr lang="sv-SE" dirty="0" err="1"/>
              <a:t>Retrofeed</a:t>
            </a:r>
            <a:r>
              <a:rPr lang="sv-SE" dirty="0"/>
              <a:t> </a:t>
            </a:r>
            <a:r>
              <a:rPr lang="sv-SE" dirty="0" err="1"/>
              <a:t>project</a:t>
            </a:r>
            <a:r>
              <a:rPr lang="sv-SE" dirty="0"/>
              <a:t>. Ex. </a:t>
            </a:r>
            <a:r>
              <a:rPr lang="sv-SE" dirty="0" err="1"/>
              <a:t>Secil</a:t>
            </a:r>
            <a:r>
              <a:rPr lang="sv-SE" dirty="0"/>
              <a:t> has </a:t>
            </a:r>
            <a:r>
              <a:rPr lang="sv-SE" dirty="0" err="1"/>
              <a:t>already</a:t>
            </a:r>
            <a:r>
              <a:rPr lang="sv-SE" dirty="0"/>
              <a:t> </a:t>
            </a:r>
            <a:r>
              <a:rPr lang="sv-SE" dirty="0" err="1"/>
              <a:t>allow</a:t>
            </a:r>
            <a:r>
              <a:rPr lang="sv-SE" dirty="0"/>
              <a:t> </a:t>
            </a:r>
            <a:r>
              <a:rPr lang="sv-SE" dirty="0" err="1"/>
              <a:t>use</a:t>
            </a:r>
            <a:r>
              <a:rPr lang="sv-SE" dirty="0"/>
              <a:t> </a:t>
            </a:r>
            <a:r>
              <a:rPr lang="sv-SE" dirty="0" err="1"/>
              <a:t>of</a:t>
            </a:r>
            <a:r>
              <a:rPr lang="sv-SE" dirty="0"/>
              <a:t> alternative </a:t>
            </a:r>
            <a:r>
              <a:rPr lang="sv-SE" dirty="0" err="1"/>
              <a:t>feedstocks</a:t>
            </a:r>
            <a:r>
              <a:rPr lang="sv-SE" dirty="0"/>
              <a:t>. </a:t>
            </a:r>
          </a:p>
          <a:p>
            <a:pPr fontAlgn="b"/>
            <a:r>
              <a:rPr lang="sv-SE" dirty="0"/>
              <a:t>(X) = RF solutions </a:t>
            </a:r>
            <a:r>
              <a:rPr lang="sv-SE" dirty="0" err="1"/>
              <a:t>that</a:t>
            </a:r>
            <a:r>
              <a:rPr lang="sv-SE" dirty="0"/>
              <a:t> </a:t>
            </a:r>
            <a:r>
              <a:rPr lang="sv-SE" dirty="0" err="1"/>
              <a:t>could</a:t>
            </a:r>
            <a:r>
              <a:rPr lang="sv-SE" dirty="0"/>
              <a:t> be </a:t>
            </a:r>
            <a:r>
              <a:rPr lang="sv-SE" dirty="0" err="1"/>
              <a:t>implemented</a:t>
            </a:r>
            <a:r>
              <a:rPr lang="sv-SE" dirty="0"/>
              <a:t> </a:t>
            </a:r>
            <a:r>
              <a:rPr lang="sv-SE" dirty="0" err="1"/>
              <a:t>but</a:t>
            </a:r>
            <a:r>
              <a:rPr lang="sv-SE" dirty="0"/>
              <a:t> </a:t>
            </a:r>
            <a:r>
              <a:rPr lang="sv-SE" dirty="0" err="1"/>
              <a:t>further</a:t>
            </a:r>
            <a:r>
              <a:rPr lang="sv-SE" dirty="0"/>
              <a:t> studies </a:t>
            </a:r>
            <a:r>
              <a:rPr lang="sv-SE" dirty="0" err="1"/>
              <a:t>are</a:t>
            </a:r>
            <a:r>
              <a:rPr lang="sv-SE" dirty="0"/>
              <a:t> </a:t>
            </a:r>
            <a:r>
              <a:rPr lang="sv-SE" dirty="0" err="1"/>
              <a:t>needed</a:t>
            </a:r>
            <a:r>
              <a:rPr lang="sv-SE" dirty="0"/>
              <a:t>. </a:t>
            </a:r>
            <a:endParaRPr lang="sv-SE" sz="1800" u="none" strike="noStrike" dirty="0">
              <a:effectLst/>
            </a:endParaRPr>
          </a:p>
        </p:txBody>
      </p:sp>
    </p:spTree>
    <p:extLst>
      <p:ext uri="{BB962C8B-B14F-4D97-AF65-F5344CB8AC3E}">
        <p14:creationId xmlns:p14="http://schemas.microsoft.com/office/powerpoint/2010/main" val="353526270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390503" y="1852521"/>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Business models for retrofitting actions</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8985177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Business </a:t>
            </a:r>
            <a:r>
              <a:rPr lang="en-GB" sz="4400" b="1" dirty="0">
                <a:solidFill>
                  <a:srgbClr val="CC0033"/>
                </a:solidFill>
                <a:latin typeface="Arial"/>
                <a:cs typeface="Arial" panose="020B0604020202020204" pitchFamily="34" charset="0"/>
              </a:rPr>
              <a:t>M</a:t>
            </a:r>
            <a:r>
              <a:rPr kumimoji="0" lang="en-GB" sz="4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odel</a:t>
            </a: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Canvas (BMC) as tool</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graphicFrame>
        <p:nvGraphicFramePr>
          <p:cNvPr id="6" name="Tabell 5">
            <a:extLst>
              <a:ext uri="{FF2B5EF4-FFF2-40B4-BE49-F238E27FC236}">
                <a16:creationId xmlns:a16="http://schemas.microsoft.com/office/drawing/2014/main" id="{2B61A2CD-6F9E-7FF3-0C7D-1DDBDC135144}"/>
              </a:ext>
            </a:extLst>
          </p:cNvPr>
          <p:cNvGraphicFramePr>
            <a:graphicFrameLocks noGrp="1"/>
          </p:cNvGraphicFramePr>
          <p:nvPr/>
        </p:nvGraphicFramePr>
        <p:xfrm>
          <a:off x="1198276" y="2473163"/>
          <a:ext cx="15865838" cy="6215877"/>
        </p:xfrm>
        <a:graphic>
          <a:graphicData uri="http://schemas.openxmlformats.org/drawingml/2006/table">
            <a:tbl>
              <a:tblPr firstRow="1" firstCol="1" bandRow="1">
                <a:tableStyleId>{5C22544A-7EE6-4342-B048-85BDC9FD1C3A}</a:tableStyleId>
              </a:tblPr>
              <a:tblGrid>
                <a:gridCol w="2853223">
                  <a:extLst>
                    <a:ext uri="{9D8B030D-6E8A-4147-A177-3AD203B41FA5}">
                      <a16:colId xmlns:a16="http://schemas.microsoft.com/office/drawing/2014/main" val="382711882"/>
                    </a:ext>
                  </a:extLst>
                </a:gridCol>
                <a:gridCol w="3502856">
                  <a:extLst>
                    <a:ext uri="{9D8B030D-6E8A-4147-A177-3AD203B41FA5}">
                      <a16:colId xmlns:a16="http://schemas.microsoft.com/office/drawing/2014/main" val="3047001043"/>
                    </a:ext>
                  </a:extLst>
                </a:gridCol>
                <a:gridCol w="1248672">
                  <a:extLst>
                    <a:ext uri="{9D8B030D-6E8A-4147-A177-3AD203B41FA5}">
                      <a16:colId xmlns:a16="http://schemas.microsoft.com/office/drawing/2014/main" val="860800738"/>
                    </a:ext>
                  </a:extLst>
                </a:gridCol>
                <a:gridCol w="1916559">
                  <a:extLst>
                    <a:ext uri="{9D8B030D-6E8A-4147-A177-3AD203B41FA5}">
                      <a16:colId xmlns:a16="http://schemas.microsoft.com/office/drawing/2014/main" val="3890161635"/>
                    </a:ext>
                  </a:extLst>
                </a:gridCol>
                <a:gridCol w="3502855">
                  <a:extLst>
                    <a:ext uri="{9D8B030D-6E8A-4147-A177-3AD203B41FA5}">
                      <a16:colId xmlns:a16="http://schemas.microsoft.com/office/drawing/2014/main" val="2658826809"/>
                    </a:ext>
                  </a:extLst>
                </a:gridCol>
                <a:gridCol w="2841673">
                  <a:extLst>
                    <a:ext uri="{9D8B030D-6E8A-4147-A177-3AD203B41FA5}">
                      <a16:colId xmlns:a16="http://schemas.microsoft.com/office/drawing/2014/main" val="1264386408"/>
                    </a:ext>
                  </a:extLst>
                </a:gridCol>
              </a:tblGrid>
              <a:tr h="645703">
                <a:tc>
                  <a:txBody>
                    <a:bodyPr/>
                    <a:lstStyle/>
                    <a:p>
                      <a:pPr fontAlgn="base"/>
                      <a:r>
                        <a:rPr lang="en-GB" sz="1600" kern="0" dirty="0">
                          <a:effectLst/>
                        </a:rPr>
                        <a:t>Key Partners </a:t>
                      </a:r>
                      <a:endParaRPr lang="sv-SE" sz="1600" kern="100" dirty="0">
                        <a:solidFill>
                          <a:srgbClr val="404040"/>
                        </a:solidFill>
                        <a:effectLst/>
                        <a:latin typeface="Liberation Serif"/>
                        <a:ea typeface="Noto Sans CJK SC"/>
                        <a:cs typeface="Lohit Devanagari"/>
                      </a:endParaRPr>
                    </a:p>
                  </a:txBody>
                  <a:tcPr marL="1114" marR="1114" marT="1114" marB="1114"/>
                </a:tc>
                <a:tc>
                  <a:txBody>
                    <a:bodyPr/>
                    <a:lstStyle/>
                    <a:p>
                      <a:pPr fontAlgn="base"/>
                      <a:r>
                        <a:rPr lang="en-GB" sz="1600" b="1" kern="0" dirty="0">
                          <a:solidFill>
                            <a:schemeClr val="bg1"/>
                          </a:solidFill>
                          <a:effectLst/>
                        </a:rPr>
                        <a:t>Key Activities </a:t>
                      </a:r>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a:txBody>
                    <a:bodyPr/>
                    <a:lstStyle/>
                    <a:p>
                      <a:pPr fontAlgn="base"/>
                      <a:r>
                        <a:rPr lang="en-GB" sz="1600" b="1" kern="0" dirty="0">
                          <a:solidFill>
                            <a:schemeClr val="bg1"/>
                          </a:solidFill>
                          <a:effectLst/>
                        </a:rPr>
                        <a:t>Value Proposition </a:t>
                      </a:r>
                      <a:endParaRPr lang="sv-SE" sz="1600" b="1" kern="100" dirty="0">
                        <a:solidFill>
                          <a:schemeClr val="bg1"/>
                        </a:solidFill>
                        <a:effectLst/>
                      </a:endParaRPr>
                    </a:p>
                    <a:p>
                      <a:pPr fontAlgn="base"/>
                      <a:r>
                        <a:rPr lang="en-GB" sz="1600" b="1" kern="0" dirty="0">
                          <a:solidFill>
                            <a:schemeClr val="bg1"/>
                          </a:solidFill>
                          <a:effectLst/>
                        </a:rPr>
                        <a:t> </a:t>
                      </a:r>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hMerge="1">
                  <a:txBody>
                    <a:bodyPr/>
                    <a:lstStyle/>
                    <a:p>
                      <a:endParaRPr lang="en-GB"/>
                    </a:p>
                  </a:txBody>
                  <a:tcPr/>
                </a:tc>
                <a:tc>
                  <a:txBody>
                    <a:bodyPr/>
                    <a:lstStyle/>
                    <a:p>
                      <a:r>
                        <a:rPr lang="en-GB" sz="1600" b="1" kern="0" dirty="0">
                          <a:solidFill>
                            <a:schemeClr val="bg1"/>
                          </a:solidFill>
                          <a:effectLst/>
                        </a:rPr>
                        <a:t>Customer Relationships </a:t>
                      </a:r>
                      <a:endParaRPr lang="en-GB" b="1" dirty="0">
                        <a:solidFill>
                          <a:schemeClr val="bg1"/>
                        </a:solidFill>
                      </a:endParaRPr>
                    </a:p>
                  </a:txBody>
                  <a:tcPr marL="1114" marR="1114" marT="1114" marB="1114">
                    <a:solidFill>
                      <a:schemeClr val="accent1"/>
                    </a:solidFill>
                  </a:tcPr>
                </a:tc>
                <a:tc>
                  <a:txBody>
                    <a:bodyPr/>
                    <a:lstStyle/>
                    <a:p>
                      <a:pPr fontAlgn="base"/>
                      <a:r>
                        <a:rPr lang="en-GB" sz="1600" b="1" kern="0" dirty="0">
                          <a:solidFill>
                            <a:schemeClr val="bg1"/>
                          </a:solidFill>
                          <a:effectLst/>
                        </a:rPr>
                        <a:t>Customer Segments </a:t>
                      </a:r>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extLst>
                  <a:ext uri="{0D108BD9-81ED-4DB2-BD59-A6C34878D82A}">
                    <a16:rowId xmlns:a16="http://schemas.microsoft.com/office/drawing/2014/main" val="4072493817"/>
                  </a:ext>
                </a:extLst>
              </a:tr>
              <a:tr h="1074865">
                <a:tc rowSpan="3">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b="0" i="1" kern="1200" dirty="0">
                          <a:solidFill>
                            <a:schemeClr val="dk1"/>
                          </a:solidFill>
                          <a:effectLst/>
                          <a:latin typeface="+mn-lt"/>
                          <a:ea typeface="+mn-ea"/>
                          <a:cs typeface="+mn-cs"/>
                        </a:rPr>
                        <a:t>Partners that the organisation can’t do business without. This includes partnerships such as joint ventures and non-equity strategic alliances as well as typical relationships with buyers, suppliers, and strategic partners.</a:t>
                      </a:r>
                      <a:endParaRPr lang="sv-SE" sz="1600" b="0" i="1"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a:txBody>
                    <a:bodyPr/>
                    <a:lstStyle/>
                    <a:p>
                      <a:pPr fontAlgn="base"/>
                      <a:r>
                        <a:rPr lang="en-US" sz="1600" i="1" kern="1200" dirty="0">
                          <a:solidFill>
                            <a:schemeClr val="dk1"/>
                          </a:solidFill>
                          <a:effectLst/>
                          <a:latin typeface="+mn-lt"/>
                          <a:ea typeface="+mn-ea"/>
                          <a:cs typeface="+mn-cs"/>
                        </a:rPr>
                        <a:t>What does the </a:t>
                      </a:r>
                      <a:r>
                        <a:rPr lang="en-US" sz="1600" i="1" kern="1200" dirty="0" err="1">
                          <a:solidFill>
                            <a:schemeClr val="dk1"/>
                          </a:solidFill>
                          <a:effectLst/>
                          <a:latin typeface="+mn-lt"/>
                          <a:ea typeface="+mn-ea"/>
                          <a:cs typeface="+mn-cs"/>
                        </a:rPr>
                        <a:t>organisation</a:t>
                      </a:r>
                      <a:r>
                        <a:rPr lang="en-US" sz="1600" i="1" kern="1200" dirty="0">
                          <a:solidFill>
                            <a:schemeClr val="dk1"/>
                          </a:solidFill>
                          <a:effectLst/>
                          <a:latin typeface="+mn-lt"/>
                          <a:ea typeface="+mn-ea"/>
                          <a:cs typeface="+mn-cs"/>
                        </a:rPr>
                        <a:t> do every day to run its business? The areas that the </a:t>
                      </a:r>
                      <a:r>
                        <a:rPr lang="en-US" sz="1600" i="1" kern="1200" dirty="0" err="1">
                          <a:solidFill>
                            <a:schemeClr val="dk1"/>
                          </a:solidFill>
                          <a:effectLst/>
                          <a:latin typeface="+mn-lt"/>
                          <a:ea typeface="+mn-ea"/>
                          <a:cs typeface="+mn-cs"/>
                        </a:rPr>
                        <a:t>organisation</a:t>
                      </a:r>
                      <a:r>
                        <a:rPr lang="en-US" sz="1600" i="1" kern="1200" dirty="0">
                          <a:solidFill>
                            <a:schemeClr val="dk1"/>
                          </a:solidFill>
                          <a:effectLst/>
                          <a:latin typeface="+mn-lt"/>
                          <a:ea typeface="+mn-ea"/>
                          <a:cs typeface="+mn-cs"/>
                        </a:rPr>
                        <a:t> excels to create value for its customers.</a:t>
                      </a:r>
                      <a:endParaRPr lang="sv-SE" sz="1400" i="1" kern="100" dirty="0">
                        <a:solidFill>
                          <a:srgbClr val="404040"/>
                        </a:solidFill>
                        <a:effectLst/>
                        <a:latin typeface="Liberation Serif"/>
                        <a:ea typeface="Noto Sans CJK SC"/>
                        <a:cs typeface="Lohit Devanagari"/>
                      </a:endParaRPr>
                    </a:p>
                  </a:txBody>
                  <a:tcPr marL="1114" marR="1114" marT="1114" marB="1114">
                    <a:solidFill>
                      <a:schemeClr val="accent3">
                        <a:lumMod val="20000"/>
                        <a:lumOff val="80000"/>
                      </a:schemeClr>
                    </a:solidFill>
                  </a:tcPr>
                </a:tc>
                <a:tc rowSpan="3" gridSpan="2">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mn-lt"/>
                          <a:ea typeface="+mn-ea"/>
                          <a:cs typeface="+mn-cs"/>
                        </a:rPr>
                        <a:t>What are the values the business provides to its customers and partners?</a:t>
                      </a:r>
                      <a:endParaRPr lang="sv-SE" sz="1600" i="1"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hMerge="1">
                  <a:txBody>
                    <a:bodyPr/>
                    <a:lstStyle/>
                    <a:p>
                      <a:endParaRPr lang="en-GB"/>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mn-lt"/>
                          <a:ea typeface="+mn-ea"/>
                          <a:cs typeface="+mn-cs"/>
                        </a:rPr>
                        <a:t>How does the organisation maintain customer relationship?</a:t>
                      </a:r>
                      <a:endParaRPr lang="sv-SE" sz="1600" i="1" kern="1200" dirty="0">
                        <a:solidFill>
                          <a:schemeClr val="dk1"/>
                        </a:solidFill>
                        <a:effectLst/>
                        <a:latin typeface="+mn-lt"/>
                        <a:ea typeface="+mn-ea"/>
                        <a:cs typeface="+mn-cs"/>
                      </a:endParaRPr>
                    </a:p>
                    <a:p>
                      <a:pPr fontAlgn="base"/>
                      <a:endParaRPr lang="sv-SE" sz="1600" kern="100" dirty="0">
                        <a:solidFill>
                          <a:srgbClr val="404040"/>
                        </a:solidFill>
                        <a:effectLst/>
                        <a:latin typeface="Liberation Serif"/>
                        <a:ea typeface="Noto Sans CJK SC"/>
                        <a:cs typeface="Lohit Devanagari"/>
                      </a:endParaRPr>
                    </a:p>
                  </a:txBody>
                  <a:tcPr marL="1114" marR="1114" marT="1114" marB="1114">
                    <a:solidFill>
                      <a:schemeClr val="accent3">
                        <a:lumMod val="20000"/>
                        <a:lumOff val="80000"/>
                      </a:schemeClr>
                    </a:solidFill>
                  </a:tcPr>
                </a:tc>
                <a:tc rowSpan="3">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mn-lt"/>
                          <a:ea typeface="+mn-ea"/>
                          <a:cs typeface="+mn-cs"/>
                        </a:rPr>
                        <a:t>Who are the customers? Who are the people the business is aiming at?</a:t>
                      </a:r>
                      <a:endParaRPr lang="sv-SE" sz="1600" i="1"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extLst>
                  <a:ext uri="{0D108BD9-81ED-4DB2-BD59-A6C34878D82A}">
                    <a16:rowId xmlns:a16="http://schemas.microsoft.com/office/drawing/2014/main" val="3334709605"/>
                  </a:ext>
                </a:extLst>
              </a:tr>
              <a:tr h="216542">
                <a:tc vMerge="1">
                  <a:txBody>
                    <a:bodyPr/>
                    <a:lstStyle/>
                    <a:p>
                      <a:endParaRPr lang="en-GB"/>
                    </a:p>
                  </a:txBody>
                  <a:tcPr/>
                </a:tc>
                <a:tc>
                  <a:txBody>
                    <a:bodyPr/>
                    <a:lstStyle/>
                    <a:p>
                      <a:pPr fontAlgn="base"/>
                      <a:r>
                        <a:rPr lang="en-GB" sz="1600" b="1" kern="0" dirty="0">
                          <a:solidFill>
                            <a:schemeClr val="bg1"/>
                          </a:solidFill>
                          <a:effectLst/>
                        </a:rPr>
                        <a:t>Key Resources </a:t>
                      </a:r>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vMerge="1">
                  <a:txBody>
                    <a:bodyPr/>
                    <a:lstStyle/>
                    <a:p>
                      <a:endParaRPr lang="en-GB"/>
                    </a:p>
                  </a:txBody>
                  <a:tcPr/>
                </a:tc>
                <a:tc hMerge="1" vMerge="1">
                  <a:txBody>
                    <a:bodyPr/>
                    <a:lstStyle/>
                    <a:p>
                      <a:endParaRPr lang="en-GB"/>
                    </a:p>
                  </a:txBody>
                  <a:tcPr/>
                </a:tc>
                <a:tc>
                  <a:txBody>
                    <a:bodyPr/>
                    <a:lstStyle/>
                    <a:p>
                      <a:pPr fontAlgn="base"/>
                      <a:r>
                        <a:rPr lang="en-GB" sz="1600" b="1" kern="0" dirty="0">
                          <a:solidFill>
                            <a:schemeClr val="bg1"/>
                          </a:solidFill>
                          <a:effectLst/>
                        </a:rPr>
                        <a:t>Channels </a:t>
                      </a:r>
                    </a:p>
                    <a:p>
                      <a:pPr fontAlgn="base"/>
                      <a:endParaRPr lang="en-GB" sz="1600" b="1" kern="0" dirty="0">
                        <a:solidFill>
                          <a:schemeClr val="bg1"/>
                        </a:solidFill>
                        <a:effectLst/>
                        <a:latin typeface="Liberation Serif"/>
                        <a:ea typeface="Noto Sans CJK SC"/>
                        <a:cs typeface="Lohit Devanagari"/>
                      </a:endParaRPr>
                    </a:p>
                    <a:p>
                      <a:pPr fontAlgn="base"/>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vMerge="1">
                  <a:txBody>
                    <a:bodyPr/>
                    <a:lstStyle/>
                    <a:p>
                      <a:endParaRPr lang="en-GB"/>
                    </a:p>
                  </a:txBody>
                  <a:tcPr/>
                </a:tc>
                <a:extLst>
                  <a:ext uri="{0D108BD9-81ED-4DB2-BD59-A6C34878D82A}">
                    <a16:rowId xmlns:a16="http://schemas.microsoft.com/office/drawing/2014/main" val="2587219525"/>
                  </a:ext>
                </a:extLst>
              </a:tr>
              <a:tr h="779038">
                <a:tc vMerge="1">
                  <a:txBody>
                    <a:bodyPr/>
                    <a:lstStyle/>
                    <a:p>
                      <a:endParaRPr lang="en-GB"/>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mn-lt"/>
                          <a:ea typeface="+mn-ea"/>
                          <a:cs typeface="+mn-cs"/>
                        </a:rPr>
                        <a:t>What unique strategic assets must the business have to compete? The people, knowledge, means, and money that the organisation needs to run its business, they can be: physical resources, intellectual resources, human resources, financial resources or other type of resources.</a:t>
                      </a:r>
                      <a:endParaRPr lang="sv-SE" sz="1600" i="1"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gridSpan="2" vMerge="1">
                  <a:txBody>
                    <a:bodyPr/>
                    <a:lstStyle/>
                    <a:p>
                      <a:endParaRPr lang="en-GB"/>
                    </a:p>
                  </a:txBody>
                  <a:tcPr/>
                </a:tc>
                <a:tc hMerge="1" vMerge="1">
                  <a:txBody>
                    <a:bodyPr/>
                    <a:lstStyle/>
                    <a:p>
                      <a:endParaRPr lang="en-GB"/>
                    </a:p>
                  </a:txBody>
                  <a:tcP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mn-lt"/>
                          <a:ea typeface="+mn-ea"/>
                          <a:cs typeface="+mn-cs"/>
                        </a:rPr>
                        <a:t>How are values promoted, sold and delivered? What are the communication channels with the customers (partners)?  This includes both the channels that customers want to communicate with the organisation as well as how they receive the products and/or services.</a:t>
                      </a:r>
                    </a:p>
                  </a:txBody>
                  <a:tcPr marL="1114" marR="1114" marT="1114" marB="1114">
                    <a:solidFill>
                      <a:schemeClr val="accent3">
                        <a:lumMod val="20000"/>
                        <a:lumOff val="80000"/>
                      </a:schemeClr>
                    </a:solidFill>
                  </a:tcPr>
                </a:tc>
                <a:tc vMerge="1">
                  <a:txBody>
                    <a:bodyPr/>
                    <a:lstStyle/>
                    <a:p>
                      <a:endParaRPr lang="en-GB"/>
                    </a:p>
                  </a:txBody>
                  <a:tcPr/>
                </a:tc>
                <a:extLst>
                  <a:ext uri="{0D108BD9-81ED-4DB2-BD59-A6C34878D82A}">
                    <a16:rowId xmlns:a16="http://schemas.microsoft.com/office/drawing/2014/main" val="1673436252"/>
                  </a:ext>
                </a:extLst>
              </a:tr>
              <a:tr h="629200">
                <a:tc gridSpan="3">
                  <a:txBody>
                    <a:bodyPr/>
                    <a:lstStyle/>
                    <a:p>
                      <a:pPr fontAlgn="base"/>
                      <a:r>
                        <a:rPr lang="en-GB" sz="1600" b="1" kern="0" dirty="0">
                          <a:solidFill>
                            <a:schemeClr val="bg1"/>
                          </a:solidFill>
                          <a:effectLst/>
                        </a:rPr>
                        <a:t>Cost Structure </a:t>
                      </a:r>
                    </a:p>
                    <a:p>
                      <a:pPr fontAlgn="base"/>
                      <a:endParaRPr lang="sv-SE" sz="1600" b="1" kern="100" dirty="0">
                        <a:solidFill>
                          <a:schemeClr val="bg1"/>
                        </a:solidFill>
                        <a:effectLst/>
                      </a:endParaRPr>
                    </a:p>
                  </a:txBody>
                  <a:tcPr marL="1114" marR="1114" marT="1114" marB="1114"/>
                </a:tc>
                <a:tc hMerge="1">
                  <a:txBody>
                    <a:bodyPr/>
                    <a:lstStyle/>
                    <a:p>
                      <a:endParaRPr lang="en-GB"/>
                    </a:p>
                  </a:txBody>
                  <a:tcPr/>
                </a:tc>
                <a:tc hMerge="1">
                  <a:txBody>
                    <a:bodyPr/>
                    <a:lstStyle/>
                    <a:p>
                      <a:endParaRPr lang="en-GB"/>
                    </a:p>
                  </a:txBody>
                  <a:tcPr/>
                </a:tc>
                <a:tc gridSpan="3">
                  <a:txBody>
                    <a:bodyPr/>
                    <a:lstStyle/>
                    <a:p>
                      <a:pPr fontAlgn="base"/>
                      <a:r>
                        <a:rPr lang="en-GB" sz="1600" b="1" kern="0" dirty="0">
                          <a:solidFill>
                            <a:schemeClr val="bg1"/>
                          </a:solidFill>
                          <a:effectLst/>
                        </a:rPr>
                        <a:t>Revenue Streams </a:t>
                      </a:r>
                    </a:p>
                    <a:p>
                      <a:pPr fontAlgn="base"/>
                      <a:endParaRPr lang="en-GB" sz="1600" b="1" kern="0" dirty="0">
                        <a:solidFill>
                          <a:schemeClr val="bg1"/>
                        </a:solidFill>
                        <a:effectLst/>
                      </a:endParaRPr>
                    </a:p>
                    <a:p>
                      <a:pPr fontAlgn="base"/>
                      <a:endParaRPr lang="sv-SE" sz="1600" b="1" kern="100" dirty="0">
                        <a:solidFill>
                          <a:schemeClr val="bg1"/>
                        </a:solidFill>
                        <a:effectLst/>
                      </a:endParaRPr>
                    </a:p>
                  </a:txBody>
                  <a:tcPr marL="1114" marR="1114" marT="1114" marB="1114">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7363146"/>
                  </a:ext>
                </a:extLst>
              </a:tr>
              <a:tr h="1074865">
                <a:tc gridSpan="3">
                  <a:txBody>
                    <a:bodyPr/>
                    <a:lstStyle/>
                    <a:p>
                      <a:pPr fontAlgn="base"/>
                      <a:r>
                        <a:rPr lang="en-US" sz="1600" b="0" i="1" kern="1200" dirty="0">
                          <a:solidFill>
                            <a:schemeClr val="tx1"/>
                          </a:solidFill>
                          <a:effectLst/>
                          <a:latin typeface="+mn-lt"/>
                          <a:ea typeface="+mn-ea"/>
                          <a:cs typeface="+mn-cs"/>
                        </a:rPr>
                        <a:t>What are the major costs of the </a:t>
                      </a:r>
                      <a:r>
                        <a:rPr lang="en-US" sz="1600" b="0" i="1" kern="1200" dirty="0" err="1">
                          <a:solidFill>
                            <a:schemeClr val="tx1"/>
                          </a:solidFill>
                          <a:effectLst/>
                          <a:latin typeface="+mn-lt"/>
                          <a:ea typeface="+mn-ea"/>
                          <a:cs typeface="+mn-cs"/>
                        </a:rPr>
                        <a:t>organisation's</a:t>
                      </a:r>
                      <a:r>
                        <a:rPr lang="en-US" sz="1600" b="0" i="1" kern="1200" dirty="0">
                          <a:solidFill>
                            <a:schemeClr val="tx1"/>
                          </a:solidFill>
                          <a:effectLst/>
                          <a:latin typeface="+mn-lt"/>
                          <a:ea typeface="+mn-ea"/>
                          <a:cs typeface="+mn-cs"/>
                        </a:rPr>
                        <a:t> activities and resources?</a:t>
                      </a:r>
                      <a:endParaRPr lang="sv-SE" sz="1400" b="0" i="1" kern="100" dirty="0">
                        <a:solidFill>
                          <a:schemeClr val="tx1"/>
                        </a:solidFill>
                        <a:effectLst/>
                        <a:latin typeface="Liberation Serif"/>
                        <a:ea typeface="Noto Sans CJK SC"/>
                        <a:cs typeface="Lohit Devanagari"/>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sz="1600" i="1" kern="1200" dirty="0">
                          <a:solidFill>
                            <a:schemeClr val="dk1"/>
                          </a:solidFill>
                          <a:effectLst/>
                          <a:latin typeface="+mn-lt"/>
                          <a:ea typeface="+mn-ea"/>
                          <a:cs typeface="+mn-cs"/>
                        </a:rPr>
                        <a:t>How does the business earn revenue from the value propositions?</a:t>
                      </a:r>
                      <a:endParaRPr lang="sv-SE" sz="1600" i="1" kern="1200" dirty="0">
                        <a:solidFill>
                          <a:schemeClr val="dk1"/>
                        </a:solidFill>
                        <a:effectLst/>
                        <a:latin typeface="+mn-lt"/>
                        <a:ea typeface="+mn-ea"/>
                        <a:cs typeface="+mn-cs"/>
                      </a:endParaRPr>
                    </a:p>
                    <a:p>
                      <a:pPr fontAlgn="base"/>
                      <a:endParaRPr lang="sv-SE" sz="1400" i="1" kern="100" dirty="0">
                        <a:solidFill>
                          <a:srgbClr val="404040"/>
                        </a:solidFill>
                        <a:effectLst/>
                        <a:latin typeface="Liberation Serif"/>
                        <a:ea typeface="Noto Sans CJK SC"/>
                        <a:cs typeface="Lohit Devanagari"/>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1393471"/>
                  </a:ext>
                </a:extLst>
              </a:tr>
            </a:tbl>
          </a:graphicData>
        </a:graphic>
      </p:graphicFrame>
      <p:grpSp>
        <p:nvGrpSpPr>
          <p:cNvPr id="7" name="Bild 18" descr="Fabrik kontur">
            <a:extLst>
              <a:ext uri="{FF2B5EF4-FFF2-40B4-BE49-F238E27FC236}">
                <a16:creationId xmlns:a16="http://schemas.microsoft.com/office/drawing/2014/main" id="{D3CDAB3B-6B33-37A9-E930-BDB49F85C0FB}"/>
              </a:ext>
            </a:extLst>
          </p:cNvPr>
          <p:cNvGrpSpPr/>
          <p:nvPr/>
        </p:nvGrpSpPr>
        <p:grpSpPr>
          <a:xfrm>
            <a:off x="6549529" y="4275832"/>
            <a:ext cx="500675" cy="500675"/>
            <a:chOff x="5846141" y="4275832"/>
            <a:chExt cx="500675" cy="500675"/>
          </a:xfrm>
          <a:solidFill>
            <a:schemeClr val="bg1"/>
          </a:solidFill>
        </p:grpSpPr>
        <p:sp>
          <p:nvSpPr>
            <p:cNvPr id="8" name="Frihandsfigur: Form 7">
              <a:extLst>
                <a:ext uri="{FF2B5EF4-FFF2-40B4-BE49-F238E27FC236}">
                  <a16:creationId xmlns:a16="http://schemas.microsoft.com/office/drawing/2014/main" id="{013CCFC9-8AE2-CA0A-7E46-767939482E9F}"/>
                </a:ext>
              </a:extLst>
            </p:cNvPr>
            <p:cNvSpPr/>
            <p:nvPr/>
          </p:nvSpPr>
          <p:spPr>
            <a:xfrm>
              <a:off x="5846141" y="4275832"/>
              <a:ext cx="500675" cy="500675"/>
            </a:xfrm>
            <a:custGeom>
              <a:avLst/>
              <a:gdLst>
                <a:gd name="connsiteX0" fmla="*/ 307558 w 500675"/>
                <a:gd name="connsiteY0" fmla="*/ 288639 h 500675"/>
                <a:gd name="connsiteX1" fmla="*/ 307558 w 500675"/>
                <a:gd name="connsiteY1" fmla="*/ 188504 h 500675"/>
                <a:gd name="connsiteX2" fmla="*/ 113632 w 500675"/>
                <a:gd name="connsiteY2" fmla="*/ 289061 h 500675"/>
                <a:gd name="connsiteX3" fmla="*/ 92482 w 500675"/>
                <a:gd name="connsiteY3" fmla="*/ 0 h 500675"/>
                <a:gd name="connsiteX4" fmla="*/ 21958 w 500675"/>
                <a:gd name="connsiteY4" fmla="*/ 0 h 500675"/>
                <a:gd name="connsiteX5" fmla="*/ 0 w 500675"/>
                <a:gd name="connsiteY5" fmla="*/ 300405 h 500675"/>
                <a:gd name="connsiteX6" fmla="*/ 0 w 500675"/>
                <a:gd name="connsiteY6" fmla="*/ 500675 h 500675"/>
                <a:gd name="connsiteX7" fmla="*/ 500675 w 500675"/>
                <a:gd name="connsiteY7" fmla="*/ 500675 h 500675"/>
                <a:gd name="connsiteX8" fmla="*/ 500675 w 500675"/>
                <a:gd name="connsiteY8" fmla="*/ 188504 h 500675"/>
                <a:gd name="connsiteX9" fmla="*/ 79178 w 500675"/>
                <a:gd name="connsiteY9" fmla="*/ 14305 h 500675"/>
                <a:gd name="connsiteX10" fmla="*/ 81796 w 500675"/>
                <a:gd name="connsiteY10" fmla="*/ 50068 h 500675"/>
                <a:gd name="connsiteX11" fmla="*/ 32644 w 500675"/>
                <a:gd name="connsiteY11" fmla="*/ 50068 h 500675"/>
                <a:gd name="connsiteX12" fmla="*/ 35262 w 500675"/>
                <a:gd name="connsiteY12" fmla="*/ 14305 h 500675"/>
                <a:gd name="connsiteX13" fmla="*/ 31593 w 500675"/>
                <a:gd name="connsiteY13" fmla="*/ 64373 h 500675"/>
                <a:gd name="connsiteX14" fmla="*/ 82847 w 500675"/>
                <a:gd name="connsiteY14" fmla="*/ 64373 h 500675"/>
                <a:gd name="connsiteX15" fmla="*/ 99591 w 500675"/>
                <a:gd name="connsiteY15" fmla="*/ 293253 h 500675"/>
                <a:gd name="connsiteX16" fmla="*/ 14849 w 500675"/>
                <a:gd name="connsiteY16" fmla="*/ 293253 h 500675"/>
                <a:gd name="connsiteX17" fmla="*/ 109433 w 500675"/>
                <a:gd name="connsiteY17" fmla="*/ 307336 h 500675"/>
                <a:gd name="connsiteX18" fmla="*/ 293253 w 500675"/>
                <a:gd name="connsiteY18" fmla="*/ 212036 h 500675"/>
                <a:gd name="connsiteX19" fmla="*/ 293253 w 500675"/>
                <a:gd name="connsiteY19" fmla="*/ 312171 h 500675"/>
                <a:gd name="connsiteX20" fmla="*/ 486370 w 500675"/>
                <a:gd name="connsiteY20" fmla="*/ 212036 h 500675"/>
                <a:gd name="connsiteX21" fmla="*/ 486370 w 500675"/>
                <a:gd name="connsiteY21" fmla="*/ 486370 h 500675"/>
                <a:gd name="connsiteX22" fmla="*/ 14305 w 500675"/>
                <a:gd name="connsiteY22" fmla="*/ 486370 h 500675"/>
                <a:gd name="connsiteX23" fmla="*/ 14305 w 500675"/>
                <a:gd name="connsiteY23" fmla="*/ 307558 h 500675"/>
                <a:gd name="connsiteX24" fmla="*/ 100636 w 500675"/>
                <a:gd name="connsiteY24" fmla="*/ 307558 h 5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75" h="500675">
                  <a:moveTo>
                    <a:pt x="307558" y="288639"/>
                  </a:moveTo>
                  <a:lnTo>
                    <a:pt x="307558" y="188504"/>
                  </a:lnTo>
                  <a:lnTo>
                    <a:pt x="113632" y="289061"/>
                  </a:lnTo>
                  <a:lnTo>
                    <a:pt x="92482" y="0"/>
                  </a:lnTo>
                  <a:lnTo>
                    <a:pt x="21958" y="0"/>
                  </a:lnTo>
                  <a:lnTo>
                    <a:pt x="0" y="300405"/>
                  </a:lnTo>
                  <a:lnTo>
                    <a:pt x="0" y="500675"/>
                  </a:lnTo>
                  <a:lnTo>
                    <a:pt x="500675" y="500675"/>
                  </a:lnTo>
                  <a:lnTo>
                    <a:pt x="500675" y="188504"/>
                  </a:lnTo>
                  <a:close/>
                  <a:moveTo>
                    <a:pt x="79178" y="14305"/>
                  </a:moveTo>
                  <a:lnTo>
                    <a:pt x="81796" y="50068"/>
                  </a:lnTo>
                  <a:lnTo>
                    <a:pt x="32644" y="50068"/>
                  </a:lnTo>
                  <a:lnTo>
                    <a:pt x="35262" y="14305"/>
                  </a:lnTo>
                  <a:close/>
                  <a:moveTo>
                    <a:pt x="31593" y="64373"/>
                  </a:moveTo>
                  <a:lnTo>
                    <a:pt x="82847" y="64373"/>
                  </a:lnTo>
                  <a:lnTo>
                    <a:pt x="99591" y="293253"/>
                  </a:lnTo>
                  <a:lnTo>
                    <a:pt x="14849" y="293253"/>
                  </a:lnTo>
                  <a:close/>
                  <a:moveTo>
                    <a:pt x="109433" y="307336"/>
                  </a:moveTo>
                  <a:lnTo>
                    <a:pt x="293253" y="212036"/>
                  </a:lnTo>
                  <a:lnTo>
                    <a:pt x="293253" y="312171"/>
                  </a:lnTo>
                  <a:lnTo>
                    <a:pt x="486370" y="212036"/>
                  </a:lnTo>
                  <a:lnTo>
                    <a:pt x="486370" y="486370"/>
                  </a:lnTo>
                  <a:lnTo>
                    <a:pt x="14305" y="486370"/>
                  </a:lnTo>
                  <a:lnTo>
                    <a:pt x="14305" y="307558"/>
                  </a:lnTo>
                  <a:lnTo>
                    <a:pt x="100636" y="307558"/>
                  </a:lnTo>
                  <a:close/>
                </a:path>
              </a:pathLst>
            </a:custGeom>
            <a:solidFill>
              <a:schemeClr val="bg1"/>
            </a:solidFill>
            <a:ln w="7144" cap="flat">
              <a:solidFill>
                <a:schemeClr val="bg1"/>
              </a:solidFill>
              <a:prstDash val="solid"/>
              <a:miter/>
            </a:ln>
          </p:spPr>
          <p:txBody>
            <a:bodyPr rtlCol="0" anchor="ctr"/>
            <a:lstStyle/>
            <a:p>
              <a:endParaRPr lang="en-GB"/>
            </a:p>
          </p:txBody>
        </p:sp>
        <p:sp>
          <p:nvSpPr>
            <p:cNvPr id="9" name="Frihandsfigur: Form 8">
              <a:extLst>
                <a:ext uri="{FF2B5EF4-FFF2-40B4-BE49-F238E27FC236}">
                  <a16:creationId xmlns:a16="http://schemas.microsoft.com/office/drawing/2014/main" id="{C9C88383-F492-2648-7F7A-ADE70631DB0E}"/>
                </a:ext>
              </a:extLst>
            </p:cNvPr>
            <p:cNvSpPr/>
            <p:nvPr/>
          </p:nvSpPr>
          <p:spPr>
            <a:xfrm>
              <a:off x="589620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0" name="Frihandsfigur: Form 9">
              <a:extLst>
                <a:ext uri="{FF2B5EF4-FFF2-40B4-BE49-F238E27FC236}">
                  <a16:creationId xmlns:a16="http://schemas.microsoft.com/office/drawing/2014/main" id="{8B7CE92C-7365-578D-4B6C-672C025CDEA9}"/>
                </a:ext>
              </a:extLst>
            </p:cNvPr>
            <p:cNvSpPr/>
            <p:nvPr/>
          </p:nvSpPr>
          <p:spPr>
            <a:xfrm>
              <a:off x="603925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1" name="Frihandsfigur: Form 10">
              <a:extLst>
                <a:ext uri="{FF2B5EF4-FFF2-40B4-BE49-F238E27FC236}">
                  <a16:creationId xmlns:a16="http://schemas.microsoft.com/office/drawing/2014/main" id="{CE79BCD6-DDD2-64E7-9D3A-57F9616825A7}"/>
                </a:ext>
              </a:extLst>
            </p:cNvPr>
            <p:cNvSpPr/>
            <p:nvPr/>
          </p:nvSpPr>
          <p:spPr>
            <a:xfrm>
              <a:off x="6182309" y="4647762"/>
              <a:ext cx="114440" cy="71525"/>
            </a:xfrm>
            <a:custGeom>
              <a:avLst/>
              <a:gdLst>
                <a:gd name="connsiteX0" fmla="*/ 114440 w 114440"/>
                <a:gd name="connsiteY0" fmla="*/ 0 h 71525"/>
                <a:gd name="connsiteX1" fmla="*/ 0 w 114440"/>
                <a:gd name="connsiteY1" fmla="*/ 0 h 71525"/>
                <a:gd name="connsiteX2" fmla="*/ 0 w 114440"/>
                <a:gd name="connsiteY2" fmla="*/ 71525 h 71525"/>
                <a:gd name="connsiteX3" fmla="*/ 114440 w 114440"/>
                <a:gd name="connsiteY3" fmla="*/ 71525 h 71525"/>
                <a:gd name="connsiteX4" fmla="*/ 14305 w 114440"/>
                <a:gd name="connsiteY4" fmla="*/ 14305 h 71525"/>
                <a:gd name="connsiteX5" fmla="*/ 50068 w 114440"/>
                <a:gd name="connsiteY5" fmla="*/ 14305 h 71525"/>
                <a:gd name="connsiteX6" fmla="*/ 50068 w 114440"/>
                <a:gd name="connsiteY6" fmla="*/ 57220 h 71525"/>
                <a:gd name="connsiteX7" fmla="*/ 14305 w 114440"/>
                <a:gd name="connsiteY7" fmla="*/ 57220 h 71525"/>
                <a:gd name="connsiteX8" fmla="*/ 100135 w 114440"/>
                <a:gd name="connsiteY8" fmla="*/ 57220 h 71525"/>
                <a:gd name="connsiteX9" fmla="*/ 64373 w 114440"/>
                <a:gd name="connsiteY9" fmla="*/ 57220 h 71525"/>
                <a:gd name="connsiteX10" fmla="*/ 64373 w 114440"/>
                <a:gd name="connsiteY10" fmla="*/ 14305 h 71525"/>
                <a:gd name="connsiteX11" fmla="*/ 100135 w 114440"/>
                <a:gd name="connsiteY11" fmla="*/ 14305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114440" y="0"/>
                  </a:moveTo>
                  <a:lnTo>
                    <a:pt x="0" y="0"/>
                  </a:lnTo>
                  <a:lnTo>
                    <a:pt x="0" y="71525"/>
                  </a:lnTo>
                  <a:lnTo>
                    <a:pt x="114440" y="71525"/>
                  </a:lnTo>
                  <a:close/>
                  <a:moveTo>
                    <a:pt x="14305" y="14305"/>
                  </a:moveTo>
                  <a:lnTo>
                    <a:pt x="50068" y="14305"/>
                  </a:lnTo>
                  <a:lnTo>
                    <a:pt x="50068" y="57220"/>
                  </a:lnTo>
                  <a:lnTo>
                    <a:pt x="14305" y="57220"/>
                  </a:lnTo>
                  <a:close/>
                  <a:moveTo>
                    <a:pt x="100135" y="57220"/>
                  </a:moveTo>
                  <a:lnTo>
                    <a:pt x="64373" y="57220"/>
                  </a:lnTo>
                  <a:lnTo>
                    <a:pt x="64373" y="14305"/>
                  </a:lnTo>
                  <a:lnTo>
                    <a:pt x="100135" y="14305"/>
                  </a:lnTo>
                  <a:close/>
                </a:path>
              </a:pathLst>
            </a:custGeom>
            <a:solidFill>
              <a:schemeClr val="bg1"/>
            </a:solidFill>
            <a:ln w="7144" cap="flat">
              <a:solidFill>
                <a:schemeClr val="bg1"/>
              </a:solidFill>
              <a:prstDash val="solid"/>
              <a:miter/>
            </a:ln>
          </p:spPr>
          <p:txBody>
            <a:bodyPr rtlCol="0" anchor="ctr"/>
            <a:lstStyle/>
            <a:p>
              <a:endParaRPr lang="en-GB"/>
            </a:p>
          </p:txBody>
        </p:sp>
      </p:grpSp>
      <p:grpSp>
        <p:nvGrpSpPr>
          <p:cNvPr id="12" name="Bild 22" descr="Användare kontur">
            <a:extLst>
              <a:ext uri="{FF2B5EF4-FFF2-40B4-BE49-F238E27FC236}">
                <a16:creationId xmlns:a16="http://schemas.microsoft.com/office/drawing/2014/main" id="{7D9D3EB5-47E2-845E-69AF-35E6F5F7306E}"/>
              </a:ext>
            </a:extLst>
          </p:cNvPr>
          <p:cNvGrpSpPr/>
          <p:nvPr/>
        </p:nvGrpSpPr>
        <p:grpSpPr>
          <a:xfrm>
            <a:off x="6880942" y="4258972"/>
            <a:ext cx="524545" cy="318468"/>
            <a:chOff x="6177554" y="4258972"/>
            <a:chExt cx="524545" cy="318468"/>
          </a:xfrm>
          <a:solidFill>
            <a:schemeClr val="bg1"/>
          </a:solidFill>
        </p:grpSpPr>
        <p:sp>
          <p:nvSpPr>
            <p:cNvPr id="14" name="Frihandsfigur: Form 13">
              <a:extLst>
                <a:ext uri="{FF2B5EF4-FFF2-40B4-BE49-F238E27FC236}">
                  <a16:creationId xmlns:a16="http://schemas.microsoft.com/office/drawing/2014/main" id="{CF1E8E4B-DE17-467D-3F33-F1A5FD659284}"/>
                </a:ext>
              </a:extLst>
            </p:cNvPr>
            <p:cNvSpPr/>
            <p:nvPr/>
          </p:nvSpPr>
          <p:spPr>
            <a:xfrm>
              <a:off x="6233710"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6" name="Frihandsfigur: Form 15">
              <a:extLst>
                <a:ext uri="{FF2B5EF4-FFF2-40B4-BE49-F238E27FC236}">
                  <a16:creationId xmlns:a16="http://schemas.microsoft.com/office/drawing/2014/main" id="{D12D5A32-F746-FF88-703E-6EF29404F1B1}"/>
                </a:ext>
              </a:extLst>
            </p:cNvPr>
            <p:cNvSpPr/>
            <p:nvPr/>
          </p:nvSpPr>
          <p:spPr>
            <a:xfrm>
              <a:off x="6533474"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7" name="Frihandsfigur: Form 16">
              <a:extLst>
                <a:ext uri="{FF2B5EF4-FFF2-40B4-BE49-F238E27FC236}">
                  <a16:creationId xmlns:a16="http://schemas.microsoft.com/office/drawing/2014/main" id="{47AFBAEE-0CC1-E5CE-19AC-FC8070A6C8F9}"/>
                </a:ext>
              </a:extLst>
            </p:cNvPr>
            <p:cNvSpPr/>
            <p:nvPr/>
          </p:nvSpPr>
          <p:spPr>
            <a:xfrm>
              <a:off x="6512560" y="4385029"/>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bg1"/>
            </a:solidFill>
            <a:ln w="6152" cap="flat">
              <a:noFill/>
              <a:prstDash val="solid"/>
              <a:miter/>
            </a:ln>
          </p:spPr>
          <p:txBody>
            <a:bodyPr rtlCol="0" anchor="ctr"/>
            <a:lstStyle/>
            <a:p>
              <a:endParaRPr lang="en-GB"/>
            </a:p>
          </p:txBody>
        </p:sp>
        <p:sp>
          <p:nvSpPr>
            <p:cNvPr id="18" name="Frihandsfigur: Form 17">
              <a:extLst>
                <a:ext uri="{FF2B5EF4-FFF2-40B4-BE49-F238E27FC236}">
                  <a16:creationId xmlns:a16="http://schemas.microsoft.com/office/drawing/2014/main" id="{903491FD-5F16-5260-5ECF-9091D3FF1990}"/>
                </a:ext>
              </a:extLst>
            </p:cNvPr>
            <p:cNvSpPr/>
            <p:nvPr/>
          </p:nvSpPr>
          <p:spPr>
            <a:xfrm>
              <a:off x="6177554" y="4385029"/>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bg1"/>
            </a:solidFill>
            <a:ln w="6152" cap="flat">
              <a:noFill/>
              <a:prstDash val="solid"/>
              <a:miter/>
            </a:ln>
          </p:spPr>
          <p:txBody>
            <a:bodyPr rtlCol="0" anchor="ctr"/>
            <a:lstStyle/>
            <a:p>
              <a:endParaRPr lang="en-GB"/>
            </a:p>
          </p:txBody>
        </p:sp>
        <p:sp>
          <p:nvSpPr>
            <p:cNvPr id="20" name="Frihandsfigur: Form 19">
              <a:extLst>
                <a:ext uri="{FF2B5EF4-FFF2-40B4-BE49-F238E27FC236}">
                  <a16:creationId xmlns:a16="http://schemas.microsoft.com/office/drawing/2014/main" id="{68786163-753C-E601-86BE-094BD111990C}"/>
                </a:ext>
              </a:extLst>
            </p:cNvPr>
            <p:cNvSpPr/>
            <p:nvPr/>
          </p:nvSpPr>
          <p:spPr>
            <a:xfrm>
              <a:off x="6327386" y="4471274"/>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bg1"/>
            </a:solidFill>
            <a:ln w="6152" cap="flat">
              <a:noFill/>
              <a:prstDash val="solid"/>
              <a:miter/>
            </a:ln>
          </p:spPr>
          <p:txBody>
            <a:bodyPr rtlCol="0" anchor="ctr"/>
            <a:lstStyle/>
            <a:p>
              <a:endParaRPr lang="en-GB"/>
            </a:p>
          </p:txBody>
        </p:sp>
        <p:sp>
          <p:nvSpPr>
            <p:cNvPr id="21" name="Frihandsfigur: Form 20">
              <a:extLst>
                <a:ext uri="{FF2B5EF4-FFF2-40B4-BE49-F238E27FC236}">
                  <a16:creationId xmlns:a16="http://schemas.microsoft.com/office/drawing/2014/main" id="{90E1BC5F-02A1-88AC-8C1F-5407253585B0}"/>
                </a:ext>
              </a:extLst>
            </p:cNvPr>
            <p:cNvSpPr/>
            <p:nvPr/>
          </p:nvSpPr>
          <p:spPr>
            <a:xfrm>
              <a:off x="6383592" y="4345217"/>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bg1"/>
            </a:solidFill>
            <a:ln w="6152" cap="flat">
              <a:noFill/>
              <a:prstDash val="solid"/>
              <a:miter/>
            </a:ln>
          </p:spPr>
          <p:txBody>
            <a:bodyPr rtlCol="0" anchor="ctr"/>
            <a:lstStyle/>
            <a:p>
              <a:endParaRPr lang="en-GB"/>
            </a:p>
          </p:txBody>
        </p:sp>
      </p:gr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359558" y="2577865"/>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grpSp>
        <p:nvGrpSpPr>
          <p:cNvPr id="146" name="Bild 140" descr="Frysbox för kassör kontur">
            <a:extLst>
              <a:ext uri="{FF2B5EF4-FFF2-40B4-BE49-F238E27FC236}">
                <a16:creationId xmlns:a16="http://schemas.microsoft.com/office/drawing/2014/main" id="{7FD52C25-4203-A4C1-6FE4-F53C720B20B3}"/>
              </a:ext>
            </a:extLst>
          </p:cNvPr>
          <p:cNvGrpSpPr/>
          <p:nvPr/>
        </p:nvGrpSpPr>
        <p:grpSpPr>
          <a:xfrm>
            <a:off x="16339831" y="6959755"/>
            <a:ext cx="571911" cy="505852"/>
            <a:chOff x="15636443" y="6959755"/>
            <a:chExt cx="571911" cy="505852"/>
          </a:xfrm>
          <a:solidFill>
            <a:schemeClr val="lt1"/>
          </a:solidFill>
        </p:grpSpPr>
        <p:sp>
          <p:nvSpPr>
            <p:cNvPr id="147" name="Frihandsfigur: Form 146">
              <a:extLst>
                <a:ext uri="{FF2B5EF4-FFF2-40B4-BE49-F238E27FC236}">
                  <a16:creationId xmlns:a16="http://schemas.microsoft.com/office/drawing/2014/main" id="{FEC7DFA2-7679-BB8B-C02D-77BC22B05978}"/>
                </a:ext>
              </a:extLst>
            </p:cNvPr>
            <p:cNvSpPr/>
            <p:nvPr/>
          </p:nvSpPr>
          <p:spPr>
            <a:xfrm>
              <a:off x="15636443" y="7128372"/>
              <a:ext cx="47468" cy="56205"/>
            </a:xfrm>
            <a:custGeom>
              <a:avLst/>
              <a:gdLst>
                <a:gd name="connsiteX0" fmla="*/ 23734 w 47468"/>
                <a:gd name="connsiteY0" fmla="*/ 0 h 56205"/>
                <a:gd name="connsiteX1" fmla="*/ 0 w 47468"/>
                <a:gd name="connsiteY1" fmla="*/ 28103 h 56205"/>
                <a:gd name="connsiteX2" fmla="*/ 23734 w 47468"/>
                <a:gd name="connsiteY2" fmla="*/ 56206 h 56205"/>
                <a:gd name="connsiteX3" fmla="*/ 47469 w 47468"/>
                <a:gd name="connsiteY3" fmla="*/ 28103 h 56205"/>
                <a:gd name="connsiteX4" fmla="*/ 23734 w 47468"/>
                <a:gd name="connsiteY4" fmla="*/ 0 h 56205"/>
                <a:gd name="connsiteX5" fmla="*/ 23734 w 47468"/>
                <a:gd name="connsiteY5" fmla="*/ 30711 h 56205"/>
                <a:gd name="connsiteX6" fmla="*/ 21354 w 47468"/>
                <a:gd name="connsiteY6" fmla="*/ 28103 h 56205"/>
                <a:gd name="connsiteX7" fmla="*/ 23734 w 47468"/>
                <a:gd name="connsiteY7" fmla="*/ 25495 h 56205"/>
                <a:gd name="connsiteX8" fmla="*/ 26114 w 47468"/>
                <a:gd name="connsiteY8" fmla="*/ 28103 h 56205"/>
                <a:gd name="connsiteX9" fmla="*/ 23734 w 47468"/>
                <a:gd name="connsiteY9" fmla="*/ 30711 h 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56205">
                  <a:moveTo>
                    <a:pt x="23734" y="0"/>
                  </a:moveTo>
                  <a:cubicBezTo>
                    <a:pt x="20231" y="12344"/>
                    <a:pt x="11584" y="22583"/>
                    <a:pt x="0" y="28103"/>
                  </a:cubicBezTo>
                  <a:cubicBezTo>
                    <a:pt x="11584" y="33623"/>
                    <a:pt x="20231" y="43862"/>
                    <a:pt x="23734" y="56206"/>
                  </a:cubicBezTo>
                  <a:cubicBezTo>
                    <a:pt x="27238" y="43862"/>
                    <a:pt x="35885" y="33623"/>
                    <a:pt x="47469" y="28103"/>
                  </a:cubicBezTo>
                  <a:cubicBezTo>
                    <a:pt x="35885" y="22583"/>
                    <a:pt x="27238" y="12344"/>
                    <a:pt x="23734" y="0"/>
                  </a:cubicBezTo>
                  <a:close/>
                  <a:moveTo>
                    <a:pt x="23734" y="30711"/>
                  </a:moveTo>
                  <a:cubicBezTo>
                    <a:pt x="22965" y="29813"/>
                    <a:pt x="22172" y="28944"/>
                    <a:pt x="21354" y="28103"/>
                  </a:cubicBezTo>
                  <a:cubicBezTo>
                    <a:pt x="22172" y="27262"/>
                    <a:pt x="22965" y="26392"/>
                    <a:pt x="23734" y="25495"/>
                  </a:cubicBezTo>
                  <a:cubicBezTo>
                    <a:pt x="24504" y="26392"/>
                    <a:pt x="25297" y="27262"/>
                    <a:pt x="26114" y="28103"/>
                  </a:cubicBezTo>
                  <a:cubicBezTo>
                    <a:pt x="25297" y="28944"/>
                    <a:pt x="24504" y="29813"/>
                    <a:pt x="23734" y="3071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8" name="Frihandsfigur: Form 147">
              <a:extLst>
                <a:ext uri="{FF2B5EF4-FFF2-40B4-BE49-F238E27FC236}">
                  <a16:creationId xmlns:a16="http://schemas.microsoft.com/office/drawing/2014/main" id="{C42105D3-8FC0-A393-E8CF-92424F0D2541}"/>
                </a:ext>
              </a:extLst>
            </p:cNvPr>
            <p:cNvSpPr/>
            <p:nvPr/>
          </p:nvSpPr>
          <p:spPr>
            <a:xfrm>
              <a:off x="16150338" y="7159598"/>
              <a:ext cx="58016" cy="68696"/>
            </a:xfrm>
            <a:custGeom>
              <a:avLst/>
              <a:gdLst>
                <a:gd name="connsiteX0" fmla="*/ 29008 w 58016"/>
                <a:gd name="connsiteY0" fmla="*/ 0 h 68696"/>
                <a:gd name="connsiteX1" fmla="*/ 0 w 58016"/>
                <a:gd name="connsiteY1" fmla="*/ 34348 h 68696"/>
                <a:gd name="connsiteX2" fmla="*/ 29008 w 58016"/>
                <a:gd name="connsiteY2" fmla="*/ 68696 h 68696"/>
                <a:gd name="connsiteX3" fmla="*/ 58017 w 58016"/>
                <a:gd name="connsiteY3" fmla="*/ 34348 h 68696"/>
                <a:gd name="connsiteX4" fmla="*/ 29008 w 58016"/>
                <a:gd name="connsiteY4" fmla="*/ 0 h 68696"/>
                <a:gd name="connsiteX5" fmla="*/ 29008 w 58016"/>
                <a:gd name="connsiteY5" fmla="*/ 41926 h 68696"/>
                <a:gd name="connsiteX6" fmla="*/ 22148 w 58016"/>
                <a:gd name="connsiteY6" fmla="*/ 34348 h 68696"/>
                <a:gd name="connsiteX7" fmla="*/ 29008 w 58016"/>
                <a:gd name="connsiteY7" fmla="*/ 26769 h 68696"/>
                <a:gd name="connsiteX8" fmla="*/ 35869 w 58016"/>
                <a:gd name="connsiteY8" fmla="*/ 34348 h 68696"/>
                <a:gd name="connsiteX9" fmla="*/ 29008 w 58016"/>
                <a:gd name="connsiteY9" fmla="*/ 41926 h 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6" h="68696">
                  <a:moveTo>
                    <a:pt x="29008" y="0"/>
                  </a:moveTo>
                  <a:cubicBezTo>
                    <a:pt x="24726" y="15088"/>
                    <a:pt x="14158" y="27601"/>
                    <a:pt x="0" y="34348"/>
                  </a:cubicBezTo>
                  <a:cubicBezTo>
                    <a:pt x="14158" y="41095"/>
                    <a:pt x="24726" y="53609"/>
                    <a:pt x="29008" y="68696"/>
                  </a:cubicBezTo>
                  <a:cubicBezTo>
                    <a:pt x="33290" y="53609"/>
                    <a:pt x="43859" y="41095"/>
                    <a:pt x="58017" y="34348"/>
                  </a:cubicBezTo>
                  <a:cubicBezTo>
                    <a:pt x="43859" y="27601"/>
                    <a:pt x="33290" y="15088"/>
                    <a:pt x="29008" y="0"/>
                  </a:cubicBezTo>
                  <a:close/>
                  <a:moveTo>
                    <a:pt x="29008" y="41926"/>
                  </a:moveTo>
                  <a:cubicBezTo>
                    <a:pt x="26920" y="39227"/>
                    <a:pt x="24627" y="36694"/>
                    <a:pt x="22148" y="34348"/>
                  </a:cubicBezTo>
                  <a:cubicBezTo>
                    <a:pt x="24627" y="32002"/>
                    <a:pt x="26920" y="29469"/>
                    <a:pt x="29008" y="26769"/>
                  </a:cubicBezTo>
                  <a:cubicBezTo>
                    <a:pt x="31096" y="29469"/>
                    <a:pt x="33390" y="32002"/>
                    <a:pt x="35869" y="34348"/>
                  </a:cubicBezTo>
                  <a:cubicBezTo>
                    <a:pt x="33390" y="36694"/>
                    <a:pt x="31096" y="39227"/>
                    <a:pt x="29008" y="41926"/>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9" name="Frihandsfigur: Form 148">
              <a:extLst>
                <a:ext uri="{FF2B5EF4-FFF2-40B4-BE49-F238E27FC236}">
                  <a16:creationId xmlns:a16="http://schemas.microsoft.com/office/drawing/2014/main" id="{84031186-D3F3-852F-4B44-284B6F6A6D7A}"/>
                </a:ext>
              </a:extLst>
            </p:cNvPr>
            <p:cNvSpPr/>
            <p:nvPr/>
          </p:nvSpPr>
          <p:spPr>
            <a:xfrm>
              <a:off x="15943423" y="7103392"/>
              <a:ext cx="42194" cy="49960"/>
            </a:xfrm>
            <a:custGeom>
              <a:avLst/>
              <a:gdLst>
                <a:gd name="connsiteX0" fmla="*/ 21097 w 42194"/>
                <a:gd name="connsiteY0" fmla="*/ 49961 h 49960"/>
                <a:gd name="connsiteX1" fmla="*/ 42194 w 42194"/>
                <a:gd name="connsiteY1" fmla="*/ 24980 h 49960"/>
                <a:gd name="connsiteX2" fmla="*/ 21097 w 42194"/>
                <a:gd name="connsiteY2" fmla="*/ 0 h 49960"/>
                <a:gd name="connsiteX3" fmla="*/ 0 w 42194"/>
                <a:gd name="connsiteY3" fmla="*/ 24980 h 49960"/>
                <a:gd name="connsiteX4" fmla="*/ 21097 w 42194"/>
                <a:gd name="connsiteY4" fmla="*/ 49961 h 4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4" h="49960">
                  <a:moveTo>
                    <a:pt x="21097" y="49961"/>
                  </a:moveTo>
                  <a:cubicBezTo>
                    <a:pt x="24212" y="38988"/>
                    <a:pt x="31898" y="29887"/>
                    <a:pt x="42194" y="24980"/>
                  </a:cubicBezTo>
                  <a:cubicBezTo>
                    <a:pt x="31898" y="20074"/>
                    <a:pt x="24212" y="10973"/>
                    <a:pt x="21097" y="0"/>
                  </a:cubicBezTo>
                  <a:cubicBezTo>
                    <a:pt x="17983" y="10973"/>
                    <a:pt x="10297" y="20074"/>
                    <a:pt x="0" y="24980"/>
                  </a:cubicBezTo>
                  <a:cubicBezTo>
                    <a:pt x="10297" y="29887"/>
                    <a:pt x="17983" y="38988"/>
                    <a:pt x="21097" y="4996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0" name="Frihandsfigur: Form 149">
              <a:extLst>
                <a:ext uri="{FF2B5EF4-FFF2-40B4-BE49-F238E27FC236}">
                  <a16:creationId xmlns:a16="http://schemas.microsoft.com/office/drawing/2014/main" id="{5EBBCDB4-0A94-1FA3-2725-2C3FE21A3E7B}"/>
                </a:ext>
              </a:extLst>
            </p:cNvPr>
            <p:cNvSpPr/>
            <p:nvPr/>
          </p:nvSpPr>
          <p:spPr>
            <a:xfrm>
              <a:off x="15803250" y="6959755"/>
              <a:ext cx="52742" cy="62450"/>
            </a:xfrm>
            <a:custGeom>
              <a:avLst/>
              <a:gdLst>
                <a:gd name="connsiteX0" fmla="*/ 26371 w 52742"/>
                <a:gd name="connsiteY0" fmla="*/ 62451 h 62450"/>
                <a:gd name="connsiteX1" fmla="*/ 52742 w 52742"/>
                <a:gd name="connsiteY1" fmla="*/ 31225 h 62450"/>
                <a:gd name="connsiteX2" fmla="*/ 26371 w 52742"/>
                <a:gd name="connsiteY2" fmla="*/ 0 h 62450"/>
                <a:gd name="connsiteX3" fmla="*/ 0 w 52742"/>
                <a:gd name="connsiteY3" fmla="*/ 31225 h 62450"/>
                <a:gd name="connsiteX4" fmla="*/ 26371 w 52742"/>
                <a:gd name="connsiteY4" fmla="*/ 62451 h 62450"/>
                <a:gd name="connsiteX5" fmla="*/ 26371 w 52742"/>
                <a:gd name="connsiteY5" fmla="*/ 26162 h 62450"/>
                <a:gd name="connsiteX6" fmla="*/ 30972 w 52742"/>
                <a:gd name="connsiteY6" fmla="*/ 31225 h 62450"/>
                <a:gd name="connsiteX7" fmla="*/ 26371 w 52742"/>
                <a:gd name="connsiteY7" fmla="*/ 36289 h 62450"/>
                <a:gd name="connsiteX8" fmla="*/ 21770 w 52742"/>
                <a:gd name="connsiteY8" fmla="*/ 31225 h 62450"/>
                <a:gd name="connsiteX9" fmla="*/ 26371 w 52742"/>
                <a:gd name="connsiteY9" fmla="*/ 26162 h 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2" h="62450">
                  <a:moveTo>
                    <a:pt x="26371" y="62451"/>
                  </a:moveTo>
                  <a:cubicBezTo>
                    <a:pt x="30264" y="48735"/>
                    <a:pt x="39872" y="37359"/>
                    <a:pt x="52742" y="31225"/>
                  </a:cubicBezTo>
                  <a:cubicBezTo>
                    <a:pt x="39872" y="25092"/>
                    <a:pt x="30264" y="13716"/>
                    <a:pt x="26371" y="0"/>
                  </a:cubicBezTo>
                  <a:cubicBezTo>
                    <a:pt x="22478" y="13716"/>
                    <a:pt x="12871" y="25092"/>
                    <a:pt x="0" y="31225"/>
                  </a:cubicBezTo>
                  <a:cubicBezTo>
                    <a:pt x="12871" y="37359"/>
                    <a:pt x="22479" y="48735"/>
                    <a:pt x="26371" y="62451"/>
                  </a:cubicBezTo>
                  <a:close/>
                  <a:moveTo>
                    <a:pt x="26371" y="26162"/>
                  </a:moveTo>
                  <a:cubicBezTo>
                    <a:pt x="27809" y="27934"/>
                    <a:pt x="29346" y="29625"/>
                    <a:pt x="30972" y="31225"/>
                  </a:cubicBezTo>
                  <a:cubicBezTo>
                    <a:pt x="29346" y="32826"/>
                    <a:pt x="27809" y="34517"/>
                    <a:pt x="26371" y="36289"/>
                  </a:cubicBezTo>
                  <a:cubicBezTo>
                    <a:pt x="24933" y="34517"/>
                    <a:pt x="23397" y="32826"/>
                    <a:pt x="21770" y="31225"/>
                  </a:cubicBezTo>
                  <a:cubicBezTo>
                    <a:pt x="23397" y="29625"/>
                    <a:pt x="24933" y="27934"/>
                    <a:pt x="26371" y="26162"/>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1" name="Frihandsfigur: Form 150">
              <a:extLst>
                <a:ext uri="{FF2B5EF4-FFF2-40B4-BE49-F238E27FC236}">
                  <a16:creationId xmlns:a16="http://schemas.microsoft.com/office/drawing/2014/main" id="{36308BEA-F035-05D3-B877-B20A54DCFEF9}"/>
                </a:ext>
              </a:extLst>
            </p:cNvPr>
            <p:cNvSpPr/>
            <p:nvPr/>
          </p:nvSpPr>
          <p:spPr>
            <a:xfrm>
              <a:off x="15681142" y="7028451"/>
              <a:ext cx="474627" cy="437156"/>
            </a:xfrm>
            <a:custGeom>
              <a:avLst/>
              <a:gdLst>
                <a:gd name="connsiteX0" fmla="*/ 467897 w 474627"/>
                <a:gd name="connsiteY0" fmla="*/ 67371 h 437156"/>
                <a:gd name="connsiteX1" fmla="*/ 468370 w 474627"/>
                <a:gd name="connsiteY1" fmla="*/ 66268 h 437156"/>
                <a:gd name="connsiteX2" fmla="*/ 468370 w 474627"/>
                <a:gd name="connsiteY2" fmla="*/ 46809 h 437156"/>
                <a:gd name="connsiteX3" fmla="*/ 462208 w 474627"/>
                <a:gd name="connsiteY3" fmla="*/ 31405 h 437156"/>
                <a:gd name="connsiteX4" fmla="*/ 415821 w 474627"/>
                <a:gd name="connsiteY4" fmla="*/ 0 h 437156"/>
                <a:gd name="connsiteX5" fmla="*/ 58805 w 474627"/>
                <a:gd name="connsiteY5" fmla="*/ 0 h 437156"/>
                <a:gd name="connsiteX6" fmla="*/ 12418 w 474627"/>
                <a:gd name="connsiteY6" fmla="*/ 31405 h 437156"/>
                <a:gd name="connsiteX7" fmla="*/ 6233 w 474627"/>
                <a:gd name="connsiteY7" fmla="*/ 46868 h 437156"/>
                <a:gd name="connsiteX8" fmla="*/ 6233 w 474627"/>
                <a:gd name="connsiteY8" fmla="*/ 63762 h 437156"/>
                <a:gd name="connsiteX9" fmla="*/ 7780 w 474627"/>
                <a:gd name="connsiteY9" fmla="*/ 67371 h 437156"/>
                <a:gd name="connsiteX10" fmla="*/ 43608 w 474627"/>
                <a:gd name="connsiteY10" fmla="*/ 150968 h 437156"/>
                <a:gd name="connsiteX11" fmla="*/ 0 w 474627"/>
                <a:gd name="connsiteY11" fmla="*/ 235801 h 437156"/>
                <a:gd name="connsiteX12" fmla="*/ 0 w 474627"/>
                <a:gd name="connsiteY12" fmla="*/ 437157 h 437156"/>
                <a:gd name="connsiteX13" fmla="*/ 474627 w 474627"/>
                <a:gd name="connsiteY13" fmla="*/ 437157 h 437156"/>
                <a:gd name="connsiteX14" fmla="*/ 474627 w 474627"/>
                <a:gd name="connsiteY14" fmla="*/ 235801 h 437156"/>
                <a:gd name="connsiteX15" fmla="*/ 431582 w 474627"/>
                <a:gd name="connsiteY15" fmla="*/ 152106 h 437156"/>
                <a:gd name="connsiteX16" fmla="*/ 24014 w 474627"/>
                <a:gd name="connsiteY16" fmla="*/ 36044 h 437156"/>
                <a:gd name="connsiteX17" fmla="*/ 58805 w 474627"/>
                <a:gd name="connsiteY17" fmla="*/ 12490 h 437156"/>
                <a:gd name="connsiteX18" fmla="*/ 415821 w 474627"/>
                <a:gd name="connsiteY18" fmla="*/ 12490 h 437156"/>
                <a:gd name="connsiteX19" fmla="*/ 450612 w 474627"/>
                <a:gd name="connsiteY19" fmla="*/ 36044 h 437156"/>
                <a:gd name="connsiteX20" fmla="*/ 456178 w 474627"/>
                <a:gd name="connsiteY20" fmla="*/ 49961 h 437156"/>
                <a:gd name="connsiteX21" fmla="*/ 18448 w 474627"/>
                <a:gd name="connsiteY21" fmla="*/ 49961 h 437156"/>
                <a:gd name="connsiteX22" fmla="*/ 19259 w 474627"/>
                <a:gd name="connsiteY22" fmla="*/ 62452 h 437156"/>
                <a:gd name="connsiteX23" fmla="*/ 456416 w 474627"/>
                <a:gd name="connsiteY23" fmla="*/ 62452 h 437156"/>
                <a:gd name="connsiteX24" fmla="*/ 418945 w 474627"/>
                <a:gd name="connsiteY24" fmla="*/ 149883 h 437156"/>
                <a:gd name="connsiteX25" fmla="*/ 346521 w 474627"/>
                <a:gd name="connsiteY25" fmla="*/ 149883 h 437156"/>
                <a:gd name="connsiteX26" fmla="*/ 319724 w 474627"/>
                <a:gd name="connsiteY26" fmla="*/ 138586 h 437156"/>
                <a:gd name="connsiteX27" fmla="*/ 280232 w 474627"/>
                <a:gd name="connsiteY27" fmla="*/ 134641 h 437156"/>
                <a:gd name="connsiteX28" fmla="*/ 240076 w 474627"/>
                <a:gd name="connsiteY28" fmla="*/ 132918 h 437156"/>
                <a:gd name="connsiteX29" fmla="*/ 224718 w 474627"/>
                <a:gd name="connsiteY29" fmla="*/ 136031 h 437156"/>
                <a:gd name="connsiteX30" fmla="*/ 218954 w 474627"/>
                <a:gd name="connsiteY30" fmla="*/ 125853 h 437156"/>
                <a:gd name="connsiteX31" fmla="*/ 167581 w 474627"/>
                <a:gd name="connsiteY31" fmla="*/ 131547 h 437156"/>
                <a:gd name="connsiteX32" fmla="*/ 140282 w 474627"/>
                <a:gd name="connsiteY32" fmla="*/ 152776 h 437156"/>
                <a:gd name="connsiteX33" fmla="*/ 96078 w 474627"/>
                <a:gd name="connsiteY33" fmla="*/ 149883 h 437156"/>
                <a:gd name="connsiteX34" fmla="*/ 56730 w 474627"/>
                <a:gd name="connsiteY34" fmla="*/ 149883 h 437156"/>
                <a:gd name="connsiteX35" fmla="*/ 386914 w 474627"/>
                <a:gd name="connsiteY35" fmla="*/ 195259 h 437156"/>
                <a:gd name="connsiteX36" fmla="*/ 423016 w 474627"/>
                <a:gd name="connsiteY36" fmla="*/ 201811 h 437156"/>
                <a:gd name="connsiteX37" fmla="*/ 386902 w 474627"/>
                <a:gd name="connsiteY37" fmla="*/ 215696 h 437156"/>
                <a:gd name="connsiteX38" fmla="*/ 376283 w 474627"/>
                <a:gd name="connsiteY38" fmla="*/ 216305 h 437156"/>
                <a:gd name="connsiteX39" fmla="*/ 386914 w 474627"/>
                <a:gd name="connsiteY39" fmla="*/ 195259 h 437156"/>
                <a:gd name="connsiteX40" fmla="*/ 424423 w 474627"/>
                <a:gd name="connsiteY40" fmla="*/ 215722 h 437156"/>
                <a:gd name="connsiteX41" fmla="*/ 424724 w 474627"/>
                <a:gd name="connsiteY41" fmla="*/ 218692 h 437156"/>
                <a:gd name="connsiteX42" fmla="*/ 399239 w 474627"/>
                <a:gd name="connsiteY42" fmla="*/ 231068 h 437156"/>
                <a:gd name="connsiteX43" fmla="*/ 356995 w 474627"/>
                <a:gd name="connsiteY43" fmla="*/ 231068 h 437156"/>
                <a:gd name="connsiteX44" fmla="*/ 356211 w 474627"/>
                <a:gd name="connsiteY44" fmla="*/ 230845 h 437156"/>
                <a:gd name="connsiteX45" fmla="*/ 363753 w 474627"/>
                <a:gd name="connsiteY45" fmla="*/ 226105 h 437156"/>
                <a:gd name="connsiteX46" fmla="*/ 387927 w 474627"/>
                <a:gd name="connsiteY46" fmla="*/ 225825 h 437156"/>
                <a:gd name="connsiteX47" fmla="*/ 424423 w 474627"/>
                <a:gd name="connsiteY47" fmla="*/ 215722 h 437156"/>
                <a:gd name="connsiteX48" fmla="*/ 349103 w 474627"/>
                <a:gd name="connsiteY48" fmla="*/ 223196 h 437156"/>
                <a:gd name="connsiteX49" fmla="*/ 332415 w 474627"/>
                <a:gd name="connsiteY49" fmla="*/ 231068 h 437156"/>
                <a:gd name="connsiteX50" fmla="*/ 310663 w 474627"/>
                <a:gd name="connsiteY50" fmla="*/ 231068 h 437156"/>
                <a:gd name="connsiteX51" fmla="*/ 310135 w 474627"/>
                <a:gd name="connsiteY51" fmla="*/ 230134 h 437156"/>
                <a:gd name="connsiteX52" fmla="*/ 345759 w 474627"/>
                <a:gd name="connsiteY52" fmla="*/ 217291 h 437156"/>
                <a:gd name="connsiteX53" fmla="*/ 375098 w 474627"/>
                <a:gd name="connsiteY53" fmla="*/ 193347 h 437156"/>
                <a:gd name="connsiteX54" fmla="*/ 376569 w 474627"/>
                <a:gd name="connsiteY54" fmla="*/ 195944 h 437156"/>
                <a:gd name="connsiteX55" fmla="*/ 349103 w 474627"/>
                <a:gd name="connsiteY55" fmla="*/ 223196 h 437156"/>
                <a:gd name="connsiteX56" fmla="*/ 121715 w 474627"/>
                <a:gd name="connsiteY56" fmla="*/ 228406 h 437156"/>
                <a:gd name="connsiteX57" fmla="*/ 110553 w 474627"/>
                <a:gd name="connsiteY57" fmla="*/ 231068 h 437156"/>
                <a:gd name="connsiteX58" fmla="*/ 68315 w 474627"/>
                <a:gd name="connsiteY58" fmla="*/ 231068 h 437156"/>
                <a:gd name="connsiteX59" fmla="*/ 61878 w 474627"/>
                <a:gd name="connsiteY59" fmla="*/ 226206 h 437156"/>
                <a:gd name="connsiteX60" fmla="*/ 61577 w 474627"/>
                <a:gd name="connsiteY60" fmla="*/ 223236 h 437156"/>
                <a:gd name="connsiteX61" fmla="*/ 99358 w 474627"/>
                <a:gd name="connsiteY61" fmla="*/ 225825 h 437156"/>
                <a:gd name="connsiteX62" fmla="*/ 122404 w 474627"/>
                <a:gd name="connsiteY62" fmla="*/ 221507 h 437156"/>
                <a:gd name="connsiteX63" fmla="*/ 121715 w 474627"/>
                <a:gd name="connsiteY63" fmla="*/ 228406 h 437156"/>
                <a:gd name="connsiteX64" fmla="*/ 98333 w 474627"/>
                <a:gd name="connsiteY64" fmla="*/ 215696 h 437156"/>
                <a:gd name="connsiteX65" fmla="*/ 60170 w 474627"/>
                <a:gd name="connsiteY65" fmla="*/ 209325 h 437156"/>
                <a:gd name="connsiteX66" fmla="*/ 96284 w 474627"/>
                <a:gd name="connsiteY66" fmla="*/ 195439 h 437156"/>
                <a:gd name="connsiteX67" fmla="*/ 97548 w 474627"/>
                <a:gd name="connsiteY67" fmla="*/ 195337 h 437156"/>
                <a:gd name="connsiteX68" fmla="*/ 122748 w 474627"/>
                <a:gd name="connsiteY68" fmla="*/ 207767 h 437156"/>
                <a:gd name="connsiteX69" fmla="*/ 126605 w 474627"/>
                <a:gd name="connsiteY69" fmla="*/ 209117 h 437156"/>
                <a:gd name="connsiteX70" fmla="*/ 98333 w 474627"/>
                <a:gd name="connsiteY70" fmla="*/ 215696 h 437156"/>
                <a:gd name="connsiteX71" fmla="*/ 126250 w 474627"/>
                <a:gd name="connsiteY71" fmla="*/ 198208 h 437156"/>
                <a:gd name="connsiteX72" fmla="*/ 94702 w 474627"/>
                <a:gd name="connsiteY72" fmla="*/ 175807 h 437156"/>
                <a:gd name="connsiteX73" fmla="*/ 95730 w 474627"/>
                <a:gd name="connsiteY73" fmla="*/ 173005 h 437156"/>
                <a:gd name="connsiteX74" fmla="*/ 128585 w 474627"/>
                <a:gd name="connsiteY74" fmla="*/ 191835 h 437156"/>
                <a:gd name="connsiteX75" fmla="*/ 146210 w 474627"/>
                <a:gd name="connsiteY75" fmla="*/ 197032 h 437156"/>
                <a:gd name="connsiteX76" fmla="*/ 138997 w 474627"/>
                <a:gd name="connsiteY76" fmla="*/ 202136 h 437156"/>
                <a:gd name="connsiteX77" fmla="*/ 126250 w 474627"/>
                <a:gd name="connsiteY77" fmla="*/ 198208 h 437156"/>
                <a:gd name="connsiteX78" fmla="*/ 136274 w 474627"/>
                <a:gd name="connsiteY78" fmla="*/ 172674 h 437156"/>
                <a:gd name="connsiteX79" fmla="*/ 143795 w 474627"/>
                <a:gd name="connsiteY79" fmla="*/ 185955 h 437156"/>
                <a:gd name="connsiteX80" fmla="*/ 132087 w 474627"/>
                <a:gd name="connsiteY80" fmla="*/ 182276 h 437156"/>
                <a:gd name="connsiteX81" fmla="*/ 100540 w 474627"/>
                <a:gd name="connsiteY81" fmla="*/ 159876 h 437156"/>
                <a:gd name="connsiteX82" fmla="*/ 135225 w 474627"/>
                <a:gd name="connsiteY82" fmla="*/ 161810 h 437156"/>
                <a:gd name="connsiteX83" fmla="*/ 136274 w 474627"/>
                <a:gd name="connsiteY83" fmla="*/ 172674 h 437156"/>
                <a:gd name="connsiteX84" fmla="*/ 208602 w 474627"/>
                <a:gd name="connsiteY84" fmla="*/ 175299 h 437156"/>
                <a:gd name="connsiteX85" fmla="*/ 208166 w 474627"/>
                <a:gd name="connsiteY85" fmla="*/ 172346 h 437156"/>
                <a:gd name="connsiteX86" fmla="*/ 246025 w 474627"/>
                <a:gd name="connsiteY86" fmla="*/ 173203 h 437156"/>
                <a:gd name="connsiteX87" fmla="*/ 282022 w 474627"/>
                <a:gd name="connsiteY87" fmla="*/ 161440 h 437156"/>
                <a:gd name="connsiteX88" fmla="*/ 282457 w 474627"/>
                <a:gd name="connsiteY88" fmla="*/ 164393 h 437156"/>
                <a:gd name="connsiteX89" fmla="*/ 247017 w 474627"/>
                <a:gd name="connsiteY89" fmla="*/ 179917 h 437156"/>
                <a:gd name="connsiteX90" fmla="*/ 208602 w 474627"/>
                <a:gd name="connsiteY90" fmla="*/ 175299 h 437156"/>
                <a:gd name="connsiteX91" fmla="*/ 247590 w 474627"/>
                <a:gd name="connsiteY91" fmla="*/ 205209 h 437156"/>
                <a:gd name="connsiteX92" fmla="*/ 209269 w 474627"/>
                <a:gd name="connsiteY92" fmla="*/ 210546 h 437156"/>
                <a:gd name="connsiteX93" fmla="*/ 173543 w 474627"/>
                <a:gd name="connsiteY93" fmla="*/ 195690 h 437156"/>
                <a:gd name="connsiteX94" fmla="*/ 211865 w 474627"/>
                <a:gd name="connsiteY94" fmla="*/ 190352 h 437156"/>
                <a:gd name="connsiteX95" fmla="*/ 247590 w 474627"/>
                <a:gd name="connsiteY95" fmla="*/ 205209 h 437156"/>
                <a:gd name="connsiteX96" fmla="*/ 244539 w 474627"/>
                <a:gd name="connsiteY96" fmla="*/ 163132 h 437156"/>
                <a:gd name="connsiteX97" fmla="*/ 206124 w 474627"/>
                <a:gd name="connsiteY97" fmla="*/ 158514 h 437156"/>
                <a:gd name="connsiteX98" fmla="*/ 241564 w 474627"/>
                <a:gd name="connsiteY98" fmla="*/ 142989 h 437156"/>
                <a:gd name="connsiteX99" fmla="*/ 279979 w 474627"/>
                <a:gd name="connsiteY99" fmla="*/ 147607 h 437156"/>
                <a:gd name="connsiteX100" fmla="*/ 244539 w 474627"/>
                <a:gd name="connsiteY100" fmla="*/ 163132 h 437156"/>
                <a:gd name="connsiteX101" fmla="*/ 182630 w 474627"/>
                <a:gd name="connsiteY101" fmla="*/ 158122 h 437156"/>
                <a:gd name="connsiteX102" fmla="*/ 145132 w 474627"/>
                <a:gd name="connsiteY102" fmla="*/ 167657 h 437156"/>
                <a:gd name="connsiteX103" fmla="*/ 172598 w 474627"/>
                <a:gd name="connsiteY103" fmla="*/ 140405 h 437156"/>
                <a:gd name="connsiteX104" fmla="*/ 210096 w 474627"/>
                <a:gd name="connsiteY104" fmla="*/ 130870 h 437156"/>
                <a:gd name="connsiteX105" fmla="*/ 182630 w 474627"/>
                <a:gd name="connsiteY105" fmla="*/ 158122 h 437156"/>
                <a:gd name="connsiteX106" fmla="*/ 159579 w 474627"/>
                <a:gd name="connsiteY106" fmla="*/ 200804 h 437156"/>
                <a:gd name="connsiteX107" fmla="*/ 162844 w 474627"/>
                <a:gd name="connsiteY107" fmla="*/ 199076 h 437156"/>
                <a:gd name="connsiteX108" fmla="*/ 161283 w 474627"/>
                <a:gd name="connsiteY108" fmla="*/ 211221 h 437156"/>
                <a:gd name="connsiteX109" fmla="*/ 164196 w 474627"/>
                <a:gd name="connsiteY109" fmla="*/ 221394 h 437156"/>
                <a:gd name="connsiteX110" fmla="*/ 132114 w 474627"/>
                <a:gd name="connsiteY110" fmla="*/ 228056 h 437156"/>
                <a:gd name="connsiteX111" fmla="*/ 159579 w 474627"/>
                <a:gd name="connsiteY111" fmla="*/ 200804 h 437156"/>
                <a:gd name="connsiteX112" fmla="*/ 153493 w 474627"/>
                <a:gd name="connsiteY112" fmla="*/ 182422 h 437156"/>
                <a:gd name="connsiteX113" fmla="*/ 152022 w 474627"/>
                <a:gd name="connsiteY113" fmla="*/ 179825 h 437156"/>
                <a:gd name="connsiteX114" fmla="*/ 187647 w 474627"/>
                <a:gd name="connsiteY114" fmla="*/ 166981 h 437156"/>
                <a:gd name="connsiteX115" fmla="*/ 196299 w 474627"/>
                <a:gd name="connsiteY115" fmla="*/ 161672 h 437156"/>
                <a:gd name="connsiteX116" fmla="*/ 197374 w 474627"/>
                <a:gd name="connsiteY116" fmla="*/ 168952 h 437156"/>
                <a:gd name="connsiteX117" fmla="*/ 190991 w 474627"/>
                <a:gd name="connsiteY117" fmla="*/ 172887 h 437156"/>
                <a:gd name="connsiteX118" fmla="*/ 153493 w 474627"/>
                <a:gd name="connsiteY118" fmla="*/ 182422 h 437156"/>
                <a:gd name="connsiteX119" fmla="*/ 171760 w 474627"/>
                <a:gd name="connsiteY119" fmla="*/ 209558 h 437156"/>
                <a:gd name="connsiteX120" fmla="*/ 207970 w 474627"/>
                <a:gd name="connsiteY120" fmla="*/ 220644 h 437156"/>
                <a:gd name="connsiteX121" fmla="*/ 245807 w 474627"/>
                <a:gd name="connsiteY121" fmla="*/ 219077 h 437156"/>
                <a:gd name="connsiteX122" fmla="*/ 245427 w 474627"/>
                <a:gd name="connsiteY122" fmla="*/ 222037 h 437156"/>
                <a:gd name="connsiteX123" fmla="*/ 207105 w 474627"/>
                <a:gd name="connsiteY123" fmla="*/ 227376 h 437156"/>
                <a:gd name="connsiteX124" fmla="*/ 171380 w 474627"/>
                <a:gd name="connsiteY124" fmla="*/ 212519 h 437156"/>
                <a:gd name="connsiteX125" fmla="*/ 206087 w 474627"/>
                <a:gd name="connsiteY125" fmla="*/ 243559 h 437156"/>
                <a:gd name="connsiteX126" fmla="*/ 268538 w 474627"/>
                <a:gd name="connsiteY126" fmla="*/ 243559 h 437156"/>
                <a:gd name="connsiteX127" fmla="*/ 268538 w 474627"/>
                <a:gd name="connsiteY127" fmla="*/ 306010 h 437156"/>
                <a:gd name="connsiteX128" fmla="*/ 237313 w 474627"/>
                <a:gd name="connsiteY128" fmla="*/ 337235 h 437156"/>
                <a:gd name="connsiteX129" fmla="*/ 206087 w 474627"/>
                <a:gd name="connsiteY129" fmla="*/ 306010 h 437156"/>
                <a:gd name="connsiteX130" fmla="*/ 265948 w 474627"/>
                <a:gd name="connsiteY130" fmla="*/ 223231 h 437156"/>
                <a:gd name="connsiteX131" fmla="*/ 255758 w 474627"/>
                <a:gd name="connsiteY131" fmla="*/ 221517 h 437156"/>
                <a:gd name="connsiteX132" fmla="*/ 256622 w 474627"/>
                <a:gd name="connsiteY132" fmla="*/ 214801 h 437156"/>
                <a:gd name="connsiteX133" fmla="*/ 266814 w 474627"/>
                <a:gd name="connsiteY133" fmla="*/ 216500 h 437156"/>
                <a:gd name="connsiteX134" fmla="*/ 304650 w 474627"/>
                <a:gd name="connsiteY134" fmla="*/ 214933 h 437156"/>
                <a:gd name="connsiteX135" fmla="*/ 304269 w 474627"/>
                <a:gd name="connsiteY135" fmla="*/ 217893 h 437156"/>
                <a:gd name="connsiteX136" fmla="*/ 265948 w 474627"/>
                <a:gd name="connsiteY136" fmla="*/ 223231 h 437156"/>
                <a:gd name="connsiteX137" fmla="*/ 268111 w 474627"/>
                <a:gd name="connsiteY137" fmla="*/ 206403 h 437156"/>
                <a:gd name="connsiteX138" fmla="*/ 257711 w 474627"/>
                <a:gd name="connsiteY138" fmla="*/ 204635 h 437156"/>
                <a:gd name="connsiteX139" fmla="*/ 247419 w 474627"/>
                <a:gd name="connsiteY139" fmla="*/ 190138 h 437156"/>
                <a:gd name="connsiteX140" fmla="*/ 248505 w 474627"/>
                <a:gd name="connsiteY140" fmla="*/ 189988 h 437156"/>
                <a:gd name="connsiteX141" fmla="*/ 267523 w 474627"/>
                <a:gd name="connsiteY141" fmla="*/ 185843 h 437156"/>
                <a:gd name="connsiteX142" fmla="*/ 270707 w 474627"/>
                <a:gd name="connsiteY142" fmla="*/ 186208 h 437156"/>
                <a:gd name="connsiteX143" fmla="*/ 306433 w 474627"/>
                <a:gd name="connsiteY143" fmla="*/ 201065 h 437156"/>
                <a:gd name="connsiteX144" fmla="*/ 268111 w 474627"/>
                <a:gd name="connsiteY144" fmla="*/ 206403 h 437156"/>
                <a:gd name="connsiteX145" fmla="*/ 306334 w 474627"/>
                <a:gd name="connsiteY145" fmla="*/ 184168 h 437156"/>
                <a:gd name="connsiteX146" fmla="*/ 286657 w 474627"/>
                <a:gd name="connsiteY146" fmla="*/ 176533 h 437156"/>
                <a:gd name="connsiteX147" fmla="*/ 290975 w 474627"/>
                <a:gd name="connsiteY147" fmla="*/ 171343 h 437156"/>
                <a:gd name="connsiteX148" fmla="*/ 308247 w 474627"/>
                <a:gd name="connsiteY148" fmla="*/ 177657 h 437156"/>
                <a:gd name="connsiteX149" fmla="*/ 345859 w 474627"/>
                <a:gd name="connsiteY149" fmla="*/ 182058 h 437156"/>
                <a:gd name="connsiteX150" fmla="*/ 345018 w 474627"/>
                <a:gd name="connsiteY150" fmla="*/ 184921 h 437156"/>
                <a:gd name="connsiteX151" fmla="*/ 306334 w 474627"/>
                <a:gd name="connsiteY151" fmla="*/ 184168 h 437156"/>
                <a:gd name="connsiteX152" fmla="*/ 289423 w 474627"/>
                <a:gd name="connsiteY152" fmla="*/ 143779 h 437156"/>
                <a:gd name="connsiteX153" fmla="*/ 316855 w 474627"/>
                <a:gd name="connsiteY153" fmla="*/ 148353 h 437156"/>
                <a:gd name="connsiteX154" fmla="*/ 349800 w 474627"/>
                <a:gd name="connsiteY154" fmla="*/ 168642 h 437156"/>
                <a:gd name="connsiteX155" fmla="*/ 311116 w 474627"/>
                <a:gd name="connsiteY155" fmla="*/ 167889 h 437156"/>
                <a:gd name="connsiteX156" fmla="*/ 292190 w 474627"/>
                <a:gd name="connsiteY156" fmla="*/ 160608 h 437156"/>
                <a:gd name="connsiteX157" fmla="*/ 290050 w 474627"/>
                <a:gd name="connsiteY157" fmla="*/ 146121 h 437156"/>
                <a:gd name="connsiteX158" fmla="*/ 289423 w 474627"/>
                <a:gd name="connsiteY158" fmla="*/ 143778 h 437156"/>
                <a:gd name="connsiteX159" fmla="*/ 340743 w 474627"/>
                <a:gd name="connsiteY159" fmla="*/ 208432 h 437156"/>
                <a:gd name="connsiteX160" fmla="*/ 314345 w 474627"/>
                <a:gd name="connsiteY160" fmla="*/ 219281 h 437156"/>
                <a:gd name="connsiteX161" fmla="*/ 314367 w 474627"/>
                <a:gd name="connsiteY161" fmla="*/ 219191 h 437156"/>
                <a:gd name="connsiteX162" fmla="*/ 316530 w 474627"/>
                <a:gd name="connsiteY162" fmla="*/ 202363 h 437156"/>
                <a:gd name="connsiteX163" fmla="*/ 316561 w 474627"/>
                <a:gd name="connsiteY163" fmla="*/ 200010 h 437156"/>
                <a:gd name="connsiteX164" fmla="*/ 319669 w 474627"/>
                <a:gd name="connsiteY164" fmla="*/ 197715 h 437156"/>
                <a:gd name="connsiteX165" fmla="*/ 354786 w 474627"/>
                <a:gd name="connsiteY165" fmla="*/ 187791 h 437156"/>
                <a:gd name="connsiteX166" fmla="*/ 357100 w 474627"/>
                <a:gd name="connsiteY166" fmla="*/ 179914 h 437156"/>
                <a:gd name="connsiteX167" fmla="*/ 368208 w 474627"/>
                <a:gd name="connsiteY167" fmla="*/ 181180 h 437156"/>
                <a:gd name="connsiteX168" fmla="*/ 340743 w 474627"/>
                <a:gd name="connsiteY168" fmla="*/ 208432 h 437156"/>
                <a:gd name="connsiteX169" fmla="*/ 51785 w 474627"/>
                <a:gd name="connsiteY169" fmla="*/ 162373 h 437156"/>
                <a:gd name="connsiteX170" fmla="*/ 88783 w 474627"/>
                <a:gd name="connsiteY170" fmla="*/ 162373 h 437156"/>
                <a:gd name="connsiteX171" fmla="*/ 85144 w 474627"/>
                <a:gd name="connsiteY171" fmla="*/ 172305 h 437156"/>
                <a:gd name="connsiteX172" fmla="*/ 87730 w 474627"/>
                <a:gd name="connsiteY172" fmla="*/ 186269 h 437156"/>
                <a:gd name="connsiteX173" fmla="*/ 50041 w 474627"/>
                <a:gd name="connsiteY173" fmla="*/ 210350 h 437156"/>
                <a:gd name="connsiteX174" fmla="*/ 51749 w 474627"/>
                <a:gd name="connsiteY174" fmla="*/ 227231 h 437156"/>
                <a:gd name="connsiteX175" fmla="*/ 52777 w 474627"/>
                <a:gd name="connsiteY175" fmla="*/ 231068 h 437156"/>
                <a:gd name="connsiteX176" fmla="*/ 16477 w 474627"/>
                <a:gd name="connsiteY176" fmla="*/ 231068 h 437156"/>
                <a:gd name="connsiteX177" fmla="*/ 12490 w 474627"/>
                <a:gd name="connsiteY177" fmla="*/ 424666 h 437156"/>
                <a:gd name="connsiteX178" fmla="*/ 12490 w 474627"/>
                <a:gd name="connsiteY178" fmla="*/ 368777 h 437156"/>
                <a:gd name="connsiteX179" fmla="*/ 68379 w 474627"/>
                <a:gd name="connsiteY179" fmla="*/ 424666 h 437156"/>
                <a:gd name="connsiteX180" fmla="*/ 462137 w 474627"/>
                <a:gd name="connsiteY180" fmla="*/ 424666 h 437156"/>
                <a:gd name="connsiteX181" fmla="*/ 406247 w 474627"/>
                <a:gd name="connsiteY181" fmla="*/ 424666 h 437156"/>
                <a:gd name="connsiteX182" fmla="*/ 462137 w 474627"/>
                <a:gd name="connsiteY182" fmla="*/ 368777 h 437156"/>
                <a:gd name="connsiteX183" fmla="*/ 462137 w 474627"/>
                <a:gd name="connsiteY183" fmla="*/ 356287 h 437156"/>
                <a:gd name="connsiteX184" fmla="*/ 393757 w 474627"/>
                <a:gd name="connsiteY184" fmla="*/ 424666 h 437156"/>
                <a:gd name="connsiteX185" fmla="*/ 80870 w 474627"/>
                <a:gd name="connsiteY185" fmla="*/ 424666 h 437156"/>
                <a:gd name="connsiteX186" fmla="*/ 12490 w 474627"/>
                <a:gd name="connsiteY186" fmla="*/ 356287 h 437156"/>
                <a:gd name="connsiteX187" fmla="*/ 12490 w 474627"/>
                <a:gd name="connsiteY187" fmla="*/ 243559 h 437156"/>
                <a:gd name="connsiteX188" fmla="*/ 193597 w 474627"/>
                <a:gd name="connsiteY188" fmla="*/ 243559 h 437156"/>
                <a:gd name="connsiteX189" fmla="*/ 193597 w 474627"/>
                <a:gd name="connsiteY189" fmla="*/ 306010 h 437156"/>
                <a:gd name="connsiteX190" fmla="*/ 237313 w 474627"/>
                <a:gd name="connsiteY190" fmla="*/ 349725 h 437156"/>
                <a:gd name="connsiteX191" fmla="*/ 281029 w 474627"/>
                <a:gd name="connsiteY191" fmla="*/ 306010 h 437156"/>
                <a:gd name="connsiteX192" fmla="*/ 281029 w 474627"/>
                <a:gd name="connsiteY192" fmla="*/ 243559 h 437156"/>
                <a:gd name="connsiteX193" fmla="*/ 462137 w 474627"/>
                <a:gd name="connsiteY193" fmla="*/ 243559 h 437156"/>
                <a:gd name="connsiteX194" fmla="*/ 458147 w 474627"/>
                <a:gd name="connsiteY194" fmla="*/ 231068 h 437156"/>
                <a:gd name="connsiteX195" fmla="*/ 428199 w 474627"/>
                <a:gd name="connsiteY195" fmla="*/ 231068 h 437156"/>
                <a:gd name="connsiteX196" fmla="*/ 434853 w 474627"/>
                <a:gd name="connsiteY196" fmla="*/ 217667 h 437156"/>
                <a:gd name="connsiteX197" fmla="*/ 433145 w 474627"/>
                <a:gd name="connsiteY197" fmla="*/ 200786 h 437156"/>
                <a:gd name="connsiteX198" fmla="*/ 383828 w 474627"/>
                <a:gd name="connsiteY198" fmla="*/ 185311 h 437156"/>
                <a:gd name="connsiteX199" fmla="*/ 382347 w 474627"/>
                <a:gd name="connsiteY199" fmla="*/ 185488 h 437156"/>
                <a:gd name="connsiteX200" fmla="*/ 377066 w 474627"/>
                <a:gd name="connsiteY200" fmla="*/ 176163 h 437156"/>
                <a:gd name="connsiteX201" fmla="*/ 359972 w 474627"/>
                <a:gd name="connsiteY201" fmla="*/ 169166 h 437156"/>
                <a:gd name="connsiteX202" fmla="*/ 358746 w 474627"/>
                <a:gd name="connsiteY202" fmla="*/ 162081 h 437156"/>
                <a:gd name="connsiteX203" fmla="*/ 359380 w 474627"/>
                <a:gd name="connsiteY203" fmla="*/ 162373 h 437156"/>
                <a:gd name="connsiteX204" fmla="*/ 422817 w 474627"/>
                <a:gd name="connsiteY204" fmla="*/ 162373 h 4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474627" h="437156">
                  <a:moveTo>
                    <a:pt x="467897" y="67371"/>
                  </a:moveTo>
                  <a:lnTo>
                    <a:pt x="468370" y="66268"/>
                  </a:lnTo>
                  <a:lnTo>
                    <a:pt x="468370" y="46809"/>
                  </a:lnTo>
                  <a:lnTo>
                    <a:pt x="462208" y="31405"/>
                  </a:lnTo>
                  <a:cubicBezTo>
                    <a:pt x="454621" y="12438"/>
                    <a:pt x="436250" y="0"/>
                    <a:pt x="415821" y="0"/>
                  </a:cubicBezTo>
                  <a:lnTo>
                    <a:pt x="58805" y="0"/>
                  </a:lnTo>
                  <a:cubicBezTo>
                    <a:pt x="38376" y="0"/>
                    <a:pt x="20005" y="12438"/>
                    <a:pt x="12418" y="31405"/>
                  </a:cubicBezTo>
                  <a:lnTo>
                    <a:pt x="6233" y="46868"/>
                  </a:lnTo>
                  <a:lnTo>
                    <a:pt x="6233" y="63762"/>
                  </a:lnTo>
                  <a:lnTo>
                    <a:pt x="7780" y="67371"/>
                  </a:lnTo>
                  <a:lnTo>
                    <a:pt x="43608" y="150968"/>
                  </a:lnTo>
                  <a:lnTo>
                    <a:pt x="0" y="235801"/>
                  </a:lnTo>
                  <a:lnTo>
                    <a:pt x="0" y="437157"/>
                  </a:lnTo>
                  <a:lnTo>
                    <a:pt x="474627" y="437157"/>
                  </a:lnTo>
                  <a:lnTo>
                    <a:pt x="474627" y="235801"/>
                  </a:lnTo>
                  <a:lnTo>
                    <a:pt x="431582" y="152106"/>
                  </a:lnTo>
                  <a:close/>
                  <a:moveTo>
                    <a:pt x="24014" y="36044"/>
                  </a:moveTo>
                  <a:cubicBezTo>
                    <a:pt x="29664" y="21785"/>
                    <a:pt x="43468" y="12440"/>
                    <a:pt x="58805" y="12490"/>
                  </a:cubicBezTo>
                  <a:lnTo>
                    <a:pt x="415821" y="12490"/>
                  </a:lnTo>
                  <a:cubicBezTo>
                    <a:pt x="431158" y="12440"/>
                    <a:pt x="444962" y="21785"/>
                    <a:pt x="450612" y="36044"/>
                  </a:cubicBezTo>
                  <a:lnTo>
                    <a:pt x="456178" y="49961"/>
                  </a:lnTo>
                  <a:lnTo>
                    <a:pt x="18448" y="49961"/>
                  </a:lnTo>
                  <a:close/>
                  <a:moveTo>
                    <a:pt x="19259" y="62452"/>
                  </a:moveTo>
                  <a:lnTo>
                    <a:pt x="456416" y="62452"/>
                  </a:lnTo>
                  <a:lnTo>
                    <a:pt x="418945" y="149883"/>
                  </a:lnTo>
                  <a:lnTo>
                    <a:pt x="346521" y="149883"/>
                  </a:lnTo>
                  <a:cubicBezTo>
                    <a:pt x="338096" y="145012"/>
                    <a:pt x="329093" y="141216"/>
                    <a:pt x="319724" y="138586"/>
                  </a:cubicBezTo>
                  <a:cubicBezTo>
                    <a:pt x="310391" y="135844"/>
                    <a:pt x="292410" y="131554"/>
                    <a:pt x="280232" y="134641"/>
                  </a:cubicBezTo>
                  <a:cubicBezTo>
                    <a:pt x="268626" y="129663"/>
                    <a:pt x="249826" y="131479"/>
                    <a:pt x="240076" y="132918"/>
                  </a:cubicBezTo>
                  <a:cubicBezTo>
                    <a:pt x="234905" y="133680"/>
                    <a:pt x="229778" y="134719"/>
                    <a:pt x="224718" y="136031"/>
                  </a:cubicBezTo>
                  <a:lnTo>
                    <a:pt x="218954" y="125853"/>
                  </a:lnTo>
                  <a:cubicBezTo>
                    <a:pt x="209899" y="109862"/>
                    <a:pt x="180011" y="124508"/>
                    <a:pt x="167581" y="131547"/>
                  </a:cubicBezTo>
                  <a:cubicBezTo>
                    <a:pt x="157345" y="137027"/>
                    <a:pt x="148114" y="144205"/>
                    <a:pt x="140282" y="152776"/>
                  </a:cubicBezTo>
                  <a:cubicBezTo>
                    <a:pt x="128377" y="148623"/>
                    <a:pt x="106690" y="142693"/>
                    <a:pt x="96078" y="149883"/>
                  </a:cubicBezTo>
                  <a:lnTo>
                    <a:pt x="56730" y="149883"/>
                  </a:lnTo>
                  <a:close/>
                  <a:moveTo>
                    <a:pt x="386914" y="195259"/>
                  </a:moveTo>
                  <a:cubicBezTo>
                    <a:pt x="406491" y="193575"/>
                    <a:pt x="422469" y="196406"/>
                    <a:pt x="423016" y="201811"/>
                  </a:cubicBezTo>
                  <a:cubicBezTo>
                    <a:pt x="423582" y="207405"/>
                    <a:pt x="407413" y="213622"/>
                    <a:pt x="386902" y="215696"/>
                  </a:cubicBezTo>
                  <a:cubicBezTo>
                    <a:pt x="383205" y="216070"/>
                    <a:pt x="379677" y="216240"/>
                    <a:pt x="376283" y="216305"/>
                  </a:cubicBezTo>
                  <a:cubicBezTo>
                    <a:pt x="383153" y="209870"/>
                    <a:pt x="388186" y="202481"/>
                    <a:pt x="386914" y="195259"/>
                  </a:cubicBezTo>
                  <a:close/>
                  <a:moveTo>
                    <a:pt x="424423" y="215722"/>
                  </a:moveTo>
                  <a:lnTo>
                    <a:pt x="424724" y="218692"/>
                  </a:lnTo>
                  <a:cubicBezTo>
                    <a:pt x="425187" y="223273"/>
                    <a:pt x="414418" y="228269"/>
                    <a:pt x="399239" y="231068"/>
                  </a:cubicBezTo>
                  <a:lnTo>
                    <a:pt x="356995" y="231068"/>
                  </a:lnTo>
                  <a:cubicBezTo>
                    <a:pt x="356744" y="230991"/>
                    <a:pt x="356451" y="230926"/>
                    <a:pt x="356211" y="230845"/>
                  </a:cubicBezTo>
                  <a:cubicBezTo>
                    <a:pt x="358468" y="229522"/>
                    <a:pt x="361049" y="227918"/>
                    <a:pt x="363753" y="226105"/>
                  </a:cubicBezTo>
                  <a:cubicBezTo>
                    <a:pt x="371802" y="226772"/>
                    <a:pt x="379896" y="226679"/>
                    <a:pt x="387927" y="225825"/>
                  </a:cubicBezTo>
                  <a:cubicBezTo>
                    <a:pt x="400656" y="224991"/>
                    <a:pt x="413078" y="221552"/>
                    <a:pt x="424423" y="215722"/>
                  </a:cubicBezTo>
                  <a:close/>
                  <a:moveTo>
                    <a:pt x="349103" y="223196"/>
                  </a:moveTo>
                  <a:cubicBezTo>
                    <a:pt x="343750" y="226244"/>
                    <a:pt x="338171" y="228875"/>
                    <a:pt x="332415" y="231068"/>
                  </a:cubicBezTo>
                  <a:lnTo>
                    <a:pt x="310663" y="231068"/>
                  </a:lnTo>
                  <a:lnTo>
                    <a:pt x="310135" y="230134"/>
                  </a:lnTo>
                  <a:cubicBezTo>
                    <a:pt x="322763" y="228336"/>
                    <a:pt x="334888" y="223965"/>
                    <a:pt x="345759" y="217291"/>
                  </a:cubicBezTo>
                  <a:cubicBezTo>
                    <a:pt x="357075" y="211402"/>
                    <a:pt x="367060" y="203252"/>
                    <a:pt x="375098" y="193347"/>
                  </a:cubicBezTo>
                  <a:lnTo>
                    <a:pt x="376569" y="195944"/>
                  </a:lnTo>
                  <a:cubicBezTo>
                    <a:pt x="379339" y="200837"/>
                    <a:pt x="367042" y="213038"/>
                    <a:pt x="349103" y="223196"/>
                  </a:cubicBezTo>
                  <a:close/>
                  <a:moveTo>
                    <a:pt x="121715" y="228406"/>
                  </a:moveTo>
                  <a:cubicBezTo>
                    <a:pt x="118048" y="229505"/>
                    <a:pt x="114321" y="230394"/>
                    <a:pt x="110553" y="231068"/>
                  </a:cubicBezTo>
                  <a:lnTo>
                    <a:pt x="68315" y="231068"/>
                  </a:lnTo>
                  <a:cubicBezTo>
                    <a:pt x="64447" y="229868"/>
                    <a:pt x="62081" y="228218"/>
                    <a:pt x="61878" y="226206"/>
                  </a:cubicBezTo>
                  <a:lnTo>
                    <a:pt x="61577" y="223236"/>
                  </a:lnTo>
                  <a:cubicBezTo>
                    <a:pt x="73861" y="226676"/>
                    <a:pt x="86720" y="227557"/>
                    <a:pt x="99358" y="225825"/>
                  </a:cubicBezTo>
                  <a:cubicBezTo>
                    <a:pt x="107155" y="225082"/>
                    <a:pt x="114868" y="223637"/>
                    <a:pt x="122404" y="221507"/>
                  </a:cubicBezTo>
                  <a:cubicBezTo>
                    <a:pt x="121621" y="223717"/>
                    <a:pt x="121385" y="226084"/>
                    <a:pt x="121715" y="228406"/>
                  </a:cubicBezTo>
                  <a:close/>
                  <a:moveTo>
                    <a:pt x="98333" y="215696"/>
                  </a:moveTo>
                  <a:cubicBezTo>
                    <a:pt x="77823" y="217771"/>
                    <a:pt x="60736" y="214919"/>
                    <a:pt x="60170" y="209325"/>
                  </a:cubicBezTo>
                  <a:cubicBezTo>
                    <a:pt x="59604" y="203731"/>
                    <a:pt x="75773" y="197514"/>
                    <a:pt x="96284" y="195439"/>
                  </a:cubicBezTo>
                  <a:cubicBezTo>
                    <a:pt x="96713" y="195395"/>
                    <a:pt x="97122" y="195375"/>
                    <a:pt x="97548" y="195337"/>
                  </a:cubicBezTo>
                  <a:cubicBezTo>
                    <a:pt x="105430" y="200455"/>
                    <a:pt x="113889" y="204627"/>
                    <a:pt x="122748" y="207767"/>
                  </a:cubicBezTo>
                  <a:cubicBezTo>
                    <a:pt x="123902" y="208190"/>
                    <a:pt x="125204" y="208647"/>
                    <a:pt x="126605" y="209117"/>
                  </a:cubicBezTo>
                  <a:cubicBezTo>
                    <a:pt x="117560" y="212702"/>
                    <a:pt x="108031" y="214919"/>
                    <a:pt x="98333" y="215696"/>
                  </a:cubicBezTo>
                  <a:close/>
                  <a:moveTo>
                    <a:pt x="126250" y="198208"/>
                  </a:moveTo>
                  <a:cubicBezTo>
                    <a:pt x="106894" y="191115"/>
                    <a:pt x="92769" y="181087"/>
                    <a:pt x="94702" y="175807"/>
                  </a:cubicBezTo>
                  <a:lnTo>
                    <a:pt x="95730" y="173005"/>
                  </a:lnTo>
                  <a:cubicBezTo>
                    <a:pt x="105277" y="181464"/>
                    <a:pt x="116460" y="187873"/>
                    <a:pt x="128585" y="191835"/>
                  </a:cubicBezTo>
                  <a:cubicBezTo>
                    <a:pt x="134340" y="193950"/>
                    <a:pt x="140228" y="195686"/>
                    <a:pt x="146210" y="197032"/>
                  </a:cubicBezTo>
                  <a:cubicBezTo>
                    <a:pt x="143866" y="198567"/>
                    <a:pt x="141416" y="200290"/>
                    <a:pt x="138997" y="202136"/>
                  </a:cubicBezTo>
                  <a:cubicBezTo>
                    <a:pt x="134683" y="201049"/>
                    <a:pt x="130428" y="199737"/>
                    <a:pt x="126250" y="198208"/>
                  </a:cubicBezTo>
                  <a:close/>
                  <a:moveTo>
                    <a:pt x="136274" y="172674"/>
                  </a:moveTo>
                  <a:lnTo>
                    <a:pt x="143795" y="185955"/>
                  </a:lnTo>
                  <a:cubicBezTo>
                    <a:pt x="140059" y="184975"/>
                    <a:pt x="136126" y="183756"/>
                    <a:pt x="132087" y="182276"/>
                  </a:cubicBezTo>
                  <a:cubicBezTo>
                    <a:pt x="112730" y="175184"/>
                    <a:pt x="98606" y="165155"/>
                    <a:pt x="100540" y="159876"/>
                  </a:cubicBezTo>
                  <a:cubicBezTo>
                    <a:pt x="102344" y="154951"/>
                    <a:pt x="117486" y="155904"/>
                    <a:pt x="135225" y="161810"/>
                  </a:cubicBezTo>
                  <a:cubicBezTo>
                    <a:pt x="134022" y="165416"/>
                    <a:pt x="134403" y="169364"/>
                    <a:pt x="136274" y="172674"/>
                  </a:cubicBezTo>
                  <a:close/>
                  <a:moveTo>
                    <a:pt x="208602" y="175299"/>
                  </a:moveTo>
                  <a:lnTo>
                    <a:pt x="208166" y="172346"/>
                  </a:lnTo>
                  <a:cubicBezTo>
                    <a:pt x="220594" y="175220"/>
                    <a:pt x="233480" y="175512"/>
                    <a:pt x="246025" y="173203"/>
                  </a:cubicBezTo>
                  <a:cubicBezTo>
                    <a:pt x="258703" y="171787"/>
                    <a:pt x="270954" y="167783"/>
                    <a:pt x="282022" y="161440"/>
                  </a:cubicBezTo>
                  <a:lnTo>
                    <a:pt x="282457" y="164393"/>
                  </a:lnTo>
                  <a:cubicBezTo>
                    <a:pt x="283279" y="169955"/>
                    <a:pt x="267411" y="176905"/>
                    <a:pt x="247017" y="179917"/>
                  </a:cubicBezTo>
                  <a:cubicBezTo>
                    <a:pt x="226623" y="182929"/>
                    <a:pt x="209424" y="180861"/>
                    <a:pt x="208602" y="175299"/>
                  </a:cubicBezTo>
                  <a:close/>
                  <a:moveTo>
                    <a:pt x="247590" y="205209"/>
                  </a:moveTo>
                  <a:cubicBezTo>
                    <a:pt x="246874" y="210785"/>
                    <a:pt x="229716" y="213175"/>
                    <a:pt x="209269" y="210546"/>
                  </a:cubicBezTo>
                  <a:cubicBezTo>
                    <a:pt x="188821" y="207918"/>
                    <a:pt x="172826" y="201266"/>
                    <a:pt x="173543" y="195690"/>
                  </a:cubicBezTo>
                  <a:cubicBezTo>
                    <a:pt x="174259" y="190114"/>
                    <a:pt x="191417" y="187724"/>
                    <a:pt x="211865" y="190352"/>
                  </a:cubicBezTo>
                  <a:cubicBezTo>
                    <a:pt x="232313" y="192981"/>
                    <a:pt x="248307" y="199632"/>
                    <a:pt x="247590" y="205209"/>
                  </a:cubicBezTo>
                  <a:close/>
                  <a:moveTo>
                    <a:pt x="244539" y="163132"/>
                  </a:moveTo>
                  <a:cubicBezTo>
                    <a:pt x="224144" y="166143"/>
                    <a:pt x="206945" y="164075"/>
                    <a:pt x="206124" y="158514"/>
                  </a:cubicBezTo>
                  <a:cubicBezTo>
                    <a:pt x="205302" y="152952"/>
                    <a:pt x="221169" y="146001"/>
                    <a:pt x="241564" y="142989"/>
                  </a:cubicBezTo>
                  <a:cubicBezTo>
                    <a:pt x="261959" y="139978"/>
                    <a:pt x="279158" y="142045"/>
                    <a:pt x="279979" y="147607"/>
                  </a:cubicBezTo>
                  <a:cubicBezTo>
                    <a:pt x="280800" y="153170"/>
                    <a:pt x="264933" y="160120"/>
                    <a:pt x="244539" y="163132"/>
                  </a:cubicBezTo>
                  <a:close/>
                  <a:moveTo>
                    <a:pt x="182630" y="158122"/>
                  </a:moveTo>
                  <a:cubicBezTo>
                    <a:pt x="164692" y="168280"/>
                    <a:pt x="147903" y="172549"/>
                    <a:pt x="145132" y="167657"/>
                  </a:cubicBezTo>
                  <a:cubicBezTo>
                    <a:pt x="142361" y="162765"/>
                    <a:pt x="154659" y="150564"/>
                    <a:pt x="172598" y="140405"/>
                  </a:cubicBezTo>
                  <a:cubicBezTo>
                    <a:pt x="190537" y="130246"/>
                    <a:pt x="207325" y="125977"/>
                    <a:pt x="210096" y="130870"/>
                  </a:cubicBezTo>
                  <a:cubicBezTo>
                    <a:pt x="212866" y="135763"/>
                    <a:pt x="200569" y="147964"/>
                    <a:pt x="182630" y="158122"/>
                  </a:cubicBezTo>
                  <a:close/>
                  <a:moveTo>
                    <a:pt x="159579" y="200804"/>
                  </a:moveTo>
                  <a:cubicBezTo>
                    <a:pt x="160681" y="200179"/>
                    <a:pt x="161754" y="199654"/>
                    <a:pt x="162844" y="199076"/>
                  </a:cubicBezTo>
                  <a:lnTo>
                    <a:pt x="161283" y="211221"/>
                  </a:lnTo>
                  <a:cubicBezTo>
                    <a:pt x="160813" y="214869"/>
                    <a:pt x="161867" y="218548"/>
                    <a:pt x="164196" y="221394"/>
                  </a:cubicBezTo>
                  <a:cubicBezTo>
                    <a:pt x="148414" y="229410"/>
                    <a:pt x="134602" y="232451"/>
                    <a:pt x="132114" y="228056"/>
                  </a:cubicBezTo>
                  <a:cubicBezTo>
                    <a:pt x="129343" y="223163"/>
                    <a:pt x="141640" y="210962"/>
                    <a:pt x="159579" y="200804"/>
                  </a:cubicBezTo>
                  <a:close/>
                  <a:moveTo>
                    <a:pt x="153493" y="182422"/>
                  </a:moveTo>
                  <a:lnTo>
                    <a:pt x="152022" y="179825"/>
                  </a:lnTo>
                  <a:cubicBezTo>
                    <a:pt x="164651" y="178027"/>
                    <a:pt x="176776" y="173655"/>
                    <a:pt x="187647" y="166981"/>
                  </a:cubicBezTo>
                  <a:cubicBezTo>
                    <a:pt x="190066" y="165611"/>
                    <a:pt x="193094" y="163783"/>
                    <a:pt x="196299" y="161672"/>
                  </a:cubicBezTo>
                  <a:lnTo>
                    <a:pt x="197374" y="168952"/>
                  </a:lnTo>
                  <a:cubicBezTo>
                    <a:pt x="195328" y="170279"/>
                    <a:pt x="193254" y="171605"/>
                    <a:pt x="190991" y="172887"/>
                  </a:cubicBezTo>
                  <a:cubicBezTo>
                    <a:pt x="173052" y="183045"/>
                    <a:pt x="156263" y="187314"/>
                    <a:pt x="153493" y="182422"/>
                  </a:cubicBezTo>
                  <a:close/>
                  <a:moveTo>
                    <a:pt x="171760" y="209558"/>
                  </a:moveTo>
                  <a:cubicBezTo>
                    <a:pt x="182944" y="215693"/>
                    <a:pt x="195269" y="219466"/>
                    <a:pt x="207970" y="220644"/>
                  </a:cubicBezTo>
                  <a:cubicBezTo>
                    <a:pt x="220557" y="222717"/>
                    <a:pt x="233435" y="222184"/>
                    <a:pt x="245807" y="219077"/>
                  </a:cubicBezTo>
                  <a:lnTo>
                    <a:pt x="245427" y="222037"/>
                  </a:lnTo>
                  <a:cubicBezTo>
                    <a:pt x="244710" y="227614"/>
                    <a:pt x="227553" y="230004"/>
                    <a:pt x="207105" y="227376"/>
                  </a:cubicBezTo>
                  <a:cubicBezTo>
                    <a:pt x="186658" y="224748"/>
                    <a:pt x="170663" y="218096"/>
                    <a:pt x="171380" y="212519"/>
                  </a:cubicBezTo>
                  <a:close/>
                  <a:moveTo>
                    <a:pt x="206087" y="243559"/>
                  </a:moveTo>
                  <a:lnTo>
                    <a:pt x="268538" y="243559"/>
                  </a:lnTo>
                  <a:lnTo>
                    <a:pt x="268538" y="306010"/>
                  </a:lnTo>
                  <a:cubicBezTo>
                    <a:pt x="268538" y="323255"/>
                    <a:pt x="254559" y="337235"/>
                    <a:pt x="237313" y="337235"/>
                  </a:cubicBezTo>
                  <a:cubicBezTo>
                    <a:pt x="220068" y="337235"/>
                    <a:pt x="206087" y="323255"/>
                    <a:pt x="206087" y="306010"/>
                  </a:cubicBezTo>
                  <a:close/>
                  <a:moveTo>
                    <a:pt x="265948" y="223231"/>
                  </a:moveTo>
                  <a:cubicBezTo>
                    <a:pt x="262390" y="222774"/>
                    <a:pt x="258975" y="222192"/>
                    <a:pt x="255758" y="221517"/>
                  </a:cubicBezTo>
                  <a:lnTo>
                    <a:pt x="256622" y="214801"/>
                  </a:lnTo>
                  <a:cubicBezTo>
                    <a:pt x="260456" y="215572"/>
                    <a:pt x="264012" y="216140"/>
                    <a:pt x="266814" y="216500"/>
                  </a:cubicBezTo>
                  <a:cubicBezTo>
                    <a:pt x="279400" y="218573"/>
                    <a:pt x="292279" y="218040"/>
                    <a:pt x="304650" y="214933"/>
                  </a:cubicBezTo>
                  <a:lnTo>
                    <a:pt x="304269" y="217893"/>
                  </a:lnTo>
                  <a:cubicBezTo>
                    <a:pt x="303553" y="223470"/>
                    <a:pt x="286396" y="225860"/>
                    <a:pt x="265948" y="223231"/>
                  </a:cubicBezTo>
                  <a:close/>
                  <a:moveTo>
                    <a:pt x="268111" y="206403"/>
                  </a:moveTo>
                  <a:cubicBezTo>
                    <a:pt x="264473" y="205935"/>
                    <a:pt x="260997" y="205329"/>
                    <a:pt x="257711" y="204635"/>
                  </a:cubicBezTo>
                  <a:cubicBezTo>
                    <a:pt x="257172" y="198290"/>
                    <a:pt x="253231" y="192739"/>
                    <a:pt x="247419" y="190138"/>
                  </a:cubicBezTo>
                  <a:cubicBezTo>
                    <a:pt x="247775" y="190088"/>
                    <a:pt x="248169" y="190038"/>
                    <a:pt x="248505" y="189988"/>
                  </a:cubicBezTo>
                  <a:cubicBezTo>
                    <a:pt x="254933" y="189053"/>
                    <a:pt x="261288" y="187668"/>
                    <a:pt x="267523" y="185843"/>
                  </a:cubicBezTo>
                  <a:cubicBezTo>
                    <a:pt x="268576" y="185954"/>
                    <a:pt x="269634" y="186070"/>
                    <a:pt x="270707" y="186208"/>
                  </a:cubicBezTo>
                  <a:cubicBezTo>
                    <a:pt x="291154" y="188836"/>
                    <a:pt x="307149" y="195488"/>
                    <a:pt x="306433" y="201065"/>
                  </a:cubicBezTo>
                  <a:cubicBezTo>
                    <a:pt x="305716" y="206641"/>
                    <a:pt x="288558" y="209031"/>
                    <a:pt x="268111" y="206403"/>
                  </a:cubicBezTo>
                  <a:close/>
                  <a:moveTo>
                    <a:pt x="306334" y="184168"/>
                  </a:moveTo>
                  <a:cubicBezTo>
                    <a:pt x="299558" y="182222"/>
                    <a:pt x="292972" y="179666"/>
                    <a:pt x="286657" y="176533"/>
                  </a:cubicBezTo>
                  <a:cubicBezTo>
                    <a:pt x="288397" y="175077"/>
                    <a:pt x="289859" y="173318"/>
                    <a:pt x="290975" y="171343"/>
                  </a:cubicBezTo>
                  <a:cubicBezTo>
                    <a:pt x="296587" y="173824"/>
                    <a:pt x="302357" y="175933"/>
                    <a:pt x="308247" y="177657"/>
                  </a:cubicBezTo>
                  <a:cubicBezTo>
                    <a:pt x="320351" y="181682"/>
                    <a:pt x="333153" y="183180"/>
                    <a:pt x="345859" y="182058"/>
                  </a:cubicBezTo>
                  <a:lnTo>
                    <a:pt x="345018" y="184921"/>
                  </a:lnTo>
                  <a:cubicBezTo>
                    <a:pt x="343433" y="190315"/>
                    <a:pt x="326114" y="189978"/>
                    <a:pt x="306334" y="184168"/>
                  </a:cubicBezTo>
                  <a:close/>
                  <a:moveTo>
                    <a:pt x="289423" y="143779"/>
                  </a:moveTo>
                  <a:cubicBezTo>
                    <a:pt x="298734" y="144032"/>
                    <a:pt x="307965" y="145572"/>
                    <a:pt x="316855" y="148353"/>
                  </a:cubicBezTo>
                  <a:cubicBezTo>
                    <a:pt x="336634" y="154164"/>
                    <a:pt x="351385" y="163247"/>
                    <a:pt x="349800" y="168642"/>
                  </a:cubicBezTo>
                  <a:cubicBezTo>
                    <a:pt x="348215" y="174036"/>
                    <a:pt x="330896" y="173699"/>
                    <a:pt x="311116" y="167889"/>
                  </a:cubicBezTo>
                  <a:cubicBezTo>
                    <a:pt x="304609" y="166011"/>
                    <a:pt x="298277" y="163576"/>
                    <a:pt x="292190" y="160608"/>
                  </a:cubicBezTo>
                  <a:lnTo>
                    <a:pt x="290050" y="146121"/>
                  </a:lnTo>
                  <a:cubicBezTo>
                    <a:pt x="289910" y="145323"/>
                    <a:pt x="289701" y="144539"/>
                    <a:pt x="289423" y="143778"/>
                  </a:cubicBezTo>
                  <a:close/>
                  <a:moveTo>
                    <a:pt x="340743" y="208432"/>
                  </a:moveTo>
                  <a:cubicBezTo>
                    <a:pt x="332515" y="213307"/>
                    <a:pt x="323623" y="216961"/>
                    <a:pt x="314345" y="219281"/>
                  </a:cubicBezTo>
                  <a:lnTo>
                    <a:pt x="314367" y="219191"/>
                  </a:lnTo>
                  <a:lnTo>
                    <a:pt x="316530" y="202363"/>
                  </a:lnTo>
                  <a:cubicBezTo>
                    <a:pt x="316608" y="201581"/>
                    <a:pt x="316618" y="200794"/>
                    <a:pt x="316561" y="200010"/>
                  </a:cubicBezTo>
                  <a:cubicBezTo>
                    <a:pt x="317556" y="199247"/>
                    <a:pt x="318588" y="198482"/>
                    <a:pt x="319669" y="197715"/>
                  </a:cubicBezTo>
                  <a:cubicBezTo>
                    <a:pt x="334222" y="200171"/>
                    <a:pt x="351164" y="200120"/>
                    <a:pt x="354786" y="187791"/>
                  </a:cubicBezTo>
                  <a:lnTo>
                    <a:pt x="357100" y="179914"/>
                  </a:lnTo>
                  <a:cubicBezTo>
                    <a:pt x="362846" y="178691"/>
                    <a:pt x="366964" y="178984"/>
                    <a:pt x="368208" y="181180"/>
                  </a:cubicBezTo>
                  <a:cubicBezTo>
                    <a:pt x="370979" y="186072"/>
                    <a:pt x="358681" y="198274"/>
                    <a:pt x="340743" y="208432"/>
                  </a:cubicBezTo>
                  <a:close/>
                  <a:moveTo>
                    <a:pt x="51785" y="162373"/>
                  </a:moveTo>
                  <a:lnTo>
                    <a:pt x="88783" y="162373"/>
                  </a:lnTo>
                  <a:lnTo>
                    <a:pt x="85144" y="172305"/>
                  </a:lnTo>
                  <a:cubicBezTo>
                    <a:pt x="83493" y="177091"/>
                    <a:pt x="84475" y="182392"/>
                    <a:pt x="87730" y="186269"/>
                  </a:cubicBezTo>
                  <a:cubicBezTo>
                    <a:pt x="71917" y="188657"/>
                    <a:pt x="48469" y="194817"/>
                    <a:pt x="50041" y="210350"/>
                  </a:cubicBezTo>
                  <a:lnTo>
                    <a:pt x="51749" y="227231"/>
                  </a:lnTo>
                  <a:cubicBezTo>
                    <a:pt x="51897" y="228555"/>
                    <a:pt x="52243" y="229848"/>
                    <a:pt x="52777" y="231068"/>
                  </a:cubicBezTo>
                  <a:lnTo>
                    <a:pt x="16477" y="231068"/>
                  </a:lnTo>
                  <a:close/>
                  <a:moveTo>
                    <a:pt x="12490" y="424666"/>
                  </a:moveTo>
                  <a:lnTo>
                    <a:pt x="12490" y="368777"/>
                  </a:lnTo>
                  <a:cubicBezTo>
                    <a:pt x="42021" y="371787"/>
                    <a:pt x="65370" y="395136"/>
                    <a:pt x="68379" y="424666"/>
                  </a:cubicBezTo>
                  <a:close/>
                  <a:moveTo>
                    <a:pt x="462137" y="424666"/>
                  </a:moveTo>
                  <a:lnTo>
                    <a:pt x="406247" y="424666"/>
                  </a:lnTo>
                  <a:cubicBezTo>
                    <a:pt x="409257" y="395136"/>
                    <a:pt x="432606" y="371787"/>
                    <a:pt x="462137" y="368777"/>
                  </a:cubicBezTo>
                  <a:close/>
                  <a:moveTo>
                    <a:pt x="462137" y="356287"/>
                  </a:moveTo>
                  <a:cubicBezTo>
                    <a:pt x="425727" y="359375"/>
                    <a:pt x="396846" y="388257"/>
                    <a:pt x="393757" y="424666"/>
                  </a:cubicBezTo>
                  <a:lnTo>
                    <a:pt x="80870" y="424666"/>
                  </a:lnTo>
                  <a:cubicBezTo>
                    <a:pt x="77781" y="388257"/>
                    <a:pt x="48899" y="359375"/>
                    <a:pt x="12490" y="356287"/>
                  </a:cubicBezTo>
                  <a:lnTo>
                    <a:pt x="12490" y="243559"/>
                  </a:lnTo>
                  <a:lnTo>
                    <a:pt x="193597" y="243559"/>
                  </a:lnTo>
                  <a:lnTo>
                    <a:pt x="193597" y="306010"/>
                  </a:lnTo>
                  <a:cubicBezTo>
                    <a:pt x="193597" y="330153"/>
                    <a:pt x="213170" y="349725"/>
                    <a:pt x="237313" y="349725"/>
                  </a:cubicBezTo>
                  <a:cubicBezTo>
                    <a:pt x="261456" y="349725"/>
                    <a:pt x="281029" y="330153"/>
                    <a:pt x="281029" y="306010"/>
                  </a:cubicBezTo>
                  <a:lnTo>
                    <a:pt x="281029" y="243559"/>
                  </a:lnTo>
                  <a:lnTo>
                    <a:pt x="462137" y="243559"/>
                  </a:lnTo>
                  <a:close/>
                  <a:moveTo>
                    <a:pt x="458147" y="231068"/>
                  </a:moveTo>
                  <a:lnTo>
                    <a:pt x="428199" y="231068"/>
                  </a:lnTo>
                  <a:cubicBezTo>
                    <a:pt x="432698" y="228152"/>
                    <a:pt x="435249" y="223015"/>
                    <a:pt x="434853" y="217667"/>
                  </a:cubicBezTo>
                  <a:lnTo>
                    <a:pt x="433145" y="200786"/>
                  </a:lnTo>
                  <a:cubicBezTo>
                    <a:pt x="431296" y="182502"/>
                    <a:pt x="398040" y="183872"/>
                    <a:pt x="383828" y="185311"/>
                  </a:cubicBezTo>
                  <a:cubicBezTo>
                    <a:pt x="383391" y="185355"/>
                    <a:pt x="382818" y="185436"/>
                    <a:pt x="382347" y="185488"/>
                  </a:cubicBezTo>
                  <a:lnTo>
                    <a:pt x="377066" y="176163"/>
                  </a:lnTo>
                  <a:cubicBezTo>
                    <a:pt x="373366" y="170517"/>
                    <a:pt x="366569" y="167734"/>
                    <a:pt x="359972" y="169166"/>
                  </a:cubicBezTo>
                  <a:cubicBezTo>
                    <a:pt x="360224" y="166737"/>
                    <a:pt x="359800" y="164285"/>
                    <a:pt x="358746" y="162081"/>
                  </a:cubicBezTo>
                  <a:lnTo>
                    <a:pt x="359380" y="162373"/>
                  </a:lnTo>
                  <a:lnTo>
                    <a:pt x="422817" y="162373"/>
                  </a:lnTo>
                  <a:close/>
                </a:path>
              </a:pathLst>
            </a:custGeom>
            <a:solidFill>
              <a:schemeClr val="lt1"/>
            </a:solidFill>
            <a:ln w="8202" cap="flat">
              <a:solidFill>
                <a:schemeClr val="accent5"/>
              </a:solidFill>
              <a:prstDash val="solid"/>
              <a:miter/>
            </a:ln>
          </p:spPr>
          <p:txBody>
            <a:bodyPr rtlCol="0" anchor="ctr"/>
            <a:lstStyle/>
            <a:p>
              <a:endParaRPr lang="en-GB"/>
            </a:p>
          </p:txBody>
        </p:sp>
        <p:sp>
          <p:nvSpPr>
            <p:cNvPr id="152" name="Frihandsfigur: Form 151">
              <a:extLst>
                <a:ext uri="{FF2B5EF4-FFF2-40B4-BE49-F238E27FC236}">
                  <a16:creationId xmlns:a16="http://schemas.microsoft.com/office/drawing/2014/main" id="{2A005AD6-8FC1-1E80-243E-8EEACBA8D1D5}"/>
                </a:ext>
              </a:extLst>
            </p:cNvPr>
            <p:cNvSpPr/>
            <p:nvPr/>
          </p:nvSpPr>
          <p:spPr>
            <a:xfrm>
              <a:off x="15899720" y="7309480"/>
              <a:ext cx="37470" cy="37470"/>
            </a:xfrm>
            <a:custGeom>
              <a:avLst/>
              <a:gdLst>
                <a:gd name="connsiteX0" fmla="*/ 18735 w 37470"/>
                <a:gd name="connsiteY0" fmla="*/ 37471 h 37470"/>
                <a:gd name="connsiteX1" fmla="*/ 37471 w 37470"/>
                <a:gd name="connsiteY1" fmla="*/ 18735 h 37470"/>
                <a:gd name="connsiteX2" fmla="*/ 18735 w 37470"/>
                <a:gd name="connsiteY2" fmla="*/ 0 h 37470"/>
                <a:gd name="connsiteX3" fmla="*/ 0 w 37470"/>
                <a:gd name="connsiteY3" fmla="*/ 18735 h 37470"/>
                <a:gd name="connsiteX4" fmla="*/ 18735 w 37470"/>
                <a:gd name="connsiteY4" fmla="*/ 37471 h 37470"/>
                <a:gd name="connsiteX5" fmla="*/ 18735 w 37470"/>
                <a:gd name="connsiteY5" fmla="*/ 12490 h 37470"/>
                <a:gd name="connsiteX6" fmla="*/ 24980 w 37470"/>
                <a:gd name="connsiteY6" fmla="*/ 18735 h 37470"/>
                <a:gd name="connsiteX7" fmla="*/ 18735 w 37470"/>
                <a:gd name="connsiteY7" fmla="*/ 24980 h 37470"/>
                <a:gd name="connsiteX8" fmla="*/ 12490 w 37470"/>
                <a:gd name="connsiteY8" fmla="*/ 18735 h 37470"/>
                <a:gd name="connsiteX9" fmla="*/ 18735 w 37470"/>
                <a:gd name="connsiteY9" fmla="*/ 1249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70" h="37470">
                  <a:moveTo>
                    <a:pt x="18735" y="37471"/>
                  </a:moveTo>
                  <a:cubicBezTo>
                    <a:pt x="29082" y="37471"/>
                    <a:pt x="37471" y="29083"/>
                    <a:pt x="37471" y="18735"/>
                  </a:cubicBezTo>
                  <a:cubicBezTo>
                    <a:pt x="37471" y="8388"/>
                    <a:pt x="29082" y="0"/>
                    <a:pt x="18735" y="0"/>
                  </a:cubicBezTo>
                  <a:cubicBezTo>
                    <a:pt x="8388" y="0"/>
                    <a:pt x="0" y="8388"/>
                    <a:pt x="0" y="18735"/>
                  </a:cubicBezTo>
                  <a:cubicBezTo>
                    <a:pt x="0" y="29083"/>
                    <a:pt x="8388" y="37471"/>
                    <a:pt x="18735" y="37471"/>
                  </a:cubicBezTo>
                  <a:close/>
                  <a:moveTo>
                    <a:pt x="18735" y="12490"/>
                  </a:moveTo>
                  <a:cubicBezTo>
                    <a:pt x="22184" y="12490"/>
                    <a:pt x="24980" y="15286"/>
                    <a:pt x="24980" y="18735"/>
                  </a:cubicBezTo>
                  <a:cubicBezTo>
                    <a:pt x="24980" y="22184"/>
                    <a:pt x="22184" y="24980"/>
                    <a:pt x="18735" y="24980"/>
                  </a:cubicBezTo>
                  <a:cubicBezTo>
                    <a:pt x="15286" y="24980"/>
                    <a:pt x="12490" y="22184"/>
                    <a:pt x="12490" y="18735"/>
                  </a:cubicBezTo>
                  <a:cubicBezTo>
                    <a:pt x="12494" y="15288"/>
                    <a:pt x="15288" y="12494"/>
                    <a:pt x="18735" y="12490"/>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54" name="Bild 144" descr="Euro med hel fyllning">
            <a:extLst>
              <a:ext uri="{FF2B5EF4-FFF2-40B4-BE49-F238E27FC236}">
                <a16:creationId xmlns:a16="http://schemas.microsoft.com/office/drawing/2014/main" id="{309838D4-4813-4E05-1460-54E48D9F9266}"/>
              </a:ext>
            </a:extLst>
          </p:cNvPr>
          <p:cNvSpPr/>
          <p:nvPr/>
        </p:nvSpPr>
        <p:spPr>
          <a:xfrm rot="18205641">
            <a:off x="8295704" y="7170429"/>
            <a:ext cx="206621" cy="278254"/>
          </a:xfrm>
          <a:custGeom>
            <a:avLst/>
            <a:gdLst>
              <a:gd name="connsiteX0" fmla="*/ 194885 w 206621"/>
              <a:gd name="connsiteY0" fmla="*/ 237586 h 278254"/>
              <a:gd name="connsiteX1" fmla="*/ 133776 w 206621"/>
              <a:gd name="connsiteY1" fmla="*/ 256850 h 278254"/>
              <a:gd name="connsiteX2" fmla="*/ 49051 w 206621"/>
              <a:gd name="connsiteY2" fmla="*/ 171234 h 278254"/>
              <a:gd name="connsiteX3" fmla="*/ 149829 w 206621"/>
              <a:gd name="connsiteY3" fmla="*/ 171234 h 278254"/>
              <a:gd name="connsiteX4" fmla="*/ 149829 w 206621"/>
              <a:gd name="connsiteY4" fmla="*/ 149829 h 278254"/>
              <a:gd name="connsiteX5" fmla="*/ 46590 w 206621"/>
              <a:gd name="connsiteY5" fmla="*/ 149829 h 278254"/>
              <a:gd name="connsiteX6" fmla="*/ 46376 w 206621"/>
              <a:gd name="connsiteY6" fmla="*/ 139127 h 278254"/>
              <a:gd name="connsiteX7" fmla="*/ 46661 w 206621"/>
              <a:gd name="connsiteY7" fmla="*/ 128425 h 278254"/>
              <a:gd name="connsiteX8" fmla="*/ 149829 w 206621"/>
              <a:gd name="connsiteY8" fmla="*/ 128425 h 278254"/>
              <a:gd name="connsiteX9" fmla="*/ 149829 w 206621"/>
              <a:gd name="connsiteY9" fmla="*/ 107021 h 278254"/>
              <a:gd name="connsiteX10" fmla="*/ 49051 w 206621"/>
              <a:gd name="connsiteY10" fmla="*/ 107021 h 278254"/>
              <a:gd name="connsiteX11" fmla="*/ 133776 w 206621"/>
              <a:gd name="connsiteY11" fmla="*/ 21404 h 278254"/>
              <a:gd name="connsiteX12" fmla="*/ 194885 w 206621"/>
              <a:gd name="connsiteY12" fmla="*/ 40668 h 278254"/>
              <a:gd name="connsiteX13" fmla="*/ 206622 w 206621"/>
              <a:gd name="connsiteY13" fmla="*/ 22831 h 278254"/>
              <a:gd name="connsiteX14" fmla="*/ 133776 w 206621"/>
              <a:gd name="connsiteY14" fmla="*/ 0 h 278254"/>
              <a:gd name="connsiteX15" fmla="*/ 27397 w 206621"/>
              <a:gd name="connsiteY15" fmla="*/ 107021 h 278254"/>
              <a:gd name="connsiteX16" fmla="*/ 0 w 206621"/>
              <a:gd name="connsiteY16" fmla="*/ 107021 h 278254"/>
              <a:gd name="connsiteX17" fmla="*/ 0 w 206621"/>
              <a:gd name="connsiteY17" fmla="*/ 128425 h 278254"/>
              <a:gd name="connsiteX18" fmla="*/ 25328 w 206621"/>
              <a:gd name="connsiteY18" fmla="*/ 128425 h 278254"/>
              <a:gd name="connsiteX19" fmla="*/ 25043 w 206621"/>
              <a:gd name="connsiteY19" fmla="*/ 139127 h 278254"/>
              <a:gd name="connsiteX20" fmla="*/ 25328 w 206621"/>
              <a:gd name="connsiteY20" fmla="*/ 149829 h 278254"/>
              <a:gd name="connsiteX21" fmla="*/ 0 w 206621"/>
              <a:gd name="connsiteY21" fmla="*/ 149829 h 278254"/>
              <a:gd name="connsiteX22" fmla="*/ 0 w 206621"/>
              <a:gd name="connsiteY22" fmla="*/ 171234 h 278254"/>
              <a:gd name="connsiteX23" fmla="*/ 27397 w 206621"/>
              <a:gd name="connsiteY23" fmla="*/ 171234 h 278254"/>
              <a:gd name="connsiteX24" fmla="*/ 133776 w 206621"/>
              <a:gd name="connsiteY24" fmla="*/ 278254 h 278254"/>
              <a:gd name="connsiteX25" fmla="*/ 206622 w 206621"/>
              <a:gd name="connsiteY25" fmla="*/ 255352 h 27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21" h="278254">
                <a:moveTo>
                  <a:pt x="194885" y="237586"/>
                </a:moveTo>
                <a:cubicBezTo>
                  <a:pt x="176863" y="249897"/>
                  <a:pt x="155601" y="256600"/>
                  <a:pt x="133776" y="256850"/>
                </a:cubicBezTo>
                <a:cubicBezTo>
                  <a:pt x="81728" y="256850"/>
                  <a:pt x="56757" y="215683"/>
                  <a:pt x="49051" y="171234"/>
                </a:cubicBezTo>
                <a:lnTo>
                  <a:pt x="149829" y="171234"/>
                </a:lnTo>
                <a:lnTo>
                  <a:pt x="149829" y="149829"/>
                </a:lnTo>
                <a:lnTo>
                  <a:pt x="46590" y="149829"/>
                </a:lnTo>
                <a:cubicBezTo>
                  <a:pt x="46376" y="146262"/>
                  <a:pt x="46376" y="142695"/>
                  <a:pt x="46376" y="139127"/>
                </a:cubicBezTo>
                <a:cubicBezTo>
                  <a:pt x="46376" y="135560"/>
                  <a:pt x="46376" y="131992"/>
                  <a:pt x="46661" y="128425"/>
                </a:cubicBezTo>
                <a:lnTo>
                  <a:pt x="149829" y="128425"/>
                </a:lnTo>
                <a:lnTo>
                  <a:pt x="149829" y="107021"/>
                </a:lnTo>
                <a:lnTo>
                  <a:pt x="49051" y="107021"/>
                </a:lnTo>
                <a:cubicBezTo>
                  <a:pt x="56757" y="62572"/>
                  <a:pt x="81728" y="21404"/>
                  <a:pt x="133776" y="21404"/>
                </a:cubicBezTo>
                <a:cubicBezTo>
                  <a:pt x="155598" y="21667"/>
                  <a:pt x="176857" y="28369"/>
                  <a:pt x="194885" y="40668"/>
                </a:cubicBezTo>
                <a:lnTo>
                  <a:pt x="206622" y="22831"/>
                </a:lnTo>
                <a:cubicBezTo>
                  <a:pt x="185119" y="8212"/>
                  <a:pt x="159777" y="269"/>
                  <a:pt x="133776" y="0"/>
                </a:cubicBezTo>
                <a:cubicBezTo>
                  <a:pt x="77519" y="0"/>
                  <a:pt x="37243" y="41917"/>
                  <a:pt x="27397" y="107021"/>
                </a:cubicBezTo>
                <a:lnTo>
                  <a:pt x="0" y="107021"/>
                </a:lnTo>
                <a:lnTo>
                  <a:pt x="0" y="128425"/>
                </a:lnTo>
                <a:lnTo>
                  <a:pt x="25328" y="128425"/>
                </a:lnTo>
                <a:cubicBezTo>
                  <a:pt x="25150" y="131992"/>
                  <a:pt x="25043" y="135560"/>
                  <a:pt x="25043" y="139127"/>
                </a:cubicBezTo>
                <a:cubicBezTo>
                  <a:pt x="25043" y="142695"/>
                  <a:pt x="25043" y="146262"/>
                  <a:pt x="25328" y="149829"/>
                </a:cubicBezTo>
                <a:lnTo>
                  <a:pt x="0" y="149829"/>
                </a:lnTo>
                <a:lnTo>
                  <a:pt x="0" y="171234"/>
                </a:lnTo>
                <a:lnTo>
                  <a:pt x="27397" y="171234"/>
                </a:lnTo>
                <a:cubicBezTo>
                  <a:pt x="37243" y="236338"/>
                  <a:pt x="77340" y="278254"/>
                  <a:pt x="133776" y="278254"/>
                </a:cubicBezTo>
                <a:cubicBezTo>
                  <a:pt x="159784" y="277964"/>
                  <a:pt x="185127" y="269997"/>
                  <a:pt x="206622" y="255352"/>
                </a:cubicBezTo>
                <a:close/>
              </a:path>
            </a:pathLst>
          </a:custGeom>
          <a:solidFill>
            <a:schemeClr val="lt1"/>
          </a:solidFill>
          <a:ln w="4630" cap="flat">
            <a:solidFill>
              <a:schemeClr val="accent5"/>
            </a:solidFill>
            <a:prstDash val="solid"/>
            <a:miter/>
          </a:ln>
        </p:spPr>
        <p:txBody>
          <a:bodyPr rtlCol="0" anchor="ctr"/>
          <a:lstStyle/>
          <a:p>
            <a:endParaRPr lang="en-GB"/>
          </a:p>
        </p:txBody>
      </p:sp>
      <p:grpSp>
        <p:nvGrpSpPr>
          <p:cNvPr id="155" name="Bild 2" descr="Lastbil kontur">
            <a:extLst>
              <a:ext uri="{FF2B5EF4-FFF2-40B4-BE49-F238E27FC236}">
                <a16:creationId xmlns:a16="http://schemas.microsoft.com/office/drawing/2014/main" id="{E171C55C-A435-9747-D73F-283CCEFCB682}"/>
              </a:ext>
            </a:extLst>
          </p:cNvPr>
          <p:cNvGrpSpPr/>
          <p:nvPr/>
        </p:nvGrpSpPr>
        <p:grpSpPr>
          <a:xfrm>
            <a:off x="13253493" y="4329639"/>
            <a:ext cx="838200" cy="476345"/>
            <a:chOff x="12550105" y="4329639"/>
            <a:chExt cx="838200" cy="476345"/>
          </a:xfrm>
          <a:solidFill>
            <a:schemeClr val="lt1"/>
          </a:solidFill>
        </p:grpSpPr>
        <p:sp>
          <p:nvSpPr>
            <p:cNvPr id="156" name="Frihandsfigur: Form 155">
              <a:extLst>
                <a:ext uri="{FF2B5EF4-FFF2-40B4-BE49-F238E27FC236}">
                  <a16:creationId xmlns:a16="http://schemas.microsoft.com/office/drawing/2014/main" id="{9725CDBB-A822-789C-FEAC-D9888AB4204C}"/>
                </a:ext>
              </a:extLst>
            </p:cNvPr>
            <p:cNvSpPr/>
            <p:nvPr/>
          </p:nvSpPr>
          <p:spPr>
            <a:xfrm>
              <a:off x="12645355"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7" name="Frihandsfigur: Form 156">
              <a:extLst>
                <a:ext uri="{FF2B5EF4-FFF2-40B4-BE49-F238E27FC236}">
                  <a16:creationId xmlns:a16="http://schemas.microsoft.com/office/drawing/2014/main" id="{CE87BD0E-B866-5032-6AFB-4860BACB3209}"/>
                </a:ext>
              </a:extLst>
            </p:cNvPr>
            <p:cNvSpPr/>
            <p:nvPr/>
          </p:nvSpPr>
          <p:spPr>
            <a:xfrm>
              <a:off x="12550105" y="4329639"/>
              <a:ext cx="838200" cy="400164"/>
            </a:xfrm>
            <a:custGeom>
              <a:avLst/>
              <a:gdLst>
                <a:gd name="connsiteX0" fmla="*/ 822960 w 838200"/>
                <a:gd name="connsiteY0" fmla="*/ 236287 h 400164"/>
                <a:gd name="connsiteX1" fmla="*/ 772478 w 838200"/>
                <a:gd name="connsiteY1" fmla="*/ 198187 h 400164"/>
                <a:gd name="connsiteX2" fmla="*/ 759143 w 838200"/>
                <a:gd name="connsiteY2" fmla="*/ 178184 h 400164"/>
                <a:gd name="connsiteX3" fmla="*/ 740093 w 838200"/>
                <a:gd name="connsiteY3" fmla="*/ 112462 h 400164"/>
                <a:gd name="connsiteX4" fmla="*/ 666750 w 838200"/>
                <a:gd name="connsiteY4" fmla="*/ 57150 h 400164"/>
                <a:gd name="connsiteX5" fmla="*/ 571500 w 838200"/>
                <a:gd name="connsiteY5" fmla="*/ 57150 h 400164"/>
                <a:gd name="connsiteX6" fmla="*/ 571500 w 838200"/>
                <a:gd name="connsiteY6" fmla="*/ 0 h 400164"/>
                <a:gd name="connsiteX7" fmla="*/ 0 w 838200"/>
                <a:gd name="connsiteY7" fmla="*/ 0 h 400164"/>
                <a:gd name="connsiteX8" fmla="*/ 0 w 838200"/>
                <a:gd name="connsiteY8" fmla="*/ 400164 h 400164"/>
                <a:gd name="connsiteX9" fmla="*/ 76200 w 838200"/>
                <a:gd name="connsiteY9" fmla="*/ 400164 h 400164"/>
                <a:gd name="connsiteX10" fmla="*/ 78105 w 838200"/>
                <a:gd name="connsiteY10" fmla="*/ 381114 h 400164"/>
                <a:gd name="connsiteX11" fmla="*/ 19050 w 838200"/>
                <a:gd name="connsiteY11" fmla="*/ 381114 h 400164"/>
                <a:gd name="connsiteX12" fmla="*/ 19050 w 838200"/>
                <a:gd name="connsiteY12" fmla="*/ 256670 h 400164"/>
                <a:gd name="connsiteX13" fmla="*/ 552450 w 838200"/>
                <a:gd name="connsiteY13" fmla="*/ 256670 h 400164"/>
                <a:gd name="connsiteX14" fmla="*/ 552450 w 838200"/>
                <a:gd name="connsiteY14" fmla="*/ 381114 h 400164"/>
                <a:gd name="connsiteX15" fmla="*/ 264795 w 838200"/>
                <a:gd name="connsiteY15" fmla="*/ 381114 h 400164"/>
                <a:gd name="connsiteX16" fmla="*/ 266700 w 838200"/>
                <a:gd name="connsiteY16" fmla="*/ 400164 h 400164"/>
                <a:gd name="connsiteX17" fmla="*/ 581025 w 838200"/>
                <a:gd name="connsiteY17" fmla="*/ 400164 h 400164"/>
                <a:gd name="connsiteX18" fmla="*/ 582930 w 838200"/>
                <a:gd name="connsiteY18" fmla="*/ 381114 h 400164"/>
                <a:gd name="connsiteX19" fmla="*/ 571500 w 838200"/>
                <a:gd name="connsiteY19" fmla="*/ 381114 h 400164"/>
                <a:gd name="connsiteX20" fmla="*/ 571500 w 838200"/>
                <a:gd name="connsiteY20" fmla="*/ 76200 h 400164"/>
                <a:gd name="connsiteX21" fmla="*/ 609600 w 838200"/>
                <a:gd name="connsiteY21" fmla="*/ 76200 h 400164"/>
                <a:gd name="connsiteX22" fmla="*/ 609600 w 838200"/>
                <a:gd name="connsiteY22" fmla="*/ 209045 h 400164"/>
                <a:gd name="connsiteX23" fmla="*/ 756095 w 838200"/>
                <a:gd name="connsiteY23" fmla="*/ 209045 h 400164"/>
                <a:gd name="connsiteX24" fmla="*/ 761209 w 838200"/>
                <a:gd name="connsiteY24" fmla="*/ 213512 h 400164"/>
                <a:gd name="connsiteX25" fmla="*/ 811282 w 838200"/>
                <a:gd name="connsiteY25" fmla="*/ 251317 h 400164"/>
                <a:gd name="connsiteX26" fmla="*/ 819150 w 838200"/>
                <a:gd name="connsiteY26" fmla="*/ 266776 h 400164"/>
                <a:gd name="connsiteX27" fmla="*/ 819150 w 838200"/>
                <a:gd name="connsiteY27" fmla="*/ 362026 h 400164"/>
                <a:gd name="connsiteX28" fmla="*/ 800100 w 838200"/>
                <a:gd name="connsiteY28" fmla="*/ 381076 h 400164"/>
                <a:gd name="connsiteX29" fmla="*/ 769620 w 838200"/>
                <a:gd name="connsiteY29" fmla="*/ 381076 h 400164"/>
                <a:gd name="connsiteX30" fmla="*/ 771525 w 838200"/>
                <a:gd name="connsiteY30" fmla="*/ 400126 h 400164"/>
                <a:gd name="connsiteX31" fmla="*/ 800100 w 838200"/>
                <a:gd name="connsiteY31" fmla="*/ 400126 h 400164"/>
                <a:gd name="connsiteX32" fmla="*/ 838200 w 838200"/>
                <a:gd name="connsiteY32" fmla="*/ 362026 h 400164"/>
                <a:gd name="connsiteX33" fmla="*/ 838200 w 838200"/>
                <a:gd name="connsiteY33" fmla="*/ 266776 h 400164"/>
                <a:gd name="connsiteX34" fmla="*/ 822960 w 838200"/>
                <a:gd name="connsiteY34" fmla="*/ 236287 h 400164"/>
                <a:gd name="connsiteX35" fmla="*/ 552450 w 838200"/>
                <a:gd name="connsiteY35" fmla="*/ 237620 h 400164"/>
                <a:gd name="connsiteX36" fmla="*/ 19050 w 838200"/>
                <a:gd name="connsiteY36" fmla="*/ 237620 h 400164"/>
                <a:gd name="connsiteX37" fmla="*/ 19050 w 838200"/>
                <a:gd name="connsiteY37" fmla="*/ 19050 h 400164"/>
                <a:gd name="connsiteX38" fmla="*/ 552450 w 838200"/>
                <a:gd name="connsiteY38" fmla="*/ 19050 h 400164"/>
                <a:gd name="connsiteX39" fmla="*/ 628650 w 838200"/>
                <a:gd name="connsiteY39" fmla="*/ 76200 h 400164"/>
                <a:gd name="connsiteX40" fmla="*/ 666750 w 838200"/>
                <a:gd name="connsiteY40" fmla="*/ 76200 h 400164"/>
                <a:gd name="connsiteX41" fmla="*/ 721805 w 838200"/>
                <a:gd name="connsiteY41" fmla="*/ 117710 h 400164"/>
                <a:gd name="connsiteX42" fmla="*/ 740769 w 838200"/>
                <a:gd name="connsiteY42" fmla="*/ 183147 h 400164"/>
                <a:gd name="connsiteX43" fmla="*/ 743169 w 838200"/>
                <a:gd name="connsiteY43" fmla="*/ 189976 h 400164"/>
                <a:gd name="connsiteX44" fmla="*/ 628650 w 838200"/>
                <a:gd name="connsiteY44" fmla="*/ 189976 h 4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8200" h="400164">
                  <a:moveTo>
                    <a:pt x="822960" y="236287"/>
                  </a:moveTo>
                  <a:lnTo>
                    <a:pt x="772478" y="198187"/>
                  </a:lnTo>
                  <a:cubicBezTo>
                    <a:pt x="765858" y="193258"/>
                    <a:pt x="761146" y="186191"/>
                    <a:pt x="759143" y="178184"/>
                  </a:cubicBezTo>
                  <a:lnTo>
                    <a:pt x="740093" y="112462"/>
                  </a:lnTo>
                  <a:cubicBezTo>
                    <a:pt x="730395" y="79953"/>
                    <a:pt x="700672" y="57537"/>
                    <a:pt x="666750" y="57150"/>
                  </a:cubicBezTo>
                  <a:lnTo>
                    <a:pt x="571500" y="57150"/>
                  </a:lnTo>
                  <a:lnTo>
                    <a:pt x="571500" y="0"/>
                  </a:lnTo>
                  <a:lnTo>
                    <a:pt x="0" y="0"/>
                  </a:lnTo>
                  <a:lnTo>
                    <a:pt x="0" y="400164"/>
                  </a:lnTo>
                  <a:lnTo>
                    <a:pt x="76200" y="400164"/>
                  </a:lnTo>
                  <a:cubicBezTo>
                    <a:pt x="76197" y="393766"/>
                    <a:pt x="76835" y="387385"/>
                    <a:pt x="78105" y="381114"/>
                  </a:cubicBezTo>
                  <a:lnTo>
                    <a:pt x="19050" y="381114"/>
                  </a:lnTo>
                  <a:lnTo>
                    <a:pt x="19050" y="256670"/>
                  </a:lnTo>
                  <a:lnTo>
                    <a:pt x="552450" y="256670"/>
                  </a:lnTo>
                  <a:lnTo>
                    <a:pt x="552450" y="381114"/>
                  </a:lnTo>
                  <a:lnTo>
                    <a:pt x="264795" y="381114"/>
                  </a:lnTo>
                  <a:cubicBezTo>
                    <a:pt x="266069" y="387384"/>
                    <a:pt x="266708" y="393766"/>
                    <a:pt x="266700" y="400164"/>
                  </a:cubicBezTo>
                  <a:lnTo>
                    <a:pt x="581025" y="400164"/>
                  </a:lnTo>
                  <a:cubicBezTo>
                    <a:pt x="581022" y="393766"/>
                    <a:pt x="581660" y="387385"/>
                    <a:pt x="582930" y="381114"/>
                  </a:cubicBezTo>
                  <a:lnTo>
                    <a:pt x="571500" y="381114"/>
                  </a:lnTo>
                  <a:lnTo>
                    <a:pt x="571500" y="76200"/>
                  </a:lnTo>
                  <a:lnTo>
                    <a:pt x="609600" y="76200"/>
                  </a:lnTo>
                  <a:lnTo>
                    <a:pt x="609600" y="209045"/>
                  </a:lnTo>
                  <a:lnTo>
                    <a:pt x="756095" y="209045"/>
                  </a:lnTo>
                  <a:cubicBezTo>
                    <a:pt x="757699" y="210645"/>
                    <a:pt x="759408" y="212138"/>
                    <a:pt x="761209" y="213512"/>
                  </a:cubicBezTo>
                  <a:lnTo>
                    <a:pt x="811282" y="251317"/>
                  </a:lnTo>
                  <a:cubicBezTo>
                    <a:pt x="816190" y="254947"/>
                    <a:pt x="819103" y="260673"/>
                    <a:pt x="819150" y="266776"/>
                  </a:cubicBezTo>
                  <a:lnTo>
                    <a:pt x="819150" y="362026"/>
                  </a:lnTo>
                  <a:cubicBezTo>
                    <a:pt x="819150" y="372548"/>
                    <a:pt x="810621" y="381076"/>
                    <a:pt x="800100" y="381076"/>
                  </a:cubicBezTo>
                  <a:lnTo>
                    <a:pt x="769620" y="381076"/>
                  </a:lnTo>
                  <a:cubicBezTo>
                    <a:pt x="770894" y="387346"/>
                    <a:pt x="771533" y="393728"/>
                    <a:pt x="771525" y="400126"/>
                  </a:cubicBezTo>
                  <a:lnTo>
                    <a:pt x="800100" y="400126"/>
                  </a:lnTo>
                  <a:cubicBezTo>
                    <a:pt x="821114" y="400059"/>
                    <a:pt x="838132" y="383040"/>
                    <a:pt x="838200" y="362026"/>
                  </a:cubicBezTo>
                  <a:lnTo>
                    <a:pt x="838200" y="266776"/>
                  </a:lnTo>
                  <a:cubicBezTo>
                    <a:pt x="838161" y="254791"/>
                    <a:pt x="832524" y="243511"/>
                    <a:pt x="822960" y="236287"/>
                  </a:cubicBezTo>
                  <a:close/>
                  <a:moveTo>
                    <a:pt x="552450" y="237620"/>
                  </a:moveTo>
                  <a:lnTo>
                    <a:pt x="19050" y="237620"/>
                  </a:lnTo>
                  <a:lnTo>
                    <a:pt x="19050" y="19050"/>
                  </a:lnTo>
                  <a:lnTo>
                    <a:pt x="552450" y="19050"/>
                  </a:lnTo>
                  <a:close/>
                  <a:moveTo>
                    <a:pt x="628650" y="76200"/>
                  </a:moveTo>
                  <a:lnTo>
                    <a:pt x="666750" y="76200"/>
                  </a:lnTo>
                  <a:cubicBezTo>
                    <a:pt x="692156" y="76649"/>
                    <a:pt x="714384" y="93407"/>
                    <a:pt x="721805" y="117710"/>
                  </a:cubicBezTo>
                  <a:lnTo>
                    <a:pt x="740769" y="183147"/>
                  </a:lnTo>
                  <a:cubicBezTo>
                    <a:pt x="741416" y="185474"/>
                    <a:pt x="742218" y="187756"/>
                    <a:pt x="743169" y="189976"/>
                  </a:cubicBezTo>
                  <a:lnTo>
                    <a:pt x="628650" y="189976"/>
                  </a:ln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8" name="Frihandsfigur: Form 157">
              <a:extLst>
                <a:ext uri="{FF2B5EF4-FFF2-40B4-BE49-F238E27FC236}">
                  <a16:creationId xmlns:a16="http://schemas.microsoft.com/office/drawing/2014/main" id="{4C2E8776-EDB0-14FC-2861-F68861841265}"/>
                </a:ext>
              </a:extLst>
            </p:cNvPr>
            <p:cNvSpPr/>
            <p:nvPr/>
          </p:nvSpPr>
          <p:spPr>
            <a:xfrm>
              <a:off x="13150180"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grpSp>
      <p:sp>
        <p:nvSpPr>
          <p:cNvPr id="5" name="Bild 12" descr="Present kontur">
            <a:extLst>
              <a:ext uri="{FF2B5EF4-FFF2-40B4-BE49-F238E27FC236}">
                <a16:creationId xmlns:a16="http://schemas.microsoft.com/office/drawing/2014/main" id="{5C2503EA-64D6-0655-7807-8CEB19A9FAC5}"/>
              </a:ext>
            </a:extLst>
          </p:cNvPr>
          <p:cNvSpPr/>
          <p:nvPr/>
        </p:nvSpPr>
        <p:spPr>
          <a:xfrm>
            <a:off x="10092760" y="2501675"/>
            <a:ext cx="513463" cy="566320"/>
          </a:xfrm>
          <a:custGeom>
            <a:avLst/>
            <a:gdLst>
              <a:gd name="connsiteX0" fmla="*/ 390164 w 513463"/>
              <a:gd name="connsiteY0" fmla="*/ 128367 h 566320"/>
              <a:gd name="connsiteX1" fmla="*/ 400735 w 513463"/>
              <a:gd name="connsiteY1" fmla="*/ 71478 h 566320"/>
              <a:gd name="connsiteX2" fmla="*/ 399723 w 513463"/>
              <a:gd name="connsiteY2" fmla="*/ 69213 h 566320"/>
              <a:gd name="connsiteX3" fmla="*/ 331672 w 513463"/>
              <a:gd name="connsiteY3" fmla="*/ 42649 h 566320"/>
              <a:gd name="connsiteX4" fmla="*/ 315221 w 513463"/>
              <a:gd name="connsiteY4" fmla="*/ 54111 h 566320"/>
              <a:gd name="connsiteX5" fmla="*/ 308531 w 513463"/>
              <a:gd name="connsiteY5" fmla="*/ 61058 h 566320"/>
              <a:gd name="connsiteX6" fmla="*/ 267406 w 513463"/>
              <a:gd name="connsiteY6" fmla="*/ 888 h 566320"/>
              <a:gd name="connsiteX7" fmla="*/ 258068 w 513463"/>
              <a:gd name="connsiteY7" fmla="*/ 1 h 566320"/>
              <a:gd name="connsiteX8" fmla="*/ 255546 w 513463"/>
              <a:gd name="connsiteY8" fmla="*/ 1 h 566320"/>
              <a:gd name="connsiteX9" fmla="*/ 203678 w 513463"/>
              <a:gd name="connsiteY9" fmla="*/ 51247 h 566320"/>
              <a:gd name="connsiteX10" fmla="*/ 205967 w 513463"/>
              <a:gd name="connsiteY10" fmla="*/ 66751 h 566320"/>
              <a:gd name="connsiteX11" fmla="*/ 193779 w 513463"/>
              <a:gd name="connsiteY11" fmla="*/ 54096 h 566320"/>
              <a:gd name="connsiteX12" fmla="*/ 120739 w 513463"/>
              <a:gd name="connsiteY12" fmla="*/ 52746 h 566320"/>
              <a:gd name="connsiteX13" fmla="*/ 109277 w 513463"/>
              <a:gd name="connsiteY13" fmla="*/ 69198 h 566320"/>
              <a:gd name="connsiteX14" fmla="*/ 108265 w 513463"/>
              <a:gd name="connsiteY14" fmla="*/ 71463 h 566320"/>
              <a:gd name="connsiteX15" fmla="*/ 118746 w 513463"/>
              <a:gd name="connsiteY15" fmla="*/ 128367 h 566320"/>
              <a:gd name="connsiteX16" fmla="*/ 0 w 513463"/>
              <a:gd name="connsiteY16" fmla="*/ 128367 h 566320"/>
              <a:gd name="connsiteX17" fmla="*/ 0 w 513463"/>
              <a:gd name="connsiteY17" fmla="*/ 566321 h 566320"/>
              <a:gd name="connsiteX18" fmla="*/ 513463 w 513463"/>
              <a:gd name="connsiteY18" fmla="*/ 566321 h 566320"/>
              <a:gd name="connsiteX19" fmla="*/ 513463 w 513463"/>
              <a:gd name="connsiteY19" fmla="*/ 128367 h 566320"/>
              <a:gd name="connsiteX20" fmla="*/ 498361 w 513463"/>
              <a:gd name="connsiteY20" fmla="*/ 286936 h 566320"/>
              <a:gd name="connsiteX21" fmla="*/ 286935 w 513463"/>
              <a:gd name="connsiteY21" fmla="*/ 286936 h 566320"/>
              <a:gd name="connsiteX22" fmla="*/ 286935 w 513463"/>
              <a:gd name="connsiteY22" fmla="*/ 143469 h 566320"/>
              <a:gd name="connsiteX23" fmla="*/ 498361 w 513463"/>
              <a:gd name="connsiteY23" fmla="*/ 143469 h 566320"/>
              <a:gd name="connsiteX24" fmla="*/ 226528 w 513463"/>
              <a:gd name="connsiteY24" fmla="*/ 332242 h 566320"/>
              <a:gd name="connsiteX25" fmla="*/ 15102 w 513463"/>
              <a:gd name="connsiteY25" fmla="*/ 332242 h 566320"/>
              <a:gd name="connsiteX26" fmla="*/ 15102 w 513463"/>
              <a:gd name="connsiteY26" fmla="*/ 302038 h 566320"/>
              <a:gd name="connsiteX27" fmla="*/ 226528 w 513463"/>
              <a:gd name="connsiteY27" fmla="*/ 302038 h 566320"/>
              <a:gd name="connsiteX28" fmla="*/ 241630 w 513463"/>
              <a:gd name="connsiteY28" fmla="*/ 143469 h 566320"/>
              <a:gd name="connsiteX29" fmla="*/ 271833 w 513463"/>
              <a:gd name="connsiteY29" fmla="*/ 143469 h 566320"/>
              <a:gd name="connsiteX30" fmla="*/ 271833 w 513463"/>
              <a:gd name="connsiteY30" fmla="*/ 551219 h 566320"/>
              <a:gd name="connsiteX31" fmla="*/ 241630 w 513463"/>
              <a:gd name="connsiteY31" fmla="*/ 551219 h 566320"/>
              <a:gd name="connsiteX32" fmla="*/ 286935 w 513463"/>
              <a:gd name="connsiteY32" fmla="*/ 302038 h 566320"/>
              <a:gd name="connsiteX33" fmla="*/ 498361 w 513463"/>
              <a:gd name="connsiteY33" fmla="*/ 302038 h 566320"/>
              <a:gd name="connsiteX34" fmla="*/ 498361 w 513463"/>
              <a:gd name="connsiteY34" fmla="*/ 332242 h 566320"/>
              <a:gd name="connsiteX35" fmla="*/ 286935 w 513463"/>
              <a:gd name="connsiteY35" fmla="*/ 332242 h 566320"/>
              <a:gd name="connsiteX36" fmla="*/ 326094 w 513463"/>
              <a:gd name="connsiteY36" fmla="*/ 64576 h 566320"/>
              <a:gd name="connsiteX37" fmla="*/ 352190 w 513463"/>
              <a:gd name="connsiteY37" fmla="*/ 53356 h 566320"/>
              <a:gd name="connsiteX38" fmla="*/ 358843 w 513463"/>
              <a:gd name="connsiteY38" fmla="*/ 53952 h 566320"/>
              <a:gd name="connsiteX39" fmla="*/ 385890 w 513463"/>
              <a:gd name="connsiteY39" fmla="*/ 75246 h 566320"/>
              <a:gd name="connsiteX40" fmla="*/ 386902 w 513463"/>
              <a:gd name="connsiteY40" fmla="*/ 77511 h 566320"/>
              <a:gd name="connsiteX41" fmla="*/ 368096 w 513463"/>
              <a:gd name="connsiteY41" fmla="*/ 125676 h 566320"/>
              <a:gd name="connsiteX42" fmla="*/ 358964 w 513463"/>
              <a:gd name="connsiteY42" fmla="*/ 128329 h 566320"/>
              <a:gd name="connsiteX43" fmla="*/ 264970 w 513463"/>
              <a:gd name="connsiteY43" fmla="*/ 127974 h 566320"/>
              <a:gd name="connsiteX44" fmla="*/ 221416 w 513463"/>
              <a:gd name="connsiteY44" fmla="*/ 65400 h 566320"/>
              <a:gd name="connsiteX45" fmla="*/ 241527 w 513463"/>
              <a:gd name="connsiteY45" fmla="*/ 17788 h 566320"/>
              <a:gd name="connsiteX46" fmla="*/ 255267 w 513463"/>
              <a:gd name="connsiteY46" fmla="*/ 15103 h 566320"/>
              <a:gd name="connsiteX47" fmla="*/ 255463 w 513463"/>
              <a:gd name="connsiteY47" fmla="*/ 15103 h 566320"/>
              <a:gd name="connsiteX48" fmla="*/ 257993 w 513463"/>
              <a:gd name="connsiteY48" fmla="*/ 15103 h 566320"/>
              <a:gd name="connsiteX49" fmla="*/ 294351 w 513463"/>
              <a:gd name="connsiteY49" fmla="*/ 51836 h 566320"/>
              <a:gd name="connsiteX50" fmla="*/ 291526 w 513463"/>
              <a:gd name="connsiteY50" fmla="*/ 65739 h 566320"/>
              <a:gd name="connsiteX51" fmla="*/ 281982 w 513463"/>
              <a:gd name="connsiteY51" fmla="*/ 88581 h 566320"/>
              <a:gd name="connsiteX52" fmla="*/ 254466 w 513463"/>
              <a:gd name="connsiteY52" fmla="*/ 117131 h 566320"/>
              <a:gd name="connsiteX53" fmla="*/ 233611 w 513463"/>
              <a:gd name="connsiteY53" fmla="*/ 95445 h 566320"/>
              <a:gd name="connsiteX54" fmla="*/ 124764 w 513463"/>
              <a:gd name="connsiteY54" fmla="*/ 111868 h 566320"/>
              <a:gd name="connsiteX55" fmla="*/ 122114 w 513463"/>
              <a:gd name="connsiteY55" fmla="*/ 77549 h 566320"/>
              <a:gd name="connsiteX56" fmla="*/ 123125 w 513463"/>
              <a:gd name="connsiteY56" fmla="*/ 75284 h 566320"/>
              <a:gd name="connsiteX57" fmla="*/ 150173 w 513463"/>
              <a:gd name="connsiteY57" fmla="*/ 53990 h 566320"/>
              <a:gd name="connsiteX58" fmla="*/ 156825 w 513463"/>
              <a:gd name="connsiteY58" fmla="*/ 53394 h 566320"/>
              <a:gd name="connsiteX59" fmla="*/ 182929 w 513463"/>
              <a:gd name="connsiteY59" fmla="*/ 64614 h 566320"/>
              <a:gd name="connsiteX60" fmla="*/ 244038 w 513463"/>
              <a:gd name="connsiteY60" fmla="*/ 128042 h 566320"/>
              <a:gd name="connsiteX61" fmla="*/ 150014 w 513463"/>
              <a:gd name="connsiteY61" fmla="*/ 128367 h 566320"/>
              <a:gd name="connsiteX62" fmla="*/ 124741 w 513463"/>
              <a:gd name="connsiteY62" fmla="*/ 111868 h 566320"/>
              <a:gd name="connsiteX63" fmla="*/ 226528 w 513463"/>
              <a:gd name="connsiteY63" fmla="*/ 143469 h 566320"/>
              <a:gd name="connsiteX64" fmla="*/ 226528 w 513463"/>
              <a:gd name="connsiteY64" fmla="*/ 286936 h 566320"/>
              <a:gd name="connsiteX65" fmla="*/ 15102 w 513463"/>
              <a:gd name="connsiteY65" fmla="*/ 286936 h 566320"/>
              <a:gd name="connsiteX66" fmla="*/ 15102 w 513463"/>
              <a:gd name="connsiteY66" fmla="*/ 143469 h 566320"/>
              <a:gd name="connsiteX67" fmla="*/ 15102 w 513463"/>
              <a:gd name="connsiteY67" fmla="*/ 347344 h 566320"/>
              <a:gd name="connsiteX68" fmla="*/ 226528 w 513463"/>
              <a:gd name="connsiteY68" fmla="*/ 347344 h 566320"/>
              <a:gd name="connsiteX69" fmla="*/ 226528 w 513463"/>
              <a:gd name="connsiteY69" fmla="*/ 551219 h 566320"/>
              <a:gd name="connsiteX70" fmla="*/ 15102 w 513463"/>
              <a:gd name="connsiteY70" fmla="*/ 551219 h 566320"/>
              <a:gd name="connsiteX71" fmla="*/ 286935 w 513463"/>
              <a:gd name="connsiteY71" fmla="*/ 551219 h 566320"/>
              <a:gd name="connsiteX72" fmla="*/ 286935 w 513463"/>
              <a:gd name="connsiteY72" fmla="*/ 347344 h 566320"/>
              <a:gd name="connsiteX73" fmla="*/ 498361 w 513463"/>
              <a:gd name="connsiteY73" fmla="*/ 347344 h 566320"/>
              <a:gd name="connsiteX74" fmla="*/ 498361 w 513463"/>
              <a:gd name="connsiteY74" fmla="*/ 551219 h 5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463" h="566320">
                <a:moveTo>
                  <a:pt x="390164" y="128367"/>
                </a:moveTo>
                <a:cubicBezTo>
                  <a:pt x="405211" y="113466"/>
                  <a:pt x="409426" y="90790"/>
                  <a:pt x="400735" y="71478"/>
                </a:cubicBezTo>
                <a:lnTo>
                  <a:pt x="399723" y="69213"/>
                </a:lnTo>
                <a:cubicBezTo>
                  <a:pt x="388267" y="43085"/>
                  <a:pt x="357799" y="31192"/>
                  <a:pt x="331672" y="42649"/>
                </a:cubicBezTo>
                <a:cubicBezTo>
                  <a:pt x="325493" y="45358"/>
                  <a:pt x="319903" y="49253"/>
                  <a:pt x="315221" y="54111"/>
                </a:cubicBezTo>
                <a:lnTo>
                  <a:pt x="308531" y="61058"/>
                </a:lnTo>
                <a:cubicBezTo>
                  <a:pt x="313790" y="33086"/>
                  <a:pt x="295377" y="6147"/>
                  <a:pt x="267406" y="888"/>
                </a:cubicBezTo>
                <a:cubicBezTo>
                  <a:pt x="264326" y="309"/>
                  <a:pt x="261201" y="12"/>
                  <a:pt x="258068" y="1"/>
                </a:cubicBezTo>
                <a:lnTo>
                  <a:pt x="255546" y="1"/>
                </a:lnTo>
                <a:cubicBezTo>
                  <a:pt x="227072" y="-171"/>
                  <a:pt x="203850" y="22772"/>
                  <a:pt x="203678" y="51247"/>
                </a:cubicBezTo>
                <a:cubicBezTo>
                  <a:pt x="203646" y="56502"/>
                  <a:pt x="204418" y="61730"/>
                  <a:pt x="205967" y="66751"/>
                </a:cubicBezTo>
                <a:lnTo>
                  <a:pt x="193779" y="54096"/>
                </a:lnTo>
                <a:cubicBezTo>
                  <a:pt x="173982" y="33554"/>
                  <a:pt x="141282" y="32949"/>
                  <a:pt x="120739" y="52746"/>
                </a:cubicBezTo>
                <a:cubicBezTo>
                  <a:pt x="115881" y="57429"/>
                  <a:pt x="111987" y="63018"/>
                  <a:pt x="109277" y="69198"/>
                </a:cubicBezTo>
                <a:lnTo>
                  <a:pt x="108265" y="71463"/>
                </a:lnTo>
                <a:cubicBezTo>
                  <a:pt x="99673" y="90775"/>
                  <a:pt x="103837" y="113383"/>
                  <a:pt x="118746" y="128367"/>
                </a:cubicBezTo>
                <a:lnTo>
                  <a:pt x="0" y="128367"/>
                </a:lnTo>
                <a:lnTo>
                  <a:pt x="0" y="566321"/>
                </a:lnTo>
                <a:lnTo>
                  <a:pt x="513463" y="566321"/>
                </a:lnTo>
                <a:lnTo>
                  <a:pt x="513463" y="128367"/>
                </a:lnTo>
                <a:close/>
                <a:moveTo>
                  <a:pt x="498361" y="286936"/>
                </a:moveTo>
                <a:lnTo>
                  <a:pt x="286935" y="286936"/>
                </a:lnTo>
                <a:lnTo>
                  <a:pt x="286935" y="143469"/>
                </a:lnTo>
                <a:lnTo>
                  <a:pt x="498361" y="143469"/>
                </a:lnTo>
                <a:close/>
                <a:moveTo>
                  <a:pt x="226528" y="332242"/>
                </a:moveTo>
                <a:lnTo>
                  <a:pt x="15102" y="332242"/>
                </a:lnTo>
                <a:lnTo>
                  <a:pt x="15102" y="302038"/>
                </a:lnTo>
                <a:lnTo>
                  <a:pt x="226528" y="302038"/>
                </a:lnTo>
                <a:close/>
                <a:moveTo>
                  <a:pt x="241630" y="143469"/>
                </a:moveTo>
                <a:lnTo>
                  <a:pt x="271833" y="143469"/>
                </a:lnTo>
                <a:lnTo>
                  <a:pt x="271833" y="551219"/>
                </a:lnTo>
                <a:lnTo>
                  <a:pt x="241630" y="551219"/>
                </a:lnTo>
                <a:close/>
                <a:moveTo>
                  <a:pt x="286935" y="302038"/>
                </a:moveTo>
                <a:lnTo>
                  <a:pt x="498361" y="302038"/>
                </a:lnTo>
                <a:lnTo>
                  <a:pt x="498361" y="332242"/>
                </a:lnTo>
                <a:lnTo>
                  <a:pt x="286935" y="332242"/>
                </a:lnTo>
                <a:close/>
                <a:moveTo>
                  <a:pt x="326094" y="64576"/>
                </a:moveTo>
                <a:cubicBezTo>
                  <a:pt x="332882" y="57409"/>
                  <a:pt x="342320" y="53351"/>
                  <a:pt x="352190" y="53356"/>
                </a:cubicBezTo>
                <a:cubicBezTo>
                  <a:pt x="354421" y="53357"/>
                  <a:pt x="356648" y="53557"/>
                  <a:pt x="358843" y="53952"/>
                </a:cubicBezTo>
                <a:cubicBezTo>
                  <a:pt x="370887" y="56002"/>
                  <a:pt x="381070" y="64019"/>
                  <a:pt x="385890" y="75246"/>
                </a:cubicBezTo>
                <a:lnTo>
                  <a:pt x="386902" y="77511"/>
                </a:lnTo>
                <a:cubicBezTo>
                  <a:pt x="395009" y="96005"/>
                  <a:pt x="386589" y="117569"/>
                  <a:pt x="368096" y="125676"/>
                </a:cubicBezTo>
                <a:cubicBezTo>
                  <a:pt x="365180" y="126954"/>
                  <a:pt x="362110" y="127846"/>
                  <a:pt x="358964" y="128329"/>
                </a:cubicBezTo>
                <a:lnTo>
                  <a:pt x="264970" y="127974"/>
                </a:lnTo>
                <a:close/>
                <a:moveTo>
                  <a:pt x="221416" y="65400"/>
                </a:moveTo>
                <a:cubicBezTo>
                  <a:pt x="213822" y="46699"/>
                  <a:pt x="222826" y="25382"/>
                  <a:pt x="241527" y="17788"/>
                </a:cubicBezTo>
                <a:cubicBezTo>
                  <a:pt x="245891" y="16016"/>
                  <a:pt x="250556" y="15104"/>
                  <a:pt x="255267" y="15103"/>
                </a:cubicBezTo>
                <a:lnTo>
                  <a:pt x="255463" y="15103"/>
                </a:lnTo>
                <a:lnTo>
                  <a:pt x="257993" y="15103"/>
                </a:lnTo>
                <a:cubicBezTo>
                  <a:pt x="278176" y="15206"/>
                  <a:pt x="294454" y="31652"/>
                  <a:pt x="294351" y="51836"/>
                </a:cubicBezTo>
                <a:cubicBezTo>
                  <a:pt x="294327" y="56610"/>
                  <a:pt x="293367" y="61334"/>
                  <a:pt x="291526" y="65739"/>
                </a:cubicBezTo>
                <a:lnTo>
                  <a:pt x="281982" y="88581"/>
                </a:lnTo>
                <a:lnTo>
                  <a:pt x="254466" y="117131"/>
                </a:lnTo>
                <a:lnTo>
                  <a:pt x="233611" y="95445"/>
                </a:lnTo>
                <a:close/>
                <a:moveTo>
                  <a:pt x="124764" y="111868"/>
                </a:moveTo>
                <a:cubicBezTo>
                  <a:pt x="118116" y="101618"/>
                  <a:pt x="117119" y="88698"/>
                  <a:pt x="122114" y="77549"/>
                </a:cubicBezTo>
                <a:lnTo>
                  <a:pt x="123125" y="75284"/>
                </a:lnTo>
                <a:cubicBezTo>
                  <a:pt x="127945" y="64057"/>
                  <a:pt x="138128" y="56040"/>
                  <a:pt x="150173" y="53990"/>
                </a:cubicBezTo>
                <a:cubicBezTo>
                  <a:pt x="152369" y="53594"/>
                  <a:pt x="154595" y="53395"/>
                  <a:pt x="156825" y="53394"/>
                </a:cubicBezTo>
                <a:cubicBezTo>
                  <a:pt x="166698" y="53389"/>
                  <a:pt x="176138" y="57447"/>
                  <a:pt x="182929" y="64614"/>
                </a:cubicBezTo>
                <a:lnTo>
                  <a:pt x="244038" y="128042"/>
                </a:lnTo>
                <a:lnTo>
                  <a:pt x="150014" y="128367"/>
                </a:lnTo>
                <a:cubicBezTo>
                  <a:pt x="139576" y="126846"/>
                  <a:pt x="130334" y="120813"/>
                  <a:pt x="124741" y="111868"/>
                </a:cubicBezTo>
                <a:close/>
                <a:moveTo>
                  <a:pt x="226528" y="143469"/>
                </a:moveTo>
                <a:lnTo>
                  <a:pt x="226528" y="286936"/>
                </a:lnTo>
                <a:lnTo>
                  <a:pt x="15102" y="286936"/>
                </a:lnTo>
                <a:lnTo>
                  <a:pt x="15102" y="143469"/>
                </a:lnTo>
                <a:close/>
                <a:moveTo>
                  <a:pt x="15102" y="347344"/>
                </a:moveTo>
                <a:lnTo>
                  <a:pt x="226528" y="347344"/>
                </a:lnTo>
                <a:lnTo>
                  <a:pt x="226528" y="551219"/>
                </a:lnTo>
                <a:lnTo>
                  <a:pt x="15102" y="551219"/>
                </a:lnTo>
                <a:close/>
                <a:moveTo>
                  <a:pt x="286935" y="551219"/>
                </a:moveTo>
                <a:lnTo>
                  <a:pt x="286935" y="347344"/>
                </a:lnTo>
                <a:lnTo>
                  <a:pt x="498361" y="347344"/>
                </a:lnTo>
                <a:lnTo>
                  <a:pt x="498361" y="551219"/>
                </a:lnTo>
                <a:close/>
              </a:path>
            </a:pathLst>
          </a:custGeom>
          <a:solidFill>
            <a:schemeClr val="bg1"/>
          </a:solidFill>
          <a:ln w="7541" cap="flat">
            <a:solidFill>
              <a:schemeClr val="bg1"/>
            </a:solidFill>
            <a:prstDash val="solid"/>
            <a:miter/>
          </a:ln>
        </p:spPr>
        <p:txBody>
          <a:bodyPr rtlCol="0" anchor="ctr"/>
          <a:lstStyle/>
          <a:p>
            <a:endParaRPr lang="en-GB"/>
          </a:p>
        </p:txBody>
      </p:sp>
      <p:sp>
        <p:nvSpPr>
          <p:cNvPr id="22" name="Bild 24" descr="Blixt kontur">
            <a:extLst>
              <a:ext uri="{FF2B5EF4-FFF2-40B4-BE49-F238E27FC236}">
                <a16:creationId xmlns:a16="http://schemas.microsoft.com/office/drawing/2014/main" id="{FF6582AA-7F85-BEF0-E43C-CE590DA38273}"/>
              </a:ext>
            </a:extLst>
          </p:cNvPr>
          <p:cNvSpPr/>
          <p:nvPr/>
        </p:nvSpPr>
        <p:spPr>
          <a:xfrm>
            <a:off x="7219901" y="2572386"/>
            <a:ext cx="270589" cy="552764"/>
          </a:xfrm>
          <a:custGeom>
            <a:avLst/>
            <a:gdLst>
              <a:gd name="connsiteX0" fmla="*/ 40709 w 270589"/>
              <a:gd name="connsiteY0" fmla="*/ 552678 h 552764"/>
              <a:gd name="connsiteX1" fmla="*/ 40755 w 270589"/>
              <a:gd name="connsiteY1" fmla="*/ 552762 h 552764"/>
              <a:gd name="connsiteX2" fmla="*/ 40776 w 270589"/>
              <a:gd name="connsiteY2" fmla="*/ 552765 h 552764"/>
              <a:gd name="connsiteX3" fmla="*/ 40831 w 270589"/>
              <a:gd name="connsiteY3" fmla="*/ 552736 h 552764"/>
              <a:gd name="connsiteX4" fmla="*/ 270589 w 270589"/>
              <a:gd name="connsiteY4" fmla="*/ 221613 h 552764"/>
              <a:gd name="connsiteX5" fmla="*/ 155589 w 270589"/>
              <a:gd name="connsiteY5" fmla="*/ 221613 h 552764"/>
              <a:gd name="connsiteX6" fmla="*/ 227160 w 270589"/>
              <a:gd name="connsiteY6" fmla="*/ 0 h 552764"/>
              <a:gd name="connsiteX7" fmla="*/ 56959 w 270589"/>
              <a:gd name="connsiteY7" fmla="*/ 0 h 552764"/>
              <a:gd name="connsiteX8" fmla="*/ 0 w 270589"/>
              <a:gd name="connsiteY8" fmla="*/ 302789 h 552764"/>
              <a:gd name="connsiteX9" fmla="*/ 115000 w 270589"/>
              <a:gd name="connsiteY9" fmla="*/ 302789 h 552764"/>
              <a:gd name="connsiteX10" fmla="*/ 16312 w 270589"/>
              <a:gd name="connsiteY10" fmla="*/ 289260 h 552764"/>
              <a:gd name="connsiteX11" fmla="*/ 68181 w 270589"/>
              <a:gd name="connsiteY11" fmla="*/ 13529 h 552764"/>
              <a:gd name="connsiteX12" fmla="*/ 208573 w 270589"/>
              <a:gd name="connsiteY12" fmla="*/ 13529 h 552764"/>
              <a:gd name="connsiteX13" fmla="*/ 142714 w 270589"/>
              <a:gd name="connsiteY13" fmla="*/ 217455 h 552764"/>
              <a:gd name="connsiteX14" fmla="*/ 137002 w 270589"/>
              <a:gd name="connsiteY14" fmla="*/ 235142 h 552764"/>
              <a:gd name="connsiteX15" fmla="*/ 244734 w 270589"/>
              <a:gd name="connsiteY15" fmla="*/ 235142 h 552764"/>
              <a:gd name="connsiteX16" fmla="*/ 77869 w 270589"/>
              <a:gd name="connsiteY16" fmla="*/ 475623 h 552764"/>
              <a:gd name="connsiteX17" fmla="*/ 77749 w 270589"/>
              <a:gd name="connsiteY17" fmla="*/ 475565 h 552764"/>
              <a:gd name="connsiteX18" fmla="*/ 127969 w 270589"/>
              <a:gd name="connsiteY18" fmla="*/ 306645 h 552764"/>
              <a:gd name="connsiteX19" fmla="*/ 133138 w 270589"/>
              <a:gd name="connsiteY19" fmla="*/ 289260 h 552764"/>
              <a:gd name="connsiteX20" fmla="*/ 16311 w 270589"/>
              <a:gd name="connsiteY20" fmla="*/ 289260 h 55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589" h="552764">
                <a:moveTo>
                  <a:pt x="40709" y="552678"/>
                </a:moveTo>
                <a:cubicBezTo>
                  <a:pt x="40698" y="552714"/>
                  <a:pt x="40719" y="552752"/>
                  <a:pt x="40755" y="552762"/>
                </a:cubicBezTo>
                <a:cubicBezTo>
                  <a:pt x="40762" y="552764"/>
                  <a:pt x="40769" y="552765"/>
                  <a:pt x="40776" y="552765"/>
                </a:cubicBezTo>
                <a:lnTo>
                  <a:pt x="40831" y="552736"/>
                </a:lnTo>
                <a:lnTo>
                  <a:pt x="270589" y="221613"/>
                </a:lnTo>
                <a:lnTo>
                  <a:pt x="155589" y="221613"/>
                </a:lnTo>
                <a:lnTo>
                  <a:pt x="227160" y="0"/>
                </a:lnTo>
                <a:lnTo>
                  <a:pt x="56959" y="0"/>
                </a:lnTo>
                <a:lnTo>
                  <a:pt x="0" y="302789"/>
                </a:lnTo>
                <a:lnTo>
                  <a:pt x="115000" y="302789"/>
                </a:lnTo>
                <a:close/>
                <a:moveTo>
                  <a:pt x="16312" y="289260"/>
                </a:moveTo>
                <a:lnTo>
                  <a:pt x="68181" y="13529"/>
                </a:lnTo>
                <a:lnTo>
                  <a:pt x="208573" y="13529"/>
                </a:lnTo>
                <a:lnTo>
                  <a:pt x="142714" y="217455"/>
                </a:lnTo>
                <a:lnTo>
                  <a:pt x="137002" y="235142"/>
                </a:lnTo>
                <a:lnTo>
                  <a:pt x="244734" y="235142"/>
                </a:lnTo>
                <a:lnTo>
                  <a:pt x="77869" y="475623"/>
                </a:lnTo>
                <a:cubicBezTo>
                  <a:pt x="77734" y="475814"/>
                  <a:pt x="77683" y="475788"/>
                  <a:pt x="77749" y="475565"/>
                </a:cubicBezTo>
                <a:lnTo>
                  <a:pt x="127969" y="306645"/>
                </a:lnTo>
                <a:lnTo>
                  <a:pt x="133138" y="289260"/>
                </a:lnTo>
                <a:lnTo>
                  <a:pt x="16311" y="289260"/>
                </a:lnTo>
                <a:close/>
              </a:path>
            </a:pathLst>
          </a:custGeom>
          <a:solidFill>
            <a:schemeClr val="bg1"/>
          </a:solidFill>
          <a:ln w="6747" cap="flat">
            <a:solidFill>
              <a:schemeClr val="bg1"/>
            </a:solidFill>
            <a:prstDash val="solid"/>
            <a:miter/>
          </a:ln>
        </p:spPr>
        <p:txBody>
          <a:bodyPr rtlCol="0" anchor="ctr"/>
          <a:lstStyle/>
          <a:p>
            <a:endParaRPr lang="en-GB"/>
          </a:p>
        </p:txBody>
      </p:sp>
      <p:sp>
        <p:nvSpPr>
          <p:cNvPr id="24" name="Bild 26" descr="Socialt nätverk kontur">
            <a:extLst>
              <a:ext uri="{FF2B5EF4-FFF2-40B4-BE49-F238E27FC236}">
                <a16:creationId xmlns:a16="http://schemas.microsoft.com/office/drawing/2014/main" id="{FBFD27F1-6239-8930-4232-6BE88DD9D00E}"/>
              </a:ext>
            </a:extLst>
          </p:cNvPr>
          <p:cNvSpPr/>
          <p:nvPr/>
        </p:nvSpPr>
        <p:spPr>
          <a:xfrm>
            <a:off x="3318184" y="2486543"/>
            <a:ext cx="589749" cy="560223"/>
          </a:xfrm>
          <a:custGeom>
            <a:avLst/>
            <a:gdLst>
              <a:gd name="connsiteX0" fmla="*/ 521596 w 589749"/>
              <a:gd name="connsiteY0" fmla="*/ 286966 h 560223"/>
              <a:gd name="connsiteX1" fmla="*/ 589750 w 589749"/>
              <a:gd name="connsiteY1" fmla="*/ 219007 h 560223"/>
              <a:gd name="connsiteX2" fmla="*/ 521790 w 589749"/>
              <a:gd name="connsiteY2" fmla="*/ 150853 h 560223"/>
              <a:gd name="connsiteX3" fmla="*/ 453637 w 589749"/>
              <a:gd name="connsiteY3" fmla="*/ 218812 h 560223"/>
              <a:gd name="connsiteX4" fmla="*/ 456560 w 589749"/>
              <a:gd name="connsiteY4" fmla="*/ 238640 h 560223"/>
              <a:gd name="connsiteX5" fmla="*/ 379540 w 589749"/>
              <a:gd name="connsiteY5" fmla="*/ 271456 h 560223"/>
              <a:gd name="connsiteX6" fmla="*/ 302619 w 589749"/>
              <a:gd name="connsiteY6" fmla="*/ 219392 h 560223"/>
              <a:gd name="connsiteX7" fmla="*/ 302619 w 589749"/>
              <a:gd name="connsiteY7" fmla="*/ 135502 h 560223"/>
              <a:gd name="connsiteX8" fmla="*/ 362606 w 589749"/>
              <a:gd name="connsiteY8" fmla="*/ 60413 h 560223"/>
              <a:gd name="connsiteX9" fmla="*/ 287517 w 589749"/>
              <a:gd name="connsiteY9" fmla="*/ 427 h 560223"/>
              <a:gd name="connsiteX10" fmla="*/ 227530 w 589749"/>
              <a:gd name="connsiteY10" fmla="*/ 75515 h 560223"/>
              <a:gd name="connsiteX11" fmla="*/ 287517 w 589749"/>
              <a:gd name="connsiteY11" fmla="*/ 135502 h 560223"/>
              <a:gd name="connsiteX12" fmla="*/ 287517 w 589749"/>
              <a:gd name="connsiteY12" fmla="*/ 219392 h 560223"/>
              <a:gd name="connsiteX13" fmla="*/ 210633 w 589749"/>
              <a:gd name="connsiteY13" fmla="*/ 271456 h 560223"/>
              <a:gd name="connsiteX14" fmla="*/ 133576 w 589749"/>
              <a:gd name="connsiteY14" fmla="*/ 238640 h 560223"/>
              <a:gd name="connsiteX15" fmla="*/ 88229 w 589749"/>
              <a:gd name="connsiteY15" fmla="*/ 153407 h 560223"/>
              <a:gd name="connsiteX16" fmla="*/ 2996 w 589749"/>
              <a:gd name="connsiteY16" fmla="*/ 198754 h 560223"/>
              <a:gd name="connsiteX17" fmla="*/ 48344 w 589749"/>
              <a:gd name="connsiteY17" fmla="*/ 283987 h 560223"/>
              <a:gd name="connsiteX18" fmla="*/ 127596 w 589749"/>
              <a:gd name="connsiteY18" fmla="*/ 252503 h 560223"/>
              <a:gd name="connsiteX19" fmla="*/ 204910 w 589749"/>
              <a:gd name="connsiteY19" fmla="*/ 285456 h 560223"/>
              <a:gd name="connsiteX20" fmla="*/ 221522 w 589749"/>
              <a:gd name="connsiteY20" fmla="*/ 372480 h 560223"/>
              <a:gd name="connsiteX21" fmla="*/ 159415 w 589749"/>
              <a:gd name="connsiteY21" fmla="*/ 434586 h 560223"/>
              <a:gd name="connsiteX22" fmla="*/ 63697 w 589749"/>
              <a:gd name="connsiteY22" fmla="*/ 452430 h 560223"/>
              <a:gd name="connsiteX23" fmla="*/ 81540 w 589749"/>
              <a:gd name="connsiteY23" fmla="*/ 548149 h 560223"/>
              <a:gd name="connsiteX24" fmla="*/ 177259 w 589749"/>
              <a:gd name="connsiteY24" fmla="*/ 530305 h 560223"/>
              <a:gd name="connsiteX25" fmla="*/ 170885 w 589749"/>
              <a:gd name="connsiteY25" fmla="*/ 444470 h 560223"/>
              <a:gd name="connsiteX26" fmla="*/ 231942 w 589749"/>
              <a:gd name="connsiteY26" fmla="*/ 383414 h 560223"/>
              <a:gd name="connsiteX27" fmla="*/ 358133 w 589749"/>
              <a:gd name="connsiteY27" fmla="*/ 383414 h 560223"/>
              <a:gd name="connsiteX28" fmla="*/ 419190 w 589749"/>
              <a:gd name="connsiteY28" fmla="*/ 444470 h 560223"/>
              <a:gd name="connsiteX29" fmla="*/ 422874 w 589749"/>
              <a:gd name="connsiteY29" fmla="*/ 539438 h 560223"/>
              <a:gd name="connsiteX30" fmla="*/ 517842 w 589749"/>
              <a:gd name="connsiteY30" fmla="*/ 535755 h 560223"/>
              <a:gd name="connsiteX31" fmla="*/ 514158 w 589749"/>
              <a:gd name="connsiteY31" fmla="*/ 440786 h 560223"/>
              <a:gd name="connsiteX32" fmla="*/ 430660 w 589749"/>
              <a:gd name="connsiteY32" fmla="*/ 434586 h 560223"/>
              <a:gd name="connsiteX33" fmla="*/ 368553 w 589749"/>
              <a:gd name="connsiteY33" fmla="*/ 372480 h 560223"/>
              <a:gd name="connsiteX34" fmla="*/ 385226 w 589749"/>
              <a:gd name="connsiteY34" fmla="*/ 285456 h 560223"/>
              <a:gd name="connsiteX35" fmla="*/ 462540 w 589749"/>
              <a:gd name="connsiteY35" fmla="*/ 252526 h 560223"/>
              <a:gd name="connsiteX36" fmla="*/ 521596 w 589749"/>
              <a:gd name="connsiteY36" fmla="*/ 286966 h 560223"/>
              <a:gd name="connsiteX37" fmla="*/ 38525 w 589749"/>
              <a:gd name="connsiteY37" fmla="*/ 262463 h 560223"/>
              <a:gd name="connsiteX38" fmla="*/ 70190 w 589749"/>
              <a:gd name="connsiteY38" fmla="*/ 234098 h 560223"/>
              <a:gd name="connsiteX39" fmla="*/ 98555 w 589749"/>
              <a:gd name="connsiteY39" fmla="*/ 262463 h 560223"/>
              <a:gd name="connsiteX40" fmla="*/ 38525 w 589749"/>
              <a:gd name="connsiteY40" fmla="*/ 262463 h 560223"/>
              <a:gd name="connsiteX41" fmla="*/ 57214 w 589749"/>
              <a:gd name="connsiteY41" fmla="*/ 207681 h 560223"/>
              <a:gd name="connsiteX42" fmla="*/ 68540 w 589749"/>
              <a:gd name="connsiteY42" fmla="*/ 196355 h 560223"/>
              <a:gd name="connsiteX43" fmla="*/ 79866 w 589749"/>
              <a:gd name="connsiteY43" fmla="*/ 207681 h 560223"/>
              <a:gd name="connsiteX44" fmla="*/ 68540 w 589749"/>
              <a:gd name="connsiteY44" fmla="*/ 219007 h 560223"/>
              <a:gd name="connsiteX45" fmla="*/ 57214 w 589749"/>
              <a:gd name="connsiteY45" fmla="*/ 207681 h 560223"/>
              <a:gd name="connsiteX46" fmla="*/ 111414 w 589749"/>
              <a:gd name="connsiteY46" fmla="*/ 249800 h 560223"/>
              <a:gd name="connsiteX47" fmla="*/ 89154 w 589749"/>
              <a:gd name="connsiteY47" fmla="*/ 224014 h 560223"/>
              <a:gd name="connsiteX48" fmla="*/ 94968 w 589749"/>
              <a:gd name="connsiteY48" fmla="*/ 207681 h 560223"/>
              <a:gd name="connsiteX49" fmla="*/ 68540 w 589749"/>
              <a:gd name="connsiteY49" fmla="*/ 181253 h 560223"/>
              <a:gd name="connsiteX50" fmla="*/ 42112 w 589749"/>
              <a:gd name="connsiteY50" fmla="*/ 207681 h 560223"/>
              <a:gd name="connsiteX51" fmla="*/ 47926 w 589749"/>
              <a:gd name="connsiteY51" fmla="*/ 224014 h 560223"/>
              <a:gd name="connsiteX52" fmla="*/ 25666 w 589749"/>
              <a:gd name="connsiteY52" fmla="*/ 249800 h 560223"/>
              <a:gd name="connsiteX53" fmla="*/ 37627 w 589749"/>
              <a:gd name="connsiteY53" fmla="*/ 176013 h 560223"/>
              <a:gd name="connsiteX54" fmla="*/ 111414 w 589749"/>
              <a:gd name="connsiteY54" fmla="*/ 187974 h 560223"/>
              <a:gd name="connsiteX55" fmla="*/ 111414 w 589749"/>
              <a:gd name="connsiteY55" fmla="*/ 249800 h 560223"/>
              <a:gd name="connsiteX56" fmla="*/ 283741 w 589749"/>
              <a:gd name="connsiteY56" fmla="*/ 56662 h 560223"/>
              <a:gd name="connsiteX57" fmla="*/ 295068 w 589749"/>
              <a:gd name="connsiteY57" fmla="*/ 45336 h 560223"/>
              <a:gd name="connsiteX58" fmla="*/ 306394 w 589749"/>
              <a:gd name="connsiteY58" fmla="*/ 56662 h 560223"/>
              <a:gd name="connsiteX59" fmla="*/ 295068 w 589749"/>
              <a:gd name="connsiteY59" fmla="*/ 67989 h 560223"/>
              <a:gd name="connsiteX60" fmla="*/ 283741 w 589749"/>
              <a:gd name="connsiteY60" fmla="*/ 56662 h 560223"/>
              <a:gd name="connsiteX61" fmla="*/ 295068 w 589749"/>
              <a:gd name="connsiteY61" fmla="*/ 83091 h 560223"/>
              <a:gd name="connsiteX62" fmla="*/ 325083 w 589749"/>
              <a:gd name="connsiteY62" fmla="*/ 111444 h 560223"/>
              <a:gd name="connsiteX63" fmla="*/ 265053 w 589749"/>
              <a:gd name="connsiteY63" fmla="*/ 111444 h 560223"/>
              <a:gd name="connsiteX64" fmla="*/ 295068 w 589749"/>
              <a:gd name="connsiteY64" fmla="*/ 83091 h 560223"/>
              <a:gd name="connsiteX65" fmla="*/ 242211 w 589749"/>
              <a:gd name="connsiteY65" fmla="*/ 67989 h 560223"/>
              <a:gd name="connsiteX66" fmla="*/ 294948 w 589749"/>
              <a:gd name="connsiteY66" fmla="*/ 15012 h 560223"/>
              <a:gd name="connsiteX67" fmla="*/ 347924 w 589749"/>
              <a:gd name="connsiteY67" fmla="*/ 67749 h 560223"/>
              <a:gd name="connsiteX68" fmla="*/ 337942 w 589749"/>
              <a:gd name="connsiteY68" fmla="*/ 98781 h 560223"/>
              <a:gd name="connsiteX69" fmla="*/ 315682 w 589749"/>
              <a:gd name="connsiteY69" fmla="*/ 72995 h 560223"/>
              <a:gd name="connsiteX70" fmla="*/ 321496 w 589749"/>
              <a:gd name="connsiteY70" fmla="*/ 56662 h 560223"/>
              <a:gd name="connsiteX71" fmla="*/ 295068 w 589749"/>
              <a:gd name="connsiteY71" fmla="*/ 30234 h 560223"/>
              <a:gd name="connsiteX72" fmla="*/ 268640 w 589749"/>
              <a:gd name="connsiteY72" fmla="*/ 56662 h 560223"/>
              <a:gd name="connsiteX73" fmla="*/ 274454 w 589749"/>
              <a:gd name="connsiteY73" fmla="*/ 72995 h 560223"/>
              <a:gd name="connsiteX74" fmla="*/ 252194 w 589749"/>
              <a:gd name="connsiteY74" fmla="*/ 98781 h 560223"/>
              <a:gd name="connsiteX75" fmla="*/ 242211 w 589749"/>
              <a:gd name="connsiteY75" fmla="*/ 67989 h 560223"/>
              <a:gd name="connsiteX76" fmla="*/ 91382 w 589749"/>
              <a:gd name="connsiteY76" fmla="*/ 534296 h 560223"/>
              <a:gd name="connsiteX77" fmla="*/ 123046 w 589749"/>
              <a:gd name="connsiteY77" fmla="*/ 505931 h 560223"/>
              <a:gd name="connsiteX78" fmla="*/ 151411 w 589749"/>
              <a:gd name="connsiteY78" fmla="*/ 534296 h 560223"/>
              <a:gd name="connsiteX79" fmla="*/ 91382 w 589749"/>
              <a:gd name="connsiteY79" fmla="*/ 534296 h 560223"/>
              <a:gd name="connsiteX80" fmla="*/ 110070 w 589749"/>
              <a:gd name="connsiteY80" fmla="*/ 479514 h 560223"/>
              <a:gd name="connsiteX81" fmla="*/ 121397 w 589749"/>
              <a:gd name="connsiteY81" fmla="*/ 468188 h 560223"/>
              <a:gd name="connsiteX82" fmla="*/ 132723 w 589749"/>
              <a:gd name="connsiteY82" fmla="*/ 479514 h 560223"/>
              <a:gd name="connsiteX83" fmla="*/ 121397 w 589749"/>
              <a:gd name="connsiteY83" fmla="*/ 490841 h 560223"/>
              <a:gd name="connsiteX84" fmla="*/ 110070 w 589749"/>
              <a:gd name="connsiteY84" fmla="*/ 479514 h 560223"/>
              <a:gd name="connsiteX85" fmla="*/ 164271 w 589749"/>
              <a:gd name="connsiteY85" fmla="*/ 521633 h 560223"/>
              <a:gd name="connsiteX86" fmla="*/ 142011 w 589749"/>
              <a:gd name="connsiteY86" fmla="*/ 495847 h 560223"/>
              <a:gd name="connsiteX87" fmla="*/ 147825 w 589749"/>
              <a:gd name="connsiteY87" fmla="*/ 479514 h 560223"/>
              <a:gd name="connsiteX88" fmla="*/ 121397 w 589749"/>
              <a:gd name="connsiteY88" fmla="*/ 453086 h 560223"/>
              <a:gd name="connsiteX89" fmla="*/ 94968 w 589749"/>
              <a:gd name="connsiteY89" fmla="*/ 479514 h 560223"/>
              <a:gd name="connsiteX90" fmla="*/ 100782 w 589749"/>
              <a:gd name="connsiteY90" fmla="*/ 495847 h 560223"/>
              <a:gd name="connsiteX91" fmla="*/ 78522 w 589749"/>
              <a:gd name="connsiteY91" fmla="*/ 521633 h 560223"/>
              <a:gd name="connsiteX92" fmla="*/ 90484 w 589749"/>
              <a:gd name="connsiteY92" fmla="*/ 447847 h 560223"/>
              <a:gd name="connsiteX93" fmla="*/ 164271 w 589749"/>
              <a:gd name="connsiteY93" fmla="*/ 459807 h 560223"/>
              <a:gd name="connsiteX94" fmla="*/ 164271 w 589749"/>
              <a:gd name="connsiteY94" fmla="*/ 521633 h 560223"/>
              <a:gd name="connsiteX95" fmla="*/ 249407 w 589749"/>
              <a:gd name="connsiteY95" fmla="*/ 378098 h 560223"/>
              <a:gd name="connsiteX96" fmla="*/ 299388 w 589749"/>
              <a:gd name="connsiteY96" fmla="*/ 336757 h 560223"/>
              <a:gd name="connsiteX97" fmla="*/ 340728 w 589749"/>
              <a:gd name="connsiteY97" fmla="*/ 378098 h 560223"/>
              <a:gd name="connsiteX98" fmla="*/ 249407 w 589749"/>
              <a:gd name="connsiteY98" fmla="*/ 378098 h 560223"/>
              <a:gd name="connsiteX99" fmla="*/ 274069 w 589749"/>
              <a:gd name="connsiteY99" fmla="*/ 300414 h 560223"/>
              <a:gd name="connsiteX100" fmla="*/ 295075 w 589749"/>
              <a:gd name="connsiteY100" fmla="*/ 279422 h 560223"/>
              <a:gd name="connsiteX101" fmla="*/ 316067 w 589749"/>
              <a:gd name="connsiteY101" fmla="*/ 300429 h 560223"/>
              <a:gd name="connsiteX102" fmla="*/ 295068 w 589749"/>
              <a:gd name="connsiteY102" fmla="*/ 321421 h 560223"/>
              <a:gd name="connsiteX103" fmla="*/ 274069 w 589749"/>
              <a:gd name="connsiteY103" fmla="*/ 300414 h 560223"/>
              <a:gd name="connsiteX104" fmla="*/ 438724 w 589749"/>
              <a:gd name="connsiteY104" fmla="*/ 534296 h 560223"/>
              <a:gd name="connsiteX105" fmla="*/ 470389 w 589749"/>
              <a:gd name="connsiteY105" fmla="*/ 505931 h 560223"/>
              <a:gd name="connsiteX106" fmla="*/ 498754 w 589749"/>
              <a:gd name="connsiteY106" fmla="*/ 534296 h 560223"/>
              <a:gd name="connsiteX107" fmla="*/ 438724 w 589749"/>
              <a:gd name="connsiteY107" fmla="*/ 534296 h 560223"/>
              <a:gd name="connsiteX108" fmla="*/ 457413 w 589749"/>
              <a:gd name="connsiteY108" fmla="*/ 479514 h 560223"/>
              <a:gd name="connsiteX109" fmla="*/ 468739 w 589749"/>
              <a:gd name="connsiteY109" fmla="*/ 468188 h 560223"/>
              <a:gd name="connsiteX110" fmla="*/ 480066 w 589749"/>
              <a:gd name="connsiteY110" fmla="*/ 479514 h 560223"/>
              <a:gd name="connsiteX111" fmla="*/ 468739 w 589749"/>
              <a:gd name="connsiteY111" fmla="*/ 490841 h 560223"/>
              <a:gd name="connsiteX112" fmla="*/ 457413 w 589749"/>
              <a:gd name="connsiteY112" fmla="*/ 479514 h 560223"/>
              <a:gd name="connsiteX113" fmla="*/ 521596 w 589749"/>
              <a:gd name="connsiteY113" fmla="*/ 490841 h 560223"/>
              <a:gd name="connsiteX114" fmla="*/ 511613 w 589749"/>
              <a:gd name="connsiteY114" fmla="*/ 521633 h 560223"/>
              <a:gd name="connsiteX115" fmla="*/ 489353 w 589749"/>
              <a:gd name="connsiteY115" fmla="*/ 495847 h 560223"/>
              <a:gd name="connsiteX116" fmla="*/ 495167 w 589749"/>
              <a:gd name="connsiteY116" fmla="*/ 479514 h 560223"/>
              <a:gd name="connsiteX117" fmla="*/ 468739 w 589749"/>
              <a:gd name="connsiteY117" fmla="*/ 453086 h 560223"/>
              <a:gd name="connsiteX118" fmla="*/ 442311 w 589749"/>
              <a:gd name="connsiteY118" fmla="*/ 479514 h 560223"/>
              <a:gd name="connsiteX119" fmla="*/ 448125 w 589749"/>
              <a:gd name="connsiteY119" fmla="*/ 495847 h 560223"/>
              <a:gd name="connsiteX120" fmla="*/ 425865 w 589749"/>
              <a:gd name="connsiteY120" fmla="*/ 521633 h 560223"/>
              <a:gd name="connsiteX121" fmla="*/ 437826 w 589749"/>
              <a:gd name="connsiteY121" fmla="*/ 447847 h 560223"/>
              <a:gd name="connsiteX122" fmla="*/ 511613 w 589749"/>
              <a:gd name="connsiteY122" fmla="*/ 459808 h 560223"/>
              <a:gd name="connsiteX123" fmla="*/ 521596 w 589749"/>
              <a:gd name="connsiteY123" fmla="*/ 490841 h 560223"/>
              <a:gd name="connsiteX124" fmla="*/ 353852 w 589749"/>
              <a:gd name="connsiteY124" fmla="*/ 366409 h 560223"/>
              <a:gd name="connsiteX125" fmla="*/ 319699 w 589749"/>
              <a:gd name="connsiteY125" fmla="*/ 326661 h 560223"/>
              <a:gd name="connsiteX126" fmla="*/ 321461 w 589749"/>
              <a:gd name="connsiteY126" fmla="*/ 275637 h 560223"/>
              <a:gd name="connsiteX127" fmla="*/ 270437 w 589749"/>
              <a:gd name="connsiteY127" fmla="*/ 273875 h 560223"/>
              <a:gd name="connsiteX128" fmla="*/ 268675 w 589749"/>
              <a:gd name="connsiteY128" fmla="*/ 324899 h 560223"/>
              <a:gd name="connsiteX129" fmla="*/ 270437 w 589749"/>
              <a:gd name="connsiteY129" fmla="*/ 326661 h 560223"/>
              <a:gd name="connsiteX130" fmla="*/ 236284 w 589749"/>
              <a:gd name="connsiteY130" fmla="*/ 366409 h 560223"/>
              <a:gd name="connsiteX131" fmla="*/ 241866 w 589749"/>
              <a:gd name="connsiteY131" fmla="*/ 254423 h 560223"/>
              <a:gd name="connsiteX132" fmla="*/ 353852 w 589749"/>
              <a:gd name="connsiteY132" fmla="*/ 260004 h 560223"/>
              <a:gd name="connsiteX133" fmla="*/ 353852 w 589749"/>
              <a:gd name="connsiteY133" fmla="*/ 366409 h 560223"/>
              <a:gd name="connsiteX134" fmla="*/ 491581 w 589749"/>
              <a:gd name="connsiteY134" fmla="*/ 262463 h 560223"/>
              <a:gd name="connsiteX135" fmla="*/ 523246 w 589749"/>
              <a:gd name="connsiteY135" fmla="*/ 234098 h 560223"/>
              <a:gd name="connsiteX136" fmla="*/ 551611 w 589749"/>
              <a:gd name="connsiteY136" fmla="*/ 262463 h 560223"/>
              <a:gd name="connsiteX137" fmla="*/ 491581 w 589749"/>
              <a:gd name="connsiteY137" fmla="*/ 262463 h 560223"/>
              <a:gd name="connsiteX138" fmla="*/ 510269 w 589749"/>
              <a:gd name="connsiteY138" fmla="*/ 207681 h 560223"/>
              <a:gd name="connsiteX139" fmla="*/ 521596 w 589749"/>
              <a:gd name="connsiteY139" fmla="*/ 196355 h 560223"/>
              <a:gd name="connsiteX140" fmla="*/ 532922 w 589749"/>
              <a:gd name="connsiteY140" fmla="*/ 207681 h 560223"/>
              <a:gd name="connsiteX141" fmla="*/ 521596 w 589749"/>
              <a:gd name="connsiteY141" fmla="*/ 219007 h 560223"/>
              <a:gd name="connsiteX142" fmla="*/ 510269 w 589749"/>
              <a:gd name="connsiteY142" fmla="*/ 207681 h 560223"/>
              <a:gd name="connsiteX143" fmla="*/ 521596 w 589749"/>
              <a:gd name="connsiteY143" fmla="*/ 166151 h 560223"/>
              <a:gd name="connsiteX144" fmla="*/ 574452 w 589749"/>
              <a:gd name="connsiteY144" fmla="*/ 218826 h 560223"/>
              <a:gd name="connsiteX145" fmla="*/ 564470 w 589749"/>
              <a:gd name="connsiteY145" fmla="*/ 249800 h 560223"/>
              <a:gd name="connsiteX146" fmla="*/ 542210 w 589749"/>
              <a:gd name="connsiteY146" fmla="*/ 224014 h 560223"/>
              <a:gd name="connsiteX147" fmla="*/ 548024 w 589749"/>
              <a:gd name="connsiteY147" fmla="*/ 207681 h 560223"/>
              <a:gd name="connsiteX148" fmla="*/ 521596 w 589749"/>
              <a:gd name="connsiteY148" fmla="*/ 181253 h 560223"/>
              <a:gd name="connsiteX149" fmla="*/ 495167 w 589749"/>
              <a:gd name="connsiteY149" fmla="*/ 207681 h 560223"/>
              <a:gd name="connsiteX150" fmla="*/ 500982 w 589749"/>
              <a:gd name="connsiteY150" fmla="*/ 224014 h 560223"/>
              <a:gd name="connsiteX151" fmla="*/ 478721 w 589749"/>
              <a:gd name="connsiteY151" fmla="*/ 249800 h 560223"/>
              <a:gd name="connsiteX152" fmla="*/ 490622 w 589749"/>
              <a:gd name="connsiteY152" fmla="*/ 176133 h 560223"/>
              <a:gd name="connsiteX153" fmla="*/ 521596 w 589749"/>
              <a:gd name="connsiteY153" fmla="*/ 166151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89749" h="560223">
                <a:moveTo>
                  <a:pt x="521596" y="286966"/>
                </a:moveTo>
                <a:cubicBezTo>
                  <a:pt x="559182" y="287019"/>
                  <a:pt x="589696" y="256594"/>
                  <a:pt x="589750" y="219007"/>
                </a:cubicBezTo>
                <a:cubicBezTo>
                  <a:pt x="589803" y="181420"/>
                  <a:pt x="559377" y="150907"/>
                  <a:pt x="521790" y="150853"/>
                </a:cubicBezTo>
                <a:cubicBezTo>
                  <a:pt x="484204" y="150799"/>
                  <a:pt x="453691" y="181226"/>
                  <a:pt x="453637" y="218812"/>
                </a:cubicBezTo>
                <a:cubicBezTo>
                  <a:pt x="453627" y="225529"/>
                  <a:pt x="454612" y="232211"/>
                  <a:pt x="456560" y="238640"/>
                </a:cubicBezTo>
                <a:lnTo>
                  <a:pt x="379540" y="271456"/>
                </a:lnTo>
                <a:cubicBezTo>
                  <a:pt x="364798" y="241818"/>
                  <a:pt x="335613" y="222065"/>
                  <a:pt x="302619" y="219392"/>
                </a:cubicBezTo>
                <a:lnTo>
                  <a:pt x="302619" y="135502"/>
                </a:lnTo>
                <a:cubicBezTo>
                  <a:pt x="339919" y="131331"/>
                  <a:pt x="366776" y="97713"/>
                  <a:pt x="362606" y="60413"/>
                </a:cubicBezTo>
                <a:cubicBezTo>
                  <a:pt x="358435" y="23113"/>
                  <a:pt x="324817" y="-3743"/>
                  <a:pt x="287517" y="427"/>
                </a:cubicBezTo>
                <a:cubicBezTo>
                  <a:pt x="250217" y="4597"/>
                  <a:pt x="223360" y="38215"/>
                  <a:pt x="227530" y="75515"/>
                </a:cubicBezTo>
                <a:cubicBezTo>
                  <a:pt x="231058" y="107069"/>
                  <a:pt x="255964" y="131974"/>
                  <a:pt x="287517" y="135502"/>
                </a:cubicBezTo>
                <a:lnTo>
                  <a:pt x="287517" y="219392"/>
                </a:lnTo>
                <a:cubicBezTo>
                  <a:pt x="254537" y="222077"/>
                  <a:pt x="225369" y="241829"/>
                  <a:pt x="210633" y="271456"/>
                </a:cubicBezTo>
                <a:lnTo>
                  <a:pt x="133576" y="238640"/>
                </a:lnTo>
                <a:cubicBezTo>
                  <a:pt x="144590" y="202581"/>
                  <a:pt x="124288" y="164421"/>
                  <a:pt x="88229" y="153407"/>
                </a:cubicBezTo>
                <a:cubicBezTo>
                  <a:pt x="52170" y="142393"/>
                  <a:pt x="14010" y="162696"/>
                  <a:pt x="2996" y="198754"/>
                </a:cubicBezTo>
                <a:cubicBezTo>
                  <a:pt x="-8018" y="234813"/>
                  <a:pt x="12285" y="272973"/>
                  <a:pt x="48344" y="283987"/>
                </a:cubicBezTo>
                <a:cubicBezTo>
                  <a:pt x="78873" y="293312"/>
                  <a:pt x="111788" y="280236"/>
                  <a:pt x="127596" y="252503"/>
                </a:cubicBezTo>
                <a:lnTo>
                  <a:pt x="204910" y="285456"/>
                </a:lnTo>
                <a:cubicBezTo>
                  <a:pt x="195605" y="315420"/>
                  <a:pt x="201834" y="348050"/>
                  <a:pt x="221522" y="372480"/>
                </a:cubicBezTo>
                <a:lnTo>
                  <a:pt x="159415" y="434586"/>
                </a:lnTo>
                <a:cubicBezTo>
                  <a:pt x="128056" y="413082"/>
                  <a:pt x="85201" y="421071"/>
                  <a:pt x="63697" y="452430"/>
                </a:cubicBezTo>
                <a:cubicBezTo>
                  <a:pt x="42192" y="483790"/>
                  <a:pt x="50181" y="526644"/>
                  <a:pt x="81540" y="548149"/>
                </a:cubicBezTo>
                <a:cubicBezTo>
                  <a:pt x="112900" y="569654"/>
                  <a:pt x="155755" y="561665"/>
                  <a:pt x="177259" y="530305"/>
                </a:cubicBezTo>
                <a:cubicBezTo>
                  <a:pt x="195485" y="503728"/>
                  <a:pt x="192836" y="468064"/>
                  <a:pt x="170885" y="444470"/>
                </a:cubicBezTo>
                <a:lnTo>
                  <a:pt x="231942" y="383414"/>
                </a:lnTo>
                <a:cubicBezTo>
                  <a:pt x="267720" y="415935"/>
                  <a:pt x="322355" y="415935"/>
                  <a:pt x="358133" y="383414"/>
                </a:cubicBezTo>
                <a:lnTo>
                  <a:pt x="419190" y="444470"/>
                </a:lnTo>
                <a:cubicBezTo>
                  <a:pt x="393983" y="471713"/>
                  <a:pt x="395632" y="514231"/>
                  <a:pt x="422874" y="539438"/>
                </a:cubicBezTo>
                <a:cubicBezTo>
                  <a:pt x="450116" y="564647"/>
                  <a:pt x="492635" y="562997"/>
                  <a:pt x="517842" y="535755"/>
                </a:cubicBezTo>
                <a:cubicBezTo>
                  <a:pt x="543049" y="508513"/>
                  <a:pt x="541400" y="465994"/>
                  <a:pt x="514158" y="440786"/>
                </a:cubicBezTo>
                <a:cubicBezTo>
                  <a:pt x="491171" y="419515"/>
                  <a:pt x="456537" y="416944"/>
                  <a:pt x="430660" y="434586"/>
                </a:cubicBezTo>
                <a:lnTo>
                  <a:pt x="368553" y="372480"/>
                </a:lnTo>
                <a:cubicBezTo>
                  <a:pt x="388263" y="348061"/>
                  <a:pt x="394514" y="315430"/>
                  <a:pt x="385226" y="285456"/>
                </a:cubicBezTo>
                <a:lnTo>
                  <a:pt x="462540" y="252526"/>
                </a:lnTo>
                <a:cubicBezTo>
                  <a:pt x="474598" y="273792"/>
                  <a:pt x="497149" y="286944"/>
                  <a:pt x="521596" y="286966"/>
                </a:cubicBezTo>
                <a:close/>
                <a:moveTo>
                  <a:pt x="38525" y="262463"/>
                </a:moveTo>
                <a:cubicBezTo>
                  <a:pt x="39436" y="245886"/>
                  <a:pt x="53613" y="233186"/>
                  <a:pt x="70190" y="234098"/>
                </a:cubicBezTo>
                <a:cubicBezTo>
                  <a:pt x="85493" y="234939"/>
                  <a:pt x="97714" y="247159"/>
                  <a:pt x="98555" y="262463"/>
                </a:cubicBezTo>
                <a:cubicBezTo>
                  <a:pt x="80508" y="274997"/>
                  <a:pt x="56572" y="274997"/>
                  <a:pt x="38525" y="262463"/>
                </a:cubicBezTo>
                <a:close/>
                <a:moveTo>
                  <a:pt x="57214" y="207681"/>
                </a:moveTo>
                <a:cubicBezTo>
                  <a:pt x="57214" y="201426"/>
                  <a:pt x="62285" y="196355"/>
                  <a:pt x="68540" y="196355"/>
                </a:cubicBezTo>
                <a:cubicBezTo>
                  <a:pt x="74795" y="196355"/>
                  <a:pt x="79866" y="201426"/>
                  <a:pt x="79866" y="207681"/>
                </a:cubicBezTo>
                <a:cubicBezTo>
                  <a:pt x="79866" y="213936"/>
                  <a:pt x="74795" y="219007"/>
                  <a:pt x="68540" y="219007"/>
                </a:cubicBezTo>
                <a:cubicBezTo>
                  <a:pt x="62285" y="219007"/>
                  <a:pt x="57214" y="213936"/>
                  <a:pt x="57214" y="207681"/>
                </a:cubicBezTo>
                <a:close/>
                <a:moveTo>
                  <a:pt x="111414" y="249800"/>
                </a:moveTo>
                <a:cubicBezTo>
                  <a:pt x="107612" y="238647"/>
                  <a:pt x="99632" y="229403"/>
                  <a:pt x="89154" y="224014"/>
                </a:cubicBezTo>
                <a:cubicBezTo>
                  <a:pt x="92891" y="219388"/>
                  <a:pt x="94941" y="213627"/>
                  <a:pt x="94968" y="207681"/>
                </a:cubicBezTo>
                <a:cubicBezTo>
                  <a:pt x="94968" y="193085"/>
                  <a:pt x="83136" y="181253"/>
                  <a:pt x="68540" y="181253"/>
                </a:cubicBezTo>
                <a:cubicBezTo>
                  <a:pt x="53944" y="181253"/>
                  <a:pt x="42112" y="193085"/>
                  <a:pt x="42112" y="207681"/>
                </a:cubicBezTo>
                <a:cubicBezTo>
                  <a:pt x="42139" y="213627"/>
                  <a:pt x="44189" y="219388"/>
                  <a:pt x="47926" y="224014"/>
                </a:cubicBezTo>
                <a:cubicBezTo>
                  <a:pt x="37448" y="229403"/>
                  <a:pt x="29468" y="238647"/>
                  <a:pt x="25666" y="249800"/>
                </a:cubicBezTo>
                <a:cubicBezTo>
                  <a:pt x="8593" y="226121"/>
                  <a:pt x="13948" y="193086"/>
                  <a:pt x="37627" y="176013"/>
                </a:cubicBezTo>
                <a:cubicBezTo>
                  <a:pt x="61305" y="158940"/>
                  <a:pt x="94342" y="164296"/>
                  <a:pt x="111414" y="187974"/>
                </a:cubicBezTo>
                <a:cubicBezTo>
                  <a:pt x="124724" y="206434"/>
                  <a:pt x="124724" y="231340"/>
                  <a:pt x="111414" y="249800"/>
                </a:cubicBezTo>
                <a:close/>
                <a:moveTo>
                  <a:pt x="283741" y="56662"/>
                </a:moveTo>
                <a:cubicBezTo>
                  <a:pt x="283741" y="50407"/>
                  <a:pt x="288813" y="45336"/>
                  <a:pt x="295068" y="45336"/>
                </a:cubicBezTo>
                <a:cubicBezTo>
                  <a:pt x="301323" y="45336"/>
                  <a:pt x="306394" y="50407"/>
                  <a:pt x="306394" y="56662"/>
                </a:cubicBezTo>
                <a:cubicBezTo>
                  <a:pt x="306394" y="62918"/>
                  <a:pt x="301323" y="67989"/>
                  <a:pt x="295068" y="67989"/>
                </a:cubicBezTo>
                <a:cubicBezTo>
                  <a:pt x="288813" y="67989"/>
                  <a:pt x="283741" y="62918"/>
                  <a:pt x="283741" y="56662"/>
                </a:cubicBezTo>
                <a:close/>
                <a:moveTo>
                  <a:pt x="295068" y="83091"/>
                </a:moveTo>
                <a:cubicBezTo>
                  <a:pt x="310990" y="83134"/>
                  <a:pt x="324134" y="95550"/>
                  <a:pt x="325083" y="111444"/>
                </a:cubicBezTo>
                <a:cubicBezTo>
                  <a:pt x="307036" y="123979"/>
                  <a:pt x="283100" y="123979"/>
                  <a:pt x="265053" y="111444"/>
                </a:cubicBezTo>
                <a:cubicBezTo>
                  <a:pt x="266002" y="95550"/>
                  <a:pt x="279146" y="83134"/>
                  <a:pt x="295068" y="83091"/>
                </a:cubicBezTo>
                <a:close/>
                <a:moveTo>
                  <a:pt x="242211" y="67989"/>
                </a:moveTo>
                <a:cubicBezTo>
                  <a:pt x="242145" y="38797"/>
                  <a:pt x="265756" y="15079"/>
                  <a:pt x="294948" y="15012"/>
                </a:cubicBezTo>
                <a:cubicBezTo>
                  <a:pt x="324140" y="14946"/>
                  <a:pt x="347858" y="38557"/>
                  <a:pt x="347924" y="67749"/>
                </a:cubicBezTo>
                <a:cubicBezTo>
                  <a:pt x="347949" y="78886"/>
                  <a:pt x="344455" y="89748"/>
                  <a:pt x="337942" y="98781"/>
                </a:cubicBezTo>
                <a:cubicBezTo>
                  <a:pt x="334139" y="87629"/>
                  <a:pt x="326160" y="78385"/>
                  <a:pt x="315682" y="72995"/>
                </a:cubicBezTo>
                <a:cubicBezTo>
                  <a:pt x="319419" y="68369"/>
                  <a:pt x="321469" y="62609"/>
                  <a:pt x="321496" y="56662"/>
                </a:cubicBezTo>
                <a:cubicBezTo>
                  <a:pt x="321496" y="42066"/>
                  <a:pt x="309664" y="30234"/>
                  <a:pt x="295068" y="30234"/>
                </a:cubicBezTo>
                <a:cubicBezTo>
                  <a:pt x="280472" y="30234"/>
                  <a:pt x="268640" y="42066"/>
                  <a:pt x="268640" y="56662"/>
                </a:cubicBezTo>
                <a:cubicBezTo>
                  <a:pt x="268666" y="62609"/>
                  <a:pt x="270717" y="68369"/>
                  <a:pt x="274454" y="72995"/>
                </a:cubicBezTo>
                <a:cubicBezTo>
                  <a:pt x="263975" y="78385"/>
                  <a:pt x="255996" y="87629"/>
                  <a:pt x="252194" y="98781"/>
                </a:cubicBezTo>
                <a:cubicBezTo>
                  <a:pt x="245707" y="89824"/>
                  <a:pt x="242214" y="79048"/>
                  <a:pt x="242211" y="67989"/>
                </a:cubicBezTo>
                <a:close/>
                <a:moveTo>
                  <a:pt x="91382" y="534296"/>
                </a:moveTo>
                <a:cubicBezTo>
                  <a:pt x="92293" y="517720"/>
                  <a:pt x="106470" y="505020"/>
                  <a:pt x="123046" y="505931"/>
                </a:cubicBezTo>
                <a:cubicBezTo>
                  <a:pt x="138350" y="506772"/>
                  <a:pt x="150570" y="518993"/>
                  <a:pt x="151411" y="534296"/>
                </a:cubicBezTo>
                <a:cubicBezTo>
                  <a:pt x="133365" y="546831"/>
                  <a:pt x="109428" y="546831"/>
                  <a:pt x="91382" y="534296"/>
                </a:cubicBezTo>
                <a:close/>
                <a:moveTo>
                  <a:pt x="110070" y="479514"/>
                </a:moveTo>
                <a:cubicBezTo>
                  <a:pt x="110070" y="473259"/>
                  <a:pt x="115141" y="468188"/>
                  <a:pt x="121397" y="468188"/>
                </a:cubicBezTo>
                <a:cubicBezTo>
                  <a:pt x="127652" y="468188"/>
                  <a:pt x="132723" y="473259"/>
                  <a:pt x="132723" y="479514"/>
                </a:cubicBezTo>
                <a:cubicBezTo>
                  <a:pt x="132723" y="485770"/>
                  <a:pt x="127652" y="490841"/>
                  <a:pt x="121397" y="490841"/>
                </a:cubicBezTo>
                <a:cubicBezTo>
                  <a:pt x="115141" y="490841"/>
                  <a:pt x="110070" y="485770"/>
                  <a:pt x="110070" y="479514"/>
                </a:cubicBezTo>
                <a:close/>
                <a:moveTo>
                  <a:pt x="164271" y="521633"/>
                </a:moveTo>
                <a:cubicBezTo>
                  <a:pt x="160468" y="510481"/>
                  <a:pt x="152489" y="501237"/>
                  <a:pt x="142011" y="495847"/>
                </a:cubicBezTo>
                <a:cubicBezTo>
                  <a:pt x="145747" y="491221"/>
                  <a:pt x="147798" y="485461"/>
                  <a:pt x="147825" y="479514"/>
                </a:cubicBezTo>
                <a:cubicBezTo>
                  <a:pt x="147825" y="464918"/>
                  <a:pt x="135992" y="453086"/>
                  <a:pt x="121397" y="453086"/>
                </a:cubicBezTo>
                <a:cubicBezTo>
                  <a:pt x="106801" y="453086"/>
                  <a:pt x="94968" y="464918"/>
                  <a:pt x="94968" y="479514"/>
                </a:cubicBezTo>
                <a:cubicBezTo>
                  <a:pt x="94995" y="485461"/>
                  <a:pt x="97046" y="491221"/>
                  <a:pt x="100782" y="495847"/>
                </a:cubicBezTo>
                <a:cubicBezTo>
                  <a:pt x="90304" y="501237"/>
                  <a:pt x="82325" y="510481"/>
                  <a:pt x="78522" y="521633"/>
                </a:cubicBezTo>
                <a:cubicBezTo>
                  <a:pt x="61450" y="497954"/>
                  <a:pt x="66805" y="464919"/>
                  <a:pt x="90484" y="447847"/>
                </a:cubicBezTo>
                <a:cubicBezTo>
                  <a:pt x="114162" y="430774"/>
                  <a:pt x="147198" y="436129"/>
                  <a:pt x="164271" y="459807"/>
                </a:cubicBezTo>
                <a:cubicBezTo>
                  <a:pt x="177581" y="478267"/>
                  <a:pt x="177581" y="503174"/>
                  <a:pt x="164271" y="521633"/>
                </a:cubicBezTo>
                <a:close/>
                <a:moveTo>
                  <a:pt x="249407" y="378098"/>
                </a:moveTo>
                <a:cubicBezTo>
                  <a:pt x="251793" y="352880"/>
                  <a:pt x="274170" y="334371"/>
                  <a:pt x="299388" y="336757"/>
                </a:cubicBezTo>
                <a:cubicBezTo>
                  <a:pt x="321304" y="338831"/>
                  <a:pt x="338655" y="356182"/>
                  <a:pt x="340728" y="378098"/>
                </a:cubicBezTo>
                <a:cubicBezTo>
                  <a:pt x="313392" y="397538"/>
                  <a:pt x="276744" y="397538"/>
                  <a:pt x="249407" y="378098"/>
                </a:cubicBezTo>
                <a:close/>
                <a:moveTo>
                  <a:pt x="274069" y="300414"/>
                </a:moveTo>
                <a:cubicBezTo>
                  <a:pt x="274073" y="288816"/>
                  <a:pt x="283478" y="279418"/>
                  <a:pt x="295075" y="279422"/>
                </a:cubicBezTo>
                <a:cubicBezTo>
                  <a:pt x="306673" y="279427"/>
                  <a:pt x="316072" y="288832"/>
                  <a:pt x="316067" y="300429"/>
                </a:cubicBezTo>
                <a:cubicBezTo>
                  <a:pt x="316062" y="312023"/>
                  <a:pt x="306662" y="321421"/>
                  <a:pt x="295068" y="321421"/>
                </a:cubicBezTo>
                <a:cubicBezTo>
                  <a:pt x="283473" y="321408"/>
                  <a:pt x="274077" y="312009"/>
                  <a:pt x="274069" y="300414"/>
                </a:cubicBezTo>
                <a:close/>
                <a:moveTo>
                  <a:pt x="438724" y="534296"/>
                </a:moveTo>
                <a:cubicBezTo>
                  <a:pt x="439636" y="517720"/>
                  <a:pt x="453812" y="505020"/>
                  <a:pt x="470389" y="505931"/>
                </a:cubicBezTo>
                <a:cubicBezTo>
                  <a:pt x="485693" y="506772"/>
                  <a:pt x="497913" y="518993"/>
                  <a:pt x="498754" y="534296"/>
                </a:cubicBezTo>
                <a:cubicBezTo>
                  <a:pt x="480707" y="546831"/>
                  <a:pt x="456771" y="546831"/>
                  <a:pt x="438724" y="534296"/>
                </a:cubicBezTo>
                <a:close/>
                <a:moveTo>
                  <a:pt x="457413" y="479514"/>
                </a:moveTo>
                <a:cubicBezTo>
                  <a:pt x="457413" y="473259"/>
                  <a:pt x="462484" y="468188"/>
                  <a:pt x="468739" y="468188"/>
                </a:cubicBezTo>
                <a:cubicBezTo>
                  <a:pt x="474994" y="468188"/>
                  <a:pt x="480066" y="473259"/>
                  <a:pt x="480066" y="479514"/>
                </a:cubicBezTo>
                <a:cubicBezTo>
                  <a:pt x="480066" y="485770"/>
                  <a:pt x="474994" y="490841"/>
                  <a:pt x="468739" y="490841"/>
                </a:cubicBezTo>
                <a:cubicBezTo>
                  <a:pt x="462484" y="490841"/>
                  <a:pt x="457413" y="485770"/>
                  <a:pt x="457413" y="479514"/>
                </a:cubicBezTo>
                <a:close/>
                <a:moveTo>
                  <a:pt x="521596" y="490841"/>
                </a:moveTo>
                <a:cubicBezTo>
                  <a:pt x="521593" y="501900"/>
                  <a:pt x="518100" y="512676"/>
                  <a:pt x="511613" y="521633"/>
                </a:cubicBezTo>
                <a:cubicBezTo>
                  <a:pt x="507811" y="510481"/>
                  <a:pt x="499832" y="501237"/>
                  <a:pt x="489353" y="495847"/>
                </a:cubicBezTo>
                <a:cubicBezTo>
                  <a:pt x="493090" y="491221"/>
                  <a:pt x="495141" y="485461"/>
                  <a:pt x="495167" y="479514"/>
                </a:cubicBezTo>
                <a:cubicBezTo>
                  <a:pt x="495167" y="464918"/>
                  <a:pt x="483335" y="453086"/>
                  <a:pt x="468739" y="453086"/>
                </a:cubicBezTo>
                <a:cubicBezTo>
                  <a:pt x="454143" y="453086"/>
                  <a:pt x="442311" y="464918"/>
                  <a:pt x="442311" y="479514"/>
                </a:cubicBezTo>
                <a:cubicBezTo>
                  <a:pt x="442338" y="485461"/>
                  <a:pt x="444388" y="491221"/>
                  <a:pt x="448125" y="495847"/>
                </a:cubicBezTo>
                <a:cubicBezTo>
                  <a:pt x="437647" y="501237"/>
                  <a:pt x="429668" y="510481"/>
                  <a:pt x="425865" y="521633"/>
                </a:cubicBezTo>
                <a:cubicBezTo>
                  <a:pt x="408792" y="497954"/>
                  <a:pt x="414147" y="464919"/>
                  <a:pt x="437826" y="447847"/>
                </a:cubicBezTo>
                <a:cubicBezTo>
                  <a:pt x="461505" y="430774"/>
                  <a:pt x="494541" y="436129"/>
                  <a:pt x="511613" y="459808"/>
                </a:cubicBezTo>
                <a:cubicBezTo>
                  <a:pt x="518128" y="468842"/>
                  <a:pt x="521621" y="479703"/>
                  <a:pt x="521596" y="490841"/>
                </a:cubicBezTo>
                <a:close/>
                <a:moveTo>
                  <a:pt x="353852" y="366409"/>
                </a:moveTo>
                <a:cubicBezTo>
                  <a:pt x="349008" y="348707"/>
                  <a:pt x="336470" y="334115"/>
                  <a:pt x="319699" y="326661"/>
                </a:cubicBezTo>
                <a:cubicBezTo>
                  <a:pt x="334275" y="313057"/>
                  <a:pt x="335064" y="290213"/>
                  <a:pt x="321461" y="275637"/>
                </a:cubicBezTo>
                <a:cubicBezTo>
                  <a:pt x="307858" y="261061"/>
                  <a:pt x="285013" y="260272"/>
                  <a:pt x="270437" y="273875"/>
                </a:cubicBezTo>
                <a:cubicBezTo>
                  <a:pt x="255860" y="287478"/>
                  <a:pt x="255071" y="310323"/>
                  <a:pt x="268675" y="324899"/>
                </a:cubicBezTo>
                <a:cubicBezTo>
                  <a:pt x="269241" y="325506"/>
                  <a:pt x="269830" y="326094"/>
                  <a:pt x="270437" y="326661"/>
                </a:cubicBezTo>
                <a:cubicBezTo>
                  <a:pt x="253665" y="334115"/>
                  <a:pt x="241128" y="348707"/>
                  <a:pt x="236284" y="366409"/>
                </a:cubicBezTo>
                <a:cubicBezTo>
                  <a:pt x="206901" y="333944"/>
                  <a:pt x="209400" y="283806"/>
                  <a:pt x="241866" y="254423"/>
                </a:cubicBezTo>
                <a:cubicBezTo>
                  <a:pt x="274331" y="225040"/>
                  <a:pt x="324469" y="227538"/>
                  <a:pt x="353852" y="260004"/>
                </a:cubicBezTo>
                <a:cubicBezTo>
                  <a:pt x="381186" y="290206"/>
                  <a:pt x="381186" y="336207"/>
                  <a:pt x="353852" y="366409"/>
                </a:cubicBezTo>
                <a:close/>
                <a:moveTo>
                  <a:pt x="491581" y="262463"/>
                </a:moveTo>
                <a:cubicBezTo>
                  <a:pt x="492492" y="245886"/>
                  <a:pt x="506669" y="233186"/>
                  <a:pt x="523246" y="234098"/>
                </a:cubicBezTo>
                <a:cubicBezTo>
                  <a:pt x="538549" y="234939"/>
                  <a:pt x="550769" y="247159"/>
                  <a:pt x="551611" y="262463"/>
                </a:cubicBezTo>
                <a:cubicBezTo>
                  <a:pt x="533564" y="274997"/>
                  <a:pt x="509627" y="274997"/>
                  <a:pt x="491581" y="262463"/>
                </a:cubicBezTo>
                <a:close/>
                <a:moveTo>
                  <a:pt x="510269" y="207681"/>
                </a:moveTo>
                <a:cubicBezTo>
                  <a:pt x="510269" y="201426"/>
                  <a:pt x="515340" y="196355"/>
                  <a:pt x="521596" y="196355"/>
                </a:cubicBezTo>
                <a:cubicBezTo>
                  <a:pt x="527851" y="196355"/>
                  <a:pt x="532922" y="201426"/>
                  <a:pt x="532922" y="207681"/>
                </a:cubicBezTo>
                <a:cubicBezTo>
                  <a:pt x="532922" y="213936"/>
                  <a:pt x="527851" y="219007"/>
                  <a:pt x="521596" y="219007"/>
                </a:cubicBezTo>
                <a:cubicBezTo>
                  <a:pt x="515340" y="219007"/>
                  <a:pt x="510269" y="213936"/>
                  <a:pt x="510269" y="207681"/>
                </a:cubicBezTo>
                <a:close/>
                <a:moveTo>
                  <a:pt x="521596" y="166151"/>
                </a:moveTo>
                <a:cubicBezTo>
                  <a:pt x="550738" y="166101"/>
                  <a:pt x="574402" y="189685"/>
                  <a:pt x="574452" y="218826"/>
                </a:cubicBezTo>
                <a:cubicBezTo>
                  <a:pt x="574471" y="229945"/>
                  <a:pt x="570977" y="240785"/>
                  <a:pt x="564470" y="249800"/>
                </a:cubicBezTo>
                <a:cubicBezTo>
                  <a:pt x="560667" y="238647"/>
                  <a:pt x="552688" y="229403"/>
                  <a:pt x="542210" y="224014"/>
                </a:cubicBezTo>
                <a:cubicBezTo>
                  <a:pt x="545947" y="219388"/>
                  <a:pt x="547997" y="213627"/>
                  <a:pt x="548024" y="207681"/>
                </a:cubicBezTo>
                <a:cubicBezTo>
                  <a:pt x="548024" y="193085"/>
                  <a:pt x="536192" y="181253"/>
                  <a:pt x="521596" y="181253"/>
                </a:cubicBezTo>
                <a:cubicBezTo>
                  <a:pt x="507000" y="181253"/>
                  <a:pt x="495167" y="193085"/>
                  <a:pt x="495167" y="207681"/>
                </a:cubicBezTo>
                <a:cubicBezTo>
                  <a:pt x="495195" y="213627"/>
                  <a:pt x="497245" y="219388"/>
                  <a:pt x="500982" y="224014"/>
                </a:cubicBezTo>
                <a:cubicBezTo>
                  <a:pt x="490503" y="229403"/>
                  <a:pt x="482524" y="238647"/>
                  <a:pt x="478721" y="249800"/>
                </a:cubicBezTo>
                <a:cubicBezTo>
                  <a:pt x="461665" y="226171"/>
                  <a:pt x="466993" y="193189"/>
                  <a:pt x="490622" y="176133"/>
                </a:cubicBezTo>
                <a:cubicBezTo>
                  <a:pt x="499637" y="169625"/>
                  <a:pt x="510477" y="166132"/>
                  <a:pt x="521596" y="166151"/>
                </a:cubicBezTo>
                <a:close/>
              </a:path>
            </a:pathLst>
          </a:custGeom>
          <a:solidFill>
            <a:schemeClr val="lt1"/>
          </a:solidFill>
          <a:ln w="10054" cap="flat">
            <a:solidFill>
              <a:schemeClr val="accent5"/>
            </a:solidFill>
            <a:prstDash val="solid"/>
            <a:miter/>
          </a:ln>
        </p:spPr>
        <p:txBody>
          <a:bodyPr rtlCol="0" anchor="ctr"/>
          <a:lstStyle/>
          <a:p>
            <a:endParaRPr lang="en-GB"/>
          </a:p>
        </p:txBody>
      </p:sp>
      <p:sp>
        <p:nvSpPr>
          <p:cNvPr id="144" name="Bild 128" descr="Hjärta kontur">
            <a:extLst>
              <a:ext uri="{FF2B5EF4-FFF2-40B4-BE49-F238E27FC236}">
                <a16:creationId xmlns:a16="http://schemas.microsoft.com/office/drawing/2014/main" id="{60805634-3D74-5216-CE7E-0E4E01A86621}"/>
              </a:ext>
            </a:extLst>
          </p:cNvPr>
          <p:cNvSpPr/>
          <p:nvPr/>
        </p:nvSpPr>
        <p:spPr>
          <a:xfrm>
            <a:off x="13488034" y="2580944"/>
            <a:ext cx="486370" cy="460835"/>
          </a:xfrm>
          <a:custGeom>
            <a:avLst/>
            <a:gdLst>
              <a:gd name="connsiteX0" fmla="*/ 364778 w 486370"/>
              <a:gd name="connsiteY0" fmla="*/ 0 h 460835"/>
              <a:gd name="connsiteX1" fmla="*/ 243185 w 486370"/>
              <a:gd name="connsiteY1" fmla="*/ 96058 h 460835"/>
              <a:gd name="connsiteX2" fmla="*/ 121593 w 486370"/>
              <a:gd name="connsiteY2" fmla="*/ 0 h 460835"/>
              <a:gd name="connsiteX3" fmla="*/ 0 w 486370"/>
              <a:gd name="connsiteY3" fmla="*/ 124668 h 460835"/>
              <a:gd name="connsiteX4" fmla="*/ 243185 w 486370"/>
              <a:gd name="connsiteY4" fmla="*/ 460836 h 460835"/>
              <a:gd name="connsiteX5" fmla="*/ 486370 w 486370"/>
              <a:gd name="connsiteY5" fmla="*/ 124668 h 460835"/>
              <a:gd name="connsiteX6" fmla="*/ 364778 w 486370"/>
              <a:gd name="connsiteY6" fmla="*/ 0 h 460835"/>
              <a:gd name="connsiteX7" fmla="*/ 243185 w 486370"/>
              <a:gd name="connsiteY7" fmla="*/ 442575 h 460835"/>
              <a:gd name="connsiteX8" fmla="*/ 14305 w 486370"/>
              <a:gd name="connsiteY8" fmla="*/ 124668 h 460835"/>
              <a:gd name="connsiteX9" fmla="*/ 46892 w 486370"/>
              <a:gd name="connsiteY9" fmla="*/ 49295 h 460835"/>
              <a:gd name="connsiteX10" fmla="*/ 121593 w 486370"/>
              <a:gd name="connsiteY10" fmla="*/ 14305 h 460835"/>
              <a:gd name="connsiteX11" fmla="*/ 230411 w 486370"/>
              <a:gd name="connsiteY11" fmla="*/ 102495 h 460835"/>
              <a:gd name="connsiteX12" fmla="*/ 243185 w 486370"/>
              <a:gd name="connsiteY12" fmla="*/ 127844 h 460835"/>
              <a:gd name="connsiteX13" fmla="*/ 255959 w 486370"/>
              <a:gd name="connsiteY13" fmla="*/ 102495 h 460835"/>
              <a:gd name="connsiteX14" fmla="*/ 364778 w 486370"/>
              <a:gd name="connsiteY14" fmla="*/ 14305 h 460835"/>
              <a:gd name="connsiteX15" fmla="*/ 472065 w 486370"/>
              <a:gd name="connsiteY15" fmla="*/ 124668 h 460835"/>
              <a:gd name="connsiteX16" fmla="*/ 243185 w 486370"/>
              <a:gd name="connsiteY16" fmla="*/ 442575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370" h="460835">
                <a:moveTo>
                  <a:pt x="364778" y="0"/>
                </a:moveTo>
                <a:cubicBezTo>
                  <a:pt x="323221" y="0"/>
                  <a:pt x="278404" y="26178"/>
                  <a:pt x="243185" y="96058"/>
                </a:cubicBezTo>
                <a:cubicBezTo>
                  <a:pt x="207973" y="26192"/>
                  <a:pt x="163141" y="0"/>
                  <a:pt x="121593" y="0"/>
                </a:cubicBezTo>
                <a:cubicBezTo>
                  <a:pt x="56812" y="0"/>
                  <a:pt x="0" y="63657"/>
                  <a:pt x="0" y="124668"/>
                </a:cubicBezTo>
                <a:cubicBezTo>
                  <a:pt x="0" y="274871"/>
                  <a:pt x="243185" y="460836"/>
                  <a:pt x="243185" y="460836"/>
                </a:cubicBezTo>
                <a:cubicBezTo>
                  <a:pt x="243185" y="460836"/>
                  <a:pt x="486370" y="274871"/>
                  <a:pt x="486370" y="124668"/>
                </a:cubicBezTo>
                <a:cubicBezTo>
                  <a:pt x="486370" y="63664"/>
                  <a:pt x="429551" y="0"/>
                  <a:pt x="364778" y="0"/>
                </a:cubicBezTo>
                <a:close/>
                <a:moveTo>
                  <a:pt x="243185" y="442575"/>
                </a:moveTo>
                <a:cubicBezTo>
                  <a:pt x="200377" y="408000"/>
                  <a:pt x="14305" y="250430"/>
                  <a:pt x="14305" y="124668"/>
                </a:cubicBezTo>
                <a:cubicBezTo>
                  <a:pt x="15429" y="96368"/>
                  <a:pt x="27046" y="69501"/>
                  <a:pt x="46892" y="49295"/>
                </a:cubicBezTo>
                <a:cubicBezTo>
                  <a:pt x="65996" y="27956"/>
                  <a:pt x="92970" y="15321"/>
                  <a:pt x="121593" y="14305"/>
                </a:cubicBezTo>
                <a:cubicBezTo>
                  <a:pt x="163706" y="14305"/>
                  <a:pt x="201336" y="44803"/>
                  <a:pt x="230411" y="102495"/>
                </a:cubicBezTo>
                <a:lnTo>
                  <a:pt x="243185" y="127844"/>
                </a:lnTo>
                <a:lnTo>
                  <a:pt x="255959" y="102495"/>
                </a:lnTo>
                <a:cubicBezTo>
                  <a:pt x="285034" y="44803"/>
                  <a:pt x="322664" y="14305"/>
                  <a:pt x="364778" y="14305"/>
                </a:cubicBezTo>
                <a:cubicBezTo>
                  <a:pt x="418922" y="14305"/>
                  <a:pt x="472065" y="68972"/>
                  <a:pt x="472065" y="124668"/>
                </a:cubicBezTo>
                <a:cubicBezTo>
                  <a:pt x="472065" y="250430"/>
                  <a:pt x="285993" y="408000"/>
                  <a:pt x="243185" y="442575"/>
                </a:cubicBezTo>
                <a:close/>
              </a:path>
            </a:pathLst>
          </a:custGeom>
          <a:solidFill>
            <a:schemeClr val="lt1"/>
          </a:solidFill>
          <a:ln w="9525" cap="flat">
            <a:solidFill>
              <a:schemeClr val="accent5"/>
            </a:solidFill>
            <a:prstDash val="solid"/>
            <a:miter/>
          </a:ln>
        </p:spPr>
        <p:txBody>
          <a:bodyPr rtlCol="0" anchor="ctr"/>
          <a:lstStyle/>
          <a:p>
            <a:endParaRPr lang="en-GB"/>
          </a:p>
        </p:txBody>
      </p:sp>
      <p:sp>
        <p:nvSpPr>
          <p:cNvPr id="153" name="Bild 142" descr="Märke kontur">
            <a:extLst>
              <a:ext uri="{FF2B5EF4-FFF2-40B4-BE49-F238E27FC236}">
                <a16:creationId xmlns:a16="http://schemas.microsoft.com/office/drawing/2014/main" id="{ADF2A171-7FD3-F32A-AB7A-0B02282E73BB}"/>
              </a:ext>
            </a:extLst>
          </p:cNvPr>
          <p:cNvSpPr/>
          <p:nvPr/>
        </p:nvSpPr>
        <p:spPr>
          <a:xfrm>
            <a:off x="8087156" y="6943957"/>
            <a:ext cx="578685" cy="614286"/>
          </a:xfrm>
          <a:custGeom>
            <a:avLst/>
            <a:gdLst>
              <a:gd name="connsiteX0" fmla="*/ 569275 w 578685"/>
              <a:gd name="connsiteY0" fmla="*/ 370947 h 614286"/>
              <a:gd name="connsiteX1" fmla="*/ 335079 w 578685"/>
              <a:gd name="connsiteY1" fmla="*/ 136817 h 614286"/>
              <a:gd name="connsiteX2" fmla="*/ 311663 w 578685"/>
              <a:gd name="connsiteY2" fmla="*/ 126783 h 614286"/>
              <a:gd name="connsiteX3" fmla="*/ 157783 w 578685"/>
              <a:gd name="connsiteY3" fmla="*/ 126783 h 614286"/>
              <a:gd name="connsiteX4" fmla="*/ 151567 w 578685"/>
              <a:gd name="connsiteY4" fmla="*/ 127097 h 614286"/>
              <a:gd name="connsiteX5" fmla="*/ 109710 w 578685"/>
              <a:gd name="connsiteY5" fmla="*/ 92853 h 614286"/>
              <a:gd name="connsiteX6" fmla="*/ 53802 w 578685"/>
              <a:gd name="connsiteY6" fmla="*/ 81678 h 614286"/>
              <a:gd name="connsiteX7" fmla="*/ 20740 w 578685"/>
              <a:gd name="connsiteY7" fmla="*/ 45648 h 614286"/>
              <a:gd name="connsiteX8" fmla="*/ 16483 w 578685"/>
              <a:gd name="connsiteY8" fmla="*/ 7354 h 614286"/>
              <a:gd name="connsiteX9" fmla="*/ 7354 w 578685"/>
              <a:gd name="connsiteY9" fmla="*/ 51 h 614286"/>
              <a:gd name="connsiteX10" fmla="*/ 51 w 578685"/>
              <a:gd name="connsiteY10" fmla="*/ 9181 h 614286"/>
              <a:gd name="connsiteX11" fmla="*/ 4308 w 578685"/>
              <a:gd name="connsiteY11" fmla="*/ 47475 h 614286"/>
              <a:gd name="connsiteX12" fmla="*/ 50529 w 578685"/>
              <a:gd name="connsiteY12" fmla="*/ 97895 h 614286"/>
              <a:gd name="connsiteX13" fmla="*/ 106429 w 578685"/>
              <a:gd name="connsiteY13" fmla="*/ 109070 h 614286"/>
              <a:gd name="connsiteX14" fmla="*/ 135127 w 578685"/>
              <a:gd name="connsiteY14" fmla="*/ 130825 h 614286"/>
              <a:gd name="connsiteX15" fmla="*/ 90832 w 578685"/>
              <a:gd name="connsiteY15" fmla="*/ 193684 h 614286"/>
              <a:gd name="connsiteX16" fmla="*/ 90832 w 578685"/>
              <a:gd name="connsiteY16" fmla="*/ 346696 h 614286"/>
              <a:gd name="connsiteX17" fmla="*/ 100866 w 578685"/>
              <a:gd name="connsiteY17" fmla="*/ 370112 h 614286"/>
              <a:gd name="connsiteX18" fmla="*/ 335029 w 578685"/>
              <a:gd name="connsiteY18" fmla="*/ 604251 h 614286"/>
              <a:gd name="connsiteX19" fmla="*/ 382145 w 578685"/>
              <a:gd name="connsiteY19" fmla="*/ 604802 h 614286"/>
              <a:gd name="connsiteX20" fmla="*/ 382697 w 578685"/>
              <a:gd name="connsiteY20" fmla="*/ 604251 h 614286"/>
              <a:gd name="connsiteX21" fmla="*/ 569275 w 578685"/>
              <a:gd name="connsiteY21" fmla="*/ 417780 h 614286"/>
              <a:gd name="connsiteX22" fmla="*/ 569275 w 578685"/>
              <a:gd name="connsiteY22" fmla="*/ 370947 h 614286"/>
              <a:gd name="connsiteX23" fmla="*/ 557588 w 578685"/>
              <a:gd name="connsiteY23" fmla="*/ 406084 h 614286"/>
              <a:gd name="connsiteX24" fmla="*/ 371059 w 578685"/>
              <a:gd name="connsiteY24" fmla="*/ 592555 h 614286"/>
              <a:gd name="connsiteX25" fmla="*/ 347313 w 578685"/>
              <a:gd name="connsiteY25" fmla="*/ 593101 h 614286"/>
              <a:gd name="connsiteX26" fmla="*/ 346766 w 578685"/>
              <a:gd name="connsiteY26" fmla="*/ 592555 h 614286"/>
              <a:gd name="connsiteX27" fmla="*/ 112603 w 578685"/>
              <a:gd name="connsiteY27" fmla="*/ 358450 h 614286"/>
              <a:gd name="connsiteX28" fmla="*/ 112190 w 578685"/>
              <a:gd name="connsiteY28" fmla="*/ 358037 h 614286"/>
              <a:gd name="connsiteX29" fmla="*/ 111777 w 578685"/>
              <a:gd name="connsiteY29" fmla="*/ 357673 h 614286"/>
              <a:gd name="connsiteX30" fmla="*/ 107388 w 578685"/>
              <a:gd name="connsiteY30" fmla="*/ 346696 h 614286"/>
              <a:gd name="connsiteX31" fmla="*/ 107388 w 578685"/>
              <a:gd name="connsiteY31" fmla="*/ 193676 h 614286"/>
              <a:gd name="connsiteX32" fmla="*/ 139946 w 578685"/>
              <a:gd name="connsiteY32" fmla="*/ 146628 h 614286"/>
              <a:gd name="connsiteX33" fmla="*/ 144012 w 578685"/>
              <a:gd name="connsiteY33" fmla="*/ 166937 h 614286"/>
              <a:gd name="connsiteX34" fmla="*/ 136739 w 578685"/>
              <a:gd name="connsiteY34" fmla="*/ 172268 h 614286"/>
              <a:gd name="connsiteX35" fmla="*/ 136796 w 578685"/>
              <a:gd name="connsiteY35" fmla="*/ 219025 h 614286"/>
              <a:gd name="connsiteX36" fmla="*/ 183552 w 578685"/>
              <a:gd name="connsiteY36" fmla="*/ 218969 h 614286"/>
              <a:gd name="connsiteX37" fmla="*/ 183495 w 578685"/>
              <a:gd name="connsiteY37" fmla="*/ 172211 h 614286"/>
              <a:gd name="connsiteX38" fmla="*/ 160130 w 578685"/>
              <a:gd name="connsiteY38" fmla="*/ 162556 h 614286"/>
              <a:gd name="connsiteX39" fmla="*/ 160006 w 578685"/>
              <a:gd name="connsiteY39" fmla="*/ 162556 h 614286"/>
              <a:gd name="connsiteX40" fmla="*/ 156163 w 578685"/>
              <a:gd name="connsiteY40" fmla="*/ 143347 h 614286"/>
              <a:gd name="connsiteX41" fmla="*/ 157766 w 578685"/>
              <a:gd name="connsiteY41" fmla="*/ 143273 h 614286"/>
              <a:gd name="connsiteX42" fmla="*/ 311663 w 578685"/>
              <a:gd name="connsiteY42" fmla="*/ 143273 h 614286"/>
              <a:gd name="connsiteX43" fmla="*/ 323383 w 578685"/>
              <a:gd name="connsiteY43" fmla="*/ 148463 h 614286"/>
              <a:gd name="connsiteX44" fmla="*/ 557546 w 578685"/>
              <a:gd name="connsiteY44" fmla="*/ 382602 h 614286"/>
              <a:gd name="connsiteX45" fmla="*/ 557546 w 578685"/>
              <a:gd name="connsiteY45" fmla="*/ 406043 h 614286"/>
              <a:gd name="connsiteX46" fmla="*/ 163395 w 578685"/>
              <a:gd name="connsiteY46" fmla="*/ 179434 h 614286"/>
              <a:gd name="connsiteX47" fmla="*/ 176664 w 578685"/>
              <a:gd name="connsiteY47" fmla="*/ 198923 h 614286"/>
              <a:gd name="connsiteX48" fmla="*/ 157175 w 578685"/>
              <a:gd name="connsiteY48" fmla="*/ 212192 h 614286"/>
              <a:gd name="connsiteX49" fmla="*/ 143906 w 578685"/>
              <a:gd name="connsiteY49" fmla="*/ 192703 h 614286"/>
              <a:gd name="connsiteX50" fmla="*/ 147641 w 578685"/>
              <a:gd name="connsiteY50" fmla="*/ 184948 h 614286"/>
              <a:gd name="connsiteX51" fmla="*/ 148997 w 578685"/>
              <a:gd name="connsiteY51" fmla="*/ 191734 h 614286"/>
              <a:gd name="connsiteX52" fmla="*/ 157089 w 578685"/>
              <a:gd name="connsiteY52" fmla="*/ 198346 h 614286"/>
              <a:gd name="connsiteX53" fmla="*/ 158742 w 578685"/>
              <a:gd name="connsiteY53" fmla="*/ 198189 h 614286"/>
              <a:gd name="connsiteX54" fmla="*/ 165222 w 578685"/>
              <a:gd name="connsiteY54" fmla="*/ 188460 h 6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85" h="614286">
                <a:moveTo>
                  <a:pt x="569275" y="370947"/>
                </a:moveTo>
                <a:lnTo>
                  <a:pt x="335079" y="136817"/>
                </a:lnTo>
                <a:cubicBezTo>
                  <a:pt x="328931" y="130473"/>
                  <a:pt x="320496" y="126859"/>
                  <a:pt x="311663" y="126783"/>
                </a:cubicBezTo>
                <a:lnTo>
                  <a:pt x="157783" y="126783"/>
                </a:lnTo>
                <a:cubicBezTo>
                  <a:pt x="155683" y="126783"/>
                  <a:pt x="153650" y="126907"/>
                  <a:pt x="151567" y="127097"/>
                </a:cubicBezTo>
                <a:cubicBezTo>
                  <a:pt x="144167" y="109439"/>
                  <a:pt x="128484" y="96609"/>
                  <a:pt x="109710" y="92853"/>
                </a:cubicBezTo>
                <a:lnTo>
                  <a:pt x="53802" y="81678"/>
                </a:lnTo>
                <a:cubicBezTo>
                  <a:pt x="36085" y="78195"/>
                  <a:pt x="22691" y="63599"/>
                  <a:pt x="20740" y="45648"/>
                </a:cubicBezTo>
                <a:lnTo>
                  <a:pt x="16483" y="7354"/>
                </a:lnTo>
                <a:cubicBezTo>
                  <a:pt x="15979" y="2816"/>
                  <a:pt x="11892" y="-453"/>
                  <a:pt x="7354" y="51"/>
                </a:cubicBezTo>
                <a:cubicBezTo>
                  <a:pt x="2816" y="556"/>
                  <a:pt x="-453" y="4643"/>
                  <a:pt x="51" y="9181"/>
                </a:cubicBezTo>
                <a:lnTo>
                  <a:pt x="4308" y="47475"/>
                </a:lnTo>
                <a:cubicBezTo>
                  <a:pt x="7030" y="72582"/>
                  <a:pt x="25753" y="93006"/>
                  <a:pt x="50529" y="97895"/>
                </a:cubicBezTo>
                <a:lnTo>
                  <a:pt x="106429" y="109070"/>
                </a:lnTo>
                <a:cubicBezTo>
                  <a:pt x="118823" y="111540"/>
                  <a:pt x="129400" y="119559"/>
                  <a:pt x="135127" y="130825"/>
                </a:cubicBezTo>
                <a:cubicBezTo>
                  <a:pt x="108629" y="140400"/>
                  <a:pt x="90935" y="165509"/>
                  <a:pt x="90832" y="193684"/>
                </a:cubicBezTo>
                <a:lnTo>
                  <a:pt x="90832" y="346696"/>
                </a:lnTo>
                <a:cubicBezTo>
                  <a:pt x="90584" y="355595"/>
                  <a:pt x="94252" y="364155"/>
                  <a:pt x="100866" y="370112"/>
                </a:cubicBezTo>
                <a:lnTo>
                  <a:pt x="335029" y="604251"/>
                </a:lnTo>
                <a:cubicBezTo>
                  <a:pt x="347888" y="617414"/>
                  <a:pt x="368983" y="617661"/>
                  <a:pt x="382145" y="604802"/>
                </a:cubicBezTo>
                <a:cubicBezTo>
                  <a:pt x="382331" y="604620"/>
                  <a:pt x="382515" y="604437"/>
                  <a:pt x="382697" y="604251"/>
                </a:cubicBezTo>
                <a:lnTo>
                  <a:pt x="569275" y="417780"/>
                </a:lnTo>
                <a:cubicBezTo>
                  <a:pt x="581822" y="404691"/>
                  <a:pt x="581822" y="384037"/>
                  <a:pt x="569275" y="370947"/>
                </a:cubicBezTo>
                <a:close/>
                <a:moveTo>
                  <a:pt x="557588" y="406084"/>
                </a:moveTo>
                <a:lnTo>
                  <a:pt x="371059" y="592555"/>
                </a:lnTo>
                <a:cubicBezTo>
                  <a:pt x="364652" y="599263"/>
                  <a:pt x="354021" y="599508"/>
                  <a:pt x="347313" y="593101"/>
                </a:cubicBezTo>
                <a:cubicBezTo>
                  <a:pt x="347126" y="592924"/>
                  <a:pt x="346944" y="592741"/>
                  <a:pt x="346766" y="592555"/>
                </a:cubicBezTo>
                <a:lnTo>
                  <a:pt x="112603" y="358450"/>
                </a:lnTo>
                <a:lnTo>
                  <a:pt x="112190" y="358037"/>
                </a:lnTo>
                <a:lnTo>
                  <a:pt x="111777" y="357673"/>
                </a:lnTo>
                <a:cubicBezTo>
                  <a:pt x="108795" y="354821"/>
                  <a:pt x="107194" y="350817"/>
                  <a:pt x="107388" y="346696"/>
                </a:cubicBezTo>
                <a:lnTo>
                  <a:pt x="107388" y="193676"/>
                </a:lnTo>
                <a:cubicBezTo>
                  <a:pt x="107468" y="172770"/>
                  <a:pt x="120408" y="154070"/>
                  <a:pt x="139946" y="146628"/>
                </a:cubicBezTo>
                <a:lnTo>
                  <a:pt x="144012" y="166937"/>
                </a:lnTo>
                <a:cubicBezTo>
                  <a:pt x="141353" y="168368"/>
                  <a:pt x="138904" y="170162"/>
                  <a:pt x="136739" y="172268"/>
                </a:cubicBezTo>
                <a:cubicBezTo>
                  <a:pt x="123843" y="185196"/>
                  <a:pt x="123868" y="206129"/>
                  <a:pt x="136796" y="219025"/>
                </a:cubicBezTo>
                <a:cubicBezTo>
                  <a:pt x="149722" y="231922"/>
                  <a:pt x="170656" y="231896"/>
                  <a:pt x="183552" y="218969"/>
                </a:cubicBezTo>
                <a:cubicBezTo>
                  <a:pt x="196448" y="206041"/>
                  <a:pt x="196423" y="185108"/>
                  <a:pt x="183495" y="172211"/>
                </a:cubicBezTo>
                <a:cubicBezTo>
                  <a:pt x="177294" y="166024"/>
                  <a:pt x="168890" y="162552"/>
                  <a:pt x="160130" y="162556"/>
                </a:cubicBezTo>
                <a:lnTo>
                  <a:pt x="160006" y="162556"/>
                </a:lnTo>
                <a:lnTo>
                  <a:pt x="156163" y="143347"/>
                </a:lnTo>
                <a:cubicBezTo>
                  <a:pt x="156700" y="143347"/>
                  <a:pt x="157229" y="143273"/>
                  <a:pt x="157766" y="143273"/>
                </a:cubicBezTo>
                <a:lnTo>
                  <a:pt x="311663" y="143273"/>
                </a:lnTo>
                <a:cubicBezTo>
                  <a:pt x="316110" y="143348"/>
                  <a:pt x="320338" y="145220"/>
                  <a:pt x="323383" y="148463"/>
                </a:cubicBezTo>
                <a:lnTo>
                  <a:pt x="557546" y="382602"/>
                </a:lnTo>
                <a:cubicBezTo>
                  <a:pt x="563619" y="389236"/>
                  <a:pt x="563619" y="399409"/>
                  <a:pt x="557546" y="406043"/>
                </a:cubicBezTo>
                <a:close/>
                <a:moveTo>
                  <a:pt x="163395" y="179434"/>
                </a:moveTo>
                <a:cubicBezTo>
                  <a:pt x="172441" y="181152"/>
                  <a:pt x="178381" y="189877"/>
                  <a:pt x="176664" y="198923"/>
                </a:cubicBezTo>
                <a:cubicBezTo>
                  <a:pt x="174946" y="207970"/>
                  <a:pt x="166221" y="213910"/>
                  <a:pt x="157175" y="212192"/>
                </a:cubicBezTo>
                <a:cubicBezTo>
                  <a:pt x="148130" y="210475"/>
                  <a:pt x="142188" y="201749"/>
                  <a:pt x="143906" y="192703"/>
                </a:cubicBezTo>
                <a:cubicBezTo>
                  <a:pt x="144451" y="189836"/>
                  <a:pt x="145738" y="187161"/>
                  <a:pt x="147641" y="184948"/>
                </a:cubicBezTo>
                <a:lnTo>
                  <a:pt x="148997" y="191734"/>
                </a:lnTo>
                <a:cubicBezTo>
                  <a:pt x="149782" y="195580"/>
                  <a:pt x="153163" y="198343"/>
                  <a:pt x="157089" y="198346"/>
                </a:cubicBezTo>
                <a:cubicBezTo>
                  <a:pt x="157643" y="198348"/>
                  <a:pt x="158197" y="198295"/>
                  <a:pt x="158742" y="198189"/>
                </a:cubicBezTo>
                <a:cubicBezTo>
                  <a:pt x="163217" y="197292"/>
                  <a:pt x="166119" y="192936"/>
                  <a:pt x="165222" y="188460"/>
                </a:cubicBezTo>
                <a:close/>
              </a:path>
            </a:pathLst>
          </a:custGeom>
          <a:solidFill>
            <a:schemeClr val="lt1"/>
          </a:solidFill>
          <a:ln w="10980" cap="flat">
            <a:solidFill>
              <a:schemeClr val="accent5"/>
            </a:solidFill>
            <a:prstDash val="solid"/>
            <a:miter/>
          </a:ln>
        </p:spPr>
        <p:txBody>
          <a:bodyPr rtlCol="0" anchor="ctr"/>
          <a:lstStyle/>
          <a:p>
            <a:endParaRPr lang="en-GB"/>
          </a:p>
        </p:txBody>
      </p:sp>
    </p:spTree>
    <p:extLst>
      <p:ext uri="{BB962C8B-B14F-4D97-AF65-F5344CB8AC3E}">
        <p14:creationId xmlns:p14="http://schemas.microsoft.com/office/powerpoint/2010/main" val="60891071"/>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Why using Business </a:t>
            </a:r>
            <a:r>
              <a:rPr lang="en-GB" sz="4400" b="1" dirty="0">
                <a:solidFill>
                  <a:srgbClr val="CC0033"/>
                </a:solidFill>
                <a:latin typeface="Arial"/>
                <a:cs typeface="Arial" panose="020B0604020202020204" pitchFamily="34" charset="0"/>
              </a:rPr>
              <a:t>M</a:t>
            </a:r>
            <a:r>
              <a:rPr kumimoji="0" lang="en-GB" sz="4400" b="1" i="0" u="none" strike="noStrike" kern="1200" cap="none" spc="0" normalizeH="0" baseline="0" noProof="0" dirty="0" err="1">
                <a:ln>
                  <a:noFill/>
                </a:ln>
                <a:solidFill>
                  <a:srgbClr val="CC0033"/>
                </a:solidFill>
                <a:effectLst/>
                <a:uLnTx/>
                <a:uFillTx/>
                <a:latin typeface="Arial"/>
                <a:ea typeface="+mn-ea"/>
                <a:cs typeface="Arial" panose="020B0604020202020204" pitchFamily="34" charset="0"/>
              </a:rPr>
              <a:t>odel</a:t>
            </a: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Canvas (BMC)?</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359558" y="2577865"/>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61" name="TextBox 14">
            <a:extLst>
              <a:ext uri="{FF2B5EF4-FFF2-40B4-BE49-F238E27FC236}">
                <a16:creationId xmlns:a16="http://schemas.microsoft.com/office/drawing/2014/main" id="{61EBB1DE-FEAC-C032-8697-EAF39F289510}"/>
              </a:ext>
            </a:extLst>
          </p:cNvPr>
          <p:cNvSpPr txBox="1"/>
          <p:nvPr/>
        </p:nvSpPr>
        <p:spPr>
          <a:xfrm>
            <a:off x="1553780" y="2896333"/>
            <a:ext cx="13958844" cy="5818068"/>
          </a:xfrm>
          <a:prstGeom prst="rect">
            <a:avLst/>
          </a:prstGeom>
        </p:spPr>
        <p:txBody>
          <a:bodyPr wrap="square" lIns="0" tIns="0" rIns="0" bIns="0" rtlCol="0" anchor="t">
            <a:spAutoFit/>
          </a:bodyPr>
          <a:lstStyle/>
          <a:p>
            <a:pPr marL="342917" indent="-342917">
              <a:lnSpc>
                <a:spcPct val="150000"/>
              </a:lnSpc>
              <a:buClr>
                <a:schemeClr val="accent1"/>
              </a:buClr>
              <a:buFont typeface="Arial" panose="020B0604020202020204" pitchFamily="34" charset="0"/>
              <a:buChar char="•"/>
              <a:defRPr/>
            </a:pPr>
            <a:r>
              <a:rPr lang="en-US" altLang="fr-FR" sz="3200" dirty="0">
                <a:sym typeface="+mn-ea"/>
              </a:rPr>
              <a:t>To ensure the exploitation and commercialization of the knowledge and technical results from the RETROFEED project. </a:t>
            </a:r>
          </a:p>
          <a:p>
            <a:pPr marL="914400" lvl="1" indent="-457200">
              <a:lnSpc>
                <a:spcPct val="150000"/>
              </a:lnSpc>
              <a:buClr>
                <a:schemeClr val="accent1"/>
              </a:buClr>
              <a:buFont typeface="Wingdings" panose="05000000000000000000" pitchFamily="2" charset="2"/>
              <a:buChar char="à"/>
              <a:defRPr/>
            </a:pPr>
            <a:r>
              <a:rPr lang="en-US" altLang="fr-FR" sz="3200" dirty="0">
                <a:sym typeface="+mn-ea"/>
              </a:rPr>
              <a:t>Successful market uptake of RETROFEED in industrial environment. </a:t>
            </a:r>
          </a:p>
          <a:p>
            <a:pPr marL="914400" lvl="1" indent="-457200">
              <a:lnSpc>
                <a:spcPct val="150000"/>
              </a:lnSpc>
              <a:buClr>
                <a:schemeClr val="accent1"/>
              </a:buClr>
              <a:buFont typeface="Wingdings" panose="05000000000000000000" pitchFamily="2" charset="2"/>
              <a:buChar char="à"/>
              <a:defRPr/>
            </a:pPr>
            <a:endParaRPr lang="en-US" altLang="fr-FR" sz="3200" dirty="0">
              <a:sym typeface="+mn-ea"/>
            </a:endParaRPr>
          </a:p>
          <a:p>
            <a:pPr lvl="1">
              <a:lnSpc>
                <a:spcPct val="150000"/>
              </a:lnSpc>
              <a:buClr>
                <a:schemeClr val="accent1"/>
              </a:buClr>
              <a:defRPr/>
            </a:pPr>
            <a:r>
              <a:rPr lang="en-GB" sz="3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BMC was conducted for the </a:t>
            </a:r>
            <a:r>
              <a:rPr lang="en-GB" sz="3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Retrofeed</a:t>
            </a:r>
            <a:r>
              <a:rPr lang="en-GB" sz="3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results, in this material four BMC for different actions has been selected and will be presented in the following slides. </a:t>
            </a:r>
            <a:endParaRPr lang="sv-SE" sz="3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lvl="1">
              <a:lnSpc>
                <a:spcPct val="150000"/>
              </a:lnSpc>
              <a:buClr>
                <a:schemeClr val="accent1"/>
              </a:buClr>
              <a:defRPr/>
            </a:pPr>
            <a:endParaRPr lang="en-US" altLang="fr-FR" sz="3200" dirty="0">
              <a:sym typeface="+mn-ea"/>
            </a:endParaRPr>
          </a:p>
        </p:txBody>
      </p:sp>
    </p:spTree>
    <p:extLst>
      <p:ext uri="{BB962C8B-B14F-4D97-AF65-F5344CB8AC3E}">
        <p14:creationId xmlns:p14="http://schemas.microsoft.com/office/powerpoint/2010/main" val="152149460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BMC of the Valorisation of Bio-based Phosphorus</a:t>
            </a:r>
            <a:endParaRPr kumimoji="0" lang="sv-SE" sz="44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graphicFrame>
        <p:nvGraphicFramePr>
          <p:cNvPr id="6" name="Tabell 5">
            <a:extLst>
              <a:ext uri="{FF2B5EF4-FFF2-40B4-BE49-F238E27FC236}">
                <a16:creationId xmlns:a16="http://schemas.microsoft.com/office/drawing/2014/main" id="{2B61A2CD-6F9E-7FF3-0C7D-1DDBDC135144}"/>
              </a:ext>
            </a:extLst>
          </p:cNvPr>
          <p:cNvGraphicFramePr>
            <a:graphicFrameLocks noGrp="1"/>
          </p:cNvGraphicFramePr>
          <p:nvPr>
            <p:extLst>
              <p:ext uri="{D42A27DB-BD31-4B8C-83A1-F6EECF244321}">
                <p14:modId xmlns:p14="http://schemas.microsoft.com/office/powerpoint/2010/main" val="3170711958"/>
              </p:ext>
            </p:extLst>
          </p:nvPr>
        </p:nvGraphicFramePr>
        <p:xfrm>
          <a:off x="1198276" y="1896388"/>
          <a:ext cx="15865838" cy="7348785"/>
        </p:xfrm>
        <a:graphic>
          <a:graphicData uri="http://schemas.openxmlformats.org/drawingml/2006/table">
            <a:tbl>
              <a:tblPr firstRow="1" firstCol="1" bandRow="1">
                <a:tableStyleId>{5C22544A-7EE6-4342-B048-85BDC9FD1C3A}</a:tableStyleId>
              </a:tblPr>
              <a:tblGrid>
                <a:gridCol w="2853223">
                  <a:extLst>
                    <a:ext uri="{9D8B030D-6E8A-4147-A177-3AD203B41FA5}">
                      <a16:colId xmlns:a16="http://schemas.microsoft.com/office/drawing/2014/main" val="382711882"/>
                    </a:ext>
                  </a:extLst>
                </a:gridCol>
                <a:gridCol w="3502856">
                  <a:extLst>
                    <a:ext uri="{9D8B030D-6E8A-4147-A177-3AD203B41FA5}">
                      <a16:colId xmlns:a16="http://schemas.microsoft.com/office/drawing/2014/main" val="3047001043"/>
                    </a:ext>
                  </a:extLst>
                </a:gridCol>
                <a:gridCol w="1248672">
                  <a:extLst>
                    <a:ext uri="{9D8B030D-6E8A-4147-A177-3AD203B41FA5}">
                      <a16:colId xmlns:a16="http://schemas.microsoft.com/office/drawing/2014/main" val="860800738"/>
                    </a:ext>
                  </a:extLst>
                </a:gridCol>
                <a:gridCol w="1916559">
                  <a:extLst>
                    <a:ext uri="{9D8B030D-6E8A-4147-A177-3AD203B41FA5}">
                      <a16:colId xmlns:a16="http://schemas.microsoft.com/office/drawing/2014/main" val="3890161635"/>
                    </a:ext>
                  </a:extLst>
                </a:gridCol>
                <a:gridCol w="3502855">
                  <a:extLst>
                    <a:ext uri="{9D8B030D-6E8A-4147-A177-3AD203B41FA5}">
                      <a16:colId xmlns:a16="http://schemas.microsoft.com/office/drawing/2014/main" val="2658826809"/>
                    </a:ext>
                  </a:extLst>
                </a:gridCol>
                <a:gridCol w="2841673">
                  <a:extLst>
                    <a:ext uri="{9D8B030D-6E8A-4147-A177-3AD203B41FA5}">
                      <a16:colId xmlns:a16="http://schemas.microsoft.com/office/drawing/2014/main" val="1264386408"/>
                    </a:ext>
                  </a:extLst>
                </a:gridCol>
              </a:tblGrid>
              <a:tr h="645703">
                <a:tc>
                  <a:txBody>
                    <a:bodyPr/>
                    <a:lstStyle/>
                    <a:p>
                      <a:pPr fontAlgn="base"/>
                      <a:r>
                        <a:rPr lang="en-GB" sz="1800" kern="0" dirty="0">
                          <a:effectLst/>
                        </a:rPr>
                        <a:t>Key Partners </a:t>
                      </a:r>
                      <a:endParaRPr lang="sv-SE" sz="1800" kern="100" dirty="0">
                        <a:solidFill>
                          <a:srgbClr val="404040"/>
                        </a:solidFill>
                        <a:effectLst/>
                        <a:latin typeface="Liberation Serif"/>
                        <a:ea typeface="Noto Sans CJK SC"/>
                        <a:cs typeface="Lohit Devanagari"/>
                      </a:endParaRPr>
                    </a:p>
                  </a:txBody>
                  <a:tcPr marL="1114" marR="1114" marT="1114" marB="1114"/>
                </a:tc>
                <a:tc>
                  <a:txBody>
                    <a:bodyPr/>
                    <a:lstStyle/>
                    <a:p>
                      <a:pPr fontAlgn="base"/>
                      <a:r>
                        <a:rPr lang="en-GB" sz="1800" b="1" kern="0" dirty="0">
                          <a:solidFill>
                            <a:schemeClr val="bg1"/>
                          </a:solidFill>
                          <a:effectLst/>
                        </a:rPr>
                        <a:t>Key Activities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a:txBody>
                    <a:bodyPr/>
                    <a:lstStyle/>
                    <a:p>
                      <a:pPr fontAlgn="base"/>
                      <a:r>
                        <a:rPr lang="en-GB" sz="1800" b="1" kern="0" dirty="0">
                          <a:solidFill>
                            <a:schemeClr val="bg1"/>
                          </a:solidFill>
                          <a:effectLst/>
                        </a:rPr>
                        <a:t>Value Proposition </a:t>
                      </a:r>
                      <a:endParaRPr lang="sv-SE" sz="1800" b="1" kern="100" dirty="0">
                        <a:solidFill>
                          <a:schemeClr val="bg1"/>
                        </a:solidFill>
                        <a:effectLst/>
                      </a:endParaRPr>
                    </a:p>
                    <a:p>
                      <a:pPr fontAlgn="base"/>
                      <a:r>
                        <a:rPr lang="en-GB" sz="1800" b="1" kern="0" dirty="0">
                          <a:solidFill>
                            <a:schemeClr val="bg1"/>
                          </a:solidFill>
                          <a:effectLst/>
                        </a:rPr>
                        <a:t>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hMerge="1">
                  <a:txBody>
                    <a:bodyPr/>
                    <a:lstStyle/>
                    <a:p>
                      <a:endParaRPr lang="en-GB"/>
                    </a:p>
                  </a:txBody>
                  <a:tcPr/>
                </a:tc>
                <a:tc>
                  <a:txBody>
                    <a:bodyPr/>
                    <a:lstStyle/>
                    <a:p>
                      <a:r>
                        <a:rPr lang="en-GB" sz="1800" b="1" kern="0" dirty="0">
                          <a:solidFill>
                            <a:schemeClr val="bg1"/>
                          </a:solidFill>
                          <a:effectLst/>
                        </a:rPr>
                        <a:t>Customer Relationships </a:t>
                      </a:r>
                      <a:endParaRPr lang="en-GB" sz="2000" b="1" dirty="0">
                        <a:solidFill>
                          <a:schemeClr val="bg1"/>
                        </a:solidFill>
                      </a:endParaRPr>
                    </a:p>
                  </a:txBody>
                  <a:tcPr marL="1114" marR="1114" marT="1114" marB="1114">
                    <a:solidFill>
                      <a:schemeClr val="accent1"/>
                    </a:solidFill>
                  </a:tcPr>
                </a:tc>
                <a:tc>
                  <a:txBody>
                    <a:bodyPr/>
                    <a:lstStyle/>
                    <a:p>
                      <a:pPr fontAlgn="base"/>
                      <a:r>
                        <a:rPr lang="en-GB" sz="1800" b="1" kern="0" dirty="0">
                          <a:solidFill>
                            <a:schemeClr val="bg1"/>
                          </a:solidFill>
                          <a:effectLst/>
                        </a:rPr>
                        <a:t>Customer Segments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extLst>
                  <a:ext uri="{0D108BD9-81ED-4DB2-BD59-A6C34878D82A}">
                    <a16:rowId xmlns:a16="http://schemas.microsoft.com/office/drawing/2014/main" val="4072493817"/>
                  </a:ext>
                </a:extLst>
              </a:tr>
              <a:tr h="1074865">
                <a:tc rowSpan="3">
                  <a:txBody>
                    <a:bodyPr/>
                    <a:lstStyle/>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RTOs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Financial bodies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Engineering and equipment manufacturers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End users of chemical reactors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New material suppliers, not easy to pick a good one /bones, meat, etc. to ashes that are riches in nutrients/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a:txBody>
                    <a:bodyPr/>
                    <a:lstStyle/>
                    <a:p>
                      <a:pPr marL="285750" indent="-285750" fontAlgn="base">
                        <a:buFont typeface="Arial" panose="020B0604020202020204" pitchFamily="34" charset="0"/>
                        <a:buChar char="•"/>
                      </a:pPr>
                      <a:r>
                        <a:rPr lang="en-GB" sz="1400" kern="1200" dirty="0">
                          <a:solidFill>
                            <a:schemeClr val="dk1"/>
                          </a:solidFill>
                          <a:effectLst/>
                          <a:latin typeface="+mn-lt"/>
                          <a:ea typeface="+mn-ea"/>
                          <a:cs typeface="+mn-cs"/>
                        </a:rPr>
                        <a:t>Further R&amp;D to improve the solutions </a:t>
                      </a:r>
                      <a:endParaRPr lang="sv-SE" sz="140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kern="1200" dirty="0">
                          <a:solidFill>
                            <a:schemeClr val="dk1"/>
                          </a:solidFill>
                          <a:effectLst/>
                          <a:latin typeface="+mn-lt"/>
                          <a:ea typeface="+mn-ea"/>
                          <a:cs typeface="+mn-cs"/>
                        </a:rPr>
                        <a:t>Pilot-plant development based on laboratory tests </a:t>
                      </a:r>
                      <a:endParaRPr lang="sv-SE" sz="1400" kern="1200" dirty="0">
                        <a:solidFill>
                          <a:schemeClr val="dk1"/>
                        </a:solidFill>
                        <a:effectLst/>
                        <a:latin typeface="+mn-lt"/>
                        <a:ea typeface="+mn-ea"/>
                        <a:cs typeface="+mn-cs"/>
                      </a:endParaRPr>
                    </a:p>
                    <a:p>
                      <a:pPr marL="285750" indent="-285750">
                        <a:buFont typeface="Arial" panose="020B0604020202020204" pitchFamily="34" charset="0"/>
                        <a:buChar char="•"/>
                      </a:pPr>
                      <a:r>
                        <a:rPr lang="en-GB" sz="1400" kern="1200" dirty="0">
                          <a:solidFill>
                            <a:schemeClr val="dk1"/>
                          </a:solidFill>
                          <a:effectLst/>
                          <a:latin typeface="+mn-lt"/>
                          <a:ea typeface="+mn-ea"/>
                          <a:cs typeface="+mn-cs"/>
                        </a:rPr>
                        <a:t>Real demonstration reactor, many problems due to </a:t>
                      </a:r>
                      <a:r>
                        <a:rPr lang="en-GB" sz="1400" kern="1200" dirty="0" err="1">
                          <a:solidFill>
                            <a:schemeClr val="dk1"/>
                          </a:solidFill>
                          <a:effectLst/>
                          <a:latin typeface="+mn-lt"/>
                          <a:ea typeface="+mn-ea"/>
                          <a:cs typeface="+mn-cs"/>
                        </a:rPr>
                        <a:t>pandemia</a:t>
                      </a:r>
                      <a:r>
                        <a:rPr lang="en-GB" sz="1400" kern="1200" dirty="0">
                          <a:solidFill>
                            <a:schemeClr val="dk1"/>
                          </a:solidFill>
                          <a:effectLst/>
                          <a:latin typeface="+mn-lt"/>
                          <a:ea typeface="+mn-ea"/>
                          <a:cs typeface="+mn-cs"/>
                        </a:rPr>
                        <a:t> and natural gas, urea and plant parts price </a:t>
                      </a:r>
                      <a:endParaRPr lang="sv-SE" sz="1100" kern="100" dirty="0">
                        <a:solidFill>
                          <a:srgbClr val="404040"/>
                        </a:solidFill>
                        <a:effectLst/>
                        <a:latin typeface="Liberation Serif"/>
                        <a:ea typeface="Noto Sans CJK SC"/>
                        <a:cs typeface="Lohit Devanagari"/>
                      </a:endParaRPr>
                    </a:p>
                  </a:txBody>
                  <a:tcPr marL="1114" marR="1114" marT="1114" marB="1114">
                    <a:solidFill>
                      <a:schemeClr val="accent3">
                        <a:lumMod val="20000"/>
                        <a:lumOff val="80000"/>
                      </a:schemeClr>
                    </a:solidFill>
                  </a:tcPr>
                </a:tc>
                <a:tc rowSpan="3" gridSpan="2">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kern="1200" dirty="0">
                          <a:solidFill>
                            <a:schemeClr val="dk1"/>
                          </a:solidFill>
                          <a:effectLst/>
                          <a:latin typeface="+mn-lt"/>
                          <a:ea typeface="+mn-ea"/>
                          <a:cs typeface="+mn-cs"/>
                        </a:rPr>
                        <a:t>The integration of a novel H</a:t>
                      </a:r>
                      <a:r>
                        <a:rPr lang="en-GB" sz="1400" kern="1200" baseline="-25000" dirty="0">
                          <a:solidFill>
                            <a:schemeClr val="dk1"/>
                          </a:solidFill>
                          <a:effectLst/>
                          <a:latin typeface="+mn-lt"/>
                          <a:ea typeface="+mn-ea"/>
                          <a:cs typeface="+mn-cs"/>
                        </a:rPr>
                        <a:t>2</a:t>
                      </a:r>
                      <a:r>
                        <a:rPr lang="en-GB" sz="1400" kern="1200" dirty="0">
                          <a:solidFill>
                            <a:schemeClr val="dk1"/>
                          </a:solidFill>
                          <a:effectLst/>
                          <a:latin typeface="+mn-lt"/>
                          <a:ea typeface="+mn-ea"/>
                          <a:cs typeface="+mn-cs"/>
                        </a:rPr>
                        <a:t>SO</a:t>
                      </a:r>
                      <a:r>
                        <a:rPr lang="en-GB" sz="1400" kern="1200" baseline="-25000" dirty="0">
                          <a:solidFill>
                            <a:schemeClr val="dk1"/>
                          </a:solidFill>
                          <a:effectLst/>
                          <a:latin typeface="+mn-lt"/>
                          <a:ea typeface="+mn-ea"/>
                          <a:cs typeface="+mn-cs"/>
                        </a:rPr>
                        <a:t>4</a:t>
                      </a:r>
                      <a:r>
                        <a:rPr lang="en-GB" sz="1400" kern="1200" dirty="0">
                          <a:solidFill>
                            <a:schemeClr val="dk1"/>
                          </a:solidFill>
                          <a:effectLst/>
                          <a:latin typeface="+mn-lt"/>
                          <a:ea typeface="+mn-ea"/>
                          <a:cs typeface="+mn-cs"/>
                        </a:rPr>
                        <a:t> reactor will allow to valorise alternative sources for sulphur and phosphorus for NPK production in a cost and energy efficient manner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6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hMerge="1">
                  <a:txBody>
                    <a:bodyPr/>
                    <a:lstStyle/>
                    <a:p>
                      <a:endParaRPr lang="en-GB"/>
                    </a:p>
                  </a:txBody>
                  <a:tcPr/>
                </a:tc>
                <a:tc>
                  <a:txBody>
                    <a:bodyPr/>
                    <a:lstStyle/>
                    <a:p>
                      <a:pPr marL="285750" indent="-285750" fontAlgn="base">
                        <a:buFont typeface="Arial" panose="020B0604020202020204" pitchFamily="34" charset="0"/>
                        <a:buChar char="•"/>
                      </a:pPr>
                      <a:r>
                        <a:rPr lang="en-GB" sz="1400" kern="1200" dirty="0">
                          <a:solidFill>
                            <a:schemeClr val="dk1"/>
                          </a:solidFill>
                          <a:effectLst/>
                          <a:latin typeface="+mn-lt"/>
                          <a:ea typeface="+mn-ea"/>
                          <a:cs typeface="+mn-cs"/>
                        </a:rPr>
                        <a:t>Technical and consultancy service; updates of the DT with more accurate versions, new inputs/</a:t>
                      </a:r>
                      <a:r>
                        <a:rPr lang="en-GB" sz="1400" kern="1200" dirty="0" err="1">
                          <a:solidFill>
                            <a:schemeClr val="dk1"/>
                          </a:solidFill>
                          <a:effectLst/>
                          <a:latin typeface="+mn-lt"/>
                          <a:ea typeface="+mn-ea"/>
                          <a:cs typeface="+mn-cs"/>
                        </a:rPr>
                        <a:t>ouputs</a:t>
                      </a:r>
                      <a:r>
                        <a:rPr lang="en-GB" sz="1400" kern="1200" dirty="0">
                          <a:solidFill>
                            <a:schemeClr val="dk1"/>
                          </a:solidFill>
                          <a:effectLst/>
                          <a:latin typeface="+mn-lt"/>
                          <a:ea typeface="+mn-ea"/>
                          <a:cs typeface="+mn-cs"/>
                        </a:rPr>
                        <a:t> and new functionalities </a:t>
                      </a:r>
                      <a:endParaRPr lang="sv-SE" sz="1400" kern="1200" dirty="0">
                        <a:solidFill>
                          <a:schemeClr val="dk1"/>
                        </a:solidFill>
                        <a:effectLst/>
                        <a:latin typeface="+mn-lt"/>
                        <a:ea typeface="+mn-ea"/>
                        <a:cs typeface="+mn-cs"/>
                      </a:endParaRPr>
                    </a:p>
                    <a:p>
                      <a:pPr marL="285750" indent="-285750">
                        <a:buFont typeface="Arial" panose="020B0604020202020204" pitchFamily="34" charset="0"/>
                        <a:buChar char="•"/>
                      </a:pPr>
                      <a:r>
                        <a:rPr lang="en-GB" sz="1400" kern="1200" dirty="0">
                          <a:solidFill>
                            <a:schemeClr val="dk1"/>
                          </a:solidFill>
                          <a:effectLst/>
                          <a:latin typeface="+mn-lt"/>
                          <a:ea typeface="+mn-ea"/>
                          <a:cs typeface="+mn-cs"/>
                        </a:rPr>
                        <a:t>Circular economy and </a:t>
                      </a:r>
                      <a:r>
                        <a:rPr lang="en-GB" sz="1400" kern="1200" dirty="0" err="1">
                          <a:solidFill>
                            <a:schemeClr val="dk1"/>
                          </a:solidFill>
                          <a:effectLst/>
                          <a:latin typeface="+mn-lt"/>
                          <a:ea typeface="+mn-ea"/>
                          <a:cs typeface="+mn-cs"/>
                        </a:rPr>
                        <a:t>sustainabilty</a:t>
                      </a:r>
                      <a:r>
                        <a:rPr lang="en-GB" sz="1400" kern="1200" dirty="0">
                          <a:solidFill>
                            <a:schemeClr val="dk1"/>
                          </a:solidFill>
                          <a:effectLst/>
                          <a:latin typeface="+mn-lt"/>
                          <a:ea typeface="+mn-ea"/>
                          <a:cs typeface="+mn-cs"/>
                        </a:rPr>
                        <a:t> angle/advantage to provide to possible customers </a:t>
                      </a:r>
                      <a:endParaRPr lang="sv-SE" sz="14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a:txBody>
                    <a:bodyPr/>
                    <a:lstStyle/>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REIIs plants manager and operators, engineers who can use the DSS,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DSS developers in which the DT can be integrated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Farmers </a:t>
                      </a:r>
                      <a:endParaRPr lang="sv-SE" sz="14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extLst>
                  <a:ext uri="{0D108BD9-81ED-4DB2-BD59-A6C34878D82A}">
                    <a16:rowId xmlns:a16="http://schemas.microsoft.com/office/drawing/2014/main" val="3334709605"/>
                  </a:ext>
                </a:extLst>
              </a:tr>
              <a:tr h="216542">
                <a:tc vMerge="1">
                  <a:txBody>
                    <a:bodyPr/>
                    <a:lstStyle/>
                    <a:p>
                      <a:endParaRPr lang="en-GB"/>
                    </a:p>
                  </a:txBody>
                  <a:tcPr/>
                </a:tc>
                <a:tc>
                  <a:txBody>
                    <a:bodyPr/>
                    <a:lstStyle/>
                    <a:p>
                      <a:pPr fontAlgn="base"/>
                      <a:r>
                        <a:rPr lang="en-GB" sz="1800" b="1" kern="0" dirty="0">
                          <a:solidFill>
                            <a:schemeClr val="bg1"/>
                          </a:solidFill>
                          <a:effectLst/>
                        </a:rPr>
                        <a:t>Key Resources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vMerge="1">
                  <a:txBody>
                    <a:bodyPr/>
                    <a:lstStyle/>
                    <a:p>
                      <a:endParaRPr lang="en-GB"/>
                    </a:p>
                  </a:txBody>
                  <a:tcPr/>
                </a:tc>
                <a:tc hMerge="1" vMerge="1">
                  <a:txBody>
                    <a:bodyPr/>
                    <a:lstStyle/>
                    <a:p>
                      <a:endParaRPr lang="en-GB" dirty="0"/>
                    </a:p>
                  </a:txBody>
                  <a:tcPr/>
                </a:tc>
                <a:tc>
                  <a:txBody>
                    <a:bodyPr/>
                    <a:lstStyle/>
                    <a:p>
                      <a:pPr fontAlgn="base"/>
                      <a:r>
                        <a:rPr lang="en-GB" sz="1800" b="1" kern="0" dirty="0">
                          <a:solidFill>
                            <a:schemeClr val="bg1"/>
                          </a:solidFill>
                          <a:effectLst/>
                        </a:rPr>
                        <a:t>Channels </a:t>
                      </a:r>
                    </a:p>
                    <a:p>
                      <a:pPr fontAlgn="base"/>
                      <a:endParaRPr lang="en-GB" sz="1800" b="1" kern="0" dirty="0">
                        <a:solidFill>
                          <a:schemeClr val="bg1"/>
                        </a:solidFill>
                        <a:effectLst/>
                        <a:latin typeface="Liberation Serif"/>
                        <a:ea typeface="Noto Sans CJK SC"/>
                        <a:cs typeface="Lohit Devanagari"/>
                      </a:endParaRPr>
                    </a:p>
                    <a:p>
                      <a:pPr fontAlgn="base"/>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vMerge="1">
                  <a:txBody>
                    <a:bodyPr/>
                    <a:lstStyle/>
                    <a:p>
                      <a:endParaRPr lang="en-GB"/>
                    </a:p>
                  </a:txBody>
                  <a:tcPr/>
                </a:tc>
                <a:extLst>
                  <a:ext uri="{0D108BD9-81ED-4DB2-BD59-A6C34878D82A}">
                    <a16:rowId xmlns:a16="http://schemas.microsoft.com/office/drawing/2014/main" val="2587219525"/>
                  </a:ext>
                </a:extLst>
              </a:tr>
              <a:tr h="779038">
                <a:tc vMerge="1">
                  <a:txBody>
                    <a:bodyPr/>
                    <a:lstStyle/>
                    <a:p>
                      <a:endParaRPr lang="en-GB"/>
                    </a:p>
                  </a:txBody>
                  <a:tcPr/>
                </a:tc>
                <a:tc>
                  <a:txBody>
                    <a:bodyPr/>
                    <a:lstStyle/>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Pioneering the technology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Know-how on how to design the reactor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err="1">
                          <a:solidFill>
                            <a:schemeClr val="dk1"/>
                          </a:solidFill>
                          <a:effectLst/>
                          <a:latin typeface="+mn-lt"/>
                          <a:ea typeface="+mn-ea"/>
                          <a:cs typeface="+mn-cs"/>
                        </a:rPr>
                        <a:t>Calcualting</a:t>
                      </a:r>
                      <a:r>
                        <a:rPr lang="en-GB" sz="1400" kern="1200" dirty="0">
                          <a:solidFill>
                            <a:schemeClr val="dk1"/>
                          </a:solidFill>
                          <a:effectLst/>
                          <a:latin typeface="+mn-lt"/>
                          <a:ea typeface="+mn-ea"/>
                          <a:cs typeface="+mn-cs"/>
                        </a:rPr>
                        <a:t> the reactions, simulating the process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Highly qualified staff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Special software to the essential installations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Internal tool to process the data /toxic materials, security reasons/ </a:t>
                      </a:r>
                      <a:endParaRPr lang="sv-SE" sz="1400" kern="1200" dirty="0">
                        <a:solidFill>
                          <a:schemeClr val="dk1"/>
                        </a:solidFill>
                        <a:effectLst/>
                        <a:latin typeface="+mn-lt"/>
                        <a:ea typeface="+mn-ea"/>
                        <a:cs typeface="+mn-cs"/>
                      </a:endParaRPr>
                    </a:p>
                  </a:txBody>
                  <a:tcPr marL="9525" marR="9525" marT="9525" marB="9525">
                    <a:solidFill>
                      <a:schemeClr val="accent3">
                        <a:lumMod val="20000"/>
                        <a:lumOff val="80000"/>
                      </a:schemeClr>
                    </a:solidFill>
                  </a:tcPr>
                </a:tc>
                <a:tc gridSpan="2" vMerge="1">
                  <a:txBody>
                    <a:bodyPr/>
                    <a:lstStyle/>
                    <a:p>
                      <a:endParaRPr lang="en-GB"/>
                    </a:p>
                  </a:txBody>
                  <a:tcPr/>
                </a:tc>
                <a:tc hMerge="1" vMerge="1">
                  <a:txBody>
                    <a:bodyPr/>
                    <a:lstStyle/>
                    <a:p>
                      <a:endParaRPr lang="en-GB" dirty="0"/>
                    </a:p>
                  </a:txBody>
                  <a:tcPr/>
                </a:tc>
                <a:tc>
                  <a:txBody>
                    <a:bodyPr/>
                    <a:lstStyle/>
                    <a:p>
                      <a:pPr marL="285750" indent="-285750" fontAlgn="base">
                        <a:buFont typeface="Arial" panose="020B0604020202020204" pitchFamily="34" charset="0"/>
                        <a:buChar char="•"/>
                      </a:pPr>
                      <a:r>
                        <a:rPr lang="en-GB" sz="1400" kern="1200" dirty="0">
                          <a:solidFill>
                            <a:schemeClr val="dk1"/>
                          </a:solidFill>
                          <a:effectLst/>
                          <a:latin typeface="+mn-lt"/>
                          <a:ea typeface="+mn-ea"/>
                          <a:cs typeface="+mn-cs"/>
                        </a:rPr>
                        <a:t>It cannot be online /security reasons/ </a:t>
                      </a:r>
                      <a:endParaRPr lang="sv-SE" sz="140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kern="1200" dirty="0">
                          <a:solidFill>
                            <a:schemeClr val="dk1"/>
                          </a:solidFill>
                          <a:effectLst/>
                          <a:latin typeface="+mn-lt"/>
                          <a:ea typeface="+mn-ea"/>
                          <a:cs typeface="+mn-cs"/>
                        </a:rPr>
                        <a:t>RETROFEED network REIIs technology suppliers. </a:t>
                      </a:r>
                      <a:endParaRPr lang="sv-SE" sz="140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kern="1200" dirty="0">
                          <a:solidFill>
                            <a:schemeClr val="dk1"/>
                          </a:solidFill>
                          <a:effectLst/>
                          <a:latin typeface="+mn-lt"/>
                          <a:ea typeface="+mn-ea"/>
                          <a:cs typeface="+mn-cs"/>
                        </a:rPr>
                        <a:t>Conferences and special sessions where the innovations are presented and where we can reach interested clients. </a:t>
                      </a:r>
                      <a:endParaRPr lang="sv-SE" sz="14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vMerge="1">
                  <a:txBody>
                    <a:bodyPr/>
                    <a:lstStyle/>
                    <a:p>
                      <a:endParaRPr lang="en-GB"/>
                    </a:p>
                  </a:txBody>
                  <a:tcPr/>
                </a:tc>
                <a:extLst>
                  <a:ext uri="{0D108BD9-81ED-4DB2-BD59-A6C34878D82A}">
                    <a16:rowId xmlns:a16="http://schemas.microsoft.com/office/drawing/2014/main" val="1673436252"/>
                  </a:ext>
                </a:extLst>
              </a:tr>
              <a:tr h="337625">
                <a:tc gridSpan="3">
                  <a:txBody>
                    <a:bodyPr/>
                    <a:lstStyle/>
                    <a:p>
                      <a:pPr fontAlgn="base"/>
                      <a:r>
                        <a:rPr lang="en-GB" sz="1800" b="1" kern="0" dirty="0">
                          <a:solidFill>
                            <a:schemeClr val="bg1"/>
                          </a:solidFill>
                          <a:effectLst/>
                        </a:rPr>
                        <a:t>Cost Structure </a:t>
                      </a:r>
                    </a:p>
                    <a:p>
                      <a:pPr fontAlgn="base"/>
                      <a:endParaRPr lang="sv-SE" sz="1600" b="1" kern="100" dirty="0">
                        <a:solidFill>
                          <a:schemeClr val="bg1"/>
                        </a:solidFill>
                        <a:effectLst/>
                      </a:endParaRPr>
                    </a:p>
                  </a:txBody>
                  <a:tcPr marL="1114" marR="1114" marT="1114" marB="1114"/>
                </a:tc>
                <a:tc hMerge="1">
                  <a:txBody>
                    <a:bodyPr/>
                    <a:lstStyle/>
                    <a:p>
                      <a:endParaRPr lang="en-GB"/>
                    </a:p>
                  </a:txBody>
                  <a:tcPr/>
                </a:tc>
                <a:tc hMerge="1">
                  <a:txBody>
                    <a:bodyPr/>
                    <a:lstStyle/>
                    <a:p>
                      <a:endParaRPr lang="en-GB"/>
                    </a:p>
                  </a:txBody>
                  <a:tcPr/>
                </a:tc>
                <a:tc gridSpan="3">
                  <a:txBody>
                    <a:bodyPr/>
                    <a:lstStyle/>
                    <a:p>
                      <a:pPr fontAlgn="base"/>
                      <a:r>
                        <a:rPr lang="en-GB" sz="1800" b="1" kern="0" dirty="0">
                          <a:solidFill>
                            <a:schemeClr val="bg1"/>
                          </a:solidFill>
                          <a:effectLst/>
                        </a:rPr>
                        <a:t>Revenue Streams </a:t>
                      </a:r>
                    </a:p>
                    <a:p>
                      <a:pPr fontAlgn="base"/>
                      <a:endParaRPr lang="en-GB" sz="1600" b="1" kern="0" dirty="0">
                        <a:solidFill>
                          <a:schemeClr val="bg1"/>
                        </a:solidFill>
                        <a:effectLst/>
                      </a:endParaRPr>
                    </a:p>
                    <a:p>
                      <a:pPr fontAlgn="base"/>
                      <a:endParaRPr lang="sv-SE" sz="1600" b="1" kern="100" dirty="0">
                        <a:solidFill>
                          <a:schemeClr val="bg1"/>
                        </a:solidFill>
                        <a:effectLst/>
                      </a:endParaRPr>
                    </a:p>
                  </a:txBody>
                  <a:tcPr marL="1114" marR="1114" marT="1114" marB="1114">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7363146"/>
                  </a:ext>
                </a:extLst>
              </a:tr>
              <a:tr h="0">
                <a:tc grid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Software license costs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IPR costs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Human resources /</a:t>
                      </a:r>
                      <a:r>
                        <a:rPr lang="en-GB" sz="1400" b="0" kern="1200" dirty="0" err="1">
                          <a:solidFill>
                            <a:schemeClr val="dk1"/>
                          </a:solidFill>
                          <a:effectLst/>
                          <a:latin typeface="+mn-lt"/>
                          <a:ea typeface="+mn-ea"/>
                          <a:cs typeface="+mn-cs"/>
                        </a:rPr>
                        <a:t>engireening</a:t>
                      </a:r>
                      <a:r>
                        <a:rPr lang="en-GB" sz="1400" b="0" kern="1200" dirty="0">
                          <a:solidFill>
                            <a:schemeClr val="dk1"/>
                          </a:solidFill>
                          <a:effectLst/>
                          <a:latin typeface="+mn-lt"/>
                          <a:ea typeface="+mn-ea"/>
                          <a:cs typeface="+mn-cs"/>
                        </a:rPr>
                        <a:t>, sales, etc,/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Installation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Instrumentation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Commissioning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Like building a new plant partly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Equipment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Selling the products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Implementation of different versions of the </a:t>
                      </a:r>
                      <a:r>
                        <a:rPr lang="en-GB" sz="1400" kern="1200" dirty="0" err="1">
                          <a:solidFill>
                            <a:schemeClr val="dk1"/>
                          </a:solidFill>
                          <a:effectLst/>
                          <a:latin typeface="+mn-lt"/>
                          <a:ea typeface="+mn-ea"/>
                          <a:cs typeface="+mn-cs"/>
                        </a:rPr>
                        <a:t>sofware</a:t>
                      </a:r>
                      <a:r>
                        <a:rPr lang="en-GB" sz="1400" kern="1200" dirty="0">
                          <a:solidFill>
                            <a:schemeClr val="dk1"/>
                          </a:solidFill>
                          <a:effectLst/>
                          <a:latin typeface="+mn-lt"/>
                          <a:ea typeface="+mn-ea"/>
                          <a:cs typeface="+mn-cs"/>
                        </a:rPr>
                        <a:t> (DT)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Carbon footprint will be lower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Price of </a:t>
                      </a:r>
                      <a:r>
                        <a:rPr lang="en-GB" sz="1400" kern="1200" dirty="0" err="1">
                          <a:solidFill>
                            <a:schemeClr val="dk1"/>
                          </a:solidFill>
                          <a:effectLst/>
                          <a:latin typeface="+mn-lt"/>
                          <a:ea typeface="+mn-ea"/>
                          <a:cs typeface="+mn-cs"/>
                        </a:rPr>
                        <a:t>sulphudic</a:t>
                      </a:r>
                      <a:r>
                        <a:rPr lang="en-GB" sz="1400" kern="1200" dirty="0">
                          <a:solidFill>
                            <a:schemeClr val="dk1"/>
                          </a:solidFill>
                          <a:effectLst/>
                          <a:latin typeface="+mn-lt"/>
                          <a:ea typeface="+mn-ea"/>
                          <a:cs typeface="+mn-cs"/>
                        </a:rPr>
                        <a:t>-acid is lower than ammonia-sulphate, it is another revenue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Prices of recovered nutrients could be lower than the cost of the mineral </a:t>
                      </a:r>
                      <a:endParaRPr lang="sv-SE" sz="140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kern="1200" dirty="0">
                          <a:solidFill>
                            <a:schemeClr val="dk1"/>
                          </a:solidFill>
                          <a:effectLst/>
                          <a:latin typeface="+mn-lt"/>
                          <a:ea typeface="+mn-ea"/>
                          <a:cs typeface="+mn-cs"/>
                        </a:rPr>
                        <a:t>Green image /indirect revenue/</a:t>
                      </a:r>
                      <a:endParaRPr lang="sv-SE" sz="14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1393471"/>
                  </a:ext>
                </a:extLst>
              </a:tr>
            </a:tbl>
          </a:graphicData>
        </a:graphic>
      </p:graphicFrame>
      <p:grpSp>
        <p:nvGrpSpPr>
          <p:cNvPr id="7" name="Bild 18" descr="Fabrik kontur">
            <a:extLst>
              <a:ext uri="{FF2B5EF4-FFF2-40B4-BE49-F238E27FC236}">
                <a16:creationId xmlns:a16="http://schemas.microsoft.com/office/drawing/2014/main" id="{D3CDAB3B-6B33-37A9-E930-BDB49F85C0FB}"/>
              </a:ext>
            </a:extLst>
          </p:cNvPr>
          <p:cNvGrpSpPr/>
          <p:nvPr/>
        </p:nvGrpSpPr>
        <p:grpSpPr>
          <a:xfrm>
            <a:off x="6549529" y="4092954"/>
            <a:ext cx="500675" cy="500675"/>
            <a:chOff x="5846141" y="4275832"/>
            <a:chExt cx="500675" cy="500675"/>
          </a:xfrm>
          <a:solidFill>
            <a:schemeClr val="bg1"/>
          </a:solidFill>
        </p:grpSpPr>
        <p:sp>
          <p:nvSpPr>
            <p:cNvPr id="8" name="Frihandsfigur: Form 7">
              <a:extLst>
                <a:ext uri="{FF2B5EF4-FFF2-40B4-BE49-F238E27FC236}">
                  <a16:creationId xmlns:a16="http://schemas.microsoft.com/office/drawing/2014/main" id="{013CCFC9-8AE2-CA0A-7E46-767939482E9F}"/>
                </a:ext>
              </a:extLst>
            </p:cNvPr>
            <p:cNvSpPr/>
            <p:nvPr/>
          </p:nvSpPr>
          <p:spPr>
            <a:xfrm>
              <a:off x="5846141" y="4275832"/>
              <a:ext cx="500675" cy="500675"/>
            </a:xfrm>
            <a:custGeom>
              <a:avLst/>
              <a:gdLst>
                <a:gd name="connsiteX0" fmla="*/ 307558 w 500675"/>
                <a:gd name="connsiteY0" fmla="*/ 288639 h 500675"/>
                <a:gd name="connsiteX1" fmla="*/ 307558 w 500675"/>
                <a:gd name="connsiteY1" fmla="*/ 188504 h 500675"/>
                <a:gd name="connsiteX2" fmla="*/ 113632 w 500675"/>
                <a:gd name="connsiteY2" fmla="*/ 289061 h 500675"/>
                <a:gd name="connsiteX3" fmla="*/ 92482 w 500675"/>
                <a:gd name="connsiteY3" fmla="*/ 0 h 500675"/>
                <a:gd name="connsiteX4" fmla="*/ 21958 w 500675"/>
                <a:gd name="connsiteY4" fmla="*/ 0 h 500675"/>
                <a:gd name="connsiteX5" fmla="*/ 0 w 500675"/>
                <a:gd name="connsiteY5" fmla="*/ 300405 h 500675"/>
                <a:gd name="connsiteX6" fmla="*/ 0 w 500675"/>
                <a:gd name="connsiteY6" fmla="*/ 500675 h 500675"/>
                <a:gd name="connsiteX7" fmla="*/ 500675 w 500675"/>
                <a:gd name="connsiteY7" fmla="*/ 500675 h 500675"/>
                <a:gd name="connsiteX8" fmla="*/ 500675 w 500675"/>
                <a:gd name="connsiteY8" fmla="*/ 188504 h 500675"/>
                <a:gd name="connsiteX9" fmla="*/ 79178 w 500675"/>
                <a:gd name="connsiteY9" fmla="*/ 14305 h 500675"/>
                <a:gd name="connsiteX10" fmla="*/ 81796 w 500675"/>
                <a:gd name="connsiteY10" fmla="*/ 50068 h 500675"/>
                <a:gd name="connsiteX11" fmla="*/ 32644 w 500675"/>
                <a:gd name="connsiteY11" fmla="*/ 50068 h 500675"/>
                <a:gd name="connsiteX12" fmla="*/ 35262 w 500675"/>
                <a:gd name="connsiteY12" fmla="*/ 14305 h 500675"/>
                <a:gd name="connsiteX13" fmla="*/ 31593 w 500675"/>
                <a:gd name="connsiteY13" fmla="*/ 64373 h 500675"/>
                <a:gd name="connsiteX14" fmla="*/ 82847 w 500675"/>
                <a:gd name="connsiteY14" fmla="*/ 64373 h 500675"/>
                <a:gd name="connsiteX15" fmla="*/ 99591 w 500675"/>
                <a:gd name="connsiteY15" fmla="*/ 293253 h 500675"/>
                <a:gd name="connsiteX16" fmla="*/ 14849 w 500675"/>
                <a:gd name="connsiteY16" fmla="*/ 293253 h 500675"/>
                <a:gd name="connsiteX17" fmla="*/ 109433 w 500675"/>
                <a:gd name="connsiteY17" fmla="*/ 307336 h 500675"/>
                <a:gd name="connsiteX18" fmla="*/ 293253 w 500675"/>
                <a:gd name="connsiteY18" fmla="*/ 212036 h 500675"/>
                <a:gd name="connsiteX19" fmla="*/ 293253 w 500675"/>
                <a:gd name="connsiteY19" fmla="*/ 312171 h 500675"/>
                <a:gd name="connsiteX20" fmla="*/ 486370 w 500675"/>
                <a:gd name="connsiteY20" fmla="*/ 212036 h 500675"/>
                <a:gd name="connsiteX21" fmla="*/ 486370 w 500675"/>
                <a:gd name="connsiteY21" fmla="*/ 486370 h 500675"/>
                <a:gd name="connsiteX22" fmla="*/ 14305 w 500675"/>
                <a:gd name="connsiteY22" fmla="*/ 486370 h 500675"/>
                <a:gd name="connsiteX23" fmla="*/ 14305 w 500675"/>
                <a:gd name="connsiteY23" fmla="*/ 307558 h 500675"/>
                <a:gd name="connsiteX24" fmla="*/ 100636 w 500675"/>
                <a:gd name="connsiteY24" fmla="*/ 307558 h 5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75" h="500675">
                  <a:moveTo>
                    <a:pt x="307558" y="288639"/>
                  </a:moveTo>
                  <a:lnTo>
                    <a:pt x="307558" y="188504"/>
                  </a:lnTo>
                  <a:lnTo>
                    <a:pt x="113632" y="289061"/>
                  </a:lnTo>
                  <a:lnTo>
                    <a:pt x="92482" y="0"/>
                  </a:lnTo>
                  <a:lnTo>
                    <a:pt x="21958" y="0"/>
                  </a:lnTo>
                  <a:lnTo>
                    <a:pt x="0" y="300405"/>
                  </a:lnTo>
                  <a:lnTo>
                    <a:pt x="0" y="500675"/>
                  </a:lnTo>
                  <a:lnTo>
                    <a:pt x="500675" y="500675"/>
                  </a:lnTo>
                  <a:lnTo>
                    <a:pt x="500675" y="188504"/>
                  </a:lnTo>
                  <a:close/>
                  <a:moveTo>
                    <a:pt x="79178" y="14305"/>
                  </a:moveTo>
                  <a:lnTo>
                    <a:pt x="81796" y="50068"/>
                  </a:lnTo>
                  <a:lnTo>
                    <a:pt x="32644" y="50068"/>
                  </a:lnTo>
                  <a:lnTo>
                    <a:pt x="35262" y="14305"/>
                  </a:lnTo>
                  <a:close/>
                  <a:moveTo>
                    <a:pt x="31593" y="64373"/>
                  </a:moveTo>
                  <a:lnTo>
                    <a:pt x="82847" y="64373"/>
                  </a:lnTo>
                  <a:lnTo>
                    <a:pt x="99591" y="293253"/>
                  </a:lnTo>
                  <a:lnTo>
                    <a:pt x="14849" y="293253"/>
                  </a:lnTo>
                  <a:close/>
                  <a:moveTo>
                    <a:pt x="109433" y="307336"/>
                  </a:moveTo>
                  <a:lnTo>
                    <a:pt x="293253" y="212036"/>
                  </a:lnTo>
                  <a:lnTo>
                    <a:pt x="293253" y="312171"/>
                  </a:lnTo>
                  <a:lnTo>
                    <a:pt x="486370" y="212036"/>
                  </a:lnTo>
                  <a:lnTo>
                    <a:pt x="486370" y="486370"/>
                  </a:lnTo>
                  <a:lnTo>
                    <a:pt x="14305" y="486370"/>
                  </a:lnTo>
                  <a:lnTo>
                    <a:pt x="14305" y="307558"/>
                  </a:lnTo>
                  <a:lnTo>
                    <a:pt x="100636" y="307558"/>
                  </a:lnTo>
                  <a:close/>
                </a:path>
              </a:pathLst>
            </a:custGeom>
            <a:solidFill>
              <a:schemeClr val="bg1"/>
            </a:solidFill>
            <a:ln w="7144" cap="flat">
              <a:solidFill>
                <a:schemeClr val="bg1"/>
              </a:solidFill>
              <a:prstDash val="solid"/>
              <a:miter/>
            </a:ln>
          </p:spPr>
          <p:txBody>
            <a:bodyPr rtlCol="0" anchor="ctr"/>
            <a:lstStyle/>
            <a:p>
              <a:endParaRPr lang="en-GB"/>
            </a:p>
          </p:txBody>
        </p:sp>
        <p:sp>
          <p:nvSpPr>
            <p:cNvPr id="9" name="Frihandsfigur: Form 8">
              <a:extLst>
                <a:ext uri="{FF2B5EF4-FFF2-40B4-BE49-F238E27FC236}">
                  <a16:creationId xmlns:a16="http://schemas.microsoft.com/office/drawing/2014/main" id="{C9C88383-F492-2648-7F7A-ADE70631DB0E}"/>
                </a:ext>
              </a:extLst>
            </p:cNvPr>
            <p:cNvSpPr/>
            <p:nvPr/>
          </p:nvSpPr>
          <p:spPr>
            <a:xfrm>
              <a:off x="589620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0" name="Frihandsfigur: Form 9">
              <a:extLst>
                <a:ext uri="{FF2B5EF4-FFF2-40B4-BE49-F238E27FC236}">
                  <a16:creationId xmlns:a16="http://schemas.microsoft.com/office/drawing/2014/main" id="{8B7CE92C-7365-578D-4B6C-672C025CDEA9}"/>
                </a:ext>
              </a:extLst>
            </p:cNvPr>
            <p:cNvSpPr/>
            <p:nvPr/>
          </p:nvSpPr>
          <p:spPr>
            <a:xfrm>
              <a:off x="603925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1" name="Frihandsfigur: Form 10">
              <a:extLst>
                <a:ext uri="{FF2B5EF4-FFF2-40B4-BE49-F238E27FC236}">
                  <a16:creationId xmlns:a16="http://schemas.microsoft.com/office/drawing/2014/main" id="{CE79BCD6-DDD2-64E7-9D3A-57F9616825A7}"/>
                </a:ext>
              </a:extLst>
            </p:cNvPr>
            <p:cNvSpPr/>
            <p:nvPr/>
          </p:nvSpPr>
          <p:spPr>
            <a:xfrm>
              <a:off x="6182309" y="4647762"/>
              <a:ext cx="114440" cy="71525"/>
            </a:xfrm>
            <a:custGeom>
              <a:avLst/>
              <a:gdLst>
                <a:gd name="connsiteX0" fmla="*/ 114440 w 114440"/>
                <a:gd name="connsiteY0" fmla="*/ 0 h 71525"/>
                <a:gd name="connsiteX1" fmla="*/ 0 w 114440"/>
                <a:gd name="connsiteY1" fmla="*/ 0 h 71525"/>
                <a:gd name="connsiteX2" fmla="*/ 0 w 114440"/>
                <a:gd name="connsiteY2" fmla="*/ 71525 h 71525"/>
                <a:gd name="connsiteX3" fmla="*/ 114440 w 114440"/>
                <a:gd name="connsiteY3" fmla="*/ 71525 h 71525"/>
                <a:gd name="connsiteX4" fmla="*/ 14305 w 114440"/>
                <a:gd name="connsiteY4" fmla="*/ 14305 h 71525"/>
                <a:gd name="connsiteX5" fmla="*/ 50068 w 114440"/>
                <a:gd name="connsiteY5" fmla="*/ 14305 h 71525"/>
                <a:gd name="connsiteX6" fmla="*/ 50068 w 114440"/>
                <a:gd name="connsiteY6" fmla="*/ 57220 h 71525"/>
                <a:gd name="connsiteX7" fmla="*/ 14305 w 114440"/>
                <a:gd name="connsiteY7" fmla="*/ 57220 h 71525"/>
                <a:gd name="connsiteX8" fmla="*/ 100135 w 114440"/>
                <a:gd name="connsiteY8" fmla="*/ 57220 h 71525"/>
                <a:gd name="connsiteX9" fmla="*/ 64373 w 114440"/>
                <a:gd name="connsiteY9" fmla="*/ 57220 h 71525"/>
                <a:gd name="connsiteX10" fmla="*/ 64373 w 114440"/>
                <a:gd name="connsiteY10" fmla="*/ 14305 h 71525"/>
                <a:gd name="connsiteX11" fmla="*/ 100135 w 114440"/>
                <a:gd name="connsiteY11" fmla="*/ 14305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114440" y="0"/>
                  </a:moveTo>
                  <a:lnTo>
                    <a:pt x="0" y="0"/>
                  </a:lnTo>
                  <a:lnTo>
                    <a:pt x="0" y="71525"/>
                  </a:lnTo>
                  <a:lnTo>
                    <a:pt x="114440" y="71525"/>
                  </a:lnTo>
                  <a:close/>
                  <a:moveTo>
                    <a:pt x="14305" y="14305"/>
                  </a:moveTo>
                  <a:lnTo>
                    <a:pt x="50068" y="14305"/>
                  </a:lnTo>
                  <a:lnTo>
                    <a:pt x="50068" y="57220"/>
                  </a:lnTo>
                  <a:lnTo>
                    <a:pt x="14305" y="57220"/>
                  </a:lnTo>
                  <a:close/>
                  <a:moveTo>
                    <a:pt x="100135" y="57220"/>
                  </a:moveTo>
                  <a:lnTo>
                    <a:pt x="64373" y="57220"/>
                  </a:lnTo>
                  <a:lnTo>
                    <a:pt x="64373" y="14305"/>
                  </a:lnTo>
                  <a:lnTo>
                    <a:pt x="100135" y="14305"/>
                  </a:lnTo>
                  <a:close/>
                </a:path>
              </a:pathLst>
            </a:custGeom>
            <a:solidFill>
              <a:schemeClr val="bg1"/>
            </a:solidFill>
            <a:ln w="7144" cap="flat">
              <a:solidFill>
                <a:schemeClr val="bg1"/>
              </a:solidFill>
              <a:prstDash val="solid"/>
              <a:miter/>
            </a:ln>
          </p:spPr>
          <p:txBody>
            <a:bodyPr rtlCol="0" anchor="ctr"/>
            <a:lstStyle/>
            <a:p>
              <a:endParaRPr lang="en-GB"/>
            </a:p>
          </p:txBody>
        </p:sp>
      </p:grpSp>
      <p:grpSp>
        <p:nvGrpSpPr>
          <p:cNvPr id="12" name="Bild 22" descr="Användare kontur">
            <a:extLst>
              <a:ext uri="{FF2B5EF4-FFF2-40B4-BE49-F238E27FC236}">
                <a16:creationId xmlns:a16="http://schemas.microsoft.com/office/drawing/2014/main" id="{7D9D3EB5-47E2-845E-69AF-35E6F5F7306E}"/>
              </a:ext>
            </a:extLst>
          </p:cNvPr>
          <p:cNvGrpSpPr/>
          <p:nvPr/>
        </p:nvGrpSpPr>
        <p:grpSpPr>
          <a:xfrm>
            <a:off x="6880942" y="4076094"/>
            <a:ext cx="524545" cy="318468"/>
            <a:chOff x="6177554" y="4258972"/>
            <a:chExt cx="524545" cy="318468"/>
          </a:xfrm>
          <a:solidFill>
            <a:schemeClr val="bg1"/>
          </a:solidFill>
        </p:grpSpPr>
        <p:sp>
          <p:nvSpPr>
            <p:cNvPr id="14" name="Frihandsfigur: Form 13">
              <a:extLst>
                <a:ext uri="{FF2B5EF4-FFF2-40B4-BE49-F238E27FC236}">
                  <a16:creationId xmlns:a16="http://schemas.microsoft.com/office/drawing/2014/main" id="{CF1E8E4B-DE17-467D-3F33-F1A5FD659284}"/>
                </a:ext>
              </a:extLst>
            </p:cNvPr>
            <p:cNvSpPr/>
            <p:nvPr/>
          </p:nvSpPr>
          <p:spPr>
            <a:xfrm>
              <a:off x="6233710"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6" name="Frihandsfigur: Form 15">
              <a:extLst>
                <a:ext uri="{FF2B5EF4-FFF2-40B4-BE49-F238E27FC236}">
                  <a16:creationId xmlns:a16="http://schemas.microsoft.com/office/drawing/2014/main" id="{D12D5A32-F746-FF88-703E-6EF29404F1B1}"/>
                </a:ext>
              </a:extLst>
            </p:cNvPr>
            <p:cNvSpPr/>
            <p:nvPr/>
          </p:nvSpPr>
          <p:spPr>
            <a:xfrm>
              <a:off x="6533474"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7" name="Frihandsfigur: Form 16">
              <a:extLst>
                <a:ext uri="{FF2B5EF4-FFF2-40B4-BE49-F238E27FC236}">
                  <a16:creationId xmlns:a16="http://schemas.microsoft.com/office/drawing/2014/main" id="{47AFBAEE-0CC1-E5CE-19AC-FC8070A6C8F9}"/>
                </a:ext>
              </a:extLst>
            </p:cNvPr>
            <p:cNvSpPr/>
            <p:nvPr/>
          </p:nvSpPr>
          <p:spPr>
            <a:xfrm>
              <a:off x="6512560" y="4385029"/>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bg1"/>
            </a:solidFill>
            <a:ln w="6152" cap="flat">
              <a:noFill/>
              <a:prstDash val="solid"/>
              <a:miter/>
            </a:ln>
          </p:spPr>
          <p:txBody>
            <a:bodyPr rtlCol="0" anchor="ctr"/>
            <a:lstStyle/>
            <a:p>
              <a:endParaRPr lang="en-GB"/>
            </a:p>
          </p:txBody>
        </p:sp>
        <p:sp>
          <p:nvSpPr>
            <p:cNvPr id="18" name="Frihandsfigur: Form 17">
              <a:extLst>
                <a:ext uri="{FF2B5EF4-FFF2-40B4-BE49-F238E27FC236}">
                  <a16:creationId xmlns:a16="http://schemas.microsoft.com/office/drawing/2014/main" id="{903491FD-5F16-5260-5ECF-9091D3FF1990}"/>
                </a:ext>
              </a:extLst>
            </p:cNvPr>
            <p:cNvSpPr/>
            <p:nvPr/>
          </p:nvSpPr>
          <p:spPr>
            <a:xfrm>
              <a:off x="6177554" y="4385029"/>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bg1"/>
            </a:solidFill>
            <a:ln w="6152" cap="flat">
              <a:noFill/>
              <a:prstDash val="solid"/>
              <a:miter/>
            </a:ln>
          </p:spPr>
          <p:txBody>
            <a:bodyPr rtlCol="0" anchor="ctr"/>
            <a:lstStyle/>
            <a:p>
              <a:endParaRPr lang="en-GB"/>
            </a:p>
          </p:txBody>
        </p:sp>
        <p:sp>
          <p:nvSpPr>
            <p:cNvPr id="20" name="Frihandsfigur: Form 19">
              <a:extLst>
                <a:ext uri="{FF2B5EF4-FFF2-40B4-BE49-F238E27FC236}">
                  <a16:creationId xmlns:a16="http://schemas.microsoft.com/office/drawing/2014/main" id="{68786163-753C-E601-86BE-094BD111990C}"/>
                </a:ext>
              </a:extLst>
            </p:cNvPr>
            <p:cNvSpPr/>
            <p:nvPr/>
          </p:nvSpPr>
          <p:spPr>
            <a:xfrm>
              <a:off x="6327386" y="4471274"/>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bg1"/>
            </a:solidFill>
            <a:ln w="6152" cap="flat">
              <a:noFill/>
              <a:prstDash val="solid"/>
              <a:miter/>
            </a:ln>
          </p:spPr>
          <p:txBody>
            <a:bodyPr rtlCol="0" anchor="ctr"/>
            <a:lstStyle/>
            <a:p>
              <a:endParaRPr lang="en-GB"/>
            </a:p>
          </p:txBody>
        </p:sp>
        <p:sp>
          <p:nvSpPr>
            <p:cNvPr id="21" name="Frihandsfigur: Form 20">
              <a:extLst>
                <a:ext uri="{FF2B5EF4-FFF2-40B4-BE49-F238E27FC236}">
                  <a16:creationId xmlns:a16="http://schemas.microsoft.com/office/drawing/2014/main" id="{90E1BC5F-02A1-88AC-8C1F-5407253585B0}"/>
                </a:ext>
              </a:extLst>
            </p:cNvPr>
            <p:cNvSpPr/>
            <p:nvPr/>
          </p:nvSpPr>
          <p:spPr>
            <a:xfrm>
              <a:off x="6383592" y="4345217"/>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bg1"/>
            </a:solidFill>
            <a:ln w="6152" cap="flat">
              <a:noFill/>
              <a:prstDash val="solid"/>
              <a:miter/>
            </a:ln>
          </p:spPr>
          <p:txBody>
            <a:bodyPr rtlCol="0" anchor="ctr"/>
            <a:lstStyle/>
            <a:p>
              <a:endParaRPr lang="en-GB"/>
            </a:p>
          </p:txBody>
        </p:sp>
      </p:gr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454808" y="2039190"/>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grpSp>
        <p:nvGrpSpPr>
          <p:cNvPr id="146" name="Bild 140" descr="Frysbox för kassör kontur">
            <a:extLst>
              <a:ext uri="{FF2B5EF4-FFF2-40B4-BE49-F238E27FC236}">
                <a16:creationId xmlns:a16="http://schemas.microsoft.com/office/drawing/2014/main" id="{7FD52C25-4203-A4C1-6FE4-F53C720B20B3}"/>
              </a:ext>
            </a:extLst>
          </p:cNvPr>
          <p:cNvGrpSpPr/>
          <p:nvPr/>
        </p:nvGrpSpPr>
        <p:grpSpPr>
          <a:xfrm>
            <a:off x="16320781" y="6834027"/>
            <a:ext cx="571911" cy="505852"/>
            <a:chOff x="15636443" y="6959755"/>
            <a:chExt cx="571911" cy="505852"/>
          </a:xfrm>
          <a:solidFill>
            <a:schemeClr val="lt1"/>
          </a:solidFill>
        </p:grpSpPr>
        <p:sp>
          <p:nvSpPr>
            <p:cNvPr id="147" name="Frihandsfigur: Form 146">
              <a:extLst>
                <a:ext uri="{FF2B5EF4-FFF2-40B4-BE49-F238E27FC236}">
                  <a16:creationId xmlns:a16="http://schemas.microsoft.com/office/drawing/2014/main" id="{FEC7DFA2-7679-BB8B-C02D-77BC22B05978}"/>
                </a:ext>
              </a:extLst>
            </p:cNvPr>
            <p:cNvSpPr/>
            <p:nvPr/>
          </p:nvSpPr>
          <p:spPr>
            <a:xfrm>
              <a:off x="15636443" y="7128372"/>
              <a:ext cx="47468" cy="56205"/>
            </a:xfrm>
            <a:custGeom>
              <a:avLst/>
              <a:gdLst>
                <a:gd name="connsiteX0" fmla="*/ 23734 w 47468"/>
                <a:gd name="connsiteY0" fmla="*/ 0 h 56205"/>
                <a:gd name="connsiteX1" fmla="*/ 0 w 47468"/>
                <a:gd name="connsiteY1" fmla="*/ 28103 h 56205"/>
                <a:gd name="connsiteX2" fmla="*/ 23734 w 47468"/>
                <a:gd name="connsiteY2" fmla="*/ 56206 h 56205"/>
                <a:gd name="connsiteX3" fmla="*/ 47469 w 47468"/>
                <a:gd name="connsiteY3" fmla="*/ 28103 h 56205"/>
                <a:gd name="connsiteX4" fmla="*/ 23734 w 47468"/>
                <a:gd name="connsiteY4" fmla="*/ 0 h 56205"/>
                <a:gd name="connsiteX5" fmla="*/ 23734 w 47468"/>
                <a:gd name="connsiteY5" fmla="*/ 30711 h 56205"/>
                <a:gd name="connsiteX6" fmla="*/ 21354 w 47468"/>
                <a:gd name="connsiteY6" fmla="*/ 28103 h 56205"/>
                <a:gd name="connsiteX7" fmla="*/ 23734 w 47468"/>
                <a:gd name="connsiteY7" fmla="*/ 25495 h 56205"/>
                <a:gd name="connsiteX8" fmla="*/ 26114 w 47468"/>
                <a:gd name="connsiteY8" fmla="*/ 28103 h 56205"/>
                <a:gd name="connsiteX9" fmla="*/ 23734 w 47468"/>
                <a:gd name="connsiteY9" fmla="*/ 30711 h 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56205">
                  <a:moveTo>
                    <a:pt x="23734" y="0"/>
                  </a:moveTo>
                  <a:cubicBezTo>
                    <a:pt x="20231" y="12344"/>
                    <a:pt x="11584" y="22583"/>
                    <a:pt x="0" y="28103"/>
                  </a:cubicBezTo>
                  <a:cubicBezTo>
                    <a:pt x="11584" y="33623"/>
                    <a:pt x="20231" y="43862"/>
                    <a:pt x="23734" y="56206"/>
                  </a:cubicBezTo>
                  <a:cubicBezTo>
                    <a:pt x="27238" y="43862"/>
                    <a:pt x="35885" y="33623"/>
                    <a:pt x="47469" y="28103"/>
                  </a:cubicBezTo>
                  <a:cubicBezTo>
                    <a:pt x="35885" y="22583"/>
                    <a:pt x="27238" y="12344"/>
                    <a:pt x="23734" y="0"/>
                  </a:cubicBezTo>
                  <a:close/>
                  <a:moveTo>
                    <a:pt x="23734" y="30711"/>
                  </a:moveTo>
                  <a:cubicBezTo>
                    <a:pt x="22965" y="29813"/>
                    <a:pt x="22172" y="28944"/>
                    <a:pt x="21354" y="28103"/>
                  </a:cubicBezTo>
                  <a:cubicBezTo>
                    <a:pt x="22172" y="27262"/>
                    <a:pt x="22965" y="26392"/>
                    <a:pt x="23734" y="25495"/>
                  </a:cubicBezTo>
                  <a:cubicBezTo>
                    <a:pt x="24504" y="26392"/>
                    <a:pt x="25297" y="27262"/>
                    <a:pt x="26114" y="28103"/>
                  </a:cubicBezTo>
                  <a:cubicBezTo>
                    <a:pt x="25297" y="28944"/>
                    <a:pt x="24504" y="29813"/>
                    <a:pt x="23734" y="3071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8" name="Frihandsfigur: Form 147">
              <a:extLst>
                <a:ext uri="{FF2B5EF4-FFF2-40B4-BE49-F238E27FC236}">
                  <a16:creationId xmlns:a16="http://schemas.microsoft.com/office/drawing/2014/main" id="{C42105D3-8FC0-A393-E8CF-92424F0D2541}"/>
                </a:ext>
              </a:extLst>
            </p:cNvPr>
            <p:cNvSpPr/>
            <p:nvPr/>
          </p:nvSpPr>
          <p:spPr>
            <a:xfrm>
              <a:off x="16150338" y="7159598"/>
              <a:ext cx="58016" cy="68696"/>
            </a:xfrm>
            <a:custGeom>
              <a:avLst/>
              <a:gdLst>
                <a:gd name="connsiteX0" fmla="*/ 29008 w 58016"/>
                <a:gd name="connsiteY0" fmla="*/ 0 h 68696"/>
                <a:gd name="connsiteX1" fmla="*/ 0 w 58016"/>
                <a:gd name="connsiteY1" fmla="*/ 34348 h 68696"/>
                <a:gd name="connsiteX2" fmla="*/ 29008 w 58016"/>
                <a:gd name="connsiteY2" fmla="*/ 68696 h 68696"/>
                <a:gd name="connsiteX3" fmla="*/ 58017 w 58016"/>
                <a:gd name="connsiteY3" fmla="*/ 34348 h 68696"/>
                <a:gd name="connsiteX4" fmla="*/ 29008 w 58016"/>
                <a:gd name="connsiteY4" fmla="*/ 0 h 68696"/>
                <a:gd name="connsiteX5" fmla="*/ 29008 w 58016"/>
                <a:gd name="connsiteY5" fmla="*/ 41926 h 68696"/>
                <a:gd name="connsiteX6" fmla="*/ 22148 w 58016"/>
                <a:gd name="connsiteY6" fmla="*/ 34348 h 68696"/>
                <a:gd name="connsiteX7" fmla="*/ 29008 w 58016"/>
                <a:gd name="connsiteY7" fmla="*/ 26769 h 68696"/>
                <a:gd name="connsiteX8" fmla="*/ 35869 w 58016"/>
                <a:gd name="connsiteY8" fmla="*/ 34348 h 68696"/>
                <a:gd name="connsiteX9" fmla="*/ 29008 w 58016"/>
                <a:gd name="connsiteY9" fmla="*/ 41926 h 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6" h="68696">
                  <a:moveTo>
                    <a:pt x="29008" y="0"/>
                  </a:moveTo>
                  <a:cubicBezTo>
                    <a:pt x="24726" y="15088"/>
                    <a:pt x="14158" y="27601"/>
                    <a:pt x="0" y="34348"/>
                  </a:cubicBezTo>
                  <a:cubicBezTo>
                    <a:pt x="14158" y="41095"/>
                    <a:pt x="24726" y="53609"/>
                    <a:pt x="29008" y="68696"/>
                  </a:cubicBezTo>
                  <a:cubicBezTo>
                    <a:pt x="33290" y="53609"/>
                    <a:pt x="43859" y="41095"/>
                    <a:pt x="58017" y="34348"/>
                  </a:cubicBezTo>
                  <a:cubicBezTo>
                    <a:pt x="43859" y="27601"/>
                    <a:pt x="33290" y="15088"/>
                    <a:pt x="29008" y="0"/>
                  </a:cubicBezTo>
                  <a:close/>
                  <a:moveTo>
                    <a:pt x="29008" y="41926"/>
                  </a:moveTo>
                  <a:cubicBezTo>
                    <a:pt x="26920" y="39227"/>
                    <a:pt x="24627" y="36694"/>
                    <a:pt x="22148" y="34348"/>
                  </a:cubicBezTo>
                  <a:cubicBezTo>
                    <a:pt x="24627" y="32002"/>
                    <a:pt x="26920" y="29469"/>
                    <a:pt x="29008" y="26769"/>
                  </a:cubicBezTo>
                  <a:cubicBezTo>
                    <a:pt x="31096" y="29469"/>
                    <a:pt x="33390" y="32002"/>
                    <a:pt x="35869" y="34348"/>
                  </a:cubicBezTo>
                  <a:cubicBezTo>
                    <a:pt x="33390" y="36694"/>
                    <a:pt x="31096" y="39227"/>
                    <a:pt x="29008" y="41926"/>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9" name="Frihandsfigur: Form 148">
              <a:extLst>
                <a:ext uri="{FF2B5EF4-FFF2-40B4-BE49-F238E27FC236}">
                  <a16:creationId xmlns:a16="http://schemas.microsoft.com/office/drawing/2014/main" id="{84031186-D3F3-852F-4B44-284B6F6A6D7A}"/>
                </a:ext>
              </a:extLst>
            </p:cNvPr>
            <p:cNvSpPr/>
            <p:nvPr/>
          </p:nvSpPr>
          <p:spPr>
            <a:xfrm>
              <a:off x="15943423" y="7103392"/>
              <a:ext cx="42194" cy="49960"/>
            </a:xfrm>
            <a:custGeom>
              <a:avLst/>
              <a:gdLst>
                <a:gd name="connsiteX0" fmla="*/ 21097 w 42194"/>
                <a:gd name="connsiteY0" fmla="*/ 49961 h 49960"/>
                <a:gd name="connsiteX1" fmla="*/ 42194 w 42194"/>
                <a:gd name="connsiteY1" fmla="*/ 24980 h 49960"/>
                <a:gd name="connsiteX2" fmla="*/ 21097 w 42194"/>
                <a:gd name="connsiteY2" fmla="*/ 0 h 49960"/>
                <a:gd name="connsiteX3" fmla="*/ 0 w 42194"/>
                <a:gd name="connsiteY3" fmla="*/ 24980 h 49960"/>
                <a:gd name="connsiteX4" fmla="*/ 21097 w 42194"/>
                <a:gd name="connsiteY4" fmla="*/ 49961 h 4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4" h="49960">
                  <a:moveTo>
                    <a:pt x="21097" y="49961"/>
                  </a:moveTo>
                  <a:cubicBezTo>
                    <a:pt x="24212" y="38988"/>
                    <a:pt x="31898" y="29887"/>
                    <a:pt x="42194" y="24980"/>
                  </a:cubicBezTo>
                  <a:cubicBezTo>
                    <a:pt x="31898" y="20074"/>
                    <a:pt x="24212" y="10973"/>
                    <a:pt x="21097" y="0"/>
                  </a:cubicBezTo>
                  <a:cubicBezTo>
                    <a:pt x="17983" y="10973"/>
                    <a:pt x="10297" y="20074"/>
                    <a:pt x="0" y="24980"/>
                  </a:cubicBezTo>
                  <a:cubicBezTo>
                    <a:pt x="10297" y="29887"/>
                    <a:pt x="17983" y="38988"/>
                    <a:pt x="21097" y="4996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0" name="Frihandsfigur: Form 149">
              <a:extLst>
                <a:ext uri="{FF2B5EF4-FFF2-40B4-BE49-F238E27FC236}">
                  <a16:creationId xmlns:a16="http://schemas.microsoft.com/office/drawing/2014/main" id="{5EBBCDB4-0A94-1FA3-2725-2C3FE21A3E7B}"/>
                </a:ext>
              </a:extLst>
            </p:cNvPr>
            <p:cNvSpPr/>
            <p:nvPr/>
          </p:nvSpPr>
          <p:spPr>
            <a:xfrm>
              <a:off x="15803250" y="6959755"/>
              <a:ext cx="52742" cy="62450"/>
            </a:xfrm>
            <a:custGeom>
              <a:avLst/>
              <a:gdLst>
                <a:gd name="connsiteX0" fmla="*/ 26371 w 52742"/>
                <a:gd name="connsiteY0" fmla="*/ 62451 h 62450"/>
                <a:gd name="connsiteX1" fmla="*/ 52742 w 52742"/>
                <a:gd name="connsiteY1" fmla="*/ 31225 h 62450"/>
                <a:gd name="connsiteX2" fmla="*/ 26371 w 52742"/>
                <a:gd name="connsiteY2" fmla="*/ 0 h 62450"/>
                <a:gd name="connsiteX3" fmla="*/ 0 w 52742"/>
                <a:gd name="connsiteY3" fmla="*/ 31225 h 62450"/>
                <a:gd name="connsiteX4" fmla="*/ 26371 w 52742"/>
                <a:gd name="connsiteY4" fmla="*/ 62451 h 62450"/>
                <a:gd name="connsiteX5" fmla="*/ 26371 w 52742"/>
                <a:gd name="connsiteY5" fmla="*/ 26162 h 62450"/>
                <a:gd name="connsiteX6" fmla="*/ 30972 w 52742"/>
                <a:gd name="connsiteY6" fmla="*/ 31225 h 62450"/>
                <a:gd name="connsiteX7" fmla="*/ 26371 w 52742"/>
                <a:gd name="connsiteY7" fmla="*/ 36289 h 62450"/>
                <a:gd name="connsiteX8" fmla="*/ 21770 w 52742"/>
                <a:gd name="connsiteY8" fmla="*/ 31225 h 62450"/>
                <a:gd name="connsiteX9" fmla="*/ 26371 w 52742"/>
                <a:gd name="connsiteY9" fmla="*/ 26162 h 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2" h="62450">
                  <a:moveTo>
                    <a:pt x="26371" y="62451"/>
                  </a:moveTo>
                  <a:cubicBezTo>
                    <a:pt x="30264" y="48735"/>
                    <a:pt x="39872" y="37359"/>
                    <a:pt x="52742" y="31225"/>
                  </a:cubicBezTo>
                  <a:cubicBezTo>
                    <a:pt x="39872" y="25092"/>
                    <a:pt x="30264" y="13716"/>
                    <a:pt x="26371" y="0"/>
                  </a:cubicBezTo>
                  <a:cubicBezTo>
                    <a:pt x="22478" y="13716"/>
                    <a:pt x="12871" y="25092"/>
                    <a:pt x="0" y="31225"/>
                  </a:cubicBezTo>
                  <a:cubicBezTo>
                    <a:pt x="12871" y="37359"/>
                    <a:pt x="22479" y="48735"/>
                    <a:pt x="26371" y="62451"/>
                  </a:cubicBezTo>
                  <a:close/>
                  <a:moveTo>
                    <a:pt x="26371" y="26162"/>
                  </a:moveTo>
                  <a:cubicBezTo>
                    <a:pt x="27809" y="27934"/>
                    <a:pt x="29346" y="29625"/>
                    <a:pt x="30972" y="31225"/>
                  </a:cubicBezTo>
                  <a:cubicBezTo>
                    <a:pt x="29346" y="32826"/>
                    <a:pt x="27809" y="34517"/>
                    <a:pt x="26371" y="36289"/>
                  </a:cubicBezTo>
                  <a:cubicBezTo>
                    <a:pt x="24933" y="34517"/>
                    <a:pt x="23397" y="32826"/>
                    <a:pt x="21770" y="31225"/>
                  </a:cubicBezTo>
                  <a:cubicBezTo>
                    <a:pt x="23397" y="29625"/>
                    <a:pt x="24933" y="27934"/>
                    <a:pt x="26371" y="26162"/>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1" name="Frihandsfigur: Form 150">
              <a:extLst>
                <a:ext uri="{FF2B5EF4-FFF2-40B4-BE49-F238E27FC236}">
                  <a16:creationId xmlns:a16="http://schemas.microsoft.com/office/drawing/2014/main" id="{36308BEA-F035-05D3-B877-B20A54DCFEF9}"/>
                </a:ext>
              </a:extLst>
            </p:cNvPr>
            <p:cNvSpPr/>
            <p:nvPr/>
          </p:nvSpPr>
          <p:spPr>
            <a:xfrm>
              <a:off x="15681142" y="7028451"/>
              <a:ext cx="474627" cy="437156"/>
            </a:xfrm>
            <a:custGeom>
              <a:avLst/>
              <a:gdLst>
                <a:gd name="connsiteX0" fmla="*/ 467897 w 474627"/>
                <a:gd name="connsiteY0" fmla="*/ 67371 h 437156"/>
                <a:gd name="connsiteX1" fmla="*/ 468370 w 474627"/>
                <a:gd name="connsiteY1" fmla="*/ 66268 h 437156"/>
                <a:gd name="connsiteX2" fmla="*/ 468370 w 474627"/>
                <a:gd name="connsiteY2" fmla="*/ 46809 h 437156"/>
                <a:gd name="connsiteX3" fmla="*/ 462208 w 474627"/>
                <a:gd name="connsiteY3" fmla="*/ 31405 h 437156"/>
                <a:gd name="connsiteX4" fmla="*/ 415821 w 474627"/>
                <a:gd name="connsiteY4" fmla="*/ 0 h 437156"/>
                <a:gd name="connsiteX5" fmla="*/ 58805 w 474627"/>
                <a:gd name="connsiteY5" fmla="*/ 0 h 437156"/>
                <a:gd name="connsiteX6" fmla="*/ 12418 w 474627"/>
                <a:gd name="connsiteY6" fmla="*/ 31405 h 437156"/>
                <a:gd name="connsiteX7" fmla="*/ 6233 w 474627"/>
                <a:gd name="connsiteY7" fmla="*/ 46868 h 437156"/>
                <a:gd name="connsiteX8" fmla="*/ 6233 w 474627"/>
                <a:gd name="connsiteY8" fmla="*/ 63762 h 437156"/>
                <a:gd name="connsiteX9" fmla="*/ 7780 w 474627"/>
                <a:gd name="connsiteY9" fmla="*/ 67371 h 437156"/>
                <a:gd name="connsiteX10" fmla="*/ 43608 w 474627"/>
                <a:gd name="connsiteY10" fmla="*/ 150968 h 437156"/>
                <a:gd name="connsiteX11" fmla="*/ 0 w 474627"/>
                <a:gd name="connsiteY11" fmla="*/ 235801 h 437156"/>
                <a:gd name="connsiteX12" fmla="*/ 0 w 474627"/>
                <a:gd name="connsiteY12" fmla="*/ 437157 h 437156"/>
                <a:gd name="connsiteX13" fmla="*/ 474627 w 474627"/>
                <a:gd name="connsiteY13" fmla="*/ 437157 h 437156"/>
                <a:gd name="connsiteX14" fmla="*/ 474627 w 474627"/>
                <a:gd name="connsiteY14" fmla="*/ 235801 h 437156"/>
                <a:gd name="connsiteX15" fmla="*/ 431582 w 474627"/>
                <a:gd name="connsiteY15" fmla="*/ 152106 h 437156"/>
                <a:gd name="connsiteX16" fmla="*/ 24014 w 474627"/>
                <a:gd name="connsiteY16" fmla="*/ 36044 h 437156"/>
                <a:gd name="connsiteX17" fmla="*/ 58805 w 474627"/>
                <a:gd name="connsiteY17" fmla="*/ 12490 h 437156"/>
                <a:gd name="connsiteX18" fmla="*/ 415821 w 474627"/>
                <a:gd name="connsiteY18" fmla="*/ 12490 h 437156"/>
                <a:gd name="connsiteX19" fmla="*/ 450612 w 474627"/>
                <a:gd name="connsiteY19" fmla="*/ 36044 h 437156"/>
                <a:gd name="connsiteX20" fmla="*/ 456178 w 474627"/>
                <a:gd name="connsiteY20" fmla="*/ 49961 h 437156"/>
                <a:gd name="connsiteX21" fmla="*/ 18448 w 474627"/>
                <a:gd name="connsiteY21" fmla="*/ 49961 h 437156"/>
                <a:gd name="connsiteX22" fmla="*/ 19259 w 474627"/>
                <a:gd name="connsiteY22" fmla="*/ 62452 h 437156"/>
                <a:gd name="connsiteX23" fmla="*/ 456416 w 474627"/>
                <a:gd name="connsiteY23" fmla="*/ 62452 h 437156"/>
                <a:gd name="connsiteX24" fmla="*/ 418945 w 474627"/>
                <a:gd name="connsiteY24" fmla="*/ 149883 h 437156"/>
                <a:gd name="connsiteX25" fmla="*/ 346521 w 474627"/>
                <a:gd name="connsiteY25" fmla="*/ 149883 h 437156"/>
                <a:gd name="connsiteX26" fmla="*/ 319724 w 474627"/>
                <a:gd name="connsiteY26" fmla="*/ 138586 h 437156"/>
                <a:gd name="connsiteX27" fmla="*/ 280232 w 474627"/>
                <a:gd name="connsiteY27" fmla="*/ 134641 h 437156"/>
                <a:gd name="connsiteX28" fmla="*/ 240076 w 474627"/>
                <a:gd name="connsiteY28" fmla="*/ 132918 h 437156"/>
                <a:gd name="connsiteX29" fmla="*/ 224718 w 474627"/>
                <a:gd name="connsiteY29" fmla="*/ 136031 h 437156"/>
                <a:gd name="connsiteX30" fmla="*/ 218954 w 474627"/>
                <a:gd name="connsiteY30" fmla="*/ 125853 h 437156"/>
                <a:gd name="connsiteX31" fmla="*/ 167581 w 474627"/>
                <a:gd name="connsiteY31" fmla="*/ 131547 h 437156"/>
                <a:gd name="connsiteX32" fmla="*/ 140282 w 474627"/>
                <a:gd name="connsiteY32" fmla="*/ 152776 h 437156"/>
                <a:gd name="connsiteX33" fmla="*/ 96078 w 474627"/>
                <a:gd name="connsiteY33" fmla="*/ 149883 h 437156"/>
                <a:gd name="connsiteX34" fmla="*/ 56730 w 474627"/>
                <a:gd name="connsiteY34" fmla="*/ 149883 h 437156"/>
                <a:gd name="connsiteX35" fmla="*/ 386914 w 474627"/>
                <a:gd name="connsiteY35" fmla="*/ 195259 h 437156"/>
                <a:gd name="connsiteX36" fmla="*/ 423016 w 474627"/>
                <a:gd name="connsiteY36" fmla="*/ 201811 h 437156"/>
                <a:gd name="connsiteX37" fmla="*/ 386902 w 474627"/>
                <a:gd name="connsiteY37" fmla="*/ 215696 h 437156"/>
                <a:gd name="connsiteX38" fmla="*/ 376283 w 474627"/>
                <a:gd name="connsiteY38" fmla="*/ 216305 h 437156"/>
                <a:gd name="connsiteX39" fmla="*/ 386914 w 474627"/>
                <a:gd name="connsiteY39" fmla="*/ 195259 h 437156"/>
                <a:gd name="connsiteX40" fmla="*/ 424423 w 474627"/>
                <a:gd name="connsiteY40" fmla="*/ 215722 h 437156"/>
                <a:gd name="connsiteX41" fmla="*/ 424724 w 474627"/>
                <a:gd name="connsiteY41" fmla="*/ 218692 h 437156"/>
                <a:gd name="connsiteX42" fmla="*/ 399239 w 474627"/>
                <a:gd name="connsiteY42" fmla="*/ 231068 h 437156"/>
                <a:gd name="connsiteX43" fmla="*/ 356995 w 474627"/>
                <a:gd name="connsiteY43" fmla="*/ 231068 h 437156"/>
                <a:gd name="connsiteX44" fmla="*/ 356211 w 474627"/>
                <a:gd name="connsiteY44" fmla="*/ 230845 h 437156"/>
                <a:gd name="connsiteX45" fmla="*/ 363753 w 474627"/>
                <a:gd name="connsiteY45" fmla="*/ 226105 h 437156"/>
                <a:gd name="connsiteX46" fmla="*/ 387927 w 474627"/>
                <a:gd name="connsiteY46" fmla="*/ 225825 h 437156"/>
                <a:gd name="connsiteX47" fmla="*/ 424423 w 474627"/>
                <a:gd name="connsiteY47" fmla="*/ 215722 h 437156"/>
                <a:gd name="connsiteX48" fmla="*/ 349103 w 474627"/>
                <a:gd name="connsiteY48" fmla="*/ 223196 h 437156"/>
                <a:gd name="connsiteX49" fmla="*/ 332415 w 474627"/>
                <a:gd name="connsiteY49" fmla="*/ 231068 h 437156"/>
                <a:gd name="connsiteX50" fmla="*/ 310663 w 474627"/>
                <a:gd name="connsiteY50" fmla="*/ 231068 h 437156"/>
                <a:gd name="connsiteX51" fmla="*/ 310135 w 474627"/>
                <a:gd name="connsiteY51" fmla="*/ 230134 h 437156"/>
                <a:gd name="connsiteX52" fmla="*/ 345759 w 474627"/>
                <a:gd name="connsiteY52" fmla="*/ 217291 h 437156"/>
                <a:gd name="connsiteX53" fmla="*/ 375098 w 474627"/>
                <a:gd name="connsiteY53" fmla="*/ 193347 h 437156"/>
                <a:gd name="connsiteX54" fmla="*/ 376569 w 474627"/>
                <a:gd name="connsiteY54" fmla="*/ 195944 h 437156"/>
                <a:gd name="connsiteX55" fmla="*/ 349103 w 474627"/>
                <a:gd name="connsiteY55" fmla="*/ 223196 h 437156"/>
                <a:gd name="connsiteX56" fmla="*/ 121715 w 474627"/>
                <a:gd name="connsiteY56" fmla="*/ 228406 h 437156"/>
                <a:gd name="connsiteX57" fmla="*/ 110553 w 474627"/>
                <a:gd name="connsiteY57" fmla="*/ 231068 h 437156"/>
                <a:gd name="connsiteX58" fmla="*/ 68315 w 474627"/>
                <a:gd name="connsiteY58" fmla="*/ 231068 h 437156"/>
                <a:gd name="connsiteX59" fmla="*/ 61878 w 474627"/>
                <a:gd name="connsiteY59" fmla="*/ 226206 h 437156"/>
                <a:gd name="connsiteX60" fmla="*/ 61577 w 474627"/>
                <a:gd name="connsiteY60" fmla="*/ 223236 h 437156"/>
                <a:gd name="connsiteX61" fmla="*/ 99358 w 474627"/>
                <a:gd name="connsiteY61" fmla="*/ 225825 h 437156"/>
                <a:gd name="connsiteX62" fmla="*/ 122404 w 474627"/>
                <a:gd name="connsiteY62" fmla="*/ 221507 h 437156"/>
                <a:gd name="connsiteX63" fmla="*/ 121715 w 474627"/>
                <a:gd name="connsiteY63" fmla="*/ 228406 h 437156"/>
                <a:gd name="connsiteX64" fmla="*/ 98333 w 474627"/>
                <a:gd name="connsiteY64" fmla="*/ 215696 h 437156"/>
                <a:gd name="connsiteX65" fmla="*/ 60170 w 474627"/>
                <a:gd name="connsiteY65" fmla="*/ 209325 h 437156"/>
                <a:gd name="connsiteX66" fmla="*/ 96284 w 474627"/>
                <a:gd name="connsiteY66" fmla="*/ 195439 h 437156"/>
                <a:gd name="connsiteX67" fmla="*/ 97548 w 474627"/>
                <a:gd name="connsiteY67" fmla="*/ 195337 h 437156"/>
                <a:gd name="connsiteX68" fmla="*/ 122748 w 474627"/>
                <a:gd name="connsiteY68" fmla="*/ 207767 h 437156"/>
                <a:gd name="connsiteX69" fmla="*/ 126605 w 474627"/>
                <a:gd name="connsiteY69" fmla="*/ 209117 h 437156"/>
                <a:gd name="connsiteX70" fmla="*/ 98333 w 474627"/>
                <a:gd name="connsiteY70" fmla="*/ 215696 h 437156"/>
                <a:gd name="connsiteX71" fmla="*/ 126250 w 474627"/>
                <a:gd name="connsiteY71" fmla="*/ 198208 h 437156"/>
                <a:gd name="connsiteX72" fmla="*/ 94702 w 474627"/>
                <a:gd name="connsiteY72" fmla="*/ 175807 h 437156"/>
                <a:gd name="connsiteX73" fmla="*/ 95730 w 474627"/>
                <a:gd name="connsiteY73" fmla="*/ 173005 h 437156"/>
                <a:gd name="connsiteX74" fmla="*/ 128585 w 474627"/>
                <a:gd name="connsiteY74" fmla="*/ 191835 h 437156"/>
                <a:gd name="connsiteX75" fmla="*/ 146210 w 474627"/>
                <a:gd name="connsiteY75" fmla="*/ 197032 h 437156"/>
                <a:gd name="connsiteX76" fmla="*/ 138997 w 474627"/>
                <a:gd name="connsiteY76" fmla="*/ 202136 h 437156"/>
                <a:gd name="connsiteX77" fmla="*/ 126250 w 474627"/>
                <a:gd name="connsiteY77" fmla="*/ 198208 h 437156"/>
                <a:gd name="connsiteX78" fmla="*/ 136274 w 474627"/>
                <a:gd name="connsiteY78" fmla="*/ 172674 h 437156"/>
                <a:gd name="connsiteX79" fmla="*/ 143795 w 474627"/>
                <a:gd name="connsiteY79" fmla="*/ 185955 h 437156"/>
                <a:gd name="connsiteX80" fmla="*/ 132087 w 474627"/>
                <a:gd name="connsiteY80" fmla="*/ 182276 h 437156"/>
                <a:gd name="connsiteX81" fmla="*/ 100540 w 474627"/>
                <a:gd name="connsiteY81" fmla="*/ 159876 h 437156"/>
                <a:gd name="connsiteX82" fmla="*/ 135225 w 474627"/>
                <a:gd name="connsiteY82" fmla="*/ 161810 h 437156"/>
                <a:gd name="connsiteX83" fmla="*/ 136274 w 474627"/>
                <a:gd name="connsiteY83" fmla="*/ 172674 h 437156"/>
                <a:gd name="connsiteX84" fmla="*/ 208602 w 474627"/>
                <a:gd name="connsiteY84" fmla="*/ 175299 h 437156"/>
                <a:gd name="connsiteX85" fmla="*/ 208166 w 474627"/>
                <a:gd name="connsiteY85" fmla="*/ 172346 h 437156"/>
                <a:gd name="connsiteX86" fmla="*/ 246025 w 474627"/>
                <a:gd name="connsiteY86" fmla="*/ 173203 h 437156"/>
                <a:gd name="connsiteX87" fmla="*/ 282022 w 474627"/>
                <a:gd name="connsiteY87" fmla="*/ 161440 h 437156"/>
                <a:gd name="connsiteX88" fmla="*/ 282457 w 474627"/>
                <a:gd name="connsiteY88" fmla="*/ 164393 h 437156"/>
                <a:gd name="connsiteX89" fmla="*/ 247017 w 474627"/>
                <a:gd name="connsiteY89" fmla="*/ 179917 h 437156"/>
                <a:gd name="connsiteX90" fmla="*/ 208602 w 474627"/>
                <a:gd name="connsiteY90" fmla="*/ 175299 h 437156"/>
                <a:gd name="connsiteX91" fmla="*/ 247590 w 474627"/>
                <a:gd name="connsiteY91" fmla="*/ 205209 h 437156"/>
                <a:gd name="connsiteX92" fmla="*/ 209269 w 474627"/>
                <a:gd name="connsiteY92" fmla="*/ 210546 h 437156"/>
                <a:gd name="connsiteX93" fmla="*/ 173543 w 474627"/>
                <a:gd name="connsiteY93" fmla="*/ 195690 h 437156"/>
                <a:gd name="connsiteX94" fmla="*/ 211865 w 474627"/>
                <a:gd name="connsiteY94" fmla="*/ 190352 h 437156"/>
                <a:gd name="connsiteX95" fmla="*/ 247590 w 474627"/>
                <a:gd name="connsiteY95" fmla="*/ 205209 h 437156"/>
                <a:gd name="connsiteX96" fmla="*/ 244539 w 474627"/>
                <a:gd name="connsiteY96" fmla="*/ 163132 h 437156"/>
                <a:gd name="connsiteX97" fmla="*/ 206124 w 474627"/>
                <a:gd name="connsiteY97" fmla="*/ 158514 h 437156"/>
                <a:gd name="connsiteX98" fmla="*/ 241564 w 474627"/>
                <a:gd name="connsiteY98" fmla="*/ 142989 h 437156"/>
                <a:gd name="connsiteX99" fmla="*/ 279979 w 474627"/>
                <a:gd name="connsiteY99" fmla="*/ 147607 h 437156"/>
                <a:gd name="connsiteX100" fmla="*/ 244539 w 474627"/>
                <a:gd name="connsiteY100" fmla="*/ 163132 h 437156"/>
                <a:gd name="connsiteX101" fmla="*/ 182630 w 474627"/>
                <a:gd name="connsiteY101" fmla="*/ 158122 h 437156"/>
                <a:gd name="connsiteX102" fmla="*/ 145132 w 474627"/>
                <a:gd name="connsiteY102" fmla="*/ 167657 h 437156"/>
                <a:gd name="connsiteX103" fmla="*/ 172598 w 474627"/>
                <a:gd name="connsiteY103" fmla="*/ 140405 h 437156"/>
                <a:gd name="connsiteX104" fmla="*/ 210096 w 474627"/>
                <a:gd name="connsiteY104" fmla="*/ 130870 h 437156"/>
                <a:gd name="connsiteX105" fmla="*/ 182630 w 474627"/>
                <a:gd name="connsiteY105" fmla="*/ 158122 h 437156"/>
                <a:gd name="connsiteX106" fmla="*/ 159579 w 474627"/>
                <a:gd name="connsiteY106" fmla="*/ 200804 h 437156"/>
                <a:gd name="connsiteX107" fmla="*/ 162844 w 474627"/>
                <a:gd name="connsiteY107" fmla="*/ 199076 h 437156"/>
                <a:gd name="connsiteX108" fmla="*/ 161283 w 474627"/>
                <a:gd name="connsiteY108" fmla="*/ 211221 h 437156"/>
                <a:gd name="connsiteX109" fmla="*/ 164196 w 474627"/>
                <a:gd name="connsiteY109" fmla="*/ 221394 h 437156"/>
                <a:gd name="connsiteX110" fmla="*/ 132114 w 474627"/>
                <a:gd name="connsiteY110" fmla="*/ 228056 h 437156"/>
                <a:gd name="connsiteX111" fmla="*/ 159579 w 474627"/>
                <a:gd name="connsiteY111" fmla="*/ 200804 h 437156"/>
                <a:gd name="connsiteX112" fmla="*/ 153493 w 474627"/>
                <a:gd name="connsiteY112" fmla="*/ 182422 h 437156"/>
                <a:gd name="connsiteX113" fmla="*/ 152022 w 474627"/>
                <a:gd name="connsiteY113" fmla="*/ 179825 h 437156"/>
                <a:gd name="connsiteX114" fmla="*/ 187647 w 474627"/>
                <a:gd name="connsiteY114" fmla="*/ 166981 h 437156"/>
                <a:gd name="connsiteX115" fmla="*/ 196299 w 474627"/>
                <a:gd name="connsiteY115" fmla="*/ 161672 h 437156"/>
                <a:gd name="connsiteX116" fmla="*/ 197374 w 474627"/>
                <a:gd name="connsiteY116" fmla="*/ 168952 h 437156"/>
                <a:gd name="connsiteX117" fmla="*/ 190991 w 474627"/>
                <a:gd name="connsiteY117" fmla="*/ 172887 h 437156"/>
                <a:gd name="connsiteX118" fmla="*/ 153493 w 474627"/>
                <a:gd name="connsiteY118" fmla="*/ 182422 h 437156"/>
                <a:gd name="connsiteX119" fmla="*/ 171760 w 474627"/>
                <a:gd name="connsiteY119" fmla="*/ 209558 h 437156"/>
                <a:gd name="connsiteX120" fmla="*/ 207970 w 474627"/>
                <a:gd name="connsiteY120" fmla="*/ 220644 h 437156"/>
                <a:gd name="connsiteX121" fmla="*/ 245807 w 474627"/>
                <a:gd name="connsiteY121" fmla="*/ 219077 h 437156"/>
                <a:gd name="connsiteX122" fmla="*/ 245427 w 474627"/>
                <a:gd name="connsiteY122" fmla="*/ 222037 h 437156"/>
                <a:gd name="connsiteX123" fmla="*/ 207105 w 474627"/>
                <a:gd name="connsiteY123" fmla="*/ 227376 h 437156"/>
                <a:gd name="connsiteX124" fmla="*/ 171380 w 474627"/>
                <a:gd name="connsiteY124" fmla="*/ 212519 h 437156"/>
                <a:gd name="connsiteX125" fmla="*/ 206087 w 474627"/>
                <a:gd name="connsiteY125" fmla="*/ 243559 h 437156"/>
                <a:gd name="connsiteX126" fmla="*/ 268538 w 474627"/>
                <a:gd name="connsiteY126" fmla="*/ 243559 h 437156"/>
                <a:gd name="connsiteX127" fmla="*/ 268538 w 474627"/>
                <a:gd name="connsiteY127" fmla="*/ 306010 h 437156"/>
                <a:gd name="connsiteX128" fmla="*/ 237313 w 474627"/>
                <a:gd name="connsiteY128" fmla="*/ 337235 h 437156"/>
                <a:gd name="connsiteX129" fmla="*/ 206087 w 474627"/>
                <a:gd name="connsiteY129" fmla="*/ 306010 h 437156"/>
                <a:gd name="connsiteX130" fmla="*/ 265948 w 474627"/>
                <a:gd name="connsiteY130" fmla="*/ 223231 h 437156"/>
                <a:gd name="connsiteX131" fmla="*/ 255758 w 474627"/>
                <a:gd name="connsiteY131" fmla="*/ 221517 h 437156"/>
                <a:gd name="connsiteX132" fmla="*/ 256622 w 474627"/>
                <a:gd name="connsiteY132" fmla="*/ 214801 h 437156"/>
                <a:gd name="connsiteX133" fmla="*/ 266814 w 474627"/>
                <a:gd name="connsiteY133" fmla="*/ 216500 h 437156"/>
                <a:gd name="connsiteX134" fmla="*/ 304650 w 474627"/>
                <a:gd name="connsiteY134" fmla="*/ 214933 h 437156"/>
                <a:gd name="connsiteX135" fmla="*/ 304269 w 474627"/>
                <a:gd name="connsiteY135" fmla="*/ 217893 h 437156"/>
                <a:gd name="connsiteX136" fmla="*/ 265948 w 474627"/>
                <a:gd name="connsiteY136" fmla="*/ 223231 h 437156"/>
                <a:gd name="connsiteX137" fmla="*/ 268111 w 474627"/>
                <a:gd name="connsiteY137" fmla="*/ 206403 h 437156"/>
                <a:gd name="connsiteX138" fmla="*/ 257711 w 474627"/>
                <a:gd name="connsiteY138" fmla="*/ 204635 h 437156"/>
                <a:gd name="connsiteX139" fmla="*/ 247419 w 474627"/>
                <a:gd name="connsiteY139" fmla="*/ 190138 h 437156"/>
                <a:gd name="connsiteX140" fmla="*/ 248505 w 474627"/>
                <a:gd name="connsiteY140" fmla="*/ 189988 h 437156"/>
                <a:gd name="connsiteX141" fmla="*/ 267523 w 474627"/>
                <a:gd name="connsiteY141" fmla="*/ 185843 h 437156"/>
                <a:gd name="connsiteX142" fmla="*/ 270707 w 474627"/>
                <a:gd name="connsiteY142" fmla="*/ 186208 h 437156"/>
                <a:gd name="connsiteX143" fmla="*/ 306433 w 474627"/>
                <a:gd name="connsiteY143" fmla="*/ 201065 h 437156"/>
                <a:gd name="connsiteX144" fmla="*/ 268111 w 474627"/>
                <a:gd name="connsiteY144" fmla="*/ 206403 h 437156"/>
                <a:gd name="connsiteX145" fmla="*/ 306334 w 474627"/>
                <a:gd name="connsiteY145" fmla="*/ 184168 h 437156"/>
                <a:gd name="connsiteX146" fmla="*/ 286657 w 474627"/>
                <a:gd name="connsiteY146" fmla="*/ 176533 h 437156"/>
                <a:gd name="connsiteX147" fmla="*/ 290975 w 474627"/>
                <a:gd name="connsiteY147" fmla="*/ 171343 h 437156"/>
                <a:gd name="connsiteX148" fmla="*/ 308247 w 474627"/>
                <a:gd name="connsiteY148" fmla="*/ 177657 h 437156"/>
                <a:gd name="connsiteX149" fmla="*/ 345859 w 474627"/>
                <a:gd name="connsiteY149" fmla="*/ 182058 h 437156"/>
                <a:gd name="connsiteX150" fmla="*/ 345018 w 474627"/>
                <a:gd name="connsiteY150" fmla="*/ 184921 h 437156"/>
                <a:gd name="connsiteX151" fmla="*/ 306334 w 474627"/>
                <a:gd name="connsiteY151" fmla="*/ 184168 h 437156"/>
                <a:gd name="connsiteX152" fmla="*/ 289423 w 474627"/>
                <a:gd name="connsiteY152" fmla="*/ 143779 h 437156"/>
                <a:gd name="connsiteX153" fmla="*/ 316855 w 474627"/>
                <a:gd name="connsiteY153" fmla="*/ 148353 h 437156"/>
                <a:gd name="connsiteX154" fmla="*/ 349800 w 474627"/>
                <a:gd name="connsiteY154" fmla="*/ 168642 h 437156"/>
                <a:gd name="connsiteX155" fmla="*/ 311116 w 474627"/>
                <a:gd name="connsiteY155" fmla="*/ 167889 h 437156"/>
                <a:gd name="connsiteX156" fmla="*/ 292190 w 474627"/>
                <a:gd name="connsiteY156" fmla="*/ 160608 h 437156"/>
                <a:gd name="connsiteX157" fmla="*/ 290050 w 474627"/>
                <a:gd name="connsiteY157" fmla="*/ 146121 h 437156"/>
                <a:gd name="connsiteX158" fmla="*/ 289423 w 474627"/>
                <a:gd name="connsiteY158" fmla="*/ 143778 h 437156"/>
                <a:gd name="connsiteX159" fmla="*/ 340743 w 474627"/>
                <a:gd name="connsiteY159" fmla="*/ 208432 h 437156"/>
                <a:gd name="connsiteX160" fmla="*/ 314345 w 474627"/>
                <a:gd name="connsiteY160" fmla="*/ 219281 h 437156"/>
                <a:gd name="connsiteX161" fmla="*/ 314367 w 474627"/>
                <a:gd name="connsiteY161" fmla="*/ 219191 h 437156"/>
                <a:gd name="connsiteX162" fmla="*/ 316530 w 474627"/>
                <a:gd name="connsiteY162" fmla="*/ 202363 h 437156"/>
                <a:gd name="connsiteX163" fmla="*/ 316561 w 474627"/>
                <a:gd name="connsiteY163" fmla="*/ 200010 h 437156"/>
                <a:gd name="connsiteX164" fmla="*/ 319669 w 474627"/>
                <a:gd name="connsiteY164" fmla="*/ 197715 h 437156"/>
                <a:gd name="connsiteX165" fmla="*/ 354786 w 474627"/>
                <a:gd name="connsiteY165" fmla="*/ 187791 h 437156"/>
                <a:gd name="connsiteX166" fmla="*/ 357100 w 474627"/>
                <a:gd name="connsiteY166" fmla="*/ 179914 h 437156"/>
                <a:gd name="connsiteX167" fmla="*/ 368208 w 474627"/>
                <a:gd name="connsiteY167" fmla="*/ 181180 h 437156"/>
                <a:gd name="connsiteX168" fmla="*/ 340743 w 474627"/>
                <a:gd name="connsiteY168" fmla="*/ 208432 h 437156"/>
                <a:gd name="connsiteX169" fmla="*/ 51785 w 474627"/>
                <a:gd name="connsiteY169" fmla="*/ 162373 h 437156"/>
                <a:gd name="connsiteX170" fmla="*/ 88783 w 474627"/>
                <a:gd name="connsiteY170" fmla="*/ 162373 h 437156"/>
                <a:gd name="connsiteX171" fmla="*/ 85144 w 474627"/>
                <a:gd name="connsiteY171" fmla="*/ 172305 h 437156"/>
                <a:gd name="connsiteX172" fmla="*/ 87730 w 474627"/>
                <a:gd name="connsiteY172" fmla="*/ 186269 h 437156"/>
                <a:gd name="connsiteX173" fmla="*/ 50041 w 474627"/>
                <a:gd name="connsiteY173" fmla="*/ 210350 h 437156"/>
                <a:gd name="connsiteX174" fmla="*/ 51749 w 474627"/>
                <a:gd name="connsiteY174" fmla="*/ 227231 h 437156"/>
                <a:gd name="connsiteX175" fmla="*/ 52777 w 474627"/>
                <a:gd name="connsiteY175" fmla="*/ 231068 h 437156"/>
                <a:gd name="connsiteX176" fmla="*/ 16477 w 474627"/>
                <a:gd name="connsiteY176" fmla="*/ 231068 h 437156"/>
                <a:gd name="connsiteX177" fmla="*/ 12490 w 474627"/>
                <a:gd name="connsiteY177" fmla="*/ 424666 h 437156"/>
                <a:gd name="connsiteX178" fmla="*/ 12490 w 474627"/>
                <a:gd name="connsiteY178" fmla="*/ 368777 h 437156"/>
                <a:gd name="connsiteX179" fmla="*/ 68379 w 474627"/>
                <a:gd name="connsiteY179" fmla="*/ 424666 h 437156"/>
                <a:gd name="connsiteX180" fmla="*/ 462137 w 474627"/>
                <a:gd name="connsiteY180" fmla="*/ 424666 h 437156"/>
                <a:gd name="connsiteX181" fmla="*/ 406247 w 474627"/>
                <a:gd name="connsiteY181" fmla="*/ 424666 h 437156"/>
                <a:gd name="connsiteX182" fmla="*/ 462137 w 474627"/>
                <a:gd name="connsiteY182" fmla="*/ 368777 h 437156"/>
                <a:gd name="connsiteX183" fmla="*/ 462137 w 474627"/>
                <a:gd name="connsiteY183" fmla="*/ 356287 h 437156"/>
                <a:gd name="connsiteX184" fmla="*/ 393757 w 474627"/>
                <a:gd name="connsiteY184" fmla="*/ 424666 h 437156"/>
                <a:gd name="connsiteX185" fmla="*/ 80870 w 474627"/>
                <a:gd name="connsiteY185" fmla="*/ 424666 h 437156"/>
                <a:gd name="connsiteX186" fmla="*/ 12490 w 474627"/>
                <a:gd name="connsiteY186" fmla="*/ 356287 h 437156"/>
                <a:gd name="connsiteX187" fmla="*/ 12490 w 474627"/>
                <a:gd name="connsiteY187" fmla="*/ 243559 h 437156"/>
                <a:gd name="connsiteX188" fmla="*/ 193597 w 474627"/>
                <a:gd name="connsiteY188" fmla="*/ 243559 h 437156"/>
                <a:gd name="connsiteX189" fmla="*/ 193597 w 474627"/>
                <a:gd name="connsiteY189" fmla="*/ 306010 h 437156"/>
                <a:gd name="connsiteX190" fmla="*/ 237313 w 474627"/>
                <a:gd name="connsiteY190" fmla="*/ 349725 h 437156"/>
                <a:gd name="connsiteX191" fmla="*/ 281029 w 474627"/>
                <a:gd name="connsiteY191" fmla="*/ 306010 h 437156"/>
                <a:gd name="connsiteX192" fmla="*/ 281029 w 474627"/>
                <a:gd name="connsiteY192" fmla="*/ 243559 h 437156"/>
                <a:gd name="connsiteX193" fmla="*/ 462137 w 474627"/>
                <a:gd name="connsiteY193" fmla="*/ 243559 h 437156"/>
                <a:gd name="connsiteX194" fmla="*/ 458147 w 474627"/>
                <a:gd name="connsiteY194" fmla="*/ 231068 h 437156"/>
                <a:gd name="connsiteX195" fmla="*/ 428199 w 474627"/>
                <a:gd name="connsiteY195" fmla="*/ 231068 h 437156"/>
                <a:gd name="connsiteX196" fmla="*/ 434853 w 474627"/>
                <a:gd name="connsiteY196" fmla="*/ 217667 h 437156"/>
                <a:gd name="connsiteX197" fmla="*/ 433145 w 474627"/>
                <a:gd name="connsiteY197" fmla="*/ 200786 h 437156"/>
                <a:gd name="connsiteX198" fmla="*/ 383828 w 474627"/>
                <a:gd name="connsiteY198" fmla="*/ 185311 h 437156"/>
                <a:gd name="connsiteX199" fmla="*/ 382347 w 474627"/>
                <a:gd name="connsiteY199" fmla="*/ 185488 h 437156"/>
                <a:gd name="connsiteX200" fmla="*/ 377066 w 474627"/>
                <a:gd name="connsiteY200" fmla="*/ 176163 h 437156"/>
                <a:gd name="connsiteX201" fmla="*/ 359972 w 474627"/>
                <a:gd name="connsiteY201" fmla="*/ 169166 h 437156"/>
                <a:gd name="connsiteX202" fmla="*/ 358746 w 474627"/>
                <a:gd name="connsiteY202" fmla="*/ 162081 h 437156"/>
                <a:gd name="connsiteX203" fmla="*/ 359380 w 474627"/>
                <a:gd name="connsiteY203" fmla="*/ 162373 h 437156"/>
                <a:gd name="connsiteX204" fmla="*/ 422817 w 474627"/>
                <a:gd name="connsiteY204" fmla="*/ 162373 h 4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474627" h="437156">
                  <a:moveTo>
                    <a:pt x="467897" y="67371"/>
                  </a:moveTo>
                  <a:lnTo>
                    <a:pt x="468370" y="66268"/>
                  </a:lnTo>
                  <a:lnTo>
                    <a:pt x="468370" y="46809"/>
                  </a:lnTo>
                  <a:lnTo>
                    <a:pt x="462208" y="31405"/>
                  </a:lnTo>
                  <a:cubicBezTo>
                    <a:pt x="454621" y="12438"/>
                    <a:pt x="436250" y="0"/>
                    <a:pt x="415821" y="0"/>
                  </a:cubicBezTo>
                  <a:lnTo>
                    <a:pt x="58805" y="0"/>
                  </a:lnTo>
                  <a:cubicBezTo>
                    <a:pt x="38376" y="0"/>
                    <a:pt x="20005" y="12438"/>
                    <a:pt x="12418" y="31405"/>
                  </a:cubicBezTo>
                  <a:lnTo>
                    <a:pt x="6233" y="46868"/>
                  </a:lnTo>
                  <a:lnTo>
                    <a:pt x="6233" y="63762"/>
                  </a:lnTo>
                  <a:lnTo>
                    <a:pt x="7780" y="67371"/>
                  </a:lnTo>
                  <a:lnTo>
                    <a:pt x="43608" y="150968"/>
                  </a:lnTo>
                  <a:lnTo>
                    <a:pt x="0" y="235801"/>
                  </a:lnTo>
                  <a:lnTo>
                    <a:pt x="0" y="437157"/>
                  </a:lnTo>
                  <a:lnTo>
                    <a:pt x="474627" y="437157"/>
                  </a:lnTo>
                  <a:lnTo>
                    <a:pt x="474627" y="235801"/>
                  </a:lnTo>
                  <a:lnTo>
                    <a:pt x="431582" y="152106"/>
                  </a:lnTo>
                  <a:close/>
                  <a:moveTo>
                    <a:pt x="24014" y="36044"/>
                  </a:moveTo>
                  <a:cubicBezTo>
                    <a:pt x="29664" y="21785"/>
                    <a:pt x="43468" y="12440"/>
                    <a:pt x="58805" y="12490"/>
                  </a:cubicBezTo>
                  <a:lnTo>
                    <a:pt x="415821" y="12490"/>
                  </a:lnTo>
                  <a:cubicBezTo>
                    <a:pt x="431158" y="12440"/>
                    <a:pt x="444962" y="21785"/>
                    <a:pt x="450612" y="36044"/>
                  </a:cubicBezTo>
                  <a:lnTo>
                    <a:pt x="456178" y="49961"/>
                  </a:lnTo>
                  <a:lnTo>
                    <a:pt x="18448" y="49961"/>
                  </a:lnTo>
                  <a:close/>
                  <a:moveTo>
                    <a:pt x="19259" y="62452"/>
                  </a:moveTo>
                  <a:lnTo>
                    <a:pt x="456416" y="62452"/>
                  </a:lnTo>
                  <a:lnTo>
                    <a:pt x="418945" y="149883"/>
                  </a:lnTo>
                  <a:lnTo>
                    <a:pt x="346521" y="149883"/>
                  </a:lnTo>
                  <a:cubicBezTo>
                    <a:pt x="338096" y="145012"/>
                    <a:pt x="329093" y="141216"/>
                    <a:pt x="319724" y="138586"/>
                  </a:cubicBezTo>
                  <a:cubicBezTo>
                    <a:pt x="310391" y="135844"/>
                    <a:pt x="292410" y="131554"/>
                    <a:pt x="280232" y="134641"/>
                  </a:cubicBezTo>
                  <a:cubicBezTo>
                    <a:pt x="268626" y="129663"/>
                    <a:pt x="249826" y="131479"/>
                    <a:pt x="240076" y="132918"/>
                  </a:cubicBezTo>
                  <a:cubicBezTo>
                    <a:pt x="234905" y="133680"/>
                    <a:pt x="229778" y="134719"/>
                    <a:pt x="224718" y="136031"/>
                  </a:cubicBezTo>
                  <a:lnTo>
                    <a:pt x="218954" y="125853"/>
                  </a:lnTo>
                  <a:cubicBezTo>
                    <a:pt x="209899" y="109862"/>
                    <a:pt x="180011" y="124508"/>
                    <a:pt x="167581" y="131547"/>
                  </a:cubicBezTo>
                  <a:cubicBezTo>
                    <a:pt x="157345" y="137027"/>
                    <a:pt x="148114" y="144205"/>
                    <a:pt x="140282" y="152776"/>
                  </a:cubicBezTo>
                  <a:cubicBezTo>
                    <a:pt x="128377" y="148623"/>
                    <a:pt x="106690" y="142693"/>
                    <a:pt x="96078" y="149883"/>
                  </a:cubicBezTo>
                  <a:lnTo>
                    <a:pt x="56730" y="149883"/>
                  </a:lnTo>
                  <a:close/>
                  <a:moveTo>
                    <a:pt x="386914" y="195259"/>
                  </a:moveTo>
                  <a:cubicBezTo>
                    <a:pt x="406491" y="193575"/>
                    <a:pt x="422469" y="196406"/>
                    <a:pt x="423016" y="201811"/>
                  </a:cubicBezTo>
                  <a:cubicBezTo>
                    <a:pt x="423582" y="207405"/>
                    <a:pt x="407413" y="213622"/>
                    <a:pt x="386902" y="215696"/>
                  </a:cubicBezTo>
                  <a:cubicBezTo>
                    <a:pt x="383205" y="216070"/>
                    <a:pt x="379677" y="216240"/>
                    <a:pt x="376283" y="216305"/>
                  </a:cubicBezTo>
                  <a:cubicBezTo>
                    <a:pt x="383153" y="209870"/>
                    <a:pt x="388186" y="202481"/>
                    <a:pt x="386914" y="195259"/>
                  </a:cubicBezTo>
                  <a:close/>
                  <a:moveTo>
                    <a:pt x="424423" y="215722"/>
                  </a:moveTo>
                  <a:lnTo>
                    <a:pt x="424724" y="218692"/>
                  </a:lnTo>
                  <a:cubicBezTo>
                    <a:pt x="425187" y="223273"/>
                    <a:pt x="414418" y="228269"/>
                    <a:pt x="399239" y="231068"/>
                  </a:cubicBezTo>
                  <a:lnTo>
                    <a:pt x="356995" y="231068"/>
                  </a:lnTo>
                  <a:cubicBezTo>
                    <a:pt x="356744" y="230991"/>
                    <a:pt x="356451" y="230926"/>
                    <a:pt x="356211" y="230845"/>
                  </a:cubicBezTo>
                  <a:cubicBezTo>
                    <a:pt x="358468" y="229522"/>
                    <a:pt x="361049" y="227918"/>
                    <a:pt x="363753" y="226105"/>
                  </a:cubicBezTo>
                  <a:cubicBezTo>
                    <a:pt x="371802" y="226772"/>
                    <a:pt x="379896" y="226679"/>
                    <a:pt x="387927" y="225825"/>
                  </a:cubicBezTo>
                  <a:cubicBezTo>
                    <a:pt x="400656" y="224991"/>
                    <a:pt x="413078" y="221552"/>
                    <a:pt x="424423" y="215722"/>
                  </a:cubicBezTo>
                  <a:close/>
                  <a:moveTo>
                    <a:pt x="349103" y="223196"/>
                  </a:moveTo>
                  <a:cubicBezTo>
                    <a:pt x="343750" y="226244"/>
                    <a:pt x="338171" y="228875"/>
                    <a:pt x="332415" y="231068"/>
                  </a:cubicBezTo>
                  <a:lnTo>
                    <a:pt x="310663" y="231068"/>
                  </a:lnTo>
                  <a:lnTo>
                    <a:pt x="310135" y="230134"/>
                  </a:lnTo>
                  <a:cubicBezTo>
                    <a:pt x="322763" y="228336"/>
                    <a:pt x="334888" y="223965"/>
                    <a:pt x="345759" y="217291"/>
                  </a:cubicBezTo>
                  <a:cubicBezTo>
                    <a:pt x="357075" y="211402"/>
                    <a:pt x="367060" y="203252"/>
                    <a:pt x="375098" y="193347"/>
                  </a:cubicBezTo>
                  <a:lnTo>
                    <a:pt x="376569" y="195944"/>
                  </a:lnTo>
                  <a:cubicBezTo>
                    <a:pt x="379339" y="200837"/>
                    <a:pt x="367042" y="213038"/>
                    <a:pt x="349103" y="223196"/>
                  </a:cubicBezTo>
                  <a:close/>
                  <a:moveTo>
                    <a:pt x="121715" y="228406"/>
                  </a:moveTo>
                  <a:cubicBezTo>
                    <a:pt x="118048" y="229505"/>
                    <a:pt x="114321" y="230394"/>
                    <a:pt x="110553" y="231068"/>
                  </a:cubicBezTo>
                  <a:lnTo>
                    <a:pt x="68315" y="231068"/>
                  </a:lnTo>
                  <a:cubicBezTo>
                    <a:pt x="64447" y="229868"/>
                    <a:pt x="62081" y="228218"/>
                    <a:pt x="61878" y="226206"/>
                  </a:cubicBezTo>
                  <a:lnTo>
                    <a:pt x="61577" y="223236"/>
                  </a:lnTo>
                  <a:cubicBezTo>
                    <a:pt x="73861" y="226676"/>
                    <a:pt x="86720" y="227557"/>
                    <a:pt x="99358" y="225825"/>
                  </a:cubicBezTo>
                  <a:cubicBezTo>
                    <a:pt x="107155" y="225082"/>
                    <a:pt x="114868" y="223637"/>
                    <a:pt x="122404" y="221507"/>
                  </a:cubicBezTo>
                  <a:cubicBezTo>
                    <a:pt x="121621" y="223717"/>
                    <a:pt x="121385" y="226084"/>
                    <a:pt x="121715" y="228406"/>
                  </a:cubicBezTo>
                  <a:close/>
                  <a:moveTo>
                    <a:pt x="98333" y="215696"/>
                  </a:moveTo>
                  <a:cubicBezTo>
                    <a:pt x="77823" y="217771"/>
                    <a:pt x="60736" y="214919"/>
                    <a:pt x="60170" y="209325"/>
                  </a:cubicBezTo>
                  <a:cubicBezTo>
                    <a:pt x="59604" y="203731"/>
                    <a:pt x="75773" y="197514"/>
                    <a:pt x="96284" y="195439"/>
                  </a:cubicBezTo>
                  <a:cubicBezTo>
                    <a:pt x="96713" y="195395"/>
                    <a:pt x="97122" y="195375"/>
                    <a:pt x="97548" y="195337"/>
                  </a:cubicBezTo>
                  <a:cubicBezTo>
                    <a:pt x="105430" y="200455"/>
                    <a:pt x="113889" y="204627"/>
                    <a:pt x="122748" y="207767"/>
                  </a:cubicBezTo>
                  <a:cubicBezTo>
                    <a:pt x="123902" y="208190"/>
                    <a:pt x="125204" y="208647"/>
                    <a:pt x="126605" y="209117"/>
                  </a:cubicBezTo>
                  <a:cubicBezTo>
                    <a:pt x="117560" y="212702"/>
                    <a:pt x="108031" y="214919"/>
                    <a:pt x="98333" y="215696"/>
                  </a:cubicBezTo>
                  <a:close/>
                  <a:moveTo>
                    <a:pt x="126250" y="198208"/>
                  </a:moveTo>
                  <a:cubicBezTo>
                    <a:pt x="106894" y="191115"/>
                    <a:pt x="92769" y="181087"/>
                    <a:pt x="94702" y="175807"/>
                  </a:cubicBezTo>
                  <a:lnTo>
                    <a:pt x="95730" y="173005"/>
                  </a:lnTo>
                  <a:cubicBezTo>
                    <a:pt x="105277" y="181464"/>
                    <a:pt x="116460" y="187873"/>
                    <a:pt x="128585" y="191835"/>
                  </a:cubicBezTo>
                  <a:cubicBezTo>
                    <a:pt x="134340" y="193950"/>
                    <a:pt x="140228" y="195686"/>
                    <a:pt x="146210" y="197032"/>
                  </a:cubicBezTo>
                  <a:cubicBezTo>
                    <a:pt x="143866" y="198567"/>
                    <a:pt x="141416" y="200290"/>
                    <a:pt x="138997" y="202136"/>
                  </a:cubicBezTo>
                  <a:cubicBezTo>
                    <a:pt x="134683" y="201049"/>
                    <a:pt x="130428" y="199737"/>
                    <a:pt x="126250" y="198208"/>
                  </a:cubicBezTo>
                  <a:close/>
                  <a:moveTo>
                    <a:pt x="136274" y="172674"/>
                  </a:moveTo>
                  <a:lnTo>
                    <a:pt x="143795" y="185955"/>
                  </a:lnTo>
                  <a:cubicBezTo>
                    <a:pt x="140059" y="184975"/>
                    <a:pt x="136126" y="183756"/>
                    <a:pt x="132087" y="182276"/>
                  </a:cubicBezTo>
                  <a:cubicBezTo>
                    <a:pt x="112730" y="175184"/>
                    <a:pt x="98606" y="165155"/>
                    <a:pt x="100540" y="159876"/>
                  </a:cubicBezTo>
                  <a:cubicBezTo>
                    <a:pt x="102344" y="154951"/>
                    <a:pt x="117486" y="155904"/>
                    <a:pt x="135225" y="161810"/>
                  </a:cubicBezTo>
                  <a:cubicBezTo>
                    <a:pt x="134022" y="165416"/>
                    <a:pt x="134403" y="169364"/>
                    <a:pt x="136274" y="172674"/>
                  </a:cubicBezTo>
                  <a:close/>
                  <a:moveTo>
                    <a:pt x="208602" y="175299"/>
                  </a:moveTo>
                  <a:lnTo>
                    <a:pt x="208166" y="172346"/>
                  </a:lnTo>
                  <a:cubicBezTo>
                    <a:pt x="220594" y="175220"/>
                    <a:pt x="233480" y="175512"/>
                    <a:pt x="246025" y="173203"/>
                  </a:cubicBezTo>
                  <a:cubicBezTo>
                    <a:pt x="258703" y="171787"/>
                    <a:pt x="270954" y="167783"/>
                    <a:pt x="282022" y="161440"/>
                  </a:cubicBezTo>
                  <a:lnTo>
                    <a:pt x="282457" y="164393"/>
                  </a:lnTo>
                  <a:cubicBezTo>
                    <a:pt x="283279" y="169955"/>
                    <a:pt x="267411" y="176905"/>
                    <a:pt x="247017" y="179917"/>
                  </a:cubicBezTo>
                  <a:cubicBezTo>
                    <a:pt x="226623" y="182929"/>
                    <a:pt x="209424" y="180861"/>
                    <a:pt x="208602" y="175299"/>
                  </a:cubicBezTo>
                  <a:close/>
                  <a:moveTo>
                    <a:pt x="247590" y="205209"/>
                  </a:moveTo>
                  <a:cubicBezTo>
                    <a:pt x="246874" y="210785"/>
                    <a:pt x="229716" y="213175"/>
                    <a:pt x="209269" y="210546"/>
                  </a:cubicBezTo>
                  <a:cubicBezTo>
                    <a:pt x="188821" y="207918"/>
                    <a:pt x="172826" y="201266"/>
                    <a:pt x="173543" y="195690"/>
                  </a:cubicBezTo>
                  <a:cubicBezTo>
                    <a:pt x="174259" y="190114"/>
                    <a:pt x="191417" y="187724"/>
                    <a:pt x="211865" y="190352"/>
                  </a:cubicBezTo>
                  <a:cubicBezTo>
                    <a:pt x="232313" y="192981"/>
                    <a:pt x="248307" y="199632"/>
                    <a:pt x="247590" y="205209"/>
                  </a:cubicBezTo>
                  <a:close/>
                  <a:moveTo>
                    <a:pt x="244539" y="163132"/>
                  </a:moveTo>
                  <a:cubicBezTo>
                    <a:pt x="224144" y="166143"/>
                    <a:pt x="206945" y="164075"/>
                    <a:pt x="206124" y="158514"/>
                  </a:cubicBezTo>
                  <a:cubicBezTo>
                    <a:pt x="205302" y="152952"/>
                    <a:pt x="221169" y="146001"/>
                    <a:pt x="241564" y="142989"/>
                  </a:cubicBezTo>
                  <a:cubicBezTo>
                    <a:pt x="261959" y="139978"/>
                    <a:pt x="279158" y="142045"/>
                    <a:pt x="279979" y="147607"/>
                  </a:cubicBezTo>
                  <a:cubicBezTo>
                    <a:pt x="280800" y="153170"/>
                    <a:pt x="264933" y="160120"/>
                    <a:pt x="244539" y="163132"/>
                  </a:cubicBezTo>
                  <a:close/>
                  <a:moveTo>
                    <a:pt x="182630" y="158122"/>
                  </a:moveTo>
                  <a:cubicBezTo>
                    <a:pt x="164692" y="168280"/>
                    <a:pt x="147903" y="172549"/>
                    <a:pt x="145132" y="167657"/>
                  </a:cubicBezTo>
                  <a:cubicBezTo>
                    <a:pt x="142361" y="162765"/>
                    <a:pt x="154659" y="150564"/>
                    <a:pt x="172598" y="140405"/>
                  </a:cubicBezTo>
                  <a:cubicBezTo>
                    <a:pt x="190537" y="130246"/>
                    <a:pt x="207325" y="125977"/>
                    <a:pt x="210096" y="130870"/>
                  </a:cubicBezTo>
                  <a:cubicBezTo>
                    <a:pt x="212866" y="135763"/>
                    <a:pt x="200569" y="147964"/>
                    <a:pt x="182630" y="158122"/>
                  </a:cubicBezTo>
                  <a:close/>
                  <a:moveTo>
                    <a:pt x="159579" y="200804"/>
                  </a:moveTo>
                  <a:cubicBezTo>
                    <a:pt x="160681" y="200179"/>
                    <a:pt x="161754" y="199654"/>
                    <a:pt x="162844" y="199076"/>
                  </a:cubicBezTo>
                  <a:lnTo>
                    <a:pt x="161283" y="211221"/>
                  </a:lnTo>
                  <a:cubicBezTo>
                    <a:pt x="160813" y="214869"/>
                    <a:pt x="161867" y="218548"/>
                    <a:pt x="164196" y="221394"/>
                  </a:cubicBezTo>
                  <a:cubicBezTo>
                    <a:pt x="148414" y="229410"/>
                    <a:pt x="134602" y="232451"/>
                    <a:pt x="132114" y="228056"/>
                  </a:cubicBezTo>
                  <a:cubicBezTo>
                    <a:pt x="129343" y="223163"/>
                    <a:pt x="141640" y="210962"/>
                    <a:pt x="159579" y="200804"/>
                  </a:cubicBezTo>
                  <a:close/>
                  <a:moveTo>
                    <a:pt x="153493" y="182422"/>
                  </a:moveTo>
                  <a:lnTo>
                    <a:pt x="152022" y="179825"/>
                  </a:lnTo>
                  <a:cubicBezTo>
                    <a:pt x="164651" y="178027"/>
                    <a:pt x="176776" y="173655"/>
                    <a:pt x="187647" y="166981"/>
                  </a:cubicBezTo>
                  <a:cubicBezTo>
                    <a:pt x="190066" y="165611"/>
                    <a:pt x="193094" y="163783"/>
                    <a:pt x="196299" y="161672"/>
                  </a:cubicBezTo>
                  <a:lnTo>
                    <a:pt x="197374" y="168952"/>
                  </a:lnTo>
                  <a:cubicBezTo>
                    <a:pt x="195328" y="170279"/>
                    <a:pt x="193254" y="171605"/>
                    <a:pt x="190991" y="172887"/>
                  </a:cubicBezTo>
                  <a:cubicBezTo>
                    <a:pt x="173052" y="183045"/>
                    <a:pt x="156263" y="187314"/>
                    <a:pt x="153493" y="182422"/>
                  </a:cubicBezTo>
                  <a:close/>
                  <a:moveTo>
                    <a:pt x="171760" y="209558"/>
                  </a:moveTo>
                  <a:cubicBezTo>
                    <a:pt x="182944" y="215693"/>
                    <a:pt x="195269" y="219466"/>
                    <a:pt x="207970" y="220644"/>
                  </a:cubicBezTo>
                  <a:cubicBezTo>
                    <a:pt x="220557" y="222717"/>
                    <a:pt x="233435" y="222184"/>
                    <a:pt x="245807" y="219077"/>
                  </a:cubicBezTo>
                  <a:lnTo>
                    <a:pt x="245427" y="222037"/>
                  </a:lnTo>
                  <a:cubicBezTo>
                    <a:pt x="244710" y="227614"/>
                    <a:pt x="227553" y="230004"/>
                    <a:pt x="207105" y="227376"/>
                  </a:cubicBezTo>
                  <a:cubicBezTo>
                    <a:pt x="186658" y="224748"/>
                    <a:pt x="170663" y="218096"/>
                    <a:pt x="171380" y="212519"/>
                  </a:cubicBezTo>
                  <a:close/>
                  <a:moveTo>
                    <a:pt x="206087" y="243559"/>
                  </a:moveTo>
                  <a:lnTo>
                    <a:pt x="268538" y="243559"/>
                  </a:lnTo>
                  <a:lnTo>
                    <a:pt x="268538" y="306010"/>
                  </a:lnTo>
                  <a:cubicBezTo>
                    <a:pt x="268538" y="323255"/>
                    <a:pt x="254559" y="337235"/>
                    <a:pt x="237313" y="337235"/>
                  </a:cubicBezTo>
                  <a:cubicBezTo>
                    <a:pt x="220068" y="337235"/>
                    <a:pt x="206087" y="323255"/>
                    <a:pt x="206087" y="306010"/>
                  </a:cubicBezTo>
                  <a:close/>
                  <a:moveTo>
                    <a:pt x="265948" y="223231"/>
                  </a:moveTo>
                  <a:cubicBezTo>
                    <a:pt x="262390" y="222774"/>
                    <a:pt x="258975" y="222192"/>
                    <a:pt x="255758" y="221517"/>
                  </a:cubicBezTo>
                  <a:lnTo>
                    <a:pt x="256622" y="214801"/>
                  </a:lnTo>
                  <a:cubicBezTo>
                    <a:pt x="260456" y="215572"/>
                    <a:pt x="264012" y="216140"/>
                    <a:pt x="266814" y="216500"/>
                  </a:cubicBezTo>
                  <a:cubicBezTo>
                    <a:pt x="279400" y="218573"/>
                    <a:pt x="292279" y="218040"/>
                    <a:pt x="304650" y="214933"/>
                  </a:cubicBezTo>
                  <a:lnTo>
                    <a:pt x="304269" y="217893"/>
                  </a:lnTo>
                  <a:cubicBezTo>
                    <a:pt x="303553" y="223470"/>
                    <a:pt x="286396" y="225860"/>
                    <a:pt x="265948" y="223231"/>
                  </a:cubicBezTo>
                  <a:close/>
                  <a:moveTo>
                    <a:pt x="268111" y="206403"/>
                  </a:moveTo>
                  <a:cubicBezTo>
                    <a:pt x="264473" y="205935"/>
                    <a:pt x="260997" y="205329"/>
                    <a:pt x="257711" y="204635"/>
                  </a:cubicBezTo>
                  <a:cubicBezTo>
                    <a:pt x="257172" y="198290"/>
                    <a:pt x="253231" y="192739"/>
                    <a:pt x="247419" y="190138"/>
                  </a:cubicBezTo>
                  <a:cubicBezTo>
                    <a:pt x="247775" y="190088"/>
                    <a:pt x="248169" y="190038"/>
                    <a:pt x="248505" y="189988"/>
                  </a:cubicBezTo>
                  <a:cubicBezTo>
                    <a:pt x="254933" y="189053"/>
                    <a:pt x="261288" y="187668"/>
                    <a:pt x="267523" y="185843"/>
                  </a:cubicBezTo>
                  <a:cubicBezTo>
                    <a:pt x="268576" y="185954"/>
                    <a:pt x="269634" y="186070"/>
                    <a:pt x="270707" y="186208"/>
                  </a:cubicBezTo>
                  <a:cubicBezTo>
                    <a:pt x="291154" y="188836"/>
                    <a:pt x="307149" y="195488"/>
                    <a:pt x="306433" y="201065"/>
                  </a:cubicBezTo>
                  <a:cubicBezTo>
                    <a:pt x="305716" y="206641"/>
                    <a:pt x="288558" y="209031"/>
                    <a:pt x="268111" y="206403"/>
                  </a:cubicBezTo>
                  <a:close/>
                  <a:moveTo>
                    <a:pt x="306334" y="184168"/>
                  </a:moveTo>
                  <a:cubicBezTo>
                    <a:pt x="299558" y="182222"/>
                    <a:pt x="292972" y="179666"/>
                    <a:pt x="286657" y="176533"/>
                  </a:cubicBezTo>
                  <a:cubicBezTo>
                    <a:pt x="288397" y="175077"/>
                    <a:pt x="289859" y="173318"/>
                    <a:pt x="290975" y="171343"/>
                  </a:cubicBezTo>
                  <a:cubicBezTo>
                    <a:pt x="296587" y="173824"/>
                    <a:pt x="302357" y="175933"/>
                    <a:pt x="308247" y="177657"/>
                  </a:cubicBezTo>
                  <a:cubicBezTo>
                    <a:pt x="320351" y="181682"/>
                    <a:pt x="333153" y="183180"/>
                    <a:pt x="345859" y="182058"/>
                  </a:cubicBezTo>
                  <a:lnTo>
                    <a:pt x="345018" y="184921"/>
                  </a:lnTo>
                  <a:cubicBezTo>
                    <a:pt x="343433" y="190315"/>
                    <a:pt x="326114" y="189978"/>
                    <a:pt x="306334" y="184168"/>
                  </a:cubicBezTo>
                  <a:close/>
                  <a:moveTo>
                    <a:pt x="289423" y="143779"/>
                  </a:moveTo>
                  <a:cubicBezTo>
                    <a:pt x="298734" y="144032"/>
                    <a:pt x="307965" y="145572"/>
                    <a:pt x="316855" y="148353"/>
                  </a:cubicBezTo>
                  <a:cubicBezTo>
                    <a:pt x="336634" y="154164"/>
                    <a:pt x="351385" y="163247"/>
                    <a:pt x="349800" y="168642"/>
                  </a:cubicBezTo>
                  <a:cubicBezTo>
                    <a:pt x="348215" y="174036"/>
                    <a:pt x="330896" y="173699"/>
                    <a:pt x="311116" y="167889"/>
                  </a:cubicBezTo>
                  <a:cubicBezTo>
                    <a:pt x="304609" y="166011"/>
                    <a:pt x="298277" y="163576"/>
                    <a:pt x="292190" y="160608"/>
                  </a:cubicBezTo>
                  <a:lnTo>
                    <a:pt x="290050" y="146121"/>
                  </a:lnTo>
                  <a:cubicBezTo>
                    <a:pt x="289910" y="145323"/>
                    <a:pt x="289701" y="144539"/>
                    <a:pt x="289423" y="143778"/>
                  </a:cubicBezTo>
                  <a:close/>
                  <a:moveTo>
                    <a:pt x="340743" y="208432"/>
                  </a:moveTo>
                  <a:cubicBezTo>
                    <a:pt x="332515" y="213307"/>
                    <a:pt x="323623" y="216961"/>
                    <a:pt x="314345" y="219281"/>
                  </a:cubicBezTo>
                  <a:lnTo>
                    <a:pt x="314367" y="219191"/>
                  </a:lnTo>
                  <a:lnTo>
                    <a:pt x="316530" y="202363"/>
                  </a:lnTo>
                  <a:cubicBezTo>
                    <a:pt x="316608" y="201581"/>
                    <a:pt x="316618" y="200794"/>
                    <a:pt x="316561" y="200010"/>
                  </a:cubicBezTo>
                  <a:cubicBezTo>
                    <a:pt x="317556" y="199247"/>
                    <a:pt x="318588" y="198482"/>
                    <a:pt x="319669" y="197715"/>
                  </a:cubicBezTo>
                  <a:cubicBezTo>
                    <a:pt x="334222" y="200171"/>
                    <a:pt x="351164" y="200120"/>
                    <a:pt x="354786" y="187791"/>
                  </a:cubicBezTo>
                  <a:lnTo>
                    <a:pt x="357100" y="179914"/>
                  </a:lnTo>
                  <a:cubicBezTo>
                    <a:pt x="362846" y="178691"/>
                    <a:pt x="366964" y="178984"/>
                    <a:pt x="368208" y="181180"/>
                  </a:cubicBezTo>
                  <a:cubicBezTo>
                    <a:pt x="370979" y="186072"/>
                    <a:pt x="358681" y="198274"/>
                    <a:pt x="340743" y="208432"/>
                  </a:cubicBezTo>
                  <a:close/>
                  <a:moveTo>
                    <a:pt x="51785" y="162373"/>
                  </a:moveTo>
                  <a:lnTo>
                    <a:pt x="88783" y="162373"/>
                  </a:lnTo>
                  <a:lnTo>
                    <a:pt x="85144" y="172305"/>
                  </a:lnTo>
                  <a:cubicBezTo>
                    <a:pt x="83493" y="177091"/>
                    <a:pt x="84475" y="182392"/>
                    <a:pt x="87730" y="186269"/>
                  </a:cubicBezTo>
                  <a:cubicBezTo>
                    <a:pt x="71917" y="188657"/>
                    <a:pt x="48469" y="194817"/>
                    <a:pt x="50041" y="210350"/>
                  </a:cubicBezTo>
                  <a:lnTo>
                    <a:pt x="51749" y="227231"/>
                  </a:lnTo>
                  <a:cubicBezTo>
                    <a:pt x="51897" y="228555"/>
                    <a:pt x="52243" y="229848"/>
                    <a:pt x="52777" y="231068"/>
                  </a:cubicBezTo>
                  <a:lnTo>
                    <a:pt x="16477" y="231068"/>
                  </a:lnTo>
                  <a:close/>
                  <a:moveTo>
                    <a:pt x="12490" y="424666"/>
                  </a:moveTo>
                  <a:lnTo>
                    <a:pt x="12490" y="368777"/>
                  </a:lnTo>
                  <a:cubicBezTo>
                    <a:pt x="42021" y="371787"/>
                    <a:pt x="65370" y="395136"/>
                    <a:pt x="68379" y="424666"/>
                  </a:cubicBezTo>
                  <a:close/>
                  <a:moveTo>
                    <a:pt x="462137" y="424666"/>
                  </a:moveTo>
                  <a:lnTo>
                    <a:pt x="406247" y="424666"/>
                  </a:lnTo>
                  <a:cubicBezTo>
                    <a:pt x="409257" y="395136"/>
                    <a:pt x="432606" y="371787"/>
                    <a:pt x="462137" y="368777"/>
                  </a:cubicBezTo>
                  <a:close/>
                  <a:moveTo>
                    <a:pt x="462137" y="356287"/>
                  </a:moveTo>
                  <a:cubicBezTo>
                    <a:pt x="425727" y="359375"/>
                    <a:pt x="396846" y="388257"/>
                    <a:pt x="393757" y="424666"/>
                  </a:cubicBezTo>
                  <a:lnTo>
                    <a:pt x="80870" y="424666"/>
                  </a:lnTo>
                  <a:cubicBezTo>
                    <a:pt x="77781" y="388257"/>
                    <a:pt x="48899" y="359375"/>
                    <a:pt x="12490" y="356287"/>
                  </a:cubicBezTo>
                  <a:lnTo>
                    <a:pt x="12490" y="243559"/>
                  </a:lnTo>
                  <a:lnTo>
                    <a:pt x="193597" y="243559"/>
                  </a:lnTo>
                  <a:lnTo>
                    <a:pt x="193597" y="306010"/>
                  </a:lnTo>
                  <a:cubicBezTo>
                    <a:pt x="193597" y="330153"/>
                    <a:pt x="213170" y="349725"/>
                    <a:pt x="237313" y="349725"/>
                  </a:cubicBezTo>
                  <a:cubicBezTo>
                    <a:pt x="261456" y="349725"/>
                    <a:pt x="281029" y="330153"/>
                    <a:pt x="281029" y="306010"/>
                  </a:cubicBezTo>
                  <a:lnTo>
                    <a:pt x="281029" y="243559"/>
                  </a:lnTo>
                  <a:lnTo>
                    <a:pt x="462137" y="243559"/>
                  </a:lnTo>
                  <a:close/>
                  <a:moveTo>
                    <a:pt x="458147" y="231068"/>
                  </a:moveTo>
                  <a:lnTo>
                    <a:pt x="428199" y="231068"/>
                  </a:lnTo>
                  <a:cubicBezTo>
                    <a:pt x="432698" y="228152"/>
                    <a:pt x="435249" y="223015"/>
                    <a:pt x="434853" y="217667"/>
                  </a:cubicBezTo>
                  <a:lnTo>
                    <a:pt x="433145" y="200786"/>
                  </a:lnTo>
                  <a:cubicBezTo>
                    <a:pt x="431296" y="182502"/>
                    <a:pt x="398040" y="183872"/>
                    <a:pt x="383828" y="185311"/>
                  </a:cubicBezTo>
                  <a:cubicBezTo>
                    <a:pt x="383391" y="185355"/>
                    <a:pt x="382818" y="185436"/>
                    <a:pt x="382347" y="185488"/>
                  </a:cubicBezTo>
                  <a:lnTo>
                    <a:pt x="377066" y="176163"/>
                  </a:lnTo>
                  <a:cubicBezTo>
                    <a:pt x="373366" y="170517"/>
                    <a:pt x="366569" y="167734"/>
                    <a:pt x="359972" y="169166"/>
                  </a:cubicBezTo>
                  <a:cubicBezTo>
                    <a:pt x="360224" y="166737"/>
                    <a:pt x="359800" y="164285"/>
                    <a:pt x="358746" y="162081"/>
                  </a:cubicBezTo>
                  <a:lnTo>
                    <a:pt x="359380" y="162373"/>
                  </a:lnTo>
                  <a:lnTo>
                    <a:pt x="422817" y="162373"/>
                  </a:lnTo>
                  <a:close/>
                </a:path>
              </a:pathLst>
            </a:custGeom>
            <a:solidFill>
              <a:schemeClr val="lt1"/>
            </a:solidFill>
            <a:ln w="8202" cap="flat">
              <a:solidFill>
                <a:schemeClr val="accent5"/>
              </a:solidFill>
              <a:prstDash val="solid"/>
              <a:miter/>
            </a:ln>
          </p:spPr>
          <p:txBody>
            <a:bodyPr rtlCol="0" anchor="ctr"/>
            <a:lstStyle/>
            <a:p>
              <a:endParaRPr lang="en-GB"/>
            </a:p>
          </p:txBody>
        </p:sp>
        <p:sp>
          <p:nvSpPr>
            <p:cNvPr id="152" name="Frihandsfigur: Form 151">
              <a:extLst>
                <a:ext uri="{FF2B5EF4-FFF2-40B4-BE49-F238E27FC236}">
                  <a16:creationId xmlns:a16="http://schemas.microsoft.com/office/drawing/2014/main" id="{2A005AD6-8FC1-1E80-243E-8EEACBA8D1D5}"/>
                </a:ext>
              </a:extLst>
            </p:cNvPr>
            <p:cNvSpPr/>
            <p:nvPr/>
          </p:nvSpPr>
          <p:spPr>
            <a:xfrm>
              <a:off x="15899720" y="7309480"/>
              <a:ext cx="37470" cy="37470"/>
            </a:xfrm>
            <a:custGeom>
              <a:avLst/>
              <a:gdLst>
                <a:gd name="connsiteX0" fmla="*/ 18735 w 37470"/>
                <a:gd name="connsiteY0" fmla="*/ 37471 h 37470"/>
                <a:gd name="connsiteX1" fmla="*/ 37471 w 37470"/>
                <a:gd name="connsiteY1" fmla="*/ 18735 h 37470"/>
                <a:gd name="connsiteX2" fmla="*/ 18735 w 37470"/>
                <a:gd name="connsiteY2" fmla="*/ 0 h 37470"/>
                <a:gd name="connsiteX3" fmla="*/ 0 w 37470"/>
                <a:gd name="connsiteY3" fmla="*/ 18735 h 37470"/>
                <a:gd name="connsiteX4" fmla="*/ 18735 w 37470"/>
                <a:gd name="connsiteY4" fmla="*/ 37471 h 37470"/>
                <a:gd name="connsiteX5" fmla="*/ 18735 w 37470"/>
                <a:gd name="connsiteY5" fmla="*/ 12490 h 37470"/>
                <a:gd name="connsiteX6" fmla="*/ 24980 w 37470"/>
                <a:gd name="connsiteY6" fmla="*/ 18735 h 37470"/>
                <a:gd name="connsiteX7" fmla="*/ 18735 w 37470"/>
                <a:gd name="connsiteY7" fmla="*/ 24980 h 37470"/>
                <a:gd name="connsiteX8" fmla="*/ 12490 w 37470"/>
                <a:gd name="connsiteY8" fmla="*/ 18735 h 37470"/>
                <a:gd name="connsiteX9" fmla="*/ 18735 w 37470"/>
                <a:gd name="connsiteY9" fmla="*/ 1249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70" h="37470">
                  <a:moveTo>
                    <a:pt x="18735" y="37471"/>
                  </a:moveTo>
                  <a:cubicBezTo>
                    <a:pt x="29082" y="37471"/>
                    <a:pt x="37471" y="29083"/>
                    <a:pt x="37471" y="18735"/>
                  </a:cubicBezTo>
                  <a:cubicBezTo>
                    <a:pt x="37471" y="8388"/>
                    <a:pt x="29082" y="0"/>
                    <a:pt x="18735" y="0"/>
                  </a:cubicBezTo>
                  <a:cubicBezTo>
                    <a:pt x="8388" y="0"/>
                    <a:pt x="0" y="8388"/>
                    <a:pt x="0" y="18735"/>
                  </a:cubicBezTo>
                  <a:cubicBezTo>
                    <a:pt x="0" y="29083"/>
                    <a:pt x="8388" y="37471"/>
                    <a:pt x="18735" y="37471"/>
                  </a:cubicBezTo>
                  <a:close/>
                  <a:moveTo>
                    <a:pt x="18735" y="12490"/>
                  </a:moveTo>
                  <a:cubicBezTo>
                    <a:pt x="22184" y="12490"/>
                    <a:pt x="24980" y="15286"/>
                    <a:pt x="24980" y="18735"/>
                  </a:cubicBezTo>
                  <a:cubicBezTo>
                    <a:pt x="24980" y="22184"/>
                    <a:pt x="22184" y="24980"/>
                    <a:pt x="18735" y="24980"/>
                  </a:cubicBezTo>
                  <a:cubicBezTo>
                    <a:pt x="15286" y="24980"/>
                    <a:pt x="12490" y="22184"/>
                    <a:pt x="12490" y="18735"/>
                  </a:cubicBezTo>
                  <a:cubicBezTo>
                    <a:pt x="12494" y="15288"/>
                    <a:pt x="15288" y="12494"/>
                    <a:pt x="18735" y="12490"/>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54" name="Bild 144" descr="Euro med hel fyllning">
            <a:extLst>
              <a:ext uri="{FF2B5EF4-FFF2-40B4-BE49-F238E27FC236}">
                <a16:creationId xmlns:a16="http://schemas.microsoft.com/office/drawing/2014/main" id="{309838D4-4813-4E05-1460-54E48D9F9266}"/>
              </a:ext>
            </a:extLst>
          </p:cNvPr>
          <p:cNvSpPr/>
          <p:nvPr/>
        </p:nvSpPr>
        <p:spPr>
          <a:xfrm rot="18205641">
            <a:off x="8295704" y="6987551"/>
            <a:ext cx="206621" cy="278254"/>
          </a:xfrm>
          <a:custGeom>
            <a:avLst/>
            <a:gdLst>
              <a:gd name="connsiteX0" fmla="*/ 194885 w 206621"/>
              <a:gd name="connsiteY0" fmla="*/ 237586 h 278254"/>
              <a:gd name="connsiteX1" fmla="*/ 133776 w 206621"/>
              <a:gd name="connsiteY1" fmla="*/ 256850 h 278254"/>
              <a:gd name="connsiteX2" fmla="*/ 49051 w 206621"/>
              <a:gd name="connsiteY2" fmla="*/ 171234 h 278254"/>
              <a:gd name="connsiteX3" fmla="*/ 149829 w 206621"/>
              <a:gd name="connsiteY3" fmla="*/ 171234 h 278254"/>
              <a:gd name="connsiteX4" fmla="*/ 149829 w 206621"/>
              <a:gd name="connsiteY4" fmla="*/ 149829 h 278254"/>
              <a:gd name="connsiteX5" fmla="*/ 46590 w 206621"/>
              <a:gd name="connsiteY5" fmla="*/ 149829 h 278254"/>
              <a:gd name="connsiteX6" fmla="*/ 46376 w 206621"/>
              <a:gd name="connsiteY6" fmla="*/ 139127 h 278254"/>
              <a:gd name="connsiteX7" fmla="*/ 46661 w 206621"/>
              <a:gd name="connsiteY7" fmla="*/ 128425 h 278254"/>
              <a:gd name="connsiteX8" fmla="*/ 149829 w 206621"/>
              <a:gd name="connsiteY8" fmla="*/ 128425 h 278254"/>
              <a:gd name="connsiteX9" fmla="*/ 149829 w 206621"/>
              <a:gd name="connsiteY9" fmla="*/ 107021 h 278254"/>
              <a:gd name="connsiteX10" fmla="*/ 49051 w 206621"/>
              <a:gd name="connsiteY10" fmla="*/ 107021 h 278254"/>
              <a:gd name="connsiteX11" fmla="*/ 133776 w 206621"/>
              <a:gd name="connsiteY11" fmla="*/ 21404 h 278254"/>
              <a:gd name="connsiteX12" fmla="*/ 194885 w 206621"/>
              <a:gd name="connsiteY12" fmla="*/ 40668 h 278254"/>
              <a:gd name="connsiteX13" fmla="*/ 206622 w 206621"/>
              <a:gd name="connsiteY13" fmla="*/ 22831 h 278254"/>
              <a:gd name="connsiteX14" fmla="*/ 133776 w 206621"/>
              <a:gd name="connsiteY14" fmla="*/ 0 h 278254"/>
              <a:gd name="connsiteX15" fmla="*/ 27397 w 206621"/>
              <a:gd name="connsiteY15" fmla="*/ 107021 h 278254"/>
              <a:gd name="connsiteX16" fmla="*/ 0 w 206621"/>
              <a:gd name="connsiteY16" fmla="*/ 107021 h 278254"/>
              <a:gd name="connsiteX17" fmla="*/ 0 w 206621"/>
              <a:gd name="connsiteY17" fmla="*/ 128425 h 278254"/>
              <a:gd name="connsiteX18" fmla="*/ 25328 w 206621"/>
              <a:gd name="connsiteY18" fmla="*/ 128425 h 278254"/>
              <a:gd name="connsiteX19" fmla="*/ 25043 w 206621"/>
              <a:gd name="connsiteY19" fmla="*/ 139127 h 278254"/>
              <a:gd name="connsiteX20" fmla="*/ 25328 w 206621"/>
              <a:gd name="connsiteY20" fmla="*/ 149829 h 278254"/>
              <a:gd name="connsiteX21" fmla="*/ 0 w 206621"/>
              <a:gd name="connsiteY21" fmla="*/ 149829 h 278254"/>
              <a:gd name="connsiteX22" fmla="*/ 0 w 206621"/>
              <a:gd name="connsiteY22" fmla="*/ 171234 h 278254"/>
              <a:gd name="connsiteX23" fmla="*/ 27397 w 206621"/>
              <a:gd name="connsiteY23" fmla="*/ 171234 h 278254"/>
              <a:gd name="connsiteX24" fmla="*/ 133776 w 206621"/>
              <a:gd name="connsiteY24" fmla="*/ 278254 h 278254"/>
              <a:gd name="connsiteX25" fmla="*/ 206622 w 206621"/>
              <a:gd name="connsiteY25" fmla="*/ 255352 h 27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21" h="278254">
                <a:moveTo>
                  <a:pt x="194885" y="237586"/>
                </a:moveTo>
                <a:cubicBezTo>
                  <a:pt x="176863" y="249897"/>
                  <a:pt x="155601" y="256600"/>
                  <a:pt x="133776" y="256850"/>
                </a:cubicBezTo>
                <a:cubicBezTo>
                  <a:pt x="81728" y="256850"/>
                  <a:pt x="56757" y="215683"/>
                  <a:pt x="49051" y="171234"/>
                </a:cubicBezTo>
                <a:lnTo>
                  <a:pt x="149829" y="171234"/>
                </a:lnTo>
                <a:lnTo>
                  <a:pt x="149829" y="149829"/>
                </a:lnTo>
                <a:lnTo>
                  <a:pt x="46590" y="149829"/>
                </a:lnTo>
                <a:cubicBezTo>
                  <a:pt x="46376" y="146262"/>
                  <a:pt x="46376" y="142695"/>
                  <a:pt x="46376" y="139127"/>
                </a:cubicBezTo>
                <a:cubicBezTo>
                  <a:pt x="46376" y="135560"/>
                  <a:pt x="46376" y="131992"/>
                  <a:pt x="46661" y="128425"/>
                </a:cubicBezTo>
                <a:lnTo>
                  <a:pt x="149829" y="128425"/>
                </a:lnTo>
                <a:lnTo>
                  <a:pt x="149829" y="107021"/>
                </a:lnTo>
                <a:lnTo>
                  <a:pt x="49051" y="107021"/>
                </a:lnTo>
                <a:cubicBezTo>
                  <a:pt x="56757" y="62572"/>
                  <a:pt x="81728" y="21404"/>
                  <a:pt x="133776" y="21404"/>
                </a:cubicBezTo>
                <a:cubicBezTo>
                  <a:pt x="155598" y="21667"/>
                  <a:pt x="176857" y="28369"/>
                  <a:pt x="194885" y="40668"/>
                </a:cubicBezTo>
                <a:lnTo>
                  <a:pt x="206622" y="22831"/>
                </a:lnTo>
                <a:cubicBezTo>
                  <a:pt x="185119" y="8212"/>
                  <a:pt x="159777" y="269"/>
                  <a:pt x="133776" y="0"/>
                </a:cubicBezTo>
                <a:cubicBezTo>
                  <a:pt x="77519" y="0"/>
                  <a:pt x="37243" y="41917"/>
                  <a:pt x="27397" y="107021"/>
                </a:cubicBezTo>
                <a:lnTo>
                  <a:pt x="0" y="107021"/>
                </a:lnTo>
                <a:lnTo>
                  <a:pt x="0" y="128425"/>
                </a:lnTo>
                <a:lnTo>
                  <a:pt x="25328" y="128425"/>
                </a:lnTo>
                <a:cubicBezTo>
                  <a:pt x="25150" y="131992"/>
                  <a:pt x="25043" y="135560"/>
                  <a:pt x="25043" y="139127"/>
                </a:cubicBezTo>
                <a:cubicBezTo>
                  <a:pt x="25043" y="142695"/>
                  <a:pt x="25043" y="146262"/>
                  <a:pt x="25328" y="149829"/>
                </a:cubicBezTo>
                <a:lnTo>
                  <a:pt x="0" y="149829"/>
                </a:lnTo>
                <a:lnTo>
                  <a:pt x="0" y="171234"/>
                </a:lnTo>
                <a:lnTo>
                  <a:pt x="27397" y="171234"/>
                </a:lnTo>
                <a:cubicBezTo>
                  <a:pt x="37243" y="236338"/>
                  <a:pt x="77340" y="278254"/>
                  <a:pt x="133776" y="278254"/>
                </a:cubicBezTo>
                <a:cubicBezTo>
                  <a:pt x="159784" y="277964"/>
                  <a:pt x="185127" y="269997"/>
                  <a:pt x="206622" y="255352"/>
                </a:cubicBezTo>
                <a:close/>
              </a:path>
            </a:pathLst>
          </a:custGeom>
          <a:solidFill>
            <a:schemeClr val="lt1"/>
          </a:solidFill>
          <a:ln w="4630" cap="flat">
            <a:solidFill>
              <a:schemeClr val="accent5"/>
            </a:solidFill>
            <a:prstDash val="solid"/>
            <a:miter/>
          </a:ln>
        </p:spPr>
        <p:txBody>
          <a:bodyPr rtlCol="0" anchor="ctr"/>
          <a:lstStyle/>
          <a:p>
            <a:endParaRPr lang="en-GB"/>
          </a:p>
        </p:txBody>
      </p:sp>
      <p:grpSp>
        <p:nvGrpSpPr>
          <p:cNvPr id="155" name="Bild 2" descr="Lastbil kontur">
            <a:extLst>
              <a:ext uri="{FF2B5EF4-FFF2-40B4-BE49-F238E27FC236}">
                <a16:creationId xmlns:a16="http://schemas.microsoft.com/office/drawing/2014/main" id="{E171C55C-A435-9747-D73F-283CCEFCB682}"/>
              </a:ext>
            </a:extLst>
          </p:cNvPr>
          <p:cNvGrpSpPr/>
          <p:nvPr/>
        </p:nvGrpSpPr>
        <p:grpSpPr>
          <a:xfrm>
            <a:off x="13253493" y="4146761"/>
            <a:ext cx="838200" cy="476345"/>
            <a:chOff x="12550105" y="4329639"/>
            <a:chExt cx="838200" cy="476345"/>
          </a:xfrm>
          <a:solidFill>
            <a:schemeClr val="lt1"/>
          </a:solidFill>
        </p:grpSpPr>
        <p:sp>
          <p:nvSpPr>
            <p:cNvPr id="156" name="Frihandsfigur: Form 155">
              <a:extLst>
                <a:ext uri="{FF2B5EF4-FFF2-40B4-BE49-F238E27FC236}">
                  <a16:creationId xmlns:a16="http://schemas.microsoft.com/office/drawing/2014/main" id="{9725CDBB-A822-789C-FEAC-D9888AB4204C}"/>
                </a:ext>
              </a:extLst>
            </p:cNvPr>
            <p:cNvSpPr/>
            <p:nvPr/>
          </p:nvSpPr>
          <p:spPr>
            <a:xfrm>
              <a:off x="12645355"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7" name="Frihandsfigur: Form 156">
              <a:extLst>
                <a:ext uri="{FF2B5EF4-FFF2-40B4-BE49-F238E27FC236}">
                  <a16:creationId xmlns:a16="http://schemas.microsoft.com/office/drawing/2014/main" id="{CE87BD0E-B866-5032-6AFB-4860BACB3209}"/>
                </a:ext>
              </a:extLst>
            </p:cNvPr>
            <p:cNvSpPr/>
            <p:nvPr/>
          </p:nvSpPr>
          <p:spPr>
            <a:xfrm>
              <a:off x="12550105" y="4329639"/>
              <a:ext cx="838200" cy="400164"/>
            </a:xfrm>
            <a:custGeom>
              <a:avLst/>
              <a:gdLst>
                <a:gd name="connsiteX0" fmla="*/ 822960 w 838200"/>
                <a:gd name="connsiteY0" fmla="*/ 236287 h 400164"/>
                <a:gd name="connsiteX1" fmla="*/ 772478 w 838200"/>
                <a:gd name="connsiteY1" fmla="*/ 198187 h 400164"/>
                <a:gd name="connsiteX2" fmla="*/ 759143 w 838200"/>
                <a:gd name="connsiteY2" fmla="*/ 178184 h 400164"/>
                <a:gd name="connsiteX3" fmla="*/ 740093 w 838200"/>
                <a:gd name="connsiteY3" fmla="*/ 112462 h 400164"/>
                <a:gd name="connsiteX4" fmla="*/ 666750 w 838200"/>
                <a:gd name="connsiteY4" fmla="*/ 57150 h 400164"/>
                <a:gd name="connsiteX5" fmla="*/ 571500 w 838200"/>
                <a:gd name="connsiteY5" fmla="*/ 57150 h 400164"/>
                <a:gd name="connsiteX6" fmla="*/ 571500 w 838200"/>
                <a:gd name="connsiteY6" fmla="*/ 0 h 400164"/>
                <a:gd name="connsiteX7" fmla="*/ 0 w 838200"/>
                <a:gd name="connsiteY7" fmla="*/ 0 h 400164"/>
                <a:gd name="connsiteX8" fmla="*/ 0 w 838200"/>
                <a:gd name="connsiteY8" fmla="*/ 400164 h 400164"/>
                <a:gd name="connsiteX9" fmla="*/ 76200 w 838200"/>
                <a:gd name="connsiteY9" fmla="*/ 400164 h 400164"/>
                <a:gd name="connsiteX10" fmla="*/ 78105 w 838200"/>
                <a:gd name="connsiteY10" fmla="*/ 381114 h 400164"/>
                <a:gd name="connsiteX11" fmla="*/ 19050 w 838200"/>
                <a:gd name="connsiteY11" fmla="*/ 381114 h 400164"/>
                <a:gd name="connsiteX12" fmla="*/ 19050 w 838200"/>
                <a:gd name="connsiteY12" fmla="*/ 256670 h 400164"/>
                <a:gd name="connsiteX13" fmla="*/ 552450 w 838200"/>
                <a:gd name="connsiteY13" fmla="*/ 256670 h 400164"/>
                <a:gd name="connsiteX14" fmla="*/ 552450 w 838200"/>
                <a:gd name="connsiteY14" fmla="*/ 381114 h 400164"/>
                <a:gd name="connsiteX15" fmla="*/ 264795 w 838200"/>
                <a:gd name="connsiteY15" fmla="*/ 381114 h 400164"/>
                <a:gd name="connsiteX16" fmla="*/ 266700 w 838200"/>
                <a:gd name="connsiteY16" fmla="*/ 400164 h 400164"/>
                <a:gd name="connsiteX17" fmla="*/ 581025 w 838200"/>
                <a:gd name="connsiteY17" fmla="*/ 400164 h 400164"/>
                <a:gd name="connsiteX18" fmla="*/ 582930 w 838200"/>
                <a:gd name="connsiteY18" fmla="*/ 381114 h 400164"/>
                <a:gd name="connsiteX19" fmla="*/ 571500 w 838200"/>
                <a:gd name="connsiteY19" fmla="*/ 381114 h 400164"/>
                <a:gd name="connsiteX20" fmla="*/ 571500 w 838200"/>
                <a:gd name="connsiteY20" fmla="*/ 76200 h 400164"/>
                <a:gd name="connsiteX21" fmla="*/ 609600 w 838200"/>
                <a:gd name="connsiteY21" fmla="*/ 76200 h 400164"/>
                <a:gd name="connsiteX22" fmla="*/ 609600 w 838200"/>
                <a:gd name="connsiteY22" fmla="*/ 209045 h 400164"/>
                <a:gd name="connsiteX23" fmla="*/ 756095 w 838200"/>
                <a:gd name="connsiteY23" fmla="*/ 209045 h 400164"/>
                <a:gd name="connsiteX24" fmla="*/ 761209 w 838200"/>
                <a:gd name="connsiteY24" fmla="*/ 213512 h 400164"/>
                <a:gd name="connsiteX25" fmla="*/ 811282 w 838200"/>
                <a:gd name="connsiteY25" fmla="*/ 251317 h 400164"/>
                <a:gd name="connsiteX26" fmla="*/ 819150 w 838200"/>
                <a:gd name="connsiteY26" fmla="*/ 266776 h 400164"/>
                <a:gd name="connsiteX27" fmla="*/ 819150 w 838200"/>
                <a:gd name="connsiteY27" fmla="*/ 362026 h 400164"/>
                <a:gd name="connsiteX28" fmla="*/ 800100 w 838200"/>
                <a:gd name="connsiteY28" fmla="*/ 381076 h 400164"/>
                <a:gd name="connsiteX29" fmla="*/ 769620 w 838200"/>
                <a:gd name="connsiteY29" fmla="*/ 381076 h 400164"/>
                <a:gd name="connsiteX30" fmla="*/ 771525 w 838200"/>
                <a:gd name="connsiteY30" fmla="*/ 400126 h 400164"/>
                <a:gd name="connsiteX31" fmla="*/ 800100 w 838200"/>
                <a:gd name="connsiteY31" fmla="*/ 400126 h 400164"/>
                <a:gd name="connsiteX32" fmla="*/ 838200 w 838200"/>
                <a:gd name="connsiteY32" fmla="*/ 362026 h 400164"/>
                <a:gd name="connsiteX33" fmla="*/ 838200 w 838200"/>
                <a:gd name="connsiteY33" fmla="*/ 266776 h 400164"/>
                <a:gd name="connsiteX34" fmla="*/ 822960 w 838200"/>
                <a:gd name="connsiteY34" fmla="*/ 236287 h 400164"/>
                <a:gd name="connsiteX35" fmla="*/ 552450 w 838200"/>
                <a:gd name="connsiteY35" fmla="*/ 237620 h 400164"/>
                <a:gd name="connsiteX36" fmla="*/ 19050 w 838200"/>
                <a:gd name="connsiteY36" fmla="*/ 237620 h 400164"/>
                <a:gd name="connsiteX37" fmla="*/ 19050 w 838200"/>
                <a:gd name="connsiteY37" fmla="*/ 19050 h 400164"/>
                <a:gd name="connsiteX38" fmla="*/ 552450 w 838200"/>
                <a:gd name="connsiteY38" fmla="*/ 19050 h 400164"/>
                <a:gd name="connsiteX39" fmla="*/ 628650 w 838200"/>
                <a:gd name="connsiteY39" fmla="*/ 76200 h 400164"/>
                <a:gd name="connsiteX40" fmla="*/ 666750 w 838200"/>
                <a:gd name="connsiteY40" fmla="*/ 76200 h 400164"/>
                <a:gd name="connsiteX41" fmla="*/ 721805 w 838200"/>
                <a:gd name="connsiteY41" fmla="*/ 117710 h 400164"/>
                <a:gd name="connsiteX42" fmla="*/ 740769 w 838200"/>
                <a:gd name="connsiteY42" fmla="*/ 183147 h 400164"/>
                <a:gd name="connsiteX43" fmla="*/ 743169 w 838200"/>
                <a:gd name="connsiteY43" fmla="*/ 189976 h 400164"/>
                <a:gd name="connsiteX44" fmla="*/ 628650 w 838200"/>
                <a:gd name="connsiteY44" fmla="*/ 189976 h 4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8200" h="400164">
                  <a:moveTo>
                    <a:pt x="822960" y="236287"/>
                  </a:moveTo>
                  <a:lnTo>
                    <a:pt x="772478" y="198187"/>
                  </a:lnTo>
                  <a:cubicBezTo>
                    <a:pt x="765858" y="193258"/>
                    <a:pt x="761146" y="186191"/>
                    <a:pt x="759143" y="178184"/>
                  </a:cubicBezTo>
                  <a:lnTo>
                    <a:pt x="740093" y="112462"/>
                  </a:lnTo>
                  <a:cubicBezTo>
                    <a:pt x="730395" y="79953"/>
                    <a:pt x="700672" y="57537"/>
                    <a:pt x="666750" y="57150"/>
                  </a:cubicBezTo>
                  <a:lnTo>
                    <a:pt x="571500" y="57150"/>
                  </a:lnTo>
                  <a:lnTo>
                    <a:pt x="571500" y="0"/>
                  </a:lnTo>
                  <a:lnTo>
                    <a:pt x="0" y="0"/>
                  </a:lnTo>
                  <a:lnTo>
                    <a:pt x="0" y="400164"/>
                  </a:lnTo>
                  <a:lnTo>
                    <a:pt x="76200" y="400164"/>
                  </a:lnTo>
                  <a:cubicBezTo>
                    <a:pt x="76197" y="393766"/>
                    <a:pt x="76835" y="387385"/>
                    <a:pt x="78105" y="381114"/>
                  </a:cubicBezTo>
                  <a:lnTo>
                    <a:pt x="19050" y="381114"/>
                  </a:lnTo>
                  <a:lnTo>
                    <a:pt x="19050" y="256670"/>
                  </a:lnTo>
                  <a:lnTo>
                    <a:pt x="552450" y="256670"/>
                  </a:lnTo>
                  <a:lnTo>
                    <a:pt x="552450" y="381114"/>
                  </a:lnTo>
                  <a:lnTo>
                    <a:pt x="264795" y="381114"/>
                  </a:lnTo>
                  <a:cubicBezTo>
                    <a:pt x="266069" y="387384"/>
                    <a:pt x="266708" y="393766"/>
                    <a:pt x="266700" y="400164"/>
                  </a:cubicBezTo>
                  <a:lnTo>
                    <a:pt x="581025" y="400164"/>
                  </a:lnTo>
                  <a:cubicBezTo>
                    <a:pt x="581022" y="393766"/>
                    <a:pt x="581660" y="387385"/>
                    <a:pt x="582930" y="381114"/>
                  </a:cubicBezTo>
                  <a:lnTo>
                    <a:pt x="571500" y="381114"/>
                  </a:lnTo>
                  <a:lnTo>
                    <a:pt x="571500" y="76200"/>
                  </a:lnTo>
                  <a:lnTo>
                    <a:pt x="609600" y="76200"/>
                  </a:lnTo>
                  <a:lnTo>
                    <a:pt x="609600" y="209045"/>
                  </a:lnTo>
                  <a:lnTo>
                    <a:pt x="756095" y="209045"/>
                  </a:lnTo>
                  <a:cubicBezTo>
                    <a:pt x="757699" y="210645"/>
                    <a:pt x="759408" y="212138"/>
                    <a:pt x="761209" y="213512"/>
                  </a:cubicBezTo>
                  <a:lnTo>
                    <a:pt x="811282" y="251317"/>
                  </a:lnTo>
                  <a:cubicBezTo>
                    <a:pt x="816190" y="254947"/>
                    <a:pt x="819103" y="260673"/>
                    <a:pt x="819150" y="266776"/>
                  </a:cubicBezTo>
                  <a:lnTo>
                    <a:pt x="819150" y="362026"/>
                  </a:lnTo>
                  <a:cubicBezTo>
                    <a:pt x="819150" y="372548"/>
                    <a:pt x="810621" y="381076"/>
                    <a:pt x="800100" y="381076"/>
                  </a:cubicBezTo>
                  <a:lnTo>
                    <a:pt x="769620" y="381076"/>
                  </a:lnTo>
                  <a:cubicBezTo>
                    <a:pt x="770894" y="387346"/>
                    <a:pt x="771533" y="393728"/>
                    <a:pt x="771525" y="400126"/>
                  </a:cubicBezTo>
                  <a:lnTo>
                    <a:pt x="800100" y="400126"/>
                  </a:lnTo>
                  <a:cubicBezTo>
                    <a:pt x="821114" y="400059"/>
                    <a:pt x="838132" y="383040"/>
                    <a:pt x="838200" y="362026"/>
                  </a:cubicBezTo>
                  <a:lnTo>
                    <a:pt x="838200" y="266776"/>
                  </a:lnTo>
                  <a:cubicBezTo>
                    <a:pt x="838161" y="254791"/>
                    <a:pt x="832524" y="243511"/>
                    <a:pt x="822960" y="236287"/>
                  </a:cubicBezTo>
                  <a:close/>
                  <a:moveTo>
                    <a:pt x="552450" y="237620"/>
                  </a:moveTo>
                  <a:lnTo>
                    <a:pt x="19050" y="237620"/>
                  </a:lnTo>
                  <a:lnTo>
                    <a:pt x="19050" y="19050"/>
                  </a:lnTo>
                  <a:lnTo>
                    <a:pt x="552450" y="19050"/>
                  </a:lnTo>
                  <a:close/>
                  <a:moveTo>
                    <a:pt x="628650" y="76200"/>
                  </a:moveTo>
                  <a:lnTo>
                    <a:pt x="666750" y="76200"/>
                  </a:lnTo>
                  <a:cubicBezTo>
                    <a:pt x="692156" y="76649"/>
                    <a:pt x="714384" y="93407"/>
                    <a:pt x="721805" y="117710"/>
                  </a:cubicBezTo>
                  <a:lnTo>
                    <a:pt x="740769" y="183147"/>
                  </a:lnTo>
                  <a:cubicBezTo>
                    <a:pt x="741416" y="185474"/>
                    <a:pt x="742218" y="187756"/>
                    <a:pt x="743169" y="189976"/>
                  </a:cubicBezTo>
                  <a:lnTo>
                    <a:pt x="628650" y="189976"/>
                  </a:ln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8" name="Frihandsfigur: Form 157">
              <a:extLst>
                <a:ext uri="{FF2B5EF4-FFF2-40B4-BE49-F238E27FC236}">
                  <a16:creationId xmlns:a16="http://schemas.microsoft.com/office/drawing/2014/main" id="{4C2E8776-EDB0-14FC-2861-F68861841265}"/>
                </a:ext>
              </a:extLst>
            </p:cNvPr>
            <p:cNvSpPr/>
            <p:nvPr/>
          </p:nvSpPr>
          <p:spPr>
            <a:xfrm>
              <a:off x="13150180"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grpSp>
      <p:sp>
        <p:nvSpPr>
          <p:cNvPr id="5" name="Bild 12" descr="Present kontur">
            <a:extLst>
              <a:ext uri="{FF2B5EF4-FFF2-40B4-BE49-F238E27FC236}">
                <a16:creationId xmlns:a16="http://schemas.microsoft.com/office/drawing/2014/main" id="{5C2503EA-64D6-0655-7807-8CEB19A9FAC5}"/>
              </a:ext>
            </a:extLst>
          </p:cNvPr>
          <p:cNvSpPr/>
          <p:nvPr/>
        </p:nvSpPr>
        <p:spPr>
          <a:xfrm>
            <a:off x="10092760" y="1924900"/>
            <a:ext cx="513463" cy="566320"/>
          </a:xfrm>
          <a:custGeom>
            <a:avLst/>
            <a:gdLst>
              <a:gd name="connsiteX0" fmla="*/ 390164 w 513463"/>
              <a:gd name="connsiteY0" fmla="*/ 128367 h 566320"/>
              <a:gd name="connsiteX1" fmla="*/ 400735 w 513463"/>
              <a:gd name="connsiteY1" fmla="*/ 71478 h 566320"/>
              <a:gd name="connsiteX2" fmla="*/ 399723 w 513463"/>
              <a:gd name="connsiteY2" fmla="*/ 69213 h 566320"/>
              <a:gd name="connsiteX3" fmla="*/ 331672 w 513463"/>
              <a:gd name="connsiteY3" fmla="*/ 42649 h 566320"/>
              <a:gd name="connsiteX4" fmla="*/ 315221 w 513463"/>
              <a:gd name="connsiteY4" fmla="*/ 54111 h 566320"/>
              <a:gd name="connsiteX5" fmla="*/ 308531 w 513463"/>
              <a:gd name="connsiteY5" fmla="*/ 61058 h 566320"/>
              <a:gd name="connsiteX6" fmla="*/ 267406 w 513463"/>
              <a:gd name="connsiteY6" fmla="*/ 888 h 566320"/>
              <a:gd name="connsiteX7" fmla="*/ 258068 w 513463"/>
              <a:gd name="connsiteY7" fmla="*/ 1 h 566320"/>
              <a:gd name="connsiteX8" fmla="*/ 255546 w 513463"/>
              <a:gd name="connsiteY8" fmla="*/ 1 h 566320"/>
              <a:gd name="connsiteX9" fmla="*/ 203678 w 513463"/>
              <a:gd name="connsiteY9" fmla="*/ 51247 h 566320"/>
              <a:gd name="connsiteX10" fmla="*/ 205967 w 513463"/>
              <a:gd name="connsiteY10" fmla="*/ 66751 h 566320"/>
              <a:gd name="connsiteX11" fmla="*/ 193779 w 513463"/>
              <a:gd name="connsiteY11" fmla="*/ 54096 h 566320"/>
              <a:gd name="connsiteX12" fmla="*/ 120739 w 513463"/>
              <a:gd name="connsiteY12" fmla="*/ 52746 h 566320"/>
              <a:gd name="connsiteX13" fmla="*/ 109277 w 513463"/>
              <a:gd name="connsiteY13" fmla="*/ 69198 h 566320"/>
              <a:gd name="connsiteX14" fmla="*/ 108265 w 513463"/>
              <a:gd name="connsiteY14" fmla="*/ 71463 h 566320"/>
              <a:gd name="connsiteX15" fmla="*/ 118746 w 513463"/>
              <a:gd name="connsiteY15" fmla="*/ 128367 h 566320"/>
              <a:gd name="connsiteX16" fmla="*/ 0 w 513463"/>
              <a:gd name="connsiteY16" fmla="*/ 128367 h 566320"/>
              <a:gd name="connsiteX17" fmla="*/ 0 w 513463"/>
              <a:gd name="connsiteY17" fmla="*/ 566321 h 566320"/>
              <a:gd name="connsiteX18" fmla="*/ 513463 w 513463"/>
              <a:gd name="connsiteY18" fmla="*/ 566321 h 566320"/>
              <a:gd name="connsiteX19" fmla="*/ 513463 w 513463"/>
              <a:gd name="connsiteY19" fmla="*/ 128367 h 566320"/>
              <a:gd name="connsiteX20" fmla="*/ 498361 w 513463"/>
              <a:gd name="connsiteY20" fmla="*/ 286936 h 566320"/>
              <a:gd name="connsiteX21" fmla="*/ 286935 w 513463"/>
              <a:gd name="connsiteY21" fmla="*/ 286936 h 566320"/>
              <a:gd name="connsiteX22" fmla="*/ 286935 w 513463"/>
              <a:gd name="connsiteY22" fmla="*/ 143469 h 566320"/>
              <a:gd name="connsiteX23" fmla="*/ 498361 w 513463"/>
              <a:gd name="connsiteY23" fmla="*/ 143469 h 566320"/>
              <a:gd name="connsiteX24" fmla="*/ 226528 w 513463"/>
              <a:gd name="connsiteY24" fmla="*/ 332242 h 566320"/>
              <a:gd name="connsiteX25" fmla="*/ 15102 w 513463"/>
              <a:gd name="connsiteY25" fmla="*/ 332242 h 566320"/>
              <a:gd name="connsiteX26" fmla="*/ 15102 w 513463"/>
              <a:gd name="connsiteY26" fmla="*/ 302038 h 566320"/>
              <a:gd name="connsiteX27" fmla="*/ 226528 w 513463"/>
              <a:gd name="connsiteY27" fmla="*/ 302038 h 566320"/>
              <a:gd name="connsiteX28" fmla="*/ 241630 w 513463"/>
              <a:gd name="connsiteY28" fmla="*/ 143469 h 566320"/>
              <a:gd name="connsiteX29" fmla="*/ 271833 w 513463"/>
              <a:gd name="connsiteY29" fmla="*/ 143469 h 566320"/>
              <a:gd name="connsiteX30" fmla="*/ 271833 w 513463"/>
              <a:gd name="connsiteY30" fmla="*/ 551219 h 566320"/>
              <a:gd name="connsiteX31" fmla="*/ 241630 w 513463"/>
              <a:gd name="connsiteY31" fmla="*/ 551219 h 566320"/>
              <a:gd name="connsiteX32" fmla="*/ 286935 w 513463"/>
              <a:gd name="connsiteY32" fmla="*/ 302038 h 566320"/>
              <a:gd name="connsiteX33" fmla="*/ 498361 w 513463"/>
              <a:gd name="connsiteY33" fmla="*/ 302038 h 566320"/>
              <a:gd name="connsiteX34" fmla="*/ 498361 w 513463"/>
              <a:gd name="connsiteY34" fmla="*/ 332242 h 566320"/>
              <a:gd name="connsiteX35" fmla="*/ 286935 w 513463"/>
              <a:gd name="connsiteY35" fmla="*/ 332242 h 566320"/>
              <a:gd name="connsiteX36" fmla="*/ 326094 w 513463"/>
              <a:gd name="connsiteY36" fmla="*/ 64576 h 566320"/>
              <a:gd name="connsiteX37" fmla="*/ 352190 w 513463"/>
              <a:gd name="connsiteY37" fmla="*/ 53356 h 566320"/>
              <a:gd name="connsiteX38" fmla="*/ 358843 w 513463"/>
              <a:gd name="connsiteY38" fmla="*/ 53952 h 566320"/>
              <a:gd name="connsiteX39" fmla="*/ 385890 w 513463"/>
              <a:gd name="connsiteY39" fmla="*/ 75246 h 566320"/>
              <a:gd name="connsiteX40" fmla="*/ 386902 w 513463"/>
              <a:gd name="connsiteY40" fmla="*/ 77511 h 566320"/>
              <a:gd name="connsiteX41" fmla="*/ 368096 w 513463"/>
              <a:gd name="connsiteY41" fmla="*/ 125676 h 566320"/>
              <a:gd name="connsiteX42" fmla="*/ 358964 w 513463"/>
              <a:gd name="connsiteY42" fmla="*/ 128329 h 566320"/>
              <a:gd name="connsiteX43" fmla="*/ 264970 w 513463"/>
              <a:gd name="connsiteY43" fmla="*/ 127974 h 566320"/>
              <a:gd name="connsiteX44" fmla="*/ 221416 w 513463"/>
              <a:gd name="connsiteY44" fmla="*/ 65400 h 566320"/>
              <a:gd name="connsiteX45" fmla="*/ 241527 w 513463"/>
              <a:gd name="connsiteY45" fmla="*/ 17788 h 566320"/>
              <a:gd name="connsiteX46" fmla="*/ 255267 w 513463"/>
              <a:gd name="connsiteY46" fmla="*/ 15103 h 566320"/>
              <a:gd name="connsiteX47" fmla="*/ 255463 w 513463"/>
              <a:gd name="connsiteY47" fmla="*/ 15103 h 566320"/>
              <a:gd name="connsiteX48" fmla="*/ 257993 w 513463"/>
              <a:gd name="connsiteY48" fmla="*/ 15103 h 566320"/>
              <a:gd name="connsiteX49" fmla="*/ 294351 w 513463"/>
              <a:gd name="connsiteY49" fmla="*/ 51836 h 566320"/>
              <a:gd name="connsiteX50" fmla="*/ 291526 w 513463"/>
              <a:gd name="connsiteY50" fmla="*/ 65739 h 566320"/>
              <a:gd name="connsiteX51" fmla="*/ 281982 w 513463"/>
              <a:gd name="connsiteY51" fmla="*/ 88581 h 566320"/>
              <a:gd name="connsiteX52" fmla="*/ 254466 w 513463"/>
              <a:gd name="connsiteY52" fmla="*/ 117131 h 566320"/>
              <a:gd name="connsiteX53" fmla="*/ 233611 w 513463"/>
              <a:gd name="connsiteY53" fmla="*/ 95445 h 566320"/>
              <a:gd name="connsiteX54" fmla="*/ 124764 w 513463"/>
              <a:gd name="connsiteY54" fmla="*/ 111868 h 566320"/>
              <a:gd name="connsiteX55" fmla="*/ 122114 w 513463"/>
              <a:gd name="connsiteY55" fmla="*/ 77549 h 566320"/>
              <a:gd name="connsiteX56" fmla="*/ 123125 w 513463"/>
              <a:gd name="connsiteY56" fmla="*/ 75284 h 566320"/>
              <a:gd name="connsiteX57" fmla="*/ 150173 w 513463"/>
              <a:gd name="connsiteY57" fmla="*/ 53990 h 566320"/>
              <a:gd name="connsiteX58" fmla="*/ 156825 w 513463"/>
              <a:gd name="connsiteY58" fmla="*/ 53394 h 566320"/>
              <a:gd name="connsiteX59" fmla="*/ 182929 w 513463"/>
              <a:gd name="connsiteY59" fmla="*/ 64614 h 566320"/>
              <a:gd name="connsiteX60" fmla="*/ 244038 w 513463"/>
              <a:gd name="connsiteY60" fmla="*/ 128042 h 566320"/>
              <a:gd name="connsiteX61" fmla="*/ 150014 w 513463"/>
              <a:gd name="connsiteY61" fmla="*/ 128367 h 566320"/>
              <a:gd name="connsiteX62" fmla="*/ 124741 w 513463"/>
              <a:gd name="connsiteY62" fmla="*/ 111868 h 566320"/>
              <a:gd name="connsiteX63" fmla="*/ 226528 w 513463"/>
              <a:gd name="connsiteY63" fmla="*/ 143469 h 566320"/>
              <a:gd name="connsiteX64" fmla="*/ 226528 w 513463"/>
              <a:gd name="connsiteY64" fmla="*/ 286936 h 566320"/>
              <a:gd name="connsiteX65" fmla="*/ 15102 w 513463"/>
              <a:gd name="connsiteY65" fmla="*/ 286936 h 566320"/>
              <a:gd name="connsiteX66" fmla="*/ 15102 w 513463"/>
              <a:gd name="connsiteY66" fmla="*/ 143469 h 566320"/>
              <a:gd name="connsiteX67" fmla="*/ 15102 w 513463"/>
              <a:gd name="connsiteY67" fmla="*/ 347344 h 566320"/>
              <a:gd name="connsiteX68" fmla="*/ 226528 w 513463"/>
              <a:gd name="connsiteY68" fmla="*/ 347344 h 566320"/>
              <a:gd name="connsiteX69" fmla="*/ 226528 w 513463"/>
              <a:gd name="connsiteY69" fmla="*/ 551219 h 566320"/>
              <a:gd name="connsiteX70" fmla="*/ 15102 w 513463"/>
              <a:gd name="connsiteY70" fmla="*/ 551219 h 566320"/>
              <a:gd name="connsiteX71" fmla="*/ 286935 w 513463"/>
              <a:gd name="connsiteY71" fmla="*/ 551219 h 566320"/>
              <a:gd name="connsiteX72" fmla="*/ 286935 w 513463"/>
              <a:gd name="connsiteY72" fmla="*/ 347344 h 566320"/>
              <a:gd name="connsiteX73" fmla="*/ 498361 w 513463"/>
              <a:gd name="connsiteY73" fmla="*/ 347344 h 566320"/>
              <a:gd name="connsiteX74" fmla="*/ 498361 w 513463"/>
              <a:gd name="connsiteY74" fmla="*/ 551219 h 5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463" h="566320">
                <a:moveTo>
                  <a:pt x="390164" y="128367"/>
                </a:moveTo>
                <a:cubicBezTo>
                  <a:pt x="405211" y="113466"/>
                  <a:pt x="409426" y="90790"/>
                  <a:pt x="400735" y="71478"/>
                </a:cubicBezTo>
                <a:lnTo>
                  <a:pt x="399723" y="69213"/>
                </a:lnTo>
                <a:cubicBezTo>
                  <a:pt x="388267" y="43085"/>
                  <a:pt x="357799" y="31192"/>
                  <a:pt x="331672" y="42649"/>
                </a:cubicBezTo>
                <a:cubicBezTo>
                  <a:pt x="325493" y="45358"/>
                  <a:pt x="319903" y="49253"/>
                  <a:pt x="315221" y="54111"/>
                </a:cubicBezTo>
                <a:lnTo>
                  <a:pt x="308531" y="61058"/>
                </a:lnTo>
                <a:cubicBezTo>
                  <a:pt x="313790" y="33086"/>
                  <a:pt x="295377" y="6147"/>
                  <a:pt x="267406" y="888"/>
                </a:cubicBezTo>
                <a:cubicBezTo>
                  <a:pt x="264326" y="309"/>
                  <a:pt x="261201" y="12"/>
                  <a:pt x="258068" y="1"/>
                </a:cubicBezTo>
                <a:lnTo>
                  <a:pt x="255546" y="1"/>
                </a:lnTo>
                <a:cubicBezTo>
                  <a:pt x="227072" y="-171"/>
                  <a:pt x="203850" y="22772"/>
                  <a:pt x="203678" y="51247"/>
                </a:cubicBezTo>
                <a:cubicBezTo>
                  <a:pt x="203646" y="56502"/>
                  <a:pt x="204418" y="61730"/>
                  <a:pt x="205967" y="66751"/>
                </a:cubicBezTo>
                <a:lnTo>
                  <a:pt x="193779" y="54096"/>
                </a:lnTo>
                <a:cubicBezTo>
                  <a:pt x="173982" y="33554"/>
                  <a:pt x="141282" y="32949"/>
                  <a:pt x="120739" y="52746"/>
                </a:cubicBezTo>
                <a:cubicBezTo>
                  <a:pt x="115881" y="57429"/>
                  <a:pt x="111987" y="63018"/>
                  <a:pt x="109277" y="69198"/>
                </a:cubicBezTo>
                <a:lnTo>
                  <a:pt x="108265" y="71463"/>
                </a:lnTo>
                <a:cubicBezTo>
                  <a:pt x="99673" y="90775"/>
                  <a:pt x="103837" y="113383"/>
                  <a:pt x="118746" y="128367"/>
                </a:cubicBezTo>
                <a:lnTo>
                  <a:pt x="0" y="128367"/>
                </a:lnTo>
                <a:lnTo>
                  <a:pt x="0" y="566321"/>
                </a:lnTo>
                <a:lnTo>
                  <a:pt x="513463" y="566321"/>
                </a:lnTo>
                <a:lnTo>
                  <a:pt x="513463" y="128367"/>
                </a:lnTo>
                <a:close/>
                <a:moveTo>
                  <a:pt x="498361" y="286936"/>
                </a:moveTo>
                <a:lnTo>
                  <a:pt x="286935" y="286936"/>
                </a:lnTo>
                <a:lnTo>
                  <a:pt x="286935" y="143469"/>
                </a:lnTo>
                <a:lnTo>
                  <a:pt x="498361" y="143469"/>
                </a:lnTo>
                <a:close/>
                <a:moveTo>
                  <a:pt x="226528" y="332242"/>
                </a:moveTo>
                <a:lnTo>
                  <a:pt x="15102" y="332242"/>
                </a:lnTo>
                <a:lnTo>
                  <a:pt x="15102" y="302038"/>
                </a:lnTo>
                <a:lnTo>
                  <a:pt x="226528" y="302038"/>
                </a:lnTo>
                <a:close/>
                <a:moveTo>
                  <a:pt x="241630" y="143469"/>
                </a:moveTo>
                <a:lnTo>
                  <a:pt x="271833" y="143469"/>
                </a:lnTo>
                <a:lnTo>
                  <a:pt x="271833" y="551219"/>
                </a:lnTo>
                <a:lnTo>
                  <a:pt x="241630" y="551219"/>
                </a:lnTo>
                <a:close/>
                <a:moveTo>
                  <a:pt x="286935" y="302038"/>
                </a:moveTo>
                <a:lnTo>
                  <a:pt x="498361" y="302038"/>
                </a:lnTo>
                <a:lnTo>
                  <a:pt x="498361" y="332242"/>
                </a:lnTo>
                <a:lnTo>
                  <a:pt x="286935" y="332242"/>
                </a:lnTo>
                <a:close/>
                <a:moveTo>
                  <a:pt x="326094" y="64576"/>
                </a:moveTo>
                <a:cubicBezTo>
                  <a:pt x="332882" y="57409"/>
                  <a:pt x="342320" y="53351"/>
                  <a:pt x="352190" y="53356"/>
                </a:cubicBezTo>
                <a:cubicBezTo>
                  <a:pt x="354421" y="53357"/>
                  <a:pt x="356648" y="53557"/>
                  <a:pt x="358843" y="53952"/>
                </a:cubicBezTo>
                <a:cubicBezTo>
                  <a:pt x="370887" y="56002"/>
                  <a:pt x="381070" y="64019"/>
                  <a:pt x="385890" y="75246"/>
                </a:cubicBezTo>
                <a:lnTo>
                  <a:pt x="386902" y="77511"/>
                </a:lnTo>
                <a:cubicBezTo>
                  <a:pt x="395009" y="96005"/>
                  <a:pt x="386589" y="117569"/>
                  <a:pt x="368096" y="125676"/>
                </a:cubicBezTo>
                <a:cubicBezTo>
                  <a:pt x="365180" y="126954"/>
                  <a:pt x="362110" y="127846"/>
                  <a:pt x="358964" y="128329"/>
                </a:cubicBezTo>
                <a:lnTo>
                  <a:pt x="264970" y="127974"/>
                </a:lnTo>
                <a:close/>
                <a:moveTo>
                  <a:pt x="221416" y="65400"/>
                </a:moveTo>
                <a:cubicBezTo>
                  <a:pt x="213822" y="46699"/>
                  <a:pt x="222826" y="25382"/>
                  <a:pt x="241527" y="17788"/>
                </a:cubicBezTo>
                <a:cubicBezTo>
                  <a:pt x="245891" y="16016"/>
                  <a:pt x="250556" y="15104"/>
                  <a:pt x="255267" y="15103"/>
                </a:cubicBezTo>
                <a:lnTo>
                  <a:pt x="255463" y="15103"/>
                </a:lnTo>
                <a:lnTo>
                  <a:pt x="257993" y="15103"/>
                </a:lnTo>
                <a:cubicBezTo>
                  <a:pt x="278176" y="15206"/>
                  <a:pt x="294454" y="31652"/>
                  <a:pt x="294351" y="51836"/>
                </a:cubicBezTo>
                <a:cubicBezTo>
                  <a:pt x="294327" y="56610"/>
                  <a:pt x="293367" y="61334"/>
                  <a:pt x="291526" y="65739"/>
                </a:cubicBezTo>
                <a:lnTo>
                  <a:pt x="281982" y="88581"/>
                </a:lnTo>
                <a:lnTo>
                  <a:pt x="254466" y="117131"/>
                </a:lnTo>
                <a:lnTo>
                  <a:pt x="233611" y="95445"/>
                </a:lnTo>
                <a:close/>
                <a:moveTo>
                  <a:pt x="124764" y="111868"/>
                </a:moveTo>
                <a:cubicBezTo>
                  <a:pt x="118116" y="101618"/>
                  <a:pt x="117119" y="88698"/>
                  <a:pt x="122114" y="77549"/>
                </a:cubicBezTo>
                <a:lnTo>
                  <a:pt x="123125" y="75284"/>
                </a:lnTo>
                <a:cubicBezTo>
                  <a:pt x="127945" y="64057"/>
                  <a:pt x="138128" y="56040"/>
                  <a:pt x="150173" y="53990"/>
                </a:cubicBezTo>
                <a:cubicBezTo>
                  <a:pt x="152369" y="53594"/>
                  <a:pt x="154595" y="53395"/>
                  <a:pt x="156825" y="53394"/>
                </a:cubicBezTo>
                <a:cubicBezTo>
                  <a:pt x="166698" y="53389"/>
                  <a:pt x="176138" y="57447"/>
                  <a:pt x="182929" y="64614"/>
                </a:cubicBezTo>
                <a:lnTo>
                  <a:pt x="244038" y="128042"/>
                </a:lnTo>
                <a:lnTo>
                  <a:pt x="150014" y="128367"/>
                </a:lnTo>
                <a:cubicBezTo>
                  <a:pt x="139576" y="126846"/>
                  <a:pt x="130334" y="120813"/>
                  <a:pt x="124741" y="111868"/>
                </a:cubicBezTo>
                <a:close/>
                <a:moveTo>
                  <a:pt x="226528" y="143469"/>
                </a:moveTo>
                <a:lnTo>
                  <a:pt x="226528" y="286936"/>
                </a:lnTo>
                <a:lnTo>
                  <a:pt x="15102" y="286936"/>
                </a:lnTo>
                <a:lnTo>
                  <a:pt x="15102" y="143469"/>
                </a:lnTo>
                <a:close/>
                <a:moveTo>
                  <a:pt x="15102" y="347344"/>
                </a:moveTo>
                <a:lnTo>
                  <a:pt x="226528" y="347344"/>
                </a:lnTo>
                <a:lnTo>
                  <a:pt x="226528" y="551219"/>
                </a:lnTo>
                <a:lnTo>
                  <a:pt x="15102" y="551219"/>
                </a:lnTo>
                <a:close/>
                <a:moveTo>
                  <a:pt x="286935" y="551219"/>
                </a:moveTo>
                <a:lnTo>
                  <a:pt x="286935" y="347344"/>
                </a:lnTo>
                <a:lnTo>
                  <a:pt x="498361" y="347344"/>
                </a:lnTo>
                <a:lnTo>
                  <a:pt x="498361" y="551219"/>
                </a:lnTo>
                <a:close/>
              </a:path>
            </a:pathLst>
          </a:custGeom>
          <a:solidFill>
            <a:schemeClr val="bg1"/>
          </a:solidFill>
          <a:ln w="7541" cap="flat">
            <a:solidFill>
              <a:schemeClr val="bg1"/>
            </a:solidFill>
            <a:prstDash val="solid"/>
            <a:miter/>
          </a:ln>
        </p:spPr>
        <p:txBody>
          <a:bodyPr rtlCol="0" anchor="ctr"/>
          <a:lstStyle/>
          <a:p>
            <a:endParaRPr lang="en-GB"/>
          </a:p>
        </p:txBody>
      </p:sp>
      <p:sp>
        <p:nvSpPr>
          <p:cNvPr id="22" name="Bild 24" descr="Blixt kontur">
            <a:extLst>
              <a:ext uri="{FF2B5EF4-FFF2-40B4-BE49-F238E27FC236}">
                <a16:creationId xmlns:a16="http://schemas.microsoft.com/office/drawing/2014/main" id="{FF6582AA-7F85-BEF0-E43C-CE590DA38273}"/>
              </a:ext>
            </a:extLst>
          </p:cNvPr>
          <p:cNvSpPr/>
          <p:nvPr/>
        </p:nvSpPr>
        <p:spPr>
          <a:xfrm>
            <a:off x="7219901" y="1995611"/>
            <a:ext cx="270589" cy="552764"/>
          </a:xfrm>
          <a:custGeom>
            <a:avLst/>
            <a:gdLst>
              <a:gd name="connsiteX0" fmla="*/ 40709 w 270589"/>
              <a:gd name="connsiteY0" fmla="*/ 552678 h 552764"/>
              <a:gd name="connsiteX1" fmla="*/ 40755 w 270589"/>
              <a:gd name="connsiteY1" fmla="*/ 552762 h 552764"/>
              <a:gd name="connsiteX2" fmla="*/ 40776 w 270589"/>
              <a:gd name="connsiteY2" fmla="*/ 552765 h 552764"/>
              <a:gd name="connsiteX3" fmla="*/ 40831 w 270589"/>
              <a:gd name="connsiteY3" fmla="*/ 552736 h 552764"/>
              <a:gd name="connsiteX4" fmla="*/ 270589 w 270589"/>
              <a:gd name="connsiteY4" fmla="*/ 221613 h 552764"/>
              <a:gd name="connsiteX5" fmla="*/ 155589 w 270589"/>
              <a:gd name="connsiteY5" fmla="*/ 221613 h 552764"/>
              <a:gd name="connsiteX6" fmla="*/ 227160 w 270589"/>
              <a:gd name="connsiteY6" fmla="*/ 0 h 552764"/>
              <a:gd name="connsiteX7" fmla="*/ 56959 w 270589"/>
              <a:gd name="connsiteY7" fmla="*/ 0 h 552764"/>
              <a:gd name="connsiteX8" fmla="*/ 0 w 270589"/>
              <a:gd name="connsiteY8" fmla="*/ 302789 h 552764"/>
              <a:gd name="connsiteX9" fmla="*/ 115000 w 270589"/>
              <a:gd name="connsiteY9" fmla="*/ 302789 h 552764"/>
              <a:gd name="connsiteX10" fmla="*/ 16312 w 270589"/>
              <a:gd name="connsiteY10" fmla="*/ 289260 h 552764"/>
              <a:gd name="connsiteX11" fmla="*/ 68181 w 270589"/>
              <a:gd name="connsiteY11" fmla="*/ 13529 h 552764"/>
              <a:gd name="connsiteX12" fmla="*/ 208573 w 270589"/>
              <a:gd name="connsiteY12" fmla="*/ 13529 h 552764"/>
              <a:gd name="connsiteX13" fmla="*/ 142714 w 270589"/>
              <a:gd name="connsiteY13" fmla="*/ 217455 h 552764"/>
              <a:gd name="connsiteX14" fmla="*/ 137002 w 270589"/>
              <a:gd name="connsiteY14" fmla="*/ 235142 h 552764"/>
              <a:gd name="connsiteX15" fmla="*/ 244734 w 270589"/>
              <a:gd name="connsiteY15" fmla="*/ 235142 h 552764"/>
              <a:gd name="connsiteX16" fmla="*/ 77869 w 270589"/>
              <a:gd name="connsiteY16" fmla="*/ 475623 h 552764"/>
              <a:gd name="connsiteX17" fmla="*/ 77749 w 270589"/>
              <a:gd name="connsiteY17" fmla="*/ 475565 h 552764"/>
              <a:gd name="connsiteX18" fmla="*/ 127969 w 270589"/>
              <a:gd name="connsiteY18" fmla="*/ 306645 h 552764"/>
              <a:gd name="connsiteX19" fmla="*/ 133138 w 270589"/>
              <a:gd name="connsiteY19" fmla="*/ 289260 h 552764"/>
              <a:gd name="connsiteX20" fmla="*/ 16311 w 270589"/>
              <a:gd name="connsiteY20" fmla="*/ 289260 h 55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589" h="552764">
                <a:moveTo>
                  <a:pt x="40709" y="552678"/>
                </a:moveTo>
                <a:cubicBezTo>
                  <a:pt x="40698" y="552714"/>
                  <a:pt x="40719" y="552752"/>
                  <a:pt x="40755" y="552762"/>
                </a:cubicBezTo>
                <a:cubicBezTo>
                  <a:pt x="40762" y="552764"/>
                  <a:pt x="40769" y="552765"/>
                  <a:pt x="40776" y="552765"/>
                </a:cubicBezTo>
                <a:lnTo>
                  <a:pt x="40831" y="552736"/>
                </a:lnTo>
                <a:lnTo>
                  <a:pt x="270589" y="221613"/>
                </a:lnTo>
                <a:lnTo>
                  <a:pt x="155589" y="221613"/>
                </a:lnTo>
                <a:lnTo>
                  <a:pt x="227160" y="0"/>
                </a:lnTo>
                <a:lnTo>
                  <a:pt x="56959" y="0"/>
                </a:lnTo>
                <a:lnTo>
                  <a:pt x="0" y="302789"/>
                </a:lnTo>
                <a:lnTo>
                  <a:pt x="115000" y="302789"/>
                </a:lnTo>
                <a:close/>
                <a:moveTo>
                  <a:pt x="16312" y="289260"/>
                </a:moveTo>
                <a:lnTo>
                  <a:pt x="68181" y="13529"/>
                </a:lnTo>
                <a:lnTo>
                  <a:pt x="208573" y="13529"/>
                </a:lnTo>
                <a:lnTo>
                  <a:pt x="142714" y="217455"/>
                </a:lnTo>
                <a:lnTo>
                  <a:pt x="137002" y="235142"/>
                </a:lnTo>
                <a:lnTo>
                  <a:pt x="244734" y="235142"/>
                </a:lnTo>
                <a:lnTo>
                  <a:pt x="77869" y="475623"/>
                </a:lnTo>
                <a:cubicBezTo>
                  <a:pt x="77734" y="475814"/>
                  <a:pt x="77683" y="475788"/>
                  <a:pt x="77749" y="475565"/>
                </a:cubicBezTo>
                <a:lnTo>
                  <a:pt x="127969" y="306645"/>
                </a:lnTo>
                <a:lnTo>
                  <a:pt x="133138" y="289260"/>
                </a:lnTo>
                <a:lnTo>
                  <a:pt x="16311" y="289260"/>
                </a:lnTo>
                <a:close/>
              </a:path>
            </a:pathLst>
          </a:custGeom>
          <a:solidFill>
            <a:schemeClr val="bg1"/>
          </a:solidFill>
          <a:ln w="6747" cap="flat">
            <a:solidFill>
              <a:schemeClr val="bg1"/>
            </a:solidFill>
            <a:prstDash val="solid"/>
            <a:miter/>
          </a:ln>
        </p:spPr>
        <p:txBody>
          <a:bodyPr rtlCol="0" anchor="ctr"/>
          <a:lstStyle/>
          <a:p>
            <a:endParaRPr lang="en-GB"/>
          </a:p>
        </p:txBody>
      </p:sp>
      <p:sp>
        <p:nvSpPr>
          <p:cNvPr id="24" name="Bild 26" descr="Socialt nätverk kontur">
            <a:extLst>
              <a:ext uri="{FF2B5EF4-FFF2-40B4-BE49-F238E27FC236}">
                <a16:creationId xmlns:a16="http://schemas.microsoft.com/office/drawing/2014/main" id="{FBFD27F1-6239-8930-4232-6BE88DD9D00E}"/>
              </a:ext>
            </a:extLst>
          </p:cNvPr>
          <p:cNvSpPr/>
          <p:nvPr/>
        </p:nvSpPr>
        <p:spPr>
          <a:xfrm>
            <a:off x="3318184" y="1909768"/>
            <a:ext cx="589749" cy="560223"/>
          </a:xfrm>
          <a:custGeom>
            <a:avLst/>
            <a:gdLst>
              <a:gd name="connsiteX0" fmla="*/ 521596 w 589749"/>
              <a:gd name="connsiteY0" fmla="*/ 286966 h 560223"/>
              <a:gd name="connsiteX1" fmla="*/ 589750 w 589749"/>
              <a:gd name="connsiteY1" fmla="*/ 219007 h 560223"/>
              <a:gd name="connsiteX2" fmla="*/ 521790 w 589749"/>
              <a:gd name="connsiteY2" fmla="*/ 150853 h 560223"/>
              <a:gd name="connsiteX3" fmla="*/ 453637 w 589749"/>
              <a:gd name="connsiteY3" fmla="*/ 218812 h 560223"/>
              <a:gd name="connsiteX4" fmla="*/ 456560 w 589749"/>
              <a:gd name="connsiteY4" fmla="*/ 238640 h 560223"/>
              <a:gd name="connsiteX5" fmla="*/ 379540 w 589749"/>
              <a:gd name="connsiteY5" fmla="*/ 271456 h 560223"/>
              <a:gd name="connsiteX6" fmla="*/ 302619 w 589749"/>
              <a:gd name="connsiteY6" fmla="*/ 219392 h 560223"/>
              <a:gd name="connsiteX7" fmla="*/ 302619 w 589749"/>
              <a:gd name="connsiteY7" fmla="*/ 135502 h 560223"/>
              <a:gd name="connsiteX8" fmla="*/ 362606 w 589749"/>
              <a:gd name="connsiteY8" fmla="*/ 60413 h 560223"/>
              <a:gd name="connsiteX9" fmla="*/ 287517 w 589749"/>
              <a:gd name="connsiteY9" fmla="*/ 427 h 560223"/>
              <a:gd name="connsiteX10" fmla="*/ 227530 w 589749"/>
              <a:gd name="connsiteY10" fmla="*/ 75515 h 560223"/>
              <a:gd name="connsiteX11" fmla="*/ 287517 w 589749"/>
              <a:gd name="connsiteY11" fmla="*/ 135502 h 560223"/>
              <a:gd name="connsiteX12" fmla="*/ 287517 w 589749"/>
              <a:gd name="connsiteY12" fmla="*/ 219392 h 560223"/>
              <a:gd name="connsiteX13" fmla="*/ 210633 w 589749"/>
              <a:gd name="connsiteY13" fmla="*/ 271456 h 560223"/>
              <a:gd name="connsiteX14" fmla="*/ 133576 w 589749"/>
              <a:gd name="connsiteY14" fmla="*/ 238640 h 560223"/>
              <a:gd name="connsiteX15" fmla="*/ 88229 w 589749"/>
              <a:gd name="connsiteY15" fmla="*/ 153407 h 560223"/>
              <a:gd name="connsiteX16" fmla="*/ 2996 w 589749"/>
              <a:gd name="connsiteY16" fmla="*/ 198754 h 560223"/>
              <a:gd name="connsiteX17" fmla="*/ 48344 w 589749"/>
              <a:gd name="connsiteY17" fmla="*/ 283987 h 560223"/>
              <a:gd name="connsiteX18" fmla="*/ 127596 w 589749"/>
              <a:gd name="connsiteY18" fmla="*/ 252503 h 560223"/>
              <a:gd name="connsiteX19" fmla="*/ 204910 w 589749"/>
              <a:gd name="connsiteY19" fmla="*/ 285456 h 560223"/>
              <a:gd name="connsiteX20" fmla="*/ 221522 w 589749"/>
              <a:gd name="connsiteY20" fmla="*/ 372480 h 560223"/>
              <a:gd name="connsiteX21" fmla="*/ 159415 w 589749"/>
              <a:gd name="connsiteY21" fmla="*/ 434586 h 560223"/>
              <a:gd name="connsiteX22" fmla="*/ 63697 w 589749"/>
              <a:gd name="connsiteY22" fmla="*/ 452430 h 560223"/>
              <a:gd name="connsiteX23" fmla="*/ 81540 w 589749"/>
              <a:gd name="connsiteY23" fmla="*/ 548149 h 560223"/>
              <a:gd name="connsiteX24" fmla="*/ 177259 w 589749"/>
              <a:gd name="connsiteY24" fmla="*/ 530305 h 560223"/>
              <a:gd name="connsiteX25" fmla="*/ 170885 w 589749"/>
              <a:gd name="connsiteY25" fmla="*/ 444470 h 560223"/>
              <a:gd name="connsiteX26" fmla="*/ 231942 w 589749"/>
              <a:gd name="connsiteY26" fmla="*/ 383414 h 560223"/>
              <a:gd name="connsiteX27" fmla="*/ 358133 w 589749"/>
              <a:gd name="connsiteY27" fmla="*/ 383414 h 560223"/>
              <a:gd name="connsiteX28" fmla="*/ 419190 w 589749"/>
              <a:gd name="connsiteY28" fmla="*/ 444470 h 560223"/>
              <a:gd name="connsiteX29" fmla="*/ 422874 w 589749"/>
              <a:gd name="connsiteY29" fmla="*/ 539438 h 560223"/>
              <a:gd name="connsiteX30" fmla="*/ 517842 w 589749"/>
              <a:gd name="connsiteY30" fmla="*/ 535755 h 560223"/>
              <a:gd name="connsiteX31" fmla="*/ 514158 w 589749"/>
              <a:gd name="connsiteY31" fmla="*/ 440786 h 560223"/>
              <a:gd name="connsiteX32" fmla="*/ 430660 w 589749"/>
              <a:gd name="connsiteY32" fmla="*/ 434586 h 560223"/>
              <a:gd name="connsiteX33" fmla="*/ 368553 w 589749"/>
              <a:gd name="connsiteY33" fmla="*/ 372480 h 560223"/>
              <a:gd name="connsiteX34" fmla="*/ 385226 w 589749"/>
              <a:gd name="connsiteY34" fmla="*/ 285456 h 560223"/>
              <a:gd name="connsiteX35" fmla="*/ 462540 w 589749"/>
              <a:gd name="connsiteY35" fmla="*/ 252526 h 560223"/>
              <a:gd name="connsiteX36" fmla="*/ 521596 w 589749"/>
              <a:gd name="connsiteY36" fmla="*/ 286966 h 560223"/>
              <a:gd name="connsiteX37" fmla="*/ 38525 w 589749"/>
              <a:gd name="connsiteY37" fmla="*/ 262463 h 560223"/>
              <a:gd name="connsiteX38" fmla="*/ 70190 w 589749"/>
              <a:gd name="connsiteY38" fmla="*/ 234098 h 560223"/>
              <a:gd name="connsiteX39" fmla="*/ 98555 w 589749"/>
              <a:gd name="connsiteY39" fmla="*/ 262463 h 560223"/>
              <a:gd name="connsiteX40" fmla="*/ 38525 w 589749"/>
              <a:gd name="connsiteY40" fmla="*/ 262463 h 560223"/>
              <a:gd name="connsiteX41" fmla="*/ 57214 w 589749"/>
              <a:gd name="connsiteY41" fmla="*/ 207681 h 560223"/>
              <a:gd name="connsiteX42" fmla="*/ 68540 w 589749"/>
              <a:gd name="connsiteY42" fmla="*/ 196355 h 560223"/>
              <a:gd name="connsiteX43" fmla="*/ 79866 w 589749"/>
              <a:gd name="connsiteY43" fmla="*/ 207681 h 560223"/>
              <a:gd name="connsiteX44" fmla="*/ 68540 w 589749"/>
              <a:gd name="connsiteY44" fmla="*/ 219007 h 560223"/>
              <a:gd name="connsiteX45" fmla="*/ 57214 w 589749"/>
              <a:gd name="connsiteY45" fmla="*/ 207681 h 560223"/>
              <a:gd name="connsiteX46" fmla="*/ 111414 w 589749"/>
              <a:gd name="connsiteY46" fmla="*/ 249800 h 560223"/>
              <a:gd name="connsiteX47" fmla="*/ 89154 w 589749"/>
              <a:gd name="connsiteY47" fmla="*/ 224014 h 560223"/>
              <a:gd name="connsiteX48" fmla="*/ 94968 w 589749"/>
              <a:gd name="connsiteY48" fmla="*/ 207681 h 560223"/>
              <a:gd name="connsiteX49" fmla="*/ 68540 w 589749"/>
              <a:gd name="connsiteY49" fmla="*/ 181253 h 560223"/>
              <a:gd name="connsiteX50" fmla="*/ 42112 w 589749"/>
              <a:gd name="connsiteY50" fmla="*/ 207681 h 560223"/>
              <a:gd name="connsiteX51" fmla="*/ 47926 w 589749"/>
              <a:gd name="connsiteY51" fmla="*/ 224014 h 560223"/>
              <a:gd name="connsiteX52" fmla="*/ 25666 w 589749"/>
              <a:gd name="connsiteY52" fmla="*/ 249800 h 560223"/>
              <a:gd name="connsiteX53" fmla="*/ 37627 w 589749"/>
              <a:gd name="connsiteY53" fmla="*/ 176013 h 560223"/>
              <a:gd name="connsiteX54" fmla="*/ 111414 w 589749"/>
              <a:gd name="connsiteY54" fmla="*/ 187974 h 560223"/>
              <a:gd name="connsiteX55" fmla="*/ 111414 w 589749"/>
              <a:gd name="connsiteY55" fmla="*/ 249800 h 560223"/>
              <a:gd name="connsiteX56" fmla="*/ 283741 w 589749"/>
              <a:gd name="connsiteY56" fmla="*/ 56662 h 560223"/>
              <a:gd name="connsiteX57" fmla="*/ 295068 w 589749"/>
              <a:gd name="connsiteY57" fmla="*/ 45336 h 560223"/>
              <a:gd name="connsiteX58" fmla="*/ 306394 w 589749"/>
              <a:gd name="connsiteY58" fmla="*/ 56662 h 560223"/>
              <a:gd name="connsiteX59" fmla="*/ 295068 w 589749"/>
              <a:gd name="connsiteY59" fmla="*/ 67989 h 560223"/>
              <a:gd name="connsiteX60" fmla="*/ 283741 w 589749"/>
              <a:gd name="connsiteY60" fmla="*/ 56662 h 560223"/>
              <a:gd name="connsiteX61" fmla="*/ 295068 w 589749"/>
              <a:gd name="connsiteY61" fmla="*/ 83091 h 560223"/>
              <a:gd name="connsiteX62" fmla="*/ 325083 w 589749"/>
              <a:gd name="connsiteY62" fmla="*/ 111444 h 560223"/>
              <a:gd name="connsiteX63" fmla="*/ 265053 w 589749"/>
              <a:gd name="connsiteY63" fmla="*/ 111444 h 560223"/>
              <a:gd name="connsiteX64" fmla="*/ 295068 w 589749"/>
              <a:gd name="connsiteY64" fmla="*/ 83091 h 560223"/>
              <a:gd name="connsiteX65" fmla="*/ 242211 w 589749"/>
              <a:gd name="connsiteY65" fmla="*/ 67989 h 560223"/>
              <a:gd name="connsiteX66" fmla="*/ 294948 w 589749"/>
              <a:gd name="connsiteY66" fmla="*/ 15012 h 560223"/>
              <a:gd name="connsiteX67" fmla="*/ 347924 w 589749"/>
              <a:gd name="connsiteY67" fmla="*/ 67749 h 560223"/>
              <a:gd name="connsiteX68" fmla="*/ 337942 w 589749"/>
              <a:gd name="connsiteY68" fmla="*/ 98781 h 560223"/>
              <a:gd name="connsiteX69" fmla="*/ 315682 w 589749"/>
              <a:gd name="connsiteY69" fmla="*/ 72995 h 560223"/>
              <a:gd name="connsiteX70" fmla="*/ 321496 w 589749"/>
              <a:gd name="connsiteY70" fmla="*/ 56662 h 560223"/>
              <a:gd name="connsiteX71" fmla="*/ 295068 w 589749"/>
              <a:gd name="connsiteY71" fmla="*/ 30234 h 560223"/>
              <a:gd name="connsiteX72" fmla="*/ 268640 w 589749"/>
              <a:gd name="connsiteY72" fmla="*/ 56662 h 560223"/>
              <a:gd name="connsiteX73" fmla="*/ 274454 w 589749"/>
              <a:gd name="connsiteY73" fmla="*/ 72995 h 560223"/>
              <a:gd name="connsiteX74" fmla="*/ 252194 w 589749"/>
              <a:gd name="connsiteY74" fmla="*/ 98781 h 560223"/>
              <a:gd name="connsiteX75" fmla="*/ 242211 w 589749"/>
              <a:gd name="connsiteY75" fmla="*/ 67989 h 560223"/>
              <a:gd name="connsiteX76" fmla="*/ 91382 w 589749"/>
              <a:gd name="connsiteY76" fmla="*/ 534296 h 560223"/>
              <a:gd name="connsiteX77" fmla="*/ 123046 w 589749"/>
              <a:gd name="connsiteY77" fmla="*/ 505931 h 560223"/>
              <a:gd name="connsiteX78" fmla="*/ 151411 w 589749"/>
              <a:gd name="connsiteY78" fmla="*/ 534296 h 560223"/>
              <a:gd name="connsiteX79" fmla="*/ 91382 w 589749"/>
              <a:gd name="connsiteY79" fmla="*/ 534296 h 560223"/>
              <a:gd name="connsiteX80" fmla="*/ 110070 w 589749"/>
              <a:gd name="connsiteY80" fmla="*/ 479514 h 560223"/>
              <a:gd name="connsiteX81" fmla="*/ 121397 w 589749"/>
              <a:gd name="connsiteY81" fmla="*/ 468188 h 560223"/>
              <a:gd name="connsiteX82" fmla="*/ 132723 w 589749"/>
              <a:gd name="connsiteY82" fmla="*/ 479514 h 560223"/>
              <a:gd name="connsiteX83" fmla="*/ 121397 w 589749"/>
              <a:gd name="connsiteY83" fmla="*/ 490841 h 560223"/>
              <a:gd name="connsiteX84" fmla="*/ 110070 w 589749"/>
              <a:gd name="connsiteY84" fmla="*/ 479514 h 560223"/>
              <a:gd name="connsiteX85" fmla="*/ 164271 w 589749"/>
              <a:gd name="connsiteY85" fmla="*/ 521633 h 560223"/>
              <a:gd name="connsiteX86" fmla="*/ 142011 w 589749"/>
              <a:gd name="connsiteY86" fmla="*/ 495847 h 560223"/>
              <a:gd name="connsiteX87" fmla="*/ 147825 w 589749"/>
              <a:gd name="connsiteY87" fmla="*/ 479514 h 560223"/>
              <a:gd name="connsiteX88" fmla="*/ 121397 w 589749"/>
              <a:gd name="connsiteY88" fmla="*/ 453086 h 560223"/>
              <a:gd name="connsiteX89" fmla="*/ 94968 w 589749"/>
              <a:gd name="connsiteY89" fmla="*/ 479514 h 560223"/>
              <a:gd name="connsiteX90" fmla="*/ 100782 w 589749"/>
              <a:gd name="connsiteY90" fmla="*/ 495847 h 560223"/>
              <a:gd name="connsiteX91" fmla="*/ 78522 w 589749"/>
              <a:gd name="connsiteY91" fmla="*/ 521633 h 560223"/>
              <a:gd name="connsiteX92" fmla="*/ 90484 w 589749"/>
              <a:gd name="connsiteY92" fmla="*/ 447847 h 560223"/>
              <a:gd name="connsiteX93" fmla="*/ 164271 w 589749"/>
              <a:gd name="connsiteY93" fmla="*/ 459807 h 560223"/>
              <a:gd name="connsiteX94" fmla="*/ 164271 w 589749"/>
              <a:gd name="connsiteY94" fmla="*/ 521633 h 560223"/>
              <a:gd name="connsiteX95" fmla="*/ 249407 w 589749"/>
              <a:gd name="connsiteY95" fmla="*/ 378098 h 560223"/>
              <a:gd name="connsiteX96" fmla="*/ 299388 w 589749"/>
              <a:gd name="connsiteY96" fmla="*/ 336757 h 560223"/>
              <a:gd name="connsiteX97" fmla="*/ 340728 w 589749"/>
              <a:gd name="connsiteY97" fmla="*/ 378098 h 560223"/>
              <a:gd name="connsiteX98" fmla="*/ 249407 w 589749"/>
              <a:gd name="connsiteY98" fmla="*/ 378098 h 560223"/>
              <a:gd name="connsiteX99" fmla="*/ 274069 w 589749"/>
              <a:gd name="connsiteY99" fmla="*/ 300414 h 560223"/>
              <a:gd name="connsiteX100" fmla="*/ 295075 w 589749"/>
              <a:gd name="connsiteY100" fmla="*/ 279422 h 560223"/>
              <a:gd name="connsiteX101" fmla="*/ 316067 w 589749"/>
              <a:gd name="connsiteY101" fmla="*/ 300429 h 560223"/>
              <a:gd name="connsiteX102" fmla="*/ 295068 w 589749"/>
              <a:gd name="connsiteY102" fmla="*/ 321421 h 560223"/>
              <a:gd name="connsiteX103" fmla="*/ 274069 w 589749"/>
              <a:gd name="connsiteY103" fmla="*/ 300414 h 560223"/>
              <a:gd name="connsiteX104" fmla="*/ 438724 w 589749"/>
              <a:gd name="connsiteY104" fmla="*/ 534296 h 560223"/>
              <a:gd name="connsiteX105" fmla="*/ 470389 w 589749"/>
              <a:gd name="connsiteY105" fmla="*/ 505931 h 560223"/>
              <a:gd name="connsiteX106" fmla="*/ 498754 w 589749"/>
              <a:gd name="connsiteY106" fmla="*/ 534296 h 560223"/>
              <a:gd name="connsiteX107" fmla="*/ 438724 w 589749"/>
              <a:gd name="connsiteY107" fmla="*/ 534296 h 560223"/>
              <a:gd name="connsiteX108" fmla="*/ 457413 w 589749"/>
              <a:gd name="connsiteY108" fmla="*/ 479514 h 560223"/>
              <a:gd name="connsiteX109" fmla="*/ 468739 w 589749"/>
              <a:gd name="connsiteY109" fmla="*/ 468188 h 560223"/>
              <a:gd name="connsiteX110" fmla="*/ 480066 w 589749"/>
              <a:gd name="connsiteY110" fmla="*/ 479514 h 560223"/>
              <a:gd name="connsiteX111" fmla="*/ 468739 w 589749"/>
              <a:gd name="connsiteY111" fmla="*/ 490841 h 560223"/>
              <a:gd name="connsiteX112" fmla="*/ 457413 w 589749"/>
              <a:gd name="connsiteY112" fmla="*/ 479514 h 560223"/>
              <a:gd name="connsiteX113" fmla="*/ 521596 w 589749"/>
              <a:gd name="connsiteY113" fmla="*/ 490841 h 560223"/>
              <a:gd name="connsiteX114" fmla="*/ 511613 w 589749"/>
              <a:gd name="connsiteY114" fmla="*/ 521633 h 560223"/>
              <a:gd name="connsiteX115" fmla="*/ 489353 w 589749"/>
              <a:gd name="connsiteY115" fmla="*/ 495847 h 560223"/>
              <a:gd name="connsiteX116" fmla="*/ 495167 w 589749"/>
              <a:gd name="connsiteY116" fmla="*/ 479514 h 560223"/>
              <a:gd name="connsiteX117" fmla="*/ 468739 w 589749"/>
              <a:gd name="connsiteY117" fmla="*/ 453086 h 560223"/>
              <a:gd name="connsiteX118" fmla="*/ 442311 w 589749"/>
              <a:gd name="connsiteY118" fmla="*/ 479514 h 560223"/>
              <a:gd name="connsiteX119" fmla="*/ 448125 w 589749"/>
              <a:gd name="connsiteY119" fmla="*/ 495847 h 560223"/>
              <a:gd name="connsiteX120" fmla="*/ 425865 w 589749"/>
              <a:gd name="connsiteY120" fmla="*/ 521633 h 560223"/>
              <a:gd name="connsiteX121" fmla="*/ 437826 w 589749"/>
              <a:gd name="connsiteY121" fmla="*/ 447847 h 560223"/>
              <a:gd name="connsiteX122" fmla="*/ 511613 w 589749"/>
              <a:gd name="connsiteY122" fmla="*/ 459808 h 560223"/>
              <a:gd name="connsiteX123" fmla="*/ 521596 w 589749"/>
              <a:gd name="connsiteY123" fmla="*/ 490841 h 560223"/>
              <a:gd name="connsiteX124" fmla="*/ 353852 w 589749"/>
              <a:gd name="connsiteY124" fmla="*/ 366409 h 560223"/>
              <a:gd name="connsiteX125" fmla="*/ 319699 w 589749"/>
              <a:gd name="connsiteY125" fmla="*/ 326661 h 560223"/>
              <a:gd name="connsiteX126" fmla="*/ 321461 w 589749"/>
              <a:gd name="connsiteY126" fmla="*/ 275637 h 560223"/>
              <a:gd name="connsiteX127" fmla="*/ 270437 w 589749"/>
              <a:gd name="connsiteY127" fmla="*/ 273875 h 560223"/>
              <a:gd name="connsiteX128" fmla="*/ 268675 w 589749"/>
              <a:gd name="connsiteY128" fmla="*/ 324899 h 560223"/>
              <a:gd name="connsiteX129" fmla="*/ 270437 w 589749"/>
              <a:gd name="connsiteY129" fmla="*/ 326661 h 560223"/>
              <a:gd name="connsiteX130" fmla="*/ 236284 w 589749"/>
              <a:gd name="connsiteY130" fmla="*/ 366409 h 560223"/>
              <a:gd name="connsiteX131" fmla="*/ 241866 w 589749"/>
              <a:gd name="connsiteY131" fmla="*/ 254423 h 560223"/>
              <a:gd name="connsiteX132" fmla="*/ 353852 w 589749"/>
              <a:gd name="connsiteY132" fmla="*/ 260004 h 560223"/>
              <a:gd name="connsiteX133" fmla="*/ 353852 w 589749"/>
              <a:gd name="connsiteY133" fmla="*/ 366409 h 560223"/>
              <a:gd name="connsiteX134" fmla="*/ 491581 w 589749"/>
              <a:gd name="connsiteY134" fmla="*/ 262463 h 560223"/>
              <a:gd name="connsiteX135" fmla="*/ 523246 w 589749"/>
              <a:gd name="connsiteY135" fmla="*/ 234098 h 560223"/>
              <a:gd name="connsiteX136" fmla="*/ 551611 w 589749"/>
              <a:gd name="connsiteY136" fmla="*/ 262463 h 560223"/>
              <a:gd name="connsiteX137" fmla="*/ 491581 w 589749"/>
              <a:gd name="connsiteY137" fmla="*/ 262463 h 560223"/>
              <a:gd name="connsiteX138" fmla="*/ 510269 w 589749"/>
              <a:gd name="connsiteY138" fmla="*/ 207681 h 560223"/>
              <a:gd name="connsiteX139" fmla="*/ 521596 w 589749"/>
              <a:gd name="connsiteY139" fmla="*/ 196355 h 560223"/>
              <a:gd name="connsiteX140" fmla="*/ 532922 w 589749"/>
              <a:gd name="connsiteY140" fmla="*/ 207681 h 560223"/>
              <a:gd name="connsiteX141" fmla="*/ 521596 w 589749"/>
              <a:gd name="connsiteY141" fmla="*/ 219007 h 560223"/>
              <a:gd name="connsiteX142" fmla="*/ 510269 w 589749"/>
              <a:gd name="connsiteY142" fmla="*/ 207681 h 560223"/>
              <a:gd name="connsiteX143" fmla="*/ 521596 w 589749"/>
              <a:gd name="connsiteY143" fmla="*/ 166151 h 560223"/>
              <a:gd name="connsiteX144" fmla="*/ 574452 w 589749"/>
              <a:gd name="connsiteY144" fmla="*/ 218826 h 560223"/>
              <a:gd name="connsiteX145" fmla="*/ 564470 w 589749"/>
              <a:gd name="connsiteY145" fmla="*/ 249800 h 560223"/>
              <a:gd name="connsiteX146" fmla="*/ 542210 w 589749"/>
              <a:gd name="connsiteY146" fmla="*/ 224014 h 560223"/>
              <a:gd name="connsiteX147" fmla="*/ 548024 w 589749"/>
              <a:gd name="connsiteY147" fmla="*/ 207681 h 560223"/>
              <a:gd name="connsiteX148" fmla="*/ 521596 w 589749"/>
              <a:gd name="connsiteY148" fmla="*/ 181253 h 560223"/>
              <a:gd name="connsiteX149" fmla="*/ 495167 w 589749"/>
              <a:gd name="connsiteY149" fmla="*/ 207681 h 560223"/>
              <a:gd name="connsiteX150" fmla="*/ 500982 w 589749"/>
              <a:gd name="connsiteY150" fmla="*/ 224014 h 560223"/>
              <a:gd name="connsiteX151" fmla="*/ 478721 w 589749"/>
              <a:gd name="connsiteY151" fmla="*/ 249800 h 560223"/>
              <a:gd name="connsiteX152" fmla="*/ 490622 w 589749"/>
              <a:gd name="connsiteY152" fmla="*/ 176133 h 560223"/>
              <a:gd name="connsiteX153" fmla="*/ 521596 w 589749"/>
              <a:gd name="connsiteY153" fmla="*/ 166151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89749" h="560223">
                <a:moveTo>
                  <a:pt x="521596" y="286966"/>
                </a:moveTo>
                <a:cubicBezTo>
                  <a:pt x="559182" y="287019"/>
                  <a:pt x="589696" y="256594"/>
                  <a:pt x="589750" y="219007"/>
                </a:cubicBezTo>
                <a:cubicBezTo>
                  <a:pt x="589803" y="181420"/>
                  <a:pt x="559377" y="150907"/>
                  <a:pt x="521790" y="150853"/>
                </a:cubicBezTo>
                <a:cubicBezTo>
                  <a:pt x="484204" y="150799"/>
                  <a:pt x="453691" y="181226"/>
                  <a:pt x="453637" y="218812"/>
                </a:cubicBezTo>
                <a:cubicBezTo>
                  <a:pt x="453627" y="225529"/>
                  <a:pt x="454612" y="232211"/>
                  <a:pt x="456560" y="238640"/>
                </a:cubicBezTo>
                <a:lnTo>
                  <a:pt x="379540" y="271456"/>
                </a:lnTo>
                <a:cubicBezTo>
                  <a:pt x="364798" y="241818"/>
                  <a:pt x="335613" y="222065"/>
                  <a:pt x="302619" y="219392"/>
                </a:cubicBezTo>
                <a:lnTo>
                  <a:pt x="302619" y="135502"/>
                </a:lnTo>
                <a:cubicBezTo>
                  <a:pt x="339919" y="131331"/>
                  <a:pt x="366776" y="97713"/>
                  <a:pt x="362606" y="60413"/>
                </a:cubicBezTo>
                <a:cubicBezTo>
                  <a:pt x="358435" y="23113"/>
                  <a:pt x="324817" y="-3743"/>
                  <a:pt x="287517" y="427"/>
                </a:cubicBezTo>
                <a:cubicBezTo>
                  <a:pt x="250217" y="4597"/>
                  <a:pt x="223360" y="38215"/>
                  <a:pt x="227530" y="75515"/>
                </a:cubicBezTo>
                <a:cubicBezTo>
                  <a:pt x="231058" y="107069"/>
                  <a:pt x="255964" y="131974"/>
                  <a:pt x="287517" y="135502"/>
                </a:cubicBezTo>
                <a:lnTo>
                  <a:pt x="287517" y="219392"/>
                </a:lnTo>
                <a:cubicBezTo>
                  <a:pt x="254537" y="222077"/>
                  <a:pt x="225369" y="241829"/>
                  <a:pt x="210633" y="271456"/>
                </a:cubicBezTo>
                <a:lnTo>
                  <a:pt x="133576" y="238640"/>
                </a:lnTo>
                <a:cubicBezTo>
                  <a:pt x="144590" y="202581"/>
                  <a:pt x="124288" y="164421"/>
                  <a:pt x="88229" y="153407"/>
                </a:cubicBezTo>
                <a:cubicBezTo>
                  <a:pt x="52170" y="142393"/>
                  <a:pt x="14010" y="162696"/>
                  <a:pt x="2996" y="198754"/>
                </a:cubicBezTo>
                <a:cubicBezTo>
                  <a:pt x="-8018" y="234813"/>
                  <a:pt x="12285" y="272973"/>
                  <a:pt x="48344" y="283987"/>
                </a:cubicBezTo>
                <a:cubicBezTo>
                  <a:pt x="78873" y="293312"/>
                  <a:pt x="111788" y="280236"/>
                  <a:pt x="127596" y="252503"/>
                </a:cubicBezTo>
                <a:lnTo>
                  <a:pt x="204910" y="285456"/>
                </a:lnTo>
                <a:cubicBezTo>
                  <a:pt x="195605" y="315420"/>
                  <a:pt x="201834" y="348050"/>
                  <a:pt x="221522" y="372480"/>
                </a:cubicBezTo>
                <a:lnTo>
                  <a:pt x="159415" y="434586"/>
                </a:lnTo>
                <a:cubicBezTo>
                  <a:pt x="128056" y="413082"/>
                  <a:pt x="85201" y="421071"/>
                  <a:pt x="63697" y="452430"/>
                </a:cubicBezTo>
                <a:cubicBezTo>
                  <a:pt x="42192" y="483790"/>
                  <a:pt x="50181" y="526644"/>
                  <a:pt x="81540" y="548149"/>
                </a:cubicBezTo>
                <a:cubicBezTo>
                  <a:pt x="112900" y="569654"/>
                  <a:pt x="155755" y="561665"/>
                  <a:pt x="177259" y="530305"/>
                </a:cubicBezTo>
                <a:cubicBezTo>
                  <a:pt x="195485" y="503728"/>
                  <a:pt x="192836" y="468064"/>
                  <a:pt x="170885" y="444470"/>
                </a:cubicBezTo>
                <a:lnTo>
                  <a:pt x="231942" y="383414"/>
                </a:lnTo>
                <a:cubicBezTo>
                  <a:pt x="267720" y="415935"/>
                  <a:pt x="322355" y="415935"/>
                  <a:pt x="358133" y="383414"/>
                </a:cubicBezTo>
                <a:lnTo>
                  <a:pt x="419190" y="444470"/>
                </a:lnTo>
                <a:cubicBezTo>
                  <a:pt x="393983" y="471713"/>
                  <a:pt x="395632" y="514231"/>
                  <a:pt x="422874" y="539438"/>
                </a:cubicBezTo>
                <a:cubicBezTo>
                  <a:pt x="450116" y="564647"/>
                  <a:pt x="492635" y="562997"/>
                  <a:pt x="517842" y="535755"/>
                </a:cubicBezTo>
                <a:cubicBezTo>
                  <a:pt x="543049" y="508513"/>
                  <a:pt x="541400" y="465994"/>
                  <a:pt x="514158" y="440786"/>
                </a:cubicBezTo>
                <a:cubicBezTo>
                  <a:pt x="491171" y="419515"/>
                  <a:pt x="456537" y="416944"/>
                  <a:pt x="430660" y="434586"/>
                </a:cubicBezTo>
                <a:lnTo>
                  <a:pt x="368553" y="372480"/>
                </a:lnTo>
                <a:cubicBezTo>
                  <a:pt x="388263" y="348061"/>
                  <a:pt x="394514" y="315430"/>
                  <a:pt x="385226" y="285456"/>
                </a:cubicBezTo>
                <a:lnTo>
                  <a:pt x="462540" y="252526"/>
                </a:lnTo>
                <a:cubicBezTo>
                  <a:pt x="474598" y="273792"/>
                  <a:pt x="497149" y="286944"/>
                  <a:pt x="521596" y="286966"/>
                </a:cubicBezTo>
                <a:close/>
                <a:moveTo>
                  <a:pt x="38525" y="262463"/>
                </a:moveTo>
                <a:cubicBezTo>
                  <a:pt x="39436" y="245886"/>
                  <a:pt x="53613" y="233186"/>
                  <a:pt x="70190" y="234098"/>
                </a:cubicBezTo>
                <a:cubicBezTo>
                  <a:pt x="85493" y="234939"/>
                  <a:pt x="97714" y="247159"/>
                  <a:pt x="98555" y="262463"/>
                </a:cubicBezTo>
                <a:cubicBezTo>
                  <a:pt x="80508" y="274997"/>
                  <a:pt x="56572" y="274997"/>
                  <a:pt x="38525" y="262463"/>
                </a:cubicBezTo>
                <a:close/>
                <a:moveTo>
                  <a:pt x="57214" y="207681"/>
                </a:moveTo>
                <a:cubicBezTo>
                  <a:pt x="57214" y="201426"/>
                  <a:pt x="62285" y="196355"/>
                  <a:pt x="68540" y="196355"/>
                </a:cubicBezTo>
                <a:cubicBezTo>
                  <a:pt x="74795" y="196355"/>
                  <a:pt x="79866" y="201426"/>
                  <a:pt x="79866" y="207681"/>
                </a:cubicBezTo>
                <a:cubicBezTo>
                  <a:pt x="79866" y="213936"/>
                  <a:pt x="74795" y="219007"/>
                  <a:pt x="68540" y="219007"/>
                </a:cubicBezTo>
                <a:cubicBezTo>
                  <a:pt x="62285" y="219007"/>
                  <a:pt x="57214" y="213936"/>
                  <a:pt x="57214" y="207681"/>
                </a:cubicBezTo>
                <a:close/>
                <a:moveTo>
                  <a:pt x="111414" y="249800"/>
                </a:moveTo>
                <a:cubicBezTo>
                  <a:pt x="107612" y="238647"/>
                  <a:pt x="99632" y="229403"/>
                  <a:pt x="89154" y="224014"/>
                </a:cubicBezTo>
                <a:cubicBezTo>
                  <a:pt x="92891" y="219388"/>
                  <a:pt x="94941" y="213627"/>
                  <a:pt x="94968" y="207681"/>
                </a:cubicBezTo>
                <a:cubicBezTo>
                  <a:pt x="94968" y="193085"/>
                  <a:pt x="83136" y="181253"/>
                  <a:pt x="68540" y="181253"/>
                </a:cubicBezTo>
                <a:cubicBezTo>
                  <a:pt x="53944" y="181253"/>
                  <a:pt x="42112" y="193085"/>
                  <a:pt x="42112" y="207681"/>
                </a:cubicBezTo>
                <a:cubicBezTo>
                  <a:pt x="42139" y="213627"/>
                  <a:pt x="44189" y="219388"/>
                  <a:pt x="47926" y="224014"/>
                </a:cubicBezTo>
                <a:cubicBezTo>
                  <a:pt x="37448" y="229403"/>
                  <a:pt x="29468" y="238647"/>
                  <a:pt x="25666" y="249800"/>
                </a:cubicBezTo>
                <a:cubicBezTo>
                  <a:pt x="8593" y="226121"/>
                  <a:pt x="13948" y="193086"/>
                  <a:pt x="37627" y="176013"/>
                </a:cubicBezTo>
                <a:cubicBezTo>
                  <a:pt x="61305" y="158940"/>
                  <a:pt x="94342" y="164296"/>
                  <a:pt x="111414" y="187974"/>
                </a:cubicBezTo>
                <a:cubicBezTo>
                  <a:pt x="124724" y="206434"/>
                  <a:pt x="124724" y="231340"/>
                  <a:pt x="111414" y="249800"/>
                </a:cubicBezTo>
                <a:close/>
                <a:moveTo>
                  <a:pt x="283741" y="56662"/>
                </a:moveTo>
                <a:cubicBezTo>
                  <a:pt x="283741" y="50407"/>
                  <a:pt x="288813" y="45336"/>
                  <a:pt x="295068" y="45336"/>
                </a:cubicBezTo>
                <a:cubicBezTo>
                  <a:pt x="301323" y="45336"/>
                  <a:pt x="306394" y="50407"/>
                  <a:pt x="306394" y="56662"/>
                </a:cubicBezTo>
                <a:cubicBezTo>
                  <a:pt x="306394" y="62918"/>
                  <a:pt x="301323" y="67989"/>
                  <a:pt x="295068" y="67989"/>
                </a:cubicBezTo>
                <a:cubicBezTo>
                  <a:pt x="288813" y="67989"/>
                  <a:pt x="283741" y="62918"/>
                  <a:pt x="283741" y="56662"/>
                </a:cubicBezTo>
                <a:close/>
                <a:moveTo>
                  <a:pt x="295068" y="83091"/>
                </a:moveTo>
                <a:cubicBezTo>
                  <a:pt x="310990" y="83134"/>
                  <a:pt x="324134" y="95550"/>
                  <a:pt x="325083" y="111444"/>
                </a:cubicBezTo>
                <a:cubicBezTo>
                  <a:pt x="307036" y="123979"/>
                  <a:pt x="283100" y="123979"/>
                  <a:pt x="265053" y="111444"/>
                </a:cubicBezTo>
                <a:cubicBezTo>
                  <a:pt x="266002" y="95550"/>
                  <a:pt x="279146" y="83134"/>
                  <a:pt x="295068" y="83091"/>
                </a:cubicBezTo>
                <a:close/>
                <a:moveTo>
                  <a:pt x="242211" y="67989"/>
                </a:moveTo>
                <a:cubicBezTo>
                  <a:pt x="242145" y="38797"/>
                  <a:pt x="265756" y="15079"/>
                  <a:pt x="294948" y="15012"/>
                </a:cubicBezTo>
                <a:cubicBezTo>
                  <a:pt x="324140" y="14946"/>
                  <a:pt x="347858" y="38557"/>
                  <a:pt x="347924" y="67749"/>
                </a:cubicBezTo>
                <a:cubicBezTo>
                  <a:pt x="347949" y="78886"/>
                  <a:pt x="344455" y="89748"/>
                  <a:pt x="337942" y="98781"/>
                </a:cubicBezTo>
                <a:cubicBezTo>
                  <a:pt x="334139" y="87629"/>
                  <a:pt x="326160" y="78385"/>
                  <a:pt x="315682" y="72995"/>
                </a:cubicBezTo>
                <a:cubicBezTo>
                  <a:pt x="319419" y="68369"/>
                  <a:pt x="321469" y="62609"/>
                  <a:pt x="321496" y="56662"/>
                </a:cubicBezTo>
                <a:cubicBezTo>
                  <a:pt x="321496" y="42066"/>
                  <a:pt x="309664" y="30234"/>
                  <a:pt x="295068" y="30234"/>
                </a:cubicBezTo>
                <a:cubicBezTo>
                  <a:pt x="280472" y="30234"/>
                  <a:pt x="268640" y="42066"/>
                  <a:pt x="268640" y="56662"/>
                </a:cubicBezTo>
                <a:cubicBezTo>
                  <a:pt x="268666" y="62609"/>
                  <a:pt x="270717" y="68369"/>
                  <a:pt x="274454" y="72995"/>
                </a:cubicBezTo>
                <a:cubicBezTo>
                  <a:pt x="263975" y="78385"/>
                  <a:pt x="255996" y="87629"/>
                  <a:pt x="252194" y="98781"/>
                </a:cubicBezTo>
                <a:cubicBezTo>
                  <a:pt x="245707" y="89824"/>
                  <a:pt x="242214" y="79048"/>
                  <a:pt x="242211" y="67989"/>
                </a:cubicBezTo>
                <a:close/>
                <a:moveTo>
                  <a:pt x="91382" y="534296"/>
                </a:moveTo>
                <a:cubicBezTo>
                  <a:pt x="92293" y="517720"/>
                  <a:pt x="106470" y="505020"/>
                  <a:pt x="123046" y="505931"/>
                </a:cubicBezTo>
                <a:cubicBezTo>
                  <a:pt x="138350" y="506772"/>
                  <a:pt x="150570" y="518993"/>
                  <a:pt x="151411" y="534296"/>
                </a:cubicBezTo>
                <a:cubicBezTo>
                  <a:pt x="133365" y="546831"/>
                  <a:pt x="109428" y="546831"/>
                  <a:pt x="91382" y="534296"/>
                </a:cubicBezTo>
                <a:close/>
                <a:moveTo>
                  <a:pt x="110070" y="479514"/>
                </a:moveTo>
                <a:cubicBezTo>
                  <a:pt x="110070" y="473259"/>
                  <a:pt x="115141" y="468188"/>
                  <a:pt x="121397" y="468188"/>
                </a:cubicBezTo>
                <a:cubicBezTo>
                  <a:pt x="127652" y="468188"/>
                  <a:pt x="132723" y="473259"/>
                  <a:pt x="132723" y="479514"/>
                </a:cubicBezTo>
                <a:cubicBezTo>
                  <a:pt x="132723" y="485770"/>
                  <a:pt x="127652" y="490841"/>
                  <a:pt x="121397" y="490841"/>
                </a:cubicBezTo>
                <a:cubicBezTo>
                  <a:pt x="115141" y="490841"/>
                  <a:pt x="110070" y="485770"/>
                  <a:pt x="110070" y="479514"/>
                </a:cubicBezTo>
                <a:close/>
                <a:moveTo>
                  <a:pt x="164271" y="521633"/>
                </a:moveTo>
                <a:cubicBezTo>
                  <a:pt x="160468" y="510481"/>
                  <a:pt x="152489" y="501237"/>
                  <a:pt x="142011" y="495847"/>
                </a:cubicBezTo>
                <a:cubicBezTo>
                  <a:pt x="145747" y="491221"/>
                  <a:pt x="147798" y="485461"/>
                  <a:pt x="147825" y="479514"/>
                </a:cubicBezTo>
                <a:cubicBezTo>
                  <a:pt x="147825" y="464918"/>
                  <a:pt x="135992" y="453086"/>
                  <a:pt x="121397" y="453086"/>
                </a:cubicBezTo>
                <a:cubicBezTo>
                  <a:pt x="106801" y="453086"/>
                  <a:pt x="94968" y="464918"/>
                  <a:pt x="94968" y="479514"/>
                </a:cubicBezTo>
                <a:cubicBezTo>
                  <a:pt x="94995" y="485461"/>
                  <a:pt x="97046" y="491221"/>
                  <a:pt x="100782" y="495847"/>
                </a:cubicBezTo>
                <a:cubicBezTo>
                  <a:pt x="90304" y="501237"/>
                  <a:pt x="82325" y="510481"/>
                  <a:pt x="78522" y="521633"/>
                </a:cubicBezTo>
                <a:cubicBezTo>
                  <a:pt x="61450" y="497954"/>
                  <a:pt x="66805" y="464919"/>
                  <a:pt x="90484" y="447847"/>
                </a:cubicBezTo>
                <a:cubicBezTo>
                  <a:pt x="114162" y="430774"/>
                  <a:pt x="147198" y="436129"/>
                  <a:pt x="164271" y="459807"/>
                </a:cubicBezTo>
                <a:cubicBezTo>
                  <a:pt x="177581" y="478267"/>
                  <a:pt x="177581" y="503174"/>
                  <a:pt x="164271" y="521633"/>
                </a:cubicBezTo>
                <a:close/>
                <a:moveTo>
                  <a:pt x="249407" y="378098"/>
                </a:moveTo>
                <a:cubicBezTo>
                  <a:pt x="251793" y="352880"/>
                  <a:pt x="274170" y="334371"/>
                  <a:pt x="299388" y="336757"/>
                </a:cubicBezTo>
                <a:cubicBezTo>
                  <a:pt x="321304" y="338831"/>
                  <a:pt x="338655" y="356182"/>
                  <a:pt x="340728" y="378098"/>
                </a:cubicBezTo>
                <a:cubicBezTo>
                  <a:pt x="313392" y="397538"/>
                  <a:pt x="276744" y="397538"/>
                  <a:pt x="249407" y="378098"/>
                </a:cubicBezTo>
                <a:close/>
                <a:moveTo>
                  <a:pt x="274069" y="300414"/>
                </a:moveTo>
                <a:cubicBezTo>
                  <a:pt x="274073" y="288816"/>
                  <a:pt x="283478" y="279418"/>
                  <a:pt x="295075" y="279422"/>
                </a:cubicBezTo>
                <a:cubicBezTo>
                  <a:pt x="306673" y="279427"/>
                  <a:pt x="316072" y="288832"/>
                  <a:pt x="316067" y="300429"/>
                </a:cubicBezTo>
                <a:cubicBezTo>
                  <a:pt x="316062" y="312023"/>
                  <a:pt x="306662" y="321421"/>
                  <a:pt x="295068" y="321421"/>
                </a:cubicBezTo>
                <a:cubicBezTo>
                  <a:pt x="283473" y="321408"/>
                  <a:pt x="274077" y="312009"/>
                  <a:pt x="274069" y="300414"/>
                </a:cubicBezTo>
                <a:close/>
                <a:moveTo>
                  <a:pt x="438724" y="534296"/>
                </a:moveTo>
                <a:cubicBezTo>
                  <a:pt x="439636" y="517720"/>
                  <a:pt x="453812" y="505020"/>
                  <a:pt x="470389" y="505931"/>
                </a:cubicBezTo>
                <a:cubicBezTo>
                  <a:pt x="485693" y="506772"/>
                  <a:pt x="497913" y="518993"/>
                  <a:pt x="498754" y="534296"/>
                </a:cubicBezTo>
                <a:cubicBezTo>
                  <a:pt x="480707" y="546831"/>
                  <a:pt x="456771" y="546831"/>
                  <a:pt x="438724" y="534296"/>
                </a:cubicBezTo>
                <a:close/>
                <a:moveTo>
                  <a:pt x="457413" y="479514"/>
                </a:moveTo>
                <a:cubicBezTo>
                  <a:pt x="457413" y="473259"/>
                  <a:pt x="462484" y="468188"/>
                  <a:pt x="468739" y="468188"/>
                </a:cubicBezTo>
                <a:cubicBezTo>
                  <a:pt x="474994" y="468188"/>
                  <a:pt x="480066" y="473259"/>
                  <a:pt x="480066" y="479514"/>
                </a:cubicBezTo>
                <a:cubicBezTo>
                  <a:pt x="480066" y="485770"/>
                  <a:pt x="474994" y="490841"/>
                  <a:pt x="468739" y="490841"/>
                </a:cubicBezTo>
                <a:cubicBezTo>
                  <a:pt x="462484" y="490841"/>
                  <a:pt x="457413" y="485770"/>
                  <a:pt x="457413" y="479514"/>
                </a:cubicBezTo>
                <a:close/>
                <a:moveTo>
                  <a:pt x="521596" y="490841"/>
                </a:moveTo>
                <a:cubicBezTo>
                  <a:pt x="521593" y="501900"/>
                  <a:pt x="518100" y="512676"/>
                  <a:pt x="511613" y="521633"/>
                </a:cubicBezTo>
                <a:cubicBezTo>
                  <a:pt x="507811" y="510481"/>
                  <a:pt x="499832" y="501237"/>
                  <a:pt x="489353" y="495847"/>
                </a:cubicBezTo>
                <a:cubicBezTo>
                  <a:pt x="493090" y="491221"/>
                  <a:pt x="495141" y="485461"/>
                  <a:pt x="495167" y="479514"/>
                </a:cubicBezTo>
                <a:cubicBezTo>
                  <a:pt x="495167" y="464918"/>
                  <a:pt x="483335" y="453086"/>
                  <a:pt x="468739" y="453086"/>
                </a:cubicBezTo>
                <a:cubicBezTo>
                  <a:pt x="454143" y="453086"/>
                  <a:pt x="442311" y="464918"/>
                  <a:pt x="442311" y="479514"/>
                </a:cubicBezTo>
                <a:cubicBezTo>
                  <a:pt x="442338" y="485461"/>
                  <a:pt x="444388" y="491221"/>
                  <a:pt x="448125" y="495847"/>
                </a:cubicBezTo>
                <a:cubicBezTo>
                  <a:pt x="437647" y="501237"/>
                  <a:pt x="429668" y="510481"/>
                  <a:pt x="425865" y="521633"/>
                </a:cubicBezTo>
                <a:cubicBezTo>
                  <a:pt x="408792" y="497954"/>
                  <a:pt x="414147" y="464919"/>
                  <a:pt x="437826" y="447847"/>
                </a:cubicBezTo>
                <a:cubicBezTo>
                  <a:pt x="461505" y="430774"/>
                  <a:pt x="494541" y="436129"/>
                  <a:pt x="511613" y="459808"/>
                </a:cubicBezTo>
                <a:cubicBezTo>
                  <a:pt x="518128" y="468842"/>
                  <a:pt x="521621" y="479703"/>
                  <a:pt x="521596" y="490841"/>
                </a:cubicBezTo>
                <a:close/>
                <a:moveTo>
                  <a:pt x="353852" y="366409"/>
                </a:moveTo>
                <a:cubicBezTo>
                  <a:pt x="349008" y="348707"/>
                  <a:pt x="336470" y="334115"/>
                  <a:pt x="319699" y="326661"/>
                </a:cubicBezTo>
                <a:cubicBezTo>
                  <a:pt x="334275" y="313057"/>
                  <a:pt x="335064" y="290213"/>
                  <a:pt x="321461" y="275637"/>
                </a:cubicBezTo>
                <a:cubicBezTo>
                  <a:pt x="307858" y="261061"/>
                  <a:pt x="285013" y="260272"/>
                  <a:pt x="270437" y="273875"/>
                </a:cubicBezTo>
                <a:cubicBezTo>
                  <a:pt x="255860" y="287478"/>
                  <a:pt x="255071" y="310323"/>
                  <a:pt x="268675" y="324899"/>
                </a:cubicBezTo>
                <a:cubicBezTo>
                  <a:pt x="269241" y="325506"/>
                  <a:pt x="269830" y="326094"/>
                  <a:pt x="270437" y="326661"/>
                </a:cubicBezTo>
                <a:cubicBezTo>
                  <a:pt x="253665" y="334115"/>
                  <a:pt x="241128" y="348707"/>
                  <a:pt x="236284" y="366409"/>
                </a:cubicBezTo>
                <a:cubicBezTo>
                  <a:pt x="206901" y="333944"/>
                  <a:pt x="209400" y="283806"/>
                  <a:pt x="241866" y="254423"/>
                </a:cubicBezTo>
                <a:cubicBezTo>
                  <a:pt x="274331" y="225040"/>
                  <a:pt x="324469" y="227538"/>
                  <a:pt x="353852" y="260004"/>
                </a:cubicBezTo>
                <a:cubicBezTo>
                  <a:pt x="381186" y="290206"/>
                  <a:pt x="381186" y="336207"/>
                  <a:pt x="353852" y="366409"/>
                </a:cubicBezTo>
                <a:close/>
                <a:moveTo>
                  <a:pt x="491581" y="262463"/>
                </a:moveTo>
                <a:cubicBezTo>
                  <a:pt x="492492" y="245886"/>
                  <a:pt x="506669" y="233186"/>
                  <a:pt x="523246" y="234098"/>
                </a:cubicBezTo>
                <a:cubicBezTo>
                  <a:pt x="538549" y="234939"/>
                  <a:pt x="550769" y="247159"/>
                  <a:pt x="551611" y="262463"/>
                </a:cubicBezTo>
                <a:cubicBezTo>
                  <a:pt x="533564" y="274997"/>
                  <a:pt x="509627" y="274997"/>
                  <a:pt x="491581" y="262463"/>
                </a:cubicBezTo>
                <a:close/>
                <a:moveTo>
                  <a:pt x="510269" y="207681"/>
                </a:moveTo>
                <a:cubicBezTo>
                  <a:pt x="510269" y="201426"/>
                  <a:pt x="515340" y="196355"/>
                  <a:pt x="521596" y="196355"/>
                </a:cubicBezTo>
                <a:cubicBezTo>
                  <a:pt x="527851" y="196355"/>
                  <a:pt x="532922" y="201426"/>
                  <a:pt x="532922" y="207681"/>
                </a:cubicBezTo>
                <a:cubicBezTo>
                  <a:pt x="532922" y="213936"/>
                  <a:pt x="527851" y="219007"/>
                  <a:pt x="521596" y="219007"/>
                </a:cubicBezTo>
                <a:cubicBezTo>
                  <a:pt x="515340" y="219007"/>
                  <a:pt x="510269" y="213936"/>
                  <a:pt x="510269" y="207681"/>
                </a:cubicBezTo>
                <a:close/>
                <a:moveTo>
                  <a:pt x="521596" y="166151"/>
                </a:moveTo>
                <a:cubicBezTo>
                  <a:pt x="550738" y="166101"/>
                  <a:pt x="574402" y="189685"/>
                  <a:pt x="574452" y="218826"/>
                </a:cubicBezTo>
                <a:cubicBezTo>
                  <a:pt x="574471" y="229945"/>
                  <a:pt x="570977" y="240785"/>
                  <a:pt x="564470" y="249800"/>
                </a:cubicBezTo>
                <a:cubicBezTo>
                  <a:pt x="560667" y="238647"/>
                  <a:pt x="552688" y="229403"/>
                  <a:pt x="542210" y="224014"/>
                </a:cubicBezTo>
                <a:cubicBezTo>
                  <a:pt x="545947" y="219388"/>
                  <a:pt x="547997" y="213627"/>
                  <a:pt x="548024" y="207681"/>
                </a:cubicBezTo>
                <a:cubicBezTo>
                  <a:pt x="548024" y="193085"/>
                  <a:pt x="536192" y="181253"/>
                  <a:pt x="521596" y="181253"/>
                </a:cubicBezTo>
                <a:cubicBezTo>
                  <a:pt x="507000" y="181253"/>
                  <a:pt x="495167" y="193085"/>
                  <a:pt x="495167" y="207681"/>
                </a:cubicBezTo>
                <a:cubicBezTo>
                  <a:pt x="495195" y="213627"/>
                  <a:pt x="497245" y="219388"/>
                  <a:pt x="500982" y="224014"/>
                </a:cubicBezTo>
                <a:cubicBezTo>
                  <a:pt x="490503" y="229403"/>
                  <a:pt x="482524" y="238647"/>
                  <a:pt x="478721" y="249800"/>
                </a:cubicBezTo>
                <a:cubicBezTo>
                  <a:pt x="461665" y="226171"/>
                  <a:pt x="466993" y="193189"/>
                  <a:pt x="490622" y="176133"/>
                </a:cubicBezTo>
                <a:cubicBezTo>
                  <a:pt x="499637" y="169625"/>
                  <a:pt x="510477" y="166132"/>
                  <a:pt x="521596" y="166151"/>
                </a:cubicBezTo>
                <a:close/>
              </a:path>
            </a:pathLst>
          </a:custGeom>
          <a:solidFill>
            <a:schemeClr val="lt1"/>
          </a:solidFill>
          <a:ln w="10054" cap="flat">
            <a:solidFill>
              <a:schemeClr val="accent5"/>
            </a:solidFill>
            <a:prstDash val="solid"/>
            <a:miter/>
          </a:ln>
        </p:spPr>
        <p:txBody>
          <a:bodyPr rtlCol="0" anchor="ctr"/>
          <a:lstStyle/>
          <a:p>
            <a:endParaRPr lang="en-GB"/>
          </a:p>
        </p:txBody>
      </p:sp>
      <p:sp>
        <p:nvSpPr>
          <p:cNvPr id="144" name="Bild 128" descr="Hjärta kontur">
            <a:extLst>
              <a:ext uri="{FF2B5EF4-FFF2-40B4-BE49-F238E27FC236}">
                <a16:creationId xmlns:a16="http://schemas.microsoft.com/office/drawing/2014/main" id="{60805634-3D74-5216-CE7E-0E4E01A86621}"/>
              </a:ext>
            </a:extLst>
          </p:cNvPr>
          <p:cNvSpPr/>
          <p:nvPr/>
        </p:nvSpPr>
        <p:spPr>
          <a:xfrm>
            <a:off x="13488034" y="2004169"/>
            <a:ext cx="486370" cy="460835"/>
          </a:xfrm>
          <a:custGeom>
            <a:avLst/>
            <a:gdLst>
              <a:gd name="connsiteX0" fmla="*/ 364778 w 486370"/>
              <a:gd name="connsiteY0" fmla="*/ 0 h 460835"/>
              <a:gd name="connsiteX1" fmla="*/ 243185 w 486370"/>
              <a:gd name="connsiteY1" fmla="*/ 96058 h 460835"/>
              <a:gd name="connsiteX2" fmla="*/ 121593 w 486370"/>
              <a:gd name="connsiteY2" fmla="*/ 0 h 460835"/>
              <a:gd name="connsiteX3" fmla="*/ 0 w 486370"/>
              <a:gd name="connsiteY3" fmla="*/ 124668 h 460835"/>
              <a:gd name="connsiteX4" fmla="*/ 243185 w 486370"/>
              <a:gd name="connsiteY4" fmla="*/ 460836 h 460835"/>
              <a:gd name="connsiteX5" fmla="*/ 486370 w 486370"/>
              <a:gd name="connsiteY5" fmla="*/ 124668 h 460835"/>
              <a:gd name="connsiteX6" fmla="*/ 364778 w 486370"/>
              <a:gd name="connsiteY6" fmla="*/ 0 h 460835"/>
              <a:gd name="connsiteX7" fmla="*/ 243185 w 486370"/>
              <a:gd name="connsiteY7" fmla="*/ 442575 h 460835"/>
              <a:gd name="connsiteX8" fmla="*/ 14305 w 486370"/>
              <a:gd name="connsiteY8" fmla="*/ 124668 h 460835"/>
              <a:gd name="connsiteX9" fmla="*/ 46892 w 486370"/>
              <a:gd name="connsiteY9" fmla="*/ 49295 h 460835"/>
              <a:gd name="connsiteX10" fmla="*/ 121593 w 486370"/>
              <a:gd name="connsiteY10" fmla="*/ 14305 h 460835"/>
              <a:gd name="connsiteX11" fmla="*/ 230411 w 486370"/>
              <a:gd name="connsiteY11" fmla="*/ 102495 h 460835"/>
              <a:gd name="connsiteX12" fmla="*/ 243185 w 486370"/>
              <a:gd name="connsiteY12" fmla="*/ 127844 h 460835"/>
              <a:gd name="connsiteX13" fmla="*/ 255959 w 486370"/>
              <a:gd name="connsiteY13" fmla="*/ 102495 h 460835"/>
              <a:gd name="connsiteX14" fmla="*/ 364778 w 486370"/>
              <a:gd name="connsiteY14" fmla="*/ 14305 h 460835"/>
              <a:gd name="connsiteX15" fmla="*/ 472065 w 486370"/>
              <a:gd name="connsiteY15" fmla="*/ 124668 h 460835"/>
              <a:gd name="connsiteX16" fmla="*/ 243185 w 486370"/>
              <a:gd name="connsiteY16" fmla="*/ 442575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370" h="460835">
                <a:moveTo>
                  <a:pt x="364778" y="0"/>
                </a:moveTo>
                <a:cubicBezTo>
                  <a:pt x="323221" y="0"/>
                  <a:pt x="278404" y="26178"/>
                  <a:pt x="243185" y="96058"/>
                </a:cubicBezTo>
                <a:cubicBezTo>
                  <a:pt x="207973" y="26192"/>
                  <a:pt x="163141" y="0"/>
                  <a:pt x="121593" y="0"/>
                </a:cubicBezTo>
                <a:cubicBezTo>
                  <a:pt x="56812" y="0"/>
                  <a:pt x="0" y="63657"/>
                  <a:pt x="0" y="124668"/>
                </a:cubicBezTo>
                <a:cubicBezTo>
                  <a:pt x="0" y="274871"/>
                  <a:pt x="243185" y="460836"/>
                  <a:pt x="243185" y="460836"/>
                </a:cubicBezTo>
                <a:cubicBezTo>
                  <a:pt x="243185" y="460836"/>
                  <a:pt x="486370" y="274871"/>
                  <a:pt x="486370" y="124668"/>
                </a:cubicBezTo>
                <a:cubicBezTo>
                  <a:pt x="486370" y="63664"/>
                  <a:pt x="429551" y="0"/>
                  <a:pt x="364778" y="0"/>
                </a:cubicBezTo>
                <a:close/>
                <a:moveTo>
                  <a:pt x="243185" y="442575"/>
                </a:moveTo>
                <a:cubicBezTo>
                  <a:pt x="200377" y="408000"/>
                  <a:pt x="14305" y="250430"/>
                  <a:pt x="14305" y="124668"/>
                </a:cubicBezTo>
                <a:cubicBezTo>
                  <a:pt x="15429" y="96368"/>
                  <a:pt x="27046" y="69501"/>
                  <a:pt x="46892" y="49295"/>
                </a:cubicBezTo>
                <a:cubicBezTo>
                  <a:pt x="65996" y="27956"/>
                  <a:pt x="92970" y="15321"/>
                  <a:pt x="121593" y="14305"/>
                </a:cubicBezTo>
                <a:cubicBezTo>
                  <a:pt x="163706" y="14305"/>
                  <a:pt x="201336" y="44803"/>
                  <a:pt x="230411" y="102495"/>
                </a:cubicBezTo>
                <a:lnTo>
                  <a:pt x="243185" y="127844"/>
                </a:lnTo>
                <a:lnTo>
                  <a:pt x="255959" y="102495"/>
                </a:lnTo>
                <a:cubicBezTo>
                  <a:pt x="285034" y="44803"/>
                  <a:pt x="322664" y="14305"/>
                  <a:pt x="364778" y="14305"/>
                </a:cubicBezTo>
                <a:cubicBezTo>
                  <a:pt x="418922" y="14305"/>
                  <a:pt x="472065" y="68972"/>
                  <a:pt x="472065" y="124668"/>
                </a:cubicBezTo>
                <a:cubicBezTo>
                  <a:pt x="472065" y="250430"/>
                  <a:pt x="285993" y="408000"/>
                  <a:pt x="243185" y="442575"/>
                </a:cubicBezTo>
                <a:close/>
              </a:path>
            </a:pathLst>
          </a:custGeom>
          <a:solidFill>
            <a:schemeClr val="lt1"/>
          </a:solidFill>
          <a:ln w="9525" cap="flat">
            <a:solidFill>
              <a:schemeClr val="accent5"/>
            </a:solidFill>
            <a:prstDash val="solid"/>
            <a:miter/>
          </a:ln>
        </p:spPr>
        <p:txBody>
          <a:bodyPr rtlCol="0" anchor="ctr"/>
          <a:lstStyle/>
          <a:p>
            <a:endParaRPr lang="en-GB"/>
          </a:p>
        </p:txBody>
      </p:sp>
      <p:sp>
        <p:nvSpPr>
          <p:cNvPr id="153" name="Bild 142" descr="Märke kontur">
            <a:extLst>
              <a:ext uri="{FF2B5EF4-FFF2-40B4-BE49-F238E27FC236}">
                <a16:creationId xmlns:a16="http://schemas.microsoft.com/office/drawing/2014/main" id="{ADF2A171-7FD3-F32A-AB7A-0B02282E73BB}"/>
              </a:ext>
            </a:extLst>
          </p:cNvPr>
          <p:cNvSpPr/>
          <p:nvPr/>
        </p:nvSpPr>
        <p:spPr>
          <a:xfrm>
            <a:off x="8087156" y="6761079"/>
            <a:ext cx="578685" cy="614286"/>
          </a:xfrm>
          <a:custGeom>
            <a:avLst/>
            <a:gdLst>
              <a:gd name="connsiteX0" fmla="*/ 569275 w 578685"/>
              <a:gd name="connsiteY0" fmla="*/ 370947 h 614286"/>
              <a:gd name="connsiteX1" fmla="*/ 335079 w 578685"/>
              <a:gd name="connsiteY1" fmla="*/ 136817 h 614286"/>
              <a:gd name="connsiteX2" fmla="*/ 311663 w 578685"/>
              <a:gd name="connsiteY2" fmla="*/ 126783 h 614286"/>
              <a:gd name="connsiteX3" fmla="*/ 157783 w 578685"/>
              <a:gd name="connsiteY3" fmla="*/ 126783 h 614286"/>
              <a:gd name="connsiteX4" fmla="*/ 151567 w 578685"/>
              <a:gd name="connsiteY4" fmla="*/ 127097 h 614286"/>
              <a:gd name="connsiteX5" fmla="*/ 109710 w 578685"/>
              <a:gd name="connsiteY5" fmla="*/ 92853 h 614286"/>
              <a:gd name="connsiteX6" fmla="*/ 53802 w 578685"/>
              <a:gd name="connsiteY6" fmla="*/ 81678 h 614286"/>
              <a:gd name="connsiteX7" fmla="*/ 20740 w 578685"/>
              <a:gd name="connsiteY7" fmla="*/ 45648 h 614286"/>
              <a:gd name="connsiteX8" fmla="*/ 16483 w 578685"/>
              <a:gd name="connsiteY8" fmla="*/ 7354 h 614286"/>
              <a:gd name="connsiteX9" fmla="*/ 7354 w 578685"/>
              <a:gd name="connsiteY9" fmla="*/ 51 h 614286"/>
              <a:gd name="connsiteX10" fmla="*/ 51 w 578685"/>
              <a:gd name="connsiteY10" fmla="*/ 9181 h 614286"/>
              <a:gd name="connsiteX11" fmla="*/ 4308 w 578685"/>
              <a:gd name="connsiteY11" fmla="*/ 47475 h 614286"/>
              <a:gd name="connsiteX12" fmla="*/ 50529 w 578685"/>
              <a:gd name="connsiteY12" fmla="*/ 97895 h 614286"/>
              <a:gd name="connsiteX13" fmla="*/ 106429 w 578685"/>
              <a:gd name="connsiteY13" fmla="*/ 109070 h 614286"/>
              <a:gd name="connsiteX14" fmla="*/ 135127 w 578685"/>
              <a:gd name="connsiteY14" fmla="*/ 130825 h 614286"/>
              <a:gd name="connsiteX15" fmla="*/ 90832 w 578685"/>
              <a:gd name="connsiteY15" fmla="*/ 193684 h 614286"/>
              <a:gd name="connsiteX16" fmla="*/ 90832 w 578685"/>
              <a:gd name="connsiteY16" fmla="*/ 346696 h 614286"/>
              <a:gd name="connsiteX17" fmla="*/ 100866 w 578685"/>
              <a:gd name="connsiteY17" fmla="*/ 370112 h 614286"/>
              <a:gd name="connsiteX18" fmla="*/ 335029 w 578685"/>
              <a:gd name="connsiteY18" fmla="*/ 604251 h 614286"/>
              <a:gd name="connsiteX19" fmla="*/ 382145 w 578685"/>
              <a:gd name="connsiteY19" fmla="*/ 604802 h 614286"/>
              <a:gd name="connsiteX20" fmla="*/ 382697 w 578685"/>
              <a:gd name="connsiteY20" fmla="*/ 604251 h 614286"/>
              <a:gd name="connsiteX21" fmla="*/ 569275 w 578685"/>
              <a:gd name="connsiteY21" fmla="*/ 417780 h 614286"/>
              <a:gd name="connsiteX22" fmla="*/ 569275 w 578685"/>
              <a:gd name="connsiteY22" fmla="*/ 370947 h 614286"/>
              <a:gd name="connsiteX23" fmla="*/ 557588 w 578685"/>
              <a:gd name="connsiteY23" fmla="*/ 406084 h 614286"/>
              <a:gd name="connsiteX24" fmla="*/ 371059 w 578685"/>
              <a:gd name="connsiteY24" fmla="*/ 592555 h 614286"/>
              <a:gd name="connsiteX25" fmla="*/ 347313 w 578685"/>
              <a:gd name="connsiteY25" fmla="*/ 593101 h 614286"/>
              <a:gd name="connsiteX26" fmla="*/ 346766 w 578685"/>
              <a:gd name="connsiteY26" fmla="*/ 592555 h 614286"/>
              <a:gd name="connsiteX27" fmla="*/ 112603 w 578685"/>
              <a:gd name="connsiteY27" fmla="*/ 358450 h 614286"/>
              <a:gd name="connsiteX28" fmla="*/ 112190 w 578685"/>
              <a:gd name="connsiteY28" fmla="*/ 358037 h 614286"/>
              <a:gd name="connsiteX29" fmla="*/ 111777 w 578685"/>
              <a:gd name="connsiteY29" fmla="*/ 357673 h 614286"/>
              <a:gd name="connsiteX30" fmla="*/ 107388 w 578685"/>
              <a:gd name="connsiteY30" fmla="*/ 346696 h 614286"/>
              <a:gd name="connsiteX31" fmla="*/ 107388 w 578685"/>
              <a:gd name="connsiteY31" fmla="*/ 193676 h 614286"/>
              <a:gd name="connsiteX32" fmla="*/ 139946 w 578685"/>
              <a:gd name="connsiteY32" fmla="*/ 146628 h 614286"/>
              <a:gd name="connsiteX33" fmla="*/ 144012 w 578685"/>
              <a:gd name="connsiteY33" fmla="*/ 166937 h 614286"/>
              <a:gd name="connsiteX34" fmla="*/ 136739 w 578685"/>
              <a:gd name="connsiteY34" fmla="*/ 172268 h 614286"/>
              <a:gd name="connsiteX35" fmla="*/ 136796 w 578685"/>
              <a:gd name="connsiteY35" fmla="*/ 219025 h 614286"/>
              <a:gd name="connsiteX36" fmla="*/ 183552 w 578685"/>
              <a:gd name="connsiteY36" fmla="*/ 218969 h 614286"/>
              <a:gd name="connsiteX37" fmla="*/ 183495 w 578685"/>
              <a:gd name="connsiteY37" fmla="*/ 172211 h 614286"/>
              <a:gd name="connsiteX38" fmla="*/ 160130 w 578685"/>
              <a:gd name="connsiteY38" fmla="*/ 162556 h 614286"/>
              <a:gd name="connsiteX39" fmla="*/ 160006 w 578685"/>
              <a:gd name="connsiteY39" fmla="*/ 162556 h 614286"/>
              <a:gd name="connsiteX40" fmla="*/ 156163 w 578685"/>
              <a:gd name="connsiteY40" fmla="*/ 143347 h 614286"/>
              <a:gd name="connsiteX41" fmla="*/ 157766 w 578685"/>
              <a:gd name="connsiteY41" fmla="*/ 143273 h 614286"/>
              <a:gd name="connsiteX42" fmla="*/ 311663 w 578685"/>
              <a:gd name="connsiteY42" fmla="*/ 143273 h 614286"/>
              <a:gd name="connsiteX43" fmla="*/ 323383 w 578685"/>
              <a:gd name="connsiteY43" fmla="*/ 148463 h 614286"/>
              <a:gd name="connsiteX44" fmla="*/ 557546 w 578685"/>
              <a:gd name="connsiteY44" fmla="*/ 382602 h 614286"/>
              <a:gd name="connsiteX45" fmla="*/ 557546 w 578685"/>
              <a:gd name="connsiteY45" fmla="*/ 406043 h 614286"/>
              <a:gd name="connsiteX46" fmla="*/ 163395 w 578685"/>
              <a:gd name="connsiteY46" fmla="*/ 179434 h 614286"/>
              <a:gd name="connsiteX47" fmla="*/ 176664 w 578685"/>
              <a:gd name="connsiteY47" fmla="*/ 198923 h 614286"/>
              <a:gd name="connsiteX48" fmla="*/ 157175 w 578685"/>
              <a:gd name="connsiteY48" fmla="*/ 212192 h 614286"/>
              <a:gd name="connsiteX49" fmla="*/ 143906 w 578685"/>
              <a:gd name="connsiteY49" fmla="*/ 192703 h 614286"/>
              <a:gd name="connsiteX50" fmla="*/ 147641 w 578685"/>
              <a:gd name="connsiteY50" fmla="*/ 184948 h 614286"/>
              <a:gd name="connsiteX51" fmla="*/ 148997 w 578685"/>
              <a:gd name="connsiteY51" fmla="*/ 191734 h 614286"/>
              <a:gd name="connsiteX52" fmla="*/ 157089 w 578685"/>
              <a:gd name="connsiteY52" fmla="*/ 198346 h 614286"/>
              <a:gd name="connsiteX53" fmla="*/ 158742 w 578685"/>
              <a:gd name="connsiteY53" fmla="*/ 198189 h 614286"/>
              <a:gd name="connsiteX54" fmla="*/ 165222 w 578685"/>
              <a:gd name="connsiteY54" fmla="*/ 188460 h 6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85" h="614286">
                <a:moveTo>
                  <a:pt x="569275" y="370947"/>
                </a:moveTo>
                <a:lnTo>
                  <a:pt x="335079" y="136817"/>
                </a:lnTo>
                <a:cubicBezTo>
                  <a:pt x="328931" y="130473"/>
                  <a:pt x="320496" y="126859"/>
                  <a:pt x="311663" y="126783"/>
                </a:cubicBezTo>
                <a:lnTo>
                  <a:pt x="157783" y="126783"/>
                </a:lnTo>
                <a:cubicBezTo>
                  <a:pt x="155683" y="126783"/>
                  <a:pt x="153650" y="126907"/>
                  <a:pt x="151567" y="127097"/>
                </a:cubicBezTo>
                <a:cubicBezTo>
                  <a:pt x="144167" y="109439"/>
                  <a:pt x="128484" y="96609"/>
                  <a:pt x="109710" y="92853"/>
                </a:cubicBezTo>
                <a:lnTo>
                  <a:pt x="53802" y="81678"/>
                </a:lnTo>
                <a:cubicBezTo>
                  <a:pt x="36085" y="78195"/>
                  <a:pt x="22691" y="63599"/>
                  <a:pt x="20740" y="45648"/>
                </a:cubicBezTo>
                <a:lnTo>
                  <a:pt x="16483" y="7354"/>
                </a:lnTo>
                <a:cubicBezTo>
                  <a:pt x="15979" y="2816"/>
                  <a:pt x="11892" y="-453"/>
                  <a:pt x="7354" y="51"/>
                </a:cubicBezTo>
                <a:cubicBezTo>
                  <a:pt x="2816" y="556"/>
                  <a:pt x="-453" y="4643"/>
                  <a:pt x="51" y="9181"/>
                </a:cubicBezTo>
                <a:lnTo>
                  <a:pt x="4308" y="47475"/>
                </a:lnTo>
                <a:cubicBezTo>
                  <a:pt x="7030" y="72582"/>
                  <a:pt x="25753" y="93006"/>
                  <a:pt x="50529" y="97895"/>
                </a:cubicBezTo>
                <a:lnTo>
                  <a:pt x="106429" y="109070"/>
                </a:lnTo>
                <a:cubicBezTo>
                  <a:pt x="118823" y="111540"/>
                  <a:pt x="129400" y="119559"/>
                  <a:pt x="135127" y="130825"/>
                </a:cubicBezTo>
                <a:cubicBezTo>
                  <a:pt x="108629" y="140400"/>
                  <a:pt x="90935" y="165509"/>
                  <a:pt x="90832" y="193684"/>
                </a:cubicBezTo>
                <a:lnTo>
                  <a:pt x="90832" y="346696"/>
                </a:lnTo>
                <a:cubicBezTo>
                  <a:pt x="90584" y="355595"/>
                  <a:pt x="94252" y="364155"/>
                  <a:pt x="100866" y="370112"/>
                </a:cubicBezTo>
                <a:lnTo>
                  <a:pt x="335029" y="604251"/>
                </a:lnTo>
                <a:cubicBezTo>
                  <a:pt x="347888" y="617414"/>
                  <a:pt x="368983" y="617661"/>
                  <a:pt x="382145" y="604802"/>
                </a:cubicBezTo>
                <a:cubicBezTo>
                  <a:pt x="382331" y="604620"/>
                  <a:pt x="382515" y="604437"/>
                  <a:pt x="382697" y="604251"/>
                </a:cubicBezTo>
                <a:lnTo>
                  <a:pt x="569275" y="417780"/>
                </a:lnTo>
                <a:cubicBezTo>
                  <a:pt x="581822" y="404691"/>
                  <a:pt x="581822" y="384037"/>
                  <a:pt x="569275" y="370947"/>
                </a:cubicBezTo>
                <a:close/>
                <a:moveTo>
                  <a:pt x="557588" y="406084"/>
                </a:moveTo>
                <a:lnTo>
                  <a:pt x="371059" y="592555"/>
                </a:lnTo>
                <a:cubicBezTo>
                  <a:pt x="364652" y="599263"/>
                  <a:pt x="354021" y="599508"/>
                  <a:pt x="347313" y="593101"/>
                </a:cubicBezTo>
                <a:cubicBezTo>
                  <a:pt x="347126" y="592924"/>
                  <a:pt x="346944" y="592741"/>
                  <a:pt x="346766" y="592555"/>
                </a:cubicBezTo>
                <a:lnTo>
                  <a:pt x="112603" y="358450"/>
                </a:lnTo>
                <a:lnTo>
                  <a:pt x="112190" y="358037"/>
                </a:lnTo>
                <a:lnTo>
                  <a:pt x="111777" y="357673"/>
                </a:lnTo>
                <a:cubicBezTo>
                  <a:pt x="108795" y="354821"/>
                  <a:pt x="107194" y="350817"/>
                  <a:pt x="107388" y="346696"/>
                </a:cubicBezTo>
                <a:lnTo>
                  <a:pt x="107388" y="193676"/>
                </a:lnTo>
                <a:cubicBezTo>
                  <a:pt x="107468" y="172770"/>
                  <a:pt x="120408" y="154070"/>
                  <a:pt x="139946" y="146628"/>
                </a:cubicBezTo>
                <a:lnTo>
                  <a:pt x="144012" y="166937"/>
                </a:lnTo>
                <a:cubicBezTo>
                  <a:pt x="141353" y="168368"/>
                  <a:pt x="138904" y="170162"/>
                  <a:pt x="136739" y="172268"/>
                </a:cubicBezTo>
                <a:cubicBezTo>
                  <a:pt x="123843" y="185196"/>
                  <a:pt x="123868" y="206129"/>
                  <a:pt x="136796" y="219025"/>
                </a:cubicBezTo>
                <a:cubicBezTo>
                  <a:pt x="149722" y="231922"/>
                  <a:pt x="170656" y="231896"/>
                  <a:pt x="183552" y="218969"/>
                </a:cubicBezTo>
                <a:cubicBezTo>
                  <a:pt x="196448" y="206041"/>
                  <a:pt x="196423" y="185108"/>
                  <a:pt x="183495" y="172211"/>
                </a:cubicBezTo>
                <a:cubicBezTo>
                  <a:pt x="177294" y="166024"/>
                  <a:pt x="168890" y="162552"/>
                  <a:pt x="160130" y="162556"/>
                </a:cubicBezTo>
                <a:lnTo>
                  <a:pt x="160006" y="162556"/>
                </a:lnTo>
                <a:lnTo>
                  <a:pt x="156163" y="143347"/>
                </a:lnTo>
                <a:cubicBezTo>
                  <a:pt x="156700" y="143347"/>
                  <a:pt x="157229" y="143273"/>
                  <a:pt x="157766" y="143273"/>
                </a:cubicBezTo>
                <a:lnTo>
                  <a:pt x="311663" y="143273"/>
                </a:lnTo>
                <a:cubicBezTo>
                  <a:pt x="316110" y="143348"/>
                  <a:pt x="320338" y="145220"/>
                  <a:pt x="323383" y="148463"/>
                </a:cubicBezTo>
                <a:lnTo>
                  <a:pt x="557546" y="382602"/>
                </a:lnTo>
                <a:cubicBezTo>
                  <a:pt x="563619" y="389236"/>
                  <a:pt x="563619" y="399409"/>
                  <a:pt x="557546" y="406043"/>
                </a:cubicBezTo>
                <a:close/>
                <a:moveTo>
                  <a:pt x="163395" y="179434"/>
                </a:moveTo>
                <a:cubicBezTo>
                  <a:pt x="172441" y="181152"/>
                  <a:pt x="178381" y="189877"/>
                  <a:pt x="176664" y="198923"/>
                </a:cubicBezTo>
                <a:cubicBezTo>
                  <a:pt x="174946" y="207970"/>
                  <a:pt x="166221" y="213910"/>
                  <a:pt x="157175" y="212192"/>
                </a:cubicBezTo>
                <a:cubicBezTo>
                  <a:pt x="148130" y="210475"/>
                  <a:pt x="142188" y="201749"/>
                  <a:pt x="143906" y="192703"/>
                </a:cubicBezTo>
                <a:cubicBezTo>
                  <a:pt x="144451" y="189836"/>
                  <a:pt x="145738" y="187161"/>
                  <a:pt x="147641" y="184948"/>
                </a:cubicBezTo>
                <a:lnTo>
                  <a:pt x="148997" y="191734"/>
                </a:lnTo>
                <a:cubicBezTo>
                  <a:pt x="149782" y="195580"/>
                  <a:pt x="153163" y="198343"/>
                  <a:pt x="157089" y="198346"/>
                </a:cubicBezTo>
                <a:cubicBezTo>
                  <a:pt x="157643" y="198348"/>
                  <a:pt x="158197" y="198295"/>
                  <a:pt x="158742" y="198189"/>
                </a:cubicBezTo>
                <a:cubicBezTo>
                  <a:pt x="163217" y="197292"/>
                  <a:pt x="166119" y="192936"/>
                  <a:pt x="165222" y="188460"/>
                </a:cubicBezTo>
                <a:close/>
              </a:path>
            </a:pathLst>
          </a:custGeom>
          <a:solidFill>
            <a:schemeClr val="lt1"/>
          </a:solidFill>
          <a:ln w="10980" cap="flat">
            <a:solidFill>
              <a:schemeClr val="accent5"/>
            </a:solidFill>
            <a:prstDash val="solid"/>
            <a:miter/>
          </a:ln>
        </p:spPr>
        <p:txBody>
          <a:bodyPr rtlCol="0" anchor="ctr"/>
          <a:lstStyle/>
          <a:p>
            <a:endParaRPr lang="en-GB"/>
          </a:p>
        </p:txBody>
      </p:sp>
    </p:spTree>
    <p:extLst>
      <p:ext uri="{BB962C8B-B14F-4D97-AF65-F5344CB8AC3E}">
        <p14:creationId xmlns:p14="http://schemas.microsoft.com/office/powerpoint/2010/main" val="195468766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256108"/>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747911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BMC</a:t>
            </a:r>
            <a:r>
              <a:rPr kumimoji="0" lang="en-US" sz="4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 – the use of Bio-based Feedstock and Internal Wastes in EAF</a:t>
            </a:r>
            <a:endParaRPr kumimoji="0" lang="sv-SE" sz="40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graphicFrame>
        <p:nvGraphicFramePr>
          <p:cNvPr id="6" name="Tabell 5">
            <a:extLst>
              <a:ext uri="{FF2B5EF4-FFF2-40B4-BE49-F238E27FC236}">
                <a16:creationId xmlns:a16="http://schemas.microsoft.com/office/drawing/2014/main" id="{2B61A2CD-6F9E-7FF3-0C7D-1DDBDC135144}"/>
              </a:ext>
            </a:extLst>
          </p:cNvPr>
          <p:cNvGraphicFramePr>
            <a:graphicFrameLocks noGrp="1"/>
          </p:cNvGraphicFramePr>
          <p:nvPr>
            <p:extLst>
              <p:ext uri="{D42A27DB-BD31-4B8C-83A1-F6EECF244321}">
                <p14:modId xmlns:p14="http://schemas.microsoft.com/office/powerpoint/2010/main" val="4201285976"/>
              </p:ext>
            </p:extLst>
          </p:nvPr>
        </p:nvGraphicFramePr>
        <p:xfrm>
          <a:off x="1198276" y="1912713"/>
          <a:ext cx="16305953" cy="7304647"/>
        </p:xfrm>
        <a:graphic>
          <a:graphicData uri="http://schemas.openxmlformats.org/drawingml/2006/table">
            <a:tbl>
              <a:tblPr firstRow="1" firstCol="1" bandRow="1">
                <a:tableStyleId>{5C22544A-7EE6-4342-B048-85BDC9FD1C3A}</a:tableStyleId>
              </a:tblPr>
              <a:tblGrid>
                <a:gridCol w="2853223">
                  <a:extLst>
                    <a:ext uri="{9D8B030D-6E8A-4147-A177-3AD203B41FA5}">
                      <a16:colId xmlns:a16="http://schemas.microsoft.com/office/drawing/2014/main" val="382711882"/>
                    </a:ext>
                  </a:extLst>
                </a:gridCol>
                <a:gridCol w="3502856">
                  <a:extLst>
                    <a:ext uri="{9D8B030D-6E8A-4147-A177-3AD203B41FA5}">
                      <a16:colId xmlns:a16="http://schemas.microsoft.com/office/drawing/2014/main" val="3047001043"/>
                    </a:ext>
                  </a:extLst>
                </a:gridCol>
                <a:gridCol w="1248672">
                  <a:extLst>
                    <a:ext uri="{9D8B030D-6E8A-4147-A177-3AD203B41FA5}">
                      <a16:colId xmlns:a16="http://schemas.microsoft.com/office/drawing/2014/main" val="860800738"/>
                    </a:ext>
                  </a:extLst>
                </a:gridCol>
                <a:gridCol w="1916559">
                  <a:extLst>
                    <a:ext uri="{9D8B030D-6E8A-4147-A177-3AD203B41FA5}">
                      <a16:colId xmlns:a16="http://schemas.microsoft.com/office/drawing/2014/main" val="3890161635"/>
                    </a:ext>
                  </a:extLst>
                </a:gridCol>
                <a:gridCol w="4074100">
                  <a:extLst>
                    <a:ext uri="{9D8B030D-6E8A-4147-A177-3AD203B41FA5}">
                      <a16:colId xmlns:a16="http://schemas.microsoft.com/office/drawing/2014/main" val="2658826809"/>
                    </a:ext>
                  </a:extLst>
                </a:gridCol>
                <a:gridCol w="2710543">
                  <a:extLst>
                    <a:ext uri="{9D8B030D-6E8A-4147-A177-3AD203B41FA5}">
                      <a16:colId xmlns:a16="http://schemas.microsoft.com/office/drawing/2014/main" val="1264386408"/>
                    </a:ext>
                  </a:extLst>
                </a:gridCol>
              </a:tblGrid>
              <a:tr h="645703">
                <a:tc>
                  <a:txBody>
                    <a:bodyPr/>
                    <a:lstStyle/>
                    <a:p>
                      <a:pPr fontAlgn="base"/>
                      <a:r>
                        <a:rPr lang="en-GB" sz="1800" kern="0" dirty="0">
                          <a:effectLst/>
                        </a:rPr>
                        <a:t>Key Partners </a:t>
                      </a:r>
                      <a:endParaRPr lang="sv-SE" sz="1800" kern="100" dirty="0">
                        <a:solidFill>
                          <a:srgbClr val="404040"/>
                        </a:solidFill>
                        <a:effectLst/>
                        <a:latin typeface="Liberation Serif"/>
                        <a:ea typeface="Noto Sans CJK SC"/>
                        <a:cs typeface="Lohit Devanagari"/>
                      </a:endParaRPr>
                    </a:p>
                  </a:txBody>
                  <a:tcPr marL="1114" marR="1114" marT="1114" marB="1114"/>
                </a:tc>
                <a:tc>
                  <a:txBody>
                    <a:bodyPr/>
                    <a:lstStyle/>
                    <a:p>
                      <a:pPr fontAlgn="base"/>
                      <a:r>
                        <a:rPr lang="en-GB" sz="1800" b="1" kern="0" dirty="0">
                          <a:solidFill>
                            <a:schemeClr val="bg1"/>
                          </a:solidFill>
                          <a:effectLst/>
                        </a:rPr>
                        <a:t>Key Activities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a:txBody>
                    <a:bodyPr/>
                    <a:lstStyle/>
                    <a:p>
                      <a:pPr fontAlgn="base"/>
                      <a:r>
                        <a:rPr lang="en-GB" sz="1800" b="1" kern="0" dirty="0">
                          <a:solidFill>
                            <a:schemeClr val="bg1"/>
                          </a:solidFill>
                          <a:effectLst/>
                        </a:rPr>
                        <a:t>Value Proposition </a:t>
                      </a:r>
                      <a:endParaRPr lang="sv-SE" sz="1800" b="1" kern="100" dirty="0">
                        <a:solidFill>
                          <a:schemeClr val="bg1"/>
                        </a:solidFill>
                        <a:effectLst/>
                      </a:endParaRPr>
                    </a:p>
                    <a:p>
                      <a:pPr fontAlgn="base"/>
                      <a:r>
                        <a:rPr lang="en-GB" sz="1800" b="1" kern="0" dirty="0">
                          <a:solidFill>
                            <a:schemeClr val="bg1"/>
                          </a:solidFill>
                          <a:effectLst/>
                        </a:rPr>
                        <a:t>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hMerge="1">
                  <a:txBody>
                    <a:bodyPr/>
                    <a:lstStyle/>
                    <a:p>
                      <a:endParaRPr lang="en-GB"/>
                    </a:p>
                  </a:txBody>
                  <a:tcPr/>
                </a:tc>
                <a:tc>
                  <a:txBody>
                    <a:bodyPr/>
                    <a:lstStyle/>
                    <a:p>
                      <a:r>
                        <a:rPr lang="en-GB" sz="1800" b="1" kern="0" dirty="0">
                          <a:solidFill>
                            <a:schemeClr val="bg1"/>
                          </a:solidFill>
                          <a:effectLst/>
                        </a:rPr>
                        <a:t>Customer Relationships </a:t>
                      </a:r>
                      <a:endParaRPr lang="en-GB" sz="2000" b="1" dirty="0">
                        <a:solidFill>
                          <a:schemeClr val="bg1"/>
                        </a:solidFill>
                      </a:endParaRPr>
                    </a:p>
                  </a:txBody>
                  <a:tcPr marL="1114" marR="1114" marT="1114" marB="1114">
                    <a:solidFill>
                      <a:schemeClr val="accent1"/>
                    </a:solidFill>
                  </a:tcPr>
                </a:tc>
                <a:tc>
                  <a:txBody>
                    <a:bodyPr/>
                    <a:lstStyle/>
                    <a:p>
                      <a:pPr fontAlgn="base"/>
                      <a:r>
                        <a:rPr lang="en-GB" sz="1800" b="1" kern="0" dirty="0">
                          <a:solidFill>
                            <a:schemeClr val="bg1"/>
                          </a:solidFill>
                          <a:effectLst/>
                        </a:rPr>
                        <a:t>Customer Segments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extLst>
                  <a:ext uri="{0D108BD9-81ED-4DB2-BD59-A6C34878D82A}">
                    <a16:rowId xmlns:a16="http://schemas.microsoft.com/office/drawing/2014/main" val="4072493817"/>
                  </a:ext>
                </a:extLst>
              </a:tr>
              <a:tr h="1074865">
                <a:tc row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RTOs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Financial bodies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Engineering and equipment manufacturers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Bio-based material </a:t>
                      </a:r>
                      <a:r>
                        <a:rPr lang="en-GB" sz="1400" b="0" kern="1200" dirty="0" err="1">
                          <a:solidFill>
                            <a:schemeClr val="dk1"/>
                          </a:solidFill>
                          <a:effectLst/>
                          <a:latin typeface="+mn-lt"/>
                          <a:ea typeface="+mn-ea"/>
                          <a:cs typeface="+mn-cs"/>
                        </a:rPr>
                        <a:t>procuders</a:t>
                      </a:r>
                      <a:r>
                        <a:rPr lang="en-GB" sz="1400" b="0" kern="1200" dirty="0">
                          <a:solidFill>
                            <a:schemeClr val="dk1"/>
                          </a:solidFill>
                          <a:effectLst/>
                          <a:latin typeface="+mn-lt"/>
                          <a:ea typeface="+mn-ea"/>
                          <a:cs typeface="+mn-cs"/>
                        </a:rPr>
                        <a:t>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Used processed tires / processed plastic providers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Further R&amp;D to improve the solutions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Building the supply chain and to consolidate it.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Supply chain is needed to the bio-based input material.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The availability to the further development of the product from the side of the supplier. </a:t>
                      </a:r>
                      <a:endParaRPr lang="sv-SE" sz="1400" b="0" kern="1200" dirty="0">
                        <a:solidFill>
                          <a:schemeClr val="dk1"/>
                        </a:solidFill>
                        <a:effectLst/>
                        <a:latin typeface="+mn-lt"/>
                        <a:ea typeface="+mn-ea"/>
                        <a:cs typeface="+mn-cs"/>
                      </a:endParaRPr>
                    </a:p>
                  </a:txBody>
                  <a:tcPr marL="9525" marR="9525" marT="9525" marB="9525">
                    <a:solidFill>
                      <a:schemeClr val="accent3">
                        <a:lumMod val="20000"/>
                        <a:lumOff val="80000"/>
                      </a:schemeClr>
                    </a:solidFill>
                  </a:tcPr>
                </a:tc>
                <a:tc rowSpan="3" gridSpan="2">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A novel flexible combustor and injector coupled to the EAF will allow to exploit the use bio-based materials and fuels for steel production. E.g.: tires, polymers, etc.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sz="1600" kern="1200" dirty="0">
                        <a:solidFill>
                          <a:schemeClr val="dk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6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hMerge="1">
                  <a:txBody>
                    <a:bodyPr/>
                    <a:lstStyle/>
                    <a:p>
                      <a:endParaRPr lang="en-GB"/>
                    </a:p>
                  </a:txBody>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Automation and </a:t>
                      </a:r>
                      <a:r>
                        <a:rPr lang="en-GB" sz="1400" b="0" kern="1200" dirty="0" err="1">
                          <a:solidFill>
                            <a:schemeClr val="dk1"/>
                          </a:solidFill>
                          <a:effectLst/>
                          <a:latin typeface="+mn-lt"/>
                          <a:ea typeface="+mn-ea"/>
                          <a:cs typeface="+mn-cs"/>
                        </a:rPr>
                        <a:t>intergration</a:t>
                      </a:r>
                      <a:r>
                        <a:rPr lang="en-GB" sz="1400" b="0" kern="1200" dirty="0">
                          <a:solidFill>
                            <a:schemeClr val="dk1"/>
                          </a:solidFill>
                          <a:effectLst/>
                          <a:latin typeface="+mn-lt"/>
                          <a:ea typeface="+mn-ea"/>
                          <a:cs typeface="+mn-cs"/>
                        </a:rPr>
                        <a:t> needed for the management of the material for the utilization of the burner and the </a:t>
                      </a:r>
                      <a:r>
                        <a:rPr lang="en-GB" sz="1400" b="0" kern="1200" dirty="0" err="1">
                          <a:solidFill>
                            <a:schemeClr val="dk1"/>
                          </a:solidFill>
                          <a:effectLst/>
                          <a:latin typeface="+mn-lt"/>
                          <a:ea typeface="+mn-ea"/>
                          <a:cs typeface="+mn-cs"/>
                        </a:rPr>
                        <a:t>inectors</a:t>
                      </a:r>
                      <a:r>
                        <a:rPr lang="en-GB" sz="1400" b="0" kern="1200" dirty="0">
                          <a:solidFill>
                            <a:schemeClr val="dk1"/>
                          </a:solidFill>
                          <a:effectLst/>
                          <a:latin typeface="+mn-lt"/>
                          <a:ea typeface="+mn-ea"/>
                          <a:cs typeface="+mn-cs"/>
                        </a:rPr>
                        <a:t>. Cyber-security protocols to be taken into consideration.  </a:t>
                      </a:r>
                      <a:endParaRPr lang="sv-SE" sz="1400" b="0" kern="1200" dirty="0">
                        <a:solidFill>
                          <a:schemeClr val="dk1"/>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Technical support on the integration related to the </a:t>
                      </a:r>
                      <a:r>
                        <a:rPr lang="en-GB" sz="1400" b="0" kern="1200" dirty="0" err="1">
                          <a:solidFill>
                            <a:schemeClr val="dk1"/>
                          </a:solidFill>
                          <a:effectLst/>
                          <a:latin typeface="+mn-lt"/>
                          <a:ea typeface="+mn-ea"/>
                          <a:cs typeface="+mn-cs"/>
                        </a:rPr>
                        <a:t>EAf</a:t>
                      </a:r>
                      <a:r>
                        <a:rPr lang="en-GB" sz="1400" b="0" kern="1200" dirty="0">
                          <a:solidFill>
                            <a:schemeClr val="dk1"/>
                          </a:solidFill>
                          <a:effectLst/>
                          <a:latin typeface="+mn-lt"/>
                          <a:ea typeface="+mn-ea"/>
                          <a:cs typeface="+mn-cs"/>
                        </a:rPr>
                        <a:t>.   </a:t>
                      </a:r>
                      <a:endParaRPr lang="sv-SE" sz="1400" b="0" kern="1200" dirty="0">
                        <a:solidFill>
                          <a:schemeClr val="dk1"/>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Later on consultancy regarding HW and SW services /DSS/.  </a:t>
                      </a:r>
                      <a:endParaRPr lang="sv-SE" sz="1400" b="0" kern="1200" dirty="0">
                        <a:solidFill>
                          <a:schemeClr val="dk1"/>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New material testing at facilities, requirements gathering with key </a:t>
                      </a:r>
                      <a:r>
                        <a:rPr lang="en-GB" sz="1400" b="0" kern="1200" dirty="0" err="1">
                          <a:solidFill>
                            <a:schemeClr val="dk1"/>
                          </a:solidFill>
                          <a:effectLst/>
                          <a:latin typeface="+mn-lt"/>
                          <a:ea typeface="+mn-ea"/>
                          <a:cs typeface="+mn-cs"/>
                        </a:rPr>
                        <a:t>stakehoders</a:t>
                      </a:r>
                      <a:r>
                        <a:rPr lang="en-GB" sz="1400" b="0" kern="1200" dirty="0">
                          <a:solidFill>
                            <a:schemeClr val="dk1"/>
                          </a:solidFill>
                          <a:effectLst/>
                          <a:latin typeface="+mn-lt"/>
                          <a:ea typeface="+mn-ea"/>
                          <a:cs typeface="+mn-cs"/>
                        </a:rPr>
                        <a:t>, definition of adaptation and integration project. </a:t>
                      </a:r>
                      <a:endParaRPr lang="sv-SE" sz="1400" b="0" kern="1200" dirty="0">
                        <a:solidFill>
                          <a:schemeClr val="dk1"/>
                        </a:solidFill>
                        <a:effectLst/>
                        <a:latin typeface="+mn-lt"/>
                        <a:ea typeface="+mn-ea"/>
                        <a:cs typeface="+mn-cs"/>
                      </a:endParaRPr>
                    </a:p>
                    <a:p>
                      <a:pPr fontAlgn="base"/>
                      <a:r>
                        <a:rPr lang="en-GB" sz="1200" kern="0" dirty="0">
                          <a:solidFill>
                            <a:srgbClr val="000000"/>
                          </a:solidFill>
                          <a:effectLst/>
                          <a:latin typeface="Calibri" panose="020F0502020204030204" pitchFamily="34" charset="0"/>
                          <a:ea typeface="Times New Roman" panose="02020603050405020304" pitchFamily="18" charset="0"/>
                          <a:cs typeface="Lohit Devanagari"/>
                        </a:rPr>
                        <a:t> </a:t>
                      </a:r>
                      <a:endParaRPr lang="sv-SE" sz="1200" kern="100" dirty="0">
                        <a:solidFill>
                          <a:srgbClr val="404040"/>
                        </a:solidFill>
                        <a:effectLst/>
                        <a:latin typeface="Liberation Serif"/>
                        <a:ea typeface="Noto Sans CJK SC"/>
                        <a:cs typeface="Lohit Devanagari"/>
                      </a:endParaRPr>
                    </a:p>
                  </a:txBody>
                  <a:tcPr marL="9525" marR="9525" marT="9525" marB="9525">
                    <a:solidFill>
                      <a:schemeClr val="accent3">
                        <a:lumMod val="20000"/>
                        <a:lumOff val="80000"/>
                      </a:schemeClr>
                    </a:solidFill>
                  </a:tcPr>
                </a:tc>
                <a:tc rowSpan="3">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REIIs plants manager and operators. </a:t>
                      </a:r>
                      <a:endParaRPr lang="sv-SE" sz="1400" b="0" kern="1200" dirty="0">
                        <a:solidFill>
                          <a:schemeClr val="dk1"/>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Electric arc furnace (EAF) providers and owners in steel making sectors. </a:t>
                      </a:r>
                      <a:endParaRPr lang="sv-SE" sz="1400" b="0" kern="1200" dirty="0">
                        <a:solidFill>
                          <a:schemeClr val="dk1"/>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err="1">
                          <a:solidFill>
                            <a:schemeClr val="dk1"/>
                          </a:solidFill>
                          <a:effectLst/>
                          <a:latin typeface="+mn-lt"/>
                          <a:ea typeface="+mn-ea"/>
                          <a:cs typeface="+mn-cs"/>
                        </a:rPr>
                        <a:t>Industral</a:t>
                      </a:r>
                      <a:r>
                        <a:rPr lang="en-GB" sz="1400" b="0" kern="1200" dirty="0">
                          <a:solidFill>
                            <a:schemeClr val="dk1"/>
                          </a:solidFill>
                          <a:effectLst/>
                          <a:latin typeface="+mn-lt"/>
                          <a:ea typeface="+mn-ea"/>
                          <a:cs typeface="+mn-cs"/>
                        </a:rPr>
                        <a:t> burner provider in heavy industry.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extLst>
                  <a:ext uri="{0D108BD9-81ED-4DB2-BD59-A6C34878D82A}">
                    <a16:rowId xmlns:a16="http://schemas.microsoft.com/office/drawing/2014/main" val="3334709605"/>
                  </a:ext>
                </a:extLst>
              </a:tr>
              <a:tr h="216542">
                <a:tc vMerge="1">
                  <a:txBody>
                    <a:bodyPr/>
                    <a:lstStyle/>
                    <a:p>
                      <a:endParaRPr lang="en-GB"/>
                    </a:p>
                  </a:txBody>
                  <a:tcPr/>
                </a:tc>
                <a:tc>
                  <a:txBody>
                    <a:bodyPr/>
                    <a:lstStyle/>
                    <a:p>
                      <a:pPr fontAlgn="base"/>
                      <a:r>
                        <a:rPr lang="en-GB" sz="1800" b="1" kern="0" dirty="0">
                          <a:solidFill>
                            <a:schemeClr val="bg1"/>
                          </a:solidFill>
                          <a:effectLst/>
                        </a:rPr>
                        <a:t>Key Resources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vMerge="1">
                  <a:txBody>
                    <a:bodyPr/>
                    <a:lstStyle/>
                    <a:p>
                      <a:endParaRPr lang="en-GB"/>
                    </a:p>
                  </a:txBody>
                  <a:tcPr/>
                </a:tc>
                <a:tc hMerge="1" vMerge="1">
                  <a:txBody>
                    <a:bodyPr/>
                    <a:lstStyle/>
                    <a:p>
                      <a:endParaRPr lang="en-GB" dirty="0"/>
                    </a:p>
                  </a:txBody>
                  <a:tcPr/>
                </a:tc>
                <a:tc>
                  <a:txBody>
                    <a:bodyPr/>
                    <a:lstStyle/>
                    <a:p>
                      <a:pPr fontAlgn="base"/>
                      <a:r>
                        <a:rPr lang="en-GB" sz="1800" b="1" kern="0" dirty="0">
                          <a:solidFill>
                            <a:schemeClr val="bg1"/>
                          </a:solidFill>
                          <a:effectLst/>
                        </a:rPr>
                        <a:t>Channels </a:t>
                      </a:r>
                    </a:p>
                    <a:p>
                      <a:pPr fontAlgn="base"/>
                      <a:endParaRPr lang="en-GB" sz="1600" b="1" kern="0" dirty="0">
                        <a:solidFill>
                          <a:schemeClr val="bg1"/>
                        </a:solidFill>
                        <a:effectLst/>
                        <a:latin typeface="Liberation Serif"/>
                        <a:ea typeface="Noto Sans CJK SC"/>
                        <a:cs typeface="Lohit Devanagari"/>
                      </a:endParaRPr>
                    </a:p>
                    <a:p>
                      <a:pPr fontAlgn="base"/>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vMerge="1">
                  <a:txBody>
                    <a:bodyPr/>
                    <a:lstStyle/>
                    <a:p>
                      <a:endParaRPr lang="en-GB"/>
                    </a:p>
                  </a:txBody>
                  <a:tcPr/>
                </a:tc>
                <a:extLst>
                  <a:ext uri="{0D108BD9-81ED-4DB2-BD59-A6C34878D82A}">
                    <a16:rowId xmlns:a16="http://schemas.microsoft.com/office/drawing/2014/main" val="2587219525"/>
                  </a:ext>
                </a:extLst>
              </a:tr>
              <a:tr h="779038">
                <a:tc vMerge="1">
                  <a:txBody>
                    <a:bodyPr/>
                    <a:lstStyle/>
                    <a:p>
                      <a:endParaRPr lang="en-GB"/>
                    </a:p>
                  </a:txBody>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Know-how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Highly qualified staff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Design of the solutions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Silo truck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Various silos to various stocks and materials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Bio-based material </a:t>
                      </a:r>
                      <a:endParaRPr lang="sv-SE" sz="1400" b="0" kern="1200" dirty="0">
                        <a:solidFill>
                          <a:schemeClr val="dk1"/>
                        </a:solidFill>
                        <a:effectLst/>
                        <a:latin typeface="+mn-lt"/>
                        <a:ea typeface="+mn-ea"/>
                        <a:cs typeface="+mn-cs"/>
                      </a:endParaRPr>
                    </a:p>
                  </a:txBody>
                  <a:tcPr marL="9525" marR="9525" marT="9525" marB="9525">
                    <a:solidFill>
                      <a:schemeClr val="accent3">
                        <a:lumMod val="20000"/>
                        <a:lumOff val="80000"/>
                      </a:schemeClr>
                    </a:solidFill>
                  </a:tcPr>
                </a:tc>
                <a:tc gridSpan="2" vMerge="1">
                  <a:txBody>
                    <a:bodyPr/>
                    <a:lstStyle/>
                    <a:p>
                      <a:endParaRPr lang="en-GB"/>
                    </a:p>
                  </a:txBody>
                  <a:tcPr/>
                </a:tc>
                <a:tc hMerge="1" vMerge="1">
                  <a:txBody>
                    <a:bodyPr/>
                    <a:lstStyle/>
                    <a:p>
                      <a:endParaRPr lang="en-GB" dirty="0"/>
                    </a:p>
                  </a:txBody>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RETROFEED network REIIs technology suppliers.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Earlier contact with designers.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Conferences and special frontal sessions where the innovations are presented and where we can reach interested clients.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vMerge="1">
                  <a:txBody>
                    <a:bodyPr/>
                    <a:lstStyle/>
                    <a:p>
                      <a:endParaRPr lang="en-GB" dirty="0"/>
                    </a:p>
                  </a:txBody>
                  <a:tcPr/>
                </a:tc>
                <a:extLst>
                  <a:ext uri="{0D108BD9-81ED-4DB2-BD59-A6C34878D82A}">
                    <a16:rowId xmlns:a16="http://schemas.microsoft.com/office/drawing/2014/main" val="1673436252"/>
                  </a:ext>
                </a:extLst>
              </a:tr>
              <a:tr h="337625">
                <a:tc gridSpan="3">
                  <a:txBody>
                    <a:bodyPr/>
                    <a:lstStyle/>
                    <a:p>
                      <a:pPr fontAlgn="base"/>
                      <a:r>
                        <a:rPr lang="en-GB" sz="1800" b="1" kern="0" dirty="0">
                          <a:solidFill>
                            <a:schemeClr val="bg1"/>
                          </a:solidFill>
                          <a:effectLst/>
                        </a:rPr>
                        <a:t>Cost Structure </a:t>
                      </a:r>
                    </a:p>
                    <a:p>
                      <a:pPr fontAlgn="base"/>
                      <a:endParaRPr lang="sv-SE" sz="1600" b="1" kern="100" dirty="0">
                        <a:solidFill>
                          <a:schemeClr val="bg1"/>
                        </a:solidFill>
                        <a:effectLst/>
                      </a:endParaRPr>
                    </a:p>
                  </a:txBody>
                  <a:tcPr marL="1114" marR="1114" marT="1114" marB="1114"/>
                </a:tc>
                <a:tc hMerge="1">
                  <a:txBody>
                    <a:bodyPr/>
                    <a:lstStyle/>
                    <a:p>
                      <a:endParaRPr lang="en-GB"/>
                    </a:p>
                  </a:txBody>
                  <a:tcPr/>
                </a:tc>
                <a:tc hMerge="1">
                  <a:txBody>
                    <a:bodyPr/>
                    <a:lstStyle/>
                    <a:p>
                      <a:endParaRPr lang="en-GB"/>
                    </a:p>
                  </a:txBody>
                  <a:tcPr/>
                </a:tc>
                <a:tc gridSpan="3">
                  <a:txBody>
                    <a:bodyPr/>
                    <a:lstStyle/>
                    <a:p>
                      <a:pPr fontAlgn="base"/>
                      <a:r>
                        <a:rPr lang="en-GB" sz="1800" b="1" kern="0" dirty="0">
                          <a:solidFill>
                            <a:schemeClr val="bg1"/>
                          </a:solidFill>
                          <a:effectLst/>
                        </a:rPr>
                        <a:t>Revenue Streams </a:t>
                      </a:r>
                    </a:p>
                    <a:p>
                      <a:pPr fontAlgn="base"/>
                      <a:endParaRPr lang="en-GB" sz="1600" b="1" kern="0" dirty="0">
                        <a:solidFill>
                          <a:schemeClr val="bg1"/>
                        </a:solidFill>
                        <a:effectLst/>
                      </a:endParaRPr>
                    </a:p>
                    <a:p>
                      <a:pPr fontAlgn="base"/>
                      <a:endParaRPr lang="sv-SE" sz="1600" b="1" kern="100" dirty="0">
                        <a:solidFill>
                          <a:schemeClr val="bg1"/>
                        </a:solidFill>
                        <a:effectLst/>
                      </a:endParaRPr>
                    </a:p>
                  </a:txBody>
                  <a:tcPr marL="1114" marR="1114" marT="1114" marB="1114">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7363146"/>
                  </a:ext>
                </a:extLst>
              </a:tr>
              <a:tr h="0">
                <a:tc grid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Technology construction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Patents and industrial secrecy costs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Salaries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Material </a:t>
                      </a:r>
                      <a:endParaRPr lang="sv-SE" sz="1400" b="0" kern="1200" dirty="0">
                        <a:solidFill>
                          <a:schemeClr val="dk1"/>
                        </a:solidFill>
                        <a:effectLst/>
                        <a:latin typeface="+mn-lt"/>
                        <a:ea typeface="+mn-ea"/>
                        <a:cs typeface="+mn-cs"/>
                      </a:endParaRPr>
                    </a:p>
                    <a:p>
                      <a:pPr marL="0" indent="0" algn="l" defTabSz="914400" rtl="0" eaLnBrk="1" fontAlgn="base" latinLnBrk="0" hangingPunct="1">
                        <a:buFont typeface="Arial" panose="020B0604020202020204" pitchFamily="34" charset="0"/>
                        <a:buNone/>
                      </a:pP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Selling the solution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Consultancy fees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Indirect: CO2 reduction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Indirect: More flexible compared to conventional processes/</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1393471"/>
                  </a:ext>
                </a:extLst>
              </a:tr>
            </a:tbl>
          </a:graphicData>
        </a:graphic>
      </p:graphicFrame>
      <p:grpSp>
        <p:nvGrpSpPr>
          <p:cNvPr id="7" name="Bild 18" descr="Fabrik kontur">
            <a:extLst>
              <a:ext uri="{FF2B5EF4-FFF2-40B4-BE49-F238E27FC236}">
                <a16:creationId xmlns:a16="http://schemas.microsoft.com/office/drawing/2014/main" id="{D3CDAB3B-6B33-37A9-E930-BDB49F85C0FB}"/>
              </a:ext>
            </a:extLst>
          </p:cNvPr>
          <p:cNvGrpSpPr/>
          <p:nvPr/>
        </p:nvGrpSpPr>
        <p:grpSpPr>
          <a:xfrm>
            <a:off x="6680159" y="5154311"/>
            <a:ext cx="500675" cy="500675"/>
            <a:chOff x="5846141" y="4275832"/>
            <a:chExt cx="500675" cy="500675"/>
          </a:xfrm>
          <a:solidFill>
            <a:schemeClr val="bg1"/>
          </a:solidFill>
        </p:grpSpPr>
        <p:sp>
          <p:nvSpPr>
            <p:cNvPr id="8" name="Frihandsfigur: Form 7">
              <a:extLst>
                <a:ext uri="{FF2B5EF4-FFF2-40B4-BE49-F238E27FC236}">
                  <a16:creationId xmlns:a16="http://schemas.microsoft.com/office/drawing/2014/main" id="{013CCFC9-8AE2-CA0A-7E46-767939482E9F}"/>
                </a:ext>
              </a:extLst>
            </p:cNvPr>
            <p:cNvSpPr/>
            <p:nvPr/>
          </p:nvSpPr>
          <p:spPr>
            <a:xfrm>
              <a:off x="5846141" y="4275832"/>
              <a:ext cx="500675" cy="500675"/>
            </a:xfrm>
            <a:custGeom>
              <a:avLst/>
              <a:gdLst>
                <a:gd name="connsiteX0" fmla="*/ 307558 w 500675"/>
                <a:gd name="connsiteY0" fmla="*/ 288639 h 500675"/>
                <a:gd name="connsiteX1" fmla="*/ 307558 w 500675"/>
                <a:gd name="connsiteY1" fmla="*/ 188504 h 500675"/>
                <a:gd name="connsiteX2" fmla="*/ 113632 w 500675"/>
                <a:gd name="connsiteY2" fmla="*/ 289061 h 500675"/>
                <a:gd name="connsiteX3" fmla="*/ 92482 w 500675"/>
                <a:gd name="connsiteY3" fmla="*/ 0 h 500675"/>
                <a:gd name="connsiteX4" fmla="*/ 21958 w 500675"/>
                <a:gd name="connsiteY4" fmla="*/ 0 h 500675"/>
                <a:gd name="connsiteX5" fmla="*/ 0 w 500675"/>
                <a:gd name="connsiteY5" fmla="*/ 300405 h 500675"/>
                <a:gd name="connsiteX6" fmla="*/ 0 w 500675"/>
                <a:gd name="connsiteY6" fmla="*/ 500675 h 500675"/>
                <a:gd name="connsiteX7" fmla="*/ 500675 w 500675"/>
                <a:gd name="connsiteY7" fmla="*/ 500675 h 500675"/>
                <a:gd name="connsiteX8" fmla="*/ 500675 w 500675"/>
                <a:gd name="connsiteY8" fmla="*/ 188504 h 500675"/>
                <a:gd name="connsiteX9" fmla="*/ 79178 w 500675"/>
                <a:gd name="connsiteY9" fmla="*/ 14305 h 500675"/>
                <a:gd name="connsiteX10" fmla="*/ 81796 w 500675"/>
                <a:gd name="connsiteY10" fmla="*/ 50068 h 500675"/>
                <a:gd name="connsiteX11" fmla="*/ 32644 w 500675"/>
                <a:gd name="connsiteY11" fmla="*/ 50068 h 500675"/>
                <a:gd name="connsiteX12" fmla="*/ 35262 w 500675"/>
                <a:gd name="connsiteY12" fmla="*/ 14305 h 500675"/>
                <a:gd name="connsiteX13" fmla="*/ 31593 w 500675"/>
                <a:gd name="connsiteY13" fmla="*/ 64373 h 500675"/>
                <a:gd name="connsiteX14" fmla="*/ 82847 w 500675"/>
                <a:gd name="connsiteY14" fmla="*/ 64373 h 500675"/>
                <a:gd name="connsiteX15" fmla="*/ 99591 w 500675"/>
                <a:gd name="connsiteY15" fmla="*/ 293253 h 500675"/>
                <a:gd name="connsiteX16" fmla="*/ 14849 w 500675"/>
                <a:gd name="connsiteY16" fmla="*/ 293253 h 500675"/>
                <a:gd name="connsiteX17" fmla="*/ 109433 w 500675"/>
                <a:gd name="connsiteY17" fmla="*/ 307336 h 500675"/>
                <a:gd name="connsiteX18" fmla="*/ 293253 w 500675"/>
                <a:gd name="connsiteY18" fmla="*/ 212036 h 500675"/>
                <a:gd name="connsiteX19" fmla="*/ 293253 w 500675"/>
                <a:gd name="connsiteY19" fmla="*/ 312171 h 500675"/>
                <a:gd name="connsiteX20" fmla="*/ 486370 w 500675"/>
                <a:gd name="connsiteY20" fmla="*/ 212036 h 500675"/>
                <a:gd name="connsiteX21" fmla="*/ 486370 w 500675"/>
                <a:gd name="connsiteY21" fmla="*/ 486370 h 500675"/>
                <a:gd name="connsiteX22" fmla="*/ 14305 w 500675"/>
                <a:gd name="connsiteY22" fmla="*/ 486370 h 500675"/>
                <a:gd name="connsiteX23" fmla="*/ 14305 w 500675"/>
                <a:gd name="connsiteY23" fmla="*/ 307558 h 500675"/>
                <a:gd name="connsiteX24" fmla="*/ 100636 w 500675"/>
                <a:gd name="connsiteY24" fmla="*/ 307558 h 5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75" h="500675">
                  <a:moveTo>
                    <a:pt x="307558" y="288639"/>
                  </a:moveTo>
                  <a:lnTo>
                    <a:pt x="307558" y="188504"/>
                  </a:lnTo>
                  <a:lnTo>
                    <a:pt x="113632" y="289061"/>
                  </a:lnTo>
                  <a:lnTo>
                    <a:pt x="92482" y="0"/>
                  </a:lnTo>
                  <a:lnTo>
                    <a:pt x="21958" y="0"/>
                  </a:lnTo>
                  <a:lnTo>
                    <a:pt x="0" y="300405"/>
                  </a:lnTo>
                  <a:lnTo>
                    <a:pt x="0" y="500675"/>
                  </a:lnTo>
                  <a:lnTo>
                    <a:pt x="500675" y="500675"/>
                  </a:lnTo>
                  <a:lnTo>
                    <a:pt x="500675" y="188504"/>
                  </a:lnTo>
                  <a:close/>
                  <a:moveTo>
                    <a:pt x="79178" y="14305"/>
                  </a:moveTo>
                  <a:lnTo>
                    <a:pt x="81796" y="50068"/>
                  </a:lnTo>
                  <a:lnTo>
                    <a:pt x="32644" y="50068"/>
                  </a:lnTo>
                  <a:lnTo>
                    <a:pt x="35262" y="14305"/>
                  </a:lnTo>
                  <a:close/>
                  <a:moveTo>
                    <a:pt x="31593" y="64373"/>
                  </a:moveTo>
                  <a:lnTo>
                    <a:pt x="82847" y="64373"/>
                  </a:lnTo>
                  <a:lnTo>
                    <a:pt x="99591" y="293253"/>
                  </a:lnTo>
                  <a:lnTo>
                    <a:pt x="14849" y="293253"/>
                  </a:lnTo>
                  <a:close/>
                  <a:moveTo>
                    <a:pt x="109433" y="307336"/>
                  </a:moveTo>
                  <a:lnTo>
                    <a:pt x="293253" y="212036"/>
                  </a:lnTo>
                  <a:lnTo>
                    <a:pt x="293253" y="312171"/>
                  </a:lnTo>
                  <a:lnTo>
                    <a:pt x="486370" y="212036"/>
                  </a:lnTo>
                  <a:lnTo>
                    <a:pt x="486370" y="486370"/>
                  </a:lnTo>
                  <a:lnTo>
                    <a:pt x="14305" y="486370"/>
                  </a:lnTo>
                  <a:lnTo>
                    <a:pt x="14305" y="307558"/>
                  </a:lnTo>
                  <a:lnTo>
                    <a:pt x="100636" y="307558"/>
                  </a:lnTo>
                  <a:close/>
                </a:path>
              </a:pathLst>
            </a:custGeom>
            <a:solidFill>
              <a:schemeClr val="bg1"/>
            </a:solidFill>
            <a:ln w="7144" cap="flat">
              <a:solidFill>
                <a:schemeClr val="bg1"/>
              </a:solidFill>
              <a:prstDash val="solid"/>
              <a:miter/>
            </a:ln>
          </p:spPr>
          <p:txBody>
            <a:bodyPr rtlCol="0" anchor="ctr"/>
            <a:lstStyle/>
            <a:p>
              <a:endParaRPr lang="en-GB"/>
            </a:p>
          </p:txBody>
        </p:sp>
        <p:sp>
          <p:nvSpPr>
            <p:cNvPr id="9" name="Frihandsfigur: Form 8">
              <a:extLst>
                <a:ext uri="{FF2B5EF4-FFF2-40B4-BE49-F238E27FC236}">
                  <a16:creationId xmlns:a16="http://schemas.microsoft.com/office/drawing/2014/main" id="{C9C88383-F492-2648-7F7A-ADE70631DB0E}"/>
                </a:ext>
              </a:extLst>
            </p:cNvPr>
            <p:cNvSpPr/>
            <p:nvPr/>
          </p:nvSpPr>
          <p:spPr>
            <a:xfrm>
              <a:off x="589620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0" name="Frihandsfigur: Form 9">
              <a:extLst>
                <a:ext uri="{FF2B5EF4-FFF2-40B4-BE49-F238E27FC236}">
                  <a16:creationId xmlns:a16="http://schemas.microsoft.com/office/drawing/2014/main" id="{8B7CE92C-7365-578D-4B6C-672C025CDEA9}"/>
                </a:ext>
              </a:extLst>
            </p:cNvPr>
            <p:cNvSpPr/>
            <p:nvPr/>
          </p:nvSpPr>
          <p:spPr>
            <a:xfrm>
              <a:off x="603925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1" name="Frihandsfigur: Form 10">
              <a:extLst>
                <a:ext uri="{FF2B5EF4-FFF2-40B4-BE49-F238E27FC236}">
                  <a16:creationId xmlns:a16="http://schemas.microsoft.com/office/drawing/2014/main" id="{CE79BCD6-DDD2-64E7-9D3A-57F9616825A7}"/>
                </a:ext>
              </a:extLst>
            </p:cNvPr>
            <p:cNvSpPr/>
            <p:nvPr/>
          </p:nvSpPr>
          <p:spPr>
            <a:xfrm>
              <a:off x="6182309" y="4647762"/>
              <a:ext cx="114440" cy="71525"/>
            </a:xfrm>
            <a:custGeom>
              <a:avLst/>
              <a:gdLst>
                <a:gd name="connsiteX0" fmla="*/ 114440 w 114440"/>
                <a:gd name="connsiteY0" fmla="*/ 0 h 71525"/>
                <a:gd name="connsiteX1" fmla="*/ 0 w 114440"/>
                <a:gd name="connsiteY1" fmla="*/ 0 h 71525"/>
                <a:gd name="connsiteX2" fmla="*/ 0 w 114440"/>
                <a:gd name="connsiteY2" fmla="*/ 71525 h 71525"/>
                <a:gd name="connsiteX3" fmla="*/ 114440 w 114440"/>
                <a:gd name="connsiteY3" fmla="*/ 71525 h 71525"/>
                <a:gd name="connsiteX4" fmla="*/ 14305 w 114440"/>
                <a:gd name="connsiteY4" fmla="*/ 14305 h 71525"/>
                <a:gd name="connsiteX5" fmla="*/ 50068 w 114440"/>
                <a:gd name="connsiteY5" fmla="*/ 14305 h 71525"/>
                <a:gd name="connsiteX6" fmla="*/ 50068 w 114440"/>
                <a:gd name="connsiteY6" fmla="*/ 57220 h 71525"/>
                <a:gd name="connsiteX7" fmla="*/ 14305 w 114440"/>
                <a:gd name="connsiteY7" fmla="*/ 57220 h 71525"/>
                <a:gd name="connsiteX8" fmla="*/ 100135 w 114440"/>
                <a:gd name="connsiteY8" fmla="*/ 57220 h 71525"/>
                <a:gd name="connsiteX9" fmla="*/ 64373 w 114440"/>
                <a:gd name="connsiteY9" fmla="*/ 57220 h 71525"/>
                <a:gd name="connsiteX10" fmla="*/ 64373 w 114440"/>
                <a:gd name="connsiteY10" fmla="*/ 14305 h 71525"/>
                <a:gd name="connsiteX11" fmla="*/ 100135 w 114440"/>
                <a:gd name="connsiteY11" fmla="*/ 14305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114440" y="0"/>
                  </a:moveTo>
                  <a:lnTo>
                    <a:pt x="0" y="0"/>
                  </a:lnTo>
                  <a:lnTo>
                    <a:pt x="0" y="71525"/>
                  </a:lnTo>
                  <a:lnTo>
                    <a:pt x="114440" y="71525"/>
                  </a:lnTo>
                  <a:close/>
                  <a:moveTo>
                    <a:pt x="14305" y="14305"/>
                  </a:moveTo>
                  <a:lnTo>
                    <a:pt x="50068" y="14305"/>
                  </a:lnTo>
                  <a:lnTo>
                    <a:pt x="50068" y="57220"/>
                  </a:lnTo>
                  <a:lnTo>
                    <a:pt x="14305" y="57220"/>
                  </a:lnTo>
                  <a:close/>
                  <a:moveTo>
                    <a:pt x="100135" y="57220"/>
                  </a:moveTo>
                  <a:lnTo>
                    <a:pt x="64373" y="57220"/>
                  </a:lnTo>
                  <a:lnTo>
                    <a:pt x="64373" y="14305"/>
                  </a:lnTo>
                  <a:lnTo>
                    <a:pt x="100135" y="14305"/>
                  </a:lnTo>
                  <a:close/>
                </a:path>
              </a:pathLst>
            </a:custGeom>
            <a:solidFill>
              <a:schemeClr val="bg1"/>
            </a:solidFill>
            <a:ln w="7144" cap="flat">
              <a:solidFill>
                <a:schemeClr val="bg1"/>
              </a:solidFill>
              <a:prstDash val="solid"/>
              <a:miter/>
            </a:ln>
          </p:spPr>
          <p:txBody>
            <a:bodyPr rtlCol="0" anchor="ctr"/>
            <a:lstStyle/>
            <a:p>
              <a:endParaRPr lang="en-GB"/>
            </a:p>
          </p:txBody>
        </p:sp>
      </p:grpSp>
      <p:grpSp>
        <p:nvGrpSpPr>
          <p:cNvPr id="12" name="Bild 22" descr="Användare kontur">
            <a:extLst>
              <a:ext uri="{FF2B5EF4-FFF2-40B4-BE49-F238E27FC236}">
                <a16:creationId xmlns:a16="http://schemas.microsoft.com/office/drawing/2014/main" id="{7D9D3EB5-47E2-845E-69AF-35E6F5F7306E}"/>
              </a:ext>
            </a:extLst>
          </p:cNvPr>
          <p:cNvGrpSpPr/>
          <p:nvPr/>
        </p:nvGrpSpPr>
        <p:grpSpPr>
          <a:xfrm>
            <a:off x="7011572" y="5137451"/>
            <a:ext cx="524545" cy="318468"/>
            <a:chOff x="6177554" y="4258972"/>
            <a:chExt cx="524545" cy="318468"/>
          </a:xfrm>
          <a:solidFill>
            <a:schemeClr val="bg1"/>
          </a:solidFill>
        </p:grpSpPr>
        <p:sp>
          <p:nvSpPr>
            <p:cNvPr id="14" name="Frihandsfigur: Form 13">
              <a:extLst>
                <a:ext uri="{FF2B5EF4-FFF2-40B4-BE49-F238E27FC236}">
                  <a16:creationId xmlns:a16="http://schemas.microsoft.com/office/drawing/2014/main" id="{CF1E8E4B-DE17-467D-3F33-F1A5FD659284}"/>
                </a:ext>
              </a:extLst>
            </p:cNvPr>
            <p:cNvSpPr/>
            <p:nvPr/>
          </p:nvSpPr>
          <p:spPr>
            <a:xfrm>
              <a:off x="6233710"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6" name="Frihandsfigur: Form 15">
              <a:extLst>
                <a:ext uri="{FF2B5EF4-FFF2-40B4-BE49-F238E27FC236}">
                  <a16:creationId xmlns:a16="http://schemas.microsoft.com/office/drawing/2014/main" id="{D12D5A32-F746-FF88-703E-6EF29404F1B1}"/>
                </a:ext>
              </a:extLst>
            </p:cNvPr>
            <p:cNvSpPr/>
            <p:nvPr/>
          </p:nvSpPr>
          <p:spPr>
            <a:xfrm>
              <a:off x="6533474"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7" name="Frihandsfigur: Form 16">
              <a:extLst>
                <a:ext uri="{FF2B5EF4-FFF2-40B4-BE49-F238E27FC236}">
                  <a16:creationId xmlns:a16="http://schemas.microsoft.com/office/drawing/2014/main" id="{47AFBAEE-0CC1-E5CE-19AC-FC8070A6C8F9}"/>
                </a:ext>
              </a:extLst>
            </p:cNvPr>
            <p:cNvSpPr/>
            <p:nvPr/>
          </p:nvSpPr>
          <p:spPr>
            <a:xfrm>
              <a:off x="6512560" y="4385029"/>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bg1"/>
            </a:solidFill>
            <a:ln w="6152" cap="flat">
              <a:noFill/>
              <a:prstDash val="solid"/>
              <a:miter/>
            </a:ln>
          </p:spPr>
          <p:txBody>
            <a:bodyPr rtlCol="0" anchor="ctr"/>
            <a:lstStyle/>
            <a:p>
              <a:endParaRPr lang="en-GB"/>
            </a:p>
          </p:txBody>
        </p:sp>
        <p:sp>
          <p:nvSpPr>
            <p:cNvPr id="18" name="Frihandsfigur: Form 17">
              <a:extLst>
                <a:ext uri="{FF2B5EF4-FFF2-40B4-BE49-F238E27FC236}">
                  <a16:creationId xmlns:a16="http://schemas.microsoft.com/office/drawing/2014/main" id="{903491FD-5F16-5260-5ECF-9091D3FF1990}"/>
                </a:ext>
              </a:extLst>
            </p:cNvPr>
            <p:cNvSpPr/>
            <p:nvPr/>
          </p:nvSpPr>
          <p:spPr>
            <a:xfrm>
              <a:off x="6177554" y="4385029"/>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bg1"/>
            </a:solidFill>
            <a:ln w="6152" cap="flat">
              <a:noFill/>
              <a:prstDash val="solid"/>
              <a:miter/>
            </a:ln>
          </p:spPr>
          <p:txBody>
            <a:bodyPr rtlCol="0" anchor="ctr"/>
            <a:lstStyle/>
            <a:p>
              <a:endParaRPr lang="en-GB"/>
            </a:p>
          </p:txBody>
        </p:sp>
        <p:sp>
          <p:nvSpPr>
            <p:cNvPr id="20" name="Frihandsfigur: Form 19">
              <a:extLst>
                <a:ext uri="{FF2B5EF4-FFF2-40B4-BE49-F238E27FC236}">
                  <a16:creationId xmlns:a16="http://schemas.microsoft.com/office/drawing/2014/main" id="{68786163-753C-E601-86BE-094BD111990C}"/>
                </a:ext>
              </a:extLst>
            </p:cNvPr>
            <p:cNvSpPr/>
            <p:nvPr/>
          </p:nvSpPr>
          <p:spPr>
            <a:xfrm>
              <a:off x="6327386" y="4471274"/>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bg1"/>
            </a:solidFill>
            <a:ln w="6152" cap="flat">
              <a:noFill/>
              <a:prstDash val="solid"/>
              <a:miter/>
            </a:ln>
          </p:spPr>
          <p:txBody>
            <a:bodyPr rtlCol="0" anchor="ctr"/>
            <a:lstStyle/>
            <a:p>
              <a:endParaRPr lang="en-GB"/>
            </a:p>
          </p:txBody>
        </p:sp>
        <p:sp>
          <p:nvSpPr>
            <p:cNvPr id="21" name="Frihandsfigur: Form 20">
              <a:extLst>
                <a:ext uri="{FF2B5EF4-FFF2-40B4-BE49-F238E27FC236}">
                  <a16:creationId xmlns:a16="http://schemas.microsoft.com/office/drawing/2014/main" id="{90E1BC5F-02A1-88AC-8C1F-5407253585B0}"/>
                </a:ext>
              </a:extLst>
            </p:cNvPr>
            <p:cNvSpPr/>
            <p:nvPr/>
          </p:nvSpPr>
          <p:spPr>
            <a:xfrm>
              <a:off x="6383592" y="4345217"/>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bg1"/>
            </a:solidFill>
            <a:ln w="6152" cap="flat">
              <a:noFill/>
              <a:prstDash val="solid"/>
              <a:miter/>
            </a:ln>
          </p:spPr>
          <p:txBody>
            <a:bodyPr rtlCol="0" anchor="ctr"/>
            <a:lstStyle/>
            <a:p>
              <a:endParaRPr lang="en-GB"/>
            </a:p>
          </p:txBody>
        </p:sp>
      </p:gr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928071" y="2129084"/>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grpSp>
        <p:nvGrpSpPr>
          <p:cNvPr id="146" name="Bild 140" descr="Frysbox för kassör kontur">
            <a:extLst>
              <a:ext uri="{FF2B5EF4-FFF2-40B4-BE49-F238E27FC236}">
                <a16:creationId xmlns:a16="http://schemas.microsoft.com/office/drawing/2014/main" id="{7FD52C25-4203-A4C1-6FE4-F53C720B20B3}"/>
              </a:ext>
            </a:extLst>
          </p:cNvPr>
          <p:cNvGrpSpPr/>
          <p:nvPr/>
        </p:nvGrpSpPr>
        <p:grpSpPr>
          <a:xfrm>
            <a:off x="16356160" y="7413689"/>
            <a:ext cx="571911" cy="505852"/>
            <a:chOff x="15636443" y="6959755"/>
            <a:chExt cx="571911" cy="505852"/>
          </a:xfrm>
          <a:solidFill>
            <a:schemeClr val="lt1"/>
          </a:solidFill>
        </p:grpSpPr>
        <p:sp>
          <p:nvSpPr>
            <p:cNvPr id="147" name="Frihandsfigur: Form 146">
              <a:extLst>
                <a:ext uri="{FF2B5EF4-FFF2-40B4-BE49-F238E27FC236}">
                  <a16:creationId xmlns:a16="http://schemas.microsoft.com/office/drawing/2014/main" id="{FEC7DFA2-7679-BB8B-C02D-77BC22B05978}"/>
                </a:ext>
              </a:extLst>
            </p:cNvPr>
            <p:cNvSpPr/>
            <p:nvPr/>
          </p:nvSpPr>
          <p:spPr>
            <a:xfrm>
              <a:off x="15636443" y="7128372"/>
              <a:ext cx="47468" cy="56205"/>
            </a:xfrm>
            <a:custGeom>
              <a:avLst/>
              <a:gdLst>
                <a:gd name="connsiteX0" fmla="*/ 23734 w 47468"/>
                <a:gd name="connsiteY0" fmla="*/ 0 h 56205"/>
                <a:gd name="connsiteX1" fmla="*/ 0 w 47468"/>
                <a:gd name="connsiteY1" fmla="*/ 28103 h 56205"/>
                <a:gd name="connsiteX2" fmla="*/ 23734 w 47468"/>
                <a:gd name="connsiteY2" fmla="*/ 56206 h 56205"/>
                <a:gd name="connsiteX3" fmla="*/ 47469 w 47468"/>
                <a:gd name="connsiteY3" fmla="*/ 28103 h 56205"/>
                <a:gd name="connsiteX4" fmla="*/ 23734 w 47468"/>
                <a:gd name="connsiteY4" fmla="*/ 0 h 56205"/>
                <a:gd name="connsiteX5" fmla="*/ 23734 w 47468"/>
                <a:gd name="connsiteY5" fmla="*/ 30711 h 56205"/>
                <a:gd name="connsiteX6" fmla="*/ 21354 w 47468"/>
                <a:gd name="connsiteY6" fmla="*/ 28103 h 56205"/>
                <a:gd name="connsiteX7" fmla="*/ 23734 w 47468"/>
                <a:gd name="connsiteY7" fmla="*/ 25495 h 56205"/>
                <a:gd name="connsiteX8" fmla="*/ 26114 w 47468"/>
                <a:gd name="connsiteY8" fmla="*/ 28103 h 56205"/>
                <a:gd name="connsiteX9" fmla="*/ 23734 w 47468"/>
                <a:gd name="connsiteY9" fmla="*/ 30711 h 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56205">
                  <a:moveTo>
                    <a:pt x="23734" y="0"/>
                  </a:moveTo>
                  <a:cubicBezTo>
                    <a:pt x="20231" y="12344"/>
                    <a:pt x="11584" y="22583"/>
                    <a:pt x="0" y="28103"/>
                  </a:cubicBezTo>
                  <a:cubicBezTo>
                    <a:pt x="11584" y="33623"/>
                    <a:pt x="20231" y="43862"/>
                    <a:pt x="23734" y="56206"/>
                  </a:cubicBezTo>
                  <a:cubicBezTo>
                    <a:pt x="27238" y="43862"/>
                    <a:pt x="35885" y="33623"/>
                    <a:pt x="47469" y="28103"/>
                  </a:cubicBezTo>
                  <a:cubicBezTo>
                    <a:pt x="35885" y="22583"/>
                    <a:pt x="27238" y="12344"/>
                    <a:pt x="23734" y="0"/>
                  </a:cubicBezTo>
                  <a:close/>
                  <a:moveTo>
                    <a:pt x="23734" y="30711"/>
                  </a:moveTo>
                  <a:cubicBezTo>
                    <a:pt x="22965" y="29813"/>
                    <a:pt x="22172" y="28944"/>
                    <a:pt x="21354" y="28103"/>
                  </a:cubicBezTo>
                  <a:cubicBezTo>
                    <a:pt x="22172" y="27262"/>
                    <a:pt x="22965" y="26392"/>
                    <a:pt x="23734" y="25495"/>
                  </a:cubicBezTo>
                  <a:cubicBezTo>
                    <a:pt x="24504" y="26392"/>
                    <a:pt x="25297" y="27262"/>
                    <a:pt x="26114" y="28103"/>
                  </a:cubicBezTo>
                  <a:cubicBezTo>
                    <a:pt x="25297" y="28944"/>
                    <a:pt x="24504" y="29813"/>
                    <a:pt x="23734" y="3071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8" name="Frihandsfigur: Form 147">
              <a:extLst>
                <a:ext uri="{FF2B5EF4-FFF2-40B4-BE49-F238E27FC236}">
                  <a16:creationId xmlns:a16="http://schemas.microsoft.com/office/drawing/2014/main" id="{C42105D3-8FC0-A393-E8CF-92424F0D2541}"/>
                </a:ext>
              </a:extLst>
            </p:cNvPr>
            <p:cNvSpPr/>
            <p:nvPr/>
          </p:nvSpPr>
          <p:spPr>
            <a:xfrm>
              <a:off x="16150338" y="7159598"/>
              <a:ext cx="58016" cy="68696"/>
            </a:xfrm>
            <a:custGeom>
              <a:avLst/>
              <a:gdLst>
                <a:gd name="connsiteX0" fmla="*/ 29008 w 58016"/>
                <a:gd name="connsiteY0" fmla="*/ 0 h 68696"/>
                <a:gd name="connsiteX1" fmla="*/ 0 w 58016"/>
                <a:gd name="connsiteY1" fmla="*/ 34348 h 68696"/>
                <a:gd name="connsiteX2" fmla="*/ 29008 w 58016"/>
                <a:gd name="connsiteY2" fmla="*/ 68696 h 68696"/>
                <a:gd name="connsiteX3" fmla="*/ 58017 w 58016"/>
                <a:gd name="connsiteY3" fmla="*/ 34348 h 68696"/>
                <a:gd name="connsiteX4" fmla="*/ 29008 w 58016"/>
                <a:gd name="connsiteY4" fmla="*/ 0 h 68696"/>
                <a:gd name="connsiteX5" fmla="*/ 29008 w 58016"/>
                <a:gd name="connsiteY5" fmla="*/ 41926 h 68696"/>
                <a:gd name="connsiteX6" fmla="*/ 22148 w 58016"/>
                <a:gd name="connsiteY6" fmla="*/ 34348 h 68696"/>
                <a:gd name="connsiteX7" fmla="*/ 29008 w 58016"/>
                <a:gd name="connsiteY7" fmla="*/ 26769 h 68696"/>
                <a:gd name="connsiteX8" fmla="*/ 35869 w 58016"/>
                <a:gd name="connsiteY8" fmla="*/ 34348 h 68696"/>
                <a:gd name="connsiteX9" fmla="*/ 29008 w 58016"/>
                <a:gd name="connsiteY9" fmla="*/ 41926 h 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6" h="68696">
                  <a:moveTo>
                    <a:pt x="29008" y="0"/>
                  </a:moveTo>
                  <a:cubicBezTo>
                    <a:pt x="24726" y="15088"/>
                    <a:pt x="14158" y="27601"/>
                    <a:pt x="0" y="34348"/>
                  </a:cubicBezTo>
                  <a:cubicBezTo>
                    <a:pt x="14158" y="41095"/>
                    <a:pt x="24726" y="53609"/>
                    <a:pt x="29008" y="68696"/>
                  </a:cubicBezTo>
                  <a:cubicBezTo>
                    <a:pt x="33290" y="53609"/>
                    <a:pt x="43859" y="41095"/>
                    <a:pt x="58017" y="34348"/>
                  </a:cubicBezTo>
                  <a:cubicBezTo>
                    <a:pt x="43859" y="27601"/>
                    <a:pt x="33290" y="15088"/>
                    <a:pt x="29008" y="0"/>
                  </a:cubicBezTo>
                  <a:close/>
                  <a:moveTo>
                    <a:pt x="29008" y="41926"/>
                  </a:moveTo>
                  <a:cubicBezTo>
                    <a:pt x="26920" y="39227"/>
                    <a:pt x="24627" y="36694"/>
                    <a:pt x="22148" y="34348"/>
                  </a:cubicBezTo>
                  <a:cubicBezTo>
                    <a:pt x="24627" y="32002"/>
                    <a:pt x="26920" y="29469"/>
                    <a:pt x="29008" y="26769"/>
                  </a:cubicBezTo>
                  <a:cubicBezTo>
                    <a:pt x="31096" y="29469"/>
                    <a:pt x="33390" y="32002"/>
                    <a:pt x="35869" y="34348"/>
                  </a:cubicBezTo>
                  <a:cubicBezTo>
                    <a:pt x="33390" y="36694"/>
                    <a:pt x="31096" y="39227"/>
                    <a:pt x="29008" y="41926"/>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9" name="Frihandsfigur: Form 148">
              <a:extLst>
                <a:ext uri="{FF2B5EF4-FFF2-40B4-BE49-F238E27FC236}">
                  <a16:creationId xmlns:a16="http://schemas.microsoft.com/office/drawing/2014/main" id="{84031186-D3F3-852F-4B44-284B6F6A6D7A}"/>
                </a:ext>
              </a:extLst>
            </p:cNvPr>
            <p:cNvSpPr/>
            <p:nvPr/>
          </p:nvSpPr>
          <p:spPr>
            <a:xfrm>
              <a:off x="15943423" y="7103392"/>
              <a:ext cx="42194" cy="49960"/>
            </a:xfrm>
            <a:custGeom>
              <a:avLst/>
              <a:gdLst>
                <a:gd name="connsiteX0" fmla="*/ 21097 w 42194"/>
                <a:gd name="connsiteY0" fmla="*/ 49961 h 49960"/>
                <a:gd name="connsiteX1" fmla="*/ 42194 w 42194"/>
                <a:gd name="connsiteY1" fmla="*/ 24980 h 49960"/>
                <a:gd name="connsiteX2" fmla="*/ 21097 w 42194"/>
                <a:gd name="connsiteY2" fmla="*/ 0 h 49960"/>
                <a:gd name="connsiteX3" fmla="*/ 0 w 42194"/>
                <a:gd name="connsiteY3" fmla="*/ 24980 h 49960"/>
                <a:gd name="connsiteX4" fmla="*/ 21097 w 42194"/>
                <a:gd name="connsiteY4" fmla="*/ 49961 h 4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4" h="49960">
                  <a:moveTo>
                    <a:pt x="21097" y="49961"/>
                  </a:moveTo>
                  <a:cubicBezTo>
                    <a:pt x="24212" y="38988"/>
                    <a:pt x="31898" y="29887"/>
                    <a:pt x="42194" y="24980"/>
                  </a:cubicBezTo>
                  <a:cubicBezTo>
                    <a:pt x="31898" y="20074"/>
                    <a:pt x="24212" y="10973"/>
                    <a:pt x="21097" y="0"/>
                  </a:cubicBezTo>
                  <a:cubicBezTo>
                    <a:pt x="17983" y="10973"/>
                    <a:pt x="10297" y="20074"/>
                    <a:pt x="0" y="24980"/>
                  </a:cubicBezTo>
                  <a:cubicBezTo>
                    <a:pt x="10297" y="29887"/>
                    <a:pt x="17983" y="38988"/>
                    <a:pt x="21097" y="4996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0" name="Frihandsfigur: Form 149">
              <a:extLst>
                <a:ext uri="{FF2B5EF4-FFF2-40B4-BE49-F238E27FC236}">
                  <a16:creationId xmlns:a16="http://schemas.microsoft.com/office/drawing/2014/main" id="{5EBBCDB4-0A94-1FA3-2725-2C3FE21A3E7B}"/>
                </a:ext>
              </a:extLst>
            </p:cNvPr>
            <p:cNvSpPr/>
            <p:nvPr/>
          </p:nvSpPr>
          <p:spPr>
            <a:xfrm>
              <a:off x="15803250" y="6959755"/>
              <a:ext cx="52742" cy="62450"/>
            </a:xfrm>
            <a:custGeom>
              <a:avLst/>
              <a:gdLst>
                <a:gd name="connsiteX0" fmla="*/ 26371 w 52742"/>
                <a:gd name="connsiteY0" fmla="*/ 62451 h 62450"/>
                <a:gd name="connsiteX1" fmla="*/ 52742 w 52742"/>
                <a:gd name="connsiteY1" fmla="*/ 31225 h 62450"/>
                <a:gd name="connsiteX2" fmla="*/ 26371 w 52742"/>
                <a:gd name="connsiteY2" fmla="*/ 0 h 62450"/>
                <a:gd name="connsiteX3" fmla="*/ 0 w 52742"/>
                <a:gd name="connsiteY3" fmla="*/ 31225 h 62450"/>
                <a:gd name="connsiteX4" fmla="*/ 26371 w 52742"/>
                <a:gd name="connsiteY4" fmla="*/ 62451 h 62450"/>
                <a:gd name="connsiteX5" fmla="*/ 26371 w 52742"/>
                <a:gd name="connsiteY5" fmla="*/ 26162 h 62450"/>
                <a:gd name="connsiteX6" fmla="*/ 30972 w 52742"/>
                <a:gd name="connsiteY6" fmla="*/ 31225 h 62450"/>
                <a:gd name="connsiteX7" fmla="*/ 26371 w 52742"/>
                <a:gd name="connsiteY7" fmla="*/ 36289 h 62450"/>
                <a:gd name="connsiteX8" fmla="*/ 21770 w 52742"/>
                <a:gd name="connsiteY8" fmla="*/ 31225 h 62450"/>
                <a:gd name="connsiteX9" fmla="*/ 26371 w 52742"/>
                <a:gd name="connsiteY9" fmla="*/ 26162 h 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2" h="62450">
                  <a:moveTo>
                    <a:pt x="26371" y="62451"/>
                  </a:moveTo>
                  <a:cubicBezTo>
                    <a:pt x="30264" y="48735"/>
                    <a:pt x="39872" y="37359"/>
                    <a:pt x="52742" y="31225"/>
                  </a:cubicBezTo>
                  <a:cubicBezTo>
                    <a:pt x="39872" y="25092"/>
                    <a:pt x="30264" y="13716"/>
                    <a:pt x="26371" y="0"/>
                  </a:cubicBezTo>
                  <a:cubicBezTo>
                    <a:pt x="22478" y="13716"/>
                    <a:pt x="12871" y="25092"/>
                    <a:pt x="0" y="31225"/>
                  </a:cubicBezTo>
                  <a:cubicBezTo>
                    <a:pt x="12871" y="37359"/>
                    <a:pt x="22479" y="48735"/>
                    <a:pt x="26371" y="62451"/>
                  </a:cubicBezTo>
                  <a:close/>
                  <a:moveTo>
                    <a:pt x="26371" y="26162"/>
                  </a:moveTo>
                  <a:cubicBezTo>
                    <a:pt x="27809" y="27934"/>
                    <a:pt x="29346" y="29625"/>
                    <a:pt x="30972" y="31225"/>
                  </a:cubicBezTo>
                  <a:cubicBezTo>
                    <a:pt x="29346" y="32826"/>
                    <a:pt x="27809" y="34517"/>
                    <a:pt x="26371" y="36289"/>
                  </a:cubicBezTo>
                  <a:cubicBezTo>
                    <a:pt x="24933" y="34517"/>
                    <a:pt x="23397" y="32826"/>
                    <a:pt x="21770" y="31225"/>
                  </a:cubicBezTo>
                  <a:cubicBezTo>
                    <a:pt x="23397" y="29625"/>
                    <a:pt x="24933" y="27934"/>
                    <a:pt x="26371" y="26162"/>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1" name="Frihandsfigur: Form 150">
              <a:extLst>
                <a:ext uri="{FF2B5EF4-FFF2-40B4-BE49-F238E27FC236}">
                  <a16:creationId xmlns:a16="http://schemas.microsoft.com/office/drawing/2014/main" id="{36308BEA-F035-05D3-B877-B20A54DCFEF9}"/>
                </a:ext>
              </a:extLst>
            </p:cNvPr>
            <p:cNvSpPr/>
            <p:nvPr/>
          </p:nvSpPr>
          <p:spPr>
            <a:xfrm>
              <a:off x="15681142" y="7028451"/>
              <a:ext cx="474627" cy="437156"/>
            </a:xfrm>
            <a:custGeom>
              <a:avLst/>
              <a:gdLst>
                <a:gd name="connsiteX0" fmla="*/ 467897 w 474627"/>
                <a:gd name="connsiteY0" fmla="*/ 67371 h 437156"/>
                <a:gd name="connsiteX1" fmla="*/ 468370 w 474627"/>
                <a:gd name="connsiteY1" fmla="*/ 66268 h 437156"/>
                <a:gd name="connsiteX2" fmla="*/ 468370 w 474627"/>
                <a:gd name="connsiteY2" fmla="*/ 46809 h 437156"/>
                <a:gd name="connsiteX3" fmla="*/ 462208 w 474627"/>
                <a:gd name="connsiteY3" fmla="*/ 31405 h 437156"/>
                <a:gd name="connsiteX4" fmla="*/ 415821 w 474627"/>
                <a:gd name="connsiteY4" fmla="*/ 0 h 437156"/>
                <a:gd name="connsiteX5" fmla="*/ 58805 w 474627"/>
                <a:gd name="connsiteY5" fmla="*/ 0 h 437156"/>
                <a:gd name="connsiteX6" fmla="*/ 12418 w 474627"/>
                <a:gd name="connsiteY6" fmla="*/ 31405 h 437156"/>
                <a:gd name="connsiteX7" fmla="*/ 6233 w 474627"/>
                <a:gd name="connsiteY7" fmla="*/ 46868 h 437156"/>
                <a:gd name="connsiteX8" fmla="*/ 6233 w 474627"/>
                <a:gd name="connsiteY8" fmla="*/ 63762 h 437156"/>
                <a:gd name="connsiteX9" fmla="*/ 7780 w 474627"/>
                <a:gd name="connsiteY9" fmla="*/ 67371 h 437156"/>
                <a:gd name="connsiteX10" fmla="*/ 43608 w 474627"/>
                <a:gd name="connsiteY10" fmla="*/ 150968 h 437156"/>
                <a:gd name="connsiteX11" fmla="*/ 0 w 474627"/>
                <a:gd name="connsiteY11" fmla="*/ 235801 h 437156"/>
                <a:gd name="connsiteX12" fmla="*/ 0 w 474627"/>
                <a:gd name="connsiteY12" fmla="*/ 437157 h 437156"/>
                <a:gd name="connsiteX13" fmla="*/ 474627 w 474627"/>
                <a:gd name="connsiteY13" fmla="*/ 437157 h 437156"/>
                <a:gd name="connsiteX14" fmla="*/ 474627 w 474627"/>
                <a:gd name="connsiteY14" fmla="*/ 235801 h 437156"/>
                <a:gd name="connsiteX15" fmla="*/ 431582 w 474627"/>
                <a:gd name="connsiteY15" fmla="*/ 152106 h 437156"/>
                <a:gd name="connsiteX16" fmla="*/ 24014 w 474627"/>
                <a:gd name="connsiteY16" fmla="*/ 36044 h 437156"/>
                <a:gd name="connsiteX17" fmla="*/ 58805 w 474627"/>
                <a:gd name="connsiteY17" fmla="*/ 12490 h 437156"/>
                <a:gd name="connsiteX18" fmla="*/ 415821 w 474627"/>
                <a:gd name="connsiteY18" fmla="*/ 12490 h 437156"/>
                <a:gd name="connsiteX19" fmla="*/ 450612 w 474627"/>
                <a:gd name="connsiteY19" fmla="*/ 36044 h 437156"/>
                <a:gd name="connsiteX20" fmla="*/ 456178 w 474627"/>
                <a:gd name="connsiteY20" fmla="*/ 49961 h 437156"/>
                <a:gd name="connsiteX21" fmla="*/ 18448 w 474627"/>
                <a:gd name="connsiteY21" fmla="*/ 49961 h 437156"/>
                <a:gd name="connsiteX22" fmla="*/ 19259 w 474627"/>
                <a:gd name="connsiteY22" fmla="*/ 62452 h 437156"/>
                <a:gd name="connsiteX23" fmla="*/ 456416 w 474627"/>
                <a:gd name="connsiteY23" fmla="*/ 62452 h 437156"/>
                <a:gd name="connsiteX24" fmla="*/ 418945 w 474627"/>
                <a:gd name="connsiteY24" fmla="*/ 149883 h 437156"/>
                <a:gd name="connsiteX25" fmla="*/ 346521 w 474627"/>
                <a:gd name="connsiteY25" fmla="*/ 149883 h 437156"/>
                <a:gd name="connsiteX26" fmla="*/ 319724 w 474627"/>
                <a:gd name="connsiteY26" fmla="*/ 138586 h 437156"/>
                <a:gd name="connsiteX27" fmla="*/ 280232 w 474627"/>
                <a:gd name="connsiteY27" fmla="*/ 134641 h 437156"/>
                <a:gd name="connsiteX28" fmla="*/ 240076 w 474627"/>
                <a:gd name="connsiteY28" fmla="*/ 132918 h 437156"/>
                <a:gd name="connsiteX29" fmla="*/ 224718 w 474627"/>
                <a:gd name="connsiteY29" fmla="*/ 136031 h 437156"/>
                <a:gd name="connsiteX30" fmla="*/ 218954 w 474627"/>
                <a:gd name="connsiteY30" fmla="*/ 125853 h 437156"/>
                <a:gd name="connsiteX31" fmla="*/ 167581 w 474627"/>
                <a:gd name="connsiteY31" fmla="*/ 131547 h 437156"/>
                <a:gd name="connsiteX32" fmla="*/ 140282 w 474627"/>
                <a:gd name="connsiteY32" fmla="*/ 152776 h 437156"/>
                <a:gd name="connsiteX33" fmla="*/ 96078 w 474627"/>
                <a:gd name="connsiteY33" fmla="*/ 149883 h 437156"/>
                <a:gd name="connsiteX34" fmla="*/ 56730 w 474627"/>
                <a:gd name="connsiteY34" fmla="*/ 149883 h 437156"/>
                <a:gd name="connsiteX35" fmla="*/ 386914 w 474627"/>
                <a:gd name="connsiteY35" fmla="*/ 195259 h 437156"/>
                <a:gd name="connsiteX36" fmla="*/ 423016 w 474627"/>
                <a:gd name="connsiteY36" fmla="*/ 201811 h 437156"/>
                <a:gd name="connsiteX37" fmla="*/ 386902 w 474627"/>
                <a:gd name="connsiteY37" fmla="*/ 215696 h 437156"/>
                <a:gd name="connsiteX38" fmla="*/ 376283 w 474627"/>
                <a:gd name="connsiteY38" fmla="*/ 216305 h 437156"/>
                <a:gd name="connsiteX39" fmla="*/ 386914 w 474627"/>
                <a:gd name="connsiteY39" fmla="*/ 195259 h 437156"/>
                <a:gd name="connsiteX40" fmla="*/ 424423 w 474627"/>
                <a:gd name="connsiteY40" fmla="*/ 215722 h 437156"/>
                <a:gd name="connsiteX41" fmla="*/ 424724 w 474627"/>
                <a:gd name="connsiteY41" fmla="*/ 218692 h 437156"/>
                <a:gd name="connsiteX42" fmla="*/ 399239 w 474627"/>
                <a:gd name="connsiteY42" fmla="*/ 231068 h 437156"/>
                <a:gd name="connsiteX43" fmla="*/ 356995 w 474627"/>
                <a:gd name="connsiteY43" fmla="*/ 231068 h 437156"/>
                <a:gd name="connsiteX44" fmla="*/ 356211 w 474627"/>
                <a:gd name="connsiteY44" fmla="*/ 230845 h 437156"/>
                <a:gd name="connsiteX45" fmla="*/ 363753 w 474627"/>
                <a:gd name="connsiteY45" fmla="*/ 226105 h 437156"/>
                <a:gd name="connsiteX46" fmla="*/ 387927 w 474627"/>
                <a:gd name="connsiteY46" fmla="*/ 225825 h 437156"/>
                <a:gd name="connsiteX47" fmla="*/ 424423 w 474627"/>
                <a:gd name="connsiteY47" fmla="*/ 215722 h 437156"/>
                <a:gd name="connsiteX48" fmla="*/ 349103 w 474627"/>
                <a:gd name="connsiteY48" fmla="*/ 223196 h 437156"/>
                <a:gd name="connsiteX49" fmla="*/ 332415 w 474627"/>
                <a:gd name="connsiteY49" fmla="*/ 231068 h 437156"/>
                <a:gd name="connsiteX50" fmla="*/ 310663 w 474627"/>
                <a:gd name="connsiteY50" fmla="*/ 231068 h 437156"/>
                <a:gd name="connsiteX51" fmla="*/ 310135 w 474627"/>
                <a:gd name="connsiteY51" fmla="*/ 230134 h 437156"/>
                <a:gd name="connsiteX52" fmla="*/ 345759 w 474627"/>
                <a:gd name="connsiteY52" fmla="*/ 217291 h 437156"/>
                <a:gd name="connsiteX53" fmla="*/ 375098 w 474627"/>
                <a:gd name="connsiteY53" fmla="*/ 193347 h 437156"/>
                <a:gd name="connsiteX54" fmla="*/ 376569 w 474627"/>
                <a:gd name="connsiteY54" fmla="*/ 195944 h 437156"/>
                <a:gd name="connsiteX55" fmla="*/ 349103 w 474627"/>
                <a:gd name="connsiteY55" fmla="*/ 223196 h 437156"/>
                <a:gd name="connsiteX56" fmla="*/ 121715 w 474627"/>
                <a:gd name="connsiteY56" fmla="*/ 228406 h 437156"/>
                <a:gd name="connsiteX57" fmla="*/ 110553 w 474627"/>
                <a:gd name="connsiteY57" fmla="*/ 231068 h 437156"/>
                <a:gd name="connsiteX58" fmla="*/ 68315 w 474627"/>
                <a:gd name="connsiteY58" fmla="*/ 231068 h 437156"/>
                <a:gd name="connsiteX59" fmla="*/ 61878 w 474627"/>
                <a:gd name="connsiteY59" fmla="*/ 226206 h 437156"/>
                <a:gd name="connsiteX60" fmla="*/ 61577 w 474627"/>
                <a:gd name="connsiteY60" fmla="*/ 223236 h 437156"/>
                <a:gd name="connsiteX61" fmla="*/ 99358 w 474627"/>
                <a:gd name="connsiteY61" fmla="*/ 225825 h 437156"/>
                <a:gd name="connsiteX62" fmla="*/ 122404 w 474627"/>
                <a:gd name="connsiteY62" fmla="*/ 221507 h 437156"/>
                <a:gd name="connsiteX63" fmla="*/ 121715 w 474627"/>
                <a:gd name="connsiteY63" fmla="*/ 228406 h 437156"/>
                <a:gd name="connsiteX64" fmla="*/ 98333 w 474627"/>
                <a:gd name="connsiteY64" fmla="*/ 215696 h 437156"/>
                <a:gd name="connsiteX65" fmla="*/ 60170 w 474627"/>
                <a:gd name="connsiteY65" fmla="*/ 209325 h 437156"/>
                <a:gd name="connsiteX66" fmla="*/ 96284 w 474627"/>
                <a:gd name="connsiteY66" fmla="*/ 195439 h 437156"/>
                <a:gd name="connsiteX67" fmla="*/ 97548 w 474627"/>
                <a:gd name="connsiteY67" fmla="*/ 195337 h 437156"/>
                <a:gd name="connsiteX68" fmla="*/ 122748 w 474627"/>
                <a:gd name="connsiteY68" fmla="*/ 207767 h 437156"/>
                <a:gd name="connsiteX69" fmla="*/ 126605 w 474627"/>
                <a:gd name="connsiteY69" fmla="*/ 209117 h 437156"/>
                <a:gd name="connsiteX70" fmla="*/ 98333 w 474627"/>
                <a:gd name="connsiteY70" fmla="*/ 215696 h 437156"/>
                <a:gd name="connsiteX71" fmla="*/ 126250 w 474627"/>
                <a:gd name="connsiteY71" fmla="*/ 198208 h 437156"/>
                <a:gd name="connsiteX72" fmla="*/ 94702 w 474627"/>
                <a:gd name="connsiteY72" fmla="*/ 175807 h 437156"/>
                <a:gd name="connsiteX73" fmla="*/ 95730 w 474627"/>
                <a:gd name="connsiteY73" fmla="*/ 173005 h 437156"/>
                <a:gd name="connsiteX74" fmla="*/ 128585 w 474627"/>
                <a:gd name="connsiteY74" fmla="*/ 191835 h 437156"/>
                <a:gd name="connsiteX75" fmla="*/ 146210 w 474627"/>
                <a:gd name="connsiteY75" fmla="*/ 197032 h 437156"/>
                <a:gd name="connsiteX76" fmla="*/ 138997 w 474627"/>
                <a:gd name="connsiteY76" fmla="*/ 202136 h 437156"/>
                <a:gd name="connsiteX77" fmla="*/ 126250 w 474627"/>
                <a:gd name="connsiteY77" fmla="*/ 198208 h 437156"/>
                <a:gd name="connsiteX78" fmla="*/ 136274 w 474627"/>
                <a:gd name="connsiteY78" fmla="*/ 172674 h 437156"/>
                <a:gd name="connsiteX79" fmla="*/ 143795 w 474627"/>
                <a:gd name="connsiteY79" fmla="*/ 185955 h 437156"/>
                <a:gd name="connsiteX80" fmla="*/ 132087 w 474627"/>
                <a:gd name="connsiteY80" fmla="*/ 182276 h 437156"/>
                <a:gd name="connsiteX81" fmla="*/ 100540 w 474627"/>
                <a:gd name="connsiteY81" fmla="*/ 159876 h 437156"/>
                <a:gd name="connsiteX82" fmla="*/ 135225 w 474627"/>
                <a:gd name="connsiteY82" fmla="*/ 161810 h 437156"/>
                <a:gd name="connsiteX83" fmla="*/ 136274 w 474627"/>
                <a:gd name="connsiteY83" fmla="*/ 172674 h 437156"/>
                <a:gd name="connsiteX84" fmla="*/ 208602 w 474627"/>
                <a:gd name="connsiteY84" fmla="*/ 175299 h 437156"/>
                <a:gd name="connsiteX85" fmla="*/ 208166 w 474627"/>
                <a:gd name="connsiteY85" fmla="*/ 172346 h 437156"/>
                <a:gd name="connsiteX86" fmla="*/ 246025 w 474627"/>
                <a:gd name="connsiteY86" fmla="*/ 173203 h 437156"/>
                <a:gd name="connsiteX87" fmla="*/ 282022 w 474627"/>
                <a:gd name="connsiteY87" fmla="*/ 161440 h 437156"/>
                <a:gd name="connsiteX88" fmla="*/ 282457 w 474627"/>
                <a:gd name="connsiteY88" fmla="*/ 164393 h 437156"/>
                <a:gd name="connsiteX89" fmla="*/ 247017 w 474627"/>
                <a:gd name="connsiteY89" fmla="*/ 179917 h 437156"/>
                <a:gd name="connsiteX90" fmla="*/ 208602 w 474627"/>
                <a:gd name="connsiteY90" fmla="*/ 175299 h 437156"/>
                <a:gd name="connsiteX91" fmla="*/ 247590 w 474627"/>
                <a:gd name="connsiteY91" fmla="*/ 205209 h 437156"/>
                <a:gd name="connsiteX92" fmla="*/ 209269 w 474627"/>
                <a:gd name="connsiteY92" fmla="*/ 210546 h 437156"/>
                <a:gd name="connsiteX93" fmla="*/ 173543 w 474627"/>
                <a:gd name="connsiteY93" fmla="*/ 195690 h 437156"/>
                <a:gd name="connsiteX94" fmla="*/ 211865 w 474627"/>
                <a:gd name="connsiteY94" fmla="*/ 190352 h 437156"/>
                <a:gd name="connsiteX95" fmla="*/ 247590 w 474627"/>
                <a:gd name="connsiteY95" fmla="*/ 205209 h 437156"/>
                <a:gd name="connsiteX96" fmla="*/ 244539 w 474627"/>
                <a:gd name="connsiteY96" fmla="*/ 163132 h 437156"/>
                <a:gd name="connsiteX97" fmla="*/ 206124 w 474627"/>
                <a:gd name="connsiteY97" fmla="*/ 158514 h 437156"/>
                <a:gd name="connsiteX98" fmla="*/ 241564 w 474627"/>
                <a:gd name="connsiteY98" fmla="*/ 142989 h 437156"/>
                <a:gd name="connsiteX99" fmla="*/ 279979 w 474627"/>
                <a:gd name="connsiteY99" fmla="*/ 147607 h 437156"/>
                <a:gd name="connsiteX100" fmla="*/ 244539 w 474627"/>
                <a:gd name="connsiteY100" fmla="*/ 163132 h 437156"/>
                <a:gd name="connsiteX101" fmla="*/ 182630 w 474627"/>
                <a:gd name="connsiteY101" fmla="*/ 158122 h 437156"/>
                <a:gd name="connsiteX102" fmla="*/ 145132 w 474627"/>
                <a:gd name="connsiteY102" fmla="*/ 167657 h 437156"/>
                <a:gd name="connsiteX103" fmla="*/ 172598 w 474627"/>
                <a:gd name="connsiteY103" fmla="*/ 140405 h 437156"/>
                <a:gd name="connsiteX104" fmla="*/ 210096 w 474627"/>
                <a:gd name="connsiteY104" fmla="*/ 130870 h 437156"/>
                <a:gd name="connsiteX105" fmla="*/ 182630 w 474627"/>
                <a:gd name="connsiteY105" fmla="*/ 158122 h 437156"/>
                <a:gd name="connsiteX106" fmla="*/ 159579 w 474627"/>
                <a:gd name="connsiteY106" fmla="*/ 200804 h 437156"/>
                <a:gd name="connsiteX107" fmla="*/ 162844 w 474627"/>
                <a:gd name="connsiteY107" fmla="*/ 199076 h 437156"/>
                <a:gd name="connsiteX108" fmla="*/ 161283 w 474627"/>
                <a:gd name="connsiteY108" fmla="*/ 211221 h 437156"/>
                <a:gd name="connsiteX109" fmla="*/ 164196 w 474627"/>
                <a:gd name="connsiteY109" fmla="*/ 221394 h 437156"/>
                <a:gd name="connsiteX110" fmla="*/ 132114 w 474627"/>
                <a:gd name="connsiteY110" fmla="*/ 228056 h 437156"/>
                <a:gd name="connsiteX111" fmla="*/ 159579 w 474627"/>
                <a:gd name="connsiteY111" fmla="*/ 200804 h 437156"/>
                <a:gd name="connsiteX112" fmla="*/ 153493 w 474627"/>
                <a:gd name="connsiteY112" fmla="*/ 182422 h 437156"/>
                <a:gd name="connsiteX113" fmla="*/ 152022 w 474627"/>
                <a:gd name="connsiteY113" fmla="*/ 179825 h 437156"/>
                <a:gd name="connsiteX114" fmla="*/ 187647 w 474627"/>
                <a:gd name="connsiteY114" fmla="*/ 166981 h 437156"/>
                <a:gd name="connsiteX115" fmla="*/ 196299 w 474627"/>
                <a:gd name="connsiteY115" fmla="*/ 161672 h 437156"/>
                <a:gd name="connsiteX116" fmla="*/ 197374 w 474627"/>
                <a:gd name="connsiteY116" fmla="*/ 168952 h 437156"/>
                <a:gd name="connsiteX117" fmla="*/ 190991 w 474627"/>
                <a:gd name="connsiteY117" fmla="*/ 172887 h 437156"/>
                <a:gd name="connsiteX118" fmla="*/ 153493 w 474627"/>
                <a:gd name="connsiteY118" fmla="*/ 182422 h 437156"/>
                <a:gd name="connsiteX119" fmla="*/ 171760 w 474627"/>
                <a:gd name="connsiteY119" fmla="*/ 209558 h 437156"/>
                <a:gd name="connsiteX120" fmla="*/ 207970 w 474627"/>
                <a:gd name="connsiteY120" fmla="*/ 220644 h 437156"/>
                <a:gd name="connsiteX121" fmla="*/ 245807 w 474627"/>
                <a:gd name="connsiteY121" fmla="*/ 219077 h 437156"/>
                <a:gd name="connsiteX122" fmla="*/ 245427 w 474627"/>
                <a:gd name="connsiteY122" fmla="*/ 222037 h 437156"/>
                <a:gd name="connsiteX123" fmla="*/ 207105 w 474627"/>
                <a:gd name="connsiteY123" fmla="*/ 227376 h 437156"/>
                <a:gd name="connsiteX124" fmla="*/ 171380 w 474627"/>
                <a:gd name="connsiteY124" fmla="*/ 212519 h 437156"/>
                <a:gd name="connsiteX125" fmla="*/ 206087 w 474627"/>
                <a:gd name="connsiteY125" fmla="*/ 243559 h 437156"/>
                <a:gd name="connsiteX126" fmla="*/ 268538 w 474627"/>
                <a:gd name="connsiteY126" fmla="*/ 243559 h 437156"/>
                <a:gd name="connsiteX127" fmla="*/ 268538 w 474627"/>
                <a:gd name="connsiteY127" fmla="*/ 306010 h 437156"/>
                <a:gd name="connsiteX128" fmla="*/ 237313 w 474627"/>
                <a:gd name="connsiteY128" fmla="*/ 337235 h 437156"/>
                <a:gd name="connsiteX129" fmla="*/ 206087 w 474627"/>
                <a:gd name="connsiteY129" fmla="*/ 306010 h 437156"/>
                <a:gd name="connsiteX130" fmla="*/ 265948 w 474627"/>
                <a:gd name="connsiteY130" fmla="*/ 223231 h 437156"/>
                <a:gd name="connsiteX131" fmla="*/ 255758 w 474627"/>
                <a:gd name="connsiteY131" fmla="*/ 221517 h 437156"/>
                <a:gd name="connsiteX132" fmla="*/ 256622 w 474627"/>
                <a:gd name="connsiteY132" fmla="*/ 214801 h 437156"/>
                <a:gd name="connsiteX133" fmla="*/ 266814 w 474627"/>
                <a:gd name="connsiteY133" fmla="*/ 216500 h 437156"/>
                <a:gd name="connsiteX134" fmla="*/ 304650 w 474627"/>
                <a:gd name="connsiteY134" fmla="*/ 214933 h 437156"/>
                <a:gd name="connsiteX135" fmla="*/ 304269 w 474627"/>
                <a:gd name="connsiteY135" fmla="*/ 217893 h 437156"/>
                <a:gd name="connsiteX136" fmla="*/ 265948 w 474627"/>
                <a:gd name="connsiteY136" fmla="*/ 223231 h 437156"/>
                <a:gd name="connsiteX137" fmla="*/ 268111 w 474627"/>
                <a:gd name="connsiteY137" fmla="*/ 206403 h 437156"/>
                <a:gd name="connsiteX138" fmla="*/ 257711 w 474627"/>
                <a:gd name="connsiteY138" fmla="*/ 204635 h 437156"/>
                <a:gd name="connsiteX139" fmla="*/ 247419 w 474627"/>
                <a:gd name="connsiteY139" fmla="*/ 190138 h 437156"/>
                <a:gd name="connsiteX140" fmla="*/ 248505 w 474627"/>
                <a:gd name="connsiteY140" fmla="*/ 189988 h 437156"/>
                <a:gd name="connsiteX141" fmla="*/ 267523 w 474627"/>
                <a:gd name="connsiteY141" fmla="*/ 185843 h 437156"/>
                <a:gd name="connsiteX142" fmla="*/ 270707 w 474627"/>
                <a:gd name="connsiteY142" fmla="*/ 186208 h 437156"/>
                <a:gd name="connsiteX143" fmla="*/ 306433 w 474627"/>
                <a:gd name="connsiteY143" fmla="*/ 201065 h 437156"/>
                <a:gd name="connsiteX144" fmla="*/ 268111 w 474627"/>
                <a:gd name="connsiteY144" fmla="*/ 206403 h 437156"/>
                <a:gd name="connsiteX145" fmla="*/ 306334 w 474627"/>
                <a:gd name="connsiteY145" fmla="*/ 184168 h 437156"/>
                <a:gd name="connsiteX146" fmla="*/ 286657 w 474627"/>
                <a:gd name="connsiteY146" fmla="*/ 176533 h 437156"/>
                <a:gd name="connsiteX147" fmla="*/ 290975 w 474627"/>
                <a:gd name="connsiteY147" fmla="*/ 171343 h 437156"/>
                <a:gd name="connsiteX148" fmla="*/ 308247 w 474627"/>
                <a:gd name="connsiteY148" fmla="*/ 177657 h 437156"/>
                <a:gd name="connsiteX149" fmla="*/ 345859 w 474627"/>
                <a:gd name="connsiteY149" fmla="*/ 182058 h 437156"/>
                <a:gd name="connsiteX150" fmla="*/ 345018 w 474627"/>
                <a:gd name="connsiteY150" fmla="*/ 184921 h 437156"/>
                <a:gd name="connsiteX151" fmla="*/ 306334 w 474627"/>
                <a:gd name="connsiteY151" fmla="*/ 184168 h 437156"/>
                <a:gd name="connsiteX152" fmla="*/ 289423 w 474627"/>
                <a:gd name="connsiteY152" fmla="*/ 143779 h 437156"/>
                <a:gd name="connsiteX153" fmla="*/ 316855 w 474627"/>
                <a:gd name="connsiteY153" fmla="*/ 148353 h 437156"/>
                <a:gd name="connsiteX154" fmla="*/ 349800 w 474627"/>
                <a:gd name="connsiteY154" fmla="*/ 168642 h 437156"/>
                <a:gd name="connsiteX155" fmla="*/ 311116 w 474627"/>
                <a:gd name="connsiteY155" fmla="*/ 167889 h 437156"/>
                <a:gd name="connsiteX156" fmla="*/ 292190 w 474627"/>
                <a:gd name="connsiteY156" fmla="*/ 160608 h 437156"/>
                <a:gd name="connsiteX157" fmla="*/ 290050 w 474627"/>
                <a:gd name="connsiteY157" fmla="*/ 146121 h 437156"/>
                <a:gd name="connsiteX158" fmla="*/ 289423 w 474627"/>
                <a:gd name="connsiteY158" fmla="*/ 143778 h 437156"/>
                <a:gd name="connsiteX159" fmla="*/ 340743 w 474627"/>
                <a:gd name="connsiteY159" fmla="*/ 208432 h 437156"/>
                <a:gd name="connsiteX160" fmla="*/ 314345 w 474627"/>
                <a:gd name="connsiteY160" fmla="*/ 219281 h 437156"/>
                <a:gd name="connsiteX161" fmla="*/ 314367 w 474627"/>
                <a:gd name="connsiteY161" fmla="*/ 219191 h 437156"/>
                <a:gd name="connsiteX162" fmla="*/ 316530 w 474627"/>
                <a:gd name="connsiteY162" fmla="*/ 202363 h 437156"/>
                <a:gd name="connsiteX163" fmla="*/ 316561 w 474627"/>
                <a:gd name="connsiteY163" fmla="*/ 200010 h 437156"/>
                <a:gd name="connsiteX164" fmla="*/ 319669 w 474627"/>
                <a:gd name="connsiteY164" fmla="*/ 197715 h 437156"/>
                <a:gd name="connsiteX165" fmla="*/ 354786 w 474627"/>
                <a:gd name="connsiteY165" fmla="*/ 187791 h 437156"/>
                <a:gd name="connsiteX166" fmla="*/ 357100 w 474627"/>
                <a:gd name="connsiteY166" fmla="*/ 179914 h 437156"/>
                <a:gd name="connsiteX167" fmla="*/ 368208 w 474627"/>
                <a:gd name="connsiteY167" fmla="*/ 181180 h 437156"/>
                <a:gd name="connsiteX168" fmla="*/ 340743 w 474627"/>
                <a:gd name="connsiteY168" fmla="*/ 208432 h 437156"/>
                <a:gd name="connsiteX169" fmla="*/ 51785 w 474627"/>
                <a:gd name="connsiteY169" fmla="*/ 162373 h 437156"/>
                <a:gd name="connsiteX170" fmla="*/ 88783 w 474627"/>
                <a:gd name="connsiteY170" fmla="*/ 162373 h 437156"/>
                <a:gd name="connsiteX171" fmla="*/ 85144 w 474627"/>
                <a:gd name="connsiteY171" fmla="*/ 172305 h 437156"/>
                <a:gd name="connsiteX172" fmla="*/ 87730 w 474627"/>
                <a:gd name="connsiteY172" fmla="*/ 186269 h 437156"/>
                <a:gd name="connsiteX173" fmla="*/ 50041 w 474627"/>
                <a:gd name="connsiteY173" fmla="*/ 210350 h 437156"/>
                <a:gd name="connsiteX174" fmla="*/ 51749 w 474627"/>
                <a:gd name="connsiteY174" fmla="*/ 227231 h 437156"/>
                <a:gd name="connsiteX175" fmla="*/ 52777 w 474627"/>
                <a:gd name="connsiteY175" fmla="*/ 231068 h 437156"/>
                <a:gd name="connsiteX176" fmla="*/ 16477 w 474627"/>
                <a:gd name="connsiteY176" fmla="*/ 231068 h 437156"/>
                <a:gd name="connsiteX177" fmla="*/ 12490 w 474627"/>
                <a:gd name="connsiteY177" fmla="*/ 424666 h 437156"/>
                <a:gd name="connsiteX178" fmla="*/ 12490 w 474627"/>
                <a:gd name="connsiteY178" fmla="*/ 368777 h 437156"/>
                <a:gd name="connsiteX179" fmla="*/ 68379 w 474627"/>
                <a:gd name="connsiteY179" fmla="*/ 424666 h 437156"/>
                <a:gd name="connsiteX180" fmla="*/ 462137 w 474627"/>
                <a:gd name="connsiteY180" fmla="*/ 424666 h 437156"/>
                <a:gd name="connsiteX181" fmla="*/ 406247 w 474627"/>
                <a:gd name="connsiteY181" fmla="*/ 424666 h 437156"/>
                <a:gd name="connsiteX182" fmla="*/ 462137 w 474627"/>
                <a:gd name="connsiteY182" fmla="*/ 368777 h 437156"/>
                <a:gd name="connsiteX183" fmla="*/ 462137 w 474627"/>
                <a:gd name="connsiteY183" fmla="*/ 356287 h 437156"/>
                <a:gd name="connsiteX184" fmla="*/ 393757 w 474627"/>
                <a:gd name="connsiteY184" fmla="*/ 424666 h 437156"/>
                <a:gd name="connsiteX185" fmla="*/ 80870 w 474627"/>
                <a:gd name="connsiteY185" fmla="*/ 424666 h 437156"/>
                <a:gd name="connsiteX186" fmla="*/ 12490 w 474627"/>
                <a:gd name="connsiteY186" fmla="*/ 356287 h 437156"/>
                <a:gd name="connsiteX187" fmla="*/ 12490 w 474627"/>
                <a:gd name="connsiteY187" fmla="*/ 243559 h 437156"/>
                <a:gd name="connsiteX188" fmla="*/ 193597 w 474627"/>
                <a:gd name="connsiteY188" fmla="*/ 243559 h 437156"/>
                <a:gd name="connsiteX189" fmla="*/ 193597 w 474627"/>
                <a:gd name="connsiteY189" fmla="*/ 306010 h 437156"/>
                <a:gd name="connsiteX190" fmla="*/ 237313 w 474627"/>
                <a:gd name="connsiteY190" fmla="*/ 349725 h 437156"/>
                <a:gd name="connsiteX191" fmla="*/ 281029 w 474627"/>
                <a:gd name="connsiteY191" fmla="*/ 306010 h 437156"/>
                <a:gd name="connsiteX192" fmla="*/ 281029 w 474627"/>
                <a:gd name="connsiteY192" fmla="*/ 243559 h 437156"/>
                <a:gd name="connsiteX193" fmla="*/ 462137 w 474627"/>
                <a:gd name="connsiteY193" fmla="*/ 243559 h 437156"/>
                <a:gd name="connsiteX194" fmla="*/ 458147 w 474627"/>
                <a:gd name="connsiteY194" fmla="*/ 231068 h 437156"/>
                <a:gd name="connsiteX195" fmla="*/ 428199 w 474627"/>
                <a:gd name="connsiteY195" fmla="*/ 231068 h 437156"/>
                <a:gd name="connsiteX196" fmla="*/ 434853 w 474627"/>
                <a:gd name="connsiteY196" fmla="*/ 217667 h 437156"/>
                <a:gd name="connsiteX197" fmla="*/ 433145 w 474627"/>
                <a:gd name="connsiteY197" fmla="*/ 200786 h 437156"/>
                <a:gd name="connsiteX198" fmla="*/ 383828 w 474627"/>
                <a:gd name="connsiteY198" fmla="*/ 185311 h 437156"/>
                <a:gd name="connsiteX199" fmla="*/ 382347 w 474627"/>
                <a:gd name="connsiteY199" fmla="*/ 185488 h 437156"/>
                <a:gd name="connsiteX200" fmla="*/ 377066 w 474627"/>
                <a:gd name="connsiteY200" fmla="*/ 176163 h 437156"/>
                <a:gd name="connsiteX201" fmla="*/ 359972 w 474627"/>
                <a:gd name="connsiteY201" fmla="*/ 169166 h 437156"/>
                <a:gd name="connsiteX202" fmla="*/ 358746 w 474627"/>
                <a:gd name="connsiteY202" fmla="*/ 162081 h 437156"/>
                <a:gd name="connsiteX203" fmla="*/ 359380 w 474627"/>
                <a:gd name="connsiteY203" fmla="*/ 162373 h 437156"/>
                <a:gd name="connsiteX204" fmla="*/ 422817 w 474627"/>
                <a:gd name="connsiteY204" fmla="*/ 162373 h 4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474627" h="437156">
                  <a:moveTo>
                    <a:pt x="467897" y="67371"/>
                  </a:moveTo>
                  <a:lnTo>
                    <a:pt x="468370" y="66268"/>
                  </a:lnTo>
                  <a:lnTo>
                    <a:pt x="468370" y="46809"/>
                  </a:lnTo>
                  <a:lnTo>
                    <a:pt x="462208" y="31405"/>
                  </a:lnTo>
                  <a:cubicBezTo>
                    <a:pt x="454621" y="12438"/>
                    <a:pt x="436250" y="0"/>
                    <a:pt x="415821" y="0"/>
                  </a:cubicBezTo>
                  <a:lnTo>
                    <a:pt x="58805" y="0"/>
                  </a:lnTo>
                  <a:cubicBezTo>
                    <a:pt x="38376" y="0"/>
                    <a:pt x="20005" y="12438"/>
                    <a:pt x="12418" y="31405"/>
                  </a:cubicBezTo>
                  <a:lnTo>
                    <a:pt x="6233" y="46868"/>
                  </a:lnTo>
                  <a:lnTo>
                    <a:pt x="6233" y="63762"/>
                  </a:lnTo>
                  <a:lnTo>
                    <a:pt x="7780" y="67371"/>
                  </a:lnTo>
                  <a:lnTo>
                    <a:pt x="43608" y="150968"/>
                  </a:lnTo>
                  <a:lnTo>
                    <a:pt x="0" y="235801"/>
                  </a:lnTo>
                  <a:lnTo>
                    <a:pt x="0" y="437157"/>
                  </a:lnTo>
                  <a:lnTo>
                    <a:pt x="474627" y="437157"/>
                  </a:lnTo>
                  <a:lnTo>
                    <a:pt x="474627" y="235801"/>
                  </a:lnTo>
                  <a:lnTo>
                    <a:pt x="431582" y="152106"/>
                  </a:lnTo>
                  <a:close/>
                  <a:moveTo>
                    <a:pt x="24014" y="36044"/>
                  </a:moveTo>
                  <a:cubicBezTo>
                    <a:pt x="29664" y="21785"/>
                    <a:pt x="43468" y="12440"/>
                    <a:pt x="58805" y="12490"/>
                  </a:cubicBezTo>
                  <a:lnTo>
                    <a:pt x="415821" y="12490"/>
                  </a:lnTo>
                  <a:cubicBezTo>
                    <a:pt x="431158" y="12440"/>
                    <a:pt x="444962" y="21785"/>
                    <a:pt x="450612" y="36044"/>
                  </a:cubicBezTo>
                  <a:lnTo>
                    <a:pt x="456178" y="49961"/>
                  </a:lnTo>
                  <a:lnTo>
                    <a:pt x="18448" y="49961"/>
                  </a:lnTo>
                  <a:close/>
                  <a:moveTo>
                    <a:pt x="19259" y="62452"/>
                  </a:moveTo>
                  <a:lnTo>
                    <a:pt x="456416" y="62452"/>
                  </a:lnTo>
                  <a:lnTo>
                    <a:pt x="418945" y="149883"/>
                  </a:lnTo>
                  <a:lnTo>
                    <a:pt x="346521" y="149883"/>
                  </a:lnTo>
                  <a:cubicBezTo>
                    <a:pt x="338096" y="145012"/>
                    <a:pt x="329093" y="141216"/>
                    <a:pt x="319724" y="138586"/>
                  </a:cubicBezTo>
                  <a:cubicBezTo>
                    <a:pt x="310391" y="135844"/>
                    <a:pt x="292410" y="131554"/>
                    <a:pt x="280232" y="134641"/>
                  </a:cubicBezTo>
                  <a:cubicBezTo>
                    <a:pt x="268626" y="129663"/>
                    <a:pt x="249826" y="131479"/>
                    <a:pt x="240076" y="132918"/>
                  </a:cubicBezTo>
                  <a:cubicBezTo>
                    <a:pt x="234905" y="133680"/>
                    <a:pt x="229778" y="134719"/>
                    <a:pt x="224718" y="136031"/>
                  </a:cubicBezTo>
                  <a:lnTo>
                    <a:pt x="218954" y="125853"/>
                  </a:lnTo>
                  <a:cubicBezTo>
                    <a:pt x="209899" y="109862"/>
                    <a:pt x="180011" y="124508"/>
                    <a:pt x="167581" y="131547"/>
                  </a:cubicBezTo>
                  <a:cubicBezTo>
                    <a:pt x="157345" y="137027"/>
                    <a:pt x="148114" y="144205"/>
                    <a:pt x="140282" y="152776"/>
                  </a:cubicBezTo>
                  <a:cubicBezTo>
                    <a:pt x="128377" y="148623"/>
                    <a:pt x="106690" y="142693"/>
                    <a:pt x="96078" y="149883"/>
                  </a:cubicBezTo>
                  <a:lnTo>
                    <a:pt x="56730" y="149883"/>
                  </a:lnTo>
                  <a:close/>
                  <a:moveTo>
                    <a:pt x="386914" y="195259"/>
                  </a:moveTo>
                  <a:cubicBezTo>
                    <a:pt x="406491" y="193575"/>
                    <a:pt x="422469" y="196406"/>
                    <a:pt x="423016" y="201811"/>
                  </a:cubicBezTo>
                  <a:cubicBezTo>
                    <a:pt x="423582" y="207405"/>
                    <a:pt x="407413" y="213622"/>
                    <a:pt x="386902" y="215696"/>
                  </a:cubicBezTo>
                  <a:cubicBezTo>
                    <a:pt x="383205" y="216070"/>
                    <a:pt x="379677" y="216240"/>
                    <a:pt x="376283" y="216305"/>
                  </a:cubicBezTo>
                  <a:cubicBezTo>
                    <a:pt x="383153" y="209870"/>
                    <a:pt x="388186" y="202481"/>
                    <a:pt x="386914" y="195259"/>
                  </a:cubicBezTo>
                  <a:close/>
                  <a:moveTo>
                    <a:pt x="424423" y="215722"/>
                  </a:moveTo>
                  <a:lnTo>
                    <a:pt x="424724" y="218692"/>
                  </a:lnTo>
                  <a:cubicBezTo>
                    <a:pt x="425187" y="223273"/>
                    <a:pt x="414418" y="228269"/>
                    <a:pt x="399239" y="231068"/>
                  </a:cubicBezTo>
                  <a:lnTo>
                    <a:pt x="356995" y="231068"/>
                  </a:lnTo>
                  <a:cubicBezTo>
                    <a:pt x="356744" y="230991"/>
                    <a:pt x="356451" y="230926"/>
                    <a:pt x="356211" y="230845"/>
                  </a:cubicBezTo>
                  <a:cubicBezTo>
                    <a:pt x="358468" y="229522"/>
                    <a:pt x="361049" y="227918"/>
                    <a:pt x="363753" y="226105"/>
                  </a:cubicBezTo>
                  <a:cubicBezTo>
                    <a:pt x="371802" y="226772"/>
                    <a:pt x="379896" y="226679"/>
                    <a:pt x="387927" y="225825"/>
                  </a:cubicBezTo>
                  <a:cubicBezTo>
                    <a:pt x="400656" y="224991"/>
                    <a:pt x="413078" y="221552"/>
                    <a:pt x="424423" y="215722"/>
                  </a:cubicBezTo>
                  <a:close/>
                  <a:moveTo>
                    <a:pt x="349103" y="223196"/>
                  </a:moveTo>
                  <a:cubicBezTo>
                    <a:pt x="343750" y="226244"/>
                    <a:pt x="338171" y="228875"/>
                    <a:pt x="332415" y="231068"/>
                  </a:cubicBezTo>
                  <a:lnTo>
                    <a:pt x="310663" y="231068"/>
                  </a:lnTo>
                  <a:lnTo>
                    <a:pt x="310135" y="230134"/>
                  </a:lnTo>
                  <a:cubicBezTo>
                    <a:pt x="322763" y="228336"/>
                    <a:pt x="334888" y="223965"/>
                    <a:pt x="345759" y="217291"/>
                  </a:cubicBezTo>
                  <a:cubicBezTo>
                    <a:pt x="357075" y="211402"/>
                    <a:pt x="367060" y="203252"/>
                    <a:pt x="375098" y="193347"/>
                  </a:cubicBezTo>
                  <a:lnTo>
                    <a:pt x="376569" y="195944"/>
                  </a:lnTo>
                  <a:cubicBezTo>
                    <a:pt x="379339" y="200837"/>
                    <a:pt x="367042" y="213038"/>
                    <a:pt x="349103" y="223196"/>
                  </a:cubicBezTo>
                  <a:close/>
                  <a:moveTo>
                    <a:pt x="121715" y="228406"/>
                  </a:moveTo>
                  <a:cubicBezTo>
                    <a:pt x="118048" y="229505"/>
                    <a:pt x="114321" y="230394"/>
                    <a:pt x="110553" y="231068"/>
                  </a:cubicBezTo>
                  <a:lnTo>
                    <a:pt x="68315" y="231068"/>
                  </a:lnTo>
                  <a:cubicBezTo>
                    <a:pt x="64447" y="229868"/>
                    <a:pt x="62081" y="228218"/>
                    <a:pt x="61878" y="226206"/>
                  </a:cubicBezTo>
                  <a:lnTo>
                    <a:pt x="61577" y="223236"/>
                  </a:lnTo>
                  <a:cubicBezTo>
                    <a:pt x="73861" y="226676"/>
                    <a:pt x="86720" y="227557"/>
                    <a:pt x="99358" y="225825"/>
                  </a:cubicBezTo>
                  <a:cubicBezTo>
                    <a:pt x="107155" y="225082"/>
                    <a:pt x="114868" y="223637"/>
                    <a:pt x="122404" y="221507"/>
                  </a:cubicBezTo>
                  <a:cubicBezTo>
                    <a:pt x="121621" y="223717"/>
                    <a:pt x="121385" y="226084"/>
                    <a:pt x="121715" y="228406"/>
                  </a:cubicBezTo>
                  <a:close/>
                  <a:moveTo>
                    <a:pt x="98333" y="215696"/>
                  </a:moveTo>
                  <a:cubicBezTo>
                    <a:pt x="77823" y="217771"/>
                    <a:pt x="60736" y="214919"/>
                    <a:pt x="60170" y="209325"/>
                  </a:cubicBezTo>
                  <a:cubicBezTo>
                    <a:pt x="59604" y="203731"/>
                    <a:pt x="75773" y="197514"/>
                    <a:pt x="96284" y="195439"/>
                  </a:cubicBezTo>
                  <a:cubicBezTo>
                    <a:pt x="96713" y="195395"/>
                    <a:pt x="97122" y="195375"/>
                    <a:pt x="97548" y="195337"/>
                  </a:cubicBezTo>
                  <a:cubicBezTo>
                    <a:pt x="105430" y="200455"/>
                    <a:pt x="113889" y="204627"/>
                    <a:pt x="122748" y="207767"/>
                  </a:cubicBezTo>
                  <a:cubicBezTo>
                    <a:pt x="123902" y="208190"/>
                    <a:pt x="125204" y="208647"/>
                    <a:pt x="126605" y="209117"/>
                  </a:cubicBezTo>
                  <a:cubicBezTo>
                    <a:pt x="117560" y="212702"/>
                    <a:pt x="108031" y="214919"/>
                    <a:pt x="98333" y="215696"/>
                  </a:cubicBezTo>
                  <a:close/>
                  <a:moveTo>
                    <a:pt x="126250" y="198208"/>
                  </a:moveTo>
                  <a:cubicBezTo>
                    <a:pt x="106894" y="191115"/>
                    <a:pt x="92769" y="181087"/>
                    <a:pt x="94702" y="175807"/>
                  </a:cubicBezTo>
                  <a:lnTo>
                    <a:pt x="95730" y="173005"/>
                  </a:lnTo>
                  <a:cubicBezTo>
                    <a:pt x="105277" y="181464"/>
                    <a:pt x="116460" y="187873"/>
                    <a:pt x="128585" y="191835"/>
                  </a:cubicBezTo>
                  <a:cubicBezTo>
                    <a:pt x="134340" y="193950"/>
                    <a:pt x="140228" y="195686"/>
                    <a:pt x="146210" y="197032"/>
                  </a:cubicBezTo>
                  <a:cubicBezTo>
                    <a:pt x="143866" y="198567"/>
                    <a:pt x="141416" y="200290"/>
                    <a:pt x="138997" y="202136"/>
                  </a:cubicBezTo>
                  <a:cubicBezTo>
                    <a:pt x="134683" y="201049"/>
                    <a:pt x="130428" y="199737"/>
                    <a:pt x="126250" y="198208"/>
                  </a:cubicBezTo>
                  <a:close/>
                  <a:moveTo>
                    <a:pt x="136274" y="172674"/>
                  </a:moveTo>
                  <a:lnTo>
                    <a:pt x="143795" y="185955"/>
                  </a:lnTo>
                  <a:cubicBezTo>
                    <a:pt x="140059" y="184975"/>
                    <a:pt x="136126" y="183756"/>
                    <a:pt x="132087" y="182276"/>
                  </a:cubicBezTo>
                  <a:cubicBezTo>
                    <a:pt x="112730" y="175184"/>
                    <a:pt x="98606" y="165155"/>
                    <a:pt x="100540" y="159876"/>
                  </a:cubicBezTo>
                  <a:cubicBezTo>
                    <a:pt x="102344" y="154951"/>
                    <a:pt x="117486" y="155904"/>
                    <a:pt x="135225" y="161810"/>
                  </a:cubicBezTo>
                  <a:cubicBezTo>
                    <a:pt x="134022" y="165416"/>
                    <a:pt x="134403" y="169364"/>
                    <a:pt x="136274" y="172674"/>
                  </a:cubicBezTo>
                  <a:close/>
                  <a:moveTo>
                    <a:pt x="208602" y="175299"/>
                  </a:moveTo>
                  <a:lnTo>
                    <a:pt x="208166" y="172346"/>
                  </a:lnTo>
                  <a:cubicBezTo>
                    <a:pt x="220594" y="175220"/>
                    <a:pt x="233480" y="175512"/>
                    <a:pt x="246025" y="173203"/>
                  </a:cubicBezTo>
                  <a:cubicBezTo>
                    <a:pt x="258703" y="171787"/>
                    <a:pt x="270954" y="167783"/>
                    <a:pt x="282022" y="161440"/>
                  </a:cubicBezTo>
                  <a:lnTo>
                    <a:pt x="282457" y="164393"/>
                  </a:lnTo>
                  <a:cubicBezTo>
                    <a:pt x="283279" y="169955"/>
                    <a:pt x="267411" y="176905"/>
                    <a:pt x="247017" y="179917"/>
                  </a:cubicBezTo>
                  <a:cubicBezTo>
                    <a:pt x="226623" y="182929"/>
                    <a:pt x="209424" y="180861"/>
                    <a:pt x="208602" y="175299"/>
                  </a:cubicBezTo>
                  <a:close/>
                  <a:moveTo>
                    <a:pt x="247590" y="205209"/>
                  </a:moveTo>
                  <a:cubicBezTo>
                    <a:pt x="246874" y="210785"/>
                    <a:pt x="229716" y="213175"/>
                    <a:pt x="209269" y="210546"/>
                  </a:cubicBezTo>
                  <a:cubicBezTo>
                    <a:pt x="188821" y="207918"/>
                    <a:pt x="172826" y="201266"/>
                    <a:pt x="173543" y="195690"/>
                  </a:cubicBezTo>
                  <a:cubicBezTo>
                    <a:pt x="174259" y="190114"/>
                    <a:pt x="191417" y="187724"/>
                    <a:pt x="211865" y="190352"/>
                  </a:cubicBezTo>
                  <a:cubicBezTo>
                    <a:pt x="232313" y="192981"/>
                    <a:pt x="248307" y="199632"/>
                    <a:pt x="247590" y="205209"/>
                  </a:cubicBezTo>
                  <a:close/>
                  <a:moveTo>
                    <a:pt x="244539" y="163132"/>
                  </a:moveTo>
                  <a:cubicBezTo>
                    <a:pt x="224144" y="166143"/>
                    <a:pt x="206945" y="164075"/>
                    <a:pt x="206124" y="158514"/>
                  </a:cubicBezTo>
                  <a:cubicBezTo>
                    <a:pt x="205302" y="152952"/>
                    <a:pt x="221169" y="146001"/>
                    <a:pt x="241564" y="142989"/>
                  </a:cubicBezTo>
                  <a:cubicBezTo>
                    <a:pt x="261959" y="139978"/>
                    <a:pt x="279158" y="142045"/>
                    <a:pt x="279979" y="147607"/>
                  </a:cubicBezTo>
                  <a:cubicBezTo>
                    <a:pt x="280800" y="153170"/>
                    <a:pt x="264933" y="160120"/>
                    <a:pt x="244539" y="163132"/>
                  </a:cubicBezTo>
                  <a:close/>
                  <a:moveTo>
                    <a:pt x="182630" y="158122"/>
                  </a:moveTo>
                  <a:cubicBezTo>
                    <a:pt x="164692" y="168280"/>
                    <a:pt x="147903" y="172549"/>
                    <a:pt x="145132" y="167657"/>
                  </a:cubicBezTo>
                  <a:cubicBezTo>
                    <a:pt x="142361" y="162765"/>
                    <a:pt x="154659" y="150564"/>
                    <a:pt x="172598" y="140405"/>
                  </a:cubicBezTo>
                  <a:cubicBezTo>
                    <a:pt x="190537" y="130246"/>
                    <a:pt x="207325" y="125977"/>
                    <a:pt x="210096" y="130870"/>
                  </a:cubicBezTo>
                  <a:cubicBezTo>
                    <a:pt x="212866" y="135763"/>
                    <a:pt x="200569" y="147964"/>
                    <a:pt x="182630" y="158122"/>
                  </a:cubicBezTo>
                  <a:close/>
                  <a:moveTo>
                    <a:pt x="159579" y="200804"/>
                  </a:moveTo>
                  <a:cubicBezTo>
                    <a:pt x="160681" y="200179"/>
                    <a:pt x="161754" y="199654"/>
                    <a:pt x="162844" y="199076"/>
                  </a:cubicBezTo>
                  <a:lnTo>
                    <a:pt x="161283" y="211221"/>
                  </a:lnTo>
                  <a:cubicBezTo>
                    <a:pt x="160813" y="214869"/>
                    <a:pt x="161867" y="218548"/>
                    <a:pt x="164196" y="221394"/>
                  </a:cubicBezTo>
                  <a:cubicBezTo>
                    <a:pt x="148414" y="229410"/>
                    <a:pt x="134602" y="232451"/>
                    <a:pt x="132114" y="228056"/>
                  </a:cubicBezTo>
                  <a:cubicBezTo>
                    <a:pt x="129343" y="223163"/>
                    <a:pt x="141640" y="210962"/>
                    <a:pt x="159579" y="200804"/>
                  </a:cubicBezTo>
                  <a:close/>
                  <a:moveTo>
                    <a:pt x="153493" y="182422"/>
                  </a:moveTo>
                  <a:lnTo>
                    <a:pt x="152022" y="179825"/>
                  </a:lnTo>
                  <a:cubicBezTo>
                    <a:pt x="164651" y="178027"/>
                    <a:pt x="176776" y="173655"/>
                    <a:pt x="187647" y="166981"/>
                  </a:cubicBezTo>
                  <a:cubicBezTo>
                    <a:pt x="190066" y="165611"/>
                    <a:pt x="193094" y="163783"/>
                    <a:pt x="196299" y="161672"/>
                  </a:cubicBezTo>
                  <a:lnTo>
                    <a:pt x="197374" y="168952"/>
                  </a:lnTo>
                  <a:cubicBezTo>
                    <a:pt x="195328" y="170279"/>
                    <a:pt x="193254" y="171605"/>
                    <a:pt x="190991" y="172887"/>
                  </a:cubicBezTo>
                  <a:cubicBezTo>
                    <a:pt x="173052" y="183045"/>
                    <a:pt x="156263" y="187314"/>
                    <a:pt x="153493" y="182422"/>
                  </a:cubicBezTo>
                  <a:close/>
                  <a:moveTo>
                    <a:pt x="171760" y="209558"/>
                  </a:moveTo>
                  <a:cubicBezTo>
                    <a:pt x="182944" y="215693"/>
                    <a:pt x="195269" y="219466"/>
                    <a:pt x="207970" y="220644"/>
                  </a:cubicBezTo>
                  <a:cubicBezTo>
                    <a:pt x="220557" y="222717"/>
                    <a:pt x="233435" y="222184"/>
                    <a:pt x="245807" y="219077"/>
                  </a:cubicBezTo>
                  <a:lnTo>
                    <a:pt x="245427" y="222037"/>
                  </a:lnTo>
                  <a:cubicBezTo>
                    <a:pt x="244710" y="227614"/>
                    <a:pt x="227553" y="230004"/>
                    <a:pt x="207105" y="227376"/>
                  </a:cubicBezTo>
                  <a:cubicBezTo>
                    <a:pt x="186658" y="224748"/>
                    <a:pt x="170663" y="218096"/>
                    <a:pt x="171380" y="212519"/>
                  </a:cubicBezTo>
                  <a:close/>
                  <a:moveTo>
                    <a:pt x="206087" y="243559"/>
                  </a:moveTo>
                  <a:lnTo>
                    <a:pt x="268538" y="243559"/>
                  </a:lnTo>
                  <a:lnTo>
                    <a:pt x="268538" y="306010"/>
                  </a:lnTo>
                  <a:cubicBezTo>
                    <a:pt x="268538" y="323255"/>
                    <a:pt x="254559" y="337235"/>
                    <a:pt x="237313" y="337235"/>
                  </a:cubicBezTo>
                  <a:cubicBezTo>
                    <a:pt x="220068" y="337235"/>
                    <a:pt x="206087" y="323255"/>
                    <a:pt x="206087" y="306010"/>
                  </a:cubicBezTo>
                  <a:close/>
                  <a:moveTo>
                    <a:pt x="265948" y="223231"/>
                  </a:moveTo>
                  <a:cubicBezTo>
                    <a:pt x="262390" y="222774"/>
                    <a:pt x="258975" y="222192"/>
                    <a:pt x="255758" y="221517"/>
                  </a:cubicBezTo>
                  <a:lnTo>
                    <a:pt x="256622" y="214801"/>
                  </a:lnTo>
                  <a:cubicBezTo>
                    <a:pt x="260456" y="215572"/>
                    <a:pt x="264012" y="216140"/>
                    <a:pt x="266814" y="216500"/>
                  </a:cubicBezTo>
                  <a:cubicBezTo>
                    <a:pt x="279400" y="218573"/>
                    <a:pt x="292279" y="218040"/>
                    <a:pt x="304650" y="214933"/>
                  </a:cubicBezTo>
                  <a:lnTo>
                    <a:pt x="304269" y="217893"/>
                  </a:lnTo>
                  <a:cubicBezTo>
                    <a:pt x="303553" y="223470"/>
                    <a:pt x="286396" y="225860"/>
                    <a:pt x="265948" y="223231"/>
                  </a:cubicBezTo>
                  <a:close/>
                  <a:moveTo>
                    <a:pt x="268111" y="206403"/>
                  </a:moveTo>
                  <a:cubicBezTo>
                    <a:pt x="264473" y="205935"/>
                    <a:pt x="260997" y="205329"/>
                    <a:pt x="257711" y="204635"/>
                  </a:cubicBezTo>
                  <a:cubicBezTo>
                    <a:pt x="257172" y="198290"/>
                    <a:pt x="253231" y="192739"/>
                    <a:pt x="247419" y="190138"/>
                  </a:cubicBezTo>
                  <a:cubicBezTo>
                    <a:pt x="247775" y="190088"/>
                    <a:pt x="248169" y="190038"/>
                    <a:pt x="248505" y="189988"/>
                  </a:cubicBezTo>
                  <a:cubicBezTo>
                    <a:pt x="254933" y="189053"/>
                    <a:pt x="261288" y="187668"/>
                    <a:pt x="267523" y="185843"/>
                  </a:cubicBezTo>
                  <a:cubicBezTo>
                    <a:pt x="268576" y="185954"/>
                    <a:pt x="269634" y="186070"/>
                    <a:pt x="270707" y="186208"/>
                  </a:cubicBezTo>
                  <a:cubicBezTo>
                    <a:pt x="291154" y="188836"/>
                    <a:pt x="307149" y="195488"/>
                    <a:pt x="306433" y="201065"/>
                  </a:cubicBezTo>
                  <a:cubicBezTo>
                    <a:pt x="305716" y="206641"/>
                    <a:pt x="288558" y="209031"/>
                    <a:pt x="268111" y="206403"/>
                  </a:cubicBezTo>
                  <a:close/>
                  <a:moveTo>
                    <a:pt x="306334" y="184168"/>
                  </a:moveTo>
                  <a:cubicBezTo>
                    <a:pt x="299558" y="182222"/>
                    <a:pt x="292972" y="179666"/>
                    <a:pt x="286657" y="176533"/>
                  </a:cubicBezTo>
                  <a:cubicBezTo>
                    <a:pt x="288397" y="175077"/>
                    <a:pt x="289859" y="173318"/>
                    <a:pt x="290975" y="171343"/>
                  </a:cubicBezTo>
                  <a:cubicBezTo>
                    <a:pt x="296587" y="173824"/>
                    <a:pt x="302357" y="175933"/>
                    <a:pt x="308247" y="177657"/>
                  </a:cubicBezTo>
                  <a:cubicBezTo>
                    <a:pt x="320351" y="181682"/>
                    <a:pt x="333153" y="183180"/>
                    <a:pt x="345859" y="182058"/>
                  </a:cubicBezTo>
                  <a:lnTo>
                    <a:pt x="345018" y="184921"/>
                  </a:lnTo>
                  <a:cubicBezTo>
                    <a:pt x="343433" y="190315"/>
                    <a:pt x="326114" y="189978"/>
                    <a:pt x="306334" y="184168"/>
                  </a:cubicBezTo>
                  <a:close/>
                  <a:moveTo>
                    <a:pt x="289423" y="143779"/>
                  </a:moveTo>
                  <a:cubicBezTo>
                    <a:pt x="298734" y="144032"/>
                    <a:pt x="307965" y="145572"/>
                    <a:pt x="316855" y="148353"/>
                  </a:cubicBezTo>
                  <a:cubicBezTo>
                    <a:pt x="336634" y="154164"/>
                    <a:pt x="351385" y="163247"/>
                    <a:pt x="349800" y="168642"/>
                  </a:cubicBezTo>
                  <a:cubicBezTo>
                    <a:pt x="348215" y="174036"/>
                    <a:pt x="330896" y="173699"/>
                    <a:pt x="311116" y="167889"/>
                  </a:cubicBezTo>
                  <a:cubicBezTo>
                    <a:pt x="304609" y="166011"/>
                    <a:pt x="298277" y="163576"/>
                    <a:pt x="292190" y="160608"/>
                  </a:cubicBezTo>
                  <a:lnTo>
                    <a:pt x="290050" y="146121"/>
                  </a:lnTo>
                  <a:cubicBezTo>
                    <a:pt x="289910" y="145323"/>
                    <a:pt x="289701" y="144539"/>
                    <a:pt x="289423" y="143778"/>
                  </a:cubicBezTo>
                  <a:close/>
                  <a:moveTo>
                    <a:pt x="340743" y="208432"/>
                  </a:moveTo>
                  <a:cubicBezTo>
                    <a:pt x="332515" y="213307"/>
                    <a:pt x="323623" y="216961"/>
                    <a:pt x="314345" y="219281"/>
                  </a:cubicBezTo>
                  <a:lnTo>
                    <a:pt x="314367" y="219191"/>
                  </a:lnTo>
                  <a:lnTo>
                    <a:pt x="316530" y="202363"/>
                  </a:lnTo>
                  <a:cubicBezTo>
                    <a:pt x="316608" y="201581"/>
                    <a:pt x="316618" y="200794"/>
                    <a:pt x="316561" y="200010"/>
                  </a:cubicBezTo>
                  <a:cubicBezTo>
                    <a:pt x="317556" y="199247"/>
                    <a:pt x="318588" y="198482"/>
                    <a:pt x="319669" y="197715"/>
                  </a:cubicBezTo>
                  <a:cubicBezTo>
                    <a:pt x="334222" y="200171"/>
                    <a:pt x="351164" y="200120"/>
                    <a:pt x="354786" y="187791"/>
                  </a:cubicBezTo>
                  <a:lnTo>
                    <a:pt x="357100" y="179914"/>
                  </a:lnTo>
                  <a:cubicBezTo>
                    <a:pt x="362846" y="178691"/>
                    <a:pt x="366964" y="178984"/>
                    <a:pt x="368208" y="181180"/>
                  </a:cubicBezTo>
                  <a:cubicBezTo>
                    <a:pt x="370979" y="186072"/>
                    <a:pt x="358681" y="198274"/>
                    <a:pt x="340743" y="208432"/>
                  </a:cubicBezTo>
                  <a:close/>
                  <a:moveTo>
                    <a:pt x="51785" y="162373"/>
                  </a:moveTo>
                  <a:lnTo>
                    <a:pt x="88783" y="162373"/>
                  </a:lnTo>
                  <a:lnTo>
                    <a:pt x="85144" y="172305"/>
                  </a:lnTo>
                  <a:cubicBezTo>
                    <a:pt x="83493" y="177091"/>
                    <a:pt x="84475" y="182392"/>
                    <a:pt x="87730" y="186269"/>
                  </a:cubicBezTo>
                  <a:cubicBezTo>
                    <a:pt x="71917" y="188657"/>
                    <a:pt x="48469" y="194817"/>
                    <a:pt x="50041" y="210350"/>
                  </a:cubicBezTo>
                  <a:lnTo>
                    <a:pt x="51749" y="227231"/>
                  </a:lnTo>
                  <a:cubicBezTo>
                    <a:pt x="51897" y="228555"/>
                    <a:pt x="52243" y="229848"/>
                    <a:pt x="52777" y="231068"/>
                  </a:cubicBezTo>
                  <a:lnTo>
                    <a:pt x="16477" y="231068"/>
                  </a:lnTo>
                  <a:close/>
                  <a:moveTo>
                    <a:pt x="12490" y="424666"/>
                  </a:moveTo>
                  <a:lnTo>
                    <a:pt x="12490" y="368777"/>
                  </a:lnTo>
                  <a:cubicBezTo>
                    <a:pt x="42021" y="371787"/>
                    <a:pt x="65370" y="395136"/>
                    <a:pt x="68379" y="424666"/>
                  </a:cubicBezTo>
                  <a:close/>
                  <a:moveTo>
                    <a:pt x="462137" y="424666"/>
                  </a:moveTo>
                  <a:lnTo>
                    <a:pt x="406247" y="424666"/>
                  </a:lnTo>
                  <a:cubicBezTo>
                    <a:pt x="409257" y="395136"/>
                    <a:pt x="432606" y="371787"/>
                    <a:pt x="462137" y="368777"/>
                  </a:cubicBezTo>
                  <a:close/>
                  <a:moveTo>
                    <a:pt x="462137" y="356287"/>
                  </a:moveTo>
                  <a:cubicBezTo>
                    <a:pt x="425727" y="359375"/>
                    <a:pt x="396846" y="388257"/>
                    <a:pt x="393757" y="424666"/>
                  </a:cubicBezTo>
                  <a:lnTo>
                    <a:pt x="80870" y="424666"/>
                  </a:lnTo>
                  <a:cubicBezTo>
                    <a:pt x="77781" y="388257"/>
                    <a:pt x="48899" y="359375"/>
                    <a:pt x="12490" y="356287"/>
                  </a:cubicBezTo>
                  <a:lnTo>
                    <a:pt x="12490" y="243559"/>
                  </a:lnTo>
                  <a:lnTo>
                    <a:pt x="193597" y="243559"/>
                  </a:lnTo>
                  <a:lnTo>
                    <a:pt x="193597" y="306010"/>
                  </a:lnTo>
                  <a:cubicBezTo>
                    <a:pt x="193597" y="330153"/>
                    <a:pt x="213170" y="349725"/>
                    <a:pt x="237313" y="349725"/>
                  </a:cubicBezTo>
                  <a:cubicBezTo>
                    <a:pt x="261456" y="349725"/>
                    <a:pt x="281029" y="330153"/>
                    <a:pt x="281029" y="306010"/>
                  </a:cubicBezTo>
                  <a:lnTo>
                    <a:pt x="281029" y="243559"/>
                  </a:lnTo>
                  <a:lnTo>
                    <a:pt x="462137" y="243559"/>
                  </a:lnTo>
                  <a:close/>
                  <a:moveTo>
                    <a:pt x="458147" y="231068"/>
                  </a:moveTo>
                  <a:lnTo>
                    <a:pt x="428199" y="231068"/>
                  </a:lnTo>
                  <a:cubicBezTo>
                    <a:pt x="432698" y="228152"/>
                    <a:pt x="435249" y="223015"/>
                    <a:pt x="434853" y="217667"/>
                  </a:cubicBezTo>
                  <a:lnTo>
                    <a:pt x="433145" y="200786"/>
                  </a:lnTo>
                  <a:cubicBezTo>
                    <a:pt x="431296" y="182502"/>
                    <a:pt x="398040" y="183872"/>
                    <a:pt x="383828" y="185311"/>
                  </a:cubicBezTo>
                  <a:cubicBezTo>
                    <a:pt x="383391" y="185355"/>
                    <a:pt x="382818" y="185436"/>
                    <a:pt x="382347" y="185488"/>
                  </a:cubicBezTo>
                  <a:lnTo>
                    <a:pt x="377066" y="176163"/>
                  </a:lnTo>
                  <a:cubicBezTo>
                    <a:pt x="373366" y="170517"/>
                    <a:pt x="366569" y="167734"/>
                    <a:pt x="359972" y="169166"/>
                  </a:cubicBezTo>
                  <a:cubicBezTo>
                    <a:pt x="360224" y="166737"/>
                    <a:pt x="359800" y="164285"/>
                    <a:pt x="358746" y="162081"/>
                  </a:cubicBezTo>
                  <a:lnTo>
                    <a:pt x="359380" y="162373"/>
                  </a:lnTo>
                  <a:lnTo>
                    <a:pt x="422817" y="162373"/>
                  </a:lnTo>
                  <a:close/>
                </a:path>
              </a:pathLst>
            </a:custGeom>
            <a:solidFill>
              <a:schemeClr val="lt1"/>
            </a:solidFill>
            <a:ln w="8202" cap="flat">
              <a:solidFill>
                <a:schemeClr val="accent5"/>
              </a:solidFill>
              <a:prstDash val="solid"/>
              <a:miter/>
            </a:ln>
          </p:spPr>
          <p:txBody>
            <a:bodyPr rtlCol="0" anchor="ctr"/>
            <a:lstStyle/>
            <a:p>
              <a:endParaRPr lang="en-GB"/>
            </a:p>
          </p:txBody>
        </p:sp>
        <p:sp>
          <p:nvSpPr>
            <p:cNvPr id="152" name="Frihandsfigur: Form 151">
              <a:extLst>
                <a:ext uri="{FF2B5EF4-FFF2-40B4-BE49-F238E27FC236}">
                  <a16:creationId xmlns:a16="http://schemas.microsoft.com/office/drawing/2014/main" id="{2A005AD6-8FC1-1E80-243E-8EEACBA8D1D5}"/>
                </a:ext>
              </a:extLst>
            </p:cNvPr>
            <p:cNvSpPr/>
            <p:nvPr/>
          </p:nvSpPr>
          <p:spPr>
            <a:xfrm>
              <a:off x="15899720" y="7309480"/>
              <a:ext cx="37470" cy="37470"/>
            </a:xfrm>
            <a:custGeom>
              <a:avLst/>
              <a:gdLst>
                <a:gd name="connsiteX0" fmla="*/ 18735 w 37470"/>
                <a:gd name="connsiteY0" fmla="*/ 37471 h 37470"/>
                <a:gd name="connsiteX1" fmla="*/ 37471 w 37470"/>
                <a:gd name="connsiteY1" fmla="*/ 18735 h 37470"/>
                <a:gd name="connsiteX2" fmla="*/ 18735 w 37470"/>
                <a:gd name="connsiteY2" fmla="*/ 0 h 37470"/>
                <a:gd name="connsiteX3" fmla="*/ 0 w 37470"/>
                <a:gd name="connsiteY3" fmla="*/ 18735 h 37470"/>
                <a:gd name="connsiteX4" fmla="*/ 18735 w 37470"/>
                <a:gd name="connsiteY4" fmla="*/ 37471 h 37470"/>
                <a:gd name="connsiteX5" fmla="*/ 18735 w 37470"/>
                <a:gd name="connsiteY5" fmla="*/ 12490 h 37470"/>
                <a:gd name="connsiteX6" fmla="*/ 24980 w 37470"/>
                <a:gd name="connsiteY6" fmla="*/ 18735 h 37470"/>
                <a:gd name="connsiteX7" fmla="*/ 18735 w 37470"/>
                <a:gd name="connsiteY7" fmla="*/ 24980 h 37470"/>
                <a:gd name="connsiteX8" fmla="*/ 12490 w 37470"/>
                <a:gd name="connsiteY8" fmla="*/ 18735 h 37470"/>
                <a:gd name="connsiteX9" fmla="*/ 18735 w 37470"/>
                <a:gd name="connsiteY9" fmla="*/ 1249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70" h="37470">
                  <a:moveTo>
                    <a:pt x="18735" y="37471"/>
                  </a:moveTo>
                  <a:cubicBezTo>
                    <a:pt x="29082" y="37471"/>
                    <a:pt x="37471" y="29083"/>
                    <a:pt x="37471" y="18735"/>
                  </a:cubicBezTo>
                  <a:cubicBezTo>
                    <a:pt x="37471" y="8388"/>
                    <a:pt x="29082" y="0"/>
                    <a:pt x="18735" y="0"/>
                  </a:cubicBezTo>
                  <a:cubicBezTo>
                    <a:pt x="8388" y="0"/>
                    <a:pt x="0" y="8388"/>
                    <a:pt x="0" y="18735"/>
                  </a:cubicBezTo>
                  <a:cubicBezTo>
                    <a:pt x="0" y="29083"/>
                    <a:pt x="8388" y="37471"/>
                    <a:pt x="18735" y="37471"/>
                  </a:cubicBezTo>
                  <a:close/>
                  <a:moveTo>
                    <a:pt x="18735" y="12490"/>
                  </a:moveTo>
                  <a:cubicBezTo>
                    <a:pt x="22184" y="12490"/>
                    <a:pt x="24980" y="15286"/>
                    <a:pt x="24980" y="18735"/>
                  </a:cubicBezTo>
                  <a:cubicBezTo>
                    <a:pt x="24980" y="22184"/>
                    <a:pt x="22184" y="24980"/>
                    <a:pt x="18735" y="24980"/>
                  </a:cubicBezTo>
                  <a:cubicBezTo>
                    <a:pt x="15286" y="24980"/>
                    <a:pt x="12490" y="22184"/>
                    <a:pt x="12490" y="18735"/>
                  </a:cubicBezTo>
                  <a:cubicBezTo>
                    <a:pt x="12494" y="15288"/>
                    <a:pt x="15288" y="12494"/>
                    <a:pt x="18735" y="12490"/>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54" name="Bild 144" descr="Euro med hel fyllning">
            <a:extLst>
              <a:ext uri="{FF2B5EF4-FFF2-40B4-BE49-F238E27FC236}">
                <a16:creationId xmlns:a16="http://schemas.microsoft.com/office/drawing/2014/main" id="{309838D4-4813-4E05-1460-54E48D9F9266}"/>
              </a:ext>
            </a:extLst>
          </p:cNvPr>
          <p:cNvSpPr/>
          <p:nvPr/>
        </p:nvSpPr>
        <p:spPr>
          <a:xfrm rot="18205641">
            <a:off x="8312033" y="7624363"/>
            <a:ext cx="206621" cy="278254"/>
          </a:xfrm>
          <a:custGeom>
            <a:avLst/>
            <a:gdLst>
              <a:gd name="connsiteX0" fmla="*/ 194885 w 206621"/>
              <a:gd name="connsiteY0" fmla="*/ 237586 h 278254"/>
              <a:gd name="connsiteX1" fmla="*/ 133776 w 206621"/>
              <a:gd name="connsiteY1" fmla="*/ 256850 h 278254"/>
              <a:gd name="connsiteX2" fmla="*/ 49051 w 206621"/>
              <a:gd name="connsiteY2" fmla="*/ 171234 h 278254"/>
              <a:gd name="connsiteX3" fmla="*/ 149829 w 206621"/>
              <a:gd name="connsiteY3" fmla="*/ 171234 h 278254"/>
              <a:gd name="connsiteX4" fmla="*/ 149829 w 206621"/>
              <a:gd name="connsiteY4" fmla="*/ 149829 h 278254"/>
              <a:gd name="connsiteX5" fmla="*/ 46590 w 206621"/>
              <a:gd name="connsiteY5" fmla="*/ 149829 h 278254"/>
              <a:gd name="connsiteX6" fmla="*/ 46376 w 206621"/>
              <a:gd name="connsiteY6" fmla="*/ 139127 h 278254"/>
              <a:gd name="connsiteX7" fmla="*/ 46661 w 206621"/>
              <a:gd name="connsiteY7" fmla="*/ 128425 h 278254"/>
              <a:gd name="connsiteX8" fmla="*/ 149829 w 206621"/>
              <a:gd name="connsiteY8" fmla="*/ 128425 h 278254"/>
              <a:gd name="connsiteX9" fmla="*/ 149829 w 206621"/>
              <a:gd name="connsiteY9" fmla="*/ 107021 h 278254"/>
              <a:gd name="connsiteX10" fmla="*/ 49051 w 206621"/>
              <a:gd name="connsiteY10" fmla="*/ 107021 h 278254"/>
              <a:gd name="connsiteX11" fmla="*/ 133776 w 206621"/>
              <a:gd name="connsiteY11" fmla="*/ 21404 h 278254"/>
              <a:gd name="connsiteX12" fmla="*/ 194885 w 206621"/>
              <a:gd name="connsiteY12" fmla="*/ 40668 h 278254"/>
              <a:gd name="connsiteX13" fmla="*/ 206622 w 206621"/>
              <a:gd name="connsiteY13" fmla="*/ 22831 h 278254"/>
              <a:gd name="connsiteX14" fmla="*/ 133776 w 206621"/>
              <a:gd name="connsiteY14" fmla="*/ 0 h 278254"/>
              <a:gd name="connsiteX15" fmla="*/ 27397 w 206621"/>
              <a:gd name="connsiteY15" fmla="*/ 107021 h 278254"/>
              <a:gd name="connsiteX16" fmla="*/ 0 w 206621"/>
              <a:gd name="connsiteY16" fmla="*/ 107021 h 278254"/>
              <a:gd name="connsiteX17" fmla="*/ 0 w 206621"/>
              <a:gd name="connsiteY17" fmla="*/ 128425 h 278254"/>
              <a:gd name="connsiteX18" fmla="*/ 25328 w 206621"/>
              <a:gd name="connsiteY18" fmla="*/ 128425 h 278254"/>
              <a:gd name="connsiteX19" fmla="*/ 25043 w 206621"/>
              <a:gd name="connsiteY19" fmla="*/ 139127 h 278254"/>
              <a:gd name="connsiteX20" fmla="*/ 25328 w 206621"/>
              <a:gd name="connsiteY20" fmla="*/ 149829 h 278254"/>
              <a:gd name="connsiteX21" fmla="*/ 0 w 206621"/>
              <a:gd name="connsiteY21" fmla="*/ 149829 h 278254"/>
              <a:gd name="connsiteX22" fmla="*/ 0 w 206621"/>
              <a:gd name="connsiteY22" fmla="*/ 171234 h 278254"/>
              <a:gd name="connsiteX23" fmla="*/ 27397 w 206621"/>
              <a:gd name="connsiteY23" fmla="*/ 171234 h 278254"/>
              <a:gd name="connsiteX24" fmla="*/ 133776 w 206621"/>
              <a:gd name="connsiteY24" fmla="*/ 278254 h 278254"/>
              <a:gd name="connsiteX25" fmla="*/ 206622 w 206621"/>
              <a:gd name="connsiteY25" fmla="*/ 255352 h 27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21" h="278254">
                <a:moveTo>
                  <a:pt x="194885" y="237586"/>
                </a:moveTo>
                <a:cubicBezTo>
                  <a:pt x="176863" y="249897"/>
                  <a:pt x="155601" y="256600"/>
                  <a:pt x="133776" y="256850"/>
                </a:cubicBezTo>
                <a:cubicBezTo>
                  <a:pt x="81728" y="256850"/>
                  <a:pt x="56757" y="215683"/>
                  <a:pt x="49051" y="171234"/>
                </a:cubicBezTo>
                <a:lnTo>
                  <a:pt x="149829" y="171234"/>
                </a:lnTo>
                <a:lnTo>
                  <a:pt x="149829" y="149829"/>
                </a:lnTo>
                <a:lnTo>
                  <a:pt x="46590" y="149829"/>
                </a:lnTo>
                <a:cubicBezTo>
                  <a:pt x="46376" y="146262"/>
                  <a:pt x="46376" y="142695"/>
                  <a:pt x="46376" y="139127"/>
                </a:cubicBezTo>
                <a:cubicBezTo>
                  <a:pt x="46376" y="135560"/>
                  <a:pt x="46376" y="131992"/>
                  <a:pt x="46661" y="128425"/>
                </a:cubicBezTo>
                <a:lnTo>
                  <a:pt x="149829" y="128425"/>
                </a:lnTo>
                <a:lnTo>
                  <a:pt x="149829" y="107021"/>
                </a:lnTo>
                <a:lnTo>
                  <a:pt x="49051" y="107021"/>
                </a:lnTo>
                <a:cubicBezTo>
                  <a:pt x="56757" y="62572"/>
                  <a:pt x="81728" y="21404"/>
                  <a:pt x="133776" y="21404"/>
                </a:cubicBezTo>
                <a:cubicBezTo>
                  <a:pt x="155598" y="21667"/>
                  <a:pt x="176857" y="28369"/>
                  <a:pt x="194885" y="40668"/>
                </a:cubicBezTo>
                <a:lnTo>
                  <a:pt x="206622" y="22831"/>
                </a:lnTo>
                <a:cubicBezTo>
                  <a:pt x="185119" y="8212"/>
                  <a:pt x="159777" y="269"/>
                  <a:pt x="133776" y="0"/>
                </a:cubicBezTo>
                <a:cubicBezTo>
                  <a:pt x="77519" y="0"/>
                  <a:pt x="37243" y="41917"/>
                  <a:pt x="27397" y="107021"/>
                </a:cubicBezTo>
                <a:lnTo>
                  <a:pt x="0" y="107021"/>
                </a:lnTo>
                <a:lnTo>
                  <a:pt x="0" y="128425"/>
                </a:lnTo>
                <a:lnTo>
                  <a:pt x="25328" y="128425"/>
                </a:lnTo>
                <a:cubicBezTo>
                  <a:pt x="25150" y="131992"/>
                  <a:pt x="25043" y="135560"/>
                  <a:pt x="25043" y="139127"/>
                </a:cubicBezTo>
                <a:cubicBezTo>
                  <a:pt x="25043" y="142695"/>
                  <a:pt x="25043" y="146262"/>
                  <a:pt x="25328" y="149829"/>
                </a:cubicBezTo>
                <a:lnTo>
                  <a:pt x="0" y="149829"/>
                </a:lnTo>
                <a:lnTo>
                  <a:pt x="0" y="171234"/>
                </a:lnTo>
                <a:lnTo>
                  <a:pt x="27397" y="171234"/>
                </a:lnTo>
                <a:cubicBezTo>
                  <a:pt x="37243" y="236338"/>
                  <a:pt x="77340" y="278254"/>
                  <a:pt x="133776" y="278254"/>
                </a:cubicBezTo>
                <a:cubicBezTo>
                  <a:pt x="159784" y="277964"/>
                  <a:pt x="185127" y="269997"/>
                  <a:pt x="206622" y="255352"/>
                </a:cubicBezTo>
                <a:close/>
              </a:path>
            </a:pathLst>
          </a:custGeom>
          <a:solidFill>
            <a:schemeClr val="lt1"/>
          </a:solidFill>
          <a:ln w="4630" cap="flat">
            <a:solidFill>
              <a:schemeClr val="accent5"/>
            </a:solidFill>
            <a:prstDash val="solid"/>
            <a:miter/>
          </a:ln>
        </p:spPr>
        <p:txBody>
          <a:bodyPr rtlCol="0" anchor="ctr"/>
          <a:lstStyle/>
          <a:p>
            <a:endParaRPr lang="en-GB"/>
          </a:p>
        </p:txBody>
      </p:sp>
      <p:grpSp>
        <p:nvGrpSpPr>
          <p:cNvPr id="155" name="Bild 2" descr="Lastbil kontur">
            <a:extLst>
              <a:ext uri="{FF2B5EF4-FFF2-40B4-BE49-F238E27FC236}">
                <a16:creationId xmlns:a16="http://schemas.microsoft.com/office/drawing/2014/main" id="{E171C55C-A435-9747-D73F-283CCEFCB682}"/>
              </a:ext>
            </a:extLst>
          </p:cNvPr>
          <p:cNvGrpSpPr/>
          <p:nvPr/>
        </p:nvGrpSpPr>
        <p:grpSpPr>
          <a:xfrm>
            <a:off x="13384123" y="5208118"/>
            <a:ext cx="838200" cy="476345"/>
            <a:chOff x="12550105" y="4329639"/>
            <a:chExt cx="838200" cy="476345"/>
          </a:xfrm>
          <a:solidFill>
            <a:schemeClr val="lt1"/>
          </a:solidFill>
        </p:grpSpPr>
        <p:sp>
          <p:nvSpPr>
            <p:cNvPr id="156" name="Frihandsfigur: Form 155">
              <a:extLst>
                <a:ext uri="{FF2B5EF4-FFF2-40B4-BE49-F238E27FC236}">
                  <a16:creationId xmlns:a16="http://schemas.microsoft.com/office/drawing/2014/main" id="{9725CDBB-A822-789C-FEAC-D9888AB4204C}"/>
                </a:ext>
              </a:extLst>
            </p:cNvPr>
            <p:cNvSpPr/>
            <p:nvPr/>
          </p:nvSpPr>
          <p:spPr>
            <a:xfrm>
              <a:off x="12645355"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7" name="Frihandsfigur: Form 156">
              <a:extLst>
                <a:ext uri="{FF2B5EF4-FFF2-40B4-BE49-F238E27FC236}">
                  <a16:creationId xmlns:a16="http://schemas.microsoft.com/office/drawing/2014/main" id="{CE87BD0E-B866-5032-6AFB-4860BACB3209}"/>
                </a:ext>
              </a:extLst>
            </p:cNvPr>
            <p:cNvSpPr/>
            <p:nvPr/>
          </p:nvSpPr>
          <p:spPr>
            <a:xfrm>
              <a:off x="12550105" y="4329639"/>
              <a:ext cx="838200" cy="400164"/>
            </a:xfrm>
            <a:custGeom>
              <a:avLst/>
              <a:gdLst>
                <a:gd name="connsiteX0" fmla="*/ 822960 w 838200"/>
                <a:gd name="connsiteY0" fmla="*/ 236287 h 400164"/>
                <a:gd name="connsiteX1" fmla="*/ 772478 w 838200"/>
                <a:gd name="connsiteY1" fmla="*/ 198187 h 400164"/>
                <a:gd name="connsiteX2" fmla="*/ 759143 w 838200"/>
                <a:gd name="connsiteY2" fmla="*/ 178184 h 400164"/>
                <a:gd name="connsiteX3" fmla="*/ 740093 w 838200"/>
                <a:gd name="connsiteY3" fmla="*/ 112462 h 400164"/>
                <a:gd name="connsiteX4" fmla="*/ 666750 w 838200"/>
                <a:gd name="connsiteY4" fmla="*/ 57150 h 400164"/>
                <a:gd name="connsiteX5" fmla="*/ 571500 w 838200"/>
                <a:gd name="connsiteY5" fmla="*/ 57150 h 400164"/>
                <a:gd name="connsiteX6" fmla="*/ 571500 w 838200"/>
                <a:gd name="connsiteY6" fmla="*/ 0 h 400164"/>
                <a:gd name="connsiteX7" fmla="*/ 0 w 838200"/>
                <a:gd name="connsiteY7" fmla="*/ 0 h 400164"/>
                <a:gd name="connsiteX8" fmla="*/ 0 w 838200"/>
                <a:gd name="connsiteY8" fmla="*/ 400164 h 400164"/>
                <a:gd name="connsiteX9" fmla="*/ 76200 w 838200"/>
                <a:gd name="connsiteY9" fmla="*/ 400164 h 400164"/>
                <a:gd name="connsiteX10" fmla="*/ 78105 w 838200"/>
                <a:gd name="connsiteY10" fmla="*/ 381114 h 400164"/>
                <a:gd name="connsiteX11" fmla="*/ 19050 w 838200"/>
                <a:gd name="connsiteY11" fmla="*/ 381114 h 400164"/>
                <a:gd name="connsiteX12" fmla="*/ 19050 w 838200"/>
                <a:gd name="connsiteY12" fmla="*/ 256670 h 400164"/>
                <a:gd name="connsiteX13" fmla="*/ 552450 w 838200"/>
                <a:gd name="connsiteY13" fmla="*/ 256670 h 400164"/>
                <a:gd name="connsiteX14" fmla="*/ 552450 w 838200"/>
                <a:gd name="connsiteY14" fmla="*/ 381114 h 400164"/>
                <a:gd name="connsiteX15" fmla="*/ 264795 w 838200"/>
                <a:gd name="connsiteY15" fmla="*/ 381114 h 400164"/>
                <a:gd name="connsiteX16" fmla="*/ 266700 w 838200"/>
                <a:gd name="connsiteY16" fmla="*/ 400164 h 400164"/>
                <a:gd name="connsiteX17" fmla="*/ 581025 w 838200"/>
                <a:gd name="connsiteY17" fmla="*/ 400164 h 400164"/>
                <a:gd name="connsiteX18" fmla="*/ 582930 w 838200"/>
                <a:gd name="connsiteY18" fmla="*/ 381114 h 400164"/>
                <a:gd name="connsiteX19" fmla="*/ 571500 w 838200"/>
                <a:gd name="connsiteY19" fmla="*/ 381114 h 400164"/>
                <a:gd name="connsiteX20" fmla="*/ 571500 w 838200"/>
                <a:gd name="connsiteY20" fmla="*/ 76200 h 400164"/>
                <a:gd name="connsiteX21" fmla="*/ 609600 w 838200"/>
                <a:gd name="connsiteY21" fmla="*/ 76200 h 400164"/>
                <a:gd name="connsiteX22" fmla="*/ 609600 w 838200"/>
                <a:gd name="connsiteY22" fmla="*/ 209045 h 400164"/>
                <a:gd name="connsiteX23" fmla="*/ 756095 w 838200"/>
                <a:gd name="connsiteY23" fmla="*/ 209045 h 400164"/>
                <a:gd name="connsiteX24" fmla="*/ 761209 w 838200"/>
                <a:gd name="connsiteY24" fmla="*/ 213512 h 400164"/>
                <a:gd name="connsiteX25" fmla="*/ 811282 w 838200"/>
                <a:gd name="connsiteY25" fmla="*/ 251317 h 400164"/>
                <a:gd name="connsiteX26" fmla="*/ 819150 w 838200"/>
                <a:gd name="connsiteY26" fmla="*/ 266776 h 400164"/>
                <a:gd name="connsiteX27" fmla="*/ 819150 w 838200"/>
                <a:gd name="connsiteY27" fmla="*/ 362026 h 400164"/>
                <a:gd name="connsiteX28" fmla="*/ 800100 w 838200"/>
                <a:gd name="connsiteY28" fmla="*/ 381076 h 400164"/>
                <a:gd name="connsiteX29" fmla="*/ 769620 w 838200"/>
                <a:gd name="connsiteY29" fmla="*/ 381076 h 400164"/>
                <a:gd name="connsiteX30" fmla="*/ 771525 w 838200"/>
                <a:gd name="connsiteY30" fmla="*/ 400126 h 400164"/>
                <a:gd name="connsiteX31" fmla="*/ 800100 w 838200"/>
                <a:gd name="connsiteY31" fmla="*/ 400126 h 400164"/>
                <a:gd name="connsiteX32" fmla="*/ 838200 w 838200"/>
                <a:gd name="connsiteY32" fmla="*/ 362026 h 400164"/>
                <a:gd name="connsiteX33" fmla="*/ 838200 w 838200"/>
                <a:gd name="connsiteY33" fmla="*/ 266776 h 400164"/>
                <a:gd name="connsiteX34" fmla="*/ 822960 w 838200"/>
                <a:gd name="connsiteY34" fmla="*/ 236287 h 400164"/>
                <a:gd name="connsiteX35" fmla="*/ 552450 w 838200"/>
                <a:gd name="connsiteY35" fmla="*/ 237620 h 400164"/>
                <a:gd name="connsiteX36" fmla="*/ 19050 w 838200"/>
                <a:gd name="connsiteY36" fmla="*/ 237620 h 400164"/>
                <a:gd name="connsiteX37" fmla="*/ 19050 w 838200"/>
                <a:gd name="connsiteY37" fmla="*/ 19050 h 400164"/>
                <a:gd name="connsiteX38" fmla="*/ 552450 w 838200"/>
                <a:gd name="connsiteY38" fmla="*/ 19050 h 400164"/>
                <a:gd name="connsiteX39" fmla="*/ 628650 w 838200"/>
                <a:gd name="connsiteY39" fmla="*/ 76200 h 400164"/>
                <a:gd name="connsiteX40" fmla="*/ 666750 w 838200"/>
                <a:gd name="connsiteY40" fmla="*/ 76200 h 400164"/>
                <a:gd name="connsiteX41" fmla="*/ 721805 w 838200"/>
                <a:gd name="connsiteY41" fmla="*/ 117710 h 400164"/>
                <a:gd name="connsiteX42" fmla="*/ 740769 w 838200"/>
                <a:gd name="connsiteY42" fmla="*/ 183147 h 400164"/>
                <a:gd name="connsiteX43" fmla="*/ 743169 w 838200"/>
                <a:gd name="connsiteY43" fmla="*/ 189976 h 400164"/>
                <a:gd name="connsiteX44" fmla="*/ 628650 w 838200"/>
                <a:gd name="connsiteY44" fmla="*/ 189976 h 4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8200" h="400164">
                  <a:moveTo>
                    <a:pt x="822960" y="236287"/>
                  </a:moveTo>
                  <a:lnTo>
                    <a:pt x="772478" y="198187"/>
                  </a:lnTo>
                  <a:cubicBezTo>
                    <a:pt x="765858" y="193258"/>
                    <a:pt x="761146" y="186191"/>
                    <a:pt x="759143" y="178184"/>
                  </a:cubicBezTo>
                  <a:lnTo>
                    <a:pt x="740093" y="112462"/>
                  </a:lnTo>
                  <a:cubicBezTo>
                    <a:pt x="730395" y="79953"/>
                    <a:pt x="700672" y="57537"/>
                    <a:pt x="666750" y="57150"/>
                  </a:cubicBezTo>
                  <a:lnTo>
                    <a:pt x="571500" y="57150"/>
                  </a:lnTo>
                  <a:lnTo>
                    <a:pt x="571500" y="0"/>
                  </a:lnTo>
                  <a:lnTo>
                    <a:pt x="0" y="0"/>
                  </a:lnTo>
                  <a:lnTo>
                    <a:pt x="0" y="400164"/>
                  </a:lnTo>
                  <a:lnTo>
                    <a:pt x="76200" y="400164"/>
                  </a:lnTo>
                  <a:cubicBezTo>
                    <a:pt x="76197" y="393766"/>
                    <a:pt x="76835" y="387385"/>
                    <a:pt x="78105" y="381114"/>
                  </a:cubicBezTo>
                  <a:lnTo>
                    <a:pt x="19050" y="381114"/>
                  </a:lnTo>
                  <a:lnTo>
                    <a:pt x="19050" y="256670"/>
                  </a:lnTo>
                  <a:lnTo>
                    <a:pt x="552450" y="256670"/>
                  </a:lnTo>
                  <a:lnTo>
                    <a:pt x="552450" y="381114"/>
                  </a:lnTo>
                  <a:lnTo>
                    <a:pt x="264795" y="381114"/>
                  </a:lnTo>
                  <a:cubicBezTo>
                    <a:pt x="266069" y="387384"/>
                    <a:pt x="266708" y="393766"/>
                    <a:pt x="266700" y="400164"/>
                  </a:cubicBezTo>
                  <a:lnTo>
                    <a:pt x="581025" y="400164"/>
                  </a:lnTo>
                  <a:cubicBezTo>
                    <a:pt x="581022" y="393766"/>
                    <a:pt x="581660" y="387385"/>
                    <a:pt x="582930" y="381114"/>
                  </a:cubicBezTo>
                  <a:lnTo>
                    <a:pt x="571500" y="381114"/>
                  </a:lnTo>
                  <a:lnTo>
                    <a:pt x="571500" y="76200"/>
                  </a:lnTo>
                  <a:lnTo>
                    <a:pt x="609600" y="76200"/>
                  </a:lnTo>
                  <a:lnTo>
                    <a:pt x="609600" y="209045"/>
                  </a:lnTo>
                  <a:lnTo>
                    <a:pt x="756095" y="209045"/>
                  </a:lnTo>
                  <a:cubicBezTo>
                    <a:pt x="757699" y="210645"/>
                    <a:pt x="759408" y="212138"/>
                    <a:pt x="761209" y="213512"/>
                  </a:cubicBezTo>
                  <a:lnTo>
                    <a:pt x="811282" y="251317"/>
                  </a:lnTo>
                  <a:cubicBezTo>
                    <a:pt x="816190" y="254947"/>
                    <a:pt x="819103" y="260673"/>
                    <a:pt x="819150" y="266776"/>
                  </a:cubicBezTo>
                  <a:lnTo>
                    <a:pt x="819150" y="362026"/>
                  </a:lnTo>
                  <a:cubicBezTo>
                    <a:pt x="819150" y="372548"/>
                    <a:pt x="810621" y="381076"/>
                    <a:pt x="800100" y="381076"/>
                  </a:cubicBezTo>
                  <a:lnTo>
                    <a:pt x="769620" y="381076"/>
                  </a:lnTo>
                  <a:cubicBezTo>
                    <a:pt x="770894" y="387346"/>
                    <a:pt x="771533" y="393728"/>
                    <a:pt x="771525" y="400126"/>
                  </a:cubicBezTo>
                  <a:lnTo>
                    <a:pt x="800100" y="400126"/>
                  </a:lnTo>
                  <a:cubicBezTo>
                    <a:pt x="821114" y="400059"/>
                    <a:pt x="838132" y="383040"/>
                    <a:pt x="838200" y="362026"/>
                  </a:cubicBezTo>
                  <a:lnTo>
                    <a:pt x="838200" y="266776"/>
                  </a:lnTo>
                  <a:cubicBezTo>
                    <a:pt x="838161" y="254791"/>
                    <a:pt x="832524" y="243511"/>
                    <a:pt x="822960" y="236287"/>
                  </a:cubicBezTo>
                  <a:close/>
                  <a:moveTo>
                    <a:pt x="552450" y="237620"/>
                  </a:moveTo>
                  <a:lnTo>
                    <a:pt x="19050" y="237620"/>
                  </a:lnTo>
                  <a:lnTo>
                    <a:pt x="19050" y="19050"/>
                  </a:lnTo>
                  <a:lnTo>
                    <a:pt x="552450" y="19050"/>
                  </a:lnTo>
                  <a:close/>
                  <a:moveTo>
                    <a:pt x="628650" y="76200"/>
                  </a:moveTo>
                  <a:lnTo>
                    <a:pt x="666750" y="76200"/>
                  </a:lnTo>
                  <a:cubicBezTo>
                    <a:pt x="692156" y="76649"/>
                    <a:pt x="714384" y="93407"/>
                    <a:pt x="721805" y="117710"/>
                  </a:cubicBezTo>
                  <a:lnTo>
                    <a:pt x="740769" y="183147"/>
                  </a:lnTo>
                  <a:cubicBezTo>
                    <a:pt x="741416" y="185474"/>
                    <a:pt x="742218" y="187756"/>
                    <a:pt x="743169" y="189976"/>
                  </a:cubicBezTo>
                  <a:lnTo>
                    <a:pt x="628650" y="189976"/>
                  </a:ln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8" name="Frihandsfigur: Form 157">
              <a:extLst>
                <a:ext uri="{FF2B5EF4-FFF2-40B4-BE49-F238E27FC236}">
                  <a16:creationId xmlns:a16="http://schemas.microsoft.com/office/drawing/2014/main" id="{4C2E8776-EDB0-14FC-2861-F68861841265}"/>
                </a:ext>
              </a:extLst>
            </p:cNvPr>
            <p:cNvSpPr/>
            <p:nvPr/>
          </p:nvSpPr>
          <p:spPr>
            <a:xfrm>
              <a:off x="13150180"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grpSp>
      <p:sp>
        <p:nvSpPr>
          <p:cNvPr id="5" name="Bild 12" descr="Present kontur">
            <a:extLst>
              <a:ext uri="{FF2B5EF4-FFF2-40B4-BE49-F238E27FC236}">
                <a16:creationId xmlns:a16="http://schemas.microsoft.com/office/drawing/2014/main" id="{5C2503EA-64D6-0655-7807-8CEB19A9FAC5}"/>
              </a:ext>
            </a:extLst>
          </p:cNvPr>
          <p:cNvSpPr/>
          <p:nvPr/>
        </p:nvSpPr>
        <p:spPr>
          <a:xfrm>
            <a:off x="10092760" y="1941225"/>
            <a:ext cx="513463" cy="566320"/>
          </a:xfrm>
          <a:custGeom>
            <a:avLst/>
            <a:gdLst>
              <a:gd name="connsiteX0" fmla="*/ 390164 w 513463"/>
              <a:gd name="connsiteY0" fmla="*/ 128367 h 566320"/>
              <a:gd name="connsiteX1" fmla="*/ 400735 w 513463"/>
              <a:gd name="connsiteY1" fmla="*/ 71478 h 566320"/>
              <a:gd name="connsiteX2" fmla="*/ 399723 w 513463"/>
              <a:gd name="connsiteY2" fmla="*/ 69213 h 566320"/>
              <a:gd name="connsiteX3" fmla="*/ 331672 w 513463"/>
              <a:gd name="connsiteY3" fmla="*/ 42649 h 566320"/>
              <a:gd name="connsiteX4" fmla="*/ 315221 w 513463"/>
              <a:gd name="connsiteY4" fmla="*/ 54111 h 566320"/>
              <a:gd name="connsiteX5" fmla="*/ 308531 w 513463"/>
              <a:gd name="connsiteY5" fmla="*/ 61058 h 566320"/>
              <a:gd name="connsiteX6" fmla="*/ 267406 w 513463"/>
              <a:gd name="connsiteY6" fmla="*/ 888 h 566320"/>
              <a:gd name="connsiteX7" fmla="*/ 258068 w 513463"/>
              <a:gd name="connsiteY7" fmla="*/ 1 h 566320"/>
              <a:gd name="connsiteX8" fmla="*/ 255546 w 513463"/>
              <a:gd name="connsiteY8" fmla="*/ 1 h 566320"/>
              <a:gd name="connsiteX9" fmla="*/ 203678 w 513463"/>
              <a:gd name="connsiteY9" fmla="*/ 51247 h 566320"/>
              <a:gd name="connsiteX10" fmla="*/ 205967 w 513463"/>
              <a:gd name="connsiteY10" fmla="*/ 66751 h 566320"/>
              <a:gd name="connsiteX11" fmla="*/ 193779 w 513463"/>
              <a:gd name="connsiteY11" fmla="*/ 54096 h 566320"/>
              <a:gd name="connsiteX12" fmla="*/ 120739 w 513463"/>
              <a:gd name="connsiteY12" fmla="*/ 52746 h 566320"/>
              <a:gd name="connsiteX13" fmla="*/ 109277 w 513463"/>
              <a:gd name="connsiteY13" fmla="*/ 69198 h 566320"/>
              <a:gd name="connsiteX14" fmla="*/ 108265 w 513463"/>
              <a:gd name="connsiteY14" fmla="*/ 71463 h 566320"/>
              <a:gd name="connsiteX15" fmla="*/ 118746 w 513463"/>
              <a:gd name="connsiteY15" fmla="*/ 128367 h 566320"/>
              <a:gd name="connsiteX16" fmla="*/ 0 w 513463"/>
              <a:gd name="connsiteY16" fmla="*/ 128367 h 566320"/>
              <a:gd name="connsiteX17" fmla="*/ 0 w 513463"/>
              <a:gd name="connsiteY17" fmla="*/ 566321 h 566320"/>
              <a:gd name="connsiteX18" fmla="*/ 513463 w 513463"/>
              <a:gd name="connsiteY18" fmla="*/ 566321 h 566320"/>
              <a:gd name="connsiteX19" fmla="*/ 513463 w 513463"/>
              <a:gd name="connsiteY19" fmla="*/ 128367 h 566320"/>
              <a:gd name="connsiteX20" fmla="*/ 498361 w 513463"/>
              <a:gd name="connsiteY20" fmla="*/ 286936 h 566320"/>
              <a:gd name="connsiteX21" fmla="*/ 286935 w 513463"/>
              <a:gd name="connsiteY21" fmla="*/ 286936 h 566320"/>
              <a:gd name="connsiteX22" fmla="*/ 286935 w 513463"/>
              <a:gd name="connsiteY22" fmla="*/ 143469 h 566320"/>
              <a:gd name="connsiteX23" fmla="*/ 498361 w 513463"/>
              <a:gd name="connsiteY23" fmla="*/ 143469 h 566320"/>
              <a:gd name="connsiteX24" fmla="*/ 226528 w 513463"/>
              <a:gd name="connsiteY24" fmla="*/ 332242 h 566320"/>
              <a:gd name="connsiteX25" fmla="*/ 15102 w 513463"/>
              <a:gd name="connsiteY25" fmla="*/ 332242 h 566320"/>
              <a:gd name="connsiteX26" fmla="*/ 15102 w 513463"/>
              <a:gd name="connsiteY26" fmla="*/ 302038 h 566320"/>
              <a:gd name="connsiteX27" fmla="*/ 226528 w 513463"/>
              <a:gd name="connsiteY27" fmla="*/ 302038 h 566320"/>
              <a:gd name="connsiteX28" fmla="*/ 241630 w 513463"/>
              <a:gd name="connsiteY28" fmla="*/ 143469 h 566320"/>
              <a:gd name="connsiteX29" fmla="*/ 271833 w 513463"/>
              <a:gd name="connsiteY29" fmla="*/ 143469 h 566320"/>
              <a:gd name="connsiteX30" fmla="*/ 271833 w 513463"/>
              <a:gd name="connsiteY30" fmla="*/ 551219 h 566320"/>
              <a:gd name="connsiteX31" fmla="*/ 241630 w 513463"/>
              <a:gd name="connsiteY31" fmla="*/ 551219 h 566320"/>
              <a:gd name="connsiteX32" fmla="*/ 286935 w 513463"/>
              <a:gd name="connsiteY32" fmla="*/ 302038 h 566320"/>
              <a:gd name="connsiteX33" fmla="*/ 498361 w 513463"/>
              <a:gd name="connsiteY33" fmla="*/ 302038 h 566320"/>
              <a:gd name="connsiteX34" fmla="*/ 498361 w 513463"/>
              <a:gd name="connsiteY34" fmla="*/ 332242 h 566320"/>
              <a:gd name="connsiteX35" fmla="*/ 286935 w 513463"/>
              <a:gd name="connsiteY35" fmla="*/ 332242 h 566320"/>
              <a:gd name="connsiteX36" fmla="*/ 326094 w 513463"/>
              <a:gd name="connsiteY36" fmla="*/ 64576 h 566320"/>
              <a:gd name="connsiteX37" fmla="*/ 352190 w 513463"/>
              <a:gd name="connsiteY37" fmla="*/ 53356 h 566320"/>
              <a:gd name="connsiteX38" fmla="*/ 358843 w 513463"/>
              <a:gd name="connsiteY38" fmla="*/ 53952 h 566320"/>
              <a:gd name="connsiteX39" fmla="*/ 385890 w 513463"/>
              <a:gd name="connsiteY39" fmla="*/ 75246 h 566320"/>
              <a:gd name="connsiteX40" fmla="*/ 386902 w 513463"/>
              <a:gd name="connsiteY40" fmla="*/ 77511 h 566320"/>
              <a:gd name="connsiteX41" fmla="*/ 368096 w 513463"/>
              <a:gd name="connsiteY41" fmla="*/ 125676 h 566320"/>
              <a:gd name="connsiteX42" fmla="*/ 358964 w 513463"/>
              <a:gd name="connsiteY42" fmla="*/ 128329 h 566320"/>
              <a:gd name="connsiteX43" fmla="*/ 264970 w 513463"/>
              <a:gd name="connsiteY43" fmla="*/ 127974 h 566320"/>
              <a:gd name="connsiteX44" fmla="*/ 221416 w 513463"/>
              <a:gd name="connsiteY44" fmla="*/ 65400 h 566320"/>
              <a:gd name="connsiteX45" fmla="*/ 241527 w 513463"/>
              <a:gd name="connsiteY45" fmla="*/ 17788 h 566320"/>
              <a:gd name="connsiteX46" fmla="*/ 255267 w 513463"/>
              <a:gd name="connsiteY46" fmla="*/ 15103 h 566320"/>
              <a:gd name="connsiteX47" fmla="*/ 255463 w 513463"/>
              <a:gd name="connsiteY47" fmla="*/ 15103 h 566320"/>
              <a:gd name="connsiteX48" fmla="*/ 257993 w 513463"/>
              <a:gd name="connsiteY48" fmla="*/ 15103 h 566320"/>
              <a:gd name="connsiteX49" fmla="*/ 294351 w 513463"/>
              <a:gd name="connsiteY49" fmla="*/ 51836 h 566320"/>
              <a:gd name="connsiteX50" fmla="*/ 291526 w 513463"/>
              <a:gd name="connsiteY50" fmla="*/ 65739 h 566320"/>
              <a:gd name="connsiteX51" fmla="*/ 281982 w 513463"/>
              <a:gd name="connsiteY51" fmla="*/ 88581 h 566320"/>
              <a:gd name="connsiteX52" fmla="*/ 254466 w 513463"/>
              <a:gd name="connsiteY52" fmla="*/ 117131 h 566320"/>
              <a:gd name="connsiteX53" fmla="*/ 233611 w 513463"/>
              <a:gd name="connsiteY53" fmla="*/ 95445 h 566320"/>
              <a:gd name="connsiteX54" fmla="*/ 124764 w 513463"/>
              <a:gd name="connsiteY54" fmla="*/ 111868 h 566320"/>
              <a:gd name="connsiteX55" fmla="*/ 122114 w 513463"/>
              <a:gd name="connsiteY55" fmla="*/ 77549 h 566320"/>
              <a:gd name="connsiteX56" fmla="*/ 123125 w 513463"/>
              <a:gd name="connsiteY56" fmla="*/ 75284 h 566320"/>
              <a:gd name="connsiteX57" fmla="*/ 150173 w 513463"/>
              <a:gd name="connsiteY57" fmla="*/ 53990 h 566320"/>
              <a:gd name="connsiteX58" fmla="*/ 156825 w 513463"/>
              <a:gd name="connsiteY58" fmla="*/ 53394 h 566320"/>
              <a:gd name="connsiteX59" fmla="*/ 182929 w 513463"/>
              <a:gd name="connsiteY59" fmla="*/ 64614 h 566320"/>
              <a:gd name="connsiteX60" fmla="*/ 244038 w 513463"/>
              <a:gd name="connsiteY60" fmla="*/ 128042 h 566320"/>
              <a:gd name="connsiteX61" fmla="*/ 150014 w 513463"/>
              <a:gd name="connsiteY61" fmla="*/ 128367 h 566320"/>
              <a:gd name="connsiteX62" fmla="*/ 124741 w 513463"/>
              <a:gd name="connsiteY62" fmla="*/ 111868 h 566320"/>
              <a:gd name="connsiteX63" fmla="*/ 226528 w 513463"/>
              <a:gd name="connsiteY63" fmla="*/ 143469 h 566320"/>
              <a:gd name="connsiteX64" fmla="*/ 226528 w 513463"/>
              <a:gd name="connsiteY64" fmla="*/ 286936 h 566320"/>
              <a:gd name="connsiteX65" fmla="*/ 15102 w 513463"/>
              <a:gd name="connsiteY65" fmla="*/ 286936 h 566320"/>
              <a:gd name="connsiteX66" fmla="*/ 15102 w 513463"/>
              <a:gd name="connsiteY66" fmla="*/ 143469 h 566320"/>
              <a:gd name="connsiteX67" fmla="*/ 15102 w 513463"/>
              <a:gd name="connsiteY67" fmla="*/ 347344 h 566320"/>
              <a:gd name="connsiteX68" fmla="*/ 226528 w 513463"/>
              <a:gd name="connsiteY68" fmla="*/ 347344 h 566320"/>
              <a:gd name="connsiteX69" fmla="*/ 226528 w 513463"/>
              <a:gd name="connsiteY69" fmla="*/ 551219 h 566320"/>
              <a:gd name="connsiteX70" fmla="*/ 15102 w 513463"/>
              <a:gd name="connsiteY70" fmla="*/ 551219 h 566320"/>
              <a:gd name="connsiteX71" fmla="*/ 286935 w 513463"/>
              <a:gd name="connsiteY71" fmla="*/ 551219 h 566320"/>
              <a:gd name="connsiteX72" fmla="*/ 286935 w 513463"/>
              <a:gd name="connsiteY72" fmla="*/ 347344 h 566320"/>
              <a:gd name="connsiteX73" fmla="*/ 498361 w 513463"/>
              <a:gd name="connsiteY73" fmla="*/ 347344 h 566320"/>
              <a:gd name="connsiteX74" fmla="*/ 498361 w 513463"/>
              <a:gd name="connsiteY74" fmla="*/ 551219 h 5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463" h="566320">
                <a:moveTo>
                  <a:pt x="390164" y="128367"/>
                </a:moveTo>
                <a:cubicBezTo>
                  <a:pt x="405211" y="113466"/>
                  <a:pt x="409426" y="90790"/>
                  <a:pt x="400735" y="71478"/>
                </a:cubicBezTo>
                <a:lnTo>
                  <a:pt x="399723" y="69213"/>
                </a:lnTo>
                <a:cubicBezTo>
                  <a:pt x="388267" y="43085"/>
                  <a:pt x="357799" y="31192"/>
                  <a:pt x="331672" y="42649"/>
                </a:cubicBezTo>
                <a:cubicBezTo>
                  <a:pt x="325493" y="45358"/>
                  <a:pt x="319903" y="49253"/>
                  <a:pt x="315221" y="54111"/>
                </a:cubicBezTo>
                <a:lnTo>
                  <a:pt x="308531" y="61058"/>
                </a:lnTo>
                <a:cubicBezTo>
                  <a:pt x="313790" y="33086"/>
                  <a:pt x="295377" y="6147"/>
                  <a:pt x="267406" y="888"/>
                </a:cubicBezTo>
                <a:cubicBezTo>
                  <a:pt x="264326" y="309"/>
                  <a:pt x="261201" y="12"/>
                  <a:pt x="258068" y="1"/>
                </a:cubicBezTo>
                <a:lnTo>
                  <a:pt x="255546" y="1"/>
                </a:lnTo>
                <a:cubicBezTo>
                  <a:pt x="227072" y="-171"/>
                  <a:pt x="203850" y="22772"/>
                  <a:pt x="203678" y="51247"/>
                </a:cubicBezTo>
                <a:cubicBezTo>
                  <a:pt x="203646" y="56502"/>
                  <a:pt x="204418" y="61730"/>
                  <a:pt x="205967" y="66751"/>
                </a:cubicBezTo>
                <a:lnTo>
                  <a:pt x="193779" y="54096"/>
                </a:lnTo>
                <a:cubicBezTo>
                  <a:pt x="173982" y="33554"/>
                  <a:pt x="141282" y="32949"/>
                  <a:pt x="120739" y="52746"/>
                </a:cubicBezTo>
                <a:cubicBezTo>
                  <a:pt x="115881" y="57429"/>
                  <a:pt x="111987" y="63018"/>
                  <a:pt x="109277" y="69198"/>
                </a:cubicBezTo>
                <a:lnTo>
                  <a:pt x="108265" y="71463"/>
                </a:lnTo>
                <a:cubicBezTo>
                  <a:pt x="99673" y="90775"/>
                  <a:pt x="103837" y="113383"/>
                  <a:pt x="118746" y="128367"/>
                </a:cubicBezTo>
                <a:lnTo>
                  <a:pt x="0" y="128367"/>
                </a:lnTo>
                <a:lnTo>
                  <a:pt x="0" y="566321"/>
                </a:lnTo>
                <a:lnTo>
                  <a:pt x="513463" y="566321"/>
                </a:lnTo>
                <a:lnTo>
                  <a:pt x="513463" y="128367"/>
                </a:lnTo>
                <a:close/>
                <a:moveTo>
                  <a:pt x="498361" y="286936"/>
                </a:moveTo>
                <a:lnTo>
                  <a:pt x="286935" y="286936"/>
                </a:lnTo>
                <a:lnTo>
                  <a:pt x="286935" y="143469"/>
                </a:lnTo>
                <a:lnTo>
                  <a:pt x="498361" y="143469"/>
                </a:lnTo>
                <a:close/>
                <a:moveTo>
                  <a:pt x="226528" y="332242"/>
                </a:moveTo>
                <a:lnTo>
                  <a:pt x="15102" y="332242"/>
                </a:lnTo>
                <a:lnTo>
                  <a:pt x="15102" y="302038"/>
                </a:lnTo>
                <a:lnTo>
                  <a:pt x="226528" y="302038"/>
                </a:lnTo>
                <a:close/>
                <a:moveTo>
                  <a:pt x="241630" y="143469"/>
                </a:moveTo>
                <a:lnTo>
                  <a:pt x="271833" y="143469"/>
                </a:lnTo>
                <a:lnTo>
                  <a:pt x="271833" y="551219"/>
                </a:lnTo>
                <a:lnTo>
                  <a:pt x="241630" y="551219"/>
                </a:lnTo>
                <a:close/>
                <a:moveTo>
                  <a:pt x="286935" y="302038"/>
                </a:moveTo>
                <a:lnTo>
                  <a:pt x="498361" y="302038"/>
                </a:lnTo>
                <a:lnTo>
                  <a:pt x="498361" y="332242"/>
                </a:lnTo>
                <a:lnTo>
                  <a:pt x="286935" y="332242"/>
                </a:lnTo>
                <a:close/>
                <a:moveTo>
                  <a:pt x="326094" y="64576"/>
                </a:moveTo>
                <a:cubicBezTo>
                  <a:pt x="332882" y="57409"/>
                  <a:pt x="342320" y="53351"/>
                  <a:pt x="352190" y="53356"/>
                </a:cubicBezTo>
                <a:cubicBezTo>
                  <a:pt x="354421" y="53357"/>
                  <a:pt x="356648" y="53557"/>
                  <a:pt x="358843" y="53952"/>
                </a:cubicBezTo>
                <a:cubicBezTo>
                  <a:pt x="370887" y="56002"/>
                  <a:pt x="381070" y="64019"/>
                  <a:pt x="385890" y="75246"/>
                </a:cubicBezTo>
                <a:lnTo>
                  <a:pt x="386902" y="77511"/>
                </a:lnTo>
                <a:cubicBezTo>
                  <a:pt x="395009" y="96005"/>
                  <a:pt x="386589" y="117569"/>
                  <a:pt x="368096" y="125676"/>
                </a:cubicBezTo>
                <a:cubicBezTo>
                  <a:pt x="365180" y="126954"/>
                  <a:pt x="362110" y="127846"/>
                  <a:pt x="358964" y="128329"/>
                </a:cubicBezTo>
                <a:lnTo>
                  <a:pt x="264970" y="127974"/>
                </a:lnTo>
                <a:close/>
                <a:moveTo>
                  <a:pt x="221416" y="65400"/>
                </a:moveTo>
                <a:cubicBezTo>
                  <a:pt x="213822" y="46699"/>
                  <a:pt x="222826" y="25382"/>
                  <a:pt x="241527" y="17788"/>
                </a:cubicBezTo>
                <a:cubicBezTo>
                  <a:pt x="245891" y="16016"/>
                  <a:pt x="250556" y="15104"/>
                  <a:pt x="255267" y="15103"/>
                </a:cubicBezTo>
                <a:lnTo>
                  <a:pt x="255463" y="15103"/>
                </a:lnTo>
                <a:lnTo>
                  <a:pt x="257993" y="15103"/>
                </a:lnTo>
                <a:cubicBezTo>
                  <a:pt x="278176" y="15206"/>
                  <a:pt x="294454" y="31652"/>
                  <a:pt x="294351" y="51836"/>
                </a:cubicBezTo>
                <a:cubicBezTo>
                  <a:pt x="294327" y="56610"/>
                  <a:pt x="293367" y="61334"/>
                  <a:pt x="291526" y="65739"/>
                </a:cubicBezTo>
                <a:lnTo>
                  <a:pt x="281982" y="88581"/>
                </a:lnTo>
                <a:lnTo>
                  <a:pt x="254466" y="117131"/>
                </a:lnTo>
                <a:lnTo>
                  <a:pt x="233611" y="95445"/>
                </a:lnTo>
                <a:close/>
                <a:moveTo>
                  <a:pt x="124764" y="111868"/>
                </a:moveTo>
                <a:cubicBezTo>
                  <a:pt x="118116" y="101618"/>
                  <a:pt x="117119" y="88698"/>
                  <a:pt x="122114" y="77549"/>
                </a:cubicBezTo>
                <a:lnTo>
                  <a:pt x="123125" y="75284"/>
                </a:lnTo>
                <a:cubicBezTo>
                  <a:pt x="127945" y="64057"/>
                  <a:pt x="138128" y="56040"/>
                  <a:pt x="150173" y="53990"/>
                </a:cubicBezTo>
                <a:cubicBezTo>
                  <a:pt x="152369" y="53594"/>
                  <a:pt x="154595" y="53395"/>
                  <a:pt x="156825" y="53394"/>
                </a:cubicBezTo>
                <a:cubicBezTo>
                  <a:pt x="166698" y="53389"/>
                  <a:pt x="176138" y="57447"/>
                  <a:pt x="182929" y="64614"/>
                </a:cubicBezTo>
                <a:lnTo>
                  <a:pt x="244038" y="128042"/>
                </a:lnTo>
                <a:lnTo>
                  <a:pt x="150014" y="128367"/>
                </a:lnTo>
                <a:cubicBezTo>
                  <a:pt x="139576" y="126846"/>
                  <a:pt x="130334" y="120813"/>
                  <a:pt x="124741" y="111868"/>
                </a:cubicBezTo>
                <a:close/>
                <a:moveTo>
                  <a:pt x="226528" y="143469"/>
                </a:moveTo>
                <a:lnTo>
                  <a:pt x="226528" y="286936"/>
                </a:lnTo>
                <a:lnTo>
                  <a:pt x="15102" y="286936"/>
                </a:lnTo>
                <a:lnTo>
                  <a:pt x="15102" y="143469"/>
                </a:lnTo>
                <a:close/>
                <a:moveTo>
                  <a:pt x="15102" y="347344"/>
                </a:moveTo>
                <a:lnTo>
                  <a:pt x="226528" y="347344"/>
                </a:lnTo>
                <a:lnTo>
                  <a:pt x="226528" y="551219"/>
                </a:lnTo>
                <a:lnTo>
                  <a:pt x="15102" y="551219"/>
                </a:lnTo>
                <a:close/>
                <a:moveTo>
                  <a:pt x="286935" y="551219"/>
                </a:moveTo>
                <a:lnTo>
                  <a:pt x="286935" y="347344"/>
                </a:lnTo>
                <a:lnTo>
                  <a:pt x="498361" y="347344"/>
                </a:lnTo>
                <a:lnTo>
                  <a:pt x="498361" y="551219"/>
                </a:lnTo>
                <a:close/>
              </a:path>
            </a:pathLst>
          </a:custGeom>
          <a:solidFill>
            <a:schemeClr val="bg1"/>
          </a:solidFill>
          <a:ln w="7541" cap="flat">
            <a:solidFill>
              <a:schemeClr val="bg1"/>
            </a:solidFill>
            <a:prstDash val="solid"/>
            <a:miter/>
          </a:ln>
        </p:spPr>
        <p:txBody>
          <a:bodyPr rtlCol="0" anchor="ctr"/>
          <a:lstStyle/>
          <a:p>
            <a:endParaRPr lang="en-GB"/>
          </a:p>
        </p:txBody>
      </p:sp>
      <p:sp>
        <p:nvSpPr>
          <p:cNvPr id="22" name="Bild 24" descr="Blixt kontur">
            <a:extLst>
              <a:ext uri="{FF2B5EF4-FFF2-40B4-BE49-F238E27FC236}">
                <a16:creationId xmlns:a16="http://schemas.microsoft.com/office/drawing/2014/main" id="{FF6582AA-7F85-BEF0-E43C-CE590DA38273}"/>
              </a:ext>
            </a:extLst>
          </p:cNvPr>
          <p:cNvSpPr/>
          <p:nvPr/>
        </p:nvSpPr>
        <p:spPr>
          <a:xfrm>
            <a:off x="7219901" y="2011936"/>
            <a:ext cx="270589" cy="552764"/>
          </a:xfrm>
          <a:custGeom>
            <a:avLst/>
            <a:gdLst>
              <a:gd name="connsiteX0" fmla="*/ 40709 w 270589"/>
              <a:gd name="connsiteY0" fmla="*/ 552678 h 552764"/>
              <a:gd name="connsiteX1" fmla="*/ 40755 w 270589"/>
              <a:gd name="connsiteY1" fmla="*/ 552762 h 552764"/>
              <a:gd name="connsiteX2" fmla="*/ 40776 w 270589"/>
              <a:gd name="connsiteY2" fmla="*/ 552765 h 552764"/>
              <a:gd name="connsiteX3" fmla="*/ 40831 w 270589"/>
              <a:gd name="connsiteY3" fmla="*/ 552736 h 552764"/>
              <a:gd name="connsiteX4" fmla="*/ 270589 w 270589"/>
              <a:gd name="connsiteY4" fmla="*/ 221613 h 552764"/>
              <a:gd name="connsiteX5" fmla="*/ 155589 w 270589"/>
              <a:gd name="connsiteY5" fmla="*/ 221613 h 552764"/>
              <a:gd name="connsiteX6" fmla="*/ 227160 w 270589"/>
              <a:gd name="connsiteY6" fmla="*/ 0 h 552764"/>
              <a:gd name="connsiteX7" fmla="*/ 56959 w 270589"/>
              <a:gd name="connsiteY7" fmla="*/ 0 h 552764"/>
              <a:gd name="connsiteX8" fmla="*/ 0 w 270589"/>
              <a:gd name="connsiteY8" fmla="*/ 302789 h 552764"/>
              <a:gd name="connsiteX9" fmla="*/ 115000 w 270589"/>
              <a:gd name="connsiteY9" fmla="*/ 302789 h 552764"/>
              <a:gd name="connsiteX10" fmla="*/ 16312 w 270589"/>
              <a:gd name="connsiteY10" fmla="*/ 289260 h 552764"/>
              <a:gd name="connsiteX11" fmla="*/ 68181 w 270589"/>
              <a:gd name="connsiteY11" fmla="*/ 13529 h 552764"/>
              <a:gd name="connsiteX12" fmla="*/ 208573 w 270589"/>
              <a:gd name="connsiteY12" fmla="*/ 13529 h 552764"/>
              <a:gd name="connsiteX13" fmla="*/ 142714 w 270589"/>
              <a:gd name="connsiteY13" fmla="*/ 217455 h 552764"/>
              <a:gd name="connsiteX14" fmla="*/ 137002 w 270589"/>
              <a:gd name="connsiteY14" fmla="*/ 235142 h 552764"/>
              <a:gd name="connsiteX15" fmla="*/ 244734 w 270589"/>
              <a:gd name="connsiteY15" fmla="*/ 235142 h 552764"/>
              <a:gd name="connsiteX16" fmla="*/ 77869 w 270589"/>
              <a:gd name="connsiteY16" fmla="*/ 475623 h 552764"/>
              <a:gd name="connsiteX17" fmla="*/ 77749 w 270589"/>
              <a:gd name="connsiteY17" fmla="*/ 475565 h 552764"/>
              <a:gd name="connsiteX18" fmla="*/ 127969 w 270589"/>
              <a:gd name="connsiteY18" fmla="*/ 306645 h 552764"/>
              <a:gd name="connsiteX19" fmla="*/ 133138 w 270589"/>
              <a:gd name="connsiteY19" fmla="*/ 289260 h 552764"/>
              <a:gd name="connsiteX20" fmla="*/ 16311 w 270589"/>
              <a:gd name="connsiteY20" fmla="*/ 289260 h 55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589" h="552764">
                <a:moveTo>
                  <a:pt x="40709" y="552678"/>
                </a:moveTo>
                <a:cubicBezTo>
                  <a:pt x="40698" y="552714"/>
                  <a:pt x="40719" y="552752"/>
                  <a:pt x="40755" y="552762"/>
                </a:cubicBezTo>
                <a:cubicBezTo>
                  <a:pt x="40762" y="552764"/>
                  <a:pt x="40769" y="552765"/>
                  <a:pt x="40776" y="552765"/>
                </a:cubicBezTo>
                <a:lnTo>
                  <a:pt x="40831" y="552736"/>
                </a:lnTo>
                <a:lnTo>
                  <a:pt x="270589" y="221613"/>
                </a:lnTo>
                <a:lnTo>
                  <a:pt x="155589" y="221613"/>
                </a:lnTo>
                <a:lnTo>
                  <a:pt x="227160" y="0"/>
                </a:lnTo>
                <a:lnTo>
                  <a:pt x="56959" y="0"/>
                </a:lnTo>
                <a:lnTo>
                  <a:pt x="0" y="302789"/>
                </a:lnTo>
                <a:lnTo>
                  <a:pt x="115000" y="302789"/>
                </a:lnTo>
                <a:close/>
                <a:moveTo>
                  <a:pt x="16312" y="289260"/>
                </a:moveTo>
                <a:lnTo>
                  <a:pt x="68181" y="13529"/>
                </a:lnTo>
                <a:lnTo>
                  <a:pt x="208573" y="13529"/>
                </a:lnTo>
                <a:lnTo>
                  <a:pt x="142714" y="217455"/>
                </a:lnTo>
                <a:lnTo>
                  <a:pt x="137002" y="235142"/>
                </a:lnTo>
                <a:lnTo>
                  <a:pt x="244734" y="235142"/>
                </a:lnTo>
                <a:lnTo>
                  <a:pt x="77869" y="475623"/>
                </a:lnTo>
                <a:cubicBezTo>
                  <a:pt x="77734" y="475814"/>
                  <a:pt x="77683" y="475788"/>
                  <a:pt x="77749" y="475565"/>
                </a:cubicBezTo>
                <a:lnTo>
                  <a:pt x="127969" y="306645"/>
                </a:lnTo>
                <a:lnTo>
                  <a:pt x="133138" y="289260"/>
                </a:lnTo>
                <a:lnTo>
                  <a:pt x="16311" y="289260"/>
                </a:lnTo>
                <a:close/>
              </a:path>
            </a:pathLst>
          </a:custGeom>
          <a:solidFill>
            <a:schemeClr val="bg1"/>
          </a:solidFill>
          <a:ln w="6747" cap="flat">
            <a:solidFill>
              <a:schemeClr val="bg1"/>
            </a:solidFill>
            <a:prstDash val="solid"/>
            <a:miter/>
          </a:ln>
        </p:spPr>
        <p:txBody>
          <a:bodyPr rtlCol="0" anchor="ctr"/>
          <a:lstStyle/>
          <a:p>
            <a:endParaRPr lang="en-GB"/>
          </a:p>
        </p:txBody>
      </p:sp>
      <p:sp>
        <p:nvSpPr>
          <p:cNvPr id="24" name="Bild 26" descr="Socialt nätverk kontur">
            <a:extLst>
              <a:ext uri="{FF2B5EF4-FFF2-40B4-BE49-F238E27FC236}">
                <a16:creationId xmlns:a16="http://schemas.microsoft.com/office/drawing/2014/main" id="{FBFD27F1-6239-8930-4232-6BE88DD9D00E}"/>
              </a:ext>
            </a:extLst>
          </p:cNvPr>
          <p:cNvSpPr/>
          <p:nvPr/>
        </p:nvSpPr>
        <p:spPr>
          <a:xfrm>
            <a:off x="3318184" y="1926093"/>
            <a:ext cx="589749" cy="560223"/>
          </a:xfrm>
          <a:custGeom>
            <a:avLst/>
            <a:gdLst>
              <a:gd name="connsiteX0" fmla="*/ 521596 w 589749"/>
              <a:gd name="connsiteY0" fmla="*/ 286966 h 560223"/>
              <a:gd name="connsiteX1" fmla="*/ 589750 w 589749"/>
              <a:gd name="connsiteY1" fmla="*/ 219007 h 560223"/>
              <a:gd name="connsiteX2" fmla="*/ 521790 w 589749"/>
              <a:gd name="connsiteY2" fmla="*/ 150853 h 560223"/>
              <a:gd name="connsiteX3" fmla="*/ 453637 w 589749"/>
              <a:gd name="connsiteY3" fmla="*/ 218812 h 560223"/>
              <a:gd name="connsiteX4" fmla="*/ 456560 w 589749"/>
              <a:gd name="connsiteY4" fmla="*/ 238640 h 560223"/>
              <a:gd name="connsiteX5" fmla="*/ 379540 w 589749"/>
              <a:gd name="connsiteY5" fmla="*/ 271456 h 560223"/>
              <a:gd name="connsiteX6" fmla="*/ 302619 w 589749"/>
              <a:gd name="connsiteY6" fmla="*/ 219392 h 560223"/>
              <a:gd name="connsiteX7" fmla="*/ 302619 w 589749"/>
              <a:gd name="connsiteY7" fmla="*/ 135502 h 560223"/>
              <a:gd name="connsiteX8" fmla="*/ 362606 w 589749"/>
              <a:gd name="connsiteY8" fmla="*/ 60413 h 560223"/>
              <a:gd name="connsiteX9" fmla="*/ 287517 w 589749"/>
              <a:gd name="connsiteY9" fmla="*/ 427 h 560223"/>
              <a:gd name="connsiteX10" fmla="*/ 227530 w 589749"/>
              <a:gd name="connsiteY10" fmla="*/ 75515 h 560223"/>
              <a:gd name="connsiteX11" fmla="*/ 287517 w 589749"/>
              <a:gd name="connsiteY11" fmla="*/ 135502 h 560223"/>
              <a:gd name="connsiteX12" fmla="*/ 287517 w 589749"/>
              <a:gd name="connsiteY12" fmla="*/ 219392 h 560223"/>
              <a:gd name="connsiteX13" fmla="*/ 210633 w 589749"/>
              <a:gd name="connsiteY13" fmla="*/ 271456 h 560223"/>
              <a:gd name="connsiteX14" fmla="*/ 133576 w 589749"/>
              <a:gd name="connsiteY14" fmla="*/ 238640 h 560223"/>
              <a:gd name="connsiteX15" fmla="*/ 88229 w 589749"/>
              <a:gd name="connsiteY15" fmla="*/ 153407 h 560223"/>
              <a:gd name="connsiteX16" fmla="*/ 2996 w 589749"/>
              <a:gd name="connsiteY16" fmla="*/ 198754 h 560223"/>
              <a:gd name="connsiteX17" fmla="*/ 48344 w 589749"/>
              <a:gd name="connsiteY17" fmla="*/ 283987 h 560223"/>
              <a:gd name="connsiteX18" fmla="*/ 127596 w 589749"/>
              <a:gd name="connsiteY18" fmla="*/ 252503 h 560223"/>
              <a:gd name="connsiteX19" fmla="*/ 204910 w 589749"/>
              <a:gd name="connsiteY19" fmla="*/ 285456 h 560223"/>
              <a:gd name="connsiteX20" fmla="*/ 221522 w 589749"/>
              <a:gd name="connsiteY20" fmla="*/ 372480 h 560223"/>
              <a:gd name="connsiteX21" fmla="*/ 159415 w 589749"/>
              <a:gd name="connsiteY21" fmla="*/ 434586 h 560223"/>
              <a:gd name="connsiteX22" fmla="*/ 63697 w 589749"/>
              <a:gd name="connsiteY22" fmla="*/ 452430 h 560223"/>
              <a:gd name="connsiteX23" fmla="*/ 81540 w 589749"/>
              <a:gd name="connsiteY23" fmla="*/ 548149 h 560223"/>
              <a:gd name="connsiteX24" fmla="*/ 177259 w 589749"/>
              <a:gd name="connsiteY24" fmla="*/ 530305 h 560223"/>
              <a:gd name="connsiteX25" fmla="*/ 170885 w 589749"/>
              <a:gd name="connsiteY25" fmla="*/ 444470 h 560223"/>
              <a:gd name="connsiteX26" fmla="*/ 231942 w 589749"/>
              <a:gd name="connsiteY26" fmla="*/ 383414 h 560223"/>
              <a:gd name="connsiteX27" fmla="*/ 358133 w 589749"/>
              <a:gd name="connsiteY27" fmla="*/ 383414 h 560223"/>
              <a:gd name="connsiteX28" fmla="*/ 419190 w 589749"/>
              <a:gd name="connsiteY28" fmla="*/ 444470 h 560223"/>
              <a:gd name="connsiteX29" fmla="*/ 422874 w 589749"/>
              <a:gd name="connsiteY29" fmla="*/ 539438 h 560223"/>
              <a:gd name="connsiteX30" fmla="*/ 517842 w 589749"/>
              <a:gd name="connsiteY30" fmla="*/ 535755 h 560223"/>
              <a:gd name="connsiteX31" fmla="*/ 514158 w 589749"/>
              <a:gd name="connsiteY31" fmla="*/ 440786 h 560223"/>
              <a:gd name="connsiteX32" fmla="*/ 430660 w 589749"/>
              <a:gd name="connsiteY32" fmla="*/ 434586 h 560223"/>
              <a:gd name="connsiteX33" fmla="*/ 368553 w 589749"/>
              <a:gd name="connsiteY33" fmla="*/ 372480 h 560223"/>
              <a:gd name="connsiteX34" fmla="*/ 385226 w 589749"/>
              <a:gd name="connsiteY34" fmla="*/ 285456 h 560223"/>
              <a:gd name="connsiteX35" fmla="*/ 462540 w 589749"/>
              <a:gd name="connsiteY35" fmla="*/ 252526 h 560223"/>
              <a:gd name="connsiteX36" fmla="*/ 521596 w 589749"/>
              <a:gd name="connsiteY36" fmla="*/ 286966 h 560223"/>
              <a:gd name="connsiteX37" fmla="*/ 38525 w 589749"/>
              <a:gd name="connsiteY37" fmla="*/ 262463 h 560223"/>
              <a:gd name="connsiteX38" fmla="*/ 70190 w 589749"/>
              <a:gd name="connsiteY38" fmla="*/ 234098 h 560223"/>
              <a:gd name="connsiteX39" fmla="*/ 98555 w 589749"/>
              <a:gd name="connsiteY39" fmla="*/ 262463 h 560223"/>
              <a:gd name="connsiteX40" fmla="*/ 38525 w 589749"/>
              <a:gd name="connsiteY40" fmla="*/ 262463 h 560223"/>
              <a:gd name="connsiteX41" fmla="*/ 57214 w 589749"/>
              <a:gd name="connsiteY41" fmla="*/ 207681 h 560223"/>
              <a:gd name="connsiteX42" fmla="*/ 68540 w 589749"/>
              <a:gd name="connsiteY42" fmla="*/ 196355 h 560223"/>
              <a:gd name="connsiteX43" fmla="*/ 79866 w 589749"/>
              <a:gd name="connsiteY43" fmla="*/ 207681 h 560223"/>
              <a:gd name="connsiteX44" fmla="*/ 68540 w 589749"/>
              <a:gd name="connsiteY44" fmla="*/ 219007 h 560223"/>
              <a:gd name="connsiteX45" fmla="*/ 57214 w 589749"/>
              <a:gd name="connsiteY45" fmla="*/ 207681 h 560223"/>
              <a:gd name="connsiteX46" fmla="*/ 111414 w 589749"/>
              <a:gd name="connsiteY46" fmla="*/ 249800 h 560223"/>
              <a:gd name="connsiteX47" fmla="*/ 89154 w 589749"/>
              <a:gd name="connsiteY47" fmla="*/ 224014 h 560223"/>
              <a:gd name="connsiteX48" fmla="*/ 94968 w 589749"/>
              <a:gd name="connsiteY48" fmla="*/ 207681 h 560223"/>
              <a:gd name="connsiteX49" fmla="*/ 68540 w 589749"/>
              <a:gd name="connsiteY49" fmla="*/ 181253 h 560223"/>
              <a:gd name="connsiteX50" fmla="*/ 42112 w 589749"/>
              <a:gd name="connsiteY50" fmla="*/ 207681 h 560223"/>
              <a:gd name="connsiteX51" fmla="*/ 47926 w 589749"/>
              <a:gd name="connsiteY51" fmla="*/ 224014 h 560223"/>
              <a:gd name="connsiteX52" fmla="*/ 25666 w 589749"/>
              <a:gd name="connsiteY52" fmla="*/ 249800 h 560223"/>
              <a:gd name="connsiteX53" fmla="*/ 37627 w 589749"/>
              <a:gd name="connsiteY53" fmla="*/ 176013 h 560223"/>
              <a:gd name="connsiteX54" fmla="*/ 111414 w 589749"/>
              <a:gd name="connsiteY54" fmla="*/ 187974 h 560223"/>
              <a:gd name="connsiteX55" fmla="*/ 111414 w 589749"/>
              <a:gd name="connsiteY55" fmla="*/ 249800 h 560223"/>
              <a:gd name="connsiteX56" fmla="*/ 283741 w 589749"/>
              <a:gd name="connsiteY56" fmla="*/ 56662 h 560223"/>
              <a:gd name="connsiteX57" fmla="*/ 295068 w 589749"/>
              <a:gd name="connsiteY57" fmla="*/ 45336 h 560223"/>
              <a:gd name="connsiteX58" fmla="*/ 306394 w 589749"/>
              <a:gd name="connsiteY58" fmla="*/ 56662 h 560223"/>
              <a:gd name="connsiteX59" fmla="*/ 295068 w 589749"/>
              <a:gd name="connsiteY59" fmla="*/ 67989 h 560223"/>
              <a:gd name="connsiteX60" fmla="*/ 283741 w 589749"/>
              <a:gd name="connsiteY60" fmla="*/ 56662 h 560223"/>
              <a:gd name="connsiteX61" fmla="*/ 295068 w 589749"/>
              <a:gd name="connsiteY61" fmla="*/ 83091 h 560223"/>
              <a:gd name="connsiteX62" fmla="*/ 325083 w 589749"/>
              <a:gd name="connsiteY62" fmla="*/ 111444 h 560223"/>
              <a:gd name="connsiteX63" fmla="*/ 265053 w 589749"/>
              <a:gd name="connsiteY63" fmla="*/ 111444 h 560223"/>
              <a:gd name="connsiteX64" fmla="*/ 295068 w 589749"/>
              <a:gd name="connsiteY64" fmla="*/ 83091 h 560223"/>
              <a:gd name="connsiteX65" fmla="*/ 242211 w 589749"/>
              <a:gd name="connsiteY65" fmla="*/ 67989 h 560223"/>
              <a:gd name="connsiteX66" fmla="*/ 294948 w 589749"/>
              <a:gd name="connsiteY66" fmla="*/ 15012 h 560223"/>
              <a:gd name="connsiteX67" fmla="*/ 347924 w 589749"/>
              <a:gd name="connsiteY67" fmla="*/ 67749 h 560223"/>
              <a:gd name="connsiteX68" fmla="*/ 337942 w 589749"/>
              <a:gd name="connsiteY68" fmla="*/ 98781 h 560223"/>
              <a:gd name="connsiteX69" fmla="*/ 315682 w 589749"/>
              <a:gd name="connsiteY69" fmla="*/ 72995 h 560223"/>
              <a:gd name="connsiteX70" fmla="*/ 321496 w 589749"/>
              <a:gd name="connsiteY70" fmla="*/ 56662 h 560223"/>
              <a:gd name="connsiteX71" fmla="*/ 295068 w 589749"/>
              <a:gd name="connsiteY71" fmla="*/ 30234 h 560223"/>
              <a:gd name="connsiteX72" fmla="*/ 268640 w 589749"/>
              <a:gd name="connsiteY72" fmla="*/ 56662 h 560223"/>
              <a:gd name="connsiteX73" fmla="*/ 274454 w 589749"/>
              <a:gd name="connsiteY73" fmla="*/ 72995 h 560223"/>
              <a:gd name="connsiteX74" fmla="*/ 252194 w 589749"/>
              <a:gd name="connsiteY74" fmla="*/ 98781 h 560223"/>
              <a:gd name="connsiteX75" fmla="*/ 242211 w 589749"/>
              <a:gd name="connsiteY75" fmla="*/ 67989 h 560223"/>
              <a:gd name="connsiteX76" fmla="*/ 91382 w 589749"/>
              <a:gd name="connsiteY76" fmla="*/ 534296 h 560223"/>
              <a:gd name="connsiteX77" fmla="*/ 123046 w 589749"/>
              <a:gd name="connsiteY77" fmla="*/ 505931 h 560223"/>
              <a:gd name="connsiteX78" fmla="*/ 151411 w 589749"/>
              <a:gd name="connsiteY78" fmla="*/ 534296 h 560223"/>
              <a:gd name="connsiteX79" fmla="*/ 91382 w 589749"/>
              <a:gd name="connsiteY79" fmla="*/ 534296 h 560223"/>
              <a:gd name="connsiteX80" fmla="*/ 110070 w 589749"/>
              <a:gd name="connsiteY80" fmla="*/ 479514 h 560223"/>
              <a:gd name="connsiteX81" fmla="*/ 121397 w 589749"/>
              <a:gd name="connsiteY81" fmla="*/ 468188 h 560223"/>
              <a:gd name="connsiteX82" fmla="*/ 132723 w 589749"/>
              <a:gd name="connsiteY82" fmla="*/ 479514 h 560223"/>
              <a:gd name="connsiteX83" fmla="*/ 121397 w 589749"/>
              <a:gd name="connsiteY83" fmla="*/ 490841 h 560223"/>
              <a:gd name="connsiteX84" fmla="*/ 110070 w 589749"/>
              <a:gd name="connsiteY84" fmla="*/ 479514 h 560223"/>
              <a:gd name="connsiteX85" fmla="*/ 164271 w 589749"/>
              <a:gd name="connsiteY85" fmla="*/ 521633 h 560223"/>
              <a:gd name="connsiteX86" fmla="*/ 142011 w 589749"/>
              <a:gd name="connsiteY86" fmla="*/ 495847 h 560223"/>
              <a:gd name="connsiteX87" fmla="*/ 147825 w 589749"/>
              <a:gd name="connsiteY87" fmla="*/ 479514 h 560223"/>
              <a:gd name="connsiteX88" fmla="*/ 121397 w 589749"/>
              <a:gd name="connsiteY88" fmla="*/ 453086 h 560223"/>
              <a:gd name="connsiteX89" fmla="*/ 94968 w 589749"/>
              <a:gd name="connsiteY89" fmla="*/ 479514 h 560223"/>
              <a:gd name="connsiteX90" fmla="*/ 100782 w 589749"/>
              <a:gd name="connsiteY90" fmla="*/ 495847 h 560223"/>
              <a:gd name="connsiteX91" fmla="*/ 78522 w 589749"/>
              <a:gd name="connsiteY91" fmla="*/ 521633 h 560223"/>
              <a:gd name="connsiteX92" fmla="*/ 90484 w 589749"/>
              <a:gd name="connsiteY92" fmla="*/ 447847 h 560223"/>
              <a:gd name="connsiteX93" fmla="*/ 164271 w 589749"/>
              <a:gd name="connsiteY93" fmla="*/ 459807 h 560223"/>
              <a:gd name="connsiteX94" fmla="*/ 164271 w 589749"/>
              <a:gd name="connsiteY94" fmla="*/ 521633 h 560223"/>
              <a:gd name="connsiteX95" fmla="*/ 249407 w 589749"/>
              <a:gd name="connsiteY95" fmla="*/ 378098 h 560223"/>
              <a:gd name="connsiteX96" fmla="*/ 299388 w 589749"/>
              <a:gd name="connsiteY96" fmla="*/ 336757 h 560223"/>
              <a:gd name="connsiteX97" fmla="*/ 340728 w 589749"/>
              <a:gd name="connsiteY97" fmla="*/ 378098 h 560223"/>
              <a:gd name="connsiteX98" fmla="*/ 249407 w 589749"/>
              <a:gd name="connsiteY98" fmla="*/ 378098 h 560223"/>
              <a:gd name="connsiteX99" fmla="*/ 274069 w 589749"/>
              <a:gd name="connsiteY99" fmla="*/ 300414 h 560223"/>
              <a:gd name="connsiteX100" fmla="*/ 295075 w 589749"/>
              <a:gd name="connsiteY100" fmla="*/ 279422 h 560223"/>
              <a:gd name="connsiteX101" fmla="*/ 316067 w 589749"/>
              <a:gd name="connsiteY101" fmla="*/ 300429 h 560223"/>
              <a:gd name="connsiteX102" fmla="*/ 295068 w 589749"/>
              <a:gd name="connsiteY102" fmla="*/ 321421 h 560223"/>
              <a:gd name="connsiteX103" fmla="*/ 274069 w 589749"/>
              <a:gd name="connsiteY103" fmla="*/ 300414 h 560223"/>
              <a:gd name="connsiteX104" fmla="*/ 438724 w 589749"/>
              <a:gd name="connsiteY104" fmla="*/ 534296 h 560223"/>
              <a:gd name="connsiteX105" fmla="*/ 470389 w 589749"/>
              <a:gd name="connsiteY105" fmla="*/ 505931 h 560223"/>
              <a:gd name="connsiteX106" fmla="*/ 498754 w 589749"/>
              <a:gd name="connsiteY106" fmla="*/ 534296 h 560223"/>
              <a:gd name="connsiteX107" fmla="*/ 438724 w 589749"/>
              <a:gd name="connsiteY107" fmla="*/ 534296 h 560223"/>
              <a:gd name="connsiteX108" fmla="*/ 457413 w 589749"/>
              <a:gd name="connsiteY108" fmla="*/ 479514 h 560223"/>
              <a:gd name="connsiteX109" fmla="*/ 468739 w 589749"/>
              <a:gd name="connsiteY109" fmla="*/ 468188 h 560223"/>
              <a:gd name="connsiteX110" fmla="*/ 480066 w 589749"/>
              <a:gd name="connsiteY110" fmla="*/ 479514 h 560223"/>
              <a:gd name="connsiteX111" fmla="*/ 468739 w 589749"/>
              <a:gd name="connsiteY111" fmla="*/ 490841 h 560223"/>
              <a:gd name="connsiteX112" fmla="*/ 457413 w 589749"/>
              <a:gd name="connsiteY112" fmla="*/ 479514 h 560223"/>
              <a:gd name="connsiteX113" fmla="*/ 521596 w 589749"/>
              <a:gd name="connsiteY113" fmla="*/ 490841 h 560223"/>
              <a:gd name="connsiteX114" fmla="*/ 511613 w 589749"/>
              <a:gd name="connsiteY114" fmla="*/ 521633 h 560223"/>
              <a:gd name="connsiteX115" fmla="*/ 489353 w 589749"/>
              <a:gd name="connsiteY115" fmla="*/ 495847 h 560223"/>
              <a:gd name="connsiteX116" fmla="*/ 495167 w 589749"/>
              <a:gd name="connsiteY116" fmla="*/ 479514 h 560223"/>
              <a:gd name="connsiteX117" fmla="*/ 468739 w 589749"/>
              <a:gd name="connsiteY117" fmla="*/ 453086 h 560223"/>
              <a:gd name="connsiteX118" fmla="*/ 442311 w 589749"/>
              <a:gd name="connsiteY118" fmla="*/ 479514 h 560223"/>
              <a:gd name="connsiteX119" fmla="*/ 448125 w 589749"/>
              <a:gd name="connsiteY119" fmla="*/ 495847 h 560223"/>
              <a:gd name="connsiteX120" fmla="*/ 425865 w 589749"/>
              <a:gd name="connsiteY120" fmla="*/ 521633 h 560223"/>
              <a:gd name="connsiteX121" fmla="*/ 437826 w 589749"/>
              <a:gd name="connsiteY121" fmla="*/ 447847 h 560223"/>
              <a:gd name="connsiteX122" fmla="*/ 511613 w 589749"/>
              <a:gd name="connsiteY122" fmla="*/ 459808 h 560223"/>
              <a:gd name="connsiteX123" fmla="*/ 521596 w 589749"/>
              <a:gd name="connsiteY123" fmla="*/ 490841 h 560223"/>
              <a:gd name="connsiteX124" fmla="*/ 353852 w 589749"/>
              <a:gd name="connsiteY124" fmla="*/ 366409 h 560223"/>
              <a:gd name="connsiteX125" fmla="*/ 319699 w 589749"/>
              <a:gd name="connsiteY125" fmla="*/ 326661 h 560223"/>
              <a:gd name="connsiteX126" fmla="*/ 321461 w 589749"/>
              <a:gd name="connsiteY126" fmla="*/ 275637 h 560223"/>
              <a:gd name="connsiteX127" fmla="*/ 270437 w 589749"/>
              <a:gd name="connsiteY127" fmla="*/ 273875 h 560223"/>
              <a:gd name="connsiteX128" fmla="*/ 268675 w 589749"/>
              <a:gd name="connsiteY128" fmla="*/ 324899 h 560223"/>
              <a:gd name="connsiteX129" fmla="*/ 270437 w 589749"/>
              <a:gd name="connsiteY129" fmla="*/ 326661 h 560223"/>
              <a:gd name="connsiteX130" fmla="*/ 236284 w 589749"/>
              <a:gd name="connsiteY130" fmla="*/ 366409 h 560223"/>
              <a:gd name="connsiteX131" fmla="*/ 241866 w 589749"/>
              <a:gd name="connsiteY131" fmla="*/ 254423 h 560223"/>
              <a:gd name="connsiteX132" fmla="*/ 353852 w 589749"/>
              <a:gd name="connsiteY132" fmla="*/ 260004 h 560223"/>
              <a:gd name="connsiteX133" fmla="*/ 353852 w 589749"/>
              <a:gd name="connsiteY133" fmla="*/ 366409 h 560223"/>
              <a:gd name="connsiteX134" fmla="*/ 491581 w 589749"/>
              <a:gd name="connsiteY134" fmla="*/ 262463 h 560223"/>
              <a:gd name="connsiteX135" fmla="*/ 523246 w 589749"/>
              <a:gd name="connsiteY135" fmla="*/ 234098 h 560223"/>
              <a:gd name="connsiteX136" fmla="*/ 551611 w 589749"/>
              <a:gd name="connsiteY136" fmla="*/ 262463 h 560223"/>
              <a:gd name="connsiteX137" fmla="*/ 491581 w 589749"/>
              <a:gd name="connsiteY137" fmla="*/ 262463 h 560223"/>
              <a:gd name="connsiteX138" fmla="*/ 510269 w 589749"/>
              <a:gd name="connsiteY138" fmla="*/ 207681 h 560223"/>
              <a:gd name="connsiteX139" fmla="*/ 521596 w 589749"/>
              <a:gd name="connsiteY139" fmla="*/ 196355 h 560223"/>
              <a:gd name="connsiteX140" fmla="*/ 532922 w 589749"/>
              <a:gd name="connsiteY140" fmla="*/ 207681 h 560223"/>
              <a:gd name="connsiteX141" fmla="*/ 521596 w 589749"/>
              <a:gd name="connsiteY141" fmla="*/ 219007 h 560223"/>
              <a:gd name="connsiteX142" fmla="*/ 510269 w 589749"/>
              <a:gd name="connsiteY142" fmla="*/ 207681 h 560223"/>
              <a:gd name="connsiteX143" fmla="*/ 521596 w 589749"/>
              <a:gd name="connsiteY143" fmla="*/ 166151 h 560223"/>
              <a:gd name="connsiteX144" fmla="*/ 574452 w 589749"/>
              <a:gd name="connsiteY144" fmla="*/ 218826 h 560223"/>
              <a:gd name="connsiteX145" fmla="*/ 564470 w 589749"/>
              <a:gd name="connsiteY145" fmla="*/ 249800 h 560223"/>
              <a:gd name="connsiteX146" fmla="*/ 542210 w 589749"/>
              <a:gd name="connsiteY146" fmla="*/ 224014 h 560223"/>
              <a:gd name="connsiteX147" fmla="*/ 548024 w 589749"/>
              <a:gd name="connsiteY147" fmla="*/ 207681 h 560223"/>
              <a:gd name="connsiteX148" fmla="*/ 521596 w 589749"/>
              <a:gd name="connsiteY148" fmla="*/ 181253 h 560223"/>
              <a:gd name="connsiteX149" fmla="*/ 495167 w 589749"/>
              <a:gd name="connsiteY149" fmla="*/ 207681 h 560223"/>
              <a:gd name="connsiteX150" fmla="*/ 500982 w 589749"/>
              <a:gd name="connsiteY150" fmla="*/ 224014 h 560223"/>
              <a:gd name="connsiteX151" fmla="*/ 478721 w 589749"/>
              <a:gd name="connsiteY151" fmla="*/ 249800 h 560223"/>
              <a:gd name="connsiteX152" fmla="*/ 490622 w 589749"/>
              <a:gd name="connsiteY152" fmla="*/ 176133 h 560223"/>
              <a:gd name="connsiteX153" fmla="*/ 521596 w 589749"/>
              <a:gd name="connsiteY153" fmla="*/ 166151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89749" h="560223">
                <a:moveTo>
                  <a:pt x="521596" y="286966"/>
                </a:moveTo>
                <a:cubicBezTo>
                  <a:pt x="559182" y="287019"/>
                  <a:pt x="589696" y="256594"/>
                  <a:pt x="589750" y="219007"/>
                </a:cubicBezTo>
                <a:cubicBezTo>
                  <a:pt x="589803" y="181420"/>
                  <a:pt x="559377" y="150907"/>
                  <a:pt x="521790" y="150853"/>
                </a:cubicBezTo>
                <a:cubicBezTo>
                  <a:pt x="484204" y="150799"/>
                  <a:pt x="453691" y="181226"/>
                  <a:pt x="453637" y="218812"/>
                </a:cubicBezTo>
                <a:cubicBezTo>
                  <a:pt x="453627" y="225529"/>
                  <a:pt x="454612" y="232211"/>
                  <a:pt x="456560" y="238640"/>
                </a:cubicBezTo>
                <a:lnTo>
                  <a:pt x="379540" y="271456"/>
                </a:lnTo>
                <a:cubicBezTo>
                  <a:pt x="364798" y="241818"/>
                  <a:pt x="335613" y="222065"/>
                  <a:pt x="302619" y="219392"/>
                </a:cubicBezTo>
                <a:lnTo>
                  <a:pt x="302619" y="135502"/>
                </a:lnTo>
                <a:cubicBezTo>
                  <a:pt x="339919" y="131331"/>
                  <a:pt x="366776" y="97713"/>
                  <a:pt x="362606" y="60413"/>
                </a:cubicBezTo>
                <a:cubicBezTo>
                  <a:pt x="358435" y="23113"/>
                  <a:pt x="324817" y="-3743"/>
                  <a:pt x="287517" y="427"/>
                </a:cubicBezTo>
                <a:cubicBezTo>
                  <a:pt x="250217" y="4597"/>
                  <a:pt x="223360" y="38215"/>
                  <a:pt x="227530" y="75515"/>
                </a:cubicBezTo>
                <a:cubicBezTo>
                  <a:pt x="231058" y="107069"/>
                  <a:pt x="255964" y="131974"/>
                  <a:pt x="287517" y="135502"/>
                </a:cubicBezTo>
                <a:lnTo>
                  <a:pt x="287517" y="219392"/>
                </a:lnTo>
                <a:cubicBezTo>
                  <a:pt x="254537" y="222077"/>
                  <a:pt x="225369" y="241829"/>
                  <a:pt x="210633" y="271456"/>
                </a:cubicBezTo>
                <a:lnTo>
                  <a:pt x="133576" y="238640"/>
                </a:lnTo>
                <a:cubicBezTo>
                  <a:pt x="144590" y="202581"/>
                  <a:pt x="124288" y="164421"/>
                  <a:pt x="88229" y="153407"/>
                </a:cubicBezTo>
                <a:cubicBezTo>
                  <a:pt x="52170" y="142393"/>
                  <a:pt x="14010" y="162696"/>
                  <a:pt x="2996" y="198754"/>
                </a:cubicBezTo>
                <a:cubicBezTo>
                  <a:pt x="-8018" y="234813"/>
                  <a:pt x="12285" y="272973"/>
                  <a:pt x="48344" y="283987"/>
                </a:cubicBezTo>
                <a:cubicBezTo>
                  <a:pt x="78873" y="293312"/>
                  <a:pt x="111788" y="280236"/>
                  <a:pt x="127596" y="252503"/>
                </a:cubicBezTo>
                <a:lnTo>
                  <a:pt x="204910" y="285456"/>
                </a:lnTo>
                <a:cubicBezTo>
                  <a:pt x="195605" y="315420"/>
                  <a:pt x="201834" y="348050"/>
                  <a:pt x="221522" y="372480"/>
                </a:cubicBezTo>
                <a:lnTo>
                  <a:pt x="159415" y="434586"/>
                </a:lnTo>
                <a:cubicBezTo>
                  <a:pt x="128056" y="413082"/>
                  <a:pt x="85201" y="421071"/>
                  <a:pt x="63697" y="452430"/>
                </a:cubicBezTo>
                <a:cubicBezTo>
                  <a:pt x="42192" y="483790"/>
                  <a:pt x="50181" y="526644"/>
                  <a:pt x="81540" y="548149"/>
                </a:cubicBezTo>
                <a:cubicBezTo>
                  <a:pt x="112900" y="569654"/>
                  <a:pt x="155755" y="561665"/>
                  <a:pt x="177259" y="530305"/>
                </a:cubicBezTo>
                <a:cubicBezTo>
                  <a:pt x="195485" y="503728"/>
                  <a:pt x="192836" y="468064"/>
                  <a:pt x="170885" y="444470"/>
                </a:cubicBezTo>
                <a:lnTo>
                  <a:pt x="231942" y="383414"/>
                </a:lnTo>
                <a:cubicBezTo>
                  <a:pt x="267720" y="415935"/>
                  <a:pt x="322355" y="415935"/>
                  <a:pt x="358133" y="383414"/>
                </a:cubicBezTo>
                <a:lnTo>
                  <a:pt x="419190" y="444470"/>
                </a:lnTo>
                <a:cubicBezTo>
                  <a:pt x="393983" y="471713"/>
                  <a:pt x="395632" y="514231"/>
                  <a:pt x="422874" y="539438"/>
                </a:cubicBezTo>
                <a:cubicBezTo>
                  <a:pt x="450116" y="564647"/>
                  <a:pt x="492635" y="562997"/>
                  <a:pt x="517842" y="535755"/>
                </a:cubicBezTo>
                <a:cubicBezTo>
                  <a:pt x="543049" y="508513"/>
                  <a:pt x="541400" y="465994"/>
                  <a:pt x="514158" y="440786"/>
                </a:cubicBezTo>
                <a:cubicBezTo>
                  <a:pt x="491171" y="419515"/>
                  <a:pt x="456537" y="416944"/>
                  <a:pt x="430660" y="434586"/>
                </a:cubicBezTo>
                <a:lnTo>
                  <a:pt x="368553" y="372480"/>
                </a:lnTo>
                <a:cubicBezTo>
                  <a:pt x="388263" y="348061"/>
                  <a:pt x="394514" y="315430"/>
                  <a:pt x="385226" y="285456"/>
                </a:cubicBezTo>
                <a:lnTo>
                  <a:pt x="462540" y="252526"/>
                </a:lnTo>
                <a:cubicBezTo>
                  <a:pt x="474598" y="273792"/>
                  <a:pt x="497149" y="286944"/>
                  <a:pt x="521596" y="286966"/>
                </a:cubicBezTo>
                <a:close/>
                <a:moveTo>
                  <a:pt x="38525" y="262463"/>
                </a:moveTo>
                <a:cubicBezTo>
                  <a:pt x="39436" y="245886"/>
                  <a:pt x="53613" y="233186"/>
                  <a:pt x="70190" y="234098"/>
                </a:cubicBezTo>
                <a:cubicBezTo>
                  <a:pt x="85493" y="234939"/>
                  <a:pt x="97714" y="247159"/>
                  <a:pt x="98555" y="262463"/>
                </a:cubicBezTo>
                <a:cubicBezTo>
                  <a:pt x="80508" y="274997"/>
                  <a:pt x="56572" y="274997"/>
                  <a:pt x="38525" y="262463"/>
                </a:cubicBezTo>
                <a:close/>
                <a:moveTo>
                  <a:pt x="57214" y="207681"/>
                </a:moveTo>
                <a:cubicBezTo>
                  <a:pt x="57214" y="201426"/>
                  <a:pt x="62285" y="196355"/>
                  <a:pt x="68540" y="196355"/>
                </a:cubicBezTo>
                <a:cubicBezTo>
                  <a:pt x="74795" y="196355"/>
                  <a:pt x="79866" y="201426"/>
                  <a:pt x="79866" y="207681"/>
                </a:cubicBezTo>
                <a:cubicBezTo>
                  <a:pt x="79866" y="213936"/>
                  <a:pt x="74795" y="219007"/>
                  <a:pt x="68540" y="219007"/>
                </a:cubicBezTo>
                <a:cubicBezTo>
                  <a:pt x="62285" y="219007"/>
                  <a:pt x="57214" y="213936"/>
                  <a:pt x="57214" y="207681"/>
                </a:cubicBezTo>
                <a:close/>
                <a:moveTo>
                  <a:pt x="111414" y="249800"/>
                </a:moveTo>
                <a:cubicBezTo>
                  <a:pt x="107612" y="238647"/>
                  <a:pt x="99632" y="229403"/>
                  <a:pt x="89154" y="224014"/>
                </a:cubicBezTo>
                <a:cubicBezTo>
                  <a:pt x="92891" y="219388"/>
                  <a:pt x="94941" y="213627"/>
                  <a:pt x="94968" y="207681"/>
                </a:cubicBezTo>
                <a:cubicBezTo>
                  <a:pt x="94968" y="193085"/>
                  <a:pt x="83136" y="181253"/>
                  <a:pt x="68540" y="181253"/>
                </a:cubicBezTo>
                <a:cubicBezTo>
                  <a:pt x="53944" y="181253"/>
                  <a:pt x="42112" y="193085"/>
                  <a:pt x="42112" y="207681"/>
                </a:cubicBezTo>
                <a:cubicBezTo>
                  <a:pt x="42139" y="213627"/>
                  <a:pt x="44189" y="219388"/>
                  <a:pt x="47926" y="224014"/>
                </a:cubicBezTo>
                <a:cubicBezTo>
                  <a:pt x="37448" y="229403"/>
                  <a:pt x="29468" y="238647"/>
                  <a:pt x="25666" y="249800"/>
                </a:cubicBezTo>
                <a:cubicBezTo>
                  <a:pt x="8593" y="226121"/>
                  <a:pt x="13948" y="193086"/>
                  <a:pt x="37627" y="176013"/>
                </a:cubicBezTo>
                <a:cubicBezTo>
                  <a:pt x="61305" y="158940"/>
                  <a:pt x="94342" y="164296"/>
                  <a:pt x="111414" y="187974"/>
                </a:cubicBezTo>
                <a:cubicBezTo>
                  <a:pt x="124724" y="206434"/>
                  <a:pt x="124724" y="231340"/>
                  <a:pt x="111414" y="249800"/>
                </a:cubicBezTo>
                <a:close/>
                <a:moveTo>
                  <a:pt x="283741" y="56662"/>
                </a:moveTo>
                <a:cubicBezTo>
                  <a:pt x="283741" y="50407"/>
                  <a:pt x="288813" y="45336"/>
                  <a:pt x="295068" y="45336"/>
                </a:cubicBezTo>
                <a:cubicBezTo>
                  <a:pt x="301323" y="45336"/>
                  <a:pt x="306394" y="50407"/>
                  <a:pt x="306394" y="56662"/>
                </a:cubicBezTo>
                <a:cubicBezTo>
                  <a:pt x="306394" y="62918"/>
                  <a:pt x="301323" y="67989"/>
                  <a:pt x="295068" y="67989"/>
                </a:cubicBezTo>
                <a:cubicBezTo>
                  <a:pt x="288813" y="67989"/>
                  <a:pt x="283741" y="62918"/>
                  <a:pt x="283741" y="56662"/>
                </a:cubicBezTo>
                <a:close/>
                <a:moveTo>
                  <a:pt x="295068" y="83091"/>
                </a:moveTo>
                <a:cubicBezTo>
                  <a:pt x="310990" y="83134"/>
                  <a:pt x="324134" y="95550"/>
                  <a:pt x="325083" y="111444"/>
                </a:cubicBezTo>
                <a:cubicBezTo>
                  <a:pt x="307036" y="123979"/>
                  <a:pt x="283100" y="123979"/>
                  <a:pt x="265053" y="111444"/>
                </a:cubicBezTo>
                <a:cubicBezTo>
                  <a:pt x="266002" y="95550"/>
                  <a:pt x="279146" y="83134"/>
                  <a:pt x="295068" y="83091"/>
                </a:cubicBezTo>
                <a:close/>
                <a:moveTo>
                  <a:pt x="242211" y="67989"/>
                </a:moveTo>
                <a:cubicBezTo>
                  <a:pt x="242145" y="38797"/>
                  <a:pt x="265756" y="15079"/>
                  <a:pt x="294948" y="15012"/>
                </a:cubicBezTo>
                <a:cubicBezTo>
                  <a:pt x="324140" y="14946"/>
                  <a:pt x="347858" y="38557"/>
                  <a:pt x="347924" y="67749"/>
                </a:cubicBezTo>
                <a:cubicBezTo>
                  <a:pt x="347949" y="78886"/>
                  <a:pt x="344455" y="89748"/>
                  <a:pt x="337942" y="98781"/>
                </a:cubicBezTo>
                <a:cubicBezTo>
                  <a:pt x="334139" y="87629"/>
                  <a:pt x="326160" y="78385"/>
                  <a:pt x="315682" y="72995"/>
                </a:cubicBezTo>
                <a:cubicBezTo>
                  <a:pt x="319419" y="68369"/>
                  <a:pt x="321469" y="62609"/>
                  <a:pt x="321496" y="56662"/>
                </a:cubicBezTo>
                <a:cubicBezTo>
                  <a:pt x="321496" y="42066"/>
                  <a:pt x="309664" y="30234"/>
                  <a:pt x="295068" y="30234"/>
                </a:cubicBezTo>
                <a:cubicBezTo>
                  <a:pt x="280472" y="30234"/>
                  <a:pt x="268640" y="42066"/>
                  <a:pt x="268640" y="56662"/>
                </a:cubicBezTo>
                <a:cubicBezTo>
                  <a:pt x="268666" y="62609"/>
                  <a:pt x="270717" y="68369"/>
                  <a:pt x="274454" y="72995"/>
                </a:cubicBezTo>
                <a:cubicBezTo>
                  <a:pt x="263975" y="78385"/>
                  <a:pt x="255996" y="87629"/>
                  <a:pt x="252194" y="98781"/>
                </a:cubicBezTo>
                <a:cubicBezTo>
                  <a:pt x="245707" y="89824"/>
                  <a:pt x="242214" y="79048"/>
                  <a:pt x="242211" y="67989"/>
                </a:cubicBezTo>
                <a:close/>
                <a:moveTo>
                  <a:pt x="91382" y="534296"/>
                </a:moveTo>
                <a:cubicBezTo>
                  <a:pt x="92293" y="517720"/>
                  <a:pt x="106470" y="505020"/>
                  <a:pt x="123046" y="505931"/>
                </a:cubicBezTo>
                <a:cubicBezTo>
                  <a:pt x="138350" y="506772"/>
                  <a:pt x="150570" y="518993"/>
                  <a:pt x="151411" y="534296"/>
                </a:cubicBezTo>
                <a:cubicBezTo>
                  <a:pt x="133365" y="546831"/>
                  <a:pt x="109428" y="546831"/>
                  <a:pt x="91382" y="534296"/>
                </a:cubicBezTo>
                <a:close/>
                <a:moveTo>
                  <a:pt x="110070" y="479514"/>
                </a:moveTo>
                <a:cubicBezTo>
                  <a:pt x="110070" y="473259"/>
                  <a:pt x="115141" y="468188"/>
                  <a:pt x="121397" y="468188"/>
                </a:cubicBezTo>
                <a:cubicBezTo>
                  <a:pt x="127652" y="468188"/>
                  <a:pt x="132723" y="473259"/>
                  <a:pt x="132723" y="479514"/>
                </a:cubicBezTo>
                <a:cubicBezTo>
                  <a:pt x="132723" y="485770"/>
                  <a:pt x="127652" y="490841"/>
                  <a:pt x="121397" y="490841"/>
                </a:cubicBezTo>
                <a:cubicBezTo>
                  <a:pt x="115141" y="490841"/>
                  <a:pt x="110070" y="485770"/>
                  <a:pt x="110070" y="479514"/>
                </a:cubicBezTo>
                <a:close/>
                <a:moveTo>
                  <a:pt x="164271" y="521633"/>
                </a:moveTo>
                <a:cubicBezTo>
                  <a:pt x="160468" y="510481"/>
                  <a:pt x="152489" y="501237"/>
                  <a:pt x="142011" y="495847"/>
                </a:cubicBezTo>
                <a:cubicBezTo>
                  <a:pt x="145747" y="491221"/>
                  <a:pt x="147798" y="485461"/>
                  <a:pt x="147825" y="479514"/>
                </a:cubicBezTo>
                <a:cubicBezTo>
                  <a:pt x="147825" y="464918"/>
                  <a:pt x="135992" y="453086"/>
                  <a:pt x="121397" y="453086"/>
                </a:cubicBezTo>
                <a:cubicBezTo>
                  <a:pt x="106801" y="453086"/>
                  <a:pt x="94968" y="464918"/>
                  <a:pt x="94968" y="479514"/>
                </a:cubicBezTo>
                <a:cubicBezTo>
                  <a:pt x="94995" y="485461"/>
                  <a:pt x="97046" y="491221"/>
                  <a:pt x="100782" y="495847"/>
                </a:cubicBezTo>
                <a:cubicBezTo>
                  <a:pt x="90304" y="501237"/>
                  <a:pt x="82325" y="510481"/>
                  <a:pt x="78522" y="521633"/>
                </a:cubicBezTo>
                <a:cubicBezTo>
                  <a:pt x="61450" y="497954"/>
                  <a:pt x="66805" y="464919"/>
                  <a:pt x="90484" y="447847"/>
                </a:cubicBezTo>
                <a:cubicBezTo>
                  <a:pt x="114162" y="430774"/>
                  <a:pt x="147198" y="436129"/>
                  <a:pt x="164271" y="459807"/>
                </a:cubicBezTo>
                <a:cubicBezTo>
                  <a:pt x="177581" y="478267"/>
                  <a:pt x="177581" y="503174"/>
                  <a:pt x="164271" y="521633"/>
                </a:cubicBezTo>
                <a:close/>
                <a:moveTo>
                  <a:pt x="249407" y="378098"/>
                </a:moveTo>
                <a:cubicBezTo>
                  <a:pt x="251793" y="352880"/>
                  <a:pt x="274170" y="334371"/>
                  <a:pt x="299388" y="336757"/>
                </a:cubicBezTo>
                <a:cubicBezTo>
                  <a:pt x="321304" y="338831"/>
                  <a:pt x="338655" y="356182"/>
                  <a:pt x="340728" y="378098"/>
                </a:cubicBezTo>
                <a:cubicBezTo>
                  <a:pt x="313392" y="397538"/>
                  <a:pt x="276744" y="397538"/>
                  <a:pt x="249407" y="378098"/>
                </a:cubicBezTo>
                <a:close/>
                <a:moveTo>
                  <a:pt x="274069" y="300414"/>
                </a:moveTo>
                <a:cubicBezTo>
                  <a:pt x="274073" y="288816"/>
                  <a:pt x="283478" y="279418"/>
                  <a:pt x="295075" y="279422"/>
                </a:cubicBezTo>
                <a:cubicBezTo>
                  <a:pt x="306673" y="279427"/>
                  <a:pt x="316072" y="288832"/>
                  <a:pt x="316067" y="300429"/>
                </a:cubicBezTo>
                <a:cubicBezTo>
                  <a:pt x="316062" y="312023"/>
                  <a:pt x="306662" y="321421"/>
                  <a:pt x="295068" y="321421"/>
                </a:cubicBezTo>
                <a:cubicBezTo>
                  <a:pt x="283473" y="321408"/>
                  <a:pt x="274077" y="312009"/>
                  <a:pt x="274069" y="300414"/>
                </a:cubicBezTo>
                <a:close/>
                <a:moveTo>
                  <a:pt x="438724" y="534296"/>
                </a:moveTo>
                <a:cubicBezTo>
                  <a:pt x="439636" y="517720"/>
                  <a:pt x="453812" y="505020"/>
                  <a:pt x="470389" y="505931"/>
                </a:cubicBezTo>
                <a:cubicBezTo>
                  <a:pt x="485693" y="506772"/>
                  <a:pt x="497913" y="518993"/>
                  <a:pt x="498754" y="534296"/>
                </a:cubicBezTo>
                <a:cubicBezTo>
                  <a:pt x="480707" y="546831"/>
                  <a:pt x="456771" y="546831"/>
                  <a:pt x="438724" y="534296"/>
                </a:cubicBezTo>
                <a:close/>
                <a:moveTo>
                  <a:pt x="457413" y="479514"/>
                </a:moveTo>
                <a:cubicBezTo>
                  <a:pt x="457413" y="473259"/>
                  <a:pt x="462484" y="468188"/>
                  <a:pt x="468739" y="468188"/>
                </a:cubicBezTo>
                <a:cubicBezTo>
                  <a:pt x="474994" y="468188"/>
                  <a:pt x="480066" y="473259"/>
                  <a:pt x="480066" y="479514"/>
                </a:cubicBezTo>
                <a:cubicBezTo>
                  <a:pt x="480066" y="485770"/>
                  <a:pt x="474994" y="490841"/>
                  <a:pt x="468739" y="490841"/>
                </a:cubicBezTo>
                <a:cubicBezTo>
                  <a:pt x="462484" y="490841"/>
                  <a:pt x="457413" y="485770"/>
                  <a:pt x="457413" y="479514"/>
                </a:cubicBezTo>
                <a:close/>
                <a:moveTo>
                  <a:pt x="521596" y="490841"/>
                </a:moveTo>
                <a:cubicBezTo>
                  <a:pt x="521593" y="501900"/>
                  <a:pt x="518100" y="512676"/>
                  <a:pt x="511613" y="521633"/>
                </a:cubicBezTo>
                <a:cubicBezTo>
                  <a:pt x="507811" y="510481"/>
                  <a:pt x="499832" y="501237"/>
                  <a:pt x="489353" y="495847"/>
                </a:cubicBezTo>
                <a:cubicBezTo>
                  <a:pt x="493090" y="491221"/>
                  <a:pt x="495141" y="485461"/>
                  <a:pt x="495167" y="479514"/>
                </a:cubicBezTo>
                <a:cubicBezTo>
                  <a:pt x="495167" y="464918"/>
                  <a:pt x="483335" y="453086"/>
                  <a:pt x="468739" y="453086"/>
                </a:cubicBezTo>
                <a:cubicBezTo>
                  <a:pt x="454143" y="453086"/>
                  <a:pt x="442311" y="464918"/>
                  <a:pt x="442311" y="479514"/>
                </a:cubicBezTo>
                <a:cubicBezTo>
                  <a:pt x="442338" y="485461"/>
                  <a:pt x="444388" y="491221"/>
                  <a:pt x="448125" y="495847"/>
                </a:cubicBezTo>
                <a:cubicBezTo>
                  <a:pt x="437647" y="501237"/>
                  <a:pt x="429668" y="510481"/>
                  <a:pt x="425865" y="521633"/>
                </a:cubicBezTo>
                <a:cubicBezTo>
                  <a:pt x="408792" y="497954"/>
                  <a:pt x="414147" y="464919"/>
                  <a:pt x="437826" y="447847"/>
                </a:cubicBezTo>
                <a:cubicBezTo>
                  <a:pt x="461505" y="430774"/>
                  <a:pt x="494541" y="436129"/>
                  <a:pt x="511613" y="459808"/>
                </a:cubicBezTo>
                <a:cubicBezTo>
                  <a:pt x="518128" y="468842"/>
                  <a:pt x="521621" y="479703"/>
                  <a:pt x="521596" y="490841"/>
                </a:cubicBezTo>
                <a:close/>
                <a:moveTo>
                  <a:pt x="353852" y="366409"/>
                </a:moveTo>
                <a:cubicBezTo>
                  <a:pt x="349008" y="348707"/>
                  <a:pt x="336470" y="334115"/>
                  <a:pt x="319699" y="326661"/>
                </a:cubicBezTo>
                <a:cubicBezTo>
                  <a:pt x="334275" y="313057"/>
                  <a:pt x="335064" y="290213"/>
                  <a:pt x="321461" y="275637"/>
                </a:cubicBezTo>
                <a:cubicBezTo>
                  <a:pt x="307858" y="261061"/>
                  <a:pt x="285013" y="260272"/>
                  <a:pt x="270437" y="273875"/>
                </a:cubicBezTo>
                <a:cubicBezTo>
                  <a:pt x="255860" y="287478"/>
                  <a:pt x="255071" y="310323"/>
                  <a:pt x="268675" y="324899"/>
                </a:cubicBezTo>
                <a:cubicBezTo>
                  <a:pt x="269241" y="325506"/>
                  <a:pt x="269830" y="326094"/>
                  <a:pt x="270437" y="326661"/>
                </a:cubicBezTo>
                <a:cubicBezTo>
                  <a:pt x="253665" y="334115"/>
                  <a:pt x="241128" y="348707"/>
                  <a:pt x="236284" y="366409"/>
                </a:cubicBezTo>
                <a:cubicBezTo>
                  <a:pt x="206901" y="333944"/>
                  <a:pt x="209400" y="283806"/>
                  <a:pt x="241866" y="254423"/>
                </a:cubicBezTo>
                <a:cubicBezTo>
                  <a:pt x="274331" y="225040"/>
                  <a:pt x="324469" y="227538"/>
                  <a:pt x="353852" y="260004"/>
                </a:cubicBezTo>
                <a:cubicBezTo>
                  <a:pt x="381186" y="290206"/>
                  <a:pt x="381186" y="336207"/>
                  <a:pt x="353852" y="366409"/>
                </a:cubicBezTo>
                <a:close/>
                <a:moveTo>
                  <a:pt x="491581" y="262463"/>
                </a:moveTo>
                <a:cubicBezTo>
                  <a:pt x="492492" y="245886"/>
                  <a:pt x="506669" y="233186"/>
                  <a:pt x="523246" y="234098"/>
                </a:cubicBezTo>
                <a:cubicBezTo>
                  <a:pt x="538549" y="234939"/>
                  <a:pt x="550769" y="247159"/>
                  <a:pt x="551611" y="262463"/>
                </a:cubicBezTo>
                <a:cubicBezTo>
                  <a:pt x="533564" y="274997"/>
                  <a:pt x="509627" y="274997"/>
                  <a:pt x="491581" y="262463"/>
                </a:cubicBezTo>
                <a:close/>
                <a:moveTo>
                  <a:pt x="510269" y="207681"/>
                </a:moveTo>
                <a:cubicBezTo>
                  <a:pt x="510269" y="201426"/>
                  <a:pt x="515340" y="196355"/>
                  <a:pt x="521596" y="196355"/>
                </a:cubicBezTo>
                <a:cubicBezTo>
                  <a:pt x="527851" y="196355"/>
                  <a:pt x="532922" y="201426"/>
                  <a:pt x="532922" y="207681"/>
                </a:cubicBezTo>
                <a:cubicBezTo>
                  <a:pt x="532922" y="213936"/>
                  <a:pt x="527851" y="219007"/>
                  <a:pt x="521596" y="219007"/>
                </a:cubicBezTo>
                <a:cubicBezTo>
                  <a:pt x="515340" y="219007"/>
                  <a:pt x="510269" y="213936"/>
                  <a:pt x="510269" y="207681"/>
                </a:cubicBezTo>
                <a:close/>
                <a:moveTo>
                  <a:pt x="521596" y="166151"/>
                </a:moveTo>
                <a:cubicBezTo>
                  <a:pt x="550738" y="166101"/>
                  <a:pt x="574402" y="189685"/>
                  <a:pt x="574452" y="218826"/>
                </a:cubicBezTo>
                <a:cubicBezTo>
                  <a:pt x="574471" y="229945"/>
                  <a:pt x="570977" y="240785"/>
                  <a:pt x="564470" y="249800"/>
                </a:cubicBezTo>
                <a:cubicBezTo>
                  <a:pt x="560667" y="238647"/>
                  <a:pt x="552688" y="229403"/>
                  <a:pt x="542210" y="224014"/>
                </a:cubicBezTo>
                <a:cubicBezTo>
                  <a:pt x="545947" y="219388"/>
                  <a:pt x="547997" y="213627"/>
                  <a:pt x="548024" y="207681"/>
                </a:cubicBezTo>
                <a:cubicBezTo>
                  <a:pt x="548024" y="193085"/>
                  <a:pt x="536192" y="181253"/>
                  <a:pt x="521596" y="181253"/>
                </a:cubicBezTo>
                <a:cubicBezTo>
                  <a:pt x="507000" y="181253"/>
                  <a:pt x="495167" y="193085"/>
                  <a:pt x="495167" y="207681"/>
                </a:cubicBezTo>
                <a:cubicBezTo>
                  <a:pt x="495195" y="213627"/>
                  <a:pt x="497245" y="219388"/>
                  <a:pt x="500982" y="224014"/>
                </a:cubicBezTo>
                <a:cubicBezTo>
                  <a:pt x="490503" y="229403"/>
                  <a:pt x="482524" y="238647"/>
                  <a:pt x="478721" y="249800"/>
                </a:cubicBezTo>
                <a:cubicBezTo>
                  <a:pt x="461665" y="226171"/>
                  <a:pt x="466993" y="193189"/>
                  <a:pt x="490622" y="176133"/>
                </a:cubicBezTo>
                <a:cubicBezTo>
                  <a:pt x="499637" y="169625"/>
                  <a:pt x="510477" y="166132"/>
                  <a:pt x="521596" y="166151"/>
                </a:cubicBezTo>
                <a:close/>
              </a:path>
            </a:pathLst>
          </a:custGeom>
          <a:solidFill>
            <a:schemeClr val="lt1"/>
          </a:solidFill>
          <a:ln w="10054" cap="flat">
            <a:solidFill>
              <a:schemeClr val="accent5"/>
            </a:solidFill>
            <a:prstDash val="solid"/>
            <a:miter/>
          </a:ln>
        </p:spPr>
        <p:txBody>
          <a:bodyPr rtlCol="0" anchor="ctr"/>
          <a:lstStyle/>
          <a:p>
            <a:endParaRPr lang="en-GB"/>
          </a:p>
        </p:txBody>
      </p:sp>
      <p:sp>
        <p:nvSpPr>
          <p:cNvPr id="144" name="Bild 128" descr="Hjärta kontur">
            <a:extLst>
              <a:ext uri="{FF2B5EF4-FFF2-40B4-BE49-F238E27FC236}">
                <a16:creationId xmlns:a16="http://schemas.microsoft.com/office/drawing/2014/main" id="{60805634-3D74-5216-CE7E-0E4E01A86621}"/>
              </a:ext>
            </a:extLst>
          </p:cNvPr>
          <p:cNvSpPr/>
          <p:nvPr/>
        </p:nvSpPr>
        <p:spPr>
          <a:xfrm>
            <a:off x="13488034" y="2020494"/>
            <a:ext cx="486370" cy="460835"/>
          </a:xfrm>
          <a:custGeom>
            <a:avLst/>
            <a:gdLst>
              <a:gd name="connsiteX0" fmla="*/ 364778 w 486370"/>
              <a:gd name="connsiteY0" fmla="*/ 0 h 460835"/>
              <a:gd name="connsiteX1" fmla="*/ 243185 w 486370"/>
              <a:gd name="connsiteY1" fmla="*/ 96058 h 460835"/>
              <a:gd name="connsiteX2" fmla="*/ 121593 w 486370"/>
              <a:gd name="connsiteY2" fmla="*/ 0 h 460835"/>
              <a:gd name="connsiteX3" fmla="*/ 0 w 486370"/>
              <a:gd name="connsiteY3" fmla="*/ 124668 h 460835"/>
              <a:gd name="connsiteX4" fmla="*/ 243185 w 486370"/>
              <a:gd name="connsiteY4" fmla="*/ 460836 h 460835"/>
              <a:gd name="connsiteX5" fmla="*/ 486370 w 486370"/>
              <a:gd name="connsiteY5" fmla="*/ 124668 h 460835"/>
              <a:gd name="connsiteX6" fmla="*/ 364778 w 486370"/>
              <a:gd name="connsiteY6" fmla="*/ 0 h 460835"/>
              <a:gd name="connsiteX7" fmla="*/ 243185 w 486370"/>
              <a:gd name="connsiteY7" fmla="*/ 442575 h 460835"/>
              <a:gd name="connsiteX8" fmla="*/ 14305 w 486370"/>
              <a:gd name="connsiteY8" fmla="*/ 124668 h 460835"/>
              <a:gd name="connsiteX9" fmla="*/ 46892 w 486370"/>
              <a:gd name="connsiteY9" fmla="*/ 49295 h 460835"/>
              <a:gd name="connsiteX10" fmla="*/ 121593 w 486370"/>
              <a:gd name="connsiteY10" fmla="*/ 14305 h 460835"/>
              <a:gd name="connsiteX11" fmla="*/ 230411 w 486370"/>
              <a:gd name="connsiteY11" fmla="*/ 102495 h 460835"/>
              <a:gd name="connsiteX12" fmla="*/ 243185 w 486370"/>
              <a:gd name="connsiteY12" fmla="*/ 127844 h 460835"/>
              <a:gd name="connsiteX13" fmla="*/ 255959 w 486370"/>
              <a:gd name="connsiteY13" fmla="*/ 102495 h 460835"/>
              <a:gd name="connsiteX14" fmla="*/ 364778 w 486370"/>
              <a:gd name="connsiteY14" fmla="*/ 14305 h 460835"/>
              <a:gd name="connsiteX15" fmla="*/ 472065 w 486370"/>
              <a:gd name="connsiteY15" fmla="*/ 124668 h 460835"/>
              <a:gd name="connsiteX16" fmla="*/ 243185 w 486370"/>
              <a:gd name="connsiteY16" fmla="*/ 442575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370" h="460835">
                <a:moveTo>
                  <a:pt x="364778" y="0"/>
                </a:moveTo>
                <a:cubicBezTo>
                  <a:pt x="323221" y="0"/>
                  <a:pt x="278404" y="26178"/>
                  <a:pt x="243185" y="96058"/>
                </a:cubicBezTo>
                <a:cubicBezTo>
                  <a:pt x="207973" y="26192"/>
                  <a:pt x="163141" y="0"/>
                  <a:pt x="121593" y="0"/>
                </a:cubicBezTo>
                <a:cubicBezTo>
                  <a:pt x="56812" y="0"/>
                  <a:pt x="0" y="63657"/>
                  <a:pt x="0" y="124668"/>
                </a:cubicBezTo>
                <a:cubicBezTo>
                  <a:pt x="0" y="274871"/>
                  <a:pt x="243185" y="460836"/>
                  <a:pt x="243185" y="460836"/>
                </a:cubicBezTo>
                <a:cubicBezTo>
                  <a:pt x="243185" y="460836"/>
                  <a:pt x="486370" y="274871"/>
                  <a:pt x="486370" y="124668"/>
                </a:cubicBezTo>
                <a:cubicBezTo>
                  <a:pt x="486370" y="63664"/>
                  <a:pt x="429551" y="0"/>
                  <a:pt x="364778" y="0"/>
                </a:cubicBezTo>
                <a:close/>
                <a:moveTo>
                  <a:pt x="243185" y="442575"/>
                </a:moveTo>
                <a:cubicBezTo>
                  <a:pt x="200377" y="408000"/>
                  <a:pt x="14305" y="250430"/>
                  <a:pt x="14305" y="124668"/>
                </a:cubicBezTo>
                <a:cubicBezTo>
                  <a:pt x="15429" y="96368"/>
                  <a:pt x="27046" y="69501"/>
                  <a:pt x="46892" y="49295"/>
                </a:cubicBezTo>
                <a:cubicBezTo>
                  <a:pt x="65996" y="27956"/>
                  <a:pt x="92970" y="15321"/>
                  <a:pt x="121593" y="14305"/>
                </a:cubicBezTo>
                <a:cubicBezTo>
                  <a:pt x="163706" y="14305"/>
                  <a:pt x="201336" y="44803"/>
                  <a:pt x="230411" y="102495"/>
                </a:cubicBezTo>
                <a:lnTo>
                  <a:pt x="243185" y="127844"/>
                </a:lnTo>
                <a:lnTo>
                  <a:pt x="255959" y="102495"/>
                </a:lnTo>
                <a:cubicBezTo>
                  <a:pt x="285034" y="44803"/>
                  <a:pt x="322664" y="14305"/>
                  <a:pt x="364778" y="14305"/>
                </a:cubicBezTo>
                <a:cubicBezTo>
                  <a:pt x="418922" y="14305"/>
                  <a:pt x="472065" y="68972"/>
                  <a:pt x="472065" y="124668"/>
                </a:cubicBezTo>
                <a:cubicBezTo>
                  <a:pt x="472065" y="250430"/>
                  <a:pt x="285993" y="408000"/>
                  <a:pt x="243185" y="442575"/>
                </a:cubicBezTo>
                <a:close/>
              </a:path>
            </a:pathLst>
          </a:custGeom>
          <a:solidFill>
            <a:schemeClr val="lt1"/>
          </a:solidFill>
          <a:ln w="9525" cap="flat">
            <a:solidFill>
              <a:schemeClr val="accent5"/>
            </a:solidFill>
            <a:prstDash val="solid"/>
            <a:miter/>
          </a:ln>
        </p:spPr>
        <p:txBody>
          <a:bodyPr rtlCol="0" anchor="ctr"/>
          <a:lstStyle/>
          <a:p>
            <a:endParaRPr lang="en-GB"/>
          </a:p>
        </p:txBody>
      </p:sp>
      <p:sp>
        <p:nvSpPr>
          <p:cNvPr id="153" name="Bild 142" descr="Märke kontur">
            <a:extLst>
              <a:ext uri="{FF2B5EF4-FFF2-40B4-BE49-F238E27FC236}">
                <a16:creationId xmlns:a16="http://schemas.microsoft.com/office/drawing/2014/main" id="{ADF2A171-7FD3-F32A-AB7A-0B02282E73BB}"/>
              </a:ext>
            </a:extLst>
          </p:cNvPr>
          <p:cNvSpPr/>
          <p:nvPr/>
        </p:nvSpPr>
        <p:spPr>
          <a:xfrm>
            <a:off x="8103485" y="7397891"/>
            <a:ext cx="578685" cy="614286"/>
          </a:xfrm>
          <a:custGeom>
            <a:avLst/>
            <a:gdLst>
              <a:gd name="connsiteX0" fmla="*/ 569275 w 578685"/>
              <a:gd name="connsiteY0" fmla="*/ 370947 h 614286"/>
              <a:gd name="connsiteX1" fmla="*/ 335079 w 578685"/>
              <a:gd name="connsiteY1" fmla="*/ 136817 h 614286"/>
              <a:gd name="connsiteX2" fmla="*/ 311663 w 578685"/>
              <a:gd name="connsiteY2" fmla="*/ 126783 h 614286"/>
              <a:gd name="connsiteX3" fmla="*/ 157783 w 578685"/>
              <a:gd name="connsiteY3" fmla="*/ 126783 h 614286"/>
              <a:gd name="connsiteX4" fmla="*/ 151567 w 578685"/>
              <a:gd name="connsiteY4" fmla="*/ 127097 h 614286"/>
              <a:gd name="connsiteX5" fmla="*/ 109710 w 578685"/>
              <a:gd name="connsiteY5" fmla="*/ 92853 h 614286"/>
              <a:gd name="connsiteX6" fmla="*/ 53802 w 578685"/>
              <a:gd name="connsiteY6" fmla="*/ 81678 h 614286"/>
              <a:gd name="connsiteX7" fmla="*/ 20740 w 578685"/>
              <a:gd name="connsiteY7" fmla="*/ 45648 h 614286"/>
              <a:gd name="connsiteX8" fmla="*/ 16483 w 578685"/>
              <a:gd name="connsiteY8" fmla="*/ 7354 h 614286"/>
              <a:gd name="connsiteX9" fmla="*/ 7354 w 578685"/>
              <a:gd name="connsiteY9" fmla="*/ 51 h 614286"/>
              <a:gd name="connsiteX10" fmla="*/ 51 w 578685"/>
              <a:gd name="connsiteY10" fmla="*/ 9181 h 614286"/>
              <a:gd name="connsiteX11" fmla="*/ 4308 w 578685"/>
              <a:gd name="connsiteY11" fmla="*/ 47475 h 614286"/>
              <a:gd name="connsiteX12" fmla="*/ 50529 w 578685"/>
              <a:gd name="connsiteY12" fmla="*/ 97895 h 614286"/>
              <a:gd name="connsiteX13" fmla="*/ 106429 w 578685"/>
              <a:gd name="connsiteY13" fmla="*/ 109070 h 614286"/>
              <a:gd name="connsiteX14" fmla="*/ 135127 w 578685"/>
              <a:gd name="connsiteY14" fmla="*/ 130825 h 614286"/>
              <a:gd name="connsiteX15" fmla="*/ 90832 w 578685"/>
              <a:gd name="connsiteY15" fmla="*/ 193684 h 614286"/>
              <a:gd name="connsiteX16" fmla="*/ 90832 w 578685"/>
              <a:gd name="connsiteY16" fmla="*/ 346696 h 614286"/>
              <a:gd name="connsiteX17" fmla="*/ 100866 w 578685"/>
              <a:gd name="connsiteY17" fmla="*/ 370112 h 614286"/>
              <a:gd name="connsiteX18" fmla="*/ 335029 w 578685"/>
              <a:gd name="connsiteY18" fmla="*/ 604251 h 614286"/>
              <a:gd name="connsiteX19" fmla="*/ 382145 w 578685"/>
              <a:gd name="connsiteY19" fmla="*/ 604802 h 614286"/>
              <a:gd name="connsiteX20" fmla="*/ 382697 w 578685"/>
              <a:gd name="connsiteY20" fmla="*/ 604251 h 614286"/>
              <a:gd name="connsiteX21" fmla="*/ 569275 w 578685"/>
              <a:gd name="connsiteY21" fmla="*/ 417780 h 614286"/>
              <a:gd name="connsiteX22" fmla="*/ 569275 w 578685"/>
              <a:gd name="connsiteY22" fmla="*/ 370947 h 614286"/>
              <a:gd name="connsiteX23" fmla="*/ 557588 w 578685"/>
              <a:gd name="connsiteY23" fmla="*/ 406084 h 614286"/>
              <a:gd name="connsiteX24" fmla="*/ 371059 w 578685"/>
              <a:gd name="connsiteY24" fmla="*/ 592555 h 614286"/>
              <a:gd name="connsiteX25" fmla="*/ 347313 w 578685"/>
              <a:gd name="connsiteY25" fmla="*/ 593101 h 614286"/>
              <a:gd name="connsiteX26" fmla="*/ 346766 w 578685"/>
              <a:gd name="connsiteY26" fmla="*/ 592555 h 614286"/>
              <a:gd name="connsiteX27" fmla="*/ 112603 w 578685"/>
              <a:gd name="connsiteY27" fmla="*/ 358450 h 614286"/>
              <a:gd name="connsiteX28" fmla="*/ 112190 w 578685"/>
              <a:gd name="connsiteY28" fmla="*/ 358037 h 614286"/>
              <a:gd name="connsiteX29" fmla="*/ 111777 w 578685"/>
              <a:gd name="connsiteY29" fmla="*/ 357673 h 614286"/>
              <a:gd name="connsiteX30" fmla="*/ 107388 w 578685"/>
              <a:gd name="connsiteY30" fmla="*/ 346696 h 614286"/>
              <a:gd name="connsiteX31" fmla="*/ 107388 w 578685"/>
              <a:gd name="connsiteY31" fmla="*/ 193676 h 614286"/>
              <a:gd name="connsiteX32" fmla="*/ 139946 w 578685"/>
              <a:gd name="connsiteY32" fmla="*/ 146628 h 614286"/>
              <a:gd name="connsiteX33" fmla="*/ 144012 w 578685"/>
              <a:gd name="connsiteY33" fmla="*/ 166937 h 614286"/>
              <a:gd name="connsiteX34" fmla="*/ 136739 w 578685"/>
              <a:gd name="connsiteY34" fmla="*/ 172268 h 614286"/>
              <a:gd name="connsiteX35" fmla="*/ 136796 w 578685"/>
              <a:gd name="connsiteY35" fmla="*/ 219025 h 614286"/>
              <a:gd name="connsiteX36" fmla="*/ 183552 w 578685"/>
              <a:gd name="connsiteY36" fmla="*/ 218969 h 614286"/>
              <a:gd name="connsiteX37" fmla="*/ 183495 w 578685"/>
              <a:gd name="connsiteY37" fmla="*/ 172211 h 614286"/>
              <a:gd name="connsiteX38" fmla="*/ 160130 w 578685"/>
              <a:gd name="connsiteY38" fmla="*/ 162556 h 614286"/>
              <a:gd name="connsiteX39" fmla="*/ 160006 w 578685"/>
              <a:gd name="connsiteY39" fmla="*/ 162556 h 614286"/>
              <a:gd name="connsiteX40" fmla="*/ 156163 w 578685"/>
              <a:gd name="connsiteY40" fmla="*/ 143347 h 614286"/>
              <a:gd name="connsiteX41" fmla="*/ 157766 w 578685"/>
              <a:gd name="connsiteY41" fmla="*/ 143273 h 614286"/>
              <a:gd name="connsiteX42" fmla="*/ 311663 w 578685"/>
              <a:gd name="connsiteY42" fmla="*/ 143273 h 614286"/>
              <a:gd name="connsiteX43" fmla="*/ 323383 w 578685"/>
              <a:gd name="connsiteY43" fmla="*/ 148463 h 614286"/>
              <a:gd name="connsiteX44" fmla="*/ 557546 w 578685"/>
              <a:gd name="connsiteY44" fmla="*/ 382602 h 614286"/>
              <a:gd name="connsiteX45" fmla="*/ 557546 w 578685"/>
              <a:gd name="connsiteY45" fmla="*/ 406043 h 614286"/>
              <a:gd name="connsiteX46" fmla="*/ 163395 w 578685"/>
              <a:gd name="connsiteY46" fmla="*/ 179434 h 614286"/>
              <a:gd name="connsiteX47" fmla="*/ 176664 w 578685"/>
              <a:gd name="connsiteY47" fmla="*/ 198923 h 614286"/>
              <a:gd name="connsiteX48" fmla="*/ 157175 w 578685"/>
              <a:gd name="connsiteY48" fmla="*/ 212192 h 614286"/>
              <a:gd name="connsiteX49" fmla="*/ 143906 w 578685"/>
              <a:gd name="connsiteY49" fmla="*/ 192703 h 614286"/>
              <a:gd name="connsiteX50" fmla="*/ 147641 w 578685"/>
              <a:gd name="connsiteY50" fmla="*/ 184948 h 614286"/>
              <a:gd name="connsiteX51" fmla="*/ 148997 w 578685"/>
              <a:gd name="connsiteY51" fmla="*/ 191734 h 614286"/>
              <a:gd name="connsiteX52" fmla="*/ 157089 w 578685"/>
              <a:gd name="connsiteY52" fmla="*/ 198346 h 614286"/>
              <a:gd name="connsiteX53" fmla="*/ 158742 w 578685"/>
              <a:gd name="connsiteY53" fmla="*/ 198189 h 614286"/>
              <a:gd name="connsiteX54" fmla="*/ 165222 w 578685"/>
              <a:gd name="connsiteY54" fmla="*/ 188460 h 6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85" h="614286">
                <a:moveTo>
                  <a:pt x="569275" y="370947"/>
                </a:moveTo>
                <a:lnTo>
                  <a:pt x="335079" y="136817"/>
                </a:lnTo>
                <a:cubicBezTo>
                  <a:pt x="328931" y="130473"/>
                  <a:pt x="320496" y="126859"/>
                  <a:pt x="311663" y="126783"/>
                </a:cubicBezTo>
                <a:lnTo>
                  <a:pt x="157783" y="126783"/>
                </a:lnTo>
                <a:cubicBezTo>
                  <a:pt x="155683" y="126783"/>
                  <a:pt x="153650" y="126907"/>
                  <a:pt x="151567" y="127097"/>
                </a:cubicBezTo>
                <a:cubicBezTo>
                  <a:pt x="144167" y="109439"/>
                  <a:pt x="128484" y="96609"/>
                  <a:pt x="109710" y="92853"/>
                </a:cubicBezTo>
                <a:lnTo>
                  <a:pt x="53802" y="81678"/>
                </a:lnTo>
                <a:cubicBezTo>
                  <a:pt x="36085" y="78195"/>
                  <a:pt x="22691" y="63599"/>
                  <a:pt x="20740" y="45648"/>
                </a:cubicBezTo>
                <a:lnTo>
                  <a:pt x="16483" y="7354"/>
                </a:lnTo>
                <a:cubicBezTo>
                  <a:pt x="15979" y="2816"/>
                  <a:pt x="11892" y="-453"/>
                  <a:pt x="7354" y="51"/>
                </a:cubicBezTo>
                <a:cubicBezTo>
                  <a:pt x="2816" y="556"/>
                  <a:pt x="-453" y="4643"/>
                  <a:pt x="51" y="9181"/>
                </a:cubicBezTo>
                <a:lnTo>
                  <a:pt x="4308" y="47475"/>
                </a:lnTo>
                <a:cubicBezTo>
                  <a:pt x="7030" y="72582"/>
                  <a:pt x="25753" y="93006"/>
                  <a:pt x="50529" y="97895"/>
                </a:cubicBezTo>
                <a:lnTo>
                  <a:pt x="106429" y="109070"/>
                </a:lnTo>
                <a:cubicBezTo>
                  <a:pt x="118823" y="111540"/>
                  <a:pt x="129400" y="119559"/>
                  <a:pt x="135127" y="130825"/>
                </a:cubicBezTo>
                <a:cubicBezTo>
                  <a:pt x="108629" y="140400"/>
                  <a:pt x="90935" y="165509"/>
                  <a:pt x="90832" y="193684"/>
                </a:cubicBezTo>
                <a:lnTo>
                  <a:pt x="90832" y="346696"/>
                </a:lnTo>
                <a:cubicBezTo>
                  <a:pt x="90584" y="355595"/>
                  <a:pt x="94252" y="364155"/>
                  <a:pt x="100866" y="370112"/>
                </a:cubicBezTo>
                <a:lnTo>
                  <a:pt x="335029" y="604251"/>
                </a:lnTo>
                <a:cubicBezTo>
                  <a:pt x="347888" y="617414"/>
                  <a:pt x="368983" y="617661"/>
                  <a:pt x="382145" y="604802"/>
                </a:cubicBezTo>
                <a:cubicBezTo>
                  <a:pt x="382331" y="604620"/>
                  <a:pt x="382515" y="604437"/>
                  <a:pt x="382697" y="604251"/>
                </a:cubicBezTo>
                <a:lnTo>
                  <a:pt x="569275" y="417780"/>
                </a:lnTo>
                <a:cubicBezTo>
                  <a:pt x="581822" y="404691"/>
                  <a:pt x="581822" y="384037"/>
                  <a:pt x="569275" y="370947"/>
                </a:cubicBezTo>
                <a:close/>
                <a:moveTo>
                  <a:pt x="557588" y="406084"/>
                </a:moveTo>
                <a:lnTo>
                  <a:pt x="371059" y="592555"/>
                </a:lnTo>
                <a:cubicBezTo>
                  <a:pt x="364652" y="599263"/>
                  <a:pt x="354021" y="599508"/>
                  <a:pt x="347313" y="593101"/>
                </a:cubicBezTo>
                <a:cubicBezTo>
                  <a:pt x="347126" y="592924"/>
                  <a:pt x="346944" y="592741"/>
                  <a:pt x="346766" y="592555"/>
                </a:cubicBezTo>
                <a:lnTo>
                  <a:pt x="112603" y="358450"/>
                </a:lnTo>
                <a:lnTo>
                  <a:pt x="112190" y="358037"/>
                </a:lnTo>
                <a:lnTo>
                  <a:pt x="111777" y="357673"/>
                </a:lnTo>
                <a:cubicBezTo>
                  <a:pt x="108795" y="354821"/>
                  <a:pt x="107194" y="350817"/>
                  <a:pt x="107388" y="346696"/>
                </a:cubicBezTo>
                <a:lnTo>
                  <a:pt x="107388" y="193676"/>
                </a:lnTo>
                <a:cubicBezTo>
                  <a:pt x="107468" y="172770"/>
                  <a:pt x="120408" y="154070"/>
                  <a:pt x="139946" y="146628"/>
                </a:cubicBezTo>
                <a:lnTo>
                  <a:pt x="144012" y="166937"/>
                </a:lnTo>
                <a:cubicBezTo>
                  <a:pt x="141353" y="168368"/>
                  <a:pt x="138904" y="170162"/>
                  <a:pt x="136739" y="172268"/>
                </a:cubicBezTo>
                <a:cubicBezTo>
                  <a:pt x="123843" y="185196"/>
                  <a:pt x="123868" y="206129"/>
                  <a:pt x="136796" y="219025"/>
                </a:cubicBezTo>
                <a:cubicBezTo>
                  <a:pt x="149722" y="231922"/>
                  <a:pt x="170656" y="231896"/>
                  <a:pt x="183552" y="218969"/>
                </a:cubicBezTo>
                <a:cubicBezTo>
                  <a:pt x="196448" y="206041"/>
                  <a:pt x="196423" y="185108"/>
                  <a:pt x="183495" y="172211"/>
                </a:cubicBezTo>
                <a:cubicBezTo>
                  <a:pt x="177294" y="166024"/>
                  <a:pt x="168890" y="162552"/>
                  <a:pt x="160130" y="162556"/>
                </a:cubicBezTo>
                <a:lnTo>
                  <a:pt x="160006" y="162556"/>
                </a:lnTo>
                <a:lnTo>
                  <a:pt x="156163" y="143347"/>
                </a:lnTo>
                <a:cubicBezTo>
                  <a:pt x="156700" y="143347"/>
                  <a:pt x="157229" y="143273"/>
                  <a:pt x="157766" y="143273"/>
                </a:cubicBezTo>
                <a:lnTo>
                  <a:pt x="311663" y="143273"/>
                </a:lnTo>
                <a:cubicBezTo>
                  <a:pt x="316110" y="143348"/>
                  <a:pt x="320338" y="145220"/>
                  <a:pt x="323383" y="148463"/>
                </a:cubicBezTo>
                <a:lnTo>
                  <a:pt x="557546" y="382602"/>
                </a:lnTo>
                <a:cubicBezTo>
                  <a:pt x="563619" y="389236"/>
                  <a:pt x="563619" y="399409"/>
                  <a:pt x="557546" y="406043"/>
                </a:cubicBezTo>
                <a:close/>
                <a:moveTo>
                  <a:pt x="163395" y="179434"/>
                </a:moveTo>
                <a:cubicBezTo>
                  <a:pt x="172441" y="181152"/>
                  <a:pt x="178381" y="189877"/>
                  <a:pt x="176664" y="198923"/>
                </a:cubicBezTo>
                <a:cubicBezTo>
                  <a:pt x="174946" y="207970"/>
                  <a:pt x="166221" y="213910"/>
                  <a:pt x="157175" y="212192"/>
                </a:cubicBezTo>
                <a:cubicBezTo>
                  <a:pt x="148130" y="210475"/>
                  <a:pt x="142188" y="201749"/>
                  <a:pt x="143906" y="192703"/>
                </a:cubicBezTo>
                <a:cubicBezTo>
                  <a:pt x="144451" y="189836"/>
                  <a:pt x="145738" y="187161"/>
                  <a:pt x="147641" y="184948"/>
                </a:cubicBezTo>
                <a:lnTo>
                  <a:pt x="148997" y="191734"/>
                </a:lnTo>
                <a:cubicBezTo>
                  <a:pt x="149782" y="195580"/>
                  <a:pt x="153163" y="198343"/>
                  <a:pt x="157089" y="198346"/>
                </a:cubicBezTo>
                <a:cubicBezTo>
                  <a:pt x="157643" y="198348"/>
                  <a:pt x="158197" y="198295"/>
                  <a:pt x="158742" y="198189"/>
                </a:cubicBezTo>
                <a:cubicBezTo>
                  <a:pt x="163217" y="197292"/>
                  <a:pt x="166119" y="192936"/>
                  <a:pt x="165222" y="188460"/>
                </a:cubicBezTo>
                <a:close/>
              </a:path>
            </a:pathLst>
          </a:custGeom>
          <a:solidFill>
            <a:schemeClr val="lt1"/>
          </a:solidFill>
          <a:ln w="10980" cap="flat">
            <a:solidFill>
              <a:schemeClr val="accent5"/>
            </a:solidFill>
            <a:prstDash val="solid"/>
            <a:miter/>
          </a:ln>
        </p:spPr>
        <p:txBody>
          <a:bodyPr rtlCol="0" anchor="ctr"/>
          <a:lstStyle/>
          <a:p>
            <a:endParaRPr lang="en-GB"/>
          </a:p>
        </p:txBody>
      </p:sp>
    </p:spTree>
    <p:extLst>
      <p:ext uri="{BB962C8B-B14F-4D97-AF65-F5344CB8AC3E}">
        <p14:creationId xmlns:p14="http://schemas.microsoft.com/office/powerpoint/2010/main" val="35135000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8552623" cy="76944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4400" b="1" i="0" u="none" strike="noStrike" cap="none" spc="0" normalizeH="0" baseline="0">
                <a:ln>
                  <a:noFill/>
                </a:ln>
                <a:solidFill>
                  <a:srgbClr val="CC0033"/>
                </a:solidFill>
                <a:effectLst/>
                <a:uLnTx/>
                <a:uFillTx/>
                <a:latin typeface="Arial"/>
                <a:cs typeface="Arial" panose="020B0604020202020204" pitchFamily="34" charset="0"/>
              </a:defRPr>
            </a:lvl1pPr>
          </a:lstStyle>
          <a:p>
            <a:r>
              <a:rPr lang="en-GB" dirty="0"/>
              <a:t>BMC </a:t>
            </a:r>
            <a:r>
              <a:rPr lang="en-US" dirty="0"/>
              <a:t>of the CFD Based Digital Twins For Combustion Systems</a:t>
            </a:r>
            <a:endParaRPr lang="sv-SE" dirty="0"/>
          </a:p>
        </p:txBody>
      </p:sp>
      <p:graphicFrame>
        <p:nvGraphicFramePr>
          <p:cNvPr id="6" name="Tabell 5">
            <a:extLst>
              <a:ext uri="{FF2B5EF4-FFF2-40B4-BE49-F238E27FC236}">
                <a16:creationId xmlns:a16="http://schemas.microsoft.com/office/drawing/2014/main" id="{2B61A2CD-6F9E-7FF3-0C7D-1DDBDC135144}"/>
              </a:ext>
            </a:extLst>
          </p:cNvPr>
          <p:cNvGraphicFramePr>
            <a:graphicFrameLocks noGrp="1"/>
          </p:cNvGraphicFramePr>
          <p:nvPr>
            <p:extLst>
              <p:ext uri="{D42A27DB-BD31-4B8C-83A1-F6EECF244321}">
                <p14:modId xmlns:p14="http://schemas.microsoft.com/office/powerpoint/2010/main" val="910794475"/>
              </p:ext>
            </p:extLst>
          </p:nvPr>
        </p:nvGraphicFramePr>
        <p:xfrm>
          <a:off x="1198276" y="2334538"/>
          <a:ext cx="15865838" cy="5611425"/>
        </p:xfrm>
        <a:graphic>
          <a:graphicData uri="http://schemas.openxmlformats.org/drawingml/2006/table">
            <a:tbl>
              <a:tblPr firstRow="1" firstCol="1" bandRow="1">
                <a:tableStyleId>{5C22544A-7EE6-4342-B048-85BDC9FD1C3A}</a:tableStyleId>
              </a:tblPr>
              <a:tblGrid>
                <a:gridCol w="2853223">
                  <a:extLst>
                    <a:ext uri="{9D8B030D-6E8A-4147-A177-3AD203B41FA5}">
                      <a16:colId xmlns:a16="http://schemas.microsoft.com/office/drawing/2014/main" val="382711882"/>
                    </a:ext>
                  </a:extLst>
                </a:gridCol>
                <a:gridCol w="3502856">
                  <a:extLst>
                    <a:ext uri="{9D8B030D-6E8A-4147-A177-3AD203B41FA5}">
                      <a16:colId xmlns:a16="http://schemas.microsoft.com/office/drawing/2014/main" val="3047001043"/>
                    </a:ext>
                  </a:extLst>
                </a:gridCol>
                <a:gridCol w="1248672">
                  <a:extLst>
                    <a:ext uri="{9D8B030D-6E8A-4147-A177-3AD203B41FA5}">
                      <a16:colId xmlns:a16="http://schemas.microsoft.com/office/drawing/2014/main" val="860800738"/>
                    </a:ext>
                  </a:extLst>
                </a:gridCol>
                <a:gridCol w="1916559">
                  <a:extLst>
                    <a:ext uri="{9D8B030D-6E8A-4147-A177-3AD203B41FA5}">
                      <a16:colId xmlns:a16="http://schemas.microsoft.com/office/drawing/2014/main" val="3890161635"/>
                    </a:ext>
                  </a:extLst>
                </a:gridCol>
                <a:gridCol w="3502855">
                  <a:extLst>
                    <a:ext uri="{9D8B030D-6E8A-4147-A177-3AD203B41FA5}">
                      <a16:colId xmlns:a16="http://schemas.microsoft.com/office/drawing/2014/main" val="2658826809"/>
                    </a:ext>
                  </a:extLst>
                </a:gridCol>
                <a:gridCol w="2841673">
                  <a:extLst>
                    <a:ext uri="{9D8B030D-6E8A-4147-A177-3AD203B41FA5}">
                      <a16:colId xmlns:a16="http://schemas.microsoft.com/office/drawing/2014/main" val="1264386408"/>
                    </a:ext>
                  </a:extLst>
                </a:gridCol>
              </a:tblGrid>
              <a:tr h="645703">
                <a:tc>
                  <a:txBody>
                    <a:bodyPr/>
                    <a:lstStyle/>
                    <a:p>
                      <a:pPr fontAlgn="base"/>
                      <a:r>
                        <a:rPr lang="en-GB" sz="1800" kern="0" dirty="0">
                          <a:effectLst/>
                        </a:rPr>
                        <a:t>Key Partners </a:t>
                      </a:r>
                      <a:endParaRPr lang="sv-SE" sz="1800" kern="100" dirty="0">
                        <a:solidFill>
                          <a:srgbClr val="404040"/>
                        </a:solidFill>
                        <a:effectLst/>
                        <a:latin typeface="Liberation Serif"/>
                        <a:ea typeface="Noto Sans CJK SC"/>
                        <a:cs typeface="Lohit Devanagari"/>
                      </a:endParaRPr>
                    </a:p>
                  </a:txBody>
                  <a:tcPr marL="1114" marR="1114" marT="1114" marB="1114"/>
                </a:tc>
                <a:tc>
                  <a:txBody>
                    <a:bodyPr/>
                    <a:lstStyle/>
                    <a:p>
                      <a:pPr fontAlgn="base"/>
                      <a:r>
                        <a:rPr lang="en-GB" sz="1800" b="1" kern="0" dirty="0">
                          <a:solidFill>
                            <a:schemeClr val="bg1"/>
                          </a:solidFill>
                          <a:effectLst/>
                        </a:rPr>
                        <a:t>Key Activities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a:txBody>
                    <a:bodyPr/>
                    <a:lstStyle/>
                    <a:p>
                      <a:pPr fontAlgn="base"/>
                      <a:r>
                        <a:rPr lang="en-GB" sz="1800" b="1" kern="0" dirty="0">
                          <a:solidFill>
                            <a:schemeClr val="bg1"/>
                          </a:solidFill>
                          <a:effectLst/>
                        </a:rPr>
                        <a:t>Value Proposition </a:t>
                      </a:r>
                      <a:endParaRPr lang="sv-SE" sz="1800" b="1" kern="100" dirty="0">
                        <a:solidFill>
                          <a:schemeClr val="bg1"/>
                        </a:solidFill>
                        <a:effectLst/>
                      </a:endParaRPr>
                    </a:p>
                    <a:p>
                      <a:pPr fontAlgn="base"/>
                      <a:r>
                        <a:rPr lang="en-GB" sz="1800" b="1" kern="0" dirty="0">
                          <a:solidFill>
                            <a:schemeClr val="bg1"/>
                          </a:solidFill>
                          <a:effectLst/>
                        </a:rPr>
                        <a:t>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hMerge="1">
                  <a:txBody>
                    <a:bodyPr/>
                    <a:lstStyle/>
                    <a:p>
                      <a:endParaRPr lang="en-GB"/>
                    </a:p>
                  </a:txBody>
                  <a:tcPr/>
                </a:tc>
                <a:tc>
                  <a:txBody>
                    <a:bodyPr/>
                    <a:lstStyle/>
                    <a:p>
                      <a:r>
                        <a:rPr lang="en-GB" sz="1800" b="1" kern="0" dirty="0">
                          <a:solidFill>
                            <a:schemeClr val="bg1"/>
                          </a:solidFill>
                          <a:effectLst/>
                        </a:rPr>
                        <a:t>Customer Relationships </a:t>
                      </a:r>
                      <a:endParaRPr lang="en-GB" sz="2000" b="1" dirty="0">
                        <a:solidFill>
                          <a:schemeClr val="bg1"/>
                        </a:solidFill>
                      </a:endParaRPr>
                    </a:p>
                  </a:txBody>
                  <a:tcPr marL="1114" marR="1114" marT="1114" marB="1114">
                    <a:solidFill>
                      <a:schemeClr val="accent1"/>
                    </a:solidFill>
                  </a:tcPr>
                </a:tc>
                <a:tc>
                  <a:txBody>
                    <a:bodyPr/>
                    <a:lstStyle/>
                    <a:p>
                      <a:pPr fontAlgn="base"/>
                      <a:r>
                        <a:rPr lang="en-GB" sz="1800" b="1" kern="0" dirty="0">
                          <a:solidFill>
                            <a:schemeClr val="bg1"/>
                          </a:solidFill>
                          <a:effectLst/>
                        </a:rPr>
                        <a:t>Customer Segments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extLst>
                  <a:ext uri="{0D108BD9-81ED-4DB2-BD59-A6C34878D82A}">
                    <a16:rowId xmlns:a16="http://schemas.microsoft.com/office/drawing/2014/main" val="4072493817"/>
                  </a:ext>
                </a:extLst>
              </a:tr>
              <a:tr h="1074865">
                <a:tc row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RTOs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Financial bodies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Engineering and equipment manufacturers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End users of equipment such as furnaces, boilers.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Further R&amp;D to improve the solutions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Design of the solutions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Contact with potential customers</a:t>
                      </a:r>
                      <a:r>
                        <a:rPr lang="en-GB" sz="1400" b="0" kern="1200" dirty="0">
                          <a:solidFill>
                            <a:schemeClr val="dk1"/>
                          </a:solidFill>
                          <a:effectLst/>
                          <a:latin typeface="+mn-lt"/>
                          <a:ea typeface="+mn-ea"/>
                          <a:cs typeface="+mn-cs"/>
                        </a:rPr>
                        <a:t>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Continue technology validation</a:t>
                      </a:r>
                      <a:r>
                        <a:rPr lang="en-GB" sz="1400" b="0" kern="1200" dirty="0">
                          <a:solidFill>
                            <a:schemeClr val="dk1"/>
                          </a:solidFill>
                          <a:effectLst/>
                          <a:latin typeface="+mn-lt"/>
                          <a:ea typeface="+mn-ea"/>
                          <a:cs typeface="+mn-cs"/>
                        </a:rPr>
                        <a:t>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gridSpan="2">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These models allow to perform real-time simulation using data from the kiln and use the results to diagnose malfunction, problems or test new operation modes that can be passed to the kiln via the DSS.  </a:t>
                      </a:r>
                      <a:endParaRPr lang="sv-SE" sz="1400" b="0" kern="1200" dirty="0">
                        <a:solidFill>
                          <a:schemeClr val="dk1"/>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400" b="0" kern="1200" dirty="0">
                          <a:solidFill>
                            <a:schemeClr val="dk1"/>
                          </a:solidFill>
                          <a:effectLst/>
                          <a:latin typeface="+mn-lt"/>
                          <a:ea typeface="+mn-ea"/>
                          <a:cs typeface="+mn-cs"/>
                        </a:rPr>
                        <a:t>Depending on the specific equipment and needs, these models can be used as support for the decision-making process and/or for the generation of digital twins.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hMerge="1">
                  <a:txBody>
                    <a:bodyPr/>
                    <a:lstStyle/>
                    <a:p>
                      <a:endParaRPr lang="en-GB"/>
                    </a:p>
                  </a:txBody>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Technical and consultancy service;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DT updates with more accurate versions, new inputs/</a:t>
                      </a:r>
                      <a:r>
                        <a:rPr lang="en-GB" sz="1400" b="0" kern="1200" dirty="0" err="1">
                          <a:solidFill>
                            <a:schemeClr val="dk1"/>
                          </a:solidFill>
                          <a:effectLst/>
                          <a:latin typeface="+mn-lt"/>
                          <a:ea typeface="+mn-ea"/>
                          <a:cs typeface="+mn-cs"/>
                        </a:rPr>
                        <a:t>ouputs</a:t>
                      </a:r>
                      <a:r>
                        <a:rPr lang="en-GB" sz="1400" b="0" kern="1200" dirty="0">
                          <a:solidFill>
                            <a:schemeClr val="dk1"/>
                          </a:solidFill>
                          <a:effectLst/>
                          <a:latin typeface="+mn-lt"/>
                          <a:ea typeface="+mn-ea"/>
                          <a:cs typeface="+mn-cs"/>
                        </a:rPr>
                        <a:t> and new functionalities.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 </a:t>
                      </a:r>
                      <a:endParaRPr lang="sv-SE" sz="1400" b="0" kern="1200" dirty="0">
                        <a:solidFill>
                          <a:schemeClr val="dk1"/>
                        </a:solidFill>
                        <a:effectLst/>
                        <a:latin typeface="+mn-lt"/>
                        <a:ea typeface="+mn-ea"/>
                        <a:cs typeface="+mn-cs"/>
                      </a:endParaRPr>
                    </a:p>
                  </a:txBody>
                  <a:tcPr marL="9525" marR="9525" marT="9525" marB="9525">
                    <a:solidFill>
                      <a:schemeClr val="accent3">
                        <a:lumMod val="20000"/>
                        <a:lumOff val="80000"/>
                      </a:schemeClr>
                    </a:solidFill>
                  </a:tcPr>
                </a:tc>
                <a:tc row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REIIs plants manager and operators.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Furnace and boilers providers (e.g. SUGIMAT), end users (e.g. </a:t>
                      </a:r>
                      <a:r>
                        <a:rPr lang="en-GB" sz="1400" b="0" kern="1200" dirty="0" err="1">
                          <a:solidFill>
                            <a:schemeClr val="dk1"/>
                          </a:solidFill>
                          <a:effectLst/>
                          <a:latin typeface="+mn-lt"/>
                          <a:ea typeface="+mn-ea"/>
                          <a:cs typeface="+mn-cs"/>
                        </a:rPr>
                        <a:t>Ebroacero</a:t>
                      </a:r>
                      <a:r>
                        <a:rPr lang="en-GB" sz="1400" b="0" kern="1200" dirty="0">
                          <a:solidFill>
                            <a:schemeClr val="dk1"/>
                          </a:solidFill>
                          <a:effectLst/>
                          <a:latin typeface="+mn-lt"/>
                          <a:ea typeface="+mn-ea"/>
                          <a:cs typeface="+mn-cs"/>
                        </a:rPr>
                        <a:t>), engineering companies (e.g. Solute), HVAC sector</a:t>
                      </a:r>
                      <a:r>
                        <a:rPr lang="en-GB" sz="1800" kern="1200" dirty="0">
                          <a:solidFill>
                            <a:schemeClr val="dk1"/>
                          </a:solidFill>
                          <a:effectLst/>
                          <a:latin typeface="+mn-lt"/>
                          <a:ea typeface="+mn-ea"/>
                          <a:cs typeface="+mn-cs"/>
                        </a:rPr>
                        <a:t>. </a:t>
                      </a:r>
                      <a:endParaRPr lang="sv-SE" sz="140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extLst>
                  <a:ext uri="{0D108BD9-81ED-4DB2-BD59-A6C34878D82A}">
                    <a16:rowId xmlns:a16="http://schemas.microsoft.com/office/drawing/2014/main" val="3334709605"/>
                  </a:ext>
                </a:extLst>
              </a:tr>
              <a:tr h="216542">
                <a:tc vMerge="1">
                  <a:txBody>
                    <a:bodyPr/>
                    <a:lstStyle/>
                    <a:p>
                      <a:endParaRPr lang="en-GB"/>
                    </a:p>
                  </a:txBody>
                  <a:tcPr/>
                </a:tc>
                <a:tc>
                  <a:txBody>
                    <a:bodyPr/>
                    <a:lstStyle/>
                    <a:p>
                      <a:pPr fontAlgn="base"/>
                      <a:r>
                        <a:rPr lang="en-GB" sz="1800" b="1" kern="0" dirty="0">
                          <a:solidFill>
                            <a:schemeClr val="bg1"/>
                          </a:solidFill>
                          <a:effectLst/>
                        </a:rPr>
                        <a:t>Key Resources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vMerge="1">
                  <a:txBody>
                    <a:bodyPr/>
                    <a:lstStyle/>
                    <a:p>
                      <a:endParaRPr lang="en-GB"/>
                    </a:p>
                  </a:txBody>
                  <a:tcPr/>
                </a:tc>
                <a:tc hMerge="1" vMerge="1">
                  <a:txBody>
                    <a:bodyPr/>
                    <a:lstStyle/>
                    <a:p>
                      <a:endParaRPr lang="en-GB" dirty="0"/>
                    </a:p>
                  </a:txBody>
                  <a:tcPr/>
                </a:tc>
                <a:tc>
                  <a:txBody>
                    <a:bodyPr/>
                    <a:lstStyle/>
                    <a:p>
                      <a:pPr fontAlgn="base"/>
                      <a:r>
                        <a:rPr lang="en-GB" sz="1800" b="1" kern="0" dirty="0">
                          <a:solidFill>
                            <a:schemeClr val="bg1"/>
                          </a:solidFill>
                          <a:effectLst/>
                        </a:rPr>
                        <a:t>Channels </a:t>
                      </a:r>
                    </a:p>
                    <a:p>
                      <a:pPr fontAlgn="base"/>
                      <a:endParaRPr lang="en-GB" sz="1600" b="1" kern="0" dirty="0">
                        <a:solidFill>
                          <a:schemeClr val="bg1"/>
                        </a:solidFill>
                        <a:effectLst/>
                        <a:latin typeface="Liberation Serif"/>
                        <a:ea typeface="Noto Sans CJK SC"/>
                        <a:cs typeface="Lohit Devanagari"/>
                      </a:endParaRPr>
                    </a:p>
                    <a:p>
                      <a:pPr fontAlgn="base"/>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vMerge="1">
                  <a:txBody>
                    <a:bodyPr/>
                    <a:lstStyle/>
                    <a:p>
                      <a:endParaRPr lang="en-GB"/>
                    </a:p>
                  </a:txBody>
                  <a:tcPr/>
                </a:tc>
                <a:extLst>
                  <a:ext uri="{0D108BD9-81ED-4DB2-BD59-A6C34878D82A}">
                    <a16:rowId xmlns:a16="http://schemas.microsoft.com/office/drawing/2014/main" val="2587219525"/>
                  </a:ext>
                </a:extLst>
              </a:tr>
              <a:tr h="0">
                <a:tc vMerge="1">
                  <a:txBody>
                    <a:bodyPr/>
                    <a:lstStyle/>
                    <a:p>
                      <a:endParaRPr lang="en-GB"/>
                    </a:p>
                  </a:txBody>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Know-how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Highly qualified staff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Human resources  </a:t>
                      </a:r>
                      <a:endParaRPr lang="sv-SE" sz="1400" b="0" kern="1200" dirty="0">
                        <a:solidFill>
                          <a:schemeClr val="dk1"/>
                        </a:solidFill>
                        <a:effectLst/>
                        <a:latin typeface="+mn-lt"/>
                        <a:ea typeface="+mn-ea"/>
                        <a:cs typeface="+mn-cs"/>
                      </a:endParaRPr>
                    </a:p>
                  </a:txBody>
                  <a:tcPr marL="9525" marR="9525" marT="9525" marB="9525">
                    <a:solidFill>
                      <a:schemeClr val="accent3">
                        <a:lumMod val="20000"/>
                        <a:lumOff val="80000"/>
                      </a:schemeClr>
                    </a:solidFill>
                  </a:tcPr>
                </a:tc>
                <a:tc gridSpan="2" vMerge="1">
                  <a:txBody>
                    <a:bodyPr/>
                    <a:lstStyle/>
                    <a:p>
                      <a:endParaRPr lang="en-GB"/>
                    </a:p>
                  </a:txBody>
                  <a:tcPr/>
                </a:tc>
                <a:tc hMerge="1" vMerge="1">
                  <a:txBody>
                    <a:bodyPr/>
                    <a:lstStyle/>
                    <a:p>
                      <a:endParaRPr lang="en-GB" dirty="0"/>
                    </a:p>
                  </a:txBody>
                  <a:tcPr/>
                </a:tc>
                <a:tc>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RETROFEED network REIIs technology suppliers; </a:t>
                      </a: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Conferences and special sessions where the innovations are presented and where we can reach interested clients.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vMerge="1">
                  <a:txBody>
                    <a:bodyPr/>
                    <a:lstStyle/>
                    <a:p>
                      <a:endParaRPr lang="en-GB"/>
                    </a:p>
                  </a:txBody>
                  <a:tcPr/>
                </a:tc>
                <a:extLst>
                  <a:ext uri="{0D108BD9-81ED-4DB2-BD59-A6C34878D82A}">
                    <a16:rowId xmlns:a16="http://schemas.microsoft.com/office/drawing/2014/main" val="1673436252"/>
                  </a:ext>
                </a:extLst>
              </a:tr>
              <a:tr h="337625">
                <a:tc gridSpan="3">
                  <a:txBody>
                    <a:bodyPr/>
                    <a:lstStyle/>
                    <a:p>
                      <a:pPr fontAlgn="base"/>
                      <a:r>
                        <a:rPr lang="en-GB" sz="1800" b="1" kern="0" dirty="0">
                          <a:solidFill>
                            <a:schemeClr val="bg1"/>
                          </a:solidFill>
                          <a:effectLst/>
                        </a:rPr>
                        <a:t>Cost Structure </a:t>
                      </a:r>
                    </a:p>
                    <a:p>
                      <a:pPr fontAlgn="base"/>
                      <a:endParaRPr lang="sv-SE" sz="1600" b="1" kern="100" dirty="0">
                        <a:solidFill>
                          <a:schemeClr val="bg1"/>
                        </a:solidFill>
                        <a:effectLst/>
                      </a:endParaRPr>
                    </a:p>
                  </a:txBody>
                  <a:tcPr marL="1114" marR="1114" marT="1114" marB="1114"/>
                </a:tc>
                <a:tc hMerge="1">
                  <a:txBody>
                    <a:bodyPr/>
                    <a:lstStyle/>
                    <a:p>
                      <a:endParaRPr lang="en-GB"/>
                    </a:p>
                  </a:txBody>
                  <a:tcPr/>
                </a:tc>
                <a:tc hMerge="1">
                  <a:txBody>
                    <a:bodyPr/>
                    <a:lstStyle/>
                    <a:p>
                      <a:endParaRPr lang="en-GB"/>
                    </a:p>
                  </a:txBody>
                  <a:tcPr/>
                </a:tc>
                <a:tc gridSpan="3">
                  <a:txBody>
                    <a:bodyPr/>
                    <a:lstStyle/>
                    <a:p>
                      <a:pPr fontAlgn="base"/>
                      <a:r>
                        <a:rPr lang="en-GB" sz="1800" b="1" kern="0" dirty="0">
                          <a:solidFill>
                            <a:schemeClr val="bg1"/>
                          </a:solidFill>
                          <a:effectLst/>
                        </a:rPr>
                        <a:t>Revenue Streams </a:t>
                      </a:r>
                    </a:p>
                    <a:p>
                      <a:pPr fontAlgn="base"/>
                      <a:endParaRPr lang="en-GB" sz="1600" b="1" kern="0" dirty="0">
                        <a:solidFill>
                          <a:schemeClr val="bg1"/>
                        </a:solidFill>
                        <a:effectLst/>
                      </a:endParaRPr>
                    </a:p>
                    <a:p>
                      <a:pPr fontAlgn="base"/>
                      <a:endParaRPr lang="sv-SE" sz="1600" b="1" kern="100" dirty="0">
                        <a:solidFill>
                          <a:schemeClr val="bg1"/>
                        </a:solidFill>
                        <a:effectLst/>
                      </a:endParaRPr>
                    </a:p>
                  </a:txBody>
                  <a:tcPr marL="1114" marR="1114" marT="1114" marB="1114">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7363146"/>
                  </a:ext>
                </a:extLst>
              </a:tr>
              <a:tr h="0">
                <a:tc gridSpan="3">
                  <a:txBody>
                    <a:bodyPr/>
                    <a:lstStyle/>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Technology construction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IPR costs </a:t>
                      </a: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Salaries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Marketing and commercial costs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endParaRPr lang="sv-SE" sz="1400" b="0" kern="1200" dirty="0">
                        <a:solidFill>
                          <a:schemeClr val="dk1"/>
                        </a:solidFill>
                        <a:effectLst/>
                        <a:latin typeface="+mn-lt"/>
                        <a:ea typeface="+mn-ea"/>
                        <a:cs typeface="+mn-cs"/>
                      </a:endParaRPr>
                    </a:p>
                    <a:p>
                      <a:pPr marL="285750" indent="-285750" algn="l" defTabSz="914400" rtl="0" eaLnBrk="1" fontAlgn="base" latinLnBrk="0" hangingPunct="1">
                        <a:buFont typeface="Arial" panose="020B0604020202020204" pitchFamily="34" charset="0"/>
                        <a:buChar char="•"/>
                      </a:pP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Consultancy fees </a:t>
                      </a:r>
                      <a:endParaRPr lang="sv-SE" sz="1400" b="0" kern="1200" dirty="0">
                        <a:solidFill>
                          <a:schemeClr val="dk1"/>
                        </a:solidFill>
                        <a:effectLst/>
                        <a:latin typeface="+mn-lt"/>
                        <a:ea typeface="+mn-ea"/>
                        <a:cs typeface="+mn-cs"/>
                      </a:endParaRPr>
                    </a:p>
                    <a:p>
                      <a:pPr marL="285750" indent="-285750" fontAlgn="base">
                        <a:buFont typeface="Arial" panose="020B0604020202020204" pitchFamily="34" charset="0"/>
                        <a:buChar char="•"/>
                      </a:pPr>
                      <a:r>
                        <a:rPr lang="en-GB" sz="1400" b="0" kern="1200" dirty="0">
                          <a:solidFill>
                            <a:schemeClr val="dk1"/>
                          </a:solidFill>
                          <a:effectLst/>
                          <a:latin typeface="+mn-lt"/>
                          <a:ea typeface="+mn-ea"/>
                          <a:cs typeface="+mn-cs"/>
                        </a:rPr>
                        <a:t>Selling the solution </a:t>
                      </a:r>
                      <a:endParaRPr lang="sv-SE" sz="1400" b="0" kern="1200" dirty="0">
                        <a:solidFill>
                          <a:schemeClr val="dk1"/>
                        </a:solidFill>
                        <a:effectLst/>
                        <a:latin typeface="+mn-lt"/>
                        <a:ea typeface="+mn-ea"/>
                        <a:cs typeface="+mn-cs"/>
                      </a:endParaRPr>
                    </a:p>
                    <a:p>
                      <a:pPr marL="285750" indent="-285750">
                        <a:buFont typeface="Arial" panose="020B0604020202020204" pitchFamily="34" charset="0"/>
                        <a:buChar char="•"/>
                      </a:pPr>
                      <a:r>
                        <a:rPr lang="en-GB" sz="1400" b="0" kern="1200" dirty="0">
                          <a:solidFill>
                            <a:schemeClr val="dk1"/>
                          </a:solidFill>
                          <a:effectLst/>
                          <a:latin typeface="+mn-lt"/>
                          <a:ea typeface="+mn-ea"/>
                          <a:cs typeface="+mn-cs"/>
                        </a:rPr>
                        <a:t>Licensing, annual fee all-included </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1393471"/>
                  </a:ext>
                </a:extLst>
              </a:tr>
            </a:tbl>
          </a:graphicData>
        </a:graphic>
      </p:graphicFrame>
      <p:grpSp>
        <p:nvGrpSpPr>
          <p:cNvPr id="7" name="Bild 18" descr="Fabrik kontur">
            <a:extLst>
              <a:ext uri="{FF2B5EF4-FFF2-40B4-BE49-F238E27FC236}">
                <a16:creationId xmlns:a16="http://schemas.microsoft.com/office/drawing/2014/main" id="{D3CDAB3B-6B33-37A9-E930-BDB49F85C0FB}"/>
              </a:ext>
            </a:extLst>
          </p:cNvPr>
          <p:cNvGrpSpPr/>
          <p:nvPr/>
        </p:nvGrpSpPr>
        <p:grpSpPr>
          <a:xfrm>
            <a:off x="6549529" y="4207254"/>
            <a:ext cx="500675" cy="500675"/>
            <a:chOff x="5846141" y="4275832"/>
            <a:chExt cx="500675" cy="500675"/>
          </a:xfrm>
          <a:solidFill>
            <a:schemeClr val="bg1"/>
          </a:solidFill>
        </p:grpSpPr>
        <p:sp>
          <p:nvSpPr>
            <p:cNvPr id="8" name="Frihandsfigur: Form 7">
              <a:extLst>
                <a:ext uri="{FF2B5EF4-FFF2-40B4-BE49-F238E27FC236}">
                  <a16:creationId xmlns:a16="http://schemas.microsoft.com/office/drawing/2014/main" id="{013CCFC9-8AE2-CA0A-7E46-767939482E9F}"/>
                </a:ext>
              </a:extLst>
            </p:cNvPr>
            <p:cNvSpPr/>
            <p:nvPr/>
          </p:nvSpPr>
          <p:spPr>
            <a:xfrm>
              <a:off x="5846141" y="4275832"/>
              <a:ext cx="500675" cy="500675"/>
            </a:xfrm>
            <a:custGeom>
              <a:avLst/>
              <a:gdLst>
                <a:gd name="connsiteX0" fmla="*/ 307558 w 500675"/>
                <a:gd name="connsiteY0" fmla="*/ 288639 h 500675"/>
                <a:gd name="connsiteX1" fmla="*/ 307558 w 500675"/>
                <a:gd name="connsiteY1" fmla="*/ 188504 h 500675"/>
                <a:gd name="connsiteX2" fmla="*/ 113632 w 500675"/>
                <a:gd name="connsiteY2" fmla="*/ 289061 h 500675"/>
                <a:gd name="connsiteX3" fmla="*/ 92482 w 500675"/>
                <a:gd name="connsiteY3" fmla="*/ 0 h 500675"/>
                <a:gd name="connsiteX4" fmla="*/ 21958 w 500675"/>
                <a:gd name="connsiteY4" fmla="*/ 0 h 500675"/>
                <a:gd name="connsiteX5" fmla="*/ 0 w 500675"/>
                <a:gd name="connsiteY5" fmla="*/ 300405 h 500675"/>
                <a:gd name="connsiteX6" fmla="*/ 0 w 500675"/>
                <a:gd name="connsiteY6" fmla="*/ 500675 h 500675"/>
                <a:gd name="connsiteX7" fmla="*/ 500675 w 500675"/>
                <a:gd name="connsiteY7" fmla="*/ 500675 h 500675"/>
                <a:gd name="connsiteX8" fmla="*/ 500675 w 500675"/>
                <a:gd name="connsiteY8" fmla="*/ 188504 h 500675"/>
                <a:gd name="connsiteX9" fmla="*/ 79178 w 500675"/>
                <a:gd name="connsiteY9" fmla="*/ 14305 h 500675"/>
                <a:gd name="connsiteX10" fmla="*/ 81796 w 500675"/>
                <a:gd name="connsiteY10" fmla="*/ 50068 h 500675"/>
                <a:gd name="connsiteX11" fmla="*/ 32644 w 500675"/>
                <a:gd name="connsiteY11" fmla="*/ 50068 h 500675"/>
                <a:gd name="connsiteX12" fmla="*/ 35262 w 500675"/>
                <a:gd name="connsiteY12" fmla="*/ 14305 h 500675"/>
                <a:gd name="connsiteX13" fmla="*/ 31593 w 500675"/>
                <a:gd name="connsiteY13" fmla="*/ 64373 h 500675"/>
                <a:gd name="connsiteX14" fmla="*/ 82847 w 500675"/>
                <a:gd name="connsiteY14" fmla="*/ 64373 h 500675"/>
                <a:gd name="connsiteX15" fmla="*/ 99591 w 500675"/>
                <a:gd name="connsiteY15" fmla="*/ 293253 h 500675"/>
                <a:gd name="connsiteX16" fmla="*/ 14849 w 500675"/>
                <a:gd name="connsiteY16" fmla="*/ 293253 h 500675"/>
                <a:gd name="connsiteX17" fmla="*/ 109433 w 500675"/>
                <a:gd name="connsiteY17" fmla="*/ 307336 h 500675"/>
                <a:gd name="connsiteX18" fmla="*/ 293253 w 500675"/>
                <a:gd name="connsiteY18" fmla="*/ 212036 h 500675"/>
                <a:gd name="connsiteX19" fmla="*/ 293253 w 500675"/>
                <a:gd name="connsiteY19" fmla="*/ 312171 h 500675"/>
                <a:gd name="connsiteX20" fmla="*/ 486370 w 500675"/>
                <a:gd name="connsiteY20" fmla="*/ 212036 h 500675"/>
                <a:gd name="connsiteX21" fmla="*/ 486370 w 500675"/>
                <a:gd name="connsiteY21" fmla="*/ 486370 h 500675"/>
                <a:gd name="connsiteX22" fmla="*/ 14305 w 500675"/>
                <a:gd name="connsiteY22" fmla="*/ 486370 h 500675"/>
                <a:gd name="connsiteX23" fmla="*/ 14305 w 500675"/>
                <a:gd name="connsiteY23" fmla="*/ 307558 h 500675"/>
                <a:gd name="connsiteX24" fmla="*/ 100636 w 500675"/>
                <a:gd name="connsiteY24" fmla="*/ 307558 h 5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75" h="500675">
                  <a:moveTo>
                    <a:pt x="307558" y="288639"/>
                  </a:moveTo>
                  <a:lnTo>
                    <a:pt x="307558" y="188504"/>
                  </a:lnTo>
                  <a:lnTo>
                    <a:pt x="113632" y="289061"/>
                  </a:lnTo>
                  <a:lnTo>
                    <a:pt x="92482" y="0"/>
                  </a:lnTo>
                  <a:lnTo>
                    <a:pt x="21958" y="0"/>
                  </a:lnTo>
                  <a:lnTo>
                    <a:pt x="0" y="300405"/>
                  </a:lnTo>
                  <a:lnTo>
                    <a:pt x="0" y="500675"/>
                  </a:lnTo>
                  <a:lnTo>
                    <a:pt x="500675" y="500675"/>
                  </a:lnTo>
                  <a:lnTo>
                    <a:pt x="500675" y="188504"/>
                  </a:lnTo>
                  <a:close/>
                  <a:moveTo>
                    <a:pt x="79178" y="14305"/>
                  </a:moveTo>
                  <a:lnTo>
                    <a:pt x="81796" y="50068"/>
                  </a:lnTo>
                  <a:lnTo>
                    <a:pt x="32644" y="50068"/>
                  </a:lnTo>
                  <a:lnTo>
                    <a:pt x="35262" y="14305"/>
                  </a:lnTo>
                  <a:close/>
                  <a:moveTo>
                    <a:pt x="31593" y="64373"/>
                  </a:moveTo>
                  <a:lnTo>
                    <a:pt x="82847" y="64373"/>
                  </a:lnTo>
                  <a:lnTo>
                    <a:pt x="99591" y="293253"/>
                  </a:lnTo>
                  <a:lnTo>
                    <a:pt x="14849" y="293253"/>
                  </a:lnTo>
                  <a:close/>
                  <a:moveTo>
                    <a:pt x="109433" y="307336"/>
                  </a:moveTo>
                  <a:lnTo>
                    <a:pt x="293253" y="212036"/>
                  </a:lnTo>
                  <a:lnTo>
                    <a:pt x="293253" y="312171"/>
                  </a:lnTo>
                  <a:lnTo>
                    <a:pt x="486370" y="212036"/>
                  </a:lnTo>
                  <a:lnTo>
                    <a:pt x="486370" y="486370"/>
                  </a:lnTo>
                  <a:lnTo>
                    <a:pt x="14305" y="486370"/>
                  </a:lnTo>
                  <a:lnTo>
                    <a:pt x="14305" y="307558"/>
                  </a:lnTo>
                  <a:lnTo>
                    <a:pt x="100636" y="307558"/>
                  </a:lnTo>
                  <a:close/>
                </a:path>
              </a:pathLst>
            </a:custGeom>
            <a:solidFill>
              <a:schemeClr val="bg1"/>
            </a:solidFill>
            <a:ln w="7144" cap="flat">
              <a:solidFill>
                <a:schemeClr val="bg1"/>
              </a:solidFill>
              <a:prstDash val="solid"/>
              <a:miter/>
            </a:ln>
          </p:spPr>
          <p:txBody>
            <a:bodyPr rtlCol="0" anchor="ctr"/>
            <a:lstStyle/>
            <a:p>
              <a:endParaRPr lang="en-GB"/>
            </a:p>
          </p:txBody>
        </p:sp>
        <p:sp>
          <p:nvSpPr>
            <p:cNvPr id="9" name="Frihandsfigur: Form 8">
              <a:extLst>
                <a:ext uri="{FF2B5EF4-FFF2-40B4-BE49-F238E27FC236}">
                  <a16:creationId xmlns:a16="http://schemas.microsoft.com/office/drawing/2014/main" id="{C9C88383-F492-2648-7F7A-ADE70631DB0E}"/>
                </a:ext>
              </a:extLst>
            </p:cNvPr>
            <p:cNvSpPr/>
            <p:nvPr/>
          </p:nvSpPr>
          <p:spPr>
            <a:xfrm>
              <a:off x="589620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0" name="Frihandsfigur: Form 9">
              <a:extLst>
                <a:ext uri="{FF2B5EF4-FFF2-40B4-BE49-F238E27FC236}">
                  <a16:creationId xmlns:a16="http://schemas.microsoft.com/office/drawing/2014/main" id="{8B7CE92C-7365-578D-4B6C-672C025CDEA9}"/>
                </a:ext>
              </a:extLst>
            </p:cNvPr>
            <p:cNvSpPr/>
            <p:nvPr/>
          </p:nvSpPr>
          <p:spPr>
            <a:xfrm>
              <a:off x="603925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1" name="Frihandsfigur: Form 10">
              <a:extLst>
                <a:ext uri="{FF2B5EF4-FFF2-40B4-BE49-F238E27FC236}">
                  <a16:creationId xmlns:a16="http://schemas.microsoft.com/office/drawing/2014/main" id="{CE79BCD6-DDD2-64E7-9D3A-57F9616825A7}"/>
                </a:ext>
              </a:extLst>
            </p:cNvPr>
            <p:cNvSpPr/>
            <p:nvPr/>
          </p:nvSpPr>
          <p:spPr>
            <a:xfrm>
              <a:off x="6182309" y="4647762"/>
              <a:ext cx="114440" cy="71525"/>
            </a:xfrm>
            <a:custGeom>
              <a:avLst/>
              <a:gdLst>
                <a:gd name="connsiteX0" fmla="*/ 114440 w 114440"/>
                <a:gd name="connsiteY0" fmla="*/ 0 h 71525"/>
                <a:gd name="connsiteX1" fmla="*/ 0 w 114440"/>
                <a:gd name="connsiteY1" fmla="*/ 0 h 71525"/>
                <a:gd name="connsiteX2" fmla="*/ 0 w 114440"/>
                <a:gd name="connsiteY2" fmla="*/ 71525 h 71525"/>
                <a:gd name="connsiteX3" fmla="*/ 114440 w 114440"/>
                <a:gd name="connsiteY3" fmla="*/ 71525 h 71525"/>
                <a:gd name="connsiteX4" fmla="*/ 14305 w 114440"/>
                <a:gd name="connsiteY4" fmla="*/ 14305 h 71525"/>
                <a:gd name="connsiteX5" fmla="*/ 50068 w 114440"/>
                <a:gd name="connsiteY5" fmla="*/ 14305 h 71525"/>
                <a:gd name="connsiteX6" fmla="*/ 50068 w 114440"/>
                <a:gd name="connsiteY6" fmla="*/ 57220 h 71525"/>
                <a:gd name="connsiteX7" fmla="*/ 14305 w 114440"/>
                <a:gd name="connsiteY7" fmla="*/ 57220 h 71525"/>
                <a:gd name="connsiteX8" fmla="*/ 100135 w 114440"/>
                <a:gd name="connsiteY8" fmla="*/ 57220 h 71525"/>
                <a:gd name="connsiteX9" fmla="*/ 64373 w 114440"/>
                <a:gd name="connsiteY9" fmla="*/ 57220 h 71525"/>
                <a:gd name="connsiteX10" fmla="*/ 64373 w 114440"/>
                <a:gd name="connsiteY10" fmla="*/ 14305 h 71525"/>
                <a:gd name="connsiteX11" fmla="*/ 100135 w 114440"/>
                <a:gd name="connsiteY11" fmla="*/ 14305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114440" y="0"/>
                  </a:moveTo>
                  <a:lnTo>
                    <a:pt x="0" y="0"/>
                  </a:lnTo>
                  <a:lnTo>
                    <a:pt x="0" y="71525"/>
                  </a:lnTo>
                  <a:lnTo>
                    <a:pt x="114440" y="71525"/>
                  </a:lnTo>
                  <a:close/>
                  <a:moveTo>
                    <a:pt x="14305" y="14305"/>
                  </a:moveTo>
                  <a:lnTo>
                    <a:pt x="50068" y="14305"/>
                  </a:lnTo>
                  <a:lnTo>
                    <a:pt x="50068" y="57220"/>
                  </a:lnTo>
                  <a:lnTo>
                    <a:pt x="14305" y="57220"/>
                  </a:lnTo>
                  <a:close/>
                  <a:moveTo>
                    <a:pt x="100135" y="57220"/>
                  </a:moveTo>
                  <a:lnTo>
                    <a:pt x="64373" y="57220"/>
                  </a:lnTo>
                  <a:lnTo>
                    <a:pt x="64373" y="14305"/>
                  </a:lnTo>
                  <a:lnTo>
                    <a:pt x="100135" y="14305"/>
                  </a:lnTo>
                  <a:close/>
                </a:path>
              </a:pathLst>
            </a:custGeom>
            <a:solidFill>
              <a:schemeClr val="bg1"/>
            </a:solidFill>
            <a:ln w="7144" cap="flat">
              <a:solidFill>
                <a:schemeClr val="bg1"/>
              </a:solidFill>
              <a:prstDash val="solid"/>
              <a:miter/>
            </a:ln>
          </p:spPr>
          <p:txBody>
            <a:bodyPr rtlCol="0" anchor="ctr"/>
            <a:lstStyle/>
            <a:p>
              <a:endParaRPr lang="en-GB"/>
            </a:p>
          </p:txBody>
        </p:sp>
      </p:grpSp>
      <p:grpSp>
        <p:nvGrpSpPr>
          <p:cNvPr id="12" name="Bild 22" descr="Användare kontur">
            <a:extLst>
              <a:ext uri="{FF2B5EF4-FFF2-40B4-BE49-F238E27FC236}">
                <a16:creationId xmlns:a16="http://schemas.microsoft.com/office/drawing/2014/main" id="{7D9D3EB5-47E2-845E-69AF-35E6F5F7306E}"/>
              </a:ext>
            </a:extLst>
          </p:cNvPr>
          <p:cNvGrpSpPr/>
          <p:nvPr/>
        </p:nvGrpSpPr>
        <p:grpSpPr>
          <a:xfrm>
            <a:off x="6880942" y="4190394"/>
            <a:ext cx="524545" cy="318468"/>
            <a:chOff x="6177554" y="4258972"/>
            <a:chExt cx="524545" cy="318468"/>
          </a:xfrm>
          <a:solidFill>
            <a:schemeClr val="bg1"/>
          </a:solidFill>
        </p:grpSpPr>
        <p:sp>
          <p:nvSpPr>
            <p:cNvPr id="14" name="Frihandsfigur: Form 13">
              <a:extLst>
                <a:ext uri="{FF2B5EF4-FFF2-40B4-BE49-F238E27FC236}">
                  <a16:creationId xmlns:a16="http://schemas.microsoft.com/office/drawing/2014/main" id="{CF1E8E4B-DE17-467D-3F33-F1A5FD659284}"/>
                </a:ext>
              </a:extLst>
            </p:cNvPr>
            <p:cNvSpPr/>
            <p:nvPr/>
          </p:nvSpPr>
          <p:spPr>
            <a:xfrm>
              <a:off x="6233710"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6" name="Frihandsfigur: Form 15">
              <a:extLst>
                <a:ext uri="{FF2B5EF4-FFF2-40B4-BE49-F238E27FC236}">
                  <a16:creationId xmlns:a16="http://schemas.microsoft.com/office/drawing/2014/main" id="{D12D5A32-F746-FF88-703E-6EF29404F1B1}"/>
                </a:ext>
              </a:extLst>
            </p:cNvPr>
            <p:cNvSpPr/>
            <p:nvPr/>
          </p:nvSpPr>
          <p:spPr>
            <a:xfrm>
              <a:off x="6533474"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7" name="Frihandsfigur: Form 16">
              <a:extLst>
                <a:ext uri="{FF2B5EF4-FFF2-40B4-BE49-F238E27FC236}">
                  <a16:creationId xmlns:a16="http://schemas.microsoft.com/office/drawing/2014/main" id="{47AFBAEE-0CC1-E5CE-19AC-FC8070A6C8F9}"/>
                </a:ext>
              </a:extLst>
            </p:cNvPr>
            <p:cNvSpPr/>
            <p:nvPr/>
          </p:nvSpPr>
          <p:spPr>
            <a:xfrm>
              <a:off x="6512560" y="4385029"/>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bg1"/>
            </a:solidFill>
            <a:ln w="6152" cap="flat">
              <a:noFill/>
              <a:prstDash val="solid"/>
              <a:miter/>
            </a:ln>
          </p:spPr>
          <p:txBody>
            <a:bodyPr rtlCol="0" anchor="ctr"/>
            <a:lstStyle/>
            <a:p>
              <a:endParaRPr lang="en-GB"/>
            </a:p>
          </p:txBody>
        </p:sp>
        <p:sp>
          <p:nvSpPr>
            <p:cNvPr id="18" name="Frihandsfigur: Form 17">
              <a:extLst>
                <a:ext uri="{FF2B5EF4-FFF2-40B4-BE49-F238E27FC236}">
                  <a16:creationId xmlns:a16="http://schemas.microsoft.com/office/drawing/2014/main" id="{903491FD-5F16-5260-5ECF-9091D3FF1990}"/>
                </a:ext>
              </a:extLst>
            </p:cNvPr>
            <p:cNvSpPr/>
            <p:nvPr/>
          </p:nvSpPr>
          <p:spPr>
            <a:xfrm>
              <a:off x="6177554" y="4385029"/>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bg1"/>
            </a:solidFill>
            <a:ln w="6152" cap="flat">
              <a:noFill/>
              <a:prstDash val="solid"/>
              <a:miter/>
            </a:ln>
          </p:spPr>
          <p:txBody>
            <a:bodyPr rtlCol="0" anchor="ctr"/>
            <a:lstStyle/>
            <a:p>
              <a:endParaRPr lang="en-GB"/>
            </a:p>
          </p:txBody>
        </p:sp>
        <p:sp>
          <p:nvSpPr>
            <p:cNvPr id="20" name="Frihandsfigur: Form 19">
              <a:extLst>
                <a:ext uri="{FF2B5EF4-FFF2-40B4-BE49-F238E27FC236}">
                  <a16:creationId xmlns:a16="http://schemas.microsoft.com/office/drawing/2014/main" id="{68786163-753C-E601-86BE-094BD111990C}"/>
                </a:ext>
              </a:extLst>
            </p:cNvPr>
            <p:cNvSpPr/>
            <p:nvPr/>
          </p:nvSpPr>
          <p:spPr>
            <a:xfrm>
              <a:off x="6327386" y="4471274"/>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bg1"/>
            </a:solidFill>
            <a:ln w="6152" cap="flat">
              <a:noFill/>
              <a:prstDash val="solid"/>
              <a:miter/>
            </a:ln>
          </p:spPr>
          <p:txBody>
            <a:bodyPr rtlCol="0" anchor="ctr"/>
            <a:lstStyle/>
            <a:p>
              <a:endParaRPr lang="en-GB"/>
            </a:p>
          </p:txBody>
        </p:sp>
        <p:sp>
          <p:nvSpPr>
            <p:cNvPr id="21" name="Frihandsfigur: Form 20">
              <a:extLst>
                <a:ext uri="{FF2B5EF4-FFF2-40B4-BE49-F238E27FC236}">
                  <a16:creationId xmlns:a16="http://schemas.microsoft.com/office/drawing/2014/main" id="{90E1BC5F-02A1-88AC-8C1F-5407253585B0}"/>
                </a:ext>
              </a:extLst>
            </p:cNvPr>
            <p:cNvSpPr/>
            <p:nvPr/>
          </p:nvSpPr>
          <p:spPr>
            <a:xfrm>
              <a:off x="6383592" y="4345217"/>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bg1"/>
            </a:solidFill>
            <a:ln w="6152" cap="flat">
              <a:noFill/>
              <a:prstDash val="solid"/>
              <a:miter/>
            </a:ln>
          </p:spPr>
          <p:txBody>
            <a:bodyPr rtlCol="0" anchor="ctr"/>
            <a:lstStyle/>
            <a:p>
              <a:endParaRPr lang="en-GB"/>
            </a:p>
          </p:txBody>
        </p:sp>
      </p:gr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359558" y="2439240"/>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grpSp>
        <p:nvGrpSpPr>
          <p:cNvPr id="146" name="Bild 140" descr="Frysbox för kassör kontur">
            <a:extLst>
              <a:ext uri="{FF2B5EF4-FFF2-40B4-BE49-F238E27FC236}">
                <a16:creationId xmlns:a16="http://schemas.microsoft.com/office/drawing/2014/main" id="{7FD52C25-4203-A4C1-6FE4-F53C720B20B3}"/>
              </a:ext>
            </a:extLst>
          </p:cNvPr>
          <p:cNvGrpSpPr/>
          <p:nvPr/>
        </p:nvGrpSpPr>
        <p:grpSpPr>
          <a:xfrm>
            <a:off x="16339831" y="5957727"/>
            <a:ext cx="571911" cy="505852"/>
            <a:chOff x="15636443" y="6959755"/>
            <a:chExt cx="571911" cy="505852"/>
          </a:xfrm>
          <a:solidFill>
            <a:schemeClr val="lt1"/>
          </a:solidFill>
        </p:grpSpPr>
        <p:sp>
          <p:nvSpPr>
            <p:cNvPr id="147" name="Frihandsfigur: Form 146">
              <a:extLst>
                <a:ext uri="{FF2B5EF4-FFF2-40B4-BE49-F238E27FC236}">
                  <a16:creationId xmlns:a16="http://schemas.microsoft.com/office/drawing/2014/main" id="{FEC7DFA2-7679-BB8B-C02D-77BC22B05978}"/>
                </a:ext>
              </a:extLst>
            </p:cNvPr>
            <p:cNvSpPr/>
            <p:nvPr/>
          </p:nvSpPr>
          <p:spPr>
            <a:xfrm>
              <a:off x="15636443" y="7128372"/>
              <a:ext cx="47468" cy="56205"/>
            </a:xfrm>
            <a:custGeom>
              <a:avLst/>
              <a:gdLst>
                <a:gd name="connsiteX0" fmla="*/ 23734 w 47468"/>
                <a:gd name="connsiteY0" fmla="*/ 0 h 56205"/>
                <a:gd name="connsiteX1" fmla="*/ 0 w 47468"/>
                <a:gd name="connsiteY1" fmla="*/ 28103 h 56205"/>
                <a:gd name="connsiteX2" fmla="*/ 23734 w 47468"/>
                <a:gd name="connsiteY2" fmla="*/ 56206 h 56205"/>
                <a:gd name="connsiteX3" fmla="*/ 47469 w 47468"/>
                <a:gd name="connsiteY3" fmla="*/ 28103 h 56205"/>
                <a:gd name="connsiteX4" fmla="*/ 23734 w 47468"/>
                <a:gd name="connsiteY4" fmla="*/ 0 h 56205"/>
                <a:gd name="connsiteX5" fmla="*/ 23734 w 47468"/>
                <a:gd name="connsiteY5" fmla="*/ 30711 h 56205"/>
                <a:gd name="connsiteX6" fmla="*/ 21354 w 47468"/>
                <a:gd name="connsiteY6" fmla="*/ 28103 h 56205"/>
                <a:gd name="connsiteX7" fmla="*/ 23734 w 47468"/>
                <a:gd name="connsiteY7" fmla="*/ 25495 h 56205"/>
                <a:gd name="connsiteX8" fmla="*/ 26114 w 47468"/>
                <a:gd name="connsiteY8" fmla="*/ 28103 h 56205"/>
                <a:gd name="connsiteX9" fmla="*/ 23734 w 47468"/>
                <a:gd name="connsiteY9" fmla="*/ 30711 h 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56205">
                  <a:moveTo>
                    <a:pt x="23734" y="0"/>
                  </a:moveTo>
                  <a:cubicBezTo>
                    <a:pt x="20231" y="12344"/>
                    <a:pt x="11584" y="22583"/>
                    <a:pt x="0" y="28103"/>
                  </a:cubicBezTo>
                  <a:cubicBezTo>
                    <a:pt x="11584" y="33623"/>
                    <a:pt x="20231" y="43862"/>
                    <a:pt x="23734" y="56206"/>
                  </a:cubicBezTo>
                  <a:cubicBezTo>
                    <a:pt x="27238" y="43862"/>
                    <a:pt x="35885" y="33623"/>
                    <a:pt x="47469" y="28103"/>
                  </a:cubicBezTo>
                  <a:cubicBezTo>
                    <a:pt x="35885" y="22583"/>
                    <a:pt x="27238" y="12344"/>
                    <a:pt x="23734" y="0"/>
                  </a:cubicBezTo>
                  <a:close/>
                  <a:moveTo>
                    <a:pt x="23734" y="30711"/>
                  </a:moveTo>
                  <a:cubicBezTo>
                    <a:pt x="22965" y="29813"/>
                    <a:pt x="22172" y="28944"/>
                    <a:pt x="21354" y="28103"/>
                  </a:cubicBezTo>
                  <a:cubicBezTo>
                    <a:pt x="22172" y="27262"/>
                    <a:pt x="22965" y="26392"/>
                    <a:pt x="23734" y="25495"/>
                  </a:cubicBezTo>
                  <a:cubicBezTo>
                    <a:pt x="24504" y="26392"/>
                    <a:pt x="25297" y="27262"/>
                    <a:pt x="26114" y="28103"/>
                  </a:cubicBezTo>
                  <a:cubicBezTo>
                    <a:pt x="25297" y="28944"/>
                    <a:pt x="24504" y="29813"/>
                    <a:pt x="23734" y="3071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8" name="Frihandsfigur: Form 147">
              <a:extLst>
                <a:ext uri="{FF2B5EF4-FFF2-40B4-BE49-F238E27FC236}">
                  <a16:creationId xmlns:a16="http://schemas.microsoft.com/office/drawing/2014/main" id="{C42105D3-8FC0-A393-E8CF-92424F0D2541}"/>
                </a:ext>
              </a:extLst>
            </p:cNvPr>
            <p:cNvSpPr/>
            <p:nvPr/>
          </p:nvSpPr>
          <p:spPr>
            <a:xfrm>
              <a:off x="16150338" y="7159598"/>
              <a:ext cx="58016" cy="68696"/>
            </a:xfrm>
            <a:custGeom>
              <a:avLst/>
              <a:gdLst>
                <a:gd name="connsiteX0" fmla="*/ 29008 w 58016"/>
                <a:gd name="connsiteY0" fmla="*/ 0 h 68696"/>
                <a:gd name="connsiteX1" fmla="*/ 0 w 58016"/>
                <a:gd name="connsiteY1" fmla="*/ 34348 h 68696"/>
                <a:gd name="connsiteX2" fmla="*/ 29008 w 58016"/>
                <a:gd name="connsiteY2" fmla="*/ 68696 h 68696"/>
                <a:gd name="connsiteX3" fmla="*/ 58017 w 58016"/>
                <a:gd name="connsiteY3" fmla="*/ 34348 h 68696"/>
                <a:gd name="connsiteX4" fmla="*/ 29008 w 58016"/>
                <a:gd name="connsiteY4" fmla="*/ 0 h 68696"/>
                <a:gd name="connsiteX5" fmla="*/ 29008 w 58016"/>
                <a:gd name="connsiteY5" fmla="*/ 41926 h 68696"/>
                <a:gd name="connsiteX6" fmla="*/ 22148 w 58016"/>
                <a:gd name="connsiteY6" fmla="*/ 34348 h 68696"/>
                <a:gd name="connsiteX7" fmla="*/ 29008 w 58016"/>
                <a:gd name="connsiteY7" fmla="*/ 26769 h 68696"/>
                <a:gd name="connsiteX8" fmla="*/ 35869 w 58016"/>
                <a:gd name="connsiteY8" fmla="*/ 34348 h 68696"/>
                <a:gd name="connsiteX9" fmla="*/ 29008 w 58016"/>
                <a:gd name="connsiteY9" fmla="*/ 41926 h 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6" h="68696">
                  <a:moveTo>
                    <a:pt x="29008" y="0"/>
                  </a:moveTo>
                  <a:cubicBezTo>
                    <a:pt x="24726" y="15088"/>
                    <a:pt x="14158" y="27601"/>
                    <a:pt x="0" y="34348"/>
                  </a:cubicBezTo>
                  <a:cubicBezTo>
                    <a:pt x="14158" y="41095"/>
                    <a:pt x="24726" y="53609"/>
                    <a:pt x="29008" y="68696"/>
                  </a:cubicBezTo>
                  <a:cubicBezTo>
                    <a:pt x="33290" y="53609"/>
                    <a:pt x="43859" y="41095"/>
                    <a:pt x="58017" y="34348"/>
                  </a:cubicBezTo>
                  <a:cubicBezTo>
                    <a:pt x="43859" y="27601"/>
                    <a:pt x="33290" y="15088"/>
                    <a:pt x="29008" y="0"/>
                  </a:cubicBezTo>
                  <a:close/>
                  <a:moveTo>
                    <a:pt x="29008" y="41926"/>
                  </a:moveTo>
                  <a:cubicBezTo>
                    <a:pt x="26920" y="39227"/>
                    <a:pt x="24627" y="36694"/>
                    <a:pt x="22148" y="34348"/>
                  </a:cubicBezTo>
                  <a:cubicBezTo>
                    <a:pt x="24627" y="32002"/>
                    <a:pt x="26920" y="29469"/>
                    <a:pt x="29008" y="26769"/>
                  </a:cubicBezTo>
                  <a:cubicBezTo>
                    <a:pt x="31096" y="29469"/>
                    <a:pt x="33390" y="32002"/>
                    <a:pt x="35869" y="34348"/>
                  </a:cubicBezTo>
                  <a:cubicBezTo>
                    <a:pt x="33390" y="36694"/>
                    <a:pt x="31096" y="39227"/>
                    <a:pt x="29008" y="41926"/>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9" name="Frihandsfigur: Form 148">
              <a:extLst>
                <a:ext uri="{FF2B5EF4-FFF2-40B4-BE49-F238E27FC236}">
                  <a16:creationId xmlns:a16="http://schemas.microsoft.com/office/drawing/2014/main" id="{84031186-D3F3-852F-4B44-284B6F6A6D7A}"/>
                </a:ext>
              </a:extLst>
            </p:cNvPr>
            <p:cNvSpPr/>
            <p:nvPr/>
          </p:nvSpPr>
          <p:spPr>
            <a:xfrm>
              <a:off x="15943423" y="7103392"/>
              <a:ext cx="42194" cy="49960"/>
            </a:xfrm>
            <a:custGeom>
              <a:avLst/>
              <a:gdLst>
                <a:gd name="connsiteX0" fmla="*/ 21097 w 42194"/>
                <a:gd name="connsiteY0" fmla="*/ 49961 h 49960"/>
                <a:gd name="connsiteX1" fmla="*/ 42194 w 42194"/>
                <a:gd name="connsiteY1" fmla="*/ 24980 h 49960"/>
                <a:gd name="connsiteX2" fmla="*/ 21097 w 42194"/>
                <a:gd name="connsiteY2" fmla="*/ 0 h 49960"/>
                <a:gd name="connsiteX3" fmla="*/ 0 w 42194"/>
                <a:gd name="connsiteY3" fmla="*/ 24980 h 49960"/>
                <a:gd name="connsiteX4" fmla="*/ 21097 w 42194"/>
                <a:gd name="connsiteY4" fmla="*/ 49961 h 4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4" h="49960">
                  <a:moveTo>
                    <a:pt x="21097" y="49961"/>
                  </a:moveTo>
                  <a:cubicBezTo>
                    <a:pt x="24212" y="38988"/>
                    <a:pt x="31898" y="29887"/>
                    <a:pt x="42194" y="24980"/>
                  </a:cubicBezTo>
                  <a:cubicBezTo>
                    <a:pt x="31898" y="20074"/>
                    <a:pt x="24212" y="10973"/>
                    <a:pt x="21097" y="0"/>
                  </a:cubicBezTo>
                  <a:cubicBezTo>
                    <a:pt x="17983" y="10973"/>
                    <a:pt x="10297" y="20074"/>
                    <a:pt x="0" y="24980"/>
                  </a:cubicBezTo>
                  <a:cubicBezTo>
                    <a:pt x="10297" y="29887"/>
                    <a:pt x="17983" y="38988"/>
                    <a:pt x="21097" y="4996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0" name="Frihandsfigur: Form 149">
              <a:extLst>
                <a:ext uri="{FF2B5EF4-FFF2-40B4-BE49-F238E27FC236}">
                  <a16:creationId xmlns:a16="http://schemas.microsoft.com/office/drawing/2014/main" id="{5EBBCDB4-0A94-1FA3-2725-2C3FE21A3E7B}"/>
                </a:ext>
              </a:extLst>
            </p:cNvPr>
            <p:cNvSpPr/>
            <p:nvPr/>
          </p:nvSpPr>
          <p:spPr>
            <a:xfrm>
              <a:off x="15803250" y="6959755"/>
              <a:ext cx="52742" cy="62450"/>
            </a:xfrm>
            <a:custGeom>
              <a:avLst/>
              <a:gdLst>
                <a:gd name="connsiteX0" fmla="*/ 26371 w 52742"/>
                <a:gd name="connsiteY0" fmla="*/ 62451 h 62450"/>
                <a:gd name="connsiteX1" fmla="*/ 52742 w 52742"/>
                <a:gd name="connsiteY1" fmla="*/ 31225 h 62450"/>
                <a:gd name="connsiteX2" fmla="*/ 26371 w 52742"/>
                <a:gd name="connsiteY2" fmla="*/ 0 h 62450"/>
                <a:gd name="connsiteX3" fmla="*/ 0 w 52742"/>
                <a:gd name="connsiteY3" fmla="*/ 31225 h 62450"/>
                <a:gd name="connsiteX4" fmla="*/ 26371 w 52742"/>
                <a:gd name="connsiteY4" fmla="*/ 62451 h 62450"/>
                <a:gd name="connsiteX5" fmla="*/ 26371 w 52742"/>
                <a:gd name="connsiteY5" fmla="*/ 26162 h 62450"/>
                <a:gd name="connsiteX6" fmla="*/ 30972 w 52742"/>
                <a:gd name="connsiteY6" fmla="*/ 31225 h 62450"/>
                <a:gd name="connsiteX7" fmla="*/ 26371 w 52742"/>
                <a:gd name="connsiteY7" fmla="*/ 36289 h 62450"/>
                <a:gd name="connsiteX8" fmla="*/ 21770 w 52742"/>
                <a:gd name="connsiteY8" fmla="*/ 31225 h 62450"/>
                <a:gd name="connsiteX9" fmla="*/ 26371 w 52742"/>
                <a:gd name="connsiteY9" fmla="*/ 26162 h 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2" h="62450">
                  <a:moveTo>
                    <a:pt x="26371" y="62451"/>
                  </a:moveTo>
                  <a:cubicBezTo>
                    <a:pt x="30264" y="48735"/>
                    <a:pt x="39872" y="37359"/>
                    <a:pt x="52742" y="31225"/>
                  </a:cubicBezTo>
                  <a:cubicBezTo>
                    <a:pt x="39872" y="25092"/>
                    <a:pt x="30264" y="13716"/>
                    <a:pt x="26371" y="0"/>
                  </a:cubicBezTo>
                  <a:cubicBezTo>
                    <a:pt x="22478" y="13716"/>
                    <a:pt x="12871" y="25092"/>
                    <a:pt x="0" y="31225"/>
                  </a:cubicBezTo>
                  <a:cubicBezTo>
                    <a:pt x="12871" y="37359"/>
                    <a:pt x="22479" y="48735"/>
                    <a:pt x="26371" y="62451"/>
                  </a:cubicBezTo>
                  <a:close/>
                  <a:moveTo>
                    <a:pt x="26371" y="26162"/>
                  </a:moveTo>
                  <a:cubicBezTo>
                    <a:pt x="27809" y="27934"/>
                    <a:pt x="29346" y="29625"/>
                    <a:pt x="30972" y="31225"/>
                  </a:cubicBezTo>
                  <a:cubicBezTo>
                    <a:pt x="29346" y="32826"/>
                    <a:pt x="27809" y="34517"/>
                    <a:pt x="26371" y="36289"/>
                  </a:cubicBezTo>
                  <a:cubicBezTo>
                    <a:pt x="24933" y="34517"/>
                    <a:pt x="23397" y="32826"/>
                    <a:pt x="21770" y="31225"/>
                  </a:cubicBezTo>
                  <a:cubicBezTo>
                    <a:pt x="23397" y="29625"/>
                    <a:pt x="24933" y="27934"/>
                    <a:pt x="26371" y="26162"/>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1" name="Frihandsfigur: Form 150">
              <a:extLst>
                <a:ext uri="{FF2B5EF4-FFF2-40B4-BE49-F238E27FC236}">
                  <a16:creationId xmlns:a16="http://schemas.microsoft.com/office/drawing/2014/main" id="{36308BEA-F035-05D3-B877-B20A54DCFEF9}"/>
                </a:ext>
              </a:extLst>
            </p:cNvPr>
            <p:cNvSpPr/>
            <p:nvPr/>
          </p:nvSpPr>
          <p:spPr>
            <a:xfrm>
              <a:off x="15681142" y="7028451"/>
              <a:ext cx="474627" cy="437156"/>
            </a:xfrm>
            <a:custGeom>
              <a:avLst/>
              <a:gdLst>
                <a:gd name="connsiteX0" fmla="*/ 467897 w 474627"/>
                <a:gd name="connsiteY0" fmla="*/ 67371 h 437156"/>
                <a:gd name="connsiteX1" fmla="*/ 468370 w 474627"/>
                <a:gd name="connsiteY1" fmla="*/ 66268 h 437156"/>
                <a:gd name="connsiteX2" fmla="*/ 468370 w 474627"/>
                <a:gd name="connsiteY2" fmla="*/ 46809 h 437156"/>
                <a:gd name="connsiteX3" fmla="*/ 462208 w 474627"/>
                <a:gd name="connsiteY3" fmla="*/ 31405 h 437156"/>
                <a:gd name="connsiteX4" fmla="*/ 415821 w 474627"/>
                <a:gd name="connsiteY4" fmla="*/ 0 h 437156"/>
                <a:gd name="connsiteX5" fmla="*/ 58805 w 474627"/>
                <a:gd name="connsiteY5" fmla="*/ 0 h 437156"/>
                <a:gd name="connsiteX6" fmla="*/ 12418 w 474627"/>
                <a:gd name="connsiteY6" fmla="*/ 31405 h 437156"/>
                <a:gd name="connsiteX7" fmla="*/ 6233 w 474627"/>
                <a:gd name="connsiteY7" fmla="*/ 46868 h 437156"/>
                <a:gd name="connsiteX8" fmla="*/ 6233 w 474627"/>
                <a:gd name="connsiteY8" fmla="*/ 63762 h 437156"/>
                <a:gd name="connsiteX9" fmla="*/ 7780 w 474627"/>
                <a:gd name="connsiteY9" fmla="*/ 67371 h 437156"/>
                <a:gd name="connsiteX10" fmla="*/ 43608 w 474627"/>
                <a:gd name="connsiteY10" fmla="*/ 150968 h 437156"/>
                <a:gd name="connsiteX11" fmla="*/ 0 w 474627"/>
                <a:gd name="connsiteY11" fmla="*/ 235801 h 437156"/>
                <a:gd name="connsiteX12" fmla="*/ 0 w 474627"/>
                <a:gd name="connsiteY12" fmla="*/ 437157 h 437156"/>
                <a:gd name="connsiteX13" fmla="*/ 474627 w 474627"/>
                <a:gd name="connsiteY13" fmla="*/ 437157 h 437156"/>
                <a:gd name="connsiteX14" fmla="*/ 474627 w 474627"/>
                <a:gd name="connsiteY14" fmla="*/ 235801 h 437156"/>
                <a:gd name="connsiteX15" fmla="*/ 431582 w 474627"/>
                <a:gd name="connsiteY15" fmla="*/ 152106 h 437156"/>
                <a:gd name="connsiteX16" fmla="*/ 24014 w 474627"/>
                <a:gd name="connsiteY16" fmla="*/ 36044 h 437156"/>
                <a:gd name="connsiteX17" fmla="*/ 58805 w 474627"/>
                <a:gd name="connsiteY17" fmla="*/ 12490 h 437156"/>
                <a:gd name="connsiteX18" fmla="*/ 415821 w 474627"/>
                <a:gd name="connsiteY18" fmla="*/ 12490 h 437156"/>
                <a:gd name="connsiteX19" fmla="*/ 450612 w 474627"/>
                <a:gd name="connsiteY19" fmla="*/ 36044 h 437156"/>
                <a:gd name="connsiteX20" fmla="*/ 456178 w 474627"/>
                <a:gd name="connsiteY20" fmla="*/ 49961 h 437156"/>
                <a:gd name="connsiteX21" fmla="*/ 18448 w 474627"/>
                <a:gd name="connsiteY21" fmla="*/ 49961 h 437156"/>
                <a:gd name="connsiteX22" fmla="*/ 19259 w 474627"/>
                <a:gd name="connsiteY22" fmla="*/ 62452 h 437156"/>
                <a:gd name="connsiteX23" fmla="*/ 456416 w 474627"/>
                <a:gd name="connsiteY23" fmla="*/ 62452 h 437156"/>
                <a:gd name="connsiteX24" fmla="*/ 418945 w 474627"/>
                <a:gd name="connsiteY24" fmla="*/ 149883 h 437156"/>
                <a:gd name="connsiteX25" fmla="*/ 346521 w 474627"/>
                <a:gd name="connsiteY25" fmla="*/ 149883 h 437156"/>
                <a:gd name="connsiteX26" fmla="*/ 319724 w 474627"/>
                <a:gd name="connsiteY26" fmla="*/ 138586 h 437156"/>
                <a:gd name="connsiteX27" fmla="*/ 280232 w 474627"/>
                <a:gd name="connsiteY27" fmla="*/ 134641 h 437156"/>
                <a:gd name="connsiteX28" fmla="*/ 240076 w 474627"/>
                <a:gd name="connsiteY28" fmla="*/ 132918 h 437156"/>
                <a:gd name="connsiteX29" fmla="*/ 224718 w 474627"/>
                <a:gd name="connsiteY29" fmla="*/ 136031 h 437156"/>
                <a:gd name="connsiteX30" fmla="*/ 218954 w 474627"/>
                <a:gd name="connsiteY30" fmla="*/ 125853 h 437156"/>
                <a:gd name="connsiteX31" fmla="*/ 167581 w 474627"/>
                <a:gd name="connsiteY31" fmla="*/ 131547 h 437156"/>
                <a:gd name="connsiteX32" fmla="*/ 140282 w 474627"/>
                <a:gd name="connsiteY32" fmla="*/ 152776 h 437156"/>
                <a:gd name="connsiteX33" fmla="*/ 96078 w 474627"/>
                <a:gd name="connsiteY33" fmla="*/ 149883 h 437156"/>
                <a:gd name="connsiteX34" fmla="*/ 56730 w 474627"/>
                <a:gd name="connsiteY34" fmla="*/ 149883 h 437156"/>
                <a:gd name="connsiteX35" fmla="*/ 386914 w 474627"/>
                <a:gd name="connsiteY35" fmla="*/ 195259 h 437156"/>
                <a:gd name="connsiteX36" fmla="*/ 423016 w 474627"/>
                <a:gd name="connsiteY36" fmla="*/ 201811 h 437156"/>
                <a:gd name="connsiteX37" fmla="*/ 386902 w 474627"/>
                <a:gd name="connsiteY37" fmla="*/ 215696 h 437156"/>
                <a:gd name="connsiteX38" fmla="*/ 376283 w 474627"/>
                <a:gd name="connsiteY38" fmla="*/ 216305 h 437156"/>
                <a:gd name="connsiteX39" fmla="*/ 386914 w 474627"/>
                <a:gd name="connsiteY39" fmla="*/ 195259 h 437156"/>
                <a:gd name="connsiteX40" fmla="*/ 424423 w 474627"/>
                <a:gd name="connsiteY40" fmla="*/ 215722 h 437156"/>
                <a:gd name="connsiteX41" fmla="*/ 424724 w 474627"/>
                <a:gd name="connsiteY41" fmla="*/ 218692 h 437156"/>
                <a:gd name="connsiteX42" fmla="*/ 399239 w 474627"/>
                <a:gd name="connsiteY42" fmla="*/ 231068 h 437156"/>
                <a:gd name="connsiteX43" fmla="*/ 356995 w 474627"/>
                <a:gd name="connsiteY43" fmla="*/ 231068 h 437156"/>
                <a:gd name="connsiteX44" fmla="*/ 356211 w 474627"/>
                <a:gd name="connsiteY44" fmla="*/ 230845 h 437156"/>
                <a:gd name="connsiteX45" fmla="*/ 363753 w 474627"/>
                <a:gd name="connsiteY45" fmla="*/ 226105 h 437156"/>
                <a:gd name="connsiteX46" fmla="*/ 387927 w 474627"/>
                <a:gd name="connsiteY46" fmla="*/ 225825 h 437156"/>
                <a:gd name="connsiteX47" fmla="*/ 424423 w 474627"/>
                <a:gd name="connsiteY47" fmla="*/ 215722 h 437156"/>
                <a:gd name="connsiteX48" fmla="*/ 349103 w 474627"/>
                <a:gd name="connsiteY48" fmla="*/ 223196 h 437156"/>
                <a:gd name="connsiteX49" fmla="*/ 332415 w 474627"/>
                <a:gd name="connsiteY49" fmla="*/ 231068 h 437156"/>
                <a:gd name="connsiteX50" fmla="*/ 310663 w 474627"/>
                <a:gd name="connsiteY50" fmla="*/ 231068 h 437156"/>
                <a:gd name="connsiteX51" fmla="*/ 310135 w 474627"/>
                <a:gd name="connsiteY51" fmla="*/ 230134 h 437156"/>
                <a:gd name="connsiteX52" fmla="*/ 345759 w 474627"/>
                <a:gd name="connsiteY52" fmla="*/ 217291 h 437156"/>
                <a:gd name="connsiteX53" fmla="*/ 375098 w 474627"/>
                <a:gd name="connsiteY53" fmla="*/ 193347 h 437156"/>
                <a:gd name="connsiteX54" fmla="*/ 376569 w 474627"/>
                <a:gd name="connsiteY54" fmla="*/ 195944 h 437156"/>
                <a:gd name="connsiteX55" fmla="*/ 349103 w 474627"/>
                <a:gd name="connsiteY55" fmla="*/ 223196 h 437156"/>
                <a:gd name="connsiteX56" fmla="*/ 121715 w 474627"/>
                <a:gd name="connsiteY56" fmla="*/ 228406 h 437156"/>
                <a:gd name="connsiteX57" fmla="*/ 110553 w 474627"/>
                <a:gd name="connsiteY57" fmla="*/ 231068 h 437156"/>
                <a:gd name="connsiteX58" fmla="*/ 68315 w 474627"/>
                <a:gd name="connsiteY58" fmla="*/ 231068 h 437156"/>
                <a:gd name="connsiteX59" fmla="*/ 61878 w 474627"/>
                <a:gd name="connsiteY59" fmla="*/ 226206 h 437156"/>
                <a:gd name="connsiteX60" fmla="*/ 61577 w 474627"/>
                <a:gd name="connsiteY60" fmla="*/ 223236 h 437156"/>
                <a:gd name="connsiteX61" fmla="*/ 99358 w 474627"/>
                <a:gd name="connsiteY61" fmla="*/ 225825 h 437156"/>
                <a:gd name="connsiteX62" fmla="*/ 122404 w 474627"/>
                <a:gd name="connsiteY62" fmla="*/ 221507 h 437156"/>
                <a:gd name="connsiteX63" fmla="*/ 121715 w 474627"/>
                <a:gd name="connsiteY63" fmla="*/ 228406 h 437156"/>
                <a:gd name="connsiteX64" fmla="*/ 98333 w 474627"/>
                <a:gd name="connsiteY64" fmla="*/ 215696 h 437156"/>
                <a:gd name="connsiteX65" fmla="*/ 60170 w 474627"/>
                <a:gd name="connsiteY65" fmla="*/ 209325 h 437156"/>
                <a:gd name="connsiteX66" fmla="*/ 96284 w 474627"/>
                <a:gd name="connsiteY66" fmla="*/ 195439 h 437156"/>
                <a:gd name="connsiteX67" fmla="*/ 97548 w 474627"/>
                <a:gd name="connsiteY67" fmla="*/ 195337 h 437156"/>
                <a:gd name="connsiteX68" fmla="*/ 122748 w 474627"/>
                <a:gd name="connsiteY68" fmla="*/ 207767 h 437156"/>
                <a:gd name="connsiteX69" fmla="*/ 126605 w 474627"/>
                <a:gd name="connsiteY69" fmla="*/ 209117 h 437156"/>
                <a:gd name="connsiteX70" fmla="*/ 98333 w 474627"/>
                <a:gd name="connsiteY70" fmla="*/ 215696 h 437156"/>
                <a:gd name="connsiteX71" fmla="*/ 126250 w 474627"/>
                <a:gd name="connsiteY71" fmla="*/ 198208 h 437156"/>
                <a:gd name="connsiteX72" fmla="*/ 94702 w 474627"/>
                <a:gd name="connsiteY72" fmla="*/ 175807 h 437156"/>
                <a:gd name="connsiteX73" fmla="*/ 95730 w 474627"/>
                <a:gd name="connsiteY73" fmla="*/ 173005 h 437156"/>
                <a:gd name="connsiteX74" fmla="*/ 128585 w 474627"/>
                <a:gd name="connsiteY74" fmla="*/ 191835 h 437156"/>
                <a:gd name="connsiteX75" fmla="*/ 146210 w 474627"/>
                <a:gd name="connsiteY75" fmla="*/ 197032 h 437156"/>
                <a:gd name="connsiteX76" fmla="*/ 138997 w 474627"/>
                <a:gd name="connsiteY76" fmla="*/ 202136 h 437156"/>
                <a:gd name="connsiteX77" fmla="*/ 126250 w 474627"/>
                <a:gd name="connsiteY77" fmla="*/ 198208 h 437156"/>
                <a:gd name="connsiteX78" fmla="*/ 136274 w 474627"/>
                <a:gd name="connsiteY78" fmla="*/ 172674 h 437156"/>
                <a:gd name="connsiteX79" fmla="*/ 143795 w 474627"/>
                <a:gd name="connsiteY79" fmla="*/ 185955 h 437156"/>
                <a:gd name="connsiteX80" fmla="*/ 132087 w 474627"/>
                <a:gd name="connsiteY80" fmla="*/ 182276 h 437156"/>
                <a:gd name="connsiteX81" fmla="*/ 100540 w 474627"/>
                <a:gd name="connsiteY81" fmla="*/ 159876 h 437156"/>
                <a:gd name="connsiteX82" fmla="*/ 135225 w 474627"/>
                <a:gd name="connsiteY82" fmla="*/ 161810 h 437156"/>
                <a:gd name="connsiteX83" fmla="*/ 136274 w 474627"/>
                <a:gd name="connsiteY83" fmla="*/ 172674 h 437156"/>
                <a:gd name="connsiteX84" fmla="*/ 208602 w 474627"/>
                <a:gd name="connsiteY84" fmla="*/ 175299 h 437156"/>
                <a:gd name="connsiteX85" fmla="*/ 208166 w 474627"/>
                <a:gd name="connsiteY85" fmla="*/ 172346 h 437156"/>
                <a:gd name="connsiteX86" fmla="*/ 246025 w 474627"/>
                <a:gd name="connsiteY86" fmla="*/ 173203 h 437156"/>
                <a:gd name="connsiteX87" fmla="*/ 282022 w 474627"/>
                <a:gd name="connsiteY87" fmla="*/ 161440 h 437156"/>
                <a:gd name="connsiteX88" fmla="*/ 282457 w 474627"/>
                <a:gd name="connsiteY88" fmla="*/ 164393 h 437156"/>
                <a:gd name="connsiteX89" fmla="*/ 247017 w 474627"/>
                <a:gd name="connsiteY89" fmla="*/ 179917 h 437156"/>
                <a:gd name="connsiteX90" fmla="*/ 208602 w 474627"/>
                <a:gd name="connsiteY90" fmla="*/ 175299 h 437156"/>
                <a:gd name="connsiteX91" fmla="*/ 247590 w 474627"/>
                <a:gd name="connsiteY91" fmla="*/ 205209 h 437156"/>
                <a:gd name="connsiteX92" fmla="*/ 209269 w 474627"/>
                <a:gd name="connsiteY92" fmla="*/ 210546 h 437156"/>
                <a:gd name="connsiteX93" fmla="*/ 173543 w 474627"/>
                <a:gd name="connsiteY93" fmla="*/ 195690 h 437156"/>
                <a:gd name="connsiteX94" fmla="*/ 211865 w 474627"/>
                <a:gd name="connsiteY94" fmla="*/ 190352 h 437156"/>
                <a:gd name="connsiteX95" fmla="*/ 247590 w 474627"/>
                <a:gd name="connsiteY95" fmla="*/ 205209 h 437156"/>
                <a:gd name="connsiteX96" fmla="*/ 244539 w 474627"/>
                <a:gd name="connsiteY96" fmla="*/ 163132 h 437156"/>
                <a:gd name="connsiteX97" fmla="*/ 206124 w 474627"/>
                <a:gd name="connsiteY97" fmla="*/ 158514 h 437156"/>
                <a:gd name="connsiteX98" fmla="*/ 241564 w 474627"/>
                <a:gd name="connsiteY98" fmla="*/ 142989 h 437156"/>
                <a:gd name="connsiteX99" fmla="*/ 279979 w 474627"/>
                <a:gd name="connsiteY99" fmla="*/ 147607 h 437156"/>
                <a:gd name="connsiteX100" fmla="*/ 244539 w 474627"/>
                <a:gd name="connsiteY100" fmla="*/ 163132 h 437156"/>
                <a:gd name="connsiteX101" fmla="*/ 182630 w 474627"/>
                <a:gd name="connsiteY101" fmla="*/ 158122 h 437156"/>
                <a:gd name="connsiteX102" fmla="*/ 145132 w 474627"/>
                <a:gd name="connsiteY102" fmla="*/ 167657 h 437156"/>
                <a:gd name="connsiteX103" fmla="*/ 172598 w 474627"/>
                <a:gd name="connsiteY103" fmla="*/ 140405 h 437156"/>
                <a:gd name="connsiteX104" fmla="*/ 210096 w 474627"/>
                <a:gd name="connsiteY104" fmla="*/ 130870 h 437156"/>
                <a:gd name="connsiteX105" fmla="*/ 182630 w 474627"/>
                <a:gd name="connsiteY105" fmla="*/ 158122 h 437156"/>
                <a:gd name="connsiteX106" fmla="*/ 159579 w 474627"/>
                <a:gd name="connsiteY106" fmla="*/ 200804 h 437156"/>
                <a:gd name="connsiteX107" fmla="*/ 162844 w 474627"/>
                <a:gd name="connsiteY107" fmla="*/ 199076 h 437156"/>
                <a:gd name="connsiteX108" fmla="*/ 161283 w 474627"/>
                <a:gd name="connsiteY108" fmla="*/ 211221 h 437156"/>
                <a:gd name="connsiteX109" fmla="*/ 164196 w 474627"/>
                <a:gd name="connsiteY109" fmla="*/ 221394 h 437156"/>
                <a:gd name="connsiteX110" fmla="*/ 132114 w 474627"/>
                <a:gd name="connsiteY110" fmla="*/ 228056 h 437156"/>
                <a:gd name="connsiteX111" fmla="*/ 159579 w 474627"/>
                <a:gd name="connsiteY111" fmla="*/ 200804 h 437156"/>
                <a:gd name="connsiteX112" fmla="*/ 153493 w 474627"/>
                <a:gd name="connsiteY112" fmla="*/ 182422 h 437156"/>
                <a:gd name="connsiteX113" fmla="*/ 152022 w 474627"/>
                <a:gd name="connsiteY113" fmla="*/ 179825 h 437156"/>
                <a:gd name="connsiteX114" fmla="*/ 187647 w 474627"/>
                <a:gd name="connsiteY114" fmla="*/ 166981 h 437156"/>
                <a:gd name="connsiteX115" fmla="*/ 196299 w 474627"/>
                <a:gd name="connsiteY115" fmla="*/ 161672 h 437156"/>
                <a:gd name="connsiteX116" fmla="*/ 197374 w 474627"/>
                <a:gd name="connsiteY116" fmla="*/ 168952 h 437156"/>
                <a:gd name="connsiteX117" fmla="*/ 190991 w 474627"/>
                <a:gd name="connsiteY117" fmla="*/ 172887 h 437156"/>
                <a:gd name="connsiteX118" fmla="*/ 153493 w 474627"/>
                <a:gd name="connsiteY118" fmla="*/ 182422 h 437156"/>
                <a:gd name="connsiteX119" fmla="*/ 171760 w 474627"/>
                <a:gd name="connsiteY119" fmla="*/ 209558 h 437156"/>
                <a:gd name="connsiteX120" fmla="*/ 207970 w 474627"/>
                <a:gd name="connsiteY120" fmla="*/ 220644 h 437156"/>
                <a:gd name="connsiteX121" fmla="*/ 245807 w 474627"/>
                <a:gd name="connsiteY121" fmla="*/ 219077 h 437156"/>
                <a:gd name="connsiteX122" fmla="*/ 245427 w 474627"/>
                <a:gd name="connsiteY122" fmla="*/ 222037 h 437156"/>
                <a:gd name="connsiteX123" fmla="*/ 207105 w 474627"/>
                <a:gd name="connsiteY123" fmla="*/ 227376 h 437156"/>
                <a:gd name="connsiteX124" fmla="*/ 171380 w 474627"/>
                <a:gd name="connsiteY124" fmla="*/ 212519 h 437156"/>
                <a:gd name="connsiteX125" fmla="*/ 206087 w 474627"/>
                <a:gd name="connsiteY125" fmla="*/ 243559 h 437156"/>
                <a:gd name="connsiteX126" fmla="*/ 268538 w 474627"/>
                <a:gd name="connsiteY126" fmla="*/ 243559 h 437156"/>
                <a:gd name="connsiteX127" fmla="*/ 268538 w 474627"/>
                <a:gd name="connsiteY127" fmla="*/ 306010 h 437156"/>
                <a:gd name="connsiteX128" fmla="*/ 237313 w 474627"/>
                <a:gd name="connsiteY128" fmla="*/ 337235 h 437156"/>
                <a:gd name="connsiteX129" fmla="*/ 206087 w 474627"/>
                <a:gd name="connsiteY129" fmla="*/ 306010 h 437156"/>
                <a:gd name="connsiteX130" fmla="*/ 265948 w 474627"/>
                <a:gd name="connsiteY130" fmla="*/ 223231 h 437156"/>
                <a:gd name="connsiteX131" fmla="*/ 255758 w 474627"/>
                <a:gd name="connsiteY131" fmla="*/ 221517 h 437156"/>
                <a:gd name="connsiteX132" fmla="*/ 256622 w 474627"/>
                <a:gd name="connsiteY132" fmla="*/ 214801 h 437156"/>
                <a:gd name="connsiteX133" fmla="*/ 266814 w 474627"/>
                <a:gd name="connsiteY133" fmla="*/ 216500 h 437156"/>
                <a:gd name="connsiteX134" fmla="*/ 304650 w 474627"/>
                <a:gd name="connsiteY134" fmla="*/ 214933 h 437156"/>
                <a:gd name="connsiteX135" fmla="*/ 304269 w 474627"/>
                <a:gd name="connsiteY135" fmla="*/ 217893 h 437156"/>
                <a:gd name="connsiteX136" fmla="*/ 265948 w 474627"/>
                <a:gd name="connsiteY136" fmla="*/ 223231 h 437156"/>
                <a:gd name="connsiteX137" fmla="*/ 268111 w 474627"/>
                <a:gd name="connsiteY137" fmla="*/ 206403 h 437156"/>
                <a:gd name="connsiteX138" fmla="*/ 257711 w 474627"/>
                <a:gd name="connsiteY138" fmla="*/ 204635 h 437156"/>
                <a:gd name="connsiteX139" fmla="*/ 247419 w 474627"/>
                <a:gd name="connsiteY139" fmla="*/ 190138 h 437156"/>
                <a:gd name="connsiteX140" fmla="*/ 248505 w 474627"/>
                <a:gd name="connsiteY140" fmla="*/ 189988 h 437156"/>
                <a:gd name="connsiteX141" fmla="*/ 267523 w 474627"/>
                <a:gd name="connsiteY141" fmla="*/ 185843 h 437156"/>
                <a:gd name="connsiteX142" fmla="*/ 270707 w 474627"/>
                <a:gd name="connsiteY142" fmla="*/ 186208 h 437156"/>
                <a:gd name="connsiteX143" fmla="*/ 306433 w 474627"/>
                <a:gd name="connsiteY143" fmla="*/ 201065 h 437156"/>
                <a:gd name="connsiteX144" fmla="*/ 268111 w 474627"/>
                <a:gd name="connsiteY144" fmla="*/ 206403 h 437156"/>
                <a:gd name="connsiteX145" fmla="*/ 306334 w 474627"/>
                <a:gd name="connsiteY145" fmla="*/ 184168 h 437156"/>
                <a:gd name="connsiteX146" fmla="*/ 286657 w 474627"/>
                <a:gd name="connsiteY146" fmla="*/ 176533 h 437156"/>
                <a:gd name="connsiteX147" fmla="*/ 290975 w 474627"/>
                <a:gd name="connsiteY147" fmla="*/ 171343 h 437156"/>
                <a:gd name="connsiteX148" fmla="*/ 308247 w 474627"/>
                <a:gd name="connsiteY148" fmla="*/ 177657 h 437156"/>
                <a:gd name="connsiteX149" fmla="*/ 345859 w 474627"/>
                <a:gd name="connsiteY149" fmla="*/ 182058 h 437156"/>
                <a:gd name="connsiteX150" fmla="*/ 345018 w 474627"/>
                <a:gd name="connsiteY150" fmla="*/ 184921 h 437156"/>
                <a:gd name="connsiteX151" fmla="*/ 306334 w 474627"/>
                <a:gd name="connsiteY151" fmla="*/ 184168 h 437156"/>
                <a:gd name="connsiteX152" fmla="*/ 289423 w 474627"/>
                <a:gd name="connsiteY152" fmla="*/ 143779 h 437156"/>
                <a:gd name="connsiteX153" fmla="*/ 316855 w 474627"/>
                <a:gd name="connsiteY153" fmla="*/ 148353 h 437156"/>
                <a:gd name="connsiteX154" fmla="*/ 349800 w 474627"/>
                <a:gd name="connsiteY154" fmla="*/ 168642 h 437156"/>
                <a:gd name="connsiteX155" fmla="*/ 311116 w 474627"/>
                <a:gd name="connsiteY155" fmla="*/ 167889 h 437156"/>
                <a:gd name="connsiteX156" fmla="*/ 292190 w 474627"/>
                <a:gd name="connsiteY156" fmla="*/ 160608 h 437156"/>
                <a:gd name="connsiteX157" fmla="*/ 290050 w 474627"/>
                <a:gd name="connsiteY157" fmla="*/ 146121 h 437156"/>
                <a:gd name="connsiteX158" fmla="*/ 289423 w 474627"/>
                <a:gd name="connsiteY158" fmla="*/ 143778 h 437156"/>
                <a:gd name="connsiteX159" fmla="*/ 340743 w 474627"/>
                <a:gd name="connsiteY159" fmla="*/ 208432 h 437156"/>
                <a:gd name="connsiteX160" fmla="*/ 314345 w 474627"/>
                <a:gd name="connsiteY160" fmla="*/ 219281 h 437156"/>
                <a:gd name="connsiteX161" fmla="*/ 314367 w 474627"/>
                <a:gd name="connsiteY161" fmla="*/ 219191 h 437156"/>
                <a:gd name="connsiteX162" fmla="*/ 316530 w 474627"/>
                <a:gd name="connsiteY162" fmla="*/ 202363 h 437156"/>
                <a:gd name="connsiteX163" fmla="*/ 316561 w 474627"/>
                <a:gd name="connsiteY163" fmla="*/ 200010 h 437156"/>
                <a:gd name="connsiteX164" fmla="*/ 319669 w 474627"/>
                <a:gd name="connsiteY164" fmla="*/ 197715 h 437156"/>
                <a:gd name="connsiteX165" fmla="*/ 354786 w 474627"/>
                <a:gd name="connsiteY165" fmla="*/ 187791 h 437156"/>
                <a:gd name="connsiteX166" fmla="*/ 357100 w 474627"/>
                <a:gd name="connsiteY166" fmla="*/ 179914 h 437156"/>
                <a:gd name="connsiteX167" fmla="*/ 368208 w 474627"/>
                <a:gd name="connsiteY167" fmla="*/ 181180 h 437156"/>
                <a:gd name="connsiteX168" fmla="*/ 340743 w 474627"/>
                <a:gd name="connsiteY168" fmla="*/ 208432 h 437156"/>
                <a:gd name="connsiteX169" fmla="*/ 51785 w 474627"/>
                <a:gd name="connsiteY169" fmla="*/ 162373 h 437156"/>
                <a:gd name="connsiteX170" fmla="*/ 88783 w 474627"/>
                <a:gd name="connsiteY170" fmla="*/ 162373 h 437156"/>
                <a:gd name="connsiteX171" fmla="*/ 85144 w 474627"/>
                <a:gd name="connsiteY171" fmla="*/ 172305 h 437156"/>
                <a:gd name="connsiteX172" fmla="*/ 87730 w 474627"/>
                <a:gd name="connsiteY172" fmla="*/ 186269 h 437156"/>
                <a:gd name="connsiteX173" fmla="*/ 50041 w 474627"/>
                <a:gd name="connsiteY173" fmla="*/ 210350 h 437156"/>
                <a:gd name="connsiteX174" fmla="*/ 51749 w 474627"/>
                <a:gd name="connsiteY174" fmla="*/ 227231 h 437156"/>
                <a:gd name="connsiteX175" fmla="*/ 52777 w 474627"/>
                <a:gd name="connsiteY175" fmla="*/ 231068 h 437156"/>
                <a:gd name="connsiteX176" fmla="*/ 16477 w 474627"/>
                <a:gd name="connsiteY176" fmla="*/ 231068 h 437156"/>
                <a:gd name="connsiteX177" fmla="*/ 12490 w 474627"/>
                <a:gd name="connsiteY177" fmla="*/ 424666 h 437156"/>
                <a:gd name="connsiteX178" fmla="*/ 12490 w 474627"/>
                <a:gd name="connsiteY178" fmla="*/ 368777 h 437156"/>
                <a:gd name="connsiteX179" fmla="*/ 68379 w 474627"/>
                <a:gd name="connsiteY179" fmla="*/ 424666 h 437156"/>
                <a:gd name="connsiteX180" fmla="*/ 462137 w 474627"/>
                <a:gd name="connsiteY180" fmla="*/ 424666 h 437156"/>
                <a:gd name="connsiteX181" fmla="*/ 406247 w 474627"/>
                <a:gd name="connsiteY181" fmla="*/ 424666 h 437156"/>
                <a:gd name="connsiteX182" fmla="*/ 462137 w 474627"/>
                <a:gd name="connsiteY182" fmla="*/ 368777 h 437156"/>
                <a:gd name="connsiteX183" fmla="*/ 462137 w 474627"/>
                <a:gd name="connsiteY183" fmla="*/ 356287 h 437156"/>
                <a:gd name="connsiteX184" fmla="*/ 393757 w 474627"/>
                <a:gd name="connsiteY184" fmla="*/ 424666 h 437156"/>
                <a:gd name="connsiteX185" fmla="*/ 80870 w 474627"/>
                <a:gd name="connsiteY185" fmla="*/ 424666 h 437156"/>
                <a:gd name="connsiteX186" fmla="*/ 12490 w 474627"/>
                <a:gd name="connsiteY186" fmla="*/ 356287 h 437156"/>
                <a:gd name="connsiteX187" fmla="*/ 12490 w 474627"/>
                <a:gd name="connsiteY187" fmla="*/ 243559 h 437156"/>
                <a:gd name="connsiteX188" fmla="*/ 193597 w 474627"/>
                <a:gd name="connsiteY188" fmla="*/ 243559 h 437156"/>
                <a:gd name="connsiteX189" fmla="*/ 193597 w 474627"/>
                <a:gd name="connsiteY189" fmla="*/ 306010 h 437156"/>
                <a:gd name="connsiteX190" fmla="*/ 237313 w 474627"/>
                <a:gd name="connsiteY190" fmla="*/ 349725 h 437156"/>
                <a:gd name="connsiteX191" fmla="*/ 281029 w 474627"/>
                <a:gd name="connsiteY191" fmla="*/ 306010 h 437156"/>
                <a:gd name="connsiteX192" fmla="*/ 281029 w 474627"/>
                <a:gd name="connsiteY192" fmla="*/ 243559 h 437156"/>
                <a:gd name="connsiteX193" fmla="*/ 462137 w 474627"/>
                <a:gd name="connsiteY193" fmla="*/ 243559 h 437156"/>
                <a:gd name="connsiteX194" fmla="*/ 458147 w 474627"/>
                <a:gd name="connsiteY194" fmla="*/ 231068 h 437156"/>
                <a:gd name="connsiteX195" fmla="*/ 428199 w 474627"/>
                <a:gd name="connsiteY195" fmla="*/ 231068 h 437156"/>
                <a:gd name="connsiteX196" fmla="*/ 434853 w 474627"/>
                <a:gd name="connsiteY196" fmla="*/ 217667 h 437156"/>
                <a:gd name="connsiteX197" fmla="*/ 433145 w 474627"/>
                <a:gd name="connsiteY197" fmla="*/ 200786 h 437156"/>
                <a:gd name="connsiteX198" fmla="*/ 383828 w 474627"/>
                <a:gd name="connsiteY198" fmla="*/ 185311 h 437156"/>
                <a:gd name="connsiteX199" fmla="*/ 382347 w 474627"/>
                <a:gd name="connsiteY199" fmla="*/ 185488 h 437156"/>
                <a:gd name="connsiteX200" fmla="*/ 377066 w 474627"/>
                <a:gd name="connsiteY200" fmla="*/ 176163 h 437156"/>
                <a:gd name="connsiteX201" fmla="*/ 359972 w 474627"/>
                <a:gd name="connsiteY201" fmla="*/ 169166 h 437156"/>
                <a:gd name="connsiteX202" fmla="*/ 358746 w 474627"/>
                <a:gd name="connsiteY202" fmla="*/ 162081 h 437156"/>
                <a:gd name="connsiteX203" fmla="*/ 359380 w 474627"/>
                <a:gd name="connsiteY203" fmla="*/ 162373 h 437156"/>
                <a:gd name="connsiteX204" fmla="*/ 422817 w 474627"/>
                <a:gd name="connsiteY204" fmla="*/ 162373 h 4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474627" h="437156">
                  <a:moveTo>
                    <a:pt x="467897" y="67371"/>
                  </a:moveTo>
                  <a:lnTo>
                    <a:pt x="468370" y="66268"/>
                  </a:lnTo>
                  <a:lnTo>
                    <a:pt x="468370" y="46809"/>
                  </a:lnTo>
                  <a:lnTo>
                    <a:pt x="462208" y="31405"/>
                  </a:lnTo>
                  <a:cubicBezTo>
                    <a:pt x="454621" y="12438"/>
                    <a:pt x="436250" y="0"/>
                    <a:pt x="415821" y="0"/>
                  </a:cubicBezTo>
                  <a:lnTo>
                    <a:pt x="58805" y="0"/>
                  </a:lnTo>
                  <a:cubicBezTo>
                    <a:pt x="38376" y="0"/>
                    <a:pt x="20005" y="12438"/>
                    <a:pt x="12418" y="31405"/>
                  </a:cubicBezTo>
                  <a:lnTo>
                    <a:pt x="6233" y="46868"/>
                  </a:lnTo>
                  <a:lnTo>
                    <a:pt x="6233" y="63762"/>
                  </a:lnTo>
                  <a:lnTo>
                    <a:pt x="7780" y="67371"/>
                  </a:lnTo>
                  <a:lnTo>
                    <a:pt x="43608" y="150968"/>
                  </a:lnTo>
                  <a:lnTo>
                    <a:pt x="0" y="235801"/>
                  </a:lnTo>
                  <a:lnTo>
                    <a:pt x="0" y="437157"/>
                  </a:lnTo>
                  <a:lnTo>
                    <a:pt x="474627" y="437157"/>
                  </a:lnTo>
                  <a:lnTo>
                    <a:pt x="474627" y="235801"/>
                  </a:lnTo>
                  <a:lnTo>
                    <a:pt x="431582" y="152106"/>
                  </a:lnTo>
                  <a:close/>
                  <a:moveTo>
                    <a:pt x="24014" y="36044"/>
                  </a:moveTo>
                  <a:cubicBezTo>
                    <a:pt x="29664" y="21785"/>
                    <a:pt x="43468" y="12440"/>
                    <a:pt x="58805" y="12490"/>
                  </a:cubicBezTo>
                  <a:lnTo>
                    <a:pt x="415821" y="12490"/>
                  </a:lnTo>
                  <a:cubicBezTo>
                    <a:pt x="431158" y="12440"/>
                    <a:pt x="444962" y="21785"/>
                    <a:pt x="450612" y="36044"/>
                  </a:cubicBezTo>
                  <a:lnTo>
                    <a:pt x="456178" y="49961"/>
                  </a:lnTo>
                  <a:lnTo>
                    <a:pt x="18448" y="49961"/>
                  </a:lnTo>
                  <a:close/>
                  <a:moveTo>
                    <a:pt x="19259" y="62452"/>
                  </a:moveTo>
                  <a:lnTo>
                    <a:pt x="456416" y="62452"/>
                  </a:lnTo>
                  <a:lnTo>
                    <a:pt x="418945" y="149883"/>
                  </a:lnTo>
                  <a:lnTo>
                    <a:pt x="346521" y="149883"/>
                  </a:lnTo>
                  <a:cubicBezTo>
                    <a:pt x="338096" y="145012"/>
                    <a:pt x="329093" y="141216"/>
                    <a:pt x="319724" y="138586"/>
                  </a:cubicBezTo>
                  <a:cubicBezTo>
                    <a:pt x="310391" y="135844"/>
                    <a:pt x="292410" y="131554"/>
                    <a:pt x="280232" y="134641"/>
                  </a:cubicBezTo>
                  <a:cubicBezTo>
                    <a:pt x="268626" y="129663"/>
                    <a:pt x="249826" y="131479"/>
                    <a:pt x="240076" y="132918"/>
                  </a:cubicBezTo>
                  <a:cubicBezTo>
                    <a:pt x="234905" y="133680"/>
                    <a:pt x="229778" y="134719"/>
                    <a:pt x="224718" y="136031"/>
                  </a:cubicBezTo>
                  <a:lnTo>
                    <a:pt x="218954" y="125853"/>
                  </a:lnTo>
                  <a:cubicBezTo>
                    <a:pt x="209899" y="109862"/>
                    <a:pt x="180011" y="124508"/>
                    <a:pt x="167581" y="131547"/>
                  </a:cubicBezTo>
                  <a:cubicBezTo>
                    <a:pt x="157345" y="137027"/>
                    <a:pt x="148114" y="144205"/>
                    <a:pt x="140282" y="152776"/>
                  </a:cubicBezTo>
                  <a:cubicBezTo>
                    <a:pt x="128377" y="148623"/>
                    <a:pt x="106690" y="142693"/>
                    <a:pt x="96078" y="149883"/>
                  </a:cubicBezTo>
                  <a:lnTo>
                    <a:pt x="56730" y="149883"/>
                  </a:lnTo>
                  <a:close/>
                  <a:moveTo>
                    <a:pt x="386914" y="195259"/>
                  </a:moveTo>
                  <a:cubicBezTo>
                    <a:pt x="406491" y="193575"/>
                    <a:pt x="422469" y="196406"/>
                    <a:pt x="423016" y="201811"/>
                  </a:cubicBezTo>
                  <a:cubicBezTo>
                    <a:pt x="423582" y="207405"/>
                    <a:pt x="407413" y="213622"/>
                    <a:pt x="386902" y="215696"/>
                  </a:cubicBezTo>
                  <a:cubicBezTo>
                    <a:pt x="383205" y="216070"/>
                    <a:pt x="379677" y="216240"/>
                    <a:pt x="376283" y="216305"/>
                  </a:cubicBezTo>
                  <a:cubicBezTo>
                    <a:pt x="383153" y="209870"/>
                    <a:pt x="388186" y="202481"/>
                    <a:pt x="386914" y="195259"/>
                  </a:cubicBezTo>
                  <a:close/>
                  <a:moveTo>
                    <a:pt x="424423" y="215722"/>
                  </a:moveTo>
                  <a:lnTo>
                    <a:pt x="424724" y="218692"/>
                  </a:lnTo>
                  <a:cubicBezTo>
                    <a:pt x="425187" y="223273"/>
                    <a:pt x="414418" y="228269"/>
                    <a:pt x="399239" y="231068"/>
                  </a:cubicBezTo>
                  <a:lnTo>
                    <a:pt x="356995" y="231068"/>
                  </a:lnTo>
                  <a:cubicBezTo>
                    <a:pt x="356744" y="230991"/>
                    <a:pt x="356451" y="230926"/>
                    <a:pt x="356211" y="230845"/>
                  </a:cubicBezTo>
                  <a:cubicBezTo>
                    <a:pt x="358468" y="229522"/>
                    <a:pt x="361049" y="227918"/>
                    <a:pt x="363753" y="226105"/>
                  </a:cubicBezTo>
                  <a:cubicBezTo>
                    <a:pt x="371802" y="226772"/>
                    <a:pt x="379896" y="226679"/>
                    <a:pt x="387927" y="225825"/>
                  </a:cubicBezTo>
                  <a:cubicBezTo>
                    <a:pt x="400656" y="224991"/>
                    <a:pt x="413078" y="221552"/>
                    <a:pt x="424423" y="215722"/>
                  </a:cubicBezTo>
                  <a:close/>
                  <a:moveTo>
                    <a:pt x="349103" y="223196"/>
                  </a:moveTo>
                  <a:cubicBezTo>
                    <a:pt x="343750" y="226244"/>
                    <a:pt x="338171" y="228875"/>
                    <a:pt x="332415" y="231068"/>
                  </a:cubicBezTo>
                  <a:lnTo>
                    <a:pt x="310663" y="231068"/>
                  </a:lnTo>
                  <a:lnTo>
                    <a:pt x="310135" y="230134"/>
                  </a:lnTo>
                  <a:cubicBezTo>
                    <a:pt x="322763" y="228336"/>
                    <a:pt x="334888" y="223965"/>
                    <a:pt x="345759" y="217291"/>
                  </a:cubicBezTo>
                  <a:cubicBezTo>
                    <a:pt x="357075" y="211402"/>
                    <a:pt x="367060" y="203252"/>
                    <a:pt x="375098" y="193347"/>
                  </a:cubicBezTo>
                  <a:lnTo>
                    <a:pt x="376569" y="195944"/>
                  </a:lnTo>
                  <a:cubicBezTo>
                    <a:pt x="379339" y="200837"/>
                    <a:pt x="367042" y="213038"/>
                    <a:pt x="349103" y="223196"/>
                  </a:cubicBezTo>
                  <a:close/>
                  <a:moveTo>
                    <a:pt x="121715" y="228406"/>
                  </a:moveTo>
                  <a:cubicBezTo>
                    <a:pt x="118048" y="229505"/>
                    <a:pt x="114321" y="230394"/>
                    <a:pt x="110553" y="231068"/>
                  </a:cubicBezTo>
                  <a:lnTo>
                    <a:pt x="68315" y="231068"/>
                  </a:lnTo>
                  <a:cubicBezTo>
                    <a:pt x="64447" y="229868"/>
                    <a:pt x="62081" y="228218"/>
                    <a:pt x="61878" y="226206"/>
                  </a:cubicBezTo>
                  <a:lnTo>
                    <a:pt x="61577" y="223236"/>
                  </a:lnTo>
                  <a:cubicBezTo>
                    <a:pt x="73861" y="226676"/>
                    <a:pt x="86720" y="227557"/>
                    <a:pt x="99358" y="225825"/>
                  </a:cubicBezTo>
                  <a:cubicBezTo>
                    <a:pt x="107155" y="225082"/>
                    <a:pt x="114868" y="223637"/>
                    <a:pt x="122404" y="221507"/>
                  </a:cubicBezTo>
                  <a:cubicBezTo>
                    <a:pt x="121621" y="223717"/>
                    <a:pt x="121385" y="226084"/>
                    <a:pt x="121715" y="228406"/>
                  </a:cubicBezTo>
                  <a:close/>
                  <a:moveTo>
                    <a:pt x="98333" y="215696"/>
                  </a:moveTo>
                  <a:cubicBezTo>
                    <a:pt x="77823" y="217771"/>
                    <a:pt x="60736" y="214919"/>
                    <a:pt x="60170" y="209325"/>
                  </a:cubicBezTo>
                  <a:cubicBezTo>
                    <a:pt x="59604" y="203731"/>
                    <a:pt x="75773" y="197514"/>
                    <a:pt x="96284" y="195439"/>
                  </a:cubicBezTo>
                  <a:cubicBezTo>
                    <a:pt x="96713" y="195395"/>
                    <a:pt x="97122" y="195375"/>
                    <a:pt x="97548" y="195337"/>
                  </a:cubicBezTo>
                  <a:cubicBezTo>
                    <a:pt x="105430" y="200455"/>
                    <a:pt x="113889" y="204627"/>
                    <a:pt x="122748" y="207767"/>
                  </a:cubicBezTo>
                  <a:cubicBezTo>
                    <a:pt x="123902" y="208190"/>
                    <a:pt x="125204" y="208647"/>
                    <a:pt x="126605" y="209117"/>
                  </a:cubicBezTo>
                  <a:cubicBezTo>
                    <a:pt x="117560" y="212702"/>
                    <a:pt x="108031" y="214919"/>
                    <a:pt x="98333" y="215696"/>
                  </a:cubicBezTo>
                  <a:close/>
                  <a:moveTo>
                    <a:pt x="126250" y="198208"/>
                  </a:moveTo>
                  <a:cubicBezTo>
                    <a:pt x="106894" y="191115"/>
                    <a:pt x="92769" y="181087"/>
                    <a:pt x="94702" y="175807"/>
                  </a:cubicBezTo>
                  <a:lnTo>
                    <a:pt x="95730" y="173005"/>
                  </a:lnTo>
                  <a:cubicBezTo>
                    <a:pt x="105277" y="181464"/>
                    <a:pt x="116460" y="187873"/>
                    <a:pt x="128585" y="191835"/>
                  </a:cubicBezTo>
                  <a:cubicBezTo>
                    <a:pt x="134340" y="193950"/>
                    <a:pt x="140228" y="195686"/>
                    <a:pt x="146210" y="197032"/>
                  </a:cubicBezTo>
                  <a:cubicBezTo>
                    <a:pt x="143866" y="198567"/>
                    <a:pt x="141416" y="200290"/>
                    <a:pt x="138997" y="202136"/>
                  </a:cubicBezTo>
                  <a:cubicBezTo>
                    <a:pt x="134683" y="201049"/>
                    <a:pt x="130428" y="199737"/>
                    <a:pt x="126250" y="198208"/>
                  </a:cubicBezTo>
                  <a:close/>
                  <a:moveTo>
                    <a:pt x="136274" y="172674"/>
                  </a:moveTo>
                  <a:lnTo>
                    <a:pt x="143795" y="185955"/>
                  </a:lnTo>
                  <a:cubicBezTo>
                    <a:pt x="140059" y="184975"/>
                    <a:pt x="136126" y="183756"/>
                    <a:pt x="132087" y="182276"/>
                  </a:cubicBezTo>
                  <a:cubicBezTo>
                    <a:pt x="112730" y="175184"/>
                    <a:pt x="98606" y="165155"/>
                    <a:pt x="100540" y="159876"/>
                  </a:cubicBezTo>
                  <a:cubicBezTo>
                    <a:pt x="102344" y="154951"/>
                    <a:pt x="117486" y="155904"/>
                    <a:pt x="135225" y="161810"/>
                  </a:cubicBezTo>
                  <a:cubicBezTo>
                    <a:pt x="134022" y="165416"/>
                    <a:pt x="134403" y="169364"/>
                    <a:pt x="136274" y="172674"/>
                  </a:cubicBezTo>
                  <a:close/>
                  <a:moveTo>
                    <a:pt x="208602" y="175299"/>
                  </a:moveTo>
                  <a:lnTo>
                    <a:pt x="208166" y="172346"/>
                  </a:lnTo>
                  <a:cubicBezTo>
                    <a:pt x="220594" y="175220"/>
                    <a:pt x="233480" y="175512"/>
                    <a:pt x="246025" y="173203"/>
                  </a:cubicBezTo>
                  <a:cubicBezTo>
                    <a:pt x="258703" y="171787"/>
                    <a:pt x="270954" y="167783"/>
                    <a:pt x="282022" y="161440"/>
                  </a:cubicBezTo>
                  <a:lnTo>
                    <a:pt x="282457" y="164393"/>
                  </a:lnTo>
                  <a:cubicBezTo>
                    <a:pt x="283279" y="169955"/>
                    <a:pt x="267411" y="176905"/>
                    <a:pt x="247017" y="179917"/>
                  </a:cubicBezTo>
                  <a:cubicBezTo>
                    <a:pt x="226623" y="182929"/>
                    <a:pt x="209424" y="180861"/>
                    <a:pt x="208602" y="175299"/>
                  </a:cubicBezTo>
                  <a:close/>
                  <a:moveTo>
                    <a:pt x="247590" y="205209"/>
                  </a:moveTo>
                  <a:cubicBezTo>
                    <a:pt x="246874" y="210785"/>
                    <a:pt x="229716" y="213175"/>
                    <a:pt x="209269" y="210546"/>
                  </a:cubicBezTo>
                  <a:cubicBezTo>
                    <a:pt x="188821" y="207918"/>
                    <a:pt x="172826" y="201266"/>
                    <a:pt x="173543" y="195690"/>
                  </a:cubicBezTo>
                  <a:cubicBezTo>
                    <a:pt x="174259" y="190114"/>
                    <a:pt x="191417" y="187724"/>
                    <a:pt x="211865" y="190352"/>
                  </a:cubicBezTo>
                  <a:cubicBezTo>
                    <a:pt x="232313" y="192981"/>
                    <a:pt x="248307" y="199632"/>
                    <a:pt x="247590" y="205209"/>
                  </a:cubicBezTo>
                  <a:close/>
                  <a:moveTo>
                    <a:pt x="244539" y="163132"/>
                  </a:moveTo>
                  <a:cubicBezTo>
                    <a:pt x="224144" y="166143"/>
                    <a:pt x="206945" y="164075"/>
                    <a:pt x="206124" y="158514"/>
                  </a:cubicBezTo>
                  <a:cubicBezTo>
                    <a:pt x="205302" y="152952"/>
                    <a:pt x="221169" y="146001"/>
                    <a:pt x="241564" y="142989"/>
                  </a:cubicBezTo>
                  <a:cubicBezTo>
                    <a:pt x="261959" y="139978"/>
                    <a:pt x="279158" y="142045"/>
                    <a:pt x="279979" y="147607"/>
                  </a:cubicBezTo>
                  <a:cubicBezTo>
                    <a:pt x="280800" y="153170"/>
                    <a:pt x="264933" y="160120"/>
                    <a:pt x="244539" y="163132"/>
                  </a:cubicBezTo>
                  <a:close/>
                  <a:moveTo>
                    <a:pt x="182630" y="158122"/>
                  </a:moveTo>
                  <a:cubicBezTo>
                    <a:pt x="164692" y="168280"/>
                    <a:pt x="147903" y="172549"/>
                    <a:pt x="145132" y="167657"/>
                  </a:cubicBezTo>
                  <a:cubicBezTo>
                    <a:pt x="142361" y="162765"/>
                    <a:pt x="154659" y="150564"/>
                    <a:pt x="172598" y="140405"/>
                  </a:cubicBezTo>
                  <a:cubicBezTo>
                    <a:pt x="190537" y="130246"/>
                    <a:pt x="207325" y="125977"/>
                    <a:pt x="210096" y="130870"/>
                  </a:cubicBezTo>
                  <a:cubicBezTo>
                    <a:pt x="212866" y="135763"/>
                    <a:pt x="200569" y="147964"/>
                    <a:pt x="182630" y="158122"/>
                  </a:cubicBezTo>
                  <a:close/>
                  <a:moveTo>
                    <a:pt x="159579" y="200804"/>
                  </a:moveTo>
                  <a:cubicBezTo>
                    <a:pt x="160681" y="200179"/>
                    <a:pt x="161754" y="199654"/>
                    <a:pt x="162844" y="199076"/>
                  </a:cubicBezTo>
                  <a:lnTo>
                    <a:pt x="161283" y="211221"/>
                  </a:lnTo>
                  <a:cubicBezTo>
                    <a:pt x="160813" y="214869"/>
                    <a:pt x="161867" y="218548"/>
                    <a:pt x="164196" y="221394"/>
                  </a:cubicBezTo>
                  <a:cubicBezTo>
                    <a:pt x="148414" y="229410"/>
                    <a:pt x="134602" y="232451"/>
                    <a:pt x="132114" y="228056"/>
                  </a:cubicBezTo>
                  <a:cubicBezTo>
                    <a:pt x="129343" y="223163"/>
                    <a:pt x="141640" y="210962"/>
                    <a:pt x="159579" y="200804"/>
                  </a:cubicBezTo>
                  <a:close/>
                  <a:moveTo>
                    <a:pt x="153493" y="182422"/>
                  </a:moveTo>
                  <a:lnTo>
                    <a:pt x="152022" y="179825"/>
                  </a:lnTo>
                  <a:cubicBezTo>
                    <a:pt x="164651" y="178027"/>
                    <a:pt x="176776" y="173655"/>
                    <a:pt x="187647" y="166981"/>
                  </a:cubicBezTo>
                  <a:cubicBezTo>
                    <a:pt x="190066" y="165611"/>
                    <a:pt x="193094" y="163783"/>
                    <a:pt x="196299" y="161672"/>
                  </a:cubicBezTo>
                  <a:lnTo>
                    <a:pt x="197374" y="168952"/>
                  </a:lnTo>
                  <a:cubicBezTo>
                    <a:pt x="195328" y="170279"/>
                    <a:pt x="193254" y="171605"/>
                    <a:pt x="190991" y="172887"/>
                  </a:cubicBezTo>
                  <a:cubicBezTo>
                    <a:pt x="173052" y="183045"/>
                    <a:pt x="156263" y="187314"/>
                    <a:pt x="153493" y="182422"/>
                  </a:cubicBezTo>
                  <a:close/>
                  <a:moveTo>
                    <a:pt x="171760" y="209558"/>
                  </a:moveTo>
                  <a:cubicBezTo>
                    <a:pt x="182944" y="215693"/>
                    <a:pt x="195269" y="219466"/>
                    <a:pt x="207970" y="220644"/>
                  </a:cubicBezTo>
                  <a:cubicBezTo>
                    <a:pt x="220557" y="222717"/>
                    <a:pt x="233435" y="222184"/>
                    <a:pt x="245807" y="219077"/>
                  </a:cubicBezTo>
                  <a:lnTo>
                    <a:pt x="245427" y="222037"/>
                  </a:lnTo>
                  <a:cubicBezTo>
                    <a:pt x="244710" y="227614"/>
                    <a:pt x="227553" y="230004"/>
                    <a:pt x="207105" y="227376"/>
                  </a:cubicBezTo>
                  <a:cubicBezTo>
                    <a:pt x="186658" y="224748"/>
                    <a:pt x="170663" y="218096"/>
                    <a:pt x="171380" y="212519"/>
                  </a:cubicBezTo>
                  <a:close/>
                  <a:moveTo>
                    <a:pt x="206087" y="243559"/>
                  </a:moveTo>
                  <a:lnTo>
                    <a:pt x="268538" y="243559"/>
                  </a:lnTo>
                  <a:lnTo>
                    <a:pt x="268538" y="306010"/>
                  </a:lnTo>
                  <a:cubicBezTo>
                    <a:pt x="268538" y="323255"/>
                    <a:pt x="254559" y="337235"/>
                    <a:pt x="237313" y="337235"/>
                  </a:cubicBezTo>
                  <a:cubicBezTo>
                    <a:pt x="220068" y="337235"/>
                    <a:pt x="206087" y="323255"/>
                    <a:pt x="206087" y="306010"/>
                  </a:cubicBezTo>
                  <a:close/>
                  <a:moveTo>
                    <a:pt x="265948" y="223231"/>
                  </a:moveTo>
                  <a:cubicBezTo>
                    <a:pt x="262390" y="222774"/>
                    <a:pt x="258975" y="222192"/>
                    <a:pt x="255758" y="221517"/>
                  </a:cubicBezTo>
                  <a:lnTo>
                    <a:pt x="256622" y="214801"/>
                  </a:lnTo>
                  <a:cubicBezTo>
                    <a:pt x="260456" y="215572"/>
                    <a:pt x="264012" y="216140"/>
                    <a:pt x="266814" y="216500"/>
                  </a:cubicBezTo>
                  <a:cubicBezTo>
                    <a:pt x="279400" y="218573"/>
                    <a:pt x="292279" y="218040"/>
                    <a:pt x="304650" y="214933"/>
                  </a:cubicBezTo>
                  <a:lnTo>
                    <a:pt x="304269" y="217893"/>
                  </a:lnTo>
                  <a:cubicBezTo>
                    <a:pt x="303553" y="223470"/>
                    <a:pt x="286396" y="225860"/>
                    <a:pt x="265948" y="223231"/>
                  </a:cubicBezTo>
                  <a:close/>
                  <a:moveTo>
                    <a:pt x="268111" y="206403"/>
                  </a:moveTo>
                  <a:cubicBezTo>
                    <a:pt x="264473" y="205935"/>
                    <a:pt x="260997" y="205329"/>
                    <a:pt x="257711" y="204635"/>
                  </a:cubicBezTo>
                  <a:cubicBezTo>
                    <a:pt x="257172" y="198290"/>
                    <a:pt x="253231" y="192739"/>
                    <a:pt x="247419" y="190138"/>
                  </a:cubicBezTo>
                  <a:cubicBezTo>
                    <a:pt x="247775" y="190088"/>
                    <a:pt x="248169" y="190038"/>
                    <a:pt x="248505" y="189988"/>
                  </a:cubicBezTo>
                  <a:cubicBezTo>
                    <a:pt x="254933" y="189053"/>
                    <a:pt x="261288" y="187668"/>
                    <a:pt x="267523" y="185843"/>
                  </a:cubicBezTo>
                  <a:cubicBezTo>
                    <a:pt x="268576" y="185954"/>
                    <a:pt x="269634" y="186070"/>
                    <a:pt x="270707" y="186208"/>
                  </a:cubicBezTo>
                  <a:cubicBezTo>
                    <a:pt x="291154" y="188836"/>
                    <a:pt x="307149" y="195488"/>
                    <a:pt x="306433" y="201065"/>
                  </a:cubicBezTo>
                  <a:cubicBezTo>
                    <a:pt x="305716" y="206641"/>
                    <a:pt x="288558" y="209031"/>
                    <a:pt x="268111" y="206403"/>
                  </a:cubicBezTo>
                  <a:close/>
                  <a:moveTo>
                    <a:pt x="306334" y="184168"/>
                  </a:moveTo>
                  <a:cubicBezTo>
                    <a:pt x="299558" y="182222"/>
                    <a:pt x="292972" y="179666"/>
                    <a:pt x="286657" y="176533"/>
                  </a:cubicBezTo>
                  <a:cubicBezTo>
                    <a:pt x="288397" y="175077"/>
                    <a:pt x="289859" y="173318"/>
                    <a:pt x="290975" y="171343"/>
                  </a:cubicBezTo>
                  <a:cubicBezTo>
                    <a:pt x="296587" y="173824"/>
                    <a:pt x="302357" y="175933"/>
                    <a:pt x="308247" y="177657"/>
                  </a:cubicBezTo>
                  <a:cubicBezTo>
                    <a:pt x="320351" y="181682"/>
                    <a:pt x="333153" y="183180"/>
                    <a:pt x="345859" y="182058"/>
                  </a:cubicBezTo>
                  <a:lnTo>
                    <a:pt x="345018" y="184921"/>
                  </a:lnTo>
                  <a:cubicBezTo>
                    <a:pt x="343433" y="190315"/>
                    <a:pt x="326114" y="189978"/>
                    <a:pt x="306334" y="184168"/>
                  </a:cubicBezTo>
                  <a:close/>
                  <a:moveTo>
                    <a:pt x="289423" y="143779"/>
                  </a:moveTo>
                  <a:cubicBezTo>
                    <a:pt x="298734" y="144032"/>
                    <a:pt x="307965" y="145572"/>
                    <a:pt x="316855" y="148353"/>
                  </a:cubicBezTo>
                  <a:cubicBezTo>
                    <a:pt x="336634" y="154164"/>
                    <a:pt x="351385" y="163247"/>
                    <a:pt x="349800" y="168642"/>
                  </a:cubicBezTo>
                  <a:cubicBezTo>
                    <a:pt x="348215" y="174036"/>
                    <a:pt x="330896" y="173699"/>
                    <a:pt x="311116" y="167889"/>
                  </a:cubicBezTo>
                  <a:cubicBezTo>
                    <a:pt x="304609" y="166011"/>
                    <a:pt x="298277" y="163576"/>
                    <a:pt x="292190" y="160608"/>
                  </a:cubicBezTo>
                  <a:lnTo>
                    <a:pt x="290050" y="146121"/>
                  </a:lnTo>
                  <a:cubicBezTo>
                    <a:pt x="289910" y="145323"/>
                    <a:pt x="289701" y="144539"/>
                    <a:pt x="289423" y="143778"/>
                  </a:cubicBezTo>
                  <a:close/>
                  <a:moveTo>
                    <a:pt x="340743" y="208432"/>
                  </a:moveTo>
                  <a:cubicBezTo>
                    <a:pt x="332515" y="213307"/>
                    <a:pt x="323623" y="216961"/>
                    <a:pt x="314345" y="219281"/>
                  </a:cubicBezTo>
                  <a:lnTo>
                    <a:pt x="314367" y="219191"/>
                  </a:lnTo>
                  <a:lnTo>
                    <a:pt x="316530" y="202363"/>
                  </a:lnTo>
                  <a:cubicBezTo>
                    <a:pt x="316608" y="201581"/>
                    <a:pt x="316618" y="200794"/>
                    <a:pt x="316561" y="200010"/>
                  </a:cubicBezTo>
                  <a:cubicBezTo>
                    <a:pt x="317556" y="199247"/>
                    <a:pt x="318588" y="198482"/>
                    <a:pt x="319669" y="197715"/>
                  </a:cubicBezTo>
                  <a:cubicBezTo>
                    <a:pt x="334222" y="200171"/>
                    <a:pt x="351164" y="200120"/>
                    <a:pt x="354786" y="187791"/>
                  </a:cubicBezTo>
                  <a:lnTo>
                    <a:pt x="357100" y="179914"/>
                  </a:lnTo>
                  <a:cubicBezTo>
                    <a:pt x="362846" y="178691"/>
                    <a:pt x="366964" y="178984"/>
                    <a:pt x="368208" y="181180"/>
                  </a:cubicBezTo>
                  <a:cubicBezTo>
                    <a:pt x="370979" y="186072"/>
                    <a:pt x="358681" y="198274"/>
                    <a:pt x="340743" y="208432"/>
                  </a:cubicBezTo>
                  <a:close/>
                  <a:moveTo>
                    <a:pt x="51785" y="162373"/>
                  </a:moveTo>
                  <a:lnTo>
                    <a:pt x="88783" y="162373"/>
                  </a:lnTo>
                  <a:lnTo>
                    <a:pt x="85144" y="172305"/>
                  </a:lnTo>
                  <a:cubicBezTo>
                    <a:pt x="83493" y="177091"/>
                    <a:pt x="84475" y="182392"/>
                    <a:pt x="87730" y="186269"/>
                  </a:cubicBezTo>
                  <a:cubicBezTo>
                    <a:pt x="71917" y="188657"/>
                    <a:pt x="48469" y="194817"/>
                    <a:pt x="50041" y="210350"/>
                  </a:cubicBezTo>
                  <a:lnTo>
                    <a:pt x="51749" y="227231"/>
                  </a:lnTo>
                  <a:cubicBezTo>
                    <a:pt x="51897" y="228555"/>
                    <a:pt x="52243" y="229848"/>
                    <a:pt x="52777" y="231068"/>
                  </a:cubicBezTo>
                  <a:lnTo>
                    <a:pt x="16477" y="231068"/>
                  </a:lnTo>
                  <a:close/>
                  <a:moveTo>
                    <a:pt x="12490" y="424666"/>
                  </a:moveTo>
                  <a:lnTo>
                    <a:pt x="12490" y="368777"/>
                  </a:lnTo>
                  <a:cubicBezTo>
                    <a:pt x="42021" y="371787"/>
                    <a:pt x="65370" y="395136"/>
                    <a:pt x="68379" y="424666"/>
                  </a:cubicBezTo>
                  <a:close/>
                  <a:moveTo>
                    <a:pt x="462137" y="424666"/>
                  </a:moveTo>
                  <a:lnTo>
                    <a:pt x="406247" y="424666"/>
                  </a:lnTo>
                  <a:cubicBezTo>
                    <a:pt x="409257" y="395136"/>
                    <a:pt x="432606" y="371787"/>
                    <a:pt x="462137" y="368777"/>
                  </a:cubicBezTo>
                  <a:close/>
                  <a:moveTo>
                    <a:pt x="462137" y="356287"/>
                  </a:moveTo>
                  <a:cubicBezTo>
                    <a:pt x="425727" y="359375"/>
                    <a:pt x="396846" y="388257"/>
                    <a:pt x="393757" y="424666"/>
                  </a:cubicBezTo>
                  <a:lnTo>
                    <a:pt x="80870" y="424666"/>
                  </a:lnTo>
                  <a:cubicBezTo>
                    <a:pt x="77781" y="388257"/>
                    <a:pt x="48899" y="359375"/>
                    <a:pt x="12490" y="356287"/>
                  </a:cubicBezTo>
                  <a:lnTo>
                    <a:pt x="12490" y="243559"/>
                  </a:lnTo>
                  <a:lnTo>
                    <a:pt x="193597" y="243559"/>
                  </a:lnTo>
                  <a:lnTo>
                    <a:pt x="193597" y="306010"/>
                  </a:lnTo>
                  <a:cubicBezTo>
                    <a:pt x="193597" y="330153"/>
                    <a:pt x="213170" y="349725"/>
                    <a:pt x="237313" y="349725"/>
                  </a:cubicBezTo>
                  <a:cubicBezTo>
                    <a:pt x="261456" y="349725"/>
                    <a:pt x="281029" y="330153"/>
                    <a:pt x="281029" y="306010"/>
                  </a:cubicBezTo>
                  <a:lnTo>
                    <a:pt x="281029" y="243559"/>
                  </a:lnTo>
                  <a:lnTo>
                    <a:pt x="462137" y="243559"/>
                  </a:lnTo>
                  <a:close/>
                  <a:moveTo>
                    <a:pt x="458147" y="231068"/>
                  </a:moveTo>
                  <a:lnTo>
                    <a:pt x="428199" y="231068"/>
                  </a:lnTo>
                  <a:cubicBezTo>
                    <a:pt x="432698" y="228152"/>
                    <a:pt x="435249" y="223015"/>
                    <a:pt x="434853" y="217667"/>
                  </a:cubicBezTo>
                  <a:lnTo>
                    <a:pt x="433145" y="200786"/>
                  </a:lnTo>
                  <a:cubicBezTo>
                    <a:pt x="431296" y="182502"/>
                    <a:pt x="398040" y="183872"/>
                    <a:pt x="383828" y="185311"/>
                  </a:cubicBezTo>
                  <a:cubicBezTo>
                    <a:pt x="383391" y="185355"/>
                    <a:pt x="382818" y="185436"/>
                    <a:pt x="382347" y="185488"/>
                  </a:cubicBezTo>
                  <a:lnTo>
                    <a:pt x="377066" y="176163"/>
                  </a:lnTo>
                  <a:cubicBezTo>
                    <a:pt x="373366" y="170517"/>
                    <a:pt x="366569" y="167734"/>
                    <a:pt x="359972" y="169166"/>
                  </a:cubicBezTo>
                  <a:cubicBezTo>
                    <a:pt x="360224" y="166737"/>
                    <a:pt x="359800" y="164285"/>
                    <a:pt x="358746" y="162081"/>
                  </a:cubicBezTo>
                  <a:lnTo>
                    <a:pt x="359380" y="162373"/>
                  </a:lnTo>
                  <a:lnTo>
                    <a:pt x="422817" y="162373"/>
                  </a:lnTo>
                  <a:close/>
                </a:path>
              </a:pathLst>
            </a:custGeom>
            <a:solidFill>
              <a:schemeClr val="lt1"/>
            </a:solidFill>
            <a:ln w="8202" cap="flat">
              <a:solidFill>
                <a:schemeClr val="accent5"/>
              </a:solidFill>
              <a:prstDash val="solid"/>
              <a:miter/>
            </a:ln>
          </p:spPr>
          <p:txBody>
            <a:bodyPr rtlCol="0" anchor="ctr"/>
            <a:lstStyle/>
            <a:p>
              <a:endParaRPr lang="en-GB"/>
            </a:p>
          </p:txBody>
        </p:sp>
        <p:sp>
          <p:nvSpPr>
            <p:cNvPr id="152" name="Frihandsfigur: Form 151">
              <a:extLst>
                <a:ext uri="{FF2B5EF4-FFF2-40B4-BE49-F238E27FC236}">
                  <a16:creationId xmlns:a16="http://schemas.microsoft.com/office/drawing/2014/main" id="{2A005AD6-8FC1-1E80-243E-8EEACBA8D1D5}"/>
                </a:ext>
              </a:extLst>
            </p:cNvPr>
            <p:cNvSpPr/>
            <p:nvPr/>
          </p:nvSpPr>
          <p:spPr>
            <a:xfrm>
              <a:off x="15899720" y="7309480"/>
              <a:ext cx="37470" cy="37470"/>
            </a:xfrm>
            <a:custGeom>
              <a:avLst/>
              <a:gdLst>
                <a:gd name="connsiteX0" fmla="*/ 18735 w 37470"/>
                <a:gd name="connsiteY0" fmla="*/ 37471 h 37470"/>
                <a:gd name="connsiteX1" fmla="*/ 37471 w 37470"/>
                <a:gd name="connsiteY1" fmla="*/ 18735 h 37470"/>
                <a:gd name="connsiteX2" fmla="*/ 18735 w 37470"/>
                <a:gd name="connsiteY2" fmla="*/ 0 h 37470"/>
                <a:gd name="connsiteX3" fmla="*/ 0 w 37470"/>
                <a:gd name="connsiteY3" fmla="*/ 18735 h 37470"/>
                <a:gd name="connsiteX4" fmla="*/ 18735 w 37470"/>
                <a:gd name="connsiteY4" fmla="*/ 37471 h 37470"/>
                <a:gd name="connsiteX5" fmla="*/ 18735 w 37470"/>
                <a:gd name="connsiteY5" fmla="*/ 12490 h 37470"/>
                <a:gd name="connsiteX6" fmla="*/ 24980 w 37470"/>
                <a:gd name="connsiteY6" fmla="*/ 18735 h 37470"/>
                <a:gd name="connsiteX7" fmla="*/ 18735 w 37470"/>
                <a:gd name="connsiteY7" fmla="*/ 24980 h 37470"/>
                <a:gd name="connsiteX8" fmla="*/ 12490 w 37470"/>
                <a:gd name="connsiteY8" fmla="*/ 18735 h 37470"/>
                <a:gd name="connsiteX9" fmla="*/ 18735 w 37470"/>
                <a:gd name="connsiteY9" fmla="*/ 1249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70" h="37470">
                  <a:moveTo>
                    <a:pt x="18735" y="37471"/>
                  </a:moveTo>
                  <a:cubicBezTo>
                    <a:pt x="29082" y="37471"/>
                    <a:pt x="37471" y="29083"/>
                    <a:pt x="37471" y="18735"/>
                  </a:cubicBezTo>
                  <a:cubicBezTo>
                    <a:pt x="37471" y="8388"/>
                    <a:pt x="29082" y="0"/>
                    <a:pt x="18735" y="0"/>
                  </a:cubicBezTo>
                  <a:cubicBezTo>
                    <a:pt x="8388" y="0"/>
                    <a:pt x="0" y="8388"/>
                    <a:pt x="0" y="18735"/>
                  </a:cubicBezTo>
                  <a:cubicBezTo>
                    <a:pt x="0" y="29083"/>
                    <a:pt x="8388" y="37471"/>
                    <a:pt x="18735" y="37471"/>
                  </a:cubicBezTo>
                  <a:close/>
                  <a:moveTo>
                    <a:pt x="18735" y="12490"/>
                  </a:moveTo>
                  <a:cubicBezTo>
                    <a:pt x="22184" y="12490"/>
                    <a:pt x="24980" y="15286"/>
                    <a:pt x="24980" y="18735"/>
                  </a:cubicBezTo>
                  <a:cubicBezTo>
                    <a:pt x="24980" y="22184"/>
                    <a:pt x="22184" y="24980"/>
                    <a:pt x="18735" y="24980"/>
                  </a:cubicBezTo>
                  <a:cubicBezTo>
                    <a:pt x="15286" y="24980"/>
                    <a:pt x="12490" y="22184"/>
                    <a:pt x="12490" y="18735"/>
                  </a:cubicBezTo>
                  <a:cubicBezTo>
                    <a:pt x="12494" y="15288"/>
                    <a:pt x="15288" y="12494"/>
                    <a:pt x="18735" y="12490"/>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54" name="Bild 144" descr="Euro med hel fyllning">
            <a:extLst>
              <a:ext uri="{FF2B5EF4-FFF2-40B4-BE49-F238E27FC236}">
                <a16:creationId xmlns:a16="http://schemas.microsoft.com/office/drawing/2014/main" id="{309838D4-4813-4E05-1460-54E48D9F9266}"/>
              </a:ext>
            </a:extLst>
          </p:cNvPr>
          <p:cNvSpPr/>
          <p:nvPr/>
        </p:nvSpPr>
        <p:spPr>
          <a:xfrm rot="18205641">
            <a:off x="8295704" y="6168401"/>
            <a:ext cx="206621" cy="278254"/>
          </a:xfrm>
          <a:custGeom>
            <a:avLst/>
            <a:gdLst>
              <a:gd name="connsiteX0" fmla="*/ 194885 w 206621"/>
              <a:gd name="connsiteY0" fmla="*/ 237586 h 278254"/>
              <a:gd name="connsiteX1" fmla="*/ 133776 w 206621"/>
              <a:gd name="connsiteY1" fmla="*/ 256850 h 278254"/>
              <a:gd name="connsiteX2" fmla="*/ 49051 w 206621"/>
              <a:gd name="connsiteY2" fmla="*/ 171234 h 278254"/>
              <a:gd name="connsiteX3" fmla="*/ 149829 w 206621"/>
              <a:gd name="connsiteY3" fmla="*/ 171234 h 278254"/>
              <a:gd name="connsiteX4" fmla="*/ 149829 w 206621"/>
              <a:gd name="connsiteY4" fmla="*/ 149829 h 278254"/>
              <a:gd name="connsiteX5" fmla="*/ 46590 w 206621"/>
              <a:gd name="connsiteY5" fmla="*/ 149829 h 278254"/>
              <a:gd name="connsiteX6" fmla="*/ 46376 w 206621"/>
              <a:gd name="connsiteY6" fmla="*/ 139127 h 278254"/>
              <a:gd name="connsiteX7" fmla="*/ 46661 w 206621"/>
              <a:gd name="connsiteY7" fmla="*/ 128425 h 278254"/>
              <a:gd name="connsiteX8" fmla="*/ 149829 w 206621"/>
              <a:gd name="connsiteY8" fmla="*/ 128425 h 278254"/>
              <a:gd name="connsiteX9" fmla="*/ 149829 w 206621"/>
              <a:gd name="connsiteY9" fmla="*/ 107021 h 278254"/>
              <a:gd name="connsiteX10" fmla="*/ 49051 w 206621"/>
              <a:gd name="connsiteY10" fmla="*/ 107021 h 278254"/>
              <a:gd name="connsiteX11" fmla="*/ 133776 w 206621"/>
              <a:gd name="connsiteY11" fmla="*/ 21404 h 278254"/>
              <a:gd name="connsiteX12" fmla="*/ 194885 w 206621"/>
              <a:gd name="connsiteY12" fmla="*/ 40668 h 278254"/>
              <a:gd name="connsiteX13" fmla="*/ 206622 w 206621"/>
              <a:gd name="connsiteY13" fmla="*/ 22831 h 278254"/>
              <a:gd name="connsiteX14" fmla="*/ 133776 w 206621"/>
              <a:gd name="connsiteY14" fmla="*/ 0 h 278254"/>
              <a:gd name="connsiteX15" fmla="*/ 27397 w 206621"/>
              <a:gd name="connsiteY15" fmla="*/ 107021 h 278254"/>
              <a:gd name="connsiteX16" fmla="*/ 0 w 206621"/>
              <a:gd name="connsiteY16" fmla="*/ 107021 h 278254"/>
              <a:gd name="connsiteX17" fmla="*/ 0 w 206621"/>
              <a:gd name="connsiteY17" fmla="*/ 128425 h 278254"/>
              <a:gd name="connsiteX18" fmla="*/ 25328 w 206621"/>
              <a:gd name="connsiteY18" fmla="*/ 128425 h 278254"/>
              <a:gd name="connsiteX19" fmla="*/ 25043 w 206621"/>
              <a:gd name="connsiteY19" fmla="*/ 139127 h 278254"/>
              <a:gd name="connsiteX20" fmla="*/ 25328 w 206621"/>
              <a:gd name="connsiteY20" fmla="*/ 149829 h 278254"/>
              <a:gd name="connsiteX21" fmla="*/ 0 w 206621"/>
              <a:gd name="connsiteY21" fmla="*/ 149829 h 278254"/>
              <a:gd name="connsiteX22" fmla="*/ 0 w 206621"/>
              <a:gd name="connsiteY22" fmla="*/ 171234 h 278254"/>
              <a:gd name="connsiteX23" fmla="*/ 27397 w 206621"/>
              <a:gd name="connsiteY23" fmla="*/ 171234 h 278254"/>
              <a:gd name="connsiteX24" fmla="*/ 133776 w 206621"/>
              <a:gd name="connsiteY24" fmla="*/ 278254 h 278254"/>
              <a:gd name="connsiteX25" fmla="*/ 206622 w 206621"/>
              <a:gd name="connsiteY25" fmla="*/ 255352 h 27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21" h="278254">
                <a:moveTo>
                  <a:pt x="194885" y="237586"/>
                </a:moveTo>
                <a:cubicBezTo>
                  <a:pt x="176863" y="249897"/>
                  <a:pt x="155601" y="256600"/>
                  <a:pt x="133776" y="256850"/>
                </a:cubicBezTo>
                <a:cubicBezTo>
                  <a:pt x="81728" y="256850"/>
                  <a:pt x="56757" y="215683"/>
                  <a:pt x="49051" y="171234"/>
                </a:cubicBezTo>
                <a:lnTo>
                  <a:pt x="149829" y="171234"/>
                </a:lnTo>
                <a:lnTo>
                  <a:pt x="149829" y="149829"/>
                </a:lnTo>
                <a:lnTo>
                  <a:pt x="46590" y="149829"/>
                </a:lnTo>
                <a:cubicBezTo>
                  <a:pt x="46376" y="146262"/>
                  <a:pt x="46376" y="142695"/>
                  <a:pt x="46376" y="139127"/>
                </a:cubicBezTo>
                <a:cubicBezTo>
                  <a:pt x="46376" y="135560"/>
                  <a:pt x="46376" y="131992"/>
                  <a:pt x="46661" y="128425"/>
                </a:cubicBezTo>
                <a:lnTo>
                  <a:pt x="149829" y="128425"/>
                </a:lnTo>
                <a:lnTo>
                  <a:pt x="149829" y="107021"/>
                </a:lnTo>
                <a:lnTo>
                  <a:pt x="49051" y="107021"/>
                </a:lnTo>
                <a:cubicBezTo>
                  <a:pt x="56757" y="62572"/>
                  <a:pt x="81728" y="21404"/>
                  <a:pt x="133776" y="21404"/>
                </a:cubicBezTo>
                <a:cubicBezTo>
                  <a:pt x="155598" y="21667"/>
                  <a:pt x="176857" y="28369"/>
                  <a:pt x="194885" y="40668"/>
                </a:cubicBezTo>
                <a:lnTo>
                  <a:pt x="206622" y="22831"/>
                </a:lnTo>
                <a:cubicBezTo>
                  <a:pt x="185119" y="8212"/>
                  <a:pt x="159777" y="269"/>
                  <a:pt x="133776" y="0"/>
                </a:cubicBezTo>
                <a:cubicBezTo>
                  <a:pt x="77519" y="0"/>
                  <a:pt x="37243" y="41917"/>
                  <a:pt x="27397" y="107021"/>
                </a:cubicBezTo>
                <a:lnTo>
                  <a:pt x="0" y="107021"/>
                </a:lnTo>
                <a:lnTo>
                  <a:pt x="0" y="128425"/>
                </a:lnTo>
                <a:lnTo>
                  <a:pt x="25328" y="128425"/>
                </a:lnTo>
                <a:cubicBezTo>
                  <a:pt x="25150" y="131992"/>
                  <a:pt x="25043" y="135560"/>
                  <a:pt x="25043" y="139127"/>
                </a:cubicBezTo>
                <a:cubicBezTo>
                  <a:pt x="25043" y="142695"/>
                  <a:pt x="25043" y="146262"/>
                  <a:pt x="25328" y="149829"/>
                </a:cubicBezTo>
                <a:lnTo>
                  <a:pt x="0" y="149829"/>
                </a:lnTo>
                <a:lnTo>
                  <a:pt x="0" y="171234"/>
                </a:lnTo>
                <a:lnTo>
                  <a:pt x="27397" y="171234"/>
                </a:lnTo>
                <a:cubicBezTo>
                  <a:pt x="37243" y="236338"/>
                  <a:pt x="77340" y="278254"/>
                  <a:pt x="133776" y="278254"/>
                </a:cubicBezTo>
                <a:cubicBezTo>
                  <a:pt x="159784" y="277964"/>
                  <a:pt x="185127" y="269997"/>
                  <a:pt x="206622" y="255352"/>
                </a:cubicBezTo>
                <a:close/>
              </a:path>
            </a:pathLst>
          </a:custGeom>
          <a:solidFill>
            <a:schemeClr val="lt1"/>
          </a:solidFill>
          <a:ln w="4630" cap="flat">
            <a:solidFill>
              <a:schemeClr val="accent5"/>
            </a:solidFill>
            <a:prstDash val="solid"/>
            <a:miter/>
          </a:ln>
        </p:spPr>
        <p:txBody>
          <a:bodyPr rtlCol="0" anchor="ctr"/>
          <a:lstStyle/>
          <a:p>
            <a:endParaRPr lang="en-GB"/>
          </a:p>
        </p:txBody>
      </p:sp>
      <p:grpSp>
        <p:nvGrpSpPr>
          <p:cNvPr id="155" name="Bild 2" descr="Lastbil kontur">
            <a:extLst>
              <a:ext uri="{FF2B5EF4-FFF2-40B4-BE49-F238E27FC236}">
                <a16:creationId xmlns:a16="http://schemas.microsoft.com/office/drawing/2014/main" id="{E171C55C-A435-9747-D73F-283CCEFCB682}"/>
              </a:ext>
            </a:extLst>
          </p:cNvPr>
          <p:cNvGrpSpPr/>
          <p:nvPr/>
        </p:nvGrpSpPr>
        <p:grpSpPr>
          <a:xfrm>
            <a:off x="13253493" y="4261061"/>
            <a:ext cx="838200" cy="476345"/>
            <a:chOff x="12550105" y="4329639"/>
            <a:chExt cx="838200" cy="476345"/>
          </a:xfrm>
          <a:solidFill>
            <a:schemeClr val="lt1"/>
          </a:solidFill>
        </p:grpSpPr>
        <p:sp>
          <p:nvSpPr>
            <p:cNvPr id="156" name="Frihandsfigur: Form 155">
              <a:extLst>
                <a:ext uri="{FF2B5EF4-FFF2-40B4-BE49-F238E27FC236}">
                  <a16:creationId xmlns:a16="http://schemas.microsoft.com/office/drawing/2014/main" id="{9725CDBB-A822-789C-FEAC-D9888AB4204C}"/>
                </a:ext>
              </a:extLst>
            </p:cNvPr>
            <p:cNvSpPr/>
            <p:nvPr/>
          </p:nvSpPr>
          <p:spPr>
            <a:xfrm>
              <a:off x="12645355"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7" name="Frihandsfigur: Form 156">
              <a:extLst>
                <a:ext uri="{FF2B5EF4-FFF2-40B4-BE49-F238E27FC236}">
                  <a16:creationId xmlns:a16="http://schemas.microsoft.com/office/drawing/2014/main" id="{CE87BD0E-B866-5032-6AFB-4860BACB3209}"/>
                </a:ext>
              </a:extLst>
            </p:cNvPr>
            <p:cNvSpPr/>
            <p:nvPr/>
          </p:nvSpPr>
          <p:spPr>
            <a:xfrm>
              <a:off x="12550105" y="4329639"/>
              <a:ext cx="838200" cy="400164"/>
            </a:xfrm>
            <a:custGeom>
              <a:avLst/>
              <a:gdLst>
                <a:gd name="connsiteX0" fmla="*/ 822960 w 838200"/>
                <a:gd name="connsiteY0" fmla="*/ 236287 h 400164"/>
                <a:gd name="connsiteX1" fmla="*/ 772478 w 838200"/>
                <a:gd name="connsiteY1" fmla="*/ 198187 h 400164"/>
                <a:gd name="connsiteX2" fmla="*/ 759143 w 838200"/>
                <a:gd name="connsiteY2" fmla="*/ 178184 h 400164"/>
                <a:gd name="connsiteX3" fmla="*/ 740093 w 838200"/>
                <a:gd name="connsiteY3" fmla="*/ 112462 h 400164"/>
                <a:gd name="connsiteX4" fmla="*/ 666750 w 838200"/>
                <a:gd name="connsiteY4" fmla="*/ 57150 h 400164"/>
                <a:gd name="connsiteX5" fmla="*/ 571500 w 838200"/>
                <a:gd name="connsiteY5" fmla="*/ 57150 h 400164"/>
                <a:gd name="connsiteX6" fmla="*/ 571500 w 838200"/>
                <a:gd name="connsiteY6" fmla="*/ 0 h 400164"/>
                <a:gd name="connsiteX7" fmla="*/ 0 w 838200"/>
                <a:gd name="connsiteY7" fmla="*/ 0 h 400164"/>
                <a:gd name="connsiteX8" fmla="*/ 0 w 838200"/>
                <a:gd name="connsiteY8" fmla="*/ 400164 h 400164"/>
                <a:gd name="connsiteX9" fmla="*/ 76200 w 838200"/>
                <a:gd name="connsiteY9" fmla="*/ 400164 h 400164"/>
                <a:gd name="connsiteX10" fmla="*/ 78105 w 838200"/>
                <a:gd name="connsiteY10" fmla="*/ 381114 h 400164"/>
                <a:gd name="connsiteX11" fmla="*/ 19050 w 838200"/>
                <a:gd name="connsiteY11" fmla="*/ 381114 h 400164"/>
                <a:gd name="connsiteX12" fmla="*/ 19050 w 838200"/>
                <a:gd name="connsiteY12" fmla="*/ 256670 h 400164"/>
                <a:gd name="connsiteX13" fmla="*/ 552450 w 838200"/>
                <a:gd name="connsiteY13" fmla="*/ 256670 h 400164"/>
                <a:gd name="connsiteX14" fmla="*/ 552450 w 838200"/>
                <a:gd name="connsiteY14" fmla="*/ 381114 h 400164"/>
                <a:gd name="connsiteX15" fmla="*/ 264795 w 838200"/>
                <a:gd name="connsiteY15" fmla="*/ 381114 h 400164"/>
                <a:gd name="connsiteX16" fmla="*/ 266700 w 838200"/>
                <a:gd name="connsiteY16" fmla="*/ 400164 h 400164"/>
                <a:gd name="connsiteX17" fmla="*/ 581025 w 838200"/>
                <a:gd name="connsiteY17" fmla="*/ 400164 h 400164"/>
                <a:gd name="connsiteX18" fmla="*/ 582930 w 838200"/>
                <a:gd name="connsiteY18" fmla="*/ 381114 h 400164"/>
                <a:gd name="connsiteX19" fmla="*/ 571500 w 838200"/>
                <a:gd name="connsiteY19" fmla="*/ 381114 h 400164"/>
                <a:gd name="connsiteX20" fmla="*/ 571500 w 838200"/>
                <a:gd name="connsiteY20" fmla="*/ 76200 h 400164"/>
                <a:gd name="connsiteX21" fmla="*/ 609600 w 838200"/>
                <a:gd name="connsiteY21" fmla="*/ 76200 h 400164"/>
                <a:gd name="connsiteX22" fmla="*/ 609600 w 838200"/>
                <a:gd name="connsiteY22" fmla="*/ 209045 h 400164"/>
                <a:gd name="connsiteX23" fmla="*/ 756095 w 838200"/>
                <a:gd name="connsiteY23" fmla="*/ 209045 h 400164"/>
                <a:gd name="connsiteX24" fmla="*/ 761209 w 838200"/>
                <a:gd name="connsiteY24" fmla="*/ 213512 h 400164"/>
                <a:gd name="connsiteX25" fmla="*/ 811282 w 838200"/>
                <a:gd name="connsiteY25" fmla="*/ 251317 h 400164"/>
                <a:gd name="connsiteX26" fmla="*/ 819150 w 838200"/>
                <a:gd name="connsiteY26" fmla="*/ 266776 h 400164"/>
                <a:gd name="connsiteX27" fmla="*/ 819150 w 838200"/>
                <a:gd name="connsiteY27" fmla="*/ 362026 h 400164"/>
                <a:gd name="connsiteX28" fmla="*/ 800100 w 838200"/>
                <a:gd name="connsiteY28" fmla="*/ 381076 h 400164"/>
                <a:gd name="connsiteX29" fmla="*/ 769620 w 838200"/>
                <a:gd name="connsiteY29" fmla="*/ 381076 h 400164"/>
                <a:gd name="connsiteX30" fmla="*/ 771525 w 838200"/>
                <a:gd name="connsiteY30" fmla="*/ 400126 h 400164"/>
                <a:gd name="connsiteX31" fmla="*/ 800100 w 838200"/>
                <a:gd name="connsiteY31" fmla="*/ 400126 h 400164"/>
                <a:gd name="connsiteX32" fmla="*/ 838200 w 838200"/>
                <a:gd name="connsiteY32" fmla="*/ 362026 h 400164"/>
                <a:gd name="connsiteX33" fmla="*/ 838200 w 838200"/>
                <a:gd name="connsiteY33" fmla="*/ 266776 h 400164"/>
                <a:gd name="connsiteX34" fmla="*/ 822960 w 838200"/>
                <a:gd name="connsiteY34" fmla="*/ 236287 h 400164"/>
                <a:gd name="connsiteX35" fmla="*/ 552450 w 838200"/>
                <a:gd name="connsiteY35" fmla="*/ 237620 h 400164"/>
                <a:gd name="connsiteX36" fmla="*/ 19050 w 838200"/>
                <a:gd name="connsiteY36" fmla="*/ 237620 h 400164"/>
                <a:gd name="connsiteX37" fmla="*/ 19050 w 838200"/>
                <a:gd name="connsiteY37" fmla="*/ 19050 h 400164"/>
                <a:gd name="connsiteX38" fmla="*/ 552450 w 838200"/>
                <a:gd name="connsiteY38" fmla="*/ 19050 h 400164"/>
                <a:gd name="connsiteX39" fmla="*/ 628650 w 838200"/>
                <a:gd name="connsiteY39" fmla="*/ 76200 h 400164"/>
                <a:gd name="connsiteX40" fmla="*/ 666750 w 838200"/>
                <a:gd name="connsiteY40" fmla="*/ 76200 h 400164"/>
                <a:gd name="connsiteX41" fmla="*/ 721805 w 838200"/>
                <a:gd name="connsiteY41" fmla="*/ 117710 h 400164"/>
                <a:gd name="connsiteX42" fmla="*/ 740769 w 838200"/>
                <a:gd name="connsiteY42" fmla="*/ 183147 h 400164"/>
                <a:gd name="connsiteX43" fmla="*/ 743169 w 838200"/>
                <a:gd name="connsiteY43" fmla="*/ 189976 h 400164"/>
                <a:gd name="connsiteX44" fmla="*/ 628650 w 838200"/>
                <a:gd name="connsiteY44" fmla="*/ 189976 h 4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8200" h="400164">
                  <a:moveTo>
                    <a:pt x="822960" y="236287"/>
                  </a:moveTo>
                  <a:lnTo>
                    <a:pt x="772478" y="198187"/>
                  </a:lnTo>
                  <a:cubicBezTo>
                    <a:pt x="765858" y="193258"/>
                    <a:pt x="761146" y="186191"/>
                    <a:pt x="759143" y="178184"/>
                  </a:cubicBezTo>
                  <a:lnTo>
                    <a:pt x="740093" y="112462"/>
                  </a:lnTo>
                  <a:cubicBezTo>
                    <a:pt x="730395" y="79953"/>
                    <a:pt x="700672" y="57537"/>
                    <a:pt x="666750" y="57150"/>
                  </a:cubicBezTo>
                  <a:lnTo>
                    <a:pt x="571500" y="57150"/>
                  </a:lnTo>
                  <a:lnTo>
                    <a:pt x="571500" y="0"/>
                  </a:lnTo>
                  <a:lnTo>
                    <a:pt x="0" y="0"/>
                  </a:lnTo>
                  <a:lnTo>
                    <a:pt x="0" y="400164"/>
                  </a:lnTo>
                  <a:lnTo>
                    <a:pt x="76200" y="400164"/>
                  </a:lnTo>
                  <a:cubicBezTo>
                    <a:pt x="76197" y="393766"/>
                    <a:pt x="76835" y="387385"/>
                    <a:pt x="78105" y="381114"/>
                  </a:cubicBezTo>
                  <a:lnTo>
                    <a:pt x="19050" y="381114"/>
                  </a:lnTo>
                  <a:lnTo>
                    <a:pt x="19050" y="256670"/>
                  </a:lnTo>
                  <a:lnTo>
                    <a:pt x="552450" y="256670"/>
                  </a:lnTo>
                  <a:lnTo>
                    <a:pt x="552450" y="381114"/>
                  </a:lnTo>
                  <a:lnTo>
                    <a:pt x="264795" y="381114"/>
                  </a:lnTo>
                  <a:cubicBezTo>
                    <a:pt x="266069" y="387384"/>
                    <a:pt x="266708" y="393766"/>
                    <a:pt x="266700" y="400164"/>
                  </a:cubicBezTo>
                  <a:lnTo>
                    <a:pt x="581025" y="400164"/>
                  </a:lnTo>
                  <a:cubicBezTo>
                    <a:pt x="581022" y="393766"/>
                    <a:pt x="581660" y="387385"/>
                    <a:pt x="582930" y="381114"/>
                  </a:cubicBezTo>
                  <a:lnTo>
                    <a:pt x="571500" y="381114"/>
                  </a:lnTo>
                  <a:lnTo>
                    <a:pt x="571500" y="76200"/>
                  </a:lnTo>
                  <a:lnTo>
                    <a:pt x="609600" y="76200"/>
                  </a:lnTo>
                  <a:lnTo>
                    <a:pt x="609600" y="209045"/>
                  </a:lnTo>
                  <a:lnTo>
                    <a:pt x="756095" y="209045"/>
                  </a:lnTo>
                  <a:cubicBezTo>
                    <a:pt x="757699" y="210645"/>
                    <a:pt x="759408" y="212138"/>
                    <a:pt x="761209" y="213512"/>
                  </a:cubicBezTo>
                  <a:lnTo>
                    <a:pt x="811282" y="251317"/>
                  </a:lnTo>
                  <a:cubicBezTo>
                    <a:pt x="816190" y="254947"/>
                    <a:pt x="819103" y="260673"/>
                    <a:pt x="819150" y="266776"/>
                  </a:cubicBezTo>
                  <a:lnTo>
                    <a:pt x="819150" y="362026"/>
                  </a:lnTo>
                  <a:cubicBezTo>
                    <a:pt x="819150" y="372548"/>
                    <a:pt x="810621" y="381076"/>
                    <a:pt x="800100" y="381076"/>
                  </a:cubicBezTo>
                  <a:lnTo>
                    <a:pt x="769620" y="381076"/>
                  </a:lnTo>
                  <a:cubicBezTo>
                    <a:pt x="770894" y="387346"/>
                    <a:pt x="771533" y="393728"/>
                    <a:pt x="771525" y="400126"/>
                  </a:cubicBezTo>
                  <a:lnTo>
                    <a:pt x="800100" y="400126"/>
                  </a:lnTo>
                  <a:cubicBezTo>
                    <a:pt x="821114" y="400059"/>
                    <a:pt x="838132" y="383040"/>
                    <a:pt x="838200" y="362026"/>
                  </a:cubicBezTo>
                  <a:lnTo>
                    <a:pt x="838200" y="266776"/>
                  </a:lnTo>
                  <a:cubicBezTo>
                    <a:pt x="838161" y="254791"/>
                    <a:pt x="832524" y="243511"/>
                    <a:pt x="822960" y="236287"/>
                  </a:cubicBezTo>
                  <a:close/>
                  <a:moveTo>
                    <a:pt x="552450" y="237620"/>
                  </a:moveTo>
                  <a:lnTo>
                    <a:pt x="19050" y="237620"/>
                  </a:lnTo>
                  <a:lnTo>
                    <a:pt x="19050" y="19050"/>
                  </a:lnTo>
                  <a:lnTo>
                    <a:pt x="552450" y="19050"/>
                  </a:lnTo>
                  <a:close/>
                  <a:moveTo>
                    <a:pt x="628650" y="76200"/>
                  </a:moveTo>
                  <a:lnTo>
                    <a:pt x="666750" y="76200"/>
                  </a:lnTo>
                  <a:cubicBezTo>
                    <a:pt x="692156" y="76649"/>
                    <a:pt x="714384" y="93407"/>
                    <a:pt x="721805" y="117710"/>
                  </a:cubicBezTo>
                  <a:lnTo>
                    <a:pt x="740769" y="183147"/>
                  </a:lnTo>
                  <a:cubicBezTo>
                    <a:pt x="741416" y="185474"/>
                    <a:pt x="742218" y="187756"/>
                    <a:pt x="743169" y="189976"/>
                  </a:cubicBezTo>
                  <a:lnTo>
                    <a:pt x="628650" y="189976"/>
                  </a:ln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8" name="Frihandsfigur: Form 157">
              <a:extLst>
                <a:ext uri="{FF2B5EF4-FFF2-40B4-BE49-F238E27FC236}">
                  <a16:creationId xmlns:a16="http://schemas.microsoft.com/office/drawing/2014/main" id="{4C2E8776-EDB0-14FC-2861-F68861841265}"/>
                </a:ext>
              </a:extLst>
            </p:cNvPr>
            <p:cNvSpPr/>
            <p:nvPr/>
          </p:nvSpPr>
          <p:spPr>
            <a:xfrm>
              <a:off x="13150180"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grpSp>
      <p:sp>
        <p:nvSpPr>
          <p:cNvPr id="5" name="Bild 12" descr="Present kontur">
            <a:extLst>
              <a:ext uri="{FF2B5EF4-FFF2-40B4-BE49-F238E27FC236}">
                <a16:creationId xmlns:a16="http://schemas.microsoft.com/office/drawing/2014/main" id="{5C2503EA-64D6-0655-7807-8CEB19A9FAC5}"/>
              </a:ext>
            </a:extLst>
          </p:cNvPr>
          <p:cNvSpPr/>
          <p:nvPr/>
        </p:nvSpPr>
        <p:spPr>
          <a:xfrm>
            <a:off x="10092760" y="2363050"/>
            <a:ext cx="513463" cy="566320"/>
          </a:xfrm>
          <a:custGeom>
            <a:avLst/>
            <a:gdLst>
              <a:gd name="connsiteX0" fmla="*/ 390164 w 513463"/>
              <a:gd name="connsiteY0" fmla="*/ 128367 h 566320"/>
              <a:gd name="connsiteX1" fmla="*/ 400735 w 513463"/>
              <a:gd name="connsiteY1" fmla="*/ 71478 h 566320"/>
              <a:gd name="connsiteX2" fmla="*/ 399723 w 513463"/>
              <a:gd name="connsiteY2" fmla="*/ 69213 h 566320"/>
              <a:gd name="connsiteX3" fmla="*/ 331672 w 513463"/>
              <a:gd name="connsiteY3" fmla="*/ 42649 h 566320"/>
              <a:gd name="connsiteX4" fmla="*/ 315221 w 513463"/>
              <a:gd name="connsiteY4" fmla="*/ 54111 h 566320"/>
              <a:gd name="connsiteX5" fmla="*/ 308531 w 513463"/>
              <a:gd name="connsiteY5" fmla="*/ 61058 h 566320"/>
              <a:gd name="connsiteX6" fmla="*/ 267406 w 513463"/>
              <a:gd name="connsiteY6" fmla="*/ 888 h 566320"/>
              <a:gd name="connsiteX7" fmla="*/ 258068 w 513463"/>
              <a:gd name="connsiteY7" fmla="*/ 1 h 566320"/>
              <a:gd name="connsiteX8" fmla="*/ 255546 w 513463"/>
              <a:gd name="connsiteY8" fmla="*/ 1 h 566320"/>
              <a:gd name="connsiteX9" fmla="*/ 203678 w 513463"/>
              <a:gd name="connsiteY9" fmla="*/ 51247 h 566320"/>
              <a:gd name="connsiteX10" fmla="*/ 205967 w 513463"/>
              <a:gd name="connsiteY10" fmla="*/ 66751 h 566320"/>
              <a:gd name="connsiteX11" fmla="*/ 193779 w 513463"/>
              <a:gd name="connsiteY11" fmla="*/ 54096 h 566320"/>
              <a:gd name="connsiteX12" fmla="*/ 120739 w 513463"/>
              <a:gd name="connsiteY12" fmla="*/ 52746 h 566320"/>
              <a:gd name="connsiteX13" fmla="*/ 109277 w 513463"/>
              <a:gd name="connsiteY13" fmla="*/ 69198 h 566320"/>
              <a:gd name="connsiteX14" fmla="*/ 108265 w 513463"/>
              <a:gd name="connsiteY14" fmla="*/ 71463 h 566320"/>
              <a:gd name="connsiteX15" fmla="*/ 118746 w 513463"/>
              <a:gd name="connsiteY15" fmla="*/ 128367 h 566320"/>
              <a:gd name="connsiteX16" fmla="*/ 0 w 513463"/>
              <a:gd name="connsiteY16" fmla="*/ 128367 h 566320"/>
              <a:gd name="connsiteX17" fmla="*/ 0 w 513463"/>
              <a:gd name="connsiteY17" fmla="*/ 566321 h 566320"/>
              <a:gd name="connsiteX18" fmla="*/ 513463 w 513463"/>
              <a:gd name="connsiteY18" fmla="*/ 566321 h 566320"/>
              <a:gd name="connsiteX19" fmla="*/ 513463 w 513463"/>
              <a:gd name="connsiteY19" fmla="*/ 128367 h 566320"/>
              <a:gd name="connsiteX20" fmla="*/ 498361 w 513463"/>
              <a:gd name="connsiteY20" fmla="*/ 286936 h 566320"/>
              <a:gd name="connsiteX21" fmla="*/ 286935 w 513463"/>
              <a:gd name="connsiteY21" fmla="*/ 286936 h 566320"/>
              <a:gd name="connsiteX22" fmla="*/ 286935 w 513463"/>
              <a:gd name="connsiteY22" fmla="*/ 143469 h 566320"/>
              <a:gd name="connsiteX23" fmla="*/ 498361 w 513463"/>
              <a:gd name="connsiteY23" fmla="*/ 143469 h 566320"/>
              <a:gd name="connsiteX24" fmla="*/ 226528 w 513463"/>
              <a:gd name="connsiteY24" fmla="*/ 332242 h 566320"/>
              <a:gd name="connsiteX25" fmla="*/ 15102 w 513463"/>
              <a:gd name="connsiteY25" fmla="*/ 332242 h 566320"/>
              <a:gd name="connsiteX26" fmla="*/ 15102 w 513463"/>
              <a:gd name="connsiteY26" fmla="*/ 302038 h 566320"/>
              <a:gd name="connsiteX27" fmla="*/ 226528 w 513463"/>
              <a:gd name="connsiteY27" fmla="*/ 302038 h 566320"/>
              <a:gd name="connsiteX28" fmla="*/ 241630 w 513463"/>
              <a:gd name="connsiteY28" fmla="*/ 143469 h 566320"/>
              <a:gd name="connsiteX29" fmla="*/ 271833 w 513463"/>
              <a:gd name="connsiteY29" fmla="*/ 143469 h 566320"/>
              <a:gd name="connsiteX30" fmla="*/ 271833 w 513463"/>
              <a:gd name="connsiteY30" fmla="*/ 551219 h 566320"/>
              <a:gd name="connsiteX31" fmla="*/ 241630 w 513463"/>
              <a:gd name="connsiteY31" fmla="*/ 551219 h 566320"/>
              <a:gd name="connsiteX32" fmla="*/ 286935 w 513463"/>
              <a:gd name="connsiteY32" fmla="*/ 302038 h 566320"/>
              <a:gd name="connsiteX33" fmla="*/ 498361 w 513463"/>
              <a:gd name="connsiteY33" fmla="*/ 302038 h 566320"/>
              <a:gd name="connsiteX34" fmla="*/ 498361 w 513463"/>
              <a:gd name="connsiteY34" fmla="*/ 332242 h 566320"/>
              <a:gd name="connsiteX35" fmla="*/ 286935 w 513463"/>
              <a:gd name="connsiteY35" fmla="*/ 332242 h 566320"/>
              <a:gd name="connsiteX36" fmla="*/ 326094 w 513463"/>
              <a:gd name="connsiteY36" fmla="*/ 64576 h 566320"/>
              <a:gd name="connsiteX37" fmla="*/ 352190 w 513463"/>
              <a:gd name="connsiteY37" fmla="*/ 53356 h 566320"/>
              <a:gd name="connsiteX38" fmla="*/ 358843 w 513463"/>
              <a:gd name="connsiteY38" fmla="*/ 53952 h 566320"/>
              <a:gd name="connsiteX39" fmla="*/ 385890 w 513463"/>
              <a:gd name="connsiteY39" fmla="*/ 75246 h 566320"/>
              <a:gd name="connsiteX40" fmla="*/ 386902 w 513463"/>
              <a:gd name="connsiteY40" fmla="*/ 77511 h 566320"/>
              <a:gd name="connsiteX41" fmla="*/ 368096 w 513463"/>
              <a:gd name="connsiteY41" fmla="*/ 125676 h 566320"/>
              <a:gd name="connsiteX42" fmla="*/ 358964 w 513463"/>
              <a:gd name="connsiteY42" fmla="*/ 128329 h 566320"/>
              <a:gd name="connsiteX43" fmla="*/ 264970 w 513463"/>
              <a:gd name="connsiteY43" fmla="*/ 127974 h 566320"/>
              <a:gd name="connsiteX44" fmla="*/ 221416 w 513463"/>
              <a:gd name="connsiteY44" fmla="*/ 65400 h 566320"/>
              <a:gd name="connsiteX45" fmla="*/ 241527 w 513463"/>
              <a:gd name="connsiteY45" fmla="*/ 17788 h 566320"/>
              <a:gd name="connsiteX46" fmla="*/ 255267 w 513463"/>
              <a:gd name="connsiteY46" fmla="*/ 15103 h 566320"/>
              <a:gd name="connsiteX47" fmla="*/ 255463 w 513463"/>
              <a:gd name="connsiteY47" fmla="*/ 15103 h 566320"/>
              <a:gd name="connsiteX48" fmla="*/ 257993 w 513463"/>
              <a:gd name="connsiteY48" fmla="*/ 15103 h 566320"/>
              <a:gd name="connsiteX49" fmla="*/ 294351 w 513463"/>
              <a:gd name="connsiteY49" fmla="*/ 51836 h 566320"/>
              <a:gd name="connsiteX50" fmla="*/ 291526 w 513463"/>
              <a:gd name="connsiteY50" fmla="*/ 65739 h 566320"/>
              <a:gd name="connsiteX51" fmla="*/ 281982 w 513463"/>
              <a:gd name="connsiteY51" fmla="*/ 88581 h 566320"/>
              <a:gd name="connsiteX52" fmla="*/ 254466 w 513463"/>
              <a:gd name="connsiteY52" fmla="*/ 117131 h 566320"/>
              <a:gd name="connsiteX53" fmla="*/ 233611 w 513463"/>
              <a:gd name="connsiteY53" fmla="*/ 95445 h 566320"/>
              <a:gd name="connsiteX54" fmla="*/ 124764 w 513463"/>
              <a:gd name="connsiteY54" fmla="*/ 111868 h 566320"/>
              <a:gd name="connsiteX55" fmla="*/ 122114 w 513463"/>
              <a:gd name="connsiteY55" fmla="*/ 77549 h 566320"/>
              <a:gd name="connsiteX56" fmla="*/ 123125 w 513463"/>
              <a:gd name="connsiteY56" fmla="*/ 75284 h 566320"/>
              <a:gd name="connsiteX57" fmla="*/ 150173 w 513463"/>
              <a:gd name="connsiteY57" fmla="*/ 53990 h 566320"/>
              <a:gd name="connsiteX58" fmla="*/ 156825 w 513463"/>
              <a:gd name="connsiteY58" fmla="*/ 53394 h 566320"/>
              <a:gd name="connsiteX59" fmla="*/ 182929 w 513463"/>
              <a:gd name="connsiteY59" fmla="*/ 64614 h 566320"/>
              <a:gd name="connsiteX60" fmla="*/ 244038 w 513463"/>
              <a:gd name="connsiteY60" fmla="*/ 128042 h 566320"/>
              <a:gd name="connsiteX61" fmla="*/ 150014 w 513463"/>
              <a:gd name="connsiteY61" fmla="*/ 128367 h 566320"/>
              <a:gd name="connsiteX62" fmla="*/ 124741 w 513463"/>
              <a:gd name="connsiteY62" fmla="*/ 111868 h 566320"/>
              <a:gd name="connsiteX63" fmla="*/ 226528 w 513463"/>
              <a:gd name="connsiteY63" fmla="*/ 143469 h 566320"/>
              <a:gd name="connsiteX64" fmla="*/ 226528 w 513463"/>
              <a:gd name="connsiteY64" fmla="*/ 286936 h 566320"/>
              <a:gd name="connsiteX65" fmla="*/ 15102 w 513463"/>
              <a:gd name="connsiteY65" fmla="*/ 286936 h 566320"/>
              <a:gd name="connsiteX66" fmla="*/ 15102 w 513463"/>
              <a:gd name="connsiteY66" fmla="*/ 143469 h 566320"/>
              <a:gd name="connsiteX67" fmla="*/ 15102 w 513463"/>
              <a:gd name="connsiteY67" fmla="*/ 347344 h 566320"/>
              <a:gd name="connsiteX68" fmla="*/ 226528 w 513463"/>
              <a:gd name="connsiteY68" fmla="*/ 347344 h 566320"/>
              <a:gd name="connsiteX69" fmla="*/ 226528 w 513463"/>
              <a:gd name="connsiteY69" fmla="*/ 551219 h 566320"/>
              <a:gd name="connsiteX70" fmla="*/ 15102 w 513463"/>
              <a:gd name="connsiteY70" fmla="*/ 551219 h 566320"/>
              <a:gd name="connsiteX71" fmla="*/ 286935 w 513463"/>
              <a:gd name="connsiteY71" fmla="*/ 551219 h 566320"/>
              <a:gd name="connsiteX72" fmla="*/ 286935 w 513463"/>
              <a:gd name="connsiteY72" fmla="*/ 347344 h 566320"/>
              <a:gd name="connsiteX73" fmla="*/ 498361 w 513463"/>
              <a:gd name="connsiteY73" fmla="*/ 347344 h 566320"/>
              <a:gd name="connsiteX74" fmla="*/ 498361 w 513463"/>
              <a:gd name="connsiteY74" fmla="*/ 551219 h 5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463" h="566320">
                <a:moveTo>
                  <a:pt x="390164" y="128367"/>
                </a:moveTo>
                <a:cubicBezTo>
                  <a:pt x="405211" y="113466"/>
                  <a:pt x="409426" y="90790"/>
                  <a:pt x="400735" y="71478"/>
                </a:cubicBezTo>
                <a:lnTo>
                  <a:pt x="399723" y="69213"/>
                </a:lnTo>
                <a:cubicBezTo>
                  <a:pt x="388267" y="43085"/>
                  <a:pt x="357799" y="31192"/>
                  <a:pt x="331672" y="42649"/>
                </a:cubicBezTo>
                <a:cubicBezTo>
                  <a:pt x="325493" y="45358"/>
                  <a:pt x="319903" y="49253"/>
                  <a:pt x="315221" y="54111"/>
                </a:cubicBezTo>
                <a:lnTo>
                  <a:pt x="308531" y="61058"/>
                </a:lnTo>
                <a:cubicBezTo>
                  <a:pt x="313790" y="33086"/>
                  <a:pt x="295377" y="6147"/>
                  <a:pt x="267406" y="888"/>
                </a:cubicBezTo>
                <a:cubicBezTo>
                  <a:pt x="264326" y="309"/>
                  <a:pt x="261201" y="12"/>
                  <a:pt x="258068" y="1"/>
                </a:cubicBezTo>
                <a:lnTo>
                  <a:pt x="255546" y="1"/>
                </a:lnTo>
                <a:cubicBezTo>
                  <a:pt x="227072" y="-171"/>
                  <a:pt x="203850" y="22772"/>
                  <a:pt x="203678" y="51247"/>
                </a:cubicBezTo>
                <a:cubicBezTo>
                  <a:pt x="203646" y="56502"/>
                  <a:pt x="204418" y="61730"/>
                  <a:pt x="205967" y="66751"/>
                </a:cubicBezTo>
                <a:lnTo>
                  <a:pt x="193779" y="54096"/>
                </a:lnTo>
                <a:cubicBezTo>
                  <a:pt x="173982" y="33554"/>
                  <a:pt x="141282" y="32949"/>
                  <a:pt x="120739" y="52746"/>
                </a:cubicBezTo>
                <a:cubicBezTo>
                  <a:pt x="115881" y="57429"/>
                  <a:pt x="111987" y="63018"/>
                  <a:pt x="109277" y="69198"/>
                </a:cubicBezTo>
                <a:lnTo>
                  <a:pt x="108265" y="71463"/>
                </a:lnTo>
                <a:cubicBezTo>
                  <a:pt x="99673" y="90775"/>
                  <a:pt x="103837" y="113383"/>
                  <a:pt x="118746" y="128367"/>
                </a:cubicBezTo>
                <a:lnTo>
                  <a:pt x="0" y="128367"/>
                </a:lnTo>
                <a:lnTo>
                  <a:pt x="0" y="566321"/>
                </a:lnTo>
                <a:lnTo>
                  <a:pt x="513463" y="566321"/>
                </a:lnTo>
                <a:lnTo>
                  <a:pt x="513463" y="128367"/>
                </a:lnTo>
                <a:close/>
                <a:moveTo>
                  <a:pt x="498361" y="286936"/>
                </a:moveTo>
                <a:lnTo>
                  <a:pt x="286935" y="286936"/>
                </a:lnTo>
                <a:lnTo>
                  <a:pt x="286935" y="143469"/>
                </a:lnTo>
                <a:lnTo>
                  <a:pt x="498361" y="143469"/>
                </a:lnTo>
                <a:close/>
                <a:moveTo>
                  <a:pt x="226528" y="332242"/>
                </a:moveTo>
                <a:lnTo>
                  <a:pt x="15102" y="332242"/>
                </a:lnTo>
                <a:lnTo>
                  <a:pt x="15102" y="302038"/>
                </a:lnTo>
                <a:lnTo>
                  <a:pt x="226528" y="302038"/>
                </a:lnTo>
                <a:close/>
                <a:moveTo>
                  <a:pt x="241630" y="143469"/>
                </a:moveTo>
                <a:lnTo>
                  <a:pt x="271833" y="143469"/>
                </a:lnTo>
                <a:lnTo>
                  <a:pt x="271833" y="551219"/>
                </a:lnTo>
                <a:lnTo>
                  <a:pt x="241630" y="551219"/>
                </a:lnTo>
                <a:close/>
                <a:moveTo>
                  <a:pt x="286935" y="302038"/>
                </a:moveTo>
                <a:lnTo>
                  <a:pt x="498361" y="302038"/>
                </a:lnTo>
                <a:lnTo>
                  <a:pt x="498361" y="332242"/>
                </a:lnTo>
                <a:lnTo>
                  <a:pt x="286935" y="332242"/>
                </a:lnTo>
                <a:close/>
                <a:moveTo>
                  <a:pt x="326094" y="64576"/>
                </a:moveTo>
                <a:cubicBezTo>
                  <a:pt x="332882" y="57409"/>
                  <a:pt x="342320" y="53351"/>
                  <a:pt x="352190" y="53356"/>
                </a:cubicBezTo>
                <a:cubicBezTo>
                  <a:pt x="354421" y="53357"/>
                  <a:pt x="356648" y="53557"/>
                  <a:pt x="358843" y="53952"/>
                </a:cubicBezTo>
                <a:cubicBezTo>
                  <a:pt x="370887" y="56002"/>
                  <a:pt x="381070" y="64019"/>
                  <a:pt x="385890" y="75246"/>
                </a:cubicBezTo>
                <a:lnTo>
                  <a:pt x="386902" y="77511"/>
                </a:lnTo>
                <a:cubicBezTo>
                  <a:pt x="395009" y="96005"/>
                  <a:pt x="386589" y="117569"/>
                  <a:pt x="368096" y="125676"/>
                </a:cubicBezTo>
                <a:cubicBezTo>
                  <a:pt x="365180" y="126954"/>
                  <a:pt x="362110" y="127846"/>
                  <a:pt x="358964" y="128329"/>
                </a:cubicBezTo>
                <a:lnTo>
                  <a:pt x="264970" y="127974"/>
                </a:lnTo>
                <a:close/>
                <a:moveTo>
                  <a:pt x="221416" y="65400"/>
                </a:moveTo>
                <a:cubicBezTo>
                  <a:pt x="213822" y="46699"/>
                  <a:pt x="222826" y="25382"/>
                  <a:pt x="241527" y="17788"/>
                </a:cubicBezTo>
                <a:cubicBezTo>
                  <a:pt x="245891" y="16016"/>
                  <a:pt x="250556" y="15104"/>
                  <a:pt x="255267" y="15103"/>
                </a:cubicBezTo>
                <a:lnTo>
                  <a:pt x="255463" y="15103"/>
                </a:lnTo>
                <a:lnTo>
                  <a:pt x="257993" y="15103"/>
                </a:lnTo>
                <a:cubicBezTo>
                  <a:pt x="278176" y="15206"/>
                  <a:pt x="294454" y="31652"/>
                  <a:pt x="294351" y="51836"/>
                </a:cubicBezTo>
                <a:cubicBezTo>
                  <a:pt x="294327" y="56610"/>
                  <a:pt x="293367" y="61334"/>
                  <a:pt x="291526" y="65739"/>
                </a:cubicBezTo>
                <a:lnTo>
                  <a:pt x="281982" y="88581"/>
                </a:lnTo>
                <a:lnTo>
                  <a:pt x="254466" y="117131"/>
                </a:lnTo>
                <a:lnTo>
                  <a:pt x="233611" y="95445"/>
                </a:lnTo>
                <a:close/>
                <a:moveTo>
                  <a:pt x="124764" y="111868"/>
                </a:moveTo>
                <a:cubicBezTo>
                  <a:pt x="118116" y="101618"/>
                  <a:pt x="117119" y="88698"/>
                  <a:pt x="122114" y="77549"/>
                </a:cubicBezTo>
                <a:lnTo>
                  <a:pt x="123125" y="75284"/>
                </a:lnTo>
                <a:cubicBezTo>
                  <a:pt x="127945" y="64057"/>
                  <a:pt x="138128" y="56040"/>
                  <a:pt x="150173" y="53990"/>
                </a:cubicBezTo>
                <a:cubicBezTo>
                  <a:pt x="152369" y="53594"/>
                  <a:pt x="154595" y="53395"/>
                  <a:pt x="156825" y="53394"/>
                </a:cubicBezTo>
                <a:cubicBezTo>
                  <a:pt x="166698" y="53389"/>
                  <a:pt x="176138" y="57447"/>
                  <a:pt x="182929" y="64614"/>
                </a:cubicBezTo>
                <a:lnTo>
                  <a:pt x="244038" y="128042"/>
                </a:lnTo>
                <a:lnTo>
                  <a:pt x="150014" y="128367"/>
                </a:lnTo>
                <a:cubicBezTo>
                  <a:pt x="139576" y="126846"/>
                  <a:pt x="130334" y="120813"/>
                  <a:pt x="124741" y="111868"/>
                </a:cubicBezTo>
                <a:close/>
                <a:moveTo>
                  <a:pt x="226528" y="143469"/>
                </a:moveTo>
                <a:lnTo>
                  <a:pt x="226528" y="286936"/>
                </a:lnTo>
                <a:lnTo>
                  <a:pt x="15102" y="286936"/>
                </a:lnTo>
                <a:lnTo>
                  <a:pt x="15102" y="143469"/>
                </a:lnTo>
                <a:close/>
                <a:moveTo>
                  <a:pt x="15102" y="347344"/>
                </a:moveTo>
                <a:lnTo>
                  <a:pt x="226528" y="347344"/>
                </a:lnTo>
                <a:lnTo>
                  <a:pt x="226528" y="551219"/>
                </a:lnTo>
                <a:lnTo>
                  <a:pt x="15102" y="551219"/>
                </a:lnTo>
                <a:close/>
                <a:moveTo>
                  <a:pt x="286935" y="551219"/>
                </a:moveTo>
                <a:lnTo>
                  <a:pt x="286935" y="347344"/>
                </a:lnTo>
                <a:lnTo>
                  <a:pt x="498361" y="347344"/>
                </a:lnTo>
                <a:lnTo>
                  <a:pt x="498361" y="551219"/>
                </a:lnTo>
                <a:close/>
              </a:path>
            </a:pathLst>
          </a:custGeom>
          <a:solidFill>
            <a:schemeClr val="bg1"/>
          </a:solidFill>
          <a:ln w="7541" cap="flat">
            <a:solidFill>
              <a:schemeClr val="bg1"/>
            </a:solidFill>
            <a:prstDash val="solid"/>
            <a:miter/>
          </a:ln>
        </p:spPr>
        <p:txBody>
          <a:bodyPr rtlCol="0" anchor="ctr"/>
          <a:lstStyle/>
          <a:p>
            <a:endParaRPr lang="en-GB"/>
          </a:p>
        </p:txBody>
      </p:sp>
      <p:sp>
        <p:nvSpPr>
          <p:cNvPr id="22" name="Bild 24" descr="Blixt kontur">
            <a:extLst>
              <a:ext uri="{FF2B5EF4-FFF2-40B4-BE49-F238E27FC236}">
                <a16:creationId xmlns:a16="http://schemas.microsoft.com/office/drawing/2014/main" id="{FF6582AA-7F85-BEF0-E43C-CE590DA38273}"/>
              </a:ext>
            </a:extLst>
          </p:cNvPr>
          <p:cNvSpPr/>
          <p:nvPr/>
        </p:nvSpPr>
        <p:spPr>
          <a:xfrm>
            <a:off x="7219901" y="2433761"/>
            <a:ext cx="270589" cy="552764"/>
          </a:xfrm>
          <a:custGeom>
            <a:avLst/>
            <a:gdLst>
              <a:gd name="connsiteX0" fmla="*/ 40709 w 270589"/>
              <a:gd name="connsiteY0" fmla="*/ 552678 h 552764"/>
              <a:gd name="connsiteX1" fmla="*/ 40755 w 270589"/>
              <a:gd name="connsiteY1" fmla="*/ 552762 h 552764"/>
              <a:gd name="connsiteX2" fmla="*/ 40776 w 270589"/>
              <a:gd name="connsiteY2" fmla="*/ 552765 h 552764"/>
              <a:gd name="connsiteX3" fmla="*/ 40831 w 270589"/>
              <a:gd name="connsiteY3" fmla="*/ 552736 h 552764"/>
              <a:gd name="connsiteX4" fmla="*/ 270589 w 270589"/>
              <a:gd name="connsiteY4" fmla="*/ 221613 h 552764"/>
              <a:gd name="connsiteX5" fmla="*/ 155589 w 270589"/>
              <a:gd name="connsiteY5" fmla="*/ 221613 h 552764"/>
              <a:gd name="connsiteX6" fmla="*/ 227160 w 270589"/>
              <a:gd name="connsiteY6" fmla="*/ 0 h 552764"/>
              <a:gd name="connsiteX7" fmla="*/ 56959 w 270589"/>
              <a:gd name="connsiteY7" fmla="*/ 0 h 552764"/>
              <a:gd name="connsiteX8" fmla="*/ 0 w 270589"/>
              <a:gd name="connsiteY8" fmla="*/ 302789 h 552764"/>
              <a:gd name="connsiteX9" fmla="*/ 115000 w 270589"/>
              <a:gd name="connsiteY9" fmla="*/ 302789 h 552764"/>
              <a:gd name="connsiteX10" fmla="*/ 16312 w 270589"/>
              <a:gd name="connsiteY10" fmla="*/ 289260 h 552764"/>
              <a:gd name="connsiteX11" fmla="*/ 68181 w 270589"/>
              <a:gd name="connsiteY11" fmla="*/ 13529 h 552764"/>
              <a:gd name="connsiteX12" fmla="*/ 208573 w 270589"/>
              <a:gd name="connsiteY12" fmla="*/ 13529 h 552764"/>
              <a:gd name="connsiteX13" fmla="*/ 142714 w 270589"/>
              <a:gd name="connsiteY13" fmla="*/ 217455 h 552764"/>
              <a:gd name="connsiteX14" fmla="*/ 137002 w 270589"/>
              <a:gd name="connsiteY14" fmla="*/ 235142 h 552764"/>
              <a:gd name="connsiteX15" fmla="*/ 244734 w 270589"/>
              <a:gd name="connsiteY15" fmla="*/ 235142 h 552764"/>
              <a:gd name="connsiteX16" fmla="*/ 77869 w 270589"/>
              <a:gd name="connsiteY16" fmla="*/ 475623 h 552764"/>
              <a:gd name="connsiteX17" fmla="*/ 77749 w 270589"/>
              <a:gd name="connsiteY17" fmla="*/ 475565 h 552764"/>
              <a:gd name="connsiteX18" fmla="*/ 127969 w 270589"/>
              <a:gd name="connsiteY18" fmla="*/ 306645 h 552764"/>
              <a:gd name="connsiteX19" fmla="*/ 133138 w 270589"/>
              <a:gd name="connsiteY19" fmla="*/ 289260 h 552764"/>
              <a:gd name="connsiteX20" fmla="*/ 16311 w 270589"/>
              <a:gd name="connsiteY20" fmla="*/ 289260 h 55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589" h="552764">
                <a:moveTo>
                  <a:pt x="40709" y="552678"/>
                </a:moveTo>
                <a:cubicBezTo>
                  <a:pt x="40698" y="552714"/>
                  <a:pt x="40719" y="552752"/>
                  <a:pt x="40755" y="552762"/>
                </a:cubicBezTo>
                <a:cubicBezTo>
                  <a:pt x="40762" y="552764"/>
                  <a:pt x="40769" y="552765"/>
                  <a:pt x="40776" y="552765"/>
                </a:cubicBezTo>
                <a:lnTo>
                  <a:pt x="40831" y="552736"/>
                </a:lnTo>
                <a:lnTo>
                  <a:pt x="270589" y="221613"/>
                </a:lnTo>
                <a:lnTo>
                  <a:pt x="155589" y="221613"/>
                </a:lnTo>
                <a:lnTo>
                  <a:pt x="227160" y="0"/>
                </a:lnTo>
                <a:lnTo>
                  <a:pt x="56959" y="0"/>
                </a:lnTo>
                <a:lnTo>
                  <a:pt x="0" y="302789"/>
                </a:lnTo>
                <a:lnTo>
                  <a:pt x="115000" y="302789"/>
                </a:lnTo>
                <a:close/>
                <a:moveTo>
                  <a:pt x="16312" y="289260"/>
                </a:moveTo>
                <a:lnTo>
                  <a:pt x="68181" y="13529"/>
                </a:lnTo>
                <a:lnTo>
                  <a:pt x="208573" y="13529"/>
                </a:lnTo>
                <a:lnTo>
                  <a:pt x="142714" y="217455"/>
                </a:lnTo>
                <a:lnTo>
                  <a:pt x="137002" y="235142"/>
                </a:lnTo>
                <a:lnTo>
                  <a:pt x="244734" y="235142"/>
                </a:lnTo>
                <a:lnTo>
                  <a:pt x="77869" y="475623"/>
                </a:lnTo>
                <a:cubicBezTo>
                  <a:pt x="77734" y="475814"/>
                  <a:pt x="77683" y="475788"/>
                  <a:pt x="77749" y="475565"/>
                </a:cubicBezTo>
                <a:lnTo>
                  <a:pt x="127969" y="306645"/>
                </a:lnTo>
                <a:lnTo>
                  <a:pt x="133138" y="289260"/>
                </a:lnTo>
                <a:lnTo>
                  <a:pt x="16311" y="289260"/>
                </a:lnTo>
                <a:close/>
              </a:path>
            </a:pathLst>
          </a:custGeom>
          <a:solidFill>
            <a:schemeClr val="bg1"/>
          </a:solidFill>
          <a:ln w="6747" cap="flat">
            <a:solidFill>
              <a:schemeClr val="bg1"/>
            </a:solidFill>
            <a:prstDash val="solid"/>
            <a:miter/>
          </a:ln>
        </p:spPr>
        <p:txBody>
          <a:bodyPr rtlCol="0" anchor="ctr"/>
          <a:lstStyle/>
          <a:p>
            <a:endParaRPr lang="en-GB"/>
          </a:p>
        </p:txBody>
      </p:sp>
      <p:sp>
        <p:nvSpPr>
          <p:cNvPr id="24" name="Bild 26" descr="Socialt nätverk kontur">
            <a:extLst>
              <a:ext uri="{FF2B5EF4-FFF2-40B4-BE49-F238E27FC236}">
                <a16:creationId xmlns:a16="http://schemas.microsoft.com/office/drawing/2014/main" id="{FBFD27F1-6239-8930-4232-6BE88DD9D00E}"/>
              </a:ext>
            </a:extLst>
          </p:cNvPr>
          <p:cNvSpPr/>
          <p:nvPr/>
        </p:nvSpPr>
        <p:spPr>
          <a:xfrm>
            <a:off x="3318184" y="2347918"/>
            <a:ext cx="589749" cy="560223"/>
          </a:xfrm>
          <a:custGeom>
            <a:avLst/>
            <a:gdLst>
              <a:gd name="connsiteX0" fmla="*/ 521596 w 589749"/>
              <a:gd name="connsiteY0" fmla="*/ 286966 h 560223"/>
              <a:gd name="connsiteX1" fmla="*/ 589750 w 589749"/>
              <a:gd name="connsiteY1" fmla="*/ 219007 h 560223"/>
              <a:gd name="connsiteX2" fmla="*/ 521790 w 589749"/>
              <a:gd name="connsiteY2" fmla="*/ 150853 h 560223"/>
              <a:gd name="connsiteX3" fmla="*/ 453637 w 589749"/>
              <a:gd name="connsiteY3" fmla="*/ 218812 h 560223"/>
              <a:gd name="connsiteX4" fmla="*/ 456560 w 589749"/>
              <a:gd name="connsiteY4" fmla="*/ 238640 h 560223"/>
              <a:gd name="connsiteX5" fmla="*/ 379540 w 589749"/>
              <a:gd name="connsiteY5" fmla="*/ 271456 h 560223"/>
              <a:gd name="connsiteX6" fmla="*/ 302619 w 589749"/>
              <a:gd name="connsiteY6" fmla="*/ 219392 h 560223"/>
              <a:gd name="connsiteX7" fmla="*/ 302619 w 589749"/>
              <a:gd name="connsiteY7" fmla="*/ 135502 h 560223"/>
              <a:gd name="connsiteX8" fmla="*/ 362606 w 589749"/>
              <a:gd name="connsiteY8" fmla="*/ 60413 h 560223"/>
              <a:gd name="connsiteX9" fmla="*/ 287517 w 589749"/>
              <a:gd name="connsiteY9" fmla="*/ 427 h 560223"/>
              <a:gd name="connsiteX10" fmla="*/ 227530 w 589749"/>
              <a:gd name="connsiteY10" fmla="*/ 75515 h 560223"/>
              <a:gd name="connsiteX11" fmla="*/ 287517 w 589749"/>
              <a:gd name="connsiteY11" fmla="*/ 135502 h 560223"/>
              <a:gd name="connsiteX12" fmla="*/ 287517 w 589749"/>
              <a:gd name="connsiteY12" fmla="*/ 219392 h 560223"/>
              <a:gd name="connsiteX13" fmla="*/ 210633 w 589749"/>
              <a:gd name="connsiteY13" fmla="*/ 271456 h 560223"/>
              <a:gd name="connsiteX14" fmla="*/ 133576 w 589749"/>
              <a:gd name="connsiteY14" fmla="*/ 238640 h 560223"/>
              <a:gd name="connsiteX15" fmla="*/ 88229 w 589749"/>
              <a:gd name="connsiteY15" fmla="*/ 153407 h 560223"/>
              <a:gd name="connsiteX16" fmla="*/ 2996 w 589749"/>
              <a:gd name="connsiteY16" fmla="*/ 198754 h 560223"/>
              <a:gd name="connsiteX17" fmla="*/ 48344 w 589749"/>
              <a:gd name="connsiteY17" fmla="*/ 283987 h 560223"/>
              <a:gd name="connsiteX18" fmla="*/ 127596 w 589749"/>
              <a:gd name="connsiteY18" fmla="*/ 252503 h 560223"/>
              <a:gd name="connsiteX19" fmla="*/ 204910 w 589749"/>
              <a:gd name="connsiteY19" fmla="*/ 285456 h 560223"/>
              <a:gd name="connsiteX20" fmla="*/ 221522 w 589749"/>
              <a:gd name="connsiteY20" fmla="*/ 372480 h 560223"/>
              <a:gd name="connsiteX21" fmla="*/ 159415 w 589749"/>
              <a:gd name="connsiteY21" fmla="*/ 434586 h 560223"/>
              <a:gd name="connsiteX22" fmla="*/ 63697 w 589749"/>
              <a:gd name="connsiteY22" fmla="*/ 452430 h 560223"/>
              <a:gd name="connsiteX23" fmla="*/ 81540 w 589749"/>
              <a:gd name="connsiteY23" fmla="*/ 548149 h 560223"/>
              <a:gd name="connsiteX24" fmla="*/ 177259 w 589749"/>
              <a:gd name="connsiteY24" fmla="*/ 530305 h 560223"/>
              <a:gd name="connsiteX25" fmla="*/ 170885 w 589749"/>
              <a:gd name="connsiteY25" fmla="*/ 444470 h 560223"/>
              <a:gd name="connsiteX26" fmla="*/ 231942 w 589749"/>
              <a:gd name="connsiteY26" fmla="*/ 383414 h 560223"/>
              <a:gd name="connsiteX27" fmla="*/ 358133 w 589749"/>
              <a:gd name="connsiteY27" fmla="*/ 383414 h 560223"/>
              <a:gd name="connsiteX28" fmla="*/ 419190 w 589749"/>
              <a:gd name="connsiteY28" fmla="*/ 444470 h 560223"/>
              <a:gd name="connsiteX29" fmla="*/ 422874 w 589749"/>
              <a:gd name="connsiteY29" fmla="*/ 539438 h 560223"/>
              <a:gd name="connsiteX30" fmla="*/ 517842 w 589749"/>
              <a:gd name="connsiteY30" fmla="*/ 535755 h 560223"/>
              <a:gd name="connsiteX31" fmla="*/ 514158 w 589749"/>
              <a:gd name="connsiteY31" fmla="*/ 440786 h 560223"/>
              <a:gd name="connsiteX32" fmla="*/ 430660 w 589749"/>
              <a:gd name="connsiteY32" fmla="*/ 434586 h 560223"/>
              <a:gd name="connsiteX33" fmla="*/ 368553 w 589749"/>
              <a:gd name="connsiteY33" fmla="*/ 372480 h 560223"/>
              <a:gd name="connsiteX34" fmla="*/ 385226 w 589749"/>
              <a:gd name="connsiteY34" fmla="*/ 285456 h 560223"/>
              <a:gd name="connsiteX35" fmla="*/ 462540 w 589749"/>
              <a:gd name="connsiteY35" fmla="*/ 252526 h 560223"/>
              <a:gd name="connsiteX36" fmla="*/ 521596 w 589749"/>
              <a:gd name="connsiteY36" fmla="*/ 286966 h 560223"/>
              <a:gd name="connsiteX37" fmla="*/ 38525 w 589749"/>
              <a:gd name="connsiteY37" fmla="*/ 262463 h 560223"/>
              <a:gd name="connsiteX38" fmla="*/ 70190 w 589749"/>
              <a:gd name="connsiteY38" fmla="*/ 234098 h 560223"/>
              <a:gd name="connsiteX39" fmla="*/ 98555 w 589749"/>
              <a:gd name="connsiteY39" fmla="*/ 262463 h 560223"/>
              <a:gd name="connsiteX40" fmla="*/ 38525 w 589749"/>
              <a:gd name="connsiteY40" fmla="*/ 262463 h 560223"/>
              <a:gd name="connsiteX41" fmla="*/ 57214 w 589749"/>
              <a:gd name="connsiteY41" fmla="*/ 207681 h 560223"/>
              <a:gd name="connsiteX42" fmla="*/ 68540 w 589749"/>
              <a:gd name="connsiteY42" fmla="*/ 196355 h 560223"/>
              <a:gd name="connsiteX43" fmla="*/ 79866 w 589749"/>
              <a:gd name="connsiteY43" fmla="*/ 207681 h 560223"/>
              <a:gd name="connsiteX44" fmla="*/ 68540 w 589749"/>
              <a:gd name="connsiteY44" fmla="*/ 219007 h 560223"/>
              <a:gd name="connsiteX45" fmla="*/ 57214 w 589749"/>
              <a:gd name="connsiteY45" fmla="*/ 207681 h 560223"/>
              <a:gd name="connsiteX46" fmla="*/ 111414 w 589749"/>
              <a:gd name="connsiteY46" fmla="*/ 249800 h 560223"/>
              <a:gd name="connsiteX47" fmla="*/ 89154 w 589749"/>
              <a:gd name="connsiteY47" fmla="*/ 224014 h 560223"/>
              <a:gd name="connsiteX48" fmla="*/ 94968 w 589749"/>
              <a:gd name="connsiteY48" fmla="*/ 207681 h 560223"/>
              <a:gd name="connsiteX49" fmla="*/ 68540 w 589749"/>
              <a:gd name="connsiteY49" fmla="*/ 181253 h 560223"/>
              <a:gd name="connsiteX50" fmla="*/ 42112 w 589749"/>
              <a:gd name="connsiteY50" fmla="*/ 207681 h 560223"/>
              <a:gd name="connsiteX51" fmla="*/ 47926 w 589749"/>
              <a:gd name="connsiteY51" fmla="*/ 224014 h 560223"/>
              <a:gd name="connsiteX52" fmla="*/ 25666 w 589749"/>
              <a:gd name="connsiteY52" fmla="*/ 249800 h 560223"/>
              <a:gd name="connsiteX53" fmla="*/ 37627 w 589749"/>
              <a:gd name="connsiteY53" fmla="*/ 176013 h 560223"/>
              <a:gd name="connsiteX54" fmla="*/ 111414 w 589749"/>
              <a:gd name="connsiteY54" fmla="*/ 187974 h 560223"/>
              <a:gd name="connsiteX55" fmla="*/ 111414 w 589749"/>
              <a:gd name="connsiteY55" fmla="*/ 249800 h 560223"/>
              <a:gd name="connsiteX56" fmla="*/ 283741 w 589749"/>
              <a:gd name="connsiteY56" fmla="*/ 56662 h 560223"/>
              <a:gd name="connsiteX57" fmla="*/ 295068 w 589749"/>
              <a:gd name="connsiteY57" fmla="*/ 45336 h 560223"/>
              <a:gd name="connsiteX58" fmla="*/ 306394 w 589749"/>
              <a:gd name="connsiteY58" fmla="*/ 56662 h 560223"/>
              <a:gd name="connsiteX59" fmla="*/ 295068 w 589749"/>
              <a:gd name="connsiteY59" fmla="*/ 67989 h 560223"/>
              <a:gd name="connsiteX60" fmla="*/ 283741 w 589749"/>
              <a:gd name="connsiteY60" fmla="*/ 56662 h 560223"/>
              <a:gd name="connsiteX61" fmla="*/ 295068 w 589749"/>
              <a:gd name="connsiteY61" fmla="*/ 83091 h 560223"/>
              <a:gd name="connsiteX62" fmla="*/ 325083 w 589749"/>
              <a:gd name="connsiteY62" fmla="*/ 111444 h 560223"/>
              <a:gd name="connsiteX63" fmla="*/ 265053 w 589749"/>
              <a:gd name="connsiteY63" fmla="*/ 111444 h 560223"/>
              <a:gd name="connsiteX64" fmla="*/ 295068 w 589749"/>
              <a:gd name="connsiteY64" fmla="*/ 83091 h 560223"/>
              <a:gd name="connsiteX65" fmla="*/ 242211 w 589749"/>
              <a:gd name="connsiteY65" fmla="*/ 67989 h 560223"/>
              <a:gd name="connsiteX66" fmla="*/ 294948 w 589749"/>
              <a:gd name="connsiteY66" fmla="*/ 15012 h 560223"/>
              <a:gd name="connsiteX67" fmla="*/ 347924 w 589749"/>
              <a:gd name="connsiteY67" fmla="*/ 67749 h 560223"/>
              <a:gd name="connsiteX68" fmla="*/ 337942 w 589749"/>
              <a:gd name="connsiteY68" fmla="*/ 98781 h 560223"/>
              <a:gd name="connsiteX69" fmla="*/ 315682 w 589749"/>
              <a:gd name="connsiteY69" fmla="*/ 72995 h 560223"/>
              <a:gd name="connsiteX70" fmla="*/ 321496 w 589749"/>
              <a:gd name="connsiteY70" fmla="*/ 56662 h 560223"/>
              <a:gd name="connsiteX71" fmla="*/ 295068 w 589749"/>
              <a:gd name="connsiteY71" fmla="*/ 30234 h 560223"/>
              <a:gd name="connsiteX72" fmla="*/ 268640 w 589749"/>
              <a:gd name="connsiteY72" fmla="*/ 56662 h 560223"/>
              <a:gd name="connsiteX73" fmla="*/ 274454 w 589749"/>
              <a:gd name="connsiteY73" fmla="*/ 72995 h 560223"/>
              <a:gd name="connsiteX74" fmla="*/ 252194 w 589749"/>
              <a:gd name="connsiteY74" fmla="*/ 98781 h 560223"/>
              <a:gd name="connsiteX75" fmla="*/ 242211 w 589749"/>
              <a:gd name="connsiteY75" fmla="*/ 67989 h 560223"/>
              <a:gd name="connsiteX76" fmla="*/ 91382 w 589749"/>
              <a:gd name="connsiteY76" fmla="*/ 534296 h 560223"/>
              <a:gd name="connsiteX77" fmla="*/ 123046 w 589749"/>
              <a:gd name="connsiteY77" fmla="*/ 505931 h 560223"/>
              <a:gd name="connsiteX78" fmla="*/ 151411 w 589749"/>
              <a:gd name="connsiteY78" fmla="*/ 534296 h 560223"/>
              <a:gd name="connsiteX79" fmla="*/ 91382 w 589749"/>
              <a:gd name="connsiteY79" fmla="*/ 534296 h 560223"/>
              <a:gd name="connsiteX80" fmla="*/ 110070 w 589749"/>
              <a:gd name="connsiteY80" fmla="*/ 479514 h 560223"/>
              <a:gd name="connsiteX81" fmla="*/ 121397 w 589749"/>
              <a:gd name="connsiteY81" fmla="*/ 468188 h 560223"/>
              <a:gd name="connsiteX82" fmla="*/ 132723 w 589749"/>
              <a:gd name="connsiteY82" fmla="*/ 479514 h 560223"/>
              <a:gd name="connsiteX83" fmla="*/ 121397 w 589749"/>
              <a:gd name="connsiteY83" fmla="*/ 490841 h 560223"/>
              <a:gd name="connsiteX84" fmla="*/ 110070 w 589749"/>
              <a:gd name="connsiteY84" fmla="*/ 479514 h 560223"/>
              <a:gd name="connsiteX85" fmla="*/ 164271 w 589749"/>
              <a:gd name="connsiteY85" fmla="*/ 521633 h 560223"/>
              <a:gd name="connsiteX86" fmla="*/ 142011 w 589749"/>
              <a:gd name="connsiteY86" fmla="*/ 495847 h 560223"/>
              <a:gd name="connsiteX87" fmla="*/ 147825 w 589749"/>
              <a:gd name="connsiteY87" fmla="*/ 479514 h 560223"/>
              <a:gd name="connsiteX88" fmla="*/ 121397 w 589749"/>
              <a:gd name="connsiteY88" fmla="*/ 453086 h 560223"/>
              <a:gd name="connsiteX89" fmla="*/ 94968 w 589749"/>
              <a:gd name="connsiteY89" fmla="*/ 479514 h 560223"/>
              <a:gd name="connsiteX90" fmla="*/ 100782 w 589749"/>
              <a:gd name="connsiteY90" fmla="*/ 495847 h 560223"/>
              <a:gd name="connsiteX91" fmla="*/ 78522 w 589749"/>
              <a:gd name="connsiteY91" fmla="*/ 521633 h 560223"/>
              <a:gd name="connsiteX92" fmla="*/ 90484 w 589749"/>
              <a:gd name="connsiteY92" fmla="*/ 447847 h 560223"/>
              <a:gd name="connsiteX93" fmla="*/ 164271 w 589749"/>
              <a:gd name="connsiteY93" fmla="*/ 459807 h 560223"/>
              <a:gd name="connsiteX94" fmla="*/ 164271 w 589749"/>
              <a:gd name="connsiteY94" fmla="*/ 521633 h 560223"/>
              <a:gd name="connsiteX95" fmla="*/ 249407 w 589749"/>
              <a:gd name="connsiteY95" fmla="*/ 378098 h 560223"/>
              <a:gd name="connsiteX96" fmla="*/ 299388 w 589749"/>
              <a:gd name="connsiteY96" fmla="*/ 336757 h 560223"/>
              <a:gd name="connsiteX97" fmla="*/ 340728 w 589749"/>
              <a:gd name="connsiteY97" fmla="*/ 378098 h 560223"/>
              <a:gd name="connsiteX98" fmla="*/ 249407 w 589749"/>
              <a:gd name="connsiteY98" fmla="*/ 378098 h 560223"/>
              <a:gd name="connsiteX99" fmla="*/ 274069 w 589749"/>
              <a:gd name="connsiteY99" fmla="*/ 300414 h 560223"/>
              <a:gd name="connsiteX100" fmla="*/ 295075 w 589749"/>
              <a:gd name="connsiteY100" fmla="*/ 279422 h 560223"/>
              <a:gd name="connsiteX101" fmla="*/ 316067 w 589749"/>
              <a:gd name="connsiteY101" fmla="*/ 300429 h 560223"/>
              <a:gd name="connsiteX102" fmla="*/ 295068 w 589749"/>
              <a:gd name="connsiteY102" fmla="*/ 321421 h 560223"/>
              <a:gd name="connsiteX103" fmla="*/ 274069 w 589749"/>
              <a:gd name="connsiteY103" fmla="*/ 300414 h 560223"/>
              <a:gd name="connsiteX104" fmla="*/ 438724 w 589749"/>
              <a:gd name="connsiteY104" fmla="*/ 534296 h 560223"/>
              <a:gd name="connsiteX105" fmla="*/ 470389 w 589749"/>
              <a:gd name="connsiteY105" fmla="*/ 505931 h 560223"/>
              <a:gd name="connsiteX106" fmla="*/ 498754 w 589749"/>
              <a:gd name="connsiteY106" fmla="*/ 534296 h 560223"/>
              <a:gd name="connsiteX107" fmla="*/ 438724 w 589749"/>
              <a:gd name="connsiteY107" fmla="*/ 534296 h 560223"/>
              <a:gd name="connsiteX108" fmla="*/ 457413 w 589749"/>
              <a:gd name="connsiteY108" fmla="*/ 479514 h 560223"/>
              <a:gd name="connsiteX109" fmla="*/ 468739 w 589749"/>
              <a:gd name="connsiteY109" fmla="*/ 468188 h 560223"/>
              <a:gd name="connsiteX110" fmla="*/ 480066 w 589749"/>
              <a:gd name="connsiteY110" fmla="*/ 479514 h 560223"/>
              <a:gd name="connsiteX111" fmla="*/ 468739 w 589749"/>
              <a:gd name="connsiteY111" fmla="*/ 490841 h 560223"/>
              <a:gd name="connsiteX112" fmla="*/ 457413 w 589749"/>
              <a:gd name="connsiteY112" fmla="*/ 479514 h 560223"/>
              <a:gd name="connsiteX113" fmla="*/ 521596 w 589749"/>
              <a:gd name="connsiteY113" fmla="*/ 490841 h 560223"/>
              <a:gd name="connsiteX114" fmla="*/ 511613 w 589749"/>
              <a:gd name="connsiteY114" fmla="*/ 521633 h 560223"/>
              <a:gd name="connsiteX115" fmla="*/ 489353 w 589749"/>
              <a:gd name="connsiteY115" fmla="*/ 495847 h 560223"/>
              <a:gd name="connsiteX116" fmla="*/ 495167 w 589749"/>
              <a:gd name="connsiteY116" fmla="*/ 479514 h 560223"/>
              <a:gd name="connsiteX117" fmla="*/ 468739 w 589749"/>
              <a:gd name="connsiteY117" fmla="*/ 453086 h 560223"/>
              <a:gd name="connsiteX118" fmla="*/ 442311 w 589749"/>
              <a:gd name="connsiteY118" fmla="*/ 479514 h 560223"/>
              <a:gd name="connsiteX119" fmla="*/ 448125 w 589749"/>
              <a:gd name="connsiteY119" fmla="*/ 495847 h 560223"/>
              <a:gd name="connsiteX120" fmla="*/ 425865 w 589749"/>
              <a:gd name="connsiteY120" fmla="*/ 521633 h 560223"/>
              <a:gd name="connsiteX121" fmla="*/ 437826 w 589749"/>
              <a:gd name="connsiteY121" fmla="*/ 447847 h 560223"/>
              <a:gd name="connsiteX122" fmla="*/ 511613 w 589749"/>
              <a:gd name="connsiteY122" fmla="*/ 459808 h 560223"/>
              <a:gd name="connsiteX123" fmla="*/ 521596 w 589749"/>
              <a:gd name="connsiteY123" fmla="*/ 490841 h 560223"/>
              <a:gd name="connsiteX124" fmla="*/ 353852 w 589749"/>
              <a:gd name="connsiteY124" fmla="*/ 366409 h 560223"/>
              <a:gd name="connsiteX125" fmla="*/ 319699 w 589749"/>
              <a:gd name="connsiteY125" fmla="*/ 326661 h 560223"/>
              <a:gd name="connsiteX126" fmla="*/ 321461 w 589749"/>
              <a:gd name="connsiteY126" fmla="*/ 275637 h 560223"/>
              <a:gd name="connsiteX127" fmla="*/ 270437 w 589749"/>
              <a:gd name="connsiteY127" fmla="*/ 273875 h 560223"/>
              <a:gd name="connsiteX128" fmla="*/ 268675 w 589749"/>
              <a:gd name="connsiteY128" fmla="*/ 324899 h 560223"/>
              <a:gd name="connsiteX129" fmla="*/ 270437 w 589749"/>
              <a:gd name="connsiteY129" fmla="*/ 326661 h 560223"/>
              <a:gd name="connsiteX130" fmla="*/ 236284 w 589749"/>
              <a:gd name="connsiteY130" fmla="*/ 366409 h 560223"/>
              <a:gd name="connsiteX131" fmla="*/ 241866 w 589749"/>
              <a:gd name="connsiteY131" fmla="*/ 254423 h 560223"/>
              <a:gd name="connsiteX132" fmla="*/ 353852 w 589749"/>
              <a:gd name="connsiteY132" fmla="*/ 260004 h 560223"/>
              <a:gd name="connsiteX133" fmla="*/ 353852 w 589749"/>
              <a:gd name="connsiteY133" fmla="*/ 366409 h 560223"/>
              <a:gd name="connsiteX134" fmla="*/ 491581 w 589749"/>
              <a:gd name="connsiteY134" fmla="*/ 262463 h 560223"/>
              <a:gd name="connsiteX135" fmla="*/ 523246 w 589749"/>
              <a:gd name="connsiteY135" fmla="*/ 234098 h 560223"/>
              <a:gd name="connsiteX136" fmla="*/ 551611 w 589749"/>
              <a:gd name="connsiteY136" fmla="*/ 262463 h 560223"/>
              <a:gd name="connsiteX137" fmla="*/ 491581 w 589749"/>
              <a:gd name="connsiteY137" fmla="*/ 262463 h 560223"/>
              <a:gd name="connsiteX138" fmla="*/ 510269 w 589749"/>
              <a:gd name="connsiteY138" fmla="*/ 207681 h 560223"/>
              <a:gd name="connsiteX139" fmla="*/ 521596 w 589749"/>
              <a:gd name="connsiteY139" fmla="*/ 196355 h 560223"/>
              <a:gd name="connsiteX140" fmla="*/ 532922 w 589749"/>
              <a:gd name="connsiteY140" fmla="*/ 207681 h 560223"/>
              <a:gd name="connsiteX141" fmla="*/ 521596 w 589749"/>
              <a:gd name="connsiteY141" fmla="*/ 219007 h 560223"/>
              <a:gd name="connsiteX142" fmla="*/ 510269 w 589749"/>
              <a:gd name="connsiteY142" fmla="*/ 207681 h 560223"/>
              <a:gd name="connsiteX143" fmla="*/ 521596 w 589749"/>
              <a:gd name="connsiteY143" fmla="*/ 166151 h 560223"/>
              <a:gd name="connsiteX144" fmla="*/ 574452 w 589749"/>
              <a:gd name="connsiteY144" fmla="*/ 218826 h 560223"/>
              <a:gd name="connsiteX145" fmla="*/ 564470 w 589749"/>
              <a:gd name="connsiteY145" fmla="*/ 249800 h 560223"/>
              <a:gd name="connsiteX146" fmla="*/ 542210 w 589749"/>
              <a:gd name="connsiteY146" fmla="*/ 224014 h 560223"/>
              <a:gd name="connsiteX147" fmla="*/ 548024 w 589749"/>
              <a:gd name="connsiteY147" fmla="*/ 207681 h 560223"/>
              <a:gd name="connsiteX148" fmla="*/ 521596 w 589749"/>
              <a:gd name="connsiteY148" fmla="*/ 181253 h 560223"/>
              <a:gd name="connsiteX149" fmla="*/ 495167 w 589749"/>
              <a:gd name="connsiteY149" fmla="*/ 207681 h 560223"/>
              <a:gd name="connsiteX150" fmla="*/ 500982 w 589749"/>
              <a:gd name="connsiteY150" fmla="*/ 224014 h 560223"/>
              <a:gd name="connsiteX151" fmla="*/ 478721 w 589749"/>
              <a:gd name="connsiteY151" fmla="*/ 249800 h 560223"/>
              <a:gd name="connsiteX152" fmla="*/ 490622 w 589749"/>
              <a:gd name="connsiteY152" fmla="*/ 176133 h 560223"/>
              <a:gd name="connsiteX153" fmla="*/ 521596 w 589749"/>
              <a:gd name="connsiteY153" fmla="*/ 166151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89749" h="560223">
                <a:moveTo>
                  <a:pt x="521596" y="286966"/>
                </a:moveTo>
                <a:cubicBezTo>
                  <a:pt x="559182" y="287019"/>
                  <a:pt x="589696" y="256594"/>
                  <a:pt x="589750" y="219007"/>
                </a:cubicBezTo>
                <a:cubicBezTo>
                  <a:pt x="589803" y="181420"/>
                  <a:pt x="559377" y="150907"/>
                  <a:pt x="521790" y="150853"/>
                </a:cubicBezTo>
                <a:cubicBezTo>
                  <a:pt x="484204" y="150799"/>
                  <a:pt x="453691" y="181226"/>
                  <a:pt x="453637" y="218812"/>
                </a:cubicBezTo>
                <a:cubicBezTo>
                  <a:pt x="453627" y="225529"/>
                  <a:pt x="454612" y="232211"/>
                  <a:pt x="456560" y="238640"/>
                </a:cubicBezTo>
                <a:lnTo>
                  <a:pt x="379540" y="271456"/>
                </a:lnTo>
                <a:cubicBezTo>
                  <a:pt x="364798" y="241818"/>
                  <a:pt x="335613" y="222065"/>
                  <a:pt x="302619" y="219392"/>
                </a:cubicBezTo>
                <a:lnTo>
                  <a:pt x="302619" y="135502"/>
                </a:lnTo>
                <a:cubicBezTo>
                  <a:pt x="339919" y="131331"/>
                  <a:pt x="366776" y="97713"/>
                  <a:pt x="362606" y="60413"/>
                </a:cubicBezTo>
                <a:cubicBezTo>
                  <a:pt x="358435" y="23113"/>
                  <a:pt x="324817" y="-3743"/>
                  <a:pt x="287517" y="427"/>
                </a:cubicBezTo>
                <a:cubicBezTo>
                  <a:pt x="250217" y="4597"/>
                  <a:pt x="223360" y="38215"/>
                  <a:pt x="227530" y="75515"/>
                </a:cubicBezTo>
                <a:cubicBezTo>
                  <a:pt x="231058" y="107069"/>
                  <a:pt x="255964" y="131974"/>
                  <a:pt x="287517" y="135502"/>
                </a:cubicBezTo>
                <a:lnTo>
                  <a:pt x="287517" y="219392"/>
                </a:lnTo>
                <a:cubicBezTo>
                  <a:pt x="254537" y="222077"/>
                  <a:pt x="225369" y="241829"/>
                  <a:pt x="210633" y="271456"/>
                </a:cubicBezTo>
                <a:lnTo>
                  <a:pt x="133576" y="238640"/>
                </a:lnTo>
                <a:cubicBezTo>
                  <a:pt x="144590" y="202581"/>
                  <a:pt x="124288" y="164421"/>
                  <a:pt x="88229" y="153407"/>
                </a:cubicBezTo>
                <a:cubicBezTo>
                  <a:pt x="52170" y="142393"/>
                  <a:pt x="14010" y="162696"/>
                  <a:pt x="2996" y="198754"/>
                </a:cubicBezTo>
                <a:cubicBezTo>
                  <a:pt x="-8018" y="234813"/>
                  <a:pt x="12285" y="272973"/>
                  <a:pt x="48344" y="283987"/>
                </a:cubicBezTo>
                <a:cubicBezTo>
                  <a:pt x="78873" y="293312"/>
                  <a:pt x="111788" y="280236"/>
                  <a:pt x="127596" y="252503"/>
                </a:cubicBezTo>
                <a:lnTo>
                  <a:pt x="204910" y="285456"/>
                </a:lnTo>
                <a:cubicBezTo>
                  <a:pt x="195605" y="315420"/>
                  <a:pt x="201834" y="348050"/>
                  <a:pt x="221522" y="372480"/>
                </a:cubicBezTo>
                <a:lnTo>
                  <a:pt x="159415" y="434586"/>
                </a:lnTo>
                <a:cubicBezTo>
                  <a:pt x="128056" y="413082"/>
                  <a:pt x="85201" y="421071"/>
                  <a:pt x="63697" y="452430"/>
                </a:cubicBezTo>
                <a:cubicBezTo>
                  <a:pt x="42192" y="483790"/>
                  <a:pt x="50181" y="526644"/>
                  <a:pt x="81540" y="548149"/>
                </a:cubicBezTo>
                <a:cubicBezTo>
                  <a:pt x="112900" y="569654"/>
                  <a:pt x="155755" y="561665"/>
                  <a:pt x="177259" y="530305"/>
                </a:cubicBezTo>
                <a:cubicBezTo>
                  <a:pt x="195485" y="503728"/>
                  <a:pt x="192836" y="468064"/>
                  <a:pt x="170885" y="444470"/>
                </a:cubicBezTo>
                <a:lnTo>
                  <a:pt x="231942" y="383414"/>
                </a:lnTo>
                <a:cubicBezTo>
                  <a:pt x="267720" y="415935"/>
                  <a:pt x="322355" y="415935"/>
                  <a:pt x="358133" y="383414"/>
                </a:cubicBezTo>
                <a:lnTo>
                  <a:pt x="419190" y="444470"/>
                </a:lnTo>
                <a:cubicBezTo>
                  <a:pt x="393983" y="471713"/>
                  <a:pt x="395632" y="514231"/>
                  <a:pt x="422874" y="539438"/>
                </a:cubicBezTo>
                <a:cubicBezTo>
                  <a:pt x="450116" y="564647"/>
                  <a:pt x="492635" y="562997"/>
                  <a:pt x="517842" y="535755"/>
                </a:cubicBezTo>
                <a:cubicBezTo>
                  <a:pt x="543049" y="508513"/>
                  <a:pt x="541400" y="465994"/>
                  <a:pt x="514158" y="440786"/>
                </a:cubicBezTo>
                <a:cubicBezTo>
                  <a:pt x="491171" y="419515"/>
                  <a:pt x="456537" y="416944"/>
                  <a:pt x="430660" y="434586"/>
                </a:cubicBezTo>
                <a:lnTo>
                  <a:pt x="368553" y="372480"/>
                </a:lnTo>
                <a:cubicBezTo>
                  <a:pt x="388263" y="348061"/>
                  <a:pt x="394514" y="315430"/>
                  <a:pt x="385226" y="285456"/>
                </a:cubicBezTo>
                <a:lnTo>
                  <a:pt x="462540" y="252526"/>
                </a:lnTo>
                <a:cubicBezTo>
                  <a:pt x="474598" y="273792"/>
                  <a:pt x="497149" y="286944"/>
                  <a:pt x="521596" y="286966"/>
                </a:cubicBezTo>
                <a:close/>
                <a:moveTo>
                  <a:pt x="38525" y="262463"/>
                </a:moveTo>
                <a:cubicBezTo>
                  <a:pt x="39436" y="245886"/>
                  <a:pt x="53613" y="233186"/>
                  <a:pt x="70190" y="234098"/>
                </a:cubicBezTo>
                <a:cubicBezTo>
                  <a:pt x="85493" y="234939"/>
                  <a:pt x="97714" y="247159"/>
                  <a:pt x="98555" y="262463"/>
                </a:cubicBezTo>
                <a:cubicBezTo>
                  <a:pt x="80508" y="274997"/>
                  <a:pt x="56572" y="274997"/>
                  <a:pt x="38525" y="262463"/>
                </a:cubicBezTo>
                <a:close/>
                <a:moveTo>
                  <a:pt x="57214" y="207681"/>
                </a:moveTo>
                <a:cubicBezTo>
                  <a:pt x="57214" y="201426"/>
                  <a:pt x="62285" y="196355"/>
                  <a:pt x="68540" y="196355"/>
                </a:cubicBezTo>
                <a:cubicBezTo>
                  <a:pt x="74795" y="196355"/>
                  <a:pt x="79866" y="201426"/>
                  <a:pt x="79866" y="207681"/>
                </a:cubicBezTo>
                <a:cubicBezTo>
                  <a:pt x="79866" y="213936"/>
                  <a:pt x="74795" y="219007"/>
                  <a:pt x="68540" y="219007"/>
                </a:cubicBezTo>
                <a:cubicBezTo>
                  <a:pt x="62285" y="219007"/>
                  <a:pt x="57214" y="213936"/>
                  <a:pt x="57214" y="207681"/>
                </a:cubicBezTo>
                <a:close/>
                <a:moveTo>
                  <a:pt x="111414" y="249800"/>
                </a:moveTo>
                <a:cubicBezTo>
                  <a:pt x="107612" y="238647"/>
                  <a:pt x="99632" y="229403"/>
                  <a:pt x="89154" y="224014"/>
                </a:cubicBezTo>
                <a:cubicBezTo>
                  <a:pt x="92891" y="219388"/>
                  <a:pt x="94941" y="213627"/>
                  <a:pt x="94968" y="207681"/>
                </a:cubicBezTo>
                <a:cubicBezTo>
                  <a:pt x="94968" y="193085"/>
                  <a:pt x="83136" y="181253"/>
                  <a:pt x="68540" y="181253"/>
                </a:cubicBezTo>
                <a:cubicBezTo>
                  <a:pt x="53944" y="181253"/>
                  <a:pt x="42112" y="193085"/>
                  <a:pt x="42112" y="207681"/>
                </a:cubicBezTo>
                <a:cubicBezTo>
                  <a:pt x="42139" y="213627"/>
                  <a:pt x="44189" y="219388"/>
                  <a:pt x="47926" y="224014"/>
                </a:cubicBezTo>
                <a:cubicBezTo>
                  <a:pt x="37448" y="229403"/>
                  <a:pt x="29468" y="238647"/>
                  <a:pt x="25666" y="249800"/>
                </a:cubicBezTo>
                <a:cubicBezTo>
                  <a:pt x="8593" y="226121"/>
                  <a:pt x="13948" y="193086"/>
                  <a:pt x="37627" y="176013"/>
                </a:cubicBezTo>
                <a:cubicBezTo>
                  <a:pt x="61305" y="158940"/>
                  <a:pt x="94342" y="164296"/>
                  <a:pt x="111414" y="187974"/>
                </a:cubicBezTo>
                <a:cubicBezTo>
                  <a:pt x="124724" y="206434"/>
                  <a:pt x="124724" y="231340"/>
                  <a:pt x="111414" y="249800"/>
                </a:cubicBezTo>
                <a:close/>
                <a:moveTo>
                  <a:pt x="283741" y="56662"/>
                </a:moveTo>
                <a:cubicBezTo>
                  <a:pt x="283741" y="50407"/>
                  <a:pt x="288813" y="45336"/>
                  <a:pt x="295068" y="45336"/>
                </a:cubicBezTo>
                <a:cubicBezTo>
                  <a:pt x="301323" y="45336"/>
                  <a:pt x="306394" y="50407"/>
                  <a:pt x="306394" y="56662"/>
                </a:cubicBezTo>
                <a:cubicBezTo>
                  <a:pt x="306394" y="62918"/>
                  <a:pt x="301323" y="67989"/>
                  <a:pt x="295068" y="67989"/>
                </a:cubicBezTo>
                <a:cubicBezTo>
                  <a:pt x="288813" y="67989"/>
                  <a:pt x="283741" y="62918"/>
                  <a:pt x="283741" y="56662"/>
                </a:cubicBezTo>
                <a:close/>
                <a:moveTo>
                  <a:pt x="295068" y="83091"/>
                </a:moveTo>
                <a:cubicBezTo>
                  <a:pt x="310990" y="83134"/>
                  <a:pt x="324134" y="95550"/>
                  <a:pt x="325083" y="111444"/>
                </a:cubicBezTo>
                <a:cubicBezTo>
                  <a:pt x="307036" y="123979"/>
                  <a:pt x="283100" y="123979"/>
                  <a:pt x="265053" y="111444"/>
                </a:cubicBezTo>
                <a:cubicBezTo>
                  <a:pt x="266002" y="95550"/>
                  <a:pt x="279146" y="83134"/>
                  <a:pt x="295068" y="83091"/>
                </a:cubicBezTo>
                <a:close/>
                <a:moveTo>
                  <a:pt x="242211" y="67989"/>
                </a:moveTo>
                <a:cubicBezTo>
                  <a:pt x="242145" y="38797"/>
                  <a:pt x="265756" y="15079"/>
                  <a:pt x="294948" y="15012"/>
                </a:cubicBezTo>
                <a:cubicBezTo>
                  <a:pt x="324140" y="14946"/>
                  <a:pt x="347858" y="38557"/>
                  <a:pt x="347924" y="67749"/>
                </a:cubicBezTo>
                <a:cubicBezTo>
                  <a:pt x="347949" y="78886"/>
                  <a:pt x="344455" y="89748"/>
                  <a:pt x="337942" y="98781"/>
                </a:cubicBezTo>
                <a:cubicBezTo>
                  <a:pt x="334139" y="87629"/>
                  <a:pt x="326160" y="78385"/>
                  <a:pt x="315682" y="72995"/>
                </a:cubicBezTo>
                <a:cubicBezTo>
                  <a:pt x="319419" y="68369"/>
                  <a:pt x="321469" y="62609"/>
                  <a:pt x="321496" y="56662"/>
                </a:cubicBezTo>
                <a:cubicBezTo>
                  <a:pt x="321496" y="42066"/>
                  <a:pt x="309664" y="30234"/>
                  <a:pt x="295068" y="30234"/>
                </a:cubicBezTo>
                <a:cubicBezTo>
                  <a:pt x="280472" y="30234"/>
                  <a:pt x="268640" y="42066"/>
                  <a:pt x="268640" y="56662"/>
                </a:cubicBezTo>
                <a:cubicBezTo>
                  <a:pt x="268666" y="62609"/>
                  <a:pt x="270717" y="68369"/>
                  <a:pt x="274454" y="72995"/>
                </a:cubicBezTo>
                <a:cubicBezTo>
                  <a:pt x="263975" y="78385"/>
                  <a:pt x="255996" y="87629"/>
                  <a:pt x="252194" y="98781"/>
                </a:cubicBezTo>
                <a:cubicBezTo>
                  <a:pt x="245707" y="89824"/>
                  <a:pt x="242214" y="79048"/>
                  <a:pt x="242211" y="67989"/>
                </a:cubicBezTo>
                <a:close/>
                <a:moveTo>
                  <a:pt x="91382" y="534296"/>
                </a:moveTo>
                <a:cubicBezTo>
                  <a:pt x="92293" y="517720"/>
                  <a:pt x="106470" y="505020"/>
                  <a:pt x="123046" y="505931"/>
                </a:cubicBezTo>
                <a:cubicBezTo>
                  <a:pt x="138350" y="506772"/>
                  <a:pt x="150570" y="518993"/>
                  <a:pt x="151411" y="534296"/>
                </a:cubicBezTo>
                <a:cubicBezTo>
                  <a:pt x="133365" y="546831"/>
                  <a:pt x="109428" y="546831"/>
                  <a:pt x="91382" y="534296"/>
                </a:cubicBezTo>
                <a:close/>
                <a:moveTo>
                  <a:pt x="110070" y="479514"/>
                </a:moveTo>
                <a:cubicBezTo>
                  <a:pt x="110070" y="473259"/>
                  <a:pt x="115141" y="468188"/>
                  <a:pt x="121397" y="468188"/>
                </a:cubicBezTo>
                <a:cubicBezTo>
                  <a:pt x="127652" y="468188"/>
                  <a:pt x="132723" y="473259"/>
                  <a:pt x="132723" y="479514"/>
                </a:cubicBezTo>
                <a:cubicBezTo>
                  <a:pt x="132723" y="485770"/>
                  <a:pt x="127652" y="490841"/>
                  <a:pt x="121397" y="490841"/>
                </a:cubicBezTo>
                <a:cubicBezTo>
                  <a:pt x="115141" y="490841"/>
                  <a:pt x="110070" y="485770"/>
                  <a:pt x="110070" y="479514"/>
                </a:cubicBezTo>
                <a:close/>
                <a:moveTo>
                  <a:pt x="164271" y="521633"/>
                </a:moveTo>
                <a:cubicBezTo>
                  <a:pt x="160468" y="510481"/>
                  <a:pt x="152489" y="501237"/>
                  <a:pt x="142011" y="495847"/>
                </a:cubicBezTo>
                <a:cubicBezTo>
                  <a:pt x="145747" y="491221"/>
                  <a:pt x="147798" y="485461"/>
                  <a:pt x="147825" y="479514"/>
                </a:cubicBezTo>
                <a:cubicBezTo>
                  <a:pt x="147825" y="464918"/>
                  <a:pt x="135992" y="453086"/>
                  <a:pt x="121397" y="453086"/>
                </a:cubicBezTo>
                <a:cubicBezTo>
                  <a:pt x="106801" y="453086"/>
                  <a:pt x="94968" y="464918"/>
                  <a:pt x="94968" y="479514"/>
                </a:cubicBezTo>
                <a:cubicBezTo>
                  <a:pt x="94995" y="485461"/>
                  <a:pt x="97046" y="491221"/>
                  <a:pt x="100782" y="495847"/>
                </a:cubicBezTo>
                <a:cubicBezTo>
                  <a:pt x="90304" y="501237"/>
                  <a:pt x="82325" y="510481"/>
                  <a:pt x="78522" y="521633"/>
                </a:cubicBezTo>
                <a:cubicBezTo>
                  <a:pt x="61450" y="497954"/>
                  <a:pt x="66805" y="464919"/>
                  <a:pt x="90484" y="447847"/>
                </a:cubicBezTo>
                <a:cubicBezTo>
                  <a:pt x="114162" y="430774"/>
                  <a:pt x="147198" y="436129"/>
                  <a:pt x="164271" y="459807"/>
                </a:cubicBezTo>
                <a:cubicBezTo>
                  <a:pt x="177581" y="478267"/>
                  <a:pt x="177581" y="503174"/>
                  <a:pt x="164271" y="521633"/>
                </a:cubicBezTo>
                <a:close/>
                <a:moveTo>
                  <a:pt x="249407" y="378098"/>
                </a:moveTo>
                <a:cubicBezTo>
                  <a:pt x="251793" y="352880"/>
                  <a:pt x="274170" y="334371"/>
                  <a:pt x="299388" y="336757"/>
                </a:cubicBezTo>
                <a:cubicBezTo>
                  <a:pt x="321304" y="338831"/>
                  <a:pt x="338655" y="356182"/>
                  <a:pt x="340728" y="378098"/>
                </a:cubicBezTo>
                <a:cubicBezTo>
                  <a:pt x="313392" y="397538"/>
                  <a:pt x="276744" y="397538"/>
                  <a:pt x="249407" y="378098"/>
                </a:cubicBezTo>
                <a:close/>
                <a:moveTo>
                  <a:pt x="274069" y="300414"/>
                </a:moveTo>
                <a:cubicBezTo>
                  <a:pt x="274073" y="288816"/>
                  <a:pt x="283478" y="279418"/>
                  <a:pt x="295075" y="279422"/>
                </a:cubicBezTo>
                <a:cubicBezTo>
                  <a:pt x="306673" y="279427"/>
                  <a:pt x="316072" y="288832"/>
                  <a:pt x="316067" y="300429"/>
                </a:cubicBezTo>
                <a:cubicBezTo>
                  <a:pt x="316062" y="312023"/>
                  <a:pt x="306662" y="321421"/>
                  <a:pt x="295068" y="321421"/>
                </a:cubicBezTo>
                <a:cubicBezTo>
                  <a:pt x="283473" y="321408"/>
                  <a:pt x="274077" y="312009"/>
                  <a:pt x="274069" y="300414"/>
                </a:cubicBezTo>
                <a:close/>
                <a:moveTo>
                  <a:pt x="438724" y="534296"/>
                </a:moveTo>
                <a:cubicBezTo>
                  <a:pt x="439636" y="517720"/>
                  <a:pt x="453812" y="505020"/>
                  <a:pt x="470389" y="505931"/>
                </a:cubicBezTo>
                <a:cubicBezTo>
                  <a:pt x="485693" y="506772"/>
                  <a:pt x="497913" y="518993"/>
                  <a:pt x="498754" y="534296"/>
                </a:cubicBezTo>
                <a:cubicBezTo>
                  <a:pt x="480707" y="546831"/>
                  <a:pt x="456771" y="546831"/>
                  <a:pt x="438724" y="534296"/>
                </a:cubicBezTo>
                <a:close/>
                <a:moveTo>
                  <a:pt x="457413" y="479514"/>
                </a:moveTo>
                <a:cubicBezTo>
                  <a:pt x="457413" y="473259"/>
                  <a:pt x="462484" y="468188"/>
                  <a:pt x="468739" y="468188"/>
                </a:cubicBezTo>
                <a:cubicBezTo>
                  <a:pt x="474994" y="468188"/>
                  <a:pt x="480066" y="473259"/>
                  <a:pt x="480066" y="479514"/>
                </a:cubicBezTo>
                <a:cubicBezTo>
                  <a:pt x="480066" y="485770"/>
                  <a:pt x="474994" y="490841"/>
                  <a:pt x="468739" y="490841"/>
                </a:cubicBezTo>
                <a:cubicBezTo>
                  <a:pt x="462484" y="490841"/>
                  <a:pt x="457413" y="485770"/>
                  <a:pt x="457413" y="479514"/>
                </a:cubicBezTo>
                <a:close/>
                <a:moveTo>
                  <a:pt x="521596" y="490841"/>
                </a:moveTo>
                <a:cubicBezTo>
                  <a:pt x="521593" y="501900"/>
                  <a:pt x="518100" y="512676"/>
                  <a:pt x="511613" y="521633"/>
                </a:cubicBezTo>
                <a:cubicBezTo>
                  <a:pt x="507811" y="510481"/>
                  <a:pt x="499832" y="501237"/>
                  <a:pt x="489353" y="495847"/>
                </a:cubicBezTo>
                <a:cubicBezTo>
                  <a:pt x="493090" y="491221"/>
                  <a:pt x="495141" y="485461"/>
                  <a:pt x="495167" y="479514"/>
                </a:cubicBezTo>
                <a:cubicBezTo>
                  <a:pt x="495167" y="464918"/>
                  <a:pt x="483335" y="453086"/>
                  <a:pt x="468739" y="453086"/>
                </a:cubicBezTo>
                <a:cubicBezTo>
                  <a:pt x="454143" y="453086"/>
                  <a:pt x="442311" y="464918"/>
                  <a:pt x="442311" y="479514"/>
                </a:cubicBezTo>
                <a:cubicBezTo>
                  <a:pt x="442338" y="485461"/>
                  <a:pt x="444388" y="491221"/>
                  <a:pt x="448125" y="495847"/>
                </a:cubicBezTo>
                <a:cubicBezTo>
                  <a:pt x="437647" y="501237"/>
                  <a:pt x="429668" y="510481"/>
                  <a:pt x="425865" y="521633"/>
                </a:cubicBezTo>
                <a:cubicBezTo>
                  <a:pt x="408792" y="497954"/>
                  <a:pt x="414147" y="464919"/>
                  <a:pt x="437826" y="447847"/>
                </a:cubicBezTo>
                <a:cubicBezTo>
                  <a:pt x="461505" y="430774"/>
                  <a:pt x="494541" y="436129"/>
                  <a:pt x="511613" y="459808"/>
                </a:cubicBezTo>
                <a:cubicBezTo>
                  <a:pt x="518128" y="468842"/>
                  <a:pt x="521621" y="479703"/>
                  <a:pt x="521596" y="490841"/>
                </a:cubicBezTo>
                <a:close/>
                <a:moveTo>
                  <a:pt x="353852" y="366409"/>
                </a:moveTo>
                <a:cubicBezTo>
                  <a:pt x="349008" y="348707"/>
                  <a:pt x="336470" y="334115"/>
                  <a:pt x="319699" y="326661"/>
                </a:cubicBezTo>
                <a:cubicBezTo>
                  <a:pt x="334275" y="313057"/>
                  <a:pt x="335064" y="290213"/>
                  <a:pt x="321461" y="275637"/>
                </a:cubicBezTo>
                <a:cubicBezTo>
                  <a:pt x="307858" y="261061"/>
                  <a:pt x="285013" y="260272"/>
                  <a:pt x="270437" y="273875"/>
                </a:cubicBezTo>
                <a:cubicBezTo>
                  <a:pt x="255860" y="287478"/>
                  <a:pt x="255071" y="310323"/>
                  <a:pt x="268675" y="324899"/>
                </a:cubicBezTo>
                <a:cubicBezTo>
                  <a:pt x="269241" y="325506"/>
                  <a:pt x="269830" y="326094"/>
                  <a:pt x="270437" y="326661"/>
                </a:cubicBezTo>
                <a:cubicBezTo>
                  <a:pt x="253665" y="334115"/>
                  <a:pt x="241128" y="348707"/>
                  <a:pt x="236284" y="366409"/>
                </a:cubicBezTo>
                <a:cubicBezTo>
                  <a:pt x="206901" y="333944"/>
                  <a:pt x="209400" y="283806"/>
                  <a:pt x="241866" y="254423"/>
                </a:cubicBezTo>
                <a:cubicBezTo>
                  <a:pt x="274331" y="225040"/>
                  <a:pt x="324469" y="227538"/>
                  <a:pt x="353852" y="260004"/>
                </a:cubicBezTo>
                <a:cubicBezTo>
                  <a:pt x="381186" y="290206"/>
                  <a:pt x="381186" y="336207"/>
                  <a:pt x="353852" y="366409"/>
                </a:cubicBezTo>
                <a:close/>
                <a:moveTo>
                  <a:pt x="491581" y="262463"/>
                </a:moveTo>
                <a:cubicBezTo>
                  <a:pt x="492492" y="245886"/>
                  <a:pt x="506669" y="233186"/>
                  <a:pt x="523246" y="234098"/>
                </a:cubicBezTo>
                <a:cubicBezTo>
                  <a:pt x="538549" y="234939"/>
                  <a:pt x="550769" y="247159"/>
                  <a:pt x="551611" y="262463"/>
                </a:cubicBezTo>
                <a:cubicBezTo>
                  <a:pt x="533564" y="274997"/>
                  <a:pt x="509627" y="274997"/>
                  <a:pt x="491581" y="262463"/>
                </a:cubicBezTo>
                <a:close/>
                <a:moveTo>
                  <a:pt x="510269" y="207681"/>
                </a:moveTo>
                <a:cubicBezTo>
                  <a:pt x="510269" y="201426"/>
                  <a:pt x="515340" y="196355"/>
                  <a:pt x="521596" y="196355"/>
                </a:cubicBezTo>
                <a:cubicBezTo>
                  <a:pt x="527851" y="196355"/>
                  <a:pt x="532922" y="201426"/>
                  <a:pt x="532922" y="207681"/>
                </a:cubicBezTo>
                <a:cubicBezTo>
                  <a:pt x="532922" y="213936"/>
                  <a:pt x="527851" y="219007"/>
                  <a:pt x="521596" y="219007"/>
                </a:cubicBezTo>
                <a:cubicBezTo>
                  <a:pt x="515340" y="219007"/>
                  <a:pt x="510269" y="213936"/>
                  <a:pt x="510269" y="207681"/>
                </a:cubicBezTo>
                <a:close/>
                <a:moveTo>
                  <a:pt x="521596" y="166151"/>
                </a:moveTo>
                <a:cubicBezTo>
                  <a:pt x="550738" y="166101"/>
                  <a:pt x="574402" y="189685"/>
                  <a:pt x="574452" y="218826"/>
                </a:cubicBezTo>
                <a:cubicBezTo>
                  <a:pt x="574471" y="229945"/>
                  <a:pt x="570977" y="240785"/>
                  <a:pt x="564470" y="249800"/>
                </a:cubicBezTo>
                <a:cubicBezTo>
                  <a:pt x="560667" y="238647"/>
                  <a:pt x="552688" y="229403"/>
                  <a:pt x="542210" y="224014"/>
                </a:cubicBezTo>
                <a:cubicBezTo>
                  <a:pt x="545947" y="219388"/>
                  <a:pt x="547997" y="213627"/>
                  <a:pt x="548024" y="207681"/>
                </a:cubicBezTo>
                <a:cubicBezTo>
                  <a:pt x="548024" y="193085"/>
                  <a:pt x="536192" y="181253"/>
                  <a:pt x="521596" y="181253"/>
                </a:cubicBezTo>
                <a:cubicBezTo>
                  <a:pt x="507000" y="181253"/>
                  <a:pt x="495167" y="193085"/>
                  <a:pt x="495167" y="207681"/>
                </a:cubicBezTo>
                <a:cubicBezTo>
                  <a:pt x="495195" y="213627"/>
                  <a:pt x="497245" y="219388"/>
                  <a:pt x="500982" y="224014"/>
                </a:cubicBezTo>
                <a:cubicBezTo>
                  <a:pt x="490503" y="229403"/>
                  <a:pt x="482524" y="238647"/>
                  <a:pt x="478721" y="249800"/>
                </a:cubicBezTo>
                <a:cubicBezTo>
                  <a:pt x="461665" y="226171"/>
                  <a:pt x="466993" y="193189"/>
                  <a:pt x="490622" y="176133"/>
                </a:cubicBezTo>
                <a:cubicBezTo>
                  <a:pt x="499637" y="169625"/>
                  <a:pt x="510477" y="166132"/>
                  <a:pt x="521596" y="166151"/>
                </a:cubicBezTo>
                <a:close/>
              </a:path>
            </a:pathLst>
          </a:custGeom>
          <a:solidFill>
            <a:schemeClr val="lt1"/>
          </a:solidFill>
          <a:ln w="10054" cap="flat">
            <a:solidFill>
              <a:schemeClr val="accent5"/>
            </a:solidFill>
            <a:prstDash val="solid"/>
            <a:miter/>
          </a:ln>
        </p:spPr>
        <p:txBody>
          <a:bodyPr rtlCol="0" anchor="ctr"/>
          <a:lstStyle/>
          <a:p>
            <a:endParaRPr lang="en-GB"/>
          </a:p>
        </p:txBody>
      </p:sp>
      <p:sp>
        <p:nvSpPr>
          <p:cNvPr id="144" name="Bild 128" descr="Hjärta kontur">
            <a:extLst>
              <a:ext uri="{FF2B5EF4-FFF2-40B4-BE49-F238E27FC236}">
                <a16:creationId xmlns:a16="http://schemas.microsoft.com/office/drawing/2014/main" id="{60805634-3D74-5216-CE7E-0E4E01A86621}"/>
              </a:ext>
            </a:extLst>
          </p:cNvPr>
          <p:cNvSpPr/>
          <p:nvPr/>
        </p:nvSpPr>
        <p:spPr>
          <a:xfrm>
            <a:off x="13488034" y="2442319"/>
            <a:ext cx="486370" cy="460835"/>
          </a:xfrm>
          <a:custGeom>
            <a:avLst/>
            <a:gdLst>
              <a:gd name="connsiteX0" fmla="*/ 364778 w 486370"/>
              <a:gd name="connsiteY0" fmla="*/ 0 h 460835"/>
              <a:gd name="connsiteX1" fmla="*/ 243185 w 486370"/>
              <a:gd name="connsiteY1" fmla="*/ 96058 h 460835"/>
              <a:gd name="connsiteX2" fmla="*/ 121593 w 486370"/>
              <a:gd name="connsiteY2" fmla="*/ 0 h 460835"/>
              <a:gd name="connsiteX3" fmla="*/ 0 w 486370"/>
              <a:gd name="connsiteY3" fmla="*/ 124668 h 460835"/>
              <a:gd name="connsiteX4" fmla="*/ 243185 w 486370"/>
              <a:gd name="connsiteY4" fmla="*/ 460836 h 460835"/>
              <a:gd name="connsiteX5" fmla="*/ 486370 w 486370"/>
              <a:gd name="connsiteY5" fmla="*/ 124668 h 460835"/>
              <a:gd name="connsiteX6" fmla="*/ 364778 w 486370"/>
              <a:gd name="connsiteY6" fmla="*/ 0 h 460835"/>
              <a:gd name="connsiteX7" fmla="*/ 243185 w 486370"/>
              <a:gd name="connsiteY7" fmla="*/ 442575 h 460835"/>
              <a:gd name="connsiteX8" fmla="*/ 14305 w 486370"/>
              <a:gd name="connsiteY8" fmla="*/ 124668 h 460835"/>
              <a:gd name="connsiteX9" fmla="*/ 46892 w 486370"/>
              <a:gd name="connsiteY9" fmla="*/ 49295 h 460835"/>
              <a:gd name="connsiteX10" fmla="*/ 121593 w 486370"/>
              <a:gd name="connsiteY10" fmla="*/ 14305 h 460835"/>
              <a:gd name="connsiteX11" fmla="*/ 230411 w 486370"/>
              <a:gd name="connsiteY11" fmla="*/ 102495 h 460835"/>
              <a:gd name="connsiteX12" fmla="*/ 243185 w 486370"/>
              <a:gd name="connsiteY12" fmla="*/ 127844 h 460835"/>
              <a:gd name="connsiteX13" fmla="*/ 255959 w 486370"/>
              <a:gd name="connsiteY13" fmla="*/ 102495 h 460835"/>
              <a:gd name="connsiteX14" fmla="*/ 364778 w 486370"/>
              <a:gd name="connsiteY14" fmla="*/ 14305 h 460835"/>
              <a:gd name="connsiteX15" fmla="*/ 472065 w 486370"/>
              <a:gd name="connsiteY15" fmla="*/ 124668 h 460835"/>
              <a:gd name="connsiteX16" fmla="*/ 243185 w 486370"/>
              <a:gd name="connsiteY16" fmla="*/ 442575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370" h="460835">
                <a:moveTo>
                  <a:pt x="364778" y="0"/>
                </a:moveTo>
                <a:cubicBezTo>
                  <a:pt x="323221" y="0"/>
                  <a:pt x="278404" y="26178"/>
                  <a:pt x="243185" y="96058"/>
                </a:cubicBezTo>
                <a:cubicBezTo>
                  <a:pt x="207973" y="26192"/>
                  <a:pt x="163141" y="0"/>
                  <a:pt x="121593" y="0"/>
                </a:cubicBezTo>
                <a:cubicBezTo>
                  <a:pt x="56812" y="0"/>
                  <a:pt x="0" y="63657"/>
                  <a:pt x="0" y="124668"/>
                </a:cubicBezTo>
                <a:cubicBezTo>
                  <a:pt x="0" y="274871"/>
                  <a:pt x="243185" y="460836"/>
                  <a:pt x="243185" y="460836"/>
                </a:cubicBezTo>
                <a:cubicBezTo>
                  <a:pt x="243185" y="460836"/>
                  <a:pt x="486370" y="274871"/>
                  <a:pt x="486370" y="124668"/>
                </a:cubicBezTo>
                <a:cubicBezTo>
                  <a:pt x="486370" y="63664"/>
                  <a:pt x="429551" y="0"/>
                  <a:pt x="364778" y="0"/>
                </a:cubicBezTo>
                <a:close/>
                <a:moveTo>
                  <a:pt x="243185" y="442575"/>
                </a:moveTo>
                <a:cubicBezTo>
                  <a:pt x="200377" y="408000"/>
                  <a:pt x="14305" y="250430"/>
                  <a:pt x="14305" y="124668"/>
                </a:cubicBezTo>
                <a:cubicBezTo>
                  <a:pt x="15429" y="96368"/>
                  <a:pt x="27046" y="69501"/>
                  <a:pt x="46892" y="49295"/>
                </a:cubicBezTo>
                <a:cubicBezTo>
                  <a:pt x="65996" y="27956"/>
                  <a:pt x="92970" y="15321"/>
                  <a:pt x="121593" y="14305"/>
                </a:cubicBezTo>
                <a:cubicBezTo>
                  <a:pt x="163706" y="14305"/>
                  <a:pt x="201336" y="44803"/>
                  <a:pt x="230411" y="102495"/>
                </a:cubicBezTo>
                <a:lnTo>
                  <a:pt x="243185" y="127844"/>
                </a:lnTo>
                <a:lnTo>
                  <a:pt x="255959" y="102495"/>
                </a:lnTo>
                <a:cubicBezTo>
                  <a:pt x="285034" y="44803"/>
                  <a:pt x="322664" y="14305"/>
                  <a:pt x="364778" y="14305"/>
                </a:cubicBezTo>
                <a:cubicBezTo>
                  <a:pt x="418922" y="14305"/>
                  <a:pt x="472065" y="68972"/>
                  <a:pt x="472065" y="124668"/>
                </a:cubicBezTo>
                <a:cubicBezTo>
                  <a:pt x="472065" y="250430"/>
                  <a:pt x="285993" y="408000"/>
                  <a:pt x="243185" y="442575"/>
                </a:cubicBezTo>
                <a:close/>
              </a:path>
            </a:pathLst>
          </a:custGeom>
          <a:solidFill>
            <a:schemeClr val="lt1"/>
          </a:solidFill>
          <a:ln w="9525" cap="flat">
            <a:solidFill>
              <a:schemeClr val="accent5"/>
            </a:solidFill>
            <a:prstDash val="solid"/>
            <a:miter/>
          </a:ln>
        </p:spPr>
        <p:txBody>
          <a:bodyPr rtlCol="0" anchor="ctr"/>
          <a:lstStyle/>
          <a:p>
            <a:endParaRPr lang="en-GB"/>
          </a:p>
        </p:txBody>
      </p:sp>
      <p:sp>
        <p:nvSpPr>
          <p:cNvPr id="153" name="Bild 142" descr="Märke kontur">
            <a:extLst>
              <a:ext uri="{FF2B5EF4-FFF2-40B4-BE49-F238E27FC236}">
                <a16:creationId xmlns:a16="http://schemas.microsoft.com/office/drawing/2014/main" id="{ADF2A171-7FD3-F32A-AB7A-0B02282E73BB}"/>
              </a:ext>
            </a:extLst>
          </p:cNvPr>
          <p:cNvSpPr/>
          <p:nvPr/>
        </p:nvSpPr>
        <p:spPr>
          <a:xfrm>
            <a:off x="8087156" y="5941929"/>
            <a:ext cx="578685" cy="614286"/>
          </a:xfrm>
          <a:custGeom>
            <a:avLst/>
            <a:gdLst>
              <a:gd name="connsiteX0" fmla="*/ 569275 w 578685"/>
              <a:gd name="connsiteY0" fmla="*/ 370947 h 614286"/>
              <a:gd name="connsiteX1" fmla="*/ 335079 w 578685"/>
              <a:gd name="connsiteY1" fmla="*/ 136817 h 614286"/>
              <a:gd name="connsiteX2" fmla="*/ 311663 w 578685"/>
              <a:gd name="connsiteY2" fmla="*/ 126783 h 614286"/>
              <a:gd name="connsiteX3" fmla="*/ 157783 w 578685"/>
              <a:gd name="connsiteY3" fmla="*/ 126783 h 614286"/>
              <a:gd name="connsiteX4" fmla="*/ 151567 w 578685"/>
              <a:gd name="connsiteY4" fmla="*/ 127097 h 614286"/>
              <a:gd name="connsiteX5" fmla="*/ 109710 w 578685"/>
              <a:gd name="connsiteY5" fmla="*/ 92853 h 614286"/>
              <a:gd name="connsiteX6" fmla="*/ 53802 w 578685"/>
              <a:gd name="connsiteY6" fmla="*/ 81678 h 614286"/>
              <a:gd name="connsiteX7" fmla="*/ 20740 w 578685"/>
              <a:gd name="connsiteY7" fmla="*/ 45648 h 614286"/>
              <a:gd name="connsiteX8" fmla="*/ 16483 w 578685"/>
              <a:gd name="connsiteY8" fmla="*/ 7354 h 614286"/>
              <a:gd name="connsiteX9" fmla="*/ 7354 w 578685"/>
              <a:gd name="connsiteY9" fmla="*/ 51 h 614286"/>
              <a:gd name="connsiteX10" fmla="*/ 51 w 578685"/>
              <a:gd name="connsiteY10" fmla="*/ 9181 h 614286"/>
              <a:gd name="connsiteX11" fmla="*/ 4308 w 578685"/>
              <a:gd name="connsiteY11" fmla="*/ 47475 h 614286"/>
              <a:gd name="connsiteX12" fmla="*/ 50529 w 578685"/>
              <a:gd name="connsiteY12" fmla="*/ 97895 h 614286"/>
              <a:gd name="connsiteX13" fmla="*/ 106429 w 578685"/>
              <a:gd name="connsiteY13" fmla="*/ 109070 h 614286"/>
              <a:gd name="connsiteX14" fmla="*/ 135127 w 578685"/>
              <a:gd name="connsiteY14" fmla="*/ 130825 h 614286"/>
              <a:gd name="connsiteX15" fmla="*/ 90832 w 578685"/>
              <a:gd name="connsiteY15" fmla="*/ 193684 h 614286"/>
              <a:gd name="connsiteX16" fmla="*/ 90832 w 578685"/>
              <a:gd name="connsiteY16" fmla="*/ 346696 h 614286"/>
              <a:gd name="connsiteX17" fmla="*/ 100866 w 578685"/>
              <a:gd name="connsiteY17" fmla="*/ 370112 h 614286"/>
              <a:gd name="connsiteX18" fmla="*/ 335029 w 578685"/>
              <a:gd name="connsiteY18" fmla="*/ 604251 h 614286"/>
              <a:gd name="connsiteX19" fmla="*/ 382145 w 578685"/>
              <a:gd name="connsiteY19" fmla="*/ 604802 h 614286"/>
              <a:gd name="connsiteX20" fmla="*/ 382697 w 578685"/>
              <a:gd name="connsiteY20" fmla="*/ 604251 h 614286"/>
              <a:gd name="connsiteX21" fmla="*/ 569275 w 578685"/>
              <a:gd name="connsiteY21" fmla="*/ 417780 h 614286"/>
              <a:gd name="connsiteX22" fmla="*/ 569275 w 578685"/>
              <a:gd name="connsiteY22" fmla="*/ 370947 h 614286"/>
              <a:gd name="connsiteX23" fmla="*/ 557588 w 578685"/>
              <a:gd name="connsiteY23" fmla="*/ 406084 h 614286"/>
              <a:gd name="connsiteX24" fmla="*/ 371059 w 578685"/>
              <a:gd name="connsiteY24" fmla="*/ 592555 h 614286"/>
              <a:gd name="connsiteX25" fmla="*/ 347313 w 578685"/>
              <a:gd name="connsiteY25" fmla="*/ 593101 h 614286"/>
              <a:gd name="connsiteX26" fmla="*/ 346766 w 578685"/>
              <a:gd name="connsiteY26" fmla="*/ 592555 h 614286"/>
              <a:gd name="connsiteX27" fmla="*/ 112603 w 578685"/>
              <a:gd name="connsiteY27" fmla="*/ 358450 h 614286"/>
              <a:gd name="connsiteX28" fmla="*/ 112190 w 578685"/>
              <a:gd name="connsiteY28" fmla="*/ 358037 h 614286"/>
              <a:gd name="connsiteX29" fmla="*/ 111777 w 578685"/>
              <a:gd name="connsiteY29" fmla="*/ 357673 h 614286"/>
              <a:gd name="connsiteX30" fmla="*/ 107388 w 578685"/>
              <a:gd name="connsiteY30" fmla="*/ 346696 h 614286"/>
              <a:gd name="connsiteX31" fmla="*/ 107388 w 578685"/>
              <a:gd name="connsiteY31" fmla="*/ 193676 h 614286"/>
              <a:gd name="connsiteX32" fmla="*/ 139946 w 578685"/>
              <a:gd name="connsiteY32" fmla="*/ 146628 h 614286"/>
              <a:gd name="connsiteX33" fmla="*/ 144012 w 578685"/>
              <a:gd name="connsiteY33" fmla="*/ 166937 h 614286"/>
              <a:gd name="connsiteX34" fmla="*/ 136739 w 578685"/>
              <a:gd name="connsiteY34" fmla="*/ 172268 h 614286"/>
              <a:gd name="connsiteX35" fmla="*/ 136796 w 578685"/>
              <a:gd name="connsiteY35" fmla="*/ 219025 h 614286"/>
              <a:gd name="connsiteX36" fmla="*/ 183552 w 578685"/>
              <a:gd name="connsiteY36" fmla="*/ 218969 h 614286"/>
              <a:gd name="connsiteX37" fmla="*/ 183495 w 578685"/>
              <a:gd name="connsiteY37" fmla="*/ 172211 h 614286"/>
              <a:gd name="connsiteX38" fmla="*/ 160130 w 578685"/>
              <a:gd name="connsiteY38" fmla="*/ 162556 h 614286"/>
              <a:gd name="connsiteX39" fmla="*/ 160006 w 578685"/>
              <a:gd name="connsiteY39" fmla="*/ 162556 h 614286"/>
              <a:gd name="connsiteX40" fmla="*/ 156163 w 578685"/>
              <a:gd name="connsiteY40" fmla="*/ 143347 h 614286"/>
              <a:gd name="connsiteX41" fmla="*/ 157766 w 578685"/>
              <a:gd name="connsiteY41" fmla="*/ 143273 h 614286"/>
              <a:gd name="connsiteX42" fmla="*/ 311663 w 578685"/>
              <a:gd name="connsiteY42" fmla="*/ 143273 h 614286"/>
              <a:gd name="connsiteX43" fmla="*/ 323383 w 578685"/>
              <a:gd name="connsiteY43" fmla="*/ 148463 h 614286"/>
              <a:gd name="connsiteX44" fmla="*/ 557546 w 578685"/>
              <a:gd name="connsiteY44" fmla="*/ 382602 h 614286"/>
              <a:gd name="connsiteX45" fmla="*/ 557546 w 578685"/>
              <a:gd name="connsiteY45" fmla="*/ 406043 h 614286"/>
              <a:gd name="connsiteX46" fmla="*/ 163395 w 578685"/>
              <a:gd name="connsiteY46" fmla="*/ 179434 h 614286"/>
              <a:gd name="connsiteX47" fmla="*/ 176664 w 578685"/>
              <a:gd name="connsiteY47" fmla="*/ 198923 h 614286"/>
              <a:gd name="connsiteX48" fmla="*/ 157175 w 578685"/>
              <a:gd name="connsiteY48" fmla="*/ 212192 h 614286"/>
              <a:gd name="connsiteX49" fmla="*/ 143906 w 578685"/>
              <a:gd name="connsiteY49" fmla="*/ 192703 h 614286"/>
              <a:gd name="connsiteX50" fmla="*/ 147641 w 578685"/>
              <a:gd name="connsiteY50" fmla="*/ 184948 h 614286"/>
              <a:gd name="connsiteX51" fmla="*/ 148997 w 578685"/>
              <a:gd name="connsiteY51" fmla="*/ 191734 h 614286"/>
              <a:gd name="connsiteX52" fmla="*/ 157089 w 578685"/>
              <a:gd name="connsiteY52" fmla="*/ 198346 h 614286"/>
              <a:gd name="connsiteX53" fmla="*/ 158742 w 578685"/>
              <a:gd name="connsiteY53" fmla="*/ 198189 h 614286"/>
              <a:gd name="connsiteX54" fmla="*/ 165222 w 578685"/>
              <a:gd name="connsiteY54" fmla="*/ 188460 h 6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85" h="614286">
                <a:moveTo>
                  <a:pt x="569275" y="370947"/>
                </a:moveTo>
                <a:lnTo>
                  <a:pt x="335079" y="136817"/>
                </a:lnTo>
                <a:cubicBezTo>
                  <a:pt x="328931" y="130473"/>
                  <a:pt x="320496" y="126859"/>
                  <a:pt x="311663" y="126783"/>
                </a:cubicBezTo>
                <a:lnTo>
                  <a:pt x="157783" y="126783"/>
                </a:lnTo>
                <a:cubicBezTo>
                  <a:pt x="155683" y="126783"/>
                  <a:pt x="153650" y="126907"/>
                  <a:pt x="151567" y="127097"/>
                </a:cubicBezTo>
                <a:cubicBezTo>
                  <a:pt x="144167" y="109439"/>
                  <a:pt x="128484" y="96609"/>
                  <a:pt x="109710" y="92853"/>
                </a:cubicBezTo>
                <a:lnTo>
                  <a:pt x="53802" y="81678"/>
                </a:lnTo>
                <a:cubicBezTo>
                  <a:pt x="36085" y="78195"/>
                  <a:pt x="22691" y="63599"/>
                  <a:pt x="20740" y="45648"/>
                </a:cubicBezTo>
                <a:lnTo>
                  <a:pt x="16483" y="7354"/>
                </a:lnTo>
                <a:cubicBezTo>
                  <a:pt x="15979" y="2816"/>
                  <a:pt x="11892" y="-453"/>
                  <a:pt x="7354" y="51"/>
                </a:cubicBezTo>
                <a:cubicBezTo>
                  <a:pt x="2816" y="556"/>
                  <a:pt x="-453" y="4643"/>
                  <a:pt x="51" y="9181"/>
                </a:cubicBezTo>
                <a:lnTo>
                  <a:pt x="4308" y="47475"/>
                </a:lnTo>
                <a:cubicBezTo>
                  <a:pt x="7030" y="72582"/>
                  <a:pt x="25753" y="93006"/>
                  <a:pt x="50529" y="97895"/>
                </a:cubicBezTo>
                <a:lnTo>
                  <a:pt x="106429" y="109070"/>
                </a:lnTo>
                <a:cubicBezTo>
                  <a:pt x="118823" y="111540"/>
                  <a:pt x="129400" y="119559"/>
                  <a:pt x="135127" y="130825"/>
                </a:cubicBezTo>
                <a:cubicBezTo>
                  <a:pt x="108629" y="140400"/>
                  <a:pt x="90935" y="165509"/>
                  <a:pt x="90832" y="193684"/>
                </a:cubicBezTo>
                <a:lnTo>
                  <a:pt x="90832" y="346696"/>
                </a:lnTo>
                <a:cubicBezTo>
                  <a:pt x="90584" y="355595"/>
                  <a:pt x="94252" y="364155"/>
                  <a:pt x="100866" y="370112"/>
                </a:cubicBezTo>
                <a:lnTo>
                  <a:pt x="335029" y="604251"/>
                </a:lnTo>
                <a:cubicBezTo>
                  <a:pt x="347888" y="617414"/>
                  <a:pt x="368983" y="617661"/>
                  <a:pt x="382145" y="604802"/>
                </a:cubicBezTo>
                <a:cubicBezTo>
                  <a:pt x="382331" y="604620"/>
                  <a:pt x="382515" y="604437"/>
                  <a:pt x="382697" y="604251"/>
                </a:cubicBezTo>
                <a:lnTo>
                  <a:pt x="569275" y="417780"/>
                </a:lnTo>
                <a:cubicBezTo>
                  <a:pt x="581822" y="404691"/>
                  <a:pt x="581822" y="384037"/>
                  <a:pt x="569275" y="370947"/>
                </a:cubicBezTo>
                <a:close/>
                <a:moveTo>
                  <a:pt x="557588" y="406084"/>
                </a:moveTo>
                <a:lnTo>
                  <a:pt x="371059" y="592555"/>
                </a:lnTo>
                <a:cubicBezTo>
                  <a:pt x="364652" y="599263"/>
                  <a:pt x="354021" y="599508"/>
                  <a:pt x="347313" y="593101"/>
                </a:cubicBezTo>
                <a:cubicBezTo>
                  <a:pt x="347126" y="592924"/>
                  <a:pt x="346944" y="592741"/>
                  <a:pt x="346766" y="592555"/>
                </a:cubicBezTo>
                <a:lnTo>
                  <a:pt x="112603" y="358450"/>
                </a:lnTo>
                <a:lnTo>
                  <a:pt x="112190" y="358037"/>
                </a:lnTo>
                <a:lnTo>
                  <a:pt x="111777" y="357673"/>
                </a:lnTo>
                <a:cubicBezTo>
                  <a:pt x="108795" y="354821"/>
                  <a:pt x="107194" y="350817"/>
                  <a:pt x="107388" y="346696"/>
                </a:cubicBezTo>
                <a:lnTo>
                  <a:pt x="107388" y="193676"/>
                </a:lnTo>
                <a:cubicBezTo>
                  <a:pt x="107468" y="172770"/>
                  <a:pt x="120408" y="154070"/>
                  <a:pt x="139946" y="146628"/>
                </a:cubicBezTo>
                <a:lnTo>
                  <a:pt x="144012" y="166937"/>
                </a:lnTo>
                <a:cubicBezTo>
                  <a:pt x="141353" y="168368"/>
                  <a:pt x="138904" y="170162"/>
                  <a:pt x="136739" y="172268"/>
                </a:cubicBezTo>
                <a:cubicBezTo>
                  <a:pt x="123843" y="185196"/>
                  <a:pt x="123868" y="206129"/>
                  <a:pt x="136796" y="219025"/>
                </a:cubicBezTo>
                <a:cubicBezTo>
                  <a:pt x="149722" y="231922"/>
                  <a:pt x="170656" y="231896"/>
                  <a:pt x="183552" y="218969"/>
                </a:cubicBezTo>
                <a:cubicBezTo>
                  <a:pt x="196448" y="206041"/>
                  <a:pt x="196423" y="185108"/>
                  <a:pt x="183495" y="172211"/>
                </a:cubicBezTo>
                <a:cubicBezTo>
                  <a:pt x="177294" y="166024"/>
                  <a:pt x="168890" y="162552"/>
                  <a:pt x="160130" y="162556"/>
                </a:cubicBezTo>
                <a:lnTo>
                  <a:pt x="160006" y="162556"/>
                </a:lnTo>
                <a:lnTo>
                  <a:pt x="156163" y="143347"/>
                </a:lnTo>
                <a:cubicBezTo>
                  <a:pt x="156700" y="143347"/>
                  <a:pt x="157229" y="143273"/>
                  <a:pt x="157766" y="143273"/>
                </a:cubicBezTo>
                <a:lnTo>
                  <a:pt x="311663" y="143273"/>
                </a:lnTo>
                <a:cubicBezTo>
                  <a:pt x="316110" y="143348"/>
                  <a:pt x="320338" y="145220"/>
                  <a:pt x="323383" y="148463"/>
                </a:cubicBezTo>
                <a:lnTo>
                  <a:pt x="557546" y="382602"/>
                </a:lnTo>
                <a:cubicBezTo>
                  <a:pt x="563619" y="389236"/>
                  <a:pt x="563619" y="399409"/>
                  <a:pt x="557546" y="406043"/>
                </a:cubicBezTo>
                <a:close/>
                <a:moveTo>
                  <a:pt x="163395" y="179434"/>
                </a:moveTo>
                <a:cubicBezTo>
                  <a:pt x="172441" y="181152"/>
                  <a:pt x="178381" y="189877"/>
                  <a:pt x="176664" y="198923"/>
                </a:cubicBezTo>
                <a:cubicBezTo>
                  <a:pt x="174946" y="207970"/>
                  <a:pt x="166221" y="213910"/>
                  <a:pt x="157175" y="212192"/>
                </a:cubicBezTo>
                <a:cubicBezTo>
                  <a:pt x="148130" y="210475"/>
                  <a:pt x="142188" y="201749"/>
                  <a:pt x="143906" y="192703"/>
                </a:cubicBezTo>
                <a:cubicBezTo>
                  <a:pt x="144451" y="189836"/>
                  <a:pt x="145738" y="187161"/>
                  <a:pt x="147641" y="184948"/>
                </a:cubicBezTo>
                <a:lnTo>
                  <a:pt x="148997" y="191734"/>
                </a:lnTo>
                <a:cubicBezTo>
                  <a:pt x="149782" y="195580"/>
                  <a:pt x="153163" y="198343"/>
                  <a:pt x="157089" y="198346"/>
                </a:cubicBezTo>
                <a:cubicBezTo>
                  <a:pt x="157643" y="198348"/>
                  <a:pt x="158197" y="198295"/>
                  <a:pt x="158742" y="198189"/>
                </a:cubicBezTo>
                <a:cubicBezTo>
                  <a:pt x="163217" y="197292"/>
                  <a:pt x="166119" y="192936"/>
                  <a:pt x="165222" y="188460"/>
                </a:cubicBezTo>
                <a:close/>
              </a:path>
            </a:pathLst>
          </a:custGeom>
          <a:solidFill>
            <a:schemeClr val="lt1"/>
          </a:solidFill>
          <a:ln w="10980" cap="flat">
            <a:solidFill>
              <a:schemeClr val="accent5"/>
            </a:solidFill>
            <a:prstDash val="solid"/>
            <a:miter/>
          </a:ln>
        </p:spPr>
        <p:txBody>
          <a:bodyPr rtlCol="0" anchor="ctr"/>
          <a:lstStyle/>
          <a:p>
            <a:endParaRPr lang="en-GB"/>
          </a:p>
        </p:txBody>
      </p:sp>
    </p:spTree>
    <p:extLst>
      <p:ext uri="{BB962C8B-B14F-4D97-AF65-F5344CB8AC3E}">
        <p14:creationId xmlns:p14="http://schemas.microsoft.com/office/powerpoint/2010/main" val="325491139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8552623" cy="76944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4400" b="1" i="0" u="none" strike="noStrike" cap="none" spc="0" normalizeH="0" baseline="0">
                <a:ln>
                  <a:noFill/>
                </a:ln>
                <a:solidFill>
                  <a:srgbClr val="CC0033"/>
                </a:solidFill>
                <a:effectLst/>
                <a:uLnTx/>
                <a:uFillTx/>
                <a:latin typeface="Arial"/>
                <a:cs typeface="Arial" panose="020B0604020202020204" pitchFamily="34" charset="0"/>
              </a:defRPr>
            </a:lvl1pPr>
          </a:lstStyle>
          <a:p>
            <a:r>
              <a:rPr lang="en-GB" dirty="0"/>
              <a:t>BMC – RETROFEED Decision Support System (DSS)</a:t>
            </a:r>
            <a:endParaRPr lang="sv-SE" dirty="0"/>
          </a:p>
        </p:txBody>
      </p:sp>
      <p:graphicFrame>
        <p:nvGraphicFramePr>
          <p:cNvPr id="6" name="Tabell 5">
            <a:extLst>
              <a:ext uri="{FF2B5EF4-FFF2-40B4-BE49-F238E27FC236}">
                <a16:creationId xmlns:a16="http://schemas.microsoft.com/office/drawing/2014/main" id="{2B61A2CD-6F9E-7FF3-0C7D-1DDBDC135144}"/>
              </a:ext>
            </a:extLst>
          </p:cNvPr>
          <p:cNvGraphicFramePr>
            <a:graphicFrameLocks noGrp="1"/>
          </p:cNvGraphicFramePr>
          <p:nvPr>
            <p:extLst>
              <p:ext uri="{D42A27DB-BD31-4B8C-83A1-F6EECF244321}">
                <p14:modId xmlns:p14="http://schemas.microsoft.com/office/powerpoint/2010/main" val="3865432042"/>
              </p:ext>
            </p:extLst>
          </p:nvPr>
        </p:nvGraphicFramePr>
        <p:xfrm>
          <a:off x="1198276" y="2334538"/>
          <a:ext cx="15865838" cy="5173720"/>
        </p:xfrm>
        <a:graphic>
          <a:graphicData uri="http://schemas.openxmlformats.org/drawingml/2006/table">
            <a:tbl>
              <a:tblPr firstRow="1" firstCol="1" bandRow="1">
                <a:tableStyleId>{5C22544A-7EE6-4342-B048-85BDC9FD1C3A}</a:tableStyleId>
              </a:tblPr>
              <a:tblGrid>
                <a:gridCol w="2853223">
                  <a:extLst>
                    <a:ext uri="{9D8B030D-6E8A-4147-A177-3AD203B41FA5}">
                      <a16:colId xmlns:a16="http://schemas.microsoft.com/office/drawing/2014/main" val="382711882"/>
                    </a:ext>
                  </a:extLst>
                </a:gridCol>
                <a:gridCol w="3502856">
                  <a:extLst>
                    <a:ext uri="{9D8B030D-6E8A-4147-A177-3AD203B41FA5}">
                      <a16:colId xmlns:a16="http://schemas.microsoft.com/office/drawing/2014/main" val="3047001043"/>
                    </a:ext>
                  </a:extLst>
                </a:gridCol>
                <a:gridCol w="1248672">
                  <a:extLst>
                    <a:ext uri="{9D8B030D-6E8A-4147-A177-3AD203B41FA5}">
                      <a16:colId xmlns:a16="http://schemas.microsoft.com/office/drawing/2014/main" val="860800738"/>
                    </a:ext>
                  </a:extLst>
                </a:gridCol>
                <a:gridCol w="1916559">
                  <a:extLst>
                    <a:ext uri="{9D8B030D-6E8A-4147-A177-3AD203B41FA5}">
                      <a16:colId xmlns:a16="http://schemas.microsoft.com/office/drawing/2014/main" val="3890161635"/>
                    </a:ext>
                  </a:extLst>
                </a:gridCol>
                <a:gridCol w="3502855">
                  <a:extLst>
                    <a:ext uri="{9D8B030D-6E8A-4147-A177-3AD203B41FA5}">
                      <a16:colId xmlns:a16="http://schemas.microsoft.com/office/drawing/2014/main" val="2658826809"/>
                    </a:ext>
                  </a:extLst>
                </a:gridCol>
                <a:gridCol w="2841673">
                  <a:extLst>
                    <a:ext uri="{9D8B030D-6E8A-4147-A177-3AD203B41FA5}">
                      <a16:colId xmlns:a16="http://schemas.microsoft.com/office/drawing/2014/main" val="1264386408"/>
                    </a:ext>
                  </a:extLst>
                </a:gridCol>
              </a:tblGrid>
              <a:tr h="645703">
                <a:tc>
                  <a:txBody>
                    <a:bodyPr/>
                    <a:lstStyle/>
                    <a:p>
                      <a:pPr fontAlgn="base"/>
                      <a:r>
                        <a:rPr lang="en-GB" sz="1800" kern="0" dirty="0">
                          <a:effectLst/>
                        </a:rPr>
                        <a:t>Key Partners </a:t>
                      </a:r>
                      <a:endParaRPr lang="sv-SE" sz="1800" kern="100" dirty="0">
                        <a:solidFill>
                          <a:srgbClr val="404040"/>
                        </a:solidFill>
                        <a:effectLst/>
                        <a:latin typeface="Liberation Serif"/>
                        <a:ea typeface="Noto Sans CJK SC"/>
                        <a:cs typeface="Lohit Devanagari"/>
                      </a:endParaRPr>
                    </a:p>
                  </a:txBody>
                  <a:tcPr marL="1114" marR="1114" marT="1114" marB="1114"/>
                </a:tc>
                <a:tc>
                  <a:txBody>
                    <a:bodyPr/>
                    <a:lstStyle/>
                    <a:p>
                      <a:pPr fontAlgn="base"/>
                      <a:r>
                        <a:rPr lang="en-GB" sz="1800" b="1" kern="0" dirty="0">
                          <a:solidFill>
                            <a:schemeClr val="bg1"/>
                          </a:solidFill>
                          <a:effectLst/>
                        </a:rPr>
                        <a:t>Key Activities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a:txBody>
                    <a:bodyPr/>
                    <a:lstStyle/>
                    <a:p>
                      <a:pPr fontAlgn="base"/>
                      <a:r>
                        <a:rPr lang="en-GB" sz="1800" b="1" kern="0" dirty="0">
                          <a:solidFill>
                            <a:schemeClr val="bg1"/>
                          </a:solidFill>
                          <a:effectLst/>
                        </a:rPr>
                        <a:t>Value Proposition </a:t>
                      </a:r>
                      <a:endParaRPr lang="sv-SE" sz="1800" b="1" kern="100" dirty="0">
                        <a:solidFill>
                          <a:schemeClr val="bg1"/>
                        </a:solidFill>
                        <a:effectLst/>
                      </a:endParaRPr>
                    </a:p>
                    <a:p>
                      <a:pPr fontAlgn="base"/>
                      <a:r>
                        <a:rPr lang="en-GB" sz="1800" b="1" kern="0" dirty="0">
                          <a:solidFill>
                            <a:schemeClr val="bg1"/>
                          </a:solidFill>
                          <a:effectLst/>
                        </a:rPr>
                        <a:t>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hMerge="1">
                  <a:txBody>
                    <a:bodyPr/>
                    <a:lstStyle/>
                    <a:p>
                      <a:endParaRPr lang="en-GB"/>
                    </a:p>
                  </a:txBody>
                  <a:tcPr/>
                </a:tc>
                <a:tc>
                  <a:txBody>
                    <a:bodyPr/>
                    <a:lstStyle/>
                    <a:p>
                      <a:r>
                        <a:rPr lang="en-GB" sz="1800" b="1" kern="0" dirty="0">
                          <a:solidFill>
                            <a:schemeClr val="bg1"/>
                          </a:solidFill>
                          <a:effectLst/>
                        </a:rPr>
                        <a:t>Customer Relationships </a:t>
                      </a:r>
                      <a:endParaRPr lang="en-GB" sz="2000" b="1" dirty="0">
                        <a:solidFill>
                          <a:schemeClr val="bg1"/>
                        </a:solidFill>
                      </a:endParaRPr>
                    </a:p>
                  </a:txBody>
                  <a:tcPr marL="1114" marR="1114" marT="1114" marB="1114">
                    <a:solidFill>
                      <a:schemeClr val="accent1"/>
                    </a:solidFill>
                  </a:tcPr>
                </a:tc>
                <a:tc>
                  <a:txBody>
                    <a:bodyPr/>
                    <a:lstStyle/>
                    <a:p>
                      <a:pPr fontAlgn="base"/>
                      <a:r>
                        <a:rPr lang="en-GB" sz="1800" b="1" kern="0" dirty="0">
                          <a:solidFill>
                            <a:schemeClr val="bg1"/>
                          </a:solidFill>
                          <a:effectLst/>
                        </a:rPr>
                        <a:t>Customer Segments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extLst>
                  <a:ext uri="{0D108BD9-81ED-4DB2-BD59-A6C34878D82A}">
                    <a16:rowId xmlns:a16="http://schemas.microsoft.com/office/drawing/2014/main" val="4072493817"/>
                  </a:ext>
                </a:extLst>
              </a:tr>
              <a:tr h="1074865">
                <a:tc rowSpan="3">
                  <a:txBody>
                    <a:bodyPr/>
                    <a:lstStyle/>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OPTIT</a:t>
                      </a: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RTDs</a:t>
                      </a:r>
                    </a:p>
                    <a:p>
                      <a:pPr marL="285750" indent="-285750" algn="l" defTabSz="914400" rtl="0" eaLnBrk="1" fontAlgn="base" latinLnBrk="0" hangingPunct="1">
                        <a:buFont typeface="Arial" panose="020B0604020202020204" pitchFamily="34" charset="0"/>
                        <a:buChar char="•"/>
                      </a:pPr>
                      <a:r>
                        <a:rPr lang="en-GB" sz="1400" b="0" kern="1200" dirty="0">
                          <a:solidFill>
                            <a:schemeClr val="dk1"/>
                          </a:solidFill>
                          <a:effectLst/>
                          <a:latin typeface="+mn-lt"/>
                          <a:ea typeface="+mn-ea"/>
                          <a:cs typeface="+mn-cs"/>
                        </a:rPr>
                        <a:t>Industrials</a:t>
                      </a:r>
                    </a:p>
                  </a:txBody>
                  <a:tcPr marL="1114" marR="1114" marT="1114" marB="1114">
                    <a:solidFill>
                      <a:schemeClr val="accent3">
                        <a:lumMod val="20000"/>
                        <a:lumOff val="80000"/>
                      </a:schemeClr>
                    </a:solidFill>
                  </a:tcPr>
                </a:tc>
                <a:tc>
                  <a:txBody>
                    <a:bodyPr/>
                    <a:lstStyle/>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Digital Models Development</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Software Development</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Consulting</a:t>
                      </a:r>
                    </a:p>
                  </a:txBody>
                  <a:tcPr marL="1114" marR="1114" marT="1114" marB="1114">
                    <a:solidFill>
                      <a:schemeClr val="accent3">
                        <a:lumMod val="20000"/>
                        <a:lumOff val="80000"/>
                      </a:schemeClr>
                    </a:solidFill>
                  </a:tcPr>
                </a:tc>
                <a:tc rowSpan="3" gridSpan="2">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a:solidFill>
                            <a:schemeClr val="dk1"/>
                          </a:solidFill>
                          <a:effectLst/>
                          <a:latin typeface="+mn-lt"/>
                          <a:ea typeface="+mn-ea"/>
                          <a:cs typeface="+mn-cs"/>
                        </a:rPr>
                        <a:t>We help industrial plant managers optimize their energy efficiency and reduce costs by providing context-based decision support systems that leverage digital twins of their manufacturing processes.</a:t>
                      </a:r>
                      <a:endParaRPr lang="sv-SE" sz="1400" b="0" kern="1200" dirty="0">
                        <a:solidFill>
                          <a:schemeClr val="dk1"/>
                        </a:solidFill>
                        <a:effectLst/>
                        <a:latin typeface="+mn-lt"/>
                        <a:ea typeface="+mn-ea"/>
                        <a:cs typeface="+mn-cs"/>
                      </a:endParaRPr>
                    </a:p>
                  </a:txBody>
                  <a:tcPr marL="1114" marR="1114" marT="1114" marB="1114">
                    <a:solidFill>
                      <a:schemeClr val="accent3">
                        <a:lumMod val="20000"/>
                        <a:lumOff val="80000"/>
                      </a:schemeClr>
                    </a:solidFill>
                  </a:tcPr>
                </a:tc>
                <a:tc rowSpan="3" hMerge="1">
                  <a:txBody>
                    <a:bodyPr/>
                    <a:lstStyle/>
                    <a:p>
                      <a:endParaRPr lang="en-GB"/>
                    </a:p>
                  </a:txBody>
                  <a:tcPr/>
                </a:tc>
                <a:tc>
                  <a:txBody>
                    <a:bodyPr/>
                    <a:lstStyle/>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Project Base plus SaaS for results navigation and what-if analysis</a:t>
                      </a:r>
                      <a:r>
                        <a:rPr lang="en-GB" sz="1400" b="0" kern="1200" dirty="0">
                          <a:solidFill>
                            <a:schemeClr val="dk1"/>
                          </a:solidFill>
                          <a:effectLst/>
                          <a:latin typeface="+mn-lt"/>
                          <a:ea typeface="+mn-ea"/>
                          <a:cs typeface="+mn-cs"/>
                        </a:rPr>
                        <a:t> </a:t>
                      </a:r>
                      <a:endParaRPr lang="sv-SE" sz="1400" b="0" kern="1200" dirty="0">
                        <a:solidFill>
                          <a:schemeClr val="dk1"/>
                        </a:solidFill>
                        <a:effectLst/>
                        <a:latin typeface="+mn-lt"/>
                        <a:ea typeface="+mn-ea"/>
                        <a:cs typeface="+mn-cs"/>
                      </a:endParaRPr>
                    </a:p>
                  </a:txBody>
                  <a:tcPr marL="9525" marR="9525" marT="9525" marB="9525">
                    <a:solidFill>
                      <a:schemeClr val="accent3">
                        <a:lumMod val="20000"/>
                        <a:lumOff val="80000"/>
                      </a:schemeClr>
                    </a:solidFill>
                  </a:tcPr>
                </a:tc>
                <a:tc rowSpan="3">
                  <a:txBody>
                    <a:bodyPr/>
                    <a:lstStyle/>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Industrial Players</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Research Centers</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Original Equipment Manufacturer</a:t>
                      </a:r>
                    </a:p>
                  </a:txBody>
                  <a:tcPr marL="1114" marR="1114" marT="1114" marB="1114">
                    <a:solidFill>
                      <a:schemeClr val="accent3">
                        <a:lumMod val="20000"/>
                        <a:lumOff val="80000"/>
                      </a:schemeClr>
                    </a:solidFill>
                  </a:tcPr>
                </a:tc>
                <a:extLst>
                  <a:ext uri="{0D108BD9-81ED-4DB2-BD59-A6C34878D82A}">
                    <a16:rowId xmlns:a16="http://schemas.microsoft.com/office/drawing/2014/main" val="3334709605"/>
                  </a:ext>
                </a:extLst>
              </a:tr>
              <a:tr h="216542">
                <a:tc vMerge="1">
                  <a:txBody>
                    <a:bodyPr/>
                    <a:lstStyle/>
                    <a:p>
                      <a:endParaRPr lang="en-GB"/>
                    </a:p>
                  </a:txBody>
                  <a:tcPr/>
                </a:tc>
                <a:tc>
                  <a:txBody>
                    <a:bodyPr/>
                    <a:lstStyle/>
                    <a:p>
                      <a:pPr fontAlgn="base"/>
                      <a:r>
                        <a:rPr lang="en-GB" sz="1800" b="1" kern="0" dirty="0">
                          <a:solidFill>
                            <a:schemeClr val="bg1"/>
                          </a:solidFill>
                          <a:effectLst/>
                        </a:rPr>
                        <a:t>Key Resources </a:t>
                      </a:r>
                      <a:endParaRPr lang="sv-SE" sz="18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gridSpan="2" vMerge="1">
                  <a:txBody>
                    <a:bodyPr/>
                    <a:lstStyle/>
                    <a:p>
                      <a:endParaRPr lang="en-GB"/>
                    </a:p>
                  </a:txBody>
                  <a:tcPr/>
                </a:tc>
                <a:tc hMerge="1" vMerge="1">
                  <a:txBody>
                    <a:bodyPr/>
                    <a:lstStyle/>
                    <a:p>
                      <a:endParaRPr lang="en-GB" dirty="0"/>
                    </a:p>
                  </a:txBody>
                  <a:tcPr/>
                </a:tc>
                <a:tc>
                  <a:txBody>
                    <a:bodyPr/>
                    <a:lstStyle/>
                    <a:p>
                      <a:pPr fontAlgn="base"/>
                      <a:r>
                        <a:rPr lang="en-GB" sz="1800" b="1" kern="0" dirty="0">
                          <a:solidFill>
                            <a:schemeClr val="bg1"/>
                          </a:solidFill>
                          <a:effectLst/>
                        </a:rPr>
                        <a:t>Channels </a:t>
                      </a:r>
                    </a:p>
                    <a:p>
                      <a:pPr fontAlgn="base"/>
                      <a:endParaRPr lang="en-GB" sz="1600" b="1" kern="0" dirty="0">
                        <a:solidFill>
                          <a:schemeClr val="bg1"/>
                        </a:solidFill>
                        <a:effectLst/>
                        <a:latin typeface="Liberation Serif"/>
                        <a:ea typeface="Noto Sans CJK SC"/>
                        <a:cs typeface="Lohit Devanagari"/>
                      </a:endParaRPr>
                    </a:p>
                    <a:p>
                      <a:pPr fontAlgn="base"/>
                      <a:endParaRPr lang="sv-SE" sz="1600" b="1" kern="100" dirty="0">
                        <a:solidFill>
                          <a:schemeClr val="bg1"/>
                        </a:solidFill>
                        <a:effectLst/>
                        <a:latin typeface="Liberation Serif"/>
                        <a:ea typeface="Noto Sans CJK SC"/>
                        <a:cs typeface="Lohit Devanagari"/>
                      </a:endParaRPr>
                    </a:p>
                  </a:txBody>
                  <a:tcPr marL="1114" marR="1114" marT="1114" marB="1114">
                    <a:solidFill>
                      <a:schemeClr val="accent1"/>
                    </a:solidFill>
                  </a:tcPr>
                </a:tc>
                <a:tc vMerge="1">
                  <a:txBody>
                    <a:bodyPr/>
                    <a:lstStyle/>
                    <a:p>
                      <a:endParaRPr lang="en-GB"/>
                    </a:p>
                  </a:txBody>
                  <a:tcPr/>
                </a:tc>
                <a:extLst>
                  <a:ext uri="{0D108BD9-81ED-4DB2-BD59-A6C34878D82A}">
                    <a16:rowId xmlns:a16="http://schemas.microsoft.com/office/drawing/2014/main" val="2587219525"/>
                  </a:ext>
                </a:extLst>
              </a:tr>
              <a:tr h="0">
                <a:tc vMerge="1">
                  <a:txBody>
                    <a:bodyPr/>
                    <a:lstStyle/>
                    <a:p>
                      <a:endParaRPr lang="en-GB"/>
                    </a:p>
                  </a:txBody>
                  <a:tcPr/>
                </a:tc>
                <a:tc>
                  <a:txBody>
                    <a:bodyPr/>
                    <a:lstStyle/>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Specialized Personnel</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Computing Power</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External Databases</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Updated third party data</a:t>
                      </a:r>
                    </a:p>
                  </a:txBody>
                  <a:tcPr marL="9525" marR="9525" marT="9525" marB="9525">
                    <a:solidFill>
                      <a:schemeClr val="accent3">
                        <a:lumMod val="20000"/>
                        <a:lumOff val="80000"/>
                      </a:schemeClr>
                    </a:solidFill>
                  </a:tcPr>
                </a:tc>
                <a:tc gridSpan="2" vMerge="1">
                  <a:txBody>
                    <a:bodyPr/>
                    <a:lstStyle/>
                    <a:p>
                      <a:endParaRPr lang="en-GB"/>
                    </a:p>
                  </a:txBody>
                  <a:tcPr/>
                </a:tc>
                <a:tc hMerge="1" vMerge="1">
                  <a:txBody>
                    <a:bodyPr/>
                    <a:lstStyle/>
                    <a:p>
                      <a:endParaRPr lang="en-GB" dirty="0"/>
                    </a:p>
                  </a:txBody>
                  <a:tcPr/>
                </a:tc>
                <a:tc>
                  <a:txBody>
                    <a:bodyPr/>
                    <a:lstStyle/>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Direct qualified contacts</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Website</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Partner’s website</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Social Media</a:t>
                      </a:r>
                    </a:p>
                    <a:p>
                      <a:pPr marL="285750" indent="-285750" algn="l" defTabSz="914400" rtl="0" eaLnBrk="1" fontAlgn="base" latinLnBrk="0" hangingPunct="1">
                        <a:buFont typeface="Arial" panose="020B0604020202020204" pitchFamily="34" charset="0"/>
                        <a:buChar char="•"/>
                      </a:pPr>
                      <a:r>
                        <a:rPr lang="en-US" sz="1400" b="0" kern="1200" dirty="0">
                          <a:solidFill>
                            <a:schemeClr val="dk1"/>
                          </a:solidFill>
                          <a:effectLst/>
                          <a:latin typeface="+mn-lt"/>
                          <a:ea typeface="+mn-ea"/>
                          <a:cs typeface="+mn-cs"/>
                        </a:rPr>
                        <a:t>Fair / Conferences</a:t>
                      </a:r>
                    </a:p>
                  </a:txBody>
                  <a:tcPr marL="1114" marR="1114" marT="1114" marB="1114">
                    <a:solidFill>
                      <a:schemeClr val="accent3">
                        <a:lumMod val="20000"/>
                        <a:lumOff val="80000"/>
                      </a:schemeClr>
                    </a:solidFill>
                  </a:tcPr>
                </a:tc>
                <a:tc vMerge="1">
                  <a:txBody>
                    <a:bodyPr/>
                    <a:lstStyle/>
                    <a:p>
                      <a:endParaRPr lang="en-GB"/>
                    </a:p>
                  </a:txBody>
                  <a:tcPr/>
                </a:tc>
                <a:extLst>
                  <a:ext uri="{0D108BD9-81ED-4DB2-BD59-A6C34878D82A}">
                    <a16:rowId xmlns:a16="http://schemas.microsoft.com/office/drawing/2014/main" val="1673436252"/>
                  </a:ext>
                </a:extLst>
              </a:tr>
              <a:tr h="337625">
                <a:tc gridSpan="3">
                  <a:txBody>
                    <a:bodyPr/>
                    <a:lstStyle/>
                    <a:p>
                      <a:pPr fontAlgn="base"/>
                      <a:r>
                        <a:rPr lang="en-GB" sz="1800" b="1" kern="0" dirty="0">
                          <a:solidFill>
                            <a:schemeClr val="bg1"/>
                          </a:solidFill>
                          <a:effectLst/>
                        </a:rPr>
                        <a:t>Cost Structure </a:t>
                      </a:r>
                    </a:p>
                    <a:p>
                      <a:pPr fontAlgn="base"/>
                      <a:endParaRPr lang="sv-SE" sz="1600" b="1" kern="100" dirty="0">
                        <a:solidFill>
                          <a:schemeClr val="bg1"/>
                        </a:solidFill>
                        <a:effectLst/>
                      </a:endParaRPr>
                    </a:p>
                  </a:txBody>
                  <a:tcPr marL="1114" marR="1114" marT="1114" marB="1114"/>
                </a:tc>
                <a:tc hMerge="1">
                  <a:txBody>
                    <a:bodyPr/>
                    <a:lstStyle/>
                    <a:p>
                      <a:endParaRPr lang="en-GB"/>
                    </a:p>
                  </a:txBody>
                  <a:tcPr/>
                </a:tc>
                <a:tc hMerge="1">
                  <a:txBody>
                    <a:bodyPr/>
                    <a:lstStyle/>
                    <a:p>
                      <a:endParaRPr lang="en-GB"/>
                    </a:p>
                  </a:txBody>
                  <a:tcPr/>
                </a:tc>
                <a:tc gridSpan="3">
                  <a:txBody>
                    <a:bodyPr/>
                    <a:lstStyle/>
                    <a:p>
                      <a:pPr fontAlgn="base"/>
                      <a:r>
                        <a:rPr lang="en-GB" sz="1800" b="1" kern="0" dirty="0">
                          <a:solidFill>
                            <a:schemeClr val="bg1"/>
                          </a:solidFill>
                          <a:effectLst/>
                        </a:rPr>
                        <a:t>Revenue Streams </a:t>
                      </a:r>
                    </a:p>
                    <a:p>
                      <a:pPr fontAlgn="base"/>
                      <a:endParaRPr lang="en-GB" sz="1600" b="1" kern="0" dirty="0">
                        <a:solidFill>
                          <a:schemeClr val="bg1"/>
                        </a:solidFill>
                        <a:effectLst/>
                      </a:endParaRPr>
                    </a:p>
                    <a:p>
                      <a:pPr fontAlgn="base"/>
                      <a:endParaRPr lang="sv-SE" sz="1600" b="1" kern="100" dirty="0">
                        <a:solidFill>
                          <a:schemeClr val="bg1"/>
                        </a:solidFill>
                        <a:effectLst/>
                      </a:endParaRPr>
                    </a:p>
                  </a:txBody>
                  <a:tcPr marL="1114" marR="1114" marT="1114" marB="1114">
                    <a:solidFill>
                      <a:schemeClr val="accent1"/>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57363146"/>
                  </a:ext>
                </a:extLst>
              </a:tr>
              <a:tr h="0">
                <a:tc gridSpan="3">
                  <a:txBody>
                    <a:bodyPr/>
                    <a:lstStyle/>
                    <a:p>
                      <a:pPr marL="285750" indent="-285750" fontAlgn="base">
                        <a:buFont typeface="Arial" panose="020B0604020202020204" pitchFamily="34" charset="0"/>
                        <a:buChar char="•"/>
                      </a:pPr>
                      <a:r>
                        <a:rPr lang="en-US" sz="1400" b="0" kern="1200" dirty="0">
                          <a:solidFill>
                            <a:schemeClr val="dk1"/>
                          </a:solidFill>
                          <a:effectLst/>
                          <a:latin typeface="+mn-lt"/>
                          <a:ea typeface="+mn-ea"/>
                          <a:cs typeface="+mn-cs"/>
                        </a:rPr>
                        <a:t>Hardware</a:t>
                      </a:r>
                    </a:p>
                    <a:p>
                      <a:pPr marL="285750" indent="-285750" fontAlgn="base">
                        <a:buFont typeface="Arial" panose="020B0604020202020204" pitchFamily="34" charset="0"/>
                        <a:buChar char="•"/>
                      </a:pPr>
                      <a:r>
                        <a:rPr lang="en-US" sz="1400" b="0" kern="1200" dirty="0">
                          <a:solidFill>
                            <a:schemeClr val="dk1"/>
                          </a:solidFill>
                          <a:effectLst/>
                          <a:latin typeface="+mn-lt"/>
                          <a:ea typeface="+mn-ea"/>
                          <a:cs typeface="+mn-cs"/>
                        </a:rPr>
                        <a:t>Highly Specialized personnel</a:t>
                      </a:r>
                    </a:p>
                    <a:p>
                      <a:pPr marL="285750" indent="-285750" fontAlgn="base">
                        <a:buFont typeface="Arial" panose="020B0604020202020204" pitchFamily="34" charset="0"/>
                        <a:buChar char="•"/>
                      </a:pPr>
                      <a:r>
                        <a:rPr lang="en-US" sz="1400" b="0" kern="1200" dirty="0">
                          <a:solidFill>
                            <a:schemeClr val="dk1"/>
                          </a:solidFill>
                          <a:effectLst/>
                          <a:latin typeface="+mn-lt"/>
                          <a:ea typeface="+mn-ea"/>
                          <a:cs typeface="+mn-cs"/>
                        </a:rPr>
                        <a:t>Third party licensing (e.g. commercial solvers)</a:t>
                      </a:r>
                    </a:p>
                    <a:p>
                      <a:pPr marL="285750" indent="-285750" fontAlgn="base">
                        <a:buFont typeface="Arial" panose="020B0604020202020204" pitchFamily="34" charset="0"/>
                        <a:buChar char="•"/>
                      </a:pPr>
                      <a:r>
                        <a:rPr lang="en-US" sz="1400" b="0" kern="1200" dirty="0">
                          <a:solidFill>
                            <a:schemeClr val="dk1"/>
                          </a:solidFill>
                          <a:effectLst/>
                          <a:latin typeface="+mn-lt"/>
                          <a:ea typeface="+mn-ea"/>
                          <a:cs typeface="+mn-cs"/>
                        </a:rPr>
                        <a:t>Data purchase from external sources</a:t>
                      </a: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tc gridSpan="3">
                  <a:txBody>
                    <a:bodyPr/>
                    <a:lstStyle/>
                    <a:p>
                      <a:pPr marL="285750" indent="-285750" fontAlgn="base">
                        <a:buFont typeface="Arial" panose="020B0604020202020204" pitchFamily="34" charset="0"/>
                        <a:buChar char="•"/>
                      </a:pPr>
                      <a:r>
                        <a:rPr lang="en-US" sz="1400" b="0" kern="1200" dirty="0">
                          <a:solidFill>
                            <a:schemeClr val="dk1"/>
                          </a:solidFill>
                          <a:effectLst/>
                          <a:latin typeface="+mn-lt"/>
                          <a:ea typeface="+mn-ea"/>
                          <a:cs typeface="+mn-cs"/>
                        </a:rPr>
                        <a:t>Consulting Fees for specific project </a:t>
                      </a:r>
                    </a:p>
                    <a:p>
                      <a:pPr marL="285750" indent="-285750" fontAlgn="base">
                        <a:buFont typeface="Arial" panose="020B0604020202020204" pitchFamily="34" charset="0"/>
                        <a:buChar char="•"/>
                      </a:pPr>
                      <a:r>
                        <a:rPr lang="en-US" sz="1400" b="0" kern="1200" dirty="0">
                          <a:solidFill>
                            <a:schemeClr val="dk1"/>
                          </a:solidFill>
                          <a:effectLst/>
                          <a:latin typeface="+mn-lt"/>
                          <a:ea typeface="+mn-ea"/>
                          <a:cs typeface="+mn-cs"/>
                        </a:rPr>
                        <a:t>SaaS recurrent fee for the use of the tool </a:t>
                      </a:r>
                    </a:p>
                  </a:txBody>
                  <a:tcPr marL="1114" marR="1114" marT="1114" marB="1114">
                    <a:solidFill>
                      <a:schemeClr val="accent3">
                        <a:lumMod val="20000"/>
                        <a:lumOff val="80000"/>
                      </a:schemeClr>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431393471"/>
                  </a:ext>
                </a:extLst>
              </a:tr>
            </a:tbl>
          </a:graphicData>
        </a:graphic>
      </p:graphicFrame>
      <p:grpSp>
        <p:nvGrpSpPr>
          <p:cNvPr id="7" name="Bild 18" descr="Fabrik kontur">
            <a:extLst>
              <a:ext uri="{FF2B5EF4-FFF2-40B4-BE49-F238E27FC236}">
                <a16:creationId xmlns:a16="http://schemas.microsoft.com/office/drawing/2014/main" id="{D3CDAB3B-6B33-37A9-E930-BDB49F85C0FB}"/>
              </a:ext>
            </a:extLst>
          </p:cNvPr>
          <p:cNvGrpSpPr/>
          <p:nvPr/>
        </p:nvGrpSpPr>
        <p:grpSpPr>
          <a:xfrm>
            <a:off x="6549529" y="4207254"/>
            <a:ext cx="500675" cy="500675"/>
            <a:chOff x="5846141" y="4275832"/>
            <a:chExt cx="500675" cy="500675"/>
          </a:xfrm>
          <a:solidFill>
            <a:schemeClr val="bg1"/>
          </a:solidFill>
        </p:grpSpPr>
        <p:sp>
          <p:nvSpPr>
            <p:cNvPr id="8" name="Frihandsfigur: Form 7">
              <a:extLst>
                <a:ext uri="{FF2B5EF4-FFF2-40B4-BE49-F238E27FC236}">
                  <a16:creationId xmlns:a16="http://schemas.microsoft.com/office/drawing/2014/main" id="{013CCFC9-8AE2-CA0A-7E46-767939482E9F}"/>
                </a:ext>
              </a:extLst>
            </p:cNvPr>
            <p:cNvSpPr/>
            <p:nvPr/>
          </p:nvSpPr>
          <p:spPr>
            <a:xfrm>
              <a:off x="5846141" y="4275832"/>
              <a:ext cx="500675" cy="500675"/>
            </a:xfrm>
            <a:custGeom>
              <a:avLst/>
              <a:gdLst>
                <a:gd name="connsiteX0" fmla="*/ 307558 w 500675"/>
                <a:gd name="connsiteY0" fmla="*/ 288639 h 500675"/>
                <a:gd name="connsiteX1" fmla="*/ 307558 w 500675"/>
                <a:gd name="connsiteY1" fmla="*/ 188504 h 500675"/>
                <a:gd name="connsiteX2" fmla="*/ 113632 w 500675"/>
                <a:gd name="connsiteY2" fmla="*/ 289061 h 500675"/>
                <a:gd name="connsiteX3" fmla="*/ 92482 w 500675"/>
                <a:gd name="connsiteY3" fmla="*/ 0 h 500675"/>
                <a:gd name="connsiteX4" fmla="*/ 21958 w 500675"/>
                <a:gd name="connsiteY4" fmla="*/ 0 h 500675"/>
                <a:gd name="connsiteX5" fmla="*/ 0 w 500675"/>
                <a:gd name="connsiteY5" fmla="*/ 300405 h 500675"/>
                <a:gd name="connsiteX6" fmla="*/ 0 w 500675"/>
                <a:gd name="connsiteY6" fmla="*/ 500675 h 500675"/>
                <a:gd name="connsiteX7" fmla="*/ 500675 w 500675"/>
                <a:gd name="connsiteY7" fmla="*/ 500675 h 500675"/>
                <a:gd name="connsiteX8" fmla="*/ 500675 w 500675"/>
                <a:gd name="connsiteY8" fmla="*/ 188504 h 500675"/>
                <a:gd name="connsiteX9" fmla="*/ 79178 w 500675"/>
                <a:gd name="connsiteY9" fmla="*/ 14305 h 500675"/>
                <a:gd name="connsiteX10" fmla="*/ 81796 w 500675"/>
                <a:gd name="connsiteY10" fmla="*/ 50068 h 500675"/>
                <a:gd name="connsiteX11" fmla="*/ 32644 w 500675"/>
                <a:gd name="connsiteY11" fmla="*/ 50068 h 500675"/>
                <a:gd name="connsiteX12" fmla="*/ 35262 w 500675"/>
                <a:gd name="connsiteY12" fmla="*/ 14305 h 500675"/>
                <a:gd name="connsiteX13" fmla="*/ 31593 w 500675"/>
                <a:gd name="connsiteY13" fmla="*/ 64373 h 500675"/>
                <a:gd name="connsiteX14" fmla="*/ 82847 w 500675"/>
                <a:gd name="connsiteY14" fmla="*/ 64373 h 500675"/>
                <a:gd name="connsiteX15" fmla="*/ 99591 w 500675"/>
                <a:gd name="connsiteY15" fmla="*/ 293253 h 500675"/>
                <a:gd name="connsiteX16" fmla="*/ 14849 w 500675"/>
                <a:gd name="connsiteY16" fmla="*/ 293253 h 500675"/>
                <a:gd name="connsiteX17" fmla="*/ 109433 w 500675"/>
                <a:gd name="connsiteY17" fmla="*/ 307336 h 500675"/>
                <a:gd name="connsiteX18" fmla="*/ 293253 w 500675"/>
                <a:gd name="connsiteY18" fmla="*/ 212036 h 500675"/>
                <a:gd name="connsiteX19" fmla="*/ 293253 w 500675"/>
                <a:gd name="connsiteY19" fmla="*/ 312171 h 500675"/>
                <a:gd name="connsiteX20" fmla="*/ 486370 w 500675"/>
                <a:gd name="connsiteY20" fmla="*/ 212036 h 500675"/>
                <a:gd name="connsiteX21" fmla="*/ 486370 w 500675"/>
                <a:gd name="connsiteY21" fmla="*/ 486370 h 500675"/>
                <a:gd name="connsiteX22" fmla="*/ 14305 w 500675"/>
                <a:gd name="connsiteY22" fmla="*/ 486370 h 500675"/>
                <a:gd name="connsiteX23" fmla="*/ 14305 w 500675"/>
                <a:gd name="connsiteY23" fmla="*/ 307558 h 500675"/>
                <a:gd name="connsiteX24" fmla="*/ 100636 w 500675"/>
                <a:gd name="connsiteY24" fmla="*/ 307558 h 5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75" h="500675">
                  <a:moveTo>
                    <a:pt x="307558" y="288639"/>
                  </a:moveTo>
                  <a:lnTo>
                    <a:pt x="307558" y="188504"/>
                  </a:lnTo>
                  <a:lnTo>
                    <a:pt x="113632" y="289061"/>
                  </a:lnTo>
                  <a:lnTo>
                    <a:pt x="92482" y="0"/>
                  </a:lnTo>
                  <a:lnTo>
                    <a:pt x="21958" y="0"/>
                  </a:lnTo>
                  <a:lnTo>
                    <a:pt x="0" y="300405"/>
                  </a:lnTo>
                  <a:lnTo>
                    <a:pt x="0" y="500675"/>
                  </a:lnTo>
                  <a:lnTo>
                    <a:pt x="500675" y="500675"/>
                  </a:lnTo>
                  <a:lnTo>
                    <a:pt x="500675" y="188504"/>
                  </a:lnTo>
                  <a:close/>
                  <a:moveTo>
                    <a:pt x="79178" y="14305"/>
                  </a:moveTo>
                  <a:lnTo>
                    <a:pt x="81796" y="50068"/>
                  </a:lnTo>
                  <a:lnTo>
                    <a:pt x="32644" y="50068"/>
                  </a:lnTo>
                  <a:lnTo>
                    <a:pt x="35262" y="14305"/>
                  </a:lnTo>
                  <a:close/>
                  <a:moveTo>
                    <a:pt x="31593" y="64373"/>
                  </a:moveTo>
                  <a:lnTo>
                    <a:pt x="82847" y="64373"/>
                  </a:lnTo>
                  <a:lnTo>
                    <a:pt x="99591" y="293253"/>
                  </a:lnTo>
                  <a:lnTo>
                    <a:pt x="14849" y="293253"/>
                  </a:lnTo>
                  <a:close/>
                  <a:moveTo>
                    <a:pt x="109433" y="307336"/>
                  </a:moveTo>
                  <a:lnTo>
                    <a:pt x="293253" y="212036"/>
                  </a:lnTo>
                  <a:lnTo>
                    <a:pt x="293253" y="312171"/>
                  </a:lnTo>
                  <a:lnTo>
                    <a:pt x="486370" y="212036"/>
                  </a:lnTo>
                  <a:lnTo>
                    <a:pt x="486370" y="486370"/>
                  </a:lnTo>
                  <a:lnTo>
                    <a:pt x="14305" y="486370"/>
                  </a:lnTo>
                  <a:lnTo>
                    <a:pt x="14305" y="307558"/>
                  </a:lnTo>
                  <a:lnTo>
                    <a:pt x="100636" y="307558"/>
                  </a:lnTo>
                  <a:close/>
                </a:path>
              </a:pathLst>
            </a:custGeom>
            <a:solidFill>
              <a:schemeClr val="bg1"/>
            </a:solidFill>
            <a:ln w="7144" cap="flat">
              <a:solidFill>
                <a:schemeClr val="bg1"/>
              </a:solidFill>
              <a:prstDash val="solid"/>
              <a:miter/>
            </a:ln>
          </p:spPr>
          <p:txBody>
            <a:bodyPr rtlCol="0" anchor="ctr"/>
            <a:lstStyle/>
            <a:p>
              <a:endParaRPr lang="en-GB"/>
            </a:p>
          </p:txBody>
        </p:sp>
        <p:sp>
          <p:nvSpPr>
            <p:cNvPr id="9" name="Frihandsfigur: Form 8">
              <a:extLst>
                <a:ext uri="{FF2B5EF4-FFF2-40B4-BE49-F238E27FC236}">
                  <a16:creationId xmlns:a16="http://schemas.microsoft.com/office/drawing/2014/main" id="{C9C88383-F492-2648-7F7A-ADE70631DB0E}"/>
                </a:ext>
              </a:extLst>
            </p:cNvPr>
            <p:cNvSpPr/>
            <p:nvPr/>
          </p:nvSpPr>
          <p:spPr>
            <a:xfrm>
              <a:off x="589620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0" name="Frihandsfigur: Form 9">
              <a:extLst>
                <a:ext uri="{FF2B5EF4-FFF2-40B4-BE49-F238E27FC236}">
                  <a16:creationId xmlns:a16="http://schemas.microsoft.com/office/drawing/2014/main" id="{8B7CE92C-7365-578D-4B6C-672C025CDEA9}"/>
                </a:ext>
              </a:extLst>
            </p:cNvPr>
            <p:cNvSpPr/>
            <p:nvPr/>
          </p:nvSpPr>
          <p:spPr>
            <a:xfrm>
              <a:off x="603925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1" name="Frihandsfigur: Form 10">
              <a:extLst>
                <a:ext uri="{FF2B5EF4-FFF2-40B4-BE49-F238E27FC236}">
                  <a16:creationId xmlns:a16="http://schemas.microsoft.com/office/drawing/2014/main" id="{CE79BCD6-DDD2-64E7-9D3A-57F9616825A7}"/>
                </a:ext>
              </a:extLst>
            </p:cNvPr>
            <p:cNvSpPr/>
            <p:nvPr/>
          </p:nvSpPr>
          <p:spPr>
            <a:xfrm>
              <a:off x="6182309" y="4647762"/>
              <a:ext cx="114440" cy="71525"/>
            </a:xfrm>
            <a:custGeom>
              <a:avLst/>
              <a:gdLst>
                <a:gd name="connsiteX0" fmla="*/ 114440 w 114440"/>
                <a:gd name="connsiteY0" fmla="*/ 0 h 71525"/>
                <a:gd name="connsiteX1" fmla="*/ 0 w 114440"/>
                <a:gd name="connsiteY1" fmla="*/ 0 h 71525"/>
                <a:gd name="connsiteX2" fmla="*/ 0 w 114440"/>
                <a:gd name="connsiteY2" fmla="*/ 71525 h 71525"/>
                <a:gd name="connsiteX3" fmla="*/ 114440 w 114440"/>
                <a:gd name="connsiteY3" fmla="*/ 71525 h 71525"/>
                <a:gd name="connsiteX4" fmla="*/ 14305 w 114440"/>
                <a:gd name="connsiteY4" fmla="*/ 14305 h 71525"/>
                <a:gd name="connsiteX5" fmla="*/ 50068 w 114440"/>
                <a:gd name="connsiteY5" fmla="*/ 14305 h 71525"/>
                <a:gd name="connsiteX6" fmla="*/ 50068 w 114440"/>
                <a:gd name="connsiteY6" fmla="*/ 57220 h 71525"/>
                <a:gd name="connsiteX7" fmla="*/ 14305 w 114440"/>
                <a:gd name="connsiteY7" fmla="*/ 57220 h 71525"/>
                <a:gd name="connsiteX8" fmla="*/ 100135 w 114440"/>
                <a:gd name="connsiteY8" fmla="*/ 57220 h 71525"/>
                <a:gd name="connsiteX9" fmla="*/ 64373 w 114440"/>
                <a:gd name="connsiteY9" fmla="*/ 57220 h 71525"/>
                <a:gd name="connsiteX10" fmla="*/ 64373 w 114440"/>
                <a:gd name="connsiteY10" fmla="*/ 14305 h 71525"/>
                <a:gd name="connsiteX11" fmla="*/ 100135 w 114440"/>
                <a:gd name="connsiteY11" fmla="*/ 14305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114440" y="0"/>
                  </a:moveTo>
                  <a:lnTo>
                    <a:pt x="0" y="0"/>
                  </a:lnTo>
                  <a:lnTo>
                    <a:pt x="0" y="71525"/>
                  </a:lnTo>
                  <a:lnTo>
                    <a:pt x="114440" y="71525"/>
                  </a:lnTo>
                  <a:close/>
                  <a:moveTo>
                    <a:pt x="14305" y="14305"/>
                  </a:moveTo>
                  <a:lnTo>
                    <a:pt x="50068" y="14305"/>
                  </a:lnTo>
                  <a:lnTo>
                    <a:pt x="50068" y="57220"/>
                  </a:lnTo>
                  <a:lnTo>
                    <a:pt x="14305" y="57220"/>
                  </a:lnTo>
                  <a:close/>
                  <a:moveTo>
                    <a:pt x="100135" y="57220"/>
                  </a:moveTo>
                  <a:lnTo>
                    <a:pt x="64373" y="57220"/>
                  </a:lnTo>
                  <a:lnTo>
                    <a:pt x="64373" y="14305"/>
                  </a:lnTo>
                  <a:lnTo>
                    <a:pt x="100135" y="14305"/>
                  </a:lnTo>
                  <a:close/>
                </a:path>
              </a:pathLst>
            </a:custGeom>
            <a:solidFill>
              <a:schemeClr val="bg1"/>
            </a:solidFill>
            <a:ln w="7144" cap="flat">
              <a:solidFill>
                <a:schemeClr val="bg1"/>
              </a:solidFill>
              <a:prstDash val="solid"/>
              <a:miter/>
            </a:ln>
          </p:spPr>
          <p:txBody>
            <a:bodyPr rtlCol="0" anchor="ctr"/>
            <a:lstStyle/>
            <a:p>
              <a:endParaRPr lang="en-GB"/>
            </a:p>
          </p:txBody>
        </p:sp>
      </p:grpSp>
      <p:grpSp>
        <p:nvGrpSpPr>
          <p:cNvPr id="12" name="Bild 22" descr="Användare kontur">
            <a:extLst>
              <a:ext uri="{FF2B5EF4-FFF2-40B4-BE49-F238E27FC236}">
                <a16:creationId xmlns:a16="http://schemas.microsoft.com/office/drawing/2014/main" id="{7D9D3EB5-47E2-845E-69AF-35E6F5F7306E}"/>
              </a:ext>
            </a:extLst>
          </p:cNvPr>
          <p:cNvGrpSpPr/>
          <p:nvPr/>
        </p:nvGrpSpPr>
        <p:grpSpPr>
          <a:xfrm>
            <a:off x="6880942" y="4190394"/>
            <a:ext cx="524545" cy="318468"/>
            <a:chOff x="6177554" y="4258972"/>
            <a:chExt cx="524545" cy="318468"/>
          </a:xfrm>
          <a:solidFill>
            <a:schemeClr val="bg1"/>
          </a:solidFill>
        </p:grpSpPr>
        <p:sp>
          <p:nvSpPr>
            <p:cNvPr id="14" name="Frihandsfigur: Form 13">
              <a:extLst>
                <a:ext uri="{FF2B5EF4-FFF2-40B4-BE49-F238E27FC236}">
                  <a16:creationId xmlns:a16="http://schemas.microsoft.com/office/drawing/2014/main" id="{CF1E8E4B-DE17-467D-3F33-F1A5FD659284}"/>
                </a:ext>
              </a:extLst>
            </p:cNvPr>
            <p:cNvSpPr/>
            <p:nvPr/>
          </p:nvSpPr>
          <p:spPr>
            <a:xfrm>
              <a:off x="6233710"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6" name="Frihandsfigur: Form 15">
              <a:extLst>
                <a:ext uri="{FF2B5EF4-FFF2-40B4-BE49-F238E27FC236}">
                  <a16:creationId xmlns:a16="http://schemas.microsoft.com/office/drawing/2014/main" id="{D12D5A32-F746-FF88-703E-6EF29404F1B1}"/>
                </a:ext>
              </a:extLst>
            </p:cNvPr>
            <p:cNvSpPr/>
            <p:nvPr/>
          </p:nvSpPr>
          <p:spPr>
            <a:xfrm>
              <a:off x="6533474"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7" name="Frihandsfigur: Form 16">
              <a:extLst>
                <a:ext uri="{FF2B5EF4-FFF2-40B4-BE49-F238E27FC236}">
                  <a16:creationId xmlns:a16="http://schemas.microsoft.com/office/drawing/2014/main" id="{47AFBAEE-0CC1-E5CE-19AC-FC8070A6C8F9}"/>
                </a:ext>
              </a:extLst>
            </p:cNvPr>
            <p:cNvSpPr/>
            <p:nvPr/>
          </p:nvSpPr>
          <p:spPr>
            <a:xfrm>
              <a:off x="6512560" y="4385029"/>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bg1"/>
            </a:solidFill>
            <a:ln w="6152" cap="flat">
              <a:noFill/>
              <a:prstDash val="solid"/>
              <a:miter/>
            </a:ln>
          </p:spPr>
          <p:txBody>
            <a:bodyPr rtlCol="0" anchor="ctr"/>
            <a:lstStyle/>
            <a:p>
              <a:endParaRPr lang="en-GB"/>
            </a:p>
          </p:txBody>
        </p:sp>
        <p:sp>
          <p:nvSpPr>
            <p:cNvPr id="18" name="Frihandsfigur: Form 17">
              <a:extLst>
                <a:ext uri="{FF2B5EF4-FFF2-40B4-BE49-F238E27FC236}">
                  <a16:creationId xmlns:a16="http://schemas.microsoft.com/office/drawing/2014/main" id="{903491FD-5F16-5260-5ECF-9091D3FF1990}"/>
                </a:ext>
              </a:extLst>
            </p:cNvPr>
            <p:cNvSpPr/>
            <p:nvPr/>
          </p:nvSpPr>
          <p:spPr>
            <a:xfrm>
              <a:off x="6177554" y="4385029"/>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bg1"/>
            </a:solidFill>
            <a:ln w="6152" cap="flat">
              <a:noFill/>
              <a:prstDash val="solid"/>
              <a:miter/>
            </a:ln>
          </p:spPr>
          <p:txBody>
            <a:bodyPr rtlCol="0" anchor="ctr"/>
            <a:lstStyle/>
            <a:p>
              <a:endParaRPr lang="en-GB"/>
            </a:p>
          </p:txBody>
        </p:sp>
        <p:sp>
          <p:nvSpPr>
            <p:cNvPr id="20" name="Frihandsfigur: Form 19">
              <a:extLst>
                <a:ext uri="{FF2B5EF4-FFF2-40B4-BE49-F238E27FC236}">
                  <a16:creationId xmlns:a16="http://schemas.microsoft.com/office/drawing/2014/main" id="{68786163-753C-E601-86BE-094BD111990C}"/>
                </a:ext>
              </a:extLst>
            </p:cNvPr>
            <p:cNvSpPr/>
            <p:nvPr/>
          </p:nvSpPr>
          <p:spPr>
            <a:xfrm>
              <a:off x="6327386" y="4471274"/>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bg1"/>
            </a:solidFill>
            <a:ln w="6152" cap="flat">
              <a:noFill/>
              <a:prstDash val="solid"/>
              <a:miter/>
            </a:ln>
          </p:spPr>
          <p:txBody>
            <a:bodyPr rtlCol="0" anchor="ctr"/>
            <a:lstStyle/>
            <a:p>
              <a:endParaRPr lang="en-GB"/>
            </a:p>
          </p:txBody>
        </p:sp>
        <p:sp>
          <p:nvSpPr>
            <p:cNvPr id="21" name="Frihandsfigur: Form 20">
              <a:extLst>
                <a:ext uri="{FF2B5EF4-FFF2-40B4-BE49-F238E27FC236}">
                  <a16:creationId xmlns:a16="http://schemas.microsoft.com/office/drawing/2014/main" id="{90E1BC5F-02A1-88AC-8C1F-5407253585B0}"/>
                </a:ext>
              </a:extLst>
            </p:cNvPr>
            <p:cNvSpPr/>
            <p:nvPr/>
          </p:nvSpPr>
          <p:spPr>
            <a:xfrm>
              <a:off x="6383592" y="4345217"/>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bg1"/>
            </a:solidFill>
            <a:ln w="6152" cap="flat">
              <a:noFill/>
              <a:prstDash val="solid"/>
              <a:miter/>
            </a:ln>
          </p:spPr>
          <p:txBody>
            <a:bodyPr rtlCol="0" anchor="ctr"/>
            <a:lstStyle/>
            <a:p>
              <a:endParaRPr lang="en-GB"/>
            </a:p>
          </p:txBody>
        </p:sp>
      </p:gr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359558" y="2439240"/>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grpSp>
        <p:nvGrpSpPr>
          <p:cNvPr id="146" name="Bild 140" descr="Frysbox för kassör kontur">
            <a:extLst>
              <a:ext uri="{FF2B5EF4-FFF2-40B4-BE49-F238E27FC236}">
                <a16:creationId xmlns:a16="http://schemas.microsoft.com/office/drawing/2014/main" id="{7FD52C25-4203-A4C1-6FE4-F53C720B20B3}"/>
              </a:ext>
            </a:extLst>
          </p:cNvPr>
          <p:cNvGrpSpPr/>
          <p:nvPr/>
        </p:nvGrpSpPr>
        <p:grpSpPr>
          <a:xfrm>
            <a:off x="16339831" y="5957727"/>
            <a:ext cx="571911" cy="505852"/>
            <a:chOff x="15636443" y="6959755"/>
            <a:chExt cx="571911" cy="505852"/>
          </a:xfrm>
          <a:solidFill>
            <a:schemeClr val="lt1"/>
          </a:solidFill>
        </p:grpSpPr>
        <p:sp>
          <p:nvSpPr>
            <p:cNvPr id="147" name="Frihandsfigur: Form 146">
              <a:extLst>
                <a:ext uri="{FF2B5EF4-FFF2-40B4-BE49-F238E27FC236}">
                  <a16:creationId xmlns:a16="http://schemas.microsoft.com/office/drawing/2014/main" id="{FEC7DFA2-7679-BB8B-C02D-77BC22B05978}"/>
                </a:ext>
              </a:extLst>
            </p:cNvPr>
            <p:cNvSpPr/>
            <p:nvPr/>
          </p:nvSpPr>
          <p:spPr>
            <a:xfrm>
              <a:off x="15636443" y="7128372"/>
              <a:ext cx="47468" cy="56205"/>
            </a:xfrm>
            <a:custGeom>
              <a:avLst/>
              <a:gdLst>
                <a:gd name="connsiteX0" fmla="*/ 23734 w 47468"/>
                <a:gd name="connsiteY0" fmla="*/ 0 h 56205"/>
                <a:gd name="connsiteX1" fmla="*/ 0 w 47468"/>
                <a:gd name="connsiteY1" fmla="*/ 28103 h 56205"/>
                <a:gd name="connsiteX2" fmla="*/ 23734 w 47468"/>
                <a:gd name="connsiteY2" fmla="*/ 56206 h 56205"/>
                <a:gd name="connsiteX3" fmla="*/ 47469 w 47468"/>
                <a:gd name="connsiteY3" fmla="*/ 28103 h 56205"/>
                <a:gd name="connsiteX4" fmla="*/ 23734 w 47468"/>
                <a:gd name="connsiteY4" fmla="*/ 0 h 56205"/>
                <a:gd name="connsiteX5" fmla="*/ 23734 w 47468"/>
                <a:gd name="connsiteY5" fmla="*/ 30711 h 56205"/>
                <a:gd name="connsiteX6" fmla="*/ 21354 w 47468"/>
                <a:gd name="connsiteY6" fmla="*/ 28103 h 56205"/>
                <a:gd name="connsiteX7" fmla="*/ 23734 w 47468"/>
                <a:gd name="connsiteY7" fmla="*/ 25495 h 56205"/>
                <a:gd name="connsiteX8" fmla="*/ 26114 w 47468"/>
                <a:gd name="connsiteY8" fmla="*/ 28103 h 56205"/>
                <a:gd name="connsiteX9" fmla="*/ 23734 w 47468"/>
                <a:gd name="connsiteY9" fmla="*/ 30711 h 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56205">
                  <a:moveTo>
                    <a:pt x="23734" y="0"/>
                  </a:moveTo>
                  <a:cubicBezTo>
                    <a:pt x="20231" y="12344"/>
                    <a:pt x="11584" y="22583"/>
                    <a:pt x="0" y="28103"/>
                  </a:cubicBezTo>
                  <a:cubicBezTo>
                    <a:pt x="11584" y="33623"/>
                    <a:pt x="20231" y="43862"/>
                    <a:pt x="23734" y="56206"/>
                  </a:cubicBezTo>
                  <a:cubicBezTo>
                    <a:pt x="27238" y="43862"/>
                    <a:pt x="35885" y="33623"/>
                    <a:pt x="47469" y="28103"/>
                  </a:cubicBezTo>
                  <a:cubicBezTo>
                    <a:pt x="35885" y="22583"/>
                    <a:pt x="27238" y="12344"/>
                    <a:pt x="23734" y="0"/>
                  </a:cubicBezTo>
                  <a:close/>
                  <a:moveTo>
                    <a:pt x="23734" y="30711"/>
                  </a:moveTo>
                  <a:cubicBezTo>
                    <a:pt x="22965" y="29813"/>
                    <a:pt x="22172" y="28944"/>
                    <a:pt x="21354" y="28103"/>
                  </a:cubicBezTo>
                  <a:cubicBezTo>
                    <a:pt x="22172" y="27262"/>
                    <a:pt x="22965" y="26392"/>
                    <a:pt x="23734" y="25495"/>
                  </a:cubicBezTo>
                  <a:cubicBezTo>
                    <a:pt x="24504" y="26392"/>
                    <a:pt x="25297" y="27262"/>
                    <a:pt x="26114" y="28103"/>
                  </a:cubicBezTo>
                  <a:cubicBezTo>
                    <a:pt x="25297" y="28944"/>
                    <a:pt x="24504" y="29813"/>
                    <a:pt x="23734" y="3071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8" name="Frihandsfigur: Form 147">
              <a:extLst>
                <a:ext uri="{FF2B5EF4-FFF2-40B4-BE49-F238E27FC236}">
                  <a16:creationId xmlns:a16="http://schemas.microsoft.com/office/drawing/2014/main" id="{C42105D3-8FC0-A393-E8CF-92424F0D2541}"/>
                </a:ext>
              </a:extLst>
            </p:cNvPr>
            <p:cNvSpPr/>
            <p:nvPr/>
          </p:nvSpPr>
          <p:spPr>
            <a:xfrm>
              <a:off x="16150338" y="7159598"/>
              <a:ext cx="58016" cy="68696"/>
            </a:xfrm>
            <a:custGeom>
              <a:avLst/>
              <a:gdLst>
                <a:gd name="connsiteX0" fmla="*/ 29008 w 58016"/>
                <a:gd name="connsiteY0" fmla="*/ 0 h 68696"/>
                <a:gd name="connsiteX1" fmla="*/ 0 w 58016"/>
                <a:gd name="connsiteY1" fmla="*/ 34348 h 68696"/>
                <a:gd name="connsiteX2" fmla="*/ 29008 w 58016"/>
                <a:gd name="connsiteY2" fmla="*/ 68696 h 68696"/>
                <a:gd name="connsiteX3" fmla="*/ 58017 w 58016"/>
                <a:gd name="connsiteY3" fmla="*/ 34348 h 68696"/>
                <a:gd name="connsiteX4" fmla="*/ 29008 w 58016"/>
                <a:gd name="connsiteY4" fmla="*/ 0 h 68696"/>
                <a:gd name="connsiteX5" fmla="*/ 29008 w 58016"/>
                <a:gd name="connsiteY5" fmla="*/ 41926 h 68696"/>
                <a:gd name="connsiteX6" fmla="*/ 22148 w 58016"/>
                <a:gd name="connsiteY6" fmla="*/ 34348 h 68696"/>
                <a:gd name="connsiteX7" fmla="*/ 29008 w 58016"/>
                <a:gd name="connsiteY7" fmla="*/ 26769 h 68696"/>
                <a:gd name="connsiteX8" fmla="*/ 35869 w 58016"/>
                <a:gd name="connsiteY8" fmla="*/ 34348 h 68696"/>
                <a:gd name="connsiteX9" fmla="*/ 29008 w 58016"/>
                <a:gd name="connsiteY9" fmla="*/ 41926 h 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6" h="68696">
                  <a:moveTo>
                    <a:pt x="29008" y="0"/>
                  </a:moveTo>
                  <a:cubicBezTo>
                    <a:pt x="24726" y="15088"/>
                    <a:pt x="14158" y="27601"/>
                    <a:pt x="0" y="34348"/>
                  </a:cubicBezTo>
                  <a:cubicBezTo>
                    <a:pt x="14158" y="41095"/>
                    <a:pt x="24726" y="53609"/>
                    <a:pt x="29008" y="68696"/>
                  </a:cubicBezTo>
                  <a:cubicBezTo>
                    <a:pt x="33290" y="53609"/>
                    <a:pt x="43859" y="41095"/>
                    <a:pt x="58017" y="34348"/>
                  </a:cubicBezTo>
                  <a:cubicBezTo>
                    <a:pt x="43859" y="27601"/>
                    <a:pt x="33290" y="15088"/>
                    <a:pt x="29008" y="0"/>
                  </a:cubicBezTo>
                  <a:close/>
                  <a:moveTo>
                    <a:pt x="29008" y="41926"/>
                  </a:moveTo>
                  <a:cubicBezTo>
                    <a:pt x="26920" y="39227"/>
                    <a:pt x="24627" y="36694"/>
                    <a:pt x="22148" y="34348"/>
                  </a:cubicBezTo>
                  <a:cubicBezTo>
                    <a:pt x="24627" y="32002"/>
                    <a:pt x="26920" y="29469"/>
                    <a:pt x="29008" y="26769"/>
                  </a:cubicBezTo>
                  <a:cubicBezTo>
                    <a:pt x="31096" y="29469"/>
                    <a:pt x="33390" y="32002"/>
                    <a:pt x="35869" y="34348"/>
                  </a:cubicBezTo>
                  <a:cubicBezTo>
                    <a:pt x="33390" y="36694"/>
                    <a:pt x="31096" y="39227"/>
                    <a:pt x="29008" y="41926"/>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9" name="Frihandsfigur: Form 148">
              <a:extLst>
                <a:ext uri="{FF2B5EF4-FFF2-40B4-BE49-F238E27FC236}">
                  <a16:creationId xmlns:a16="http://schemas.microsoft.com/office/drawing/2014/main" id="{84031186-D3F3-852F-4B44-284B6F6A6D7A}"/>
                </a:ext>
              </a:extLst>
            </p:cNvPr>
            <p:cNvSpPr/>
            <p:nvPr/>
          </p:nvSpPr>
          <p:spPr>
            <a:xfrm>
              <a:off x="15943423" y="7103392"/>
              <a:ext cx="42194" cy="49960"/>
            </a:xfrm>
            <a:custGeom>
              <a:avLst/>
              <a:gdLst>
                <a:gd name="connsiteX0" fmla="*/ 21097 w 42194"/>
                <a:gd name="connsiteY0" fmla="*/ 49961 h 49960"/>
                <a:gd name="connsiteX1" fmla="*/ 42194 w 42194"/>
                <a:gd name="connsiteY1" fmla="*/ 24980 h 49960"/>
                <a:gd name="connsiteX2" fmla="*/ 21097 w 42194"/>
                <a:gd name="connsiteY2" fmla="*/ 0 h 49960"/>
                <a:gd name="connsiteX3" fmla="*/ 0 w 42194"/>
                <a:gd name="connsiteY3" fmla="*/ 24980 h 49960"/>
                <a:gd name="connsiteX4" fmla="*/ 21097 w 42194"/>
                <a:gd name="connsiteY4" fmla="*/ 49961 h 4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4" h="49960">
                  <a:moveTo>
                    <a:pt x="21097" y="49961"/>
                  </a:moveTo>
                  <a:cubicBezTo>
                    <a:pt x="24212" y="38988"/>
                    <a:pt x="31898" y="29887"/>
                    <a:pt x="42194" y="24980"/>
                  </a:cubicBezTo>
                  <a:cubicBezTo>
                    <a:pt x="31898" y="20074"/>
                    <a:pt x="24212" y="10973"/>
                    <a:pt x="21097" y="0"/>
                  </a:cubicBezTo>
                  <a:cubicBezTo>
                    <a:pt x="17983" y="10973"/>
                    <a:pt x="10297" y="20074"/>
                    <a:pt x="0" y="24980"/>
                  </a:cubicBezTo>
                  <a:cubicBezTo>
                    <a:pt x="10297" y="29887"/>
                    <a:pt x="17983" y="38988"/>
                    <a:pt x="21097" y="4996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0" name="Frihandsfigur: Form 149">
              <a:extLst>
                <a:ext uri="{FF2B5EF4-FFF2-40B4-BE49-F238E27FC236}">
                  <a16:creationId xmlns:a16="http://schemas.microsoft.com/office/drawing/2014/main" id="{5EBBCDB4-0A94-1FA3-2725-2C3FE21A3E7B}"/>
                </a:ext>
              </a:extLst>
            </p:cNvPr>
            <p:cNvSpPr/>
            <p:nvPr/>
          </p:nvSpPr>
          <p:spPr>
            <a:xfrm>
              <a:off x="15803250" y="6959755"/>
              <a:ext cx="52742" cy="62450"/>
            </a:xfrm>
            <a:custGeom>
              <a:avLst/>
              <a:gdLst>
                <a:gd name="connsiteX0" fmla="*/ 26371 w 52742"/>
                <a:gd name="connsiteY0" fmla="*/ 62451 h 62450"/>
                <a:gd name="connsiteX1" fmla="*/ 52742 w 52742"/>
                <a:gd name="connsiteY1" fmla="*/ 31225 h 62450"/>
                <a:gd name="connsiteX2" fmla="*/ 26371 w 52742"/>
                <a:gd name="connsiteY2" fmla="*/ 0 h 62450"/>
                <a:gd name="connsiteX3" fmla="*/ 0 w 52742"/>
                <a:gd name="connsiteY3" fmla="*/ 31225 h 62450"/>
                <a:gd name="connsiteX4" fmla="*/ 26371 w 52742"/>
                <a:gd name="connsiteY4" fmla="*/ 62451 h 62450"/>
                <a:gd name="connsiteX5" fmla="*/ 26371 w 52742"/>
                <a:gd name="connsiteY5" fmla="*/ 26162 h 62450"/>
                <a:gd name="connsiteX6" fmla="*/ 30972 w 52742"/>
                <a:gd name="connsiteY6" fmla="*/ 31225 h 62450"/>
                <a:gd name="connsiteX7" fmla="*/ 26371 w 52742"/>
                <a:gd name="connsiteY7" fmla="*/ 36289 h 62450"/>
                <a:gd name="connsiteX8" fmla="*/ 21770 w 52742"/>
                <a:gd name="connsiteY8" fmla="*/ 31225 h 62450"/>
                <a:gd name="connsiteX9" fmla="*/ 26371 w 52742"/>
                <a:gd name="connsiteY9" fmla="*/ 26162 h 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2" h="62450">
                  <a:moveTo>
                    <a:pt x="26371" y="62451"/>
                  </a:moveTo>
                  <a:cubicBezTo>
                    <a:pt x="30264" y="48735"/>
                    <a:pt x="39872" y="37359"/>
                    <a:pt x="52742" y="31225"/>
                  </a:cubicBezTo>
                  <a:cubicBezTo>
                    <a:pt x="39872" y="25092"/>
                    <a:pt x="30264" y="13716"/>
                    <a:pt x="26371" y="0"/>
                  </a:cubicBezTo>
                  <a:cubicBezTo>
                    <a:pt x="22478" y="13716"/>
                    <a:pt x="12871" y="25092"/>
                    <a:pt x="0" y="31225"/>
                  </a:cubicBezTo>
                  <a:cubicBezTo>
                    <a:pt x="12871" y="37359"/>
                    <a:pt x="22479" y="48735"/>
                    <a:pt x="26371" y="62451"/>
                  </a:cubicBezTo>
                  <a:close/>
                  <a:moveTo>
                    <a:pt x="26371" y="26162"/>
                  </a:moveTo>
                  <a:cubicBezTo>
                    <a:pt x="27809" y="27934"/>
                    <a:pt x="29346" y="29625"/>
                    <a:pt x="30972" y="31225"/>
                  </a:cubicBezTo>
                  <a:cubicBezTo>
                    <a:pt x="29346" y="32826"/>
                    <a:pt x="27809" y="34517"/>
                    <a:pt x="26371" y="36289"/>
                  </a:cubicBezTo>
                  <a:cubicBezTo>
                    <a:pt x="24933" y="34517"/>
                    <a:pt x="23397" y="32826"/>
                    <a:pt x="21770" y="31225"/>
                  </a:cubicBezTo>
                  <a:cubicBezTo>
                    <a:pt x="23397" y="29625"/>
                    <a:pt x="24933" y="27934"/>
                    <a:pt x="26371" y="26162"/>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1" name="Frihandsfigur: Form 150">
              <a:extLst>
                <a:ext uri="{FF2B5EF4-FFF2-40B4-BE49-F238E27FC236}">
                  <a16:creationId xmlns:a16="http://schemas.microsoft.com/office/drawing/2014/main" id="{36308BEA-F035-05D3-B877-B20A54DCFEF9}"/>
                </a:ext>
              </a:extLst>
            </p:cNvPr>
            <p:cNvSpPr/>
            <p:nvPr/>
          </p:nvSpPr>
          <p:spPr>
            <a:xfrm>
              <a:off x="15681142" y="7028451"/>
              <a:ext cx="474627" cy="437156"/>
            </a:xfrm>
            <a:custGeom>
              <a:avLst/>
              <a:gdLst>
                <a:gd name="connsiteX0" fmla="*/ 467897 w 474627"/>
                <a:gd name="connsiteY0" fmla="*/ 67371 h 437156"/>
                <a:gd name="connsiteX1" fmla="*/ 468370 w 474627"/>
                <a:gd name="connsiteY1" fmla="*/ 66268 h 437156"/>
                <a:gd name="connsiteX2" fmla="*/ 468370 w 474627"/>
                <a:gd name="connsiteY2" fmla="*/ 46809 h 437156"/>
                <a:gd name="connsiteX3" fmla="*/ 462208 w 474627"/>
                <a:gd name="connsiteY3" fmla="*/ 31405 h 437156"/>
                <a:gd name="connsiteX4" fmla="*/ 415821 w 474627"/>
                <a:gd name="connsiteY4" fmla="*/ 0 h 437156"/>
                <a:gd name="connsiteX5" fmla="*/ 58805 w 474627"/>
                <a:gd name="connsiteY5" fmla="*/ 0 h 437156"/>
                <a:gd name="connsiteX6" fmla="*/ 12418 w 474627"/>
                <a:gd name="connsiteY6" fmla="*/ 31405 h 437156"/>
                <a:gd name="connsiteX7" fmla="*/ 6233 w 474627"/>
                <a:gd name="connsiteY7" fmla="*/ 46868 h 437156"/>
                <a:gd name="connsiteX8" fmla="*/ 6233 w 474627"/>
                <a:gd name="connsiteY8" fmla="*/ 63762 h 437156"/>
                <a:gd name="connsiteX9" fmla="*/ 7780 w 474627"/>
                <a:gd name="connsiteY9" fmla="*/ 67371 h 437156"/>
                <a:gd name="connsiteX10" fmla="*/ 43608 w 474627"/>
                <a:gd name="connsiteY10" fmla="*/ 150968 h 437156"/>
                <a:gd name="connsiteX11" fmla="*/ 0 w 474627"/>
                <a:gd name="connsiteY11" fmla="*/ 235801 h 437156"/>
                <a:gd name="connsiteX12" fmla="*/ 0 w 474627"/>
                <a:gd name="connsiteY12" fmla="*/ 437157 h 437156"/>
                <a:gd name="connsiteX13" fmla="*/ 474627 w 474627"/>
                <a:gd name="connsiteY13" fmla="*/ 437157 h 437156"/>
                <a:gd name="connsiteX14" fmla="*/ 474627 w 474627"/>
                <a:gd name="connsiteY14" fmla="*/ 235801 h 437156"/>
                <a:gd name="connsiteX15" fmla="*/ 431582 w 474627"/>
                <a:gd name="connsiteY15" fmla="*/ 152106 h 437156"/>
                <a:gd name="connsiteX16" fmla="*/ 24014 w 474627"/>
                <a:gd name="connsiteY16" fmla="*/ 36044 h 437156"/>
                <a:gd name="connsiteX17" fmla="*/ 58805 w 474627"/>
                <a:gd name="connsiteY17" fmla="*/ 12490 h 437156"/>
                <a:gd name="connsiteX18" fmla="*/ 415821 w 474627"/>
                <a:gd name="connsiteY18" fmla="*/ 12490 h 437156"/>
                <a:gd name="connsiteX19" fmla="*/ 450612 w 474627"/>
                <a:gd name="connsiteY19" fmla="*/ 36044 h 437156"/>
                <a:gd name="connsiteX20" fmla="*/ 456178 w 474627"/>
                <a:gd name="connsiteY20" fmla="*/ 49961 h 437156"/>
                <a:gd name="connsiteX21" fmla="*/ 18448 w 474627"/>
                <a:gd name="connsiteY21" fmla="*/ 49961 h 437156"/>
                <a:gd name="connsiteX22" fmla="*/ 19259 w 474627"/>
                <a:gd name="connsiteY22" fmla="*/ 62452 h 437156"/>
                <a:gd name="connsiteX23" fmla="*/ 456416 w 474627"/>
                <a:gd name="connsiteY23" fmla="*/ 62452 h 437156"/>
                <a:gd name="connsiteX24" fmla="*/ 418945 w 474627"/>
                <a:gd name="connsiteY24" fmla="*/ 149883 h 437156"/>
                <a:gd name="connsiteX25" fmla="*/ 346521 w 474627"/>
                <a:gd name="connsiteY25" fmla="*/ 149883 h 437156"/>
                <a:gd name="connsiteX26" fmla="*/ 319724 w 474627"/>
                <a:gd name="connsiteY26" fmla="*/ 138586 h 437156"/>
                <a:gd name="connsiteX27" fmla="*/ 280232 w 474627"/>
                <a:gd name="connsiteY27" fmla="*/ 134641 h 437156"/>
                <a:gd name="connsiteX28" fmla="*/ 240076 w 474627"/>
                <a:gd name="connsiteY28" fmla="*/ 132918 h 437156"/>
                <a:gd name="connsiteX29" fmla="*/ 224718 w 474627"/>
                <a:gd name="connsiteY29" fmla="*/ 136031 h 437156"/>
                <a:gd name="connsiteX30" fmla="*/ 218954 w 474627"/>
                <a:gd name="connsiteY30" fmla="*/ 125853 h 437156"/>
                <a:gd name="connsiteX31" fmla="*/ 167581 w 474627"/>
                <a:gd name="connsiteY31" fmla="*/ 131547 h 437156"/>
                <a:gd name="connsiteX32" fmla="*/ 140282 w 474627"/>
                <a:gd name="connsiteY32" fmla="*/ 152776 h 437156"/>
                <a:gd name="connsiteX33" fmla="*/ 96078 w 474627"/>
                <a:gd name="connsiteY33" fmla="*/ 149883 h 437156"/>
                <a:gd name="connsiteX34" fmla="*/ 56730 w 474627"/>
                <a:gd name="connsiteY34" fmla="*/ 149883 h 437156"/>
                <a:gd name="connsiteX35" fmla="*/ 386914 w 474627"/>
                <a:gd name="connsiteY35" fmla="*/ 195259 h 437156"/>
                <a:gd name="connsiteX36" fmla="*/ 423016 w 474627"/>
                <a:gd name="connsiteY36" fmla="*/ 201811 h 437156"/>
                <a:gd name="connsiteX37" fmla="*/ 386902 w 474627"/>
                <a:gd name="connsiteY37" fmla="*/ 215696 h 437156"/>
                <a:gd name="connsiteX38" fmla="*/ 376283 w 474627"/>
                <a:gd name="connsiteY38" fmla="*/ 216305 h 437156"/>
                <a:gd name="connsiteX39" fmla="*/ 386914 w 474627"/>
                <a:gd name="connsiteY39" fmla="*/ 195259 h 437156"/>
                <a:gd name="connsiteX40" fmla="*/ 424423 w 474627"/>
                <a:gd name="connsiteY40" fmla="*/ 215722 h 437156"/>
                <a:gd name="connsiteX41" fmla="*/ 424724 w 474627"/>
                <a:gd name="connsiteY41" fmla="*/ 218692 h 437156"/>
                <a:gd name="connsiteX42" fmla="*/ 399239 w 474627"/>
                <a:gd name="connsiteY42" fmla="*/ 231068 h 437156"/>
                <a:gd name="connsiteX43" fmla="*/ 356995 w 474627"/>
                <a:gd name="connsiteY43" fmla="*/ 231068 h 437156"/>
                <a:gd name="connsiteX44" fmla="*/ 356211 w 474627"/>
                <a:gd name="connsiteY44" fmla="*/ 230845 h 437156"/>
                <a:gd name="connsiteX45" fmla="*/ 363753 w 474627"/>
                <a:gd name="connsiteY45" fmla="*/ 226105 h 437156"/>
                <a:gd name="connsiteX46" fmla="*/ 387927 w 474627"/>
                <a:gd name="connsiteY46" fmla="*/ 225825 h 437156"/>
                <a:gd name="connsiteX47" fmla="*/ 424423 w 474627"/>
                <a:gd name="connsiteY47" fmla="*/ 215722 h 437156"/>
                <a:gd name="connsiteX48" fmla="*/ 349103 w 474627"/>
                <a:gd name="connsiteY48" fmla="*/ 223196 h 437156"/>
                <a:gd name="connsiteX49" fmla="*/ 332415 w 474627"/>
                <a:gd name="connsiteY49" fmla="*/ 231068 h 437156"/>
                <a:gd name="connsiteX50" fmla="*/ 310663 w 474627"/>
                <a:gd name="connsiteY50" fmla="*/ 231068 h 437156"/>
                <a:gd name="connsiteX51" fmla="*/ 310135 w 474627"/>
                <a:gd name="connsiteY51" fmla="*/ 230134 h 437156"/>
                <a:gd name="connsiteX52" fmla="*/ 345759 w 474627"/>
                <a:gd name="connsiteY52" fmla="*/ 217291 h 437156"/>
                <a:gd name="connsiteX53" fmla="*/ 375098 w 474627"/>
                <a:gd name="connsiteY53" fmla="*/ 193347 h 437156"/>
                <a:gd name="connsiteX54" fmla="*/ 376569 w 474627"/>
                <a:gd name="connsiteY54" fmla="*/ 195944 h 437156"/>
                <a:gd name="connsiteX55" fmla="*/ 349103 w 474627"/>
                <a:gd name="connsiteY55" fmla="*/ 223196 h 437156"/>
                <a:gd name="connsiteX56" fmla="*/ 121715 w 474627"/>
                <a:gd name="connsiteY56" fmla="*/ 228406 h 437156"/>
                <a:gd name="connsiteX57" fmla="*/ 110553 w 474627"/>
                <a:gd name="connsiteY57" fmla="*/ 231068 h 437156"/>
                <a:gd name="connsiteX58" fmla="*/ 68315 w 474627"/>
                <a:gd name="connsiteY58" fmla="*/ 231068 h 437156"/>
                <a:gd name="connsiteX59" fmla="*/ 61878 w 474627"/>
                <a:gd name="connsiteY59" fmla="*/ 226206 h 437156"/>
                <a:gd name="connsiteX60" fmla="*/ 61577 w 474627"/>
                <a:gd name="connsiteY60" fmla="*/ 223236 h 437156"/>
                <a:gd name="connsiteX61" fmla="*/ 99358 w 474627"/>
                <a:gd name="connsiteY61" fmla="*/ 225825 h 437156"/>
                <a:gd name="connsiteX62" fmla="*/ 122404 w 474627"/>
                <a:gd name="connsiteY62" fmla="*/ 221507 h 437156"/>
                <a:gd name="connsiteX63" fmla="*/ 121715 w 474627"/>
                <a:gd name="connsiteY63" fmla="*/ 228406 h 437156"/>
                <a:gd name="connsiteX64" fmla="*/ 98333 w 474627"/>
                <a:gd name="connsiteY64" fmla="*/ 215696 h 437156"/>
                <a:gd name="connsiteX65" fmla="*/ 60170 w 474627"/>
                <a:gd name="connsiteY65" fmla="*/ 209325 h 437156"/>
                <a:gd name="connsiteX66" fmla="*/ 96284 w 474627"/>
                <a:gd name="connsiteY66" fmla="*/ 195439 h 437156"/>
                <a:gd name="connsiteX67" fmla="*/ 97548 w 474627"/>
                <a:gd name="connsiteY67" fmla="*/ 195337 h 437156"/>
                <a:gd name="connsiteX68" fmla="*/ 122748 w 474627"/>
                <a:gd name="connsiteY68" fmla="*/ 207767 h 437156"/>
                <a:gd name="connsiteX69" fmla="*/ 126605 w 474627"/>
                <a:gd name="connsiteY69" fmla="*/ 209117 h 437156"/>
                <a:gd name="connsiteX70" fmla="*/ 98333 w 474627"/>
                <a:gd name="connsiteY70" fmla="*/ 215696 h 437156"/>
                <a:gd name="connsiteX71" fmla="*/ 126250 w 474627"/>
                <a:gd name="connsiteY71" fmla="*/ 198208 h 437156"/>
                <a:gd name="connsiteX72" fmla="*/ 94702 w 474627"/>
                <a:gd name="connsiteY72" fmla="*/ 175807 h 437156"/>
                <a:gd name="connsiteX73" fmla="*/ 95730 w 474627"/>
                <a:gd name="connsiteY73" fmla="*/ 173005 h 437156"/>
                <a:gd name="connsiteX74" fmla="*/ 128585 w 474627"/>
                <a:gd name="connsiteY74" fmla="*/ 191835 h 437156"/>
                <a:gd name="connsiteX75" fmla="*/ 146210 w 474627"/>
                <a:gd name="connsiteY75" fmla="*/ 197032 h 437156"/>
                <a:gd name="connsiteX76" fmla="*/ 138997 w 474627"/>
                <a:gd name="connsiteY76" fmla="*/ 202136 h 437156"/>
                <a:gd name="connsiteX77" fmla="*/ 126250 w 474627"/>
                <a:gd name="connsiteY77" fmla="*/ 198208 h 437156"/>
                <a:gd name="connsiteX78" fmla="*/ 136274 w 474627"/>
                <a:gd name="connsiteY78" fmla="*/ 172674 h 437156"/>
                <a:gd name="connsiteX79" fmla="*/ 143795 w 474627"/>
                <a:gd name="connsiteY79" fmla="*/ 185955 h 437156"/>
                <a:gd name="connsiteX80" fmla="*/ 132087 w 474627"/>
                <a:gd name="connsiteY80" fmla="*/ 182276 h 437156"/>
                <a:gd name="connsiteX81" fmla="*/ 100540 w 474627"/>
                <a:gd name="connsiteY81" fmla="*/ 159876 h 437156"/>
                <a:gd name="connsiteX82" fmla="*/ 135225 w 474627"/>
                <a:gd name="connsiteY82" fmla="*/ 161810 h 437156"/>
                <a:gd name="connsiteX83" fmla="*/ 136274 w 474627"/>
                <a:gd name="connsiteY83" fmla="*/ 172674 h 437156"/>
                <a:gd name="connsiteX84" fmla="*/ 208602 w 474627"/>
                <a:gd name="connsiteY84" fmla="*/ 175299 h 437156"/>
                <a:gd name="connsiteX85" fmla="*/ 208166 w 474627"/>
                <a:gd name="connsiteY85" fmla="*/ 172346 h 437156"/>
                <a:gd name="connsiteX86" fmla="*/ 246025 w 474627"/>
                <a:gd name="connsiteY86" fmla="*/ 173203 h 437156"/>
                <a:gd name="connsiteX87" fmla="*/ 282022 w 474627"/>
                <a:gd name="connsiteY87" fmla="*/ 161440 h 437156"/>
                <a:gd name="connsiteX88" fmla="*/ 282457 w 474627"/>
                <a:gd name="connsiteY88" fmla="*/ 164393 h 437156"/>
                <a:gd name="connsiteX89" fmla="*/ 247017 w 474627"/>
                <a:gd name="connsiteY89" fmla="*/ 179917 h 437156"/>
                <a:gd name="connsiteX90" fmla="*/ 208602 w 474627"/>
                <a:gd name="connsiteY90" fmla="*/ 175299 h 437156"/>
                <a:gd name="connsiteX91" fmla="*/ 247590 w 474627"/>
                <a:gd name="connsiteY91" fmla="*/ 205209 h 437156"/>
                <a:gd name="connsiteX92" fmla="*/ 209269 w 474627"/>
                <a:gd name="connsiteY92" fmla="*/ 210546 h 437156"/>
                <a:gd name="connsiteX93" fmla="*/ 173543 w 474627"/>
                <a:gd name="connsiteY93" fmla="*/ 195690 h 437156"/>
                <a:gd name="connsiteX94" fmla="*/ 211865 w 474627"/>
                <a:gd name="connsiteY94" fmla="*/ 190352 h 437156"/>
                <a:gd name="connsiteX95" fmla="*/ 247590 w 474627"/>
                <a:gd name="connsiteY95" fmla="*/ 205209 h 437156"/>
                <a:gd name="connsiteX96" fmla="*/ 244539 w 474627"/>
                <a:gd name="connsiteY96" fmla="*/ 163132 h 437156"/>
                <a:gd name="connsiteX97" fmla="*/ 206124 w 474627"/>
                <a:gd name="connsiteY97" fmla="*/ 158514 h 437156"/>
                <a:gd name="connsiteX98" fmla="*/ 241564 w 474627"/>
                <a:gd name="connsiteY98" fmla="*/ 142989 h 437156"/>
                <a:gd name="connsiteX99" fmla="*/ 279979 w 474627"/>
                <a:gd name="connsiteY99" fmla="*/ 147607 h 437156"/>
                <a:gd name="connsiteX100" fmla="*/ 244539 w 474627"/>
                <a:gd name="connsiteY100" fmla="*/ 163132 h 437156"/>
                <a:gd name="connsiteX101" fmla="*/ 182630 w 474627"/>
                <a:gd name="connsiteY101" fmla="*/ 158122 h 437156"/>
                <a:gd name="connsiteX102" fmla="*/ 145132 w 474627"/>
                <a:gd name="connsiteY102" fmla="*/ 167657 h 437156"/>
                <a:gd name="connsiteX103" fmla="*/ 172598 w 474627"/>
                <a:gd name="connsiteY103" fmla="*/ 140405 h 437156"/>
                <a:gd name="connsiteX104" fmla="*/ 210096 w 474627"/>
                <a:gd name="connsiteY104" fmla="*/ 130870 h 437156"/>
                <a:gd name="connsiteX105" fmla="*/ 182630 w 474627"/>
                <a:gd name="connsiteY105" fmla="*/ 158122 h 437156"/>
                <a:gd name="connsiteX106" fmla="*/ 159579 w 474627"/>
                <a:gd name="connsiteY106" fmla="*/ 200804 h 437156"/>
                <a:gd name="connsiteX107" fmla="*/ 162844 w 474627"/>
                <a:gd name="connsiteY107" fmla="*/ 199076 h 437156"/>
                <a:gd name="connsiteX108" fmla="*/ 161283 w 474627"/>
                <a:gd name="connsiteY108" fmla="*/ 211221 h 437156"/>
                <a:gd name="connsiteX109" fmla="*/ 164196 w 474627"/>
                <a:gd name="connsiteY109" fmla="*/ 221394 h 437156"/>
                <a:gd name="connsiteX110" fmla="*/ 132114 w 474627"/>
                <a:gd name="connsiteY110" fmla="*/ 228056 h 437156"/>
                <a:gd name="connsiteX111" fmla="*/ 159579 w 474627"/>
                <a:gd name="connsiteY111" fmla="*/ 200804 h 437156"/>
                <a:gd name="connsiteX112" fmla="*/ 153493 w 474627"/>
                <a:gd name="connsiteY112" fmla="*/ 182422 h 437156"/>
                <a:gd name="connsiteX113" fmla="*/ 152022 w 474627"/>
                <a:gd name="connsiteY113" fmla="*/ 179825 h 437156"/>
                <a:gd name="connsiteX114" fmla="*/ 187647 w 474627"/>
                <a:gd name="connsiteY114" fmla="*/ 166981 h 437156"/>
                <a:gd name="connsiteX115" fmla="*/ 196299 w 474627"/>
                <a:gd name="connsiteY115" fmla="*/ 161672 h 437156"/>
                <a:gd name="connsiteX116" fmla="*/ 197374 w 474627"/>
                <a:gd name="connsiteY116" fmla="*/ 168952 h 437156"/>
                <a:gd name="connsiteX117" fmla="*/ 190991 w 474627"/>
                <a:gd name="connsiteY117" fmla="*/ 172887 h 437156"/>
                <a:gd name="connsiteX118" fmla="*/ 153493 w 474627"/>
                <a:gd name="connsiteY118" fmla="*/ 182422 h 437156"/>
                <a:gd name="connsiteX119" fmla="*/ 171760 w 474627"/>
                <a:gd name="connsiteY119" fmla="*/ 209558 h 437156"/>
                <a:gd name="connsiteX120" fmla="*/ 207970 w 474627"/>
                <a:gd name="connsiteY120" fmla="*/ 220644 h 437156"/>
                <a:gd name="connsiteX121" fmla="*/ 245807 w 474627"/>
                <a:gd name="connsiteY121" fmla="*/ 219077 h 437156"/>
                <a:gd name="connsiteX122" fmla="*/ 245427 w 474627"/>
                <a:gd name="connsiteY122" fmla="*/ 222037 h 437156"/>
                <a:gd name="connsiteX123" fmla="*/ 207105 w 474627"/>
                <a:gd name="connsiteY123" fmla="*/ 227376 h 437156"/>
                <a:gd name="connsiteX124" fmla="*/ 171380 w 474627"/>
                <a:gd name="connsiteY124" fmla="*/ 212519 h 437156"/>
                <a:gd name="connsiteX125" fmla="*/ 206087 w 474627"/>
                <a:gd name="connsiteY125" fmla="*/ 243559 h 437156"/>
                <a:gd name="connsiteX126" fmla="*/ 268538 w 474627"/>
                <a:gd name="connsiteY126" fmla="*/ 243559 h 437156"/>
                <a:gd name="connsiteX127" fmla="*/ 268538 w 474627"/>
                <a:gd name="connsiteY127" fmla="*/ 306010 h 437156"/>
                <a:gd name="connsiteX128" fmla="*/ 237313 w 474627"/>
                <a:gd name="connsiteY128" fmla="*/ 337235 h 437156"/>
                <a:gd name="connsiteX129" fmla="*/ 206087 w 474627"/>
                <a:gd name="connsiteY129" fmla="*/ 306010 h 437156"/>
                <a:gd name="connsiteX130" fmla="*/ 265948 w 474627"/>
                <a:gd name="connsiteY130" fmla="*/ 223231 h 437156"/>
                <a:gd name="connsiteX131" fmla="*/ 255758 w 474627"/>
                <a:gd name="connsiteY131" fmla="*/ 221517 h 437156"/>
                <a:gd name="connsiteX132" fmla="*/ 256622 w 474627"/>
                <a:gd name="connsiteY132" fmla="*/ 214801 h 437156"/>
                <a:gd name="connsiteX133" fmla="*/ 266814 w 474627"/>
                <a:gd name="connsiteY133" fmla="*/ 216500 h 437156"/>
                <a:gd name="connsiteX134" fmla="*/ 304650 w 474627"/>
                <a:gd name="connsiteY134" fmla="*/ 214933 h 437156"/>
                <a:gd name="connsiteX135" fmla="*/ 304269 w 474627"/>
                <a:gd name="connsiteY135" fmla="*/ 217893 h 437156"/>
                <a:gd name="connsiteX136" fmla="*/ 265948 w 474627"/>
                <a:gd name="connsiteY136" fmla="*/ 223231 h 437156"/>
                <a:gd name="connsiteX137" fmla="*/ 268111 w 474627"/>
                <a:gd name="connsiteY137" fmla="*/ 206403 h 437156"/>
                <a:gd name="connsiteX138" fmla="*/ 257711 w 474627"/>
                <a:gd name="connsiteY138" fmla="*/ 204635 h 437156"/>
                <a:gd name="connsiteX139" fmla="*/ 247419 w 474627"/>
                <a:gd name="connsiteY139" fmla="*/ 190138 h 437156"/>
                <a:gd name="connsiteX140" fmla="*/ 248505 w 474627"/>
                <a:gd name="connsiteY140" fmla="*/ 189988 h 437156"/>
                <a:gd name="connsiteX141" fmla="*/ 267523 w 474627"/>
                <a:gd name="connsiteY141" fmla="*/ 185843 h 437156"/>
                <a:gd name="connsiteX142" fmla="*/ 270707 w 474627"/>
                <a:gd name="connsiteY142" fmla="*/ 186208 h 437156"/>
                <a:gd name="connsiteX143" fmla="*/ 306433 w 474627"/>
                <a:gd name="connsiteY143" fmla="*/ 201065 h 437156"/>
                <a:gd name="connsiteX144" fmla="*/ 268111 w 474627"/>
                <a:gd name="connsiteY144" fmla="*/ 206403 h 437156"/>
                <a:gd name="connsiteX145" fmla="*/ 306334 w 474627"/>
                <a:gd name="connsiteY145" fmla="*/ 184168 h 437156"/>
                <a:gd name="connsiteX146" fmla="*/ 286657 w 474627"/>
                <a:gd name="connsiteY146" fmla="*/ 176533 h 437156"/>
                <a:gd name="connsiteX147" fmla="*/ 290975 w 474627"/>
                <a:gd name="connsiteY147" fmla="*/ 171343 h 437156"/>
                <a:gd name="connsiteX148" fmla="*/ 308247 w 474627"/>
                <a:gd name="connsiteY148" fmla="*/ 177657 h 437156"/>
                <a:gd name="connsiteX149" fmla="*/ 345859 w 474627"/>
                <a:gd name="connsiteY149" fmla="*/ 182058 h 437156"/>
                <a:gd name="connsiteX150" fmla="*/ 345018 w 474627"/>
                <a:gd name="connsiteY150" fmla="*/ 184921 h 437156"/>
                <a:gd name="connsiteX151" fmla="*/ 306334 w 474627"/>
                <a:gd name="connsiteY151" fmla="*/ 184168 h 437156"/>
                <a:gd name="connsiteX152" fmla="*/ 289423 w 474627"/>
                <a:gd name="connsiteY152" fmla="*/ 143779 h 437156"/>
                <a:gd name="connsiteX153" fmla="*/ 316855 w 474627"/>
                <a:gd name="connsiteY153" fmla="*/ 148353 h 437156"/>
                <a:gd name="connsiteX154" fmla="*/ 349800 w 474627"/>
                <a:gd name="connsiteY154" fmla="*/ 168642 h 437156"/>
                <a:gd name="connsiteX155" fmla="*/ 311116 w 474627"/>
                <a:gd name="connsiteY155" fmla="*/ 167889 h 437156"/>
                <a:gd name="connsiteX156" fmla="*/ 292190 w 474627"/>
                <a:gd name="connsiteY156" fmla="*/ 160608 h 437156"/>
                <a:gd name="connsiteX157" fmla="*/ 290050 w 474627"/>
                <a:gd name="connsiteY157" fmla="*/ 146121 h 437156"/>
                <a:gd name="connsiteX158" fmla="*/ 289423 w 474627"/>
                <a:gd name="connsiteY158" fmla="*/ 143778 h 437156"/>
                <a:gd name="connsiteX159" fmla="*/ 340743 w 474627"/>
                <a:gd name="connsiteY159" fmla="*/ 208432 h 437156"/>
                <a:gd name="connsiteX160" fmla="*/ 314345 w 474627"/>
                <a:gd name="connsiteY160" fmla="*/ 219281 h 437156"/>
                <a:gd name="connsiteX161" fmla="*/ 314367 w 474627"/>
                <a:gd name="connsiteY161" fmla="*/ 219191 h 437156"/>
                <a:gd name="connsiteX162" fmla="*/ 316530 w 474627"/>
                <a:gd name="connsiteY162" fmla="*/ 202363 h 437156"/>
                <a:gd name="connsiteX163" fmla="*/ 316561 w 474627"/>
                <a:gd name="connsiteY163" fmla="*/ 200010 h 437156"/>
                <a:gd name="connsiteX164" fmla="*/ 319669 w 474627"/>
                <a:gd name="connsiteY164" fmla="*/ 197715 h 437156"/>
                <a:gd name="connsiteX165" fmla="*/ 354786 w 474627"/>
                <a:gd name="connsiteY165" fmla="*/ 187791 h 437156"/>
                <a:gd name="connsiteX166" fmla="*/ 357100 w 474627"/>
                <a:gd name="connsiteY166" fmla="*/ 179914 h 437156"/>
                <a:gd name="connsiteX167" fmla="*/ 368208 w 474627"/>
                <a:gd name="connsiteY167" fmla="*/ 181180 h 437156"/>
                <a:gd name="connsiteX168" fmla="*/ 340743 w 474627"/>
                <a:gd name="connsiteY168" fmla="*/ 208432 h 437156"/>
                <a:gd name="connsiteX169" fmla="*/ 51785 w 474627"/>
                <a:gd name="connsiteY169" fmla="*/ 162373 h 437156"/>
                <a:gd name="connsiteX170" fmla="*/ 88783 w 474627"/>
                <a:gd name="connsiteY170" fmla="*/ 162373 h 437156"/>
                <a:gd name="connsiteX171" fmla="*/ 85144 w 474627"/>
                <a:gd name="connsiteY171" fmla="*/ 172305 h 437156"/>
                <a:gd name="connsiteX172" fmla="*/ 87730 w 474627"/>
                <a:gd name="connsiteY172" fmla="*/ 186269 h 437156"/>
                <a:gd name="connsiteX173" fmla="*/ 50041 w 474627"/>
                <a:gd name="connsiteY173" fmla="*/ 210350 h 437156"/>
                <a:gd name="connsiteX174" fmla="*/ 51749 w 474627"/>
                <a:gd name="connsiteY174" fmla="*/ 227231 h 437156"/>
                <a:gd name="connsiteX175" fmla="*/ 52777 w 474627"/>
                <a:gd name="connsiteY175" fmla="*/ 231068 h 437156"/>
                <a:gd name="connsiteX176" fmla="*/ 16477 w 474627"/>
                <a:gd name="connsiteY176" fmla="*/ 231068 h 437156"/>
                <a:gd name="connsiteX177" fmla="*/ 12490 w 474627"/>
                <a:gd name="connsiteY177" fmla="*/ 424666 h 437156"/>
                <a:gd name="connsiteX178" fmla="*/ 12490 w 474627"/>
                <a:gd name="connsiteY178" fmla="*/ 368777 h 437156"/>
                <a:gd name="connsiteX179" fmla="*/ 68379 w 474627"/>
                <a:gd name="connsiteY179" fmla="*/ 424666 h 437156"/>
                <a:gd name="connsiteX180" fmla="*/ 462137 w 474627"/>
                <a:gd name="connsiteY180" fmla="*/ 424666 h 437156"/>
                <a:gd name="connsiteX181" fmla="*/ 406247 w 474627"/>
                <a:gd name="connsiteY181" fmla="*/ 424666 h 437156"/>
                <a:gd name="connsiteX182" fmla="*/ 462137 w 474627"/>
                <a:gd name="connsiteY182" fmla="*/ 368777 h 437156"/>
                <a:gd name="connsiteX183" fmla="*/ 462137 w 474627"/>
                <a:gd name="connsiteY183" fmla="*/ 356287 h 437156"/>
                <a:gd name="connsiteX184" fmla="*/ 393757 w 474627"/>
                <a:gd name="connsiteY184" fmla="*/ 424666 h 437156"/>
                <a:gd name="connsiteX185" fmla="*/ 80870 w 474627"/>
                <a:gd name="connsiteY185" fmla="*/ 424666 h 437156"/>
                <a:gd name="connsiteX186" fmla="*/ 12490 w 474627"/>
                <a:gd name="connsiteY186" fmla="*/ 356287 h 437156"/>
                <a:gd name="connsiteX187" fmla="*/ 12490 w 474627"/>
                <a:gd name="connsiteY187" fmla="*/ 243559 h 437156"/>
                <a:gd name="connsiteX188" fmla="*/ 193597 w 474627"/>
                <a:gd name="connsiteY188" fmla="*/ 243559 h 437156"/>
                <a:gd name="connsiteX189" fmla="*/ 193597 w 474627"/>
                <a:gd name="connsiteY189" fmla="*/ 306010 h 437156"/>
                <a:gd name="connsiteX190" fmla="*/ 237313 w 474627"/>
                <a:gd name="connsiteY190" fmla="*/ 349725 h 437156"/>
                <a:gd name="connsiteX191" fmla="*/ 281029 w 474627"/>
                <a:gd name="connsiteY191" fmla="*/ 306010 h 437156"/>
                <a:gd name="connsiteX192" fmla="*/ 281029 w 474627"/>
                <a:gd name="connsiteY192" fmla="*/ 243559 h 437156"/>
                <a:gd name="connsiteX193" fmla="*/ 462137 w 474627"/>
                <a:gd name="connsiteY193" fmla="*/ 243559 h 437156"/>
                <a:gd name="connsiteX194" fmla="*/ 458147 w 474627"/>
                <a:gd name="connsiteY194" fmla="*/ 231068 h 437156"/>
                <a:gd name="connsiteX195" fmla="*/ 428199 w 474627"/>
                <a:gd name="connsiteY195" fmla="*/ 231068 h 437156"/>
                <a:gd name="connsiteX196" fmla="*/ 434853 w 474627"/>
                <a:gd name="connsiteY196" fmla="*/ 217667 h 437156"/>
                <a:gd name="connsiteX197" fmla="*/ 433145 w 474627"/>
                <a:gd name="connsiteY197" fmla="*/ 200786 h 437156"/>
                <a:gd name="connsiteX198" fmla="*/ 383828 w 474627"/>
                <a:gd name="connsiteY198" fmla="*/ 185311 h 437156"/>
                <a:gd name="connsiteX199" fmla="*/ 382347 w 474627"/>
                <a:gd name="connsiteY199" fmla="*/ 185488 h 437156"/>
                <a:gd name="connsiteX200" fmla="*/ 377066 w 474627"/>
                <a:gd name="connsiteY200" fmla="*/ 176163 h 437156"/>
                <a:gd name="connsiteX201" fmla="*/ 359972 w 474627"/>
                <a:gd name="connsiteY201" fmla="*/ 169166 h 437156"/>
                <a:gd name="connsiteX202" fmla="*/ 358746 w 474627"/>
                <a:gd name="connsiteY202" fmla="*/ 162081 h 437156"/>
                <a:gd name="connsiteX203" fmla="*/ 359380 w 474627"/>
                <a:gd name="connsiteY203" fmla="*/ 162373 h 437156"/>
                <a:gd name="connsiteX204" fmla="*/ 422817 w 474627"/>
                <a:gd name="connsiteY204" fmla="*/ 162373 h 4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474627" h="437156">
                  <a:moveTo>
                    <a:pt x="467897" y="67371"/>
                  </a:moveTo>
                  <a:lnTo>
                    <a:pt x="468370" y="66268"/>
                  </a:lnTo>
                  <a:lnTo>
                    <a:pt x="468370" y="46809"/>
                  </a:lnTo>
                  <a:lnTo>
                    <a:pt x="462208" y="31405"/>
                  </a:lnTo>
                  <a:cubicBezTo>
                    <a:pt x="454621" y="12438"/>
                    <a:pt x="436250" y="0"/>
                    <a:pt x="415821" y="0"/>
                  </a:cubicBezTo>
                  <a:lnTo>
                    <a:pt x="58805" y="0"/>
                  </a:lnTo>
                  <a:cubicBezTo>
                    <a:pt x="38376" y="0"/>
                    <a:pt x="20005" y="12438"/>
                    <a:pt x="12418" y="31405"/>
                  </a:cubicBezTo>
                  <a:lnTo>
                    <a:pt x="6233" y="46868"/>
                  </a:lnTo>
                  <a:lnTo>
                    <a:pt x="6233" y="63762"/>
                  </a:lnTo>
                  <a:lnTo>
                    <a:pt x="7780" y="67371"/>
                  </a:lnTo>
                  <a:lnTo>
                    <a:pt x="43608" y="150968"/>
                  </a:lnTo>
                  <a:lnTo>
                    <a:pt x="0" y="235801"/>
                  </a:lnTo>
                  <a:lnTo>
                    <a:pt x="0" y="437157"/>
                  </a:lnTo>
                  <a:lnTo>
                    <a:pt x="474627" y="437157"/>
                  </a:lnTo>
                  <a:lnTo>
                    <a:pt x="474627" y="235801"/>
                  </a:lnTo>
                  <a:lnTo>
                    <a:pt x="431582" y="152106"/>
                  </a:lnTo>
                  <a:close/>
                  <a:moveTo>
                    <a:pt x="24014" y="36044"/>
                  </a:moveTo>
                  <a:cubicBezTo>
                    <a:pt x="29664" y="21785"/>
                    <a:pt x="43468" y="12440"/>
                    <a:pt x="58805" y="12490"/>
                  </a:cubicBezTo>
                  <a:lnTo>
                    <a:pt x="415821" y="12490"/>
                  </a:lnTo>
                  <a:cubicBezTo>
                    <a:pt x="431158" y="12440"/>
                    <a:pt x="444962" y="21785"/>
                    <a:pt x="450612" y="36044"/>
                  </a:cubicBezTo>
                  <a:lnTo>
                    <a:pt x="456178" y="49961"/>
                  </a:lnTo>
                  <a:lnTo>
                    <a:pt x="18448" y="49961"/>
                  </a:lnTo>
                  <a:close/>
                  <a:moveTo>
                    <a:pt x="19259" y="62452"/>
                  </a:moveTo>
                  <a:lnTo>
                    <a:pt x="456416" y="62452"/>
                  </a:lnTo>
                  <a:lnTo>
                    <a:pt x="418945" y="149883"/>
                  </a:lnTo>
                  <a:lnTo>
                    <a:pt x="346521" y="149883"/>
                  </a:lnTo>
                  <a:cubicBezTo>
                    <a:pt x="338096" y="145012"/>
                    <a:pt x="329093" y="141216"/>
                    <a:pt x="319724" y="138586"/>
                  </a:cubicBezTo>
                  <a:cubicBezTo>
                    <a:pt x="310391" y="135844"/>
                    <a:pt x="292410" y="131554"/>
                    <a:pt x="280232" y="134641"/>
                  </a:cubicBezTo>
                  <a:cubicBezTo>
                    <a:pt x="268626" y="129663"/>
                    <a:pt x="249826" y="131479"/>
                    <a:pt x="240076" y="132918"/>
                  </a:cubicBezTo>
                  <a:cubicBezTo>
                    <a:pt x="234905" y="133680"/>
                    <a:pt x="229778" y="134719"/>
                    <a:pt x="224718" y="136031"/>
                  </a:cubicBezTo>
                  <a:lnTo>
                    <a:pt x="218954" y="125853"/>
                  </a:lnTo>
                  <a:cubicBezTo>
                    <a:pt x="209899" y="109862"/>
                    <a:pt x="180011" y="124508"/>
                    <a:pt x="167581" y="131547"/>
                  </a:cubicBezTo>
                  <a:cubicBezTo>
                    <a:pt x="157345" y="137027"/>
                    <a:pt x="148114" y="144205"/>
                    <a:pt x="140282" y="152776"/>
                  </a:cubicBezTo>
                  <a:cubicBezTo>
                    <a:pt x="128377" y="148623"/>
                    <a:pt x="106690" y="142693"/>
                    <a:pt x="96078" y="149883"/>
                  </a:cubicBezTo>
                  <a:lnTo>
                    <a:pt x="56730" y="149883"/>
                  </a:lnTo>
                  <a:close/>
                  <a:moveTo>
                    <a:pt x="386914" y="195259"/>
                  </a:moveTo>
                  <a:cubicBezTo>
                    <a:pt x="406491" y="193575"/>
                    <a:pt x="422469" y="196406"/>
                    <a:pt x="423016" y="201811"/>
                  </a:cubicBezTo>
                  <a:cubicBezTo>
                    <a:pt x="423582" y="207405"/>
                    <a:pt x="407413" y="213622"/>
                    <a:pt x="386902" y="215696"/>
                  </a:cubicBezTo>
                  <a:cubicBezTo>
                    <a:pt x="383205" y="216070"/>
                    <a:pt x="379677" y="216240"/>
                    <a:pt x="376283" y="216305"/>
                  </a:cubicBezTo>
                  <a:cubicBezTo>
                    <a:pt x="383153" y="209870"/>
                    <a:pt x="388186" y="202481"/>
                    <a:pt x="386914" y="195259"/>
                  </a:cubicBezTo>
                  <a:close/>
                  <a:moveTo>
                    <a:pt x="424423" y="215722"/>
                  </a:moveTo>
                  <a:lnTo>
                    <a:pt x="424724" y="218692"/>
                  </a:lnTo>
                  <a:cubicBezTo>
                    <a:pt x="425187" y="223273"/>
                    <a:pt x="414418" y="228269"/>
                    <a:pt x="399239" y="231068"/>
                  </a:cubicBezTo>
                  <a:lnTo>
                    <a:pt x="356995" y="231068"/>
                  </a:lnTo>
                  <a:cubicBezTo>
                    <a:pt x="356744" y="230991"/>
                    <a:pt x="356451" y="230926"/>
                    <a:pt x="356211" y="230845"/>
                  </a:cubicBezTo>
                  <a:cubicBezTo>
                    <a:pt x="358468" y="229522"/>
                    <a:pt x="361049" y="227918"/>
                    <a:pt x="363753" y="226105"/>
                  </a:cubicBezTo>
                  <a:cubicBezTo>
                    <a:pt x="371802" y="226772"/>
                    <a:pt x="379896" y="226679"/>
                    <a:pt x="387927" y="225825"/>
                  </a:cubicBezTo>
                  <a:cubicBezTo>
                    <a:pt x="400656" y="224991"/>
                    <a:pt x="413078" y="221552"/>
                    <a:pt x="424423" y="215722"/>
                  </a:cubicBezTo>
                  <a:close/>
                  <a:moveTo>
                    <a:pt x="349103" y="223196"/>
                  </a:moveTo>
                  <a:cubicBezTo>
                    <a:pt x="343750" y="226244"/>
                    <a:pt x="338171" y="228875"/>
                    <a:pt x="332415" y="231068"/>
                  </a:cubicBezTo>
                  <a:lnTo>
                    <a:pt x="310663" y="231068"/>
                  </a:lnTo>
                  <a:lnTo>
                    <a:pt x="310135" y="230134"/>
                  </a:lnTo>
                  <a:cubicBezTo>
                    <a:pt x="322763" y="228336"/>
                    <a:pt x="334888" y="223965"/>
                    <a:pt x="345759" y="217291"/>
                  </a:cubicBezTo>
                  <a:cubicBezTo>
                    <a:pt x="357075" y="211402"/>
                    <a:pt x="367060" y="203252"/>
                    <a:pt x="375098" y="193347"/>
                  </a:cubicBezTo>
                  <a:lnTo>
                    <a:pt x="376569" y="195944"/>
                  </a:lnTo>
                  <a:cubicBezTo>
                    <a:pt x="379339" y="200837"/>
                    <a:pt x="367042" y="213038"/>
                    <a:pt x="349103" y="223196"/>
                  </a:cubicBezTo>
                  <a:close/>
                  <a:moveTo>
                    <a:pt x="121715" y="228406"/>
                  </a:moveTo>
                  <a:cubicBezTo>
                    <a:pt x="118048" y="229505"/>
                    <a:pt x="114321" y="230394"/>
                    <a:pt x="110553" y="231068"/>
                  </a:cubicBezTo>
                  <a:lnTo>
                    <a:pt x="68315" y="231068"/>
                  </a:lnTo>
                  <a:cubicBezTo>
                    <a:pt x="64447" y="229868"/>
                    <a:pt x="62081" y="228218"/>
                    <a:pt x="61878" y="226206"/>
                  </a:cubicBezTo>
                  <a:lnTo>
                    <a:pt x="61577" y="223236"/>
                  </a:lnTo>
                  <a:cubicBezTo>
                    <a:pt x="73861" y="226676"/>
                    <a:pt x="86720" y="227557"/>
                    <a:pt x="99358" y="225825"/>
                  </a:cubicBezTo>
                  <a:cubicBezTo>
                    <a:pt x="107155" y="225082"/>
                    <a:pt x="114868" y="223637"/>
                    <a:pt x="122404" y="221507"/>
                  </a:cubicBezTo>
                  <a:cubicBezTo>
                    <a:pt x="121621" y="223717"/>
                    <a:pt x="121385" y="226084"/>
                    <a:pt x="121715" y="228406"/>
                  </a:cubicBezTo>
                  <a:close/>
                  <a:moveTo>
                    <a:pt x="98333" y="215696"/>
                  </a:moveTo>
                  <a:cubicBezTo>
                    <a:pt x="77823" y="217771"/>
                    <a:pt x="60736" y="214919"/>
                    <a:pt x="60170" y="209325"/>
                  </a:cubicBezTo>
                  <a:cubicBezTo>
                    <a:pt x="59604" y="203731"/>
                    <a:pt x="75773" y="197514"/>
                    <a:pt x="96284" y="195439"/>
                  </a:cubicBezTo>
                  <a:cubicBezTo>
                    <a:pt x="96713" y="195395"/>
                    <a:pt x="97122" y="195375"/>
                    <a:pt x="97548" y="195337"/>
                  </a:cubicBezTo>
                  <a:cubicBezTo>
                    <a:pt x="105430" y="200455"/>
                    <a:pt x="113889" y="204627"/>
                    <a:pt x="122748" y="207767"/>
                  </a:cubicBezTo>
                  <a:cubicBezTo>
                    <a:pt x="123902" y="208190"/>
                    <a:pt x="125204" y="208647"/>
                    <a:pt x="126605" y="209117"/>
                  </a:cubicBezTo>
                  <a:cubicBezTo>
                    <a:pt x="117560" y="212702"/>
                    <a:pt x="108031" y="214919"/>
                    <a:pt x="98333" y="215696"/>
                  </a:cubicBezTo>
                  <a:close/>
                  <a:moveTo>
                    <a:pt x="126250" y="198208"/>
                  </a:moveTo>
                  <a:cubicBezTo>
                    <a:pt x="106894" y="191115"/>
                    <a:pt x="92769" y="181087"/>
                    <a:pt x="94702" y="175807"/>
                  </a:cubicBezTo>
                  <a:lnTo>
                    <a:pt x="95730" y="173005"/>
                  </a:lnTo>
                  <a:cubicBezTo>
                    <a:pt x="105277" y="181464"/>
                    <a:pt x="116460" y="187873"/>
                    <a:pt x="128585" y="191835"/>
                  </a:cubicBezTo>
                  <a:cubicBezTo>
                    <a:pt x="134340" y="193950"/>
                    <a:pt x="140228" y="195686"/>
                    <a:pt x="146210" y="197032"/>
                  </a:cubicBezTo>
                  <a:cubicBezTo>
                    <a:pt x="143866" y="198567"/>
                    <a:pt x="141416" y="200290"/>
                    <a:pt x="138997" y="202136"/>
                  </a:cubicBezTo>
                  <a:cubicBezTo>
                    <a:pt x="134683" y="201049"/>
                    <a:pt x="130428" y="199737"/>
                    <a:pt x="126250" y="198208"/>
                  </a:cubicBezTo>
                  <a:close/>
                  <a:moveTo>
                    <a:pt x="136274" y="172674"/>
                  </a:moveTo>
                  <a:lnTo>
                    <a:pt x="143795" y="185955"/>
                  </a:lnTo>
                  <a:cubicBezTo>
                    <a:pt x="140059" y="184975"/>
                    <a:pt x="136126" y="183756"/>
                    <a:pt x="132087" y="182276"/>
                  </a:cubicBezTo>
                  <a:cubicBezTo>
                    <a:pt x="112730" y="175184"/>
                    <a:pt x="98606" y="165155"/>
                    <a:pt x="100540" y="159876"/>
                  </a:cubicBezTo>
                  <a:cubicBezTo>
                    <a:pt x="102344" y="154951"/>
                    <a:pt x="117486" y="155904"/>
                    <a:pt x="135225" y="161810"/>
                  </a:cubicBezTo>
                  <a:cubicBezTo>
                    <a:pt x="134022" y="165416"/>
                    <a:pt x="134403" y="169364"/>
                    <a:pt x="136274" y="172674"/>
                  </a:cubicBezTo>
                  <a:close/>
                  <a:moveTo>
                    <a:pt x="208602" y="175299"/>
                  </a:moveTo>
                  <a:lnTo>
                    <a:pt x="208166" y="172346"/>
                  </a:lnTo>
                  <a:cubicBezTo>
                    <a:pt x="220594" y="175220"/>
                    <a:pt x="233480" y="175512"/>
                    <a:pt x="246025" y="173203"/>
                  </a:cubicBezTo>
                  <a:cubicBezTo>
                    <a:pt x="258703" y="171787"/>
                    <a:pt x="270954" y="167783"/>
                    <a:pt x="282022" y="161440"/>
                  </a:cubicBezTo>
                  <a:lnTo>
                    <a:pt x="282457" y="164393"/>
                  </a:lnTo>
                  <a:cubicBezTo>
                    <a:pt x="283279" y="169955"/>
                    <a:pt x="267411" y="176905"/>
                    <a:pt x="247017" y="179917"/>
                  </a:cubicBezTo>
                  <a:cubicBezTo>
                    <a:pt x="226623" y="182929"/>
                    <a:pt x="209424" y="180861"/>
                    <a:pt x="208602" y="175299"/>
                  </a:cubicBezTo>
                  <a:close/>
                  <a:moveTo>
                    <a:pt x="247590" y="205209"/>
                  </a:moveTo>
                  <a:cubicBezTo>
                    <a:pt x="246874" y="210785"/>
                    <a:pt x="229716" y="213175"/>
                    <a:pt x="209269" y="210546"/>
                  </a:cubicBezTo>
                  <a:cubicBezTo>
                    <a:pt x="188821" y="207918"/>
                    <a:pt x="172826" y="201266"/>
                    <a:pt x="173543" y="195690"/>
                  </a:cubicBezTo>
                  <a:cubicBezTo>
                    <a:pt x="174259" y="190114"/>
                    <a:pt x="191417" y="187724"/>
                    <a:pt x="211865" y="190352"/>
                  </a:cubicBezTo>
                  <a:cubicBezTo>
                    <a:pt x="232313" y="192981"/>
                    <a:pt x="248307" y="199632"/>
                    <a:pt x="247590" y="205209"/>
                  </a:cubicBezTo>
                  <a:close/>
                  <a:moveTo>
                    <a:pt x="244539" y="163132"/>
                  </a:moveTo>
                  <a:cubicBezTo>
                    <a:pt x="224144" y="166143"/>
                    <a:pt x="206945" y="164075"/>
                    <a:pt x="206124" y="158514"/>
                  </a:cubicBezTo>
                  <a:cubicBezTo>
                    <a:pt x="205302" y="152952"/>
                    <a:pt x="221169" y="146001"/>
                    <a:pt x="241564" y="142989"/>
                  </a:cubicBezTo>
                  <a:cubicBezTo>
                    <a:pt x="261959" y="139978"/>
                    <a:pt x="279158" y="142045"/>
                    <a:pt x="279979" y="147607"/>
                  </a:cubicBezTo>
                  <a:cubicBezTo>
                    <a:pt x="280800" y="153170"/>
                    <a:pt x="264933" y="160120"/>
                    <a:pt x="244539" y="163132"/>
                  </a:cubicBezTo>
                  <a:close/>
                  <a:moveTo>
                    <a:pt x="182630" y="158122"/>
                  </a:moveTo>
                  <a:cubicBezTo>
                    <a:pt x="164692" y="168280"/>
                    <a:pt x="147903" y="172549"/>
                    <a:pt x="145132" y="167657"/>
                  </a:cubicBezTo>
                  <a:cubicBezTo>
                    <a:pt x="142361" y="162765"/>
                    <a:pt x="154659" y="150564"/>
                    <a:pt x="172598" y="140405"/>
                  </a:cubicBezTo>
                  <a:cubicBezTo>
                    <a:pt x="190537" y="130246"/>
                    <a:pt x="207325" y="125977"/>
                    <a:pt x="210096" y="130870"/>
                  </a:cubicBezTo>
                  <a:cubicBezTo>
                    <a:pt x="212866" y="135763"/>
                    <a:pt x="200569" y="147964"/>
                    <a:pt x="182630" y="158122"/>
                  </a:cubicBezTo>
                  <a:close/>
                  <a:moveTo>
                    <a:pt x="159579" y="200804"/>
                  </a:moveTo>
                  <a:cubicBezTo>
                    <a:pt x="160681" y="200179"/>
                    <a:pt x="161754" y="199654"/>
                    <a:pt x="162844" y="199076"/>
                  </a:cubicBezTo>
                  <a:lnTo>
                    <a:pt x="161283" y="211221"/>
                  </a:lnTo>
                  <a:cubicBezTo>
                    <a:pt x="160813" y="214869"/>
                    <a:pt x="161867" y="218548"/>
                    <a:pt x="164196" y="221394"/>
                  </a:cubicBezTo>
                  <a:cubicBezTo>
                    <a:pt x="148414" y="229410"/>
                    <a:pt x="134602" y="232451"/>
                    <a:pt x="132114" y="228056"/>
                  </a:cubicBezTo>
                  <a:cubicBezTo>
                    <a:pt x="129343" y="223163"/>
                    <a:pt x="141640" y="210962"/>
                    <a:pt x="159579" y="200804"/>
                  </a:cubicBezTo>
                  <a:close/>
                  <a:moveTo>
                    <a:pt x="153493" y="182422"/>
                  </a:moveTo>
                  <a:lnTo>
                    <a:pt x="152022" y="179825"/>
                  </a:lnTo>
                  <a:cubicBezTo>
                    <a:pt x="164651" y="178027"/>
                    <a:pt x="176776" y="173655"/>
                    <a:pt x="187647" y="166981"/>
                  </a:cubicBezTo>
                  <a:cubicBezTo>
                    <a:pt x="190066" y="165611"/>
                    <a:pt x="193094" y="163783"/>
                    <a:pt x="196299" y="161672"/>
                  </a:cubicBezTo>
                  <a:lnTo>
                    <a:pt x="197374" y="168952"/>
                  </a:lnTo>
                  <a:cubicBezTo>
                    <a:pt x="195328" y="170279"/>
                    <a:pt x="193254" y="171605"/>
                    <a:pt x="190991" y="172887"/>
                  </a:cubicBezTo>
                  <a:cubicBezTo>
                    <a:pt x="173052" y="183045"/>
                    <a:pt x="156263" y="187314"/>
                    <a:pt x="153493" y="182422"/>
                  </a:cubicBezTo>
                  <a:close/>
                  <a:moveTo>
                    <a:pt x="171760" y="209558"/>
                  </a:moveTo>
                  <a:cubicBezTo>
                    <a:pt x="182944" y="215693"/>
                    <a:pt x="195269" y="219466"/>
                    <a:pt x="207970" y="220644"/>
                  </a:cubicBezTo>
                  <a:cubicBezTo>
                    <a:pt x="220557" y="222717"/>
                    <a:pt x="233435" y="222184"/>
                    <a:pt x="245807" y="219077"/>
                  </a:cubicBezTo>
                  <a:lnTo>
                    <a:pt x="245427" y="222037"/>
                  </a:lnTo>
                  <a:cubicBezTo>
                    <a:pt x="244710" y="227614"/>
                    <a:pt x="227553" y="230004"/>
                    <a:pt x="207105" y="227376"/>
                  </a:cubicBezTo>
                  <a:cubicBezTo>
                    <a:pt x="186658" y="224748"/>
                    <a:pt x="170663" y="218096"/>
                    <a:pt x="171380" y="212519"/>
                  </a:cubicBezTo>
                  <a:close/>
                  <a:moveTo>
                    <a:pt x="206087" y="243559"/>
                  </a:moveTo>
                  <a:lnTo>
                    <a:pt x="268538" y="243559"/>
                  </a:lnTo>
                  <a:lnTo>
                    <a:pt x="268538" y="306010"/>
                  </a:lnTo>
                  <a:cubicBezTo>
                    <a:pt x="268538" y="323255"/>
                    <a:pt x="254559" y="337235"/>
                    <a:pt x="237313" y="337235"/>
                  </a:cubicBezTo>
                  <a:cubicBezTo>
                    <a:pt x="220068" y="337235"/>
                    <a:pt x="206087" y="323255"/>
                    <a:pt x="206087" y="306010"/>
                  </a:cubicBezTo>
                  <a:close/>
                  <a:moveTo>
                    <a:pt x="265948" y="223231"/>
                  </a:moveTo>
                  <a:cubicBezTo>
                    <a:pt x="262390" y="222774"/>
                    <a:pt x="258975" y="222192"/>
                    <a:pt x="255758" y="221517"/>
                  </a:cubicBezTo>
                  <a:lnTo>
                    <a:pt x="256622" y="214801"/>
                  </a:lnTo>
                  <a:cubicBezTo>
                    <a:pt x="260456" y="215572"/>
                    <a:pt x="264012" y="216140"/>
                    <a:pt x="266814" y="216500"/>
                  </a:cubicBezTo>
                  <a:cubicBezTo>
                    <a:pt x="279400" y="218573"/>
                    <a:pt x="292279" y="218040"/>
                    <a:pt x="304650" y="214933"/>
                  </a:cubicBezTo>
                  <a:lnTo>
                    <a:pt x="304269" y="217893"/>
                  </a:lnTo>
                  <a:cubicBezTo>
                    <a:pt x="303553" y="223470"/>
                    <a:pt x="286396" y="225860"/>
                    <a:pt x="265948" y="223231"/>
                  </a:cubicBezTo>
                  <a:close/>
                  <a:moveTo>
                    <a:pt x="268111" y="206403"/>
                  </a:moveTo>
                  <a:cubicBezTo>
                    <a:pt x="264473" y="205935"/>
                    <a:pt x="260997" y="205329"/>
                    <a:pt x="257711" y="204635"/>
                  </a:cubicBezTo>
                  <a:cubicBezTo>
                    <a:pt x="257172" y="198290"/>
                    <a:pt x="253231" y="192739"/>
                    <a:pt x="247419" y="190138"/>
                  </a:cubicBezTo>
                  <a:cubicBezTo>
                    <a:pt x="247775" y="190088"/>
                    <a:pt x="248169" y="190038"/>
                    <a:pt x="248505" y="189988"/>
                  </a:cubicBezTo>
                  <a:cubicBezTo>
                    <a:pt x="254933" y="189053"/>
                    <a:pt x="261288" y="187668"/>
                    <a:pt x="267523" y="185843"/>
                  </a:cubicBezTo>
                  <a:cubicBezTo>
                    <a:pt x="268576" y="185954"/>
                    <a:pt x="269634" y="186070"/>
                    <a:pt x="270707" y="186208"/>
                  </a:cubicBezTo>
                  <a:cubicBezTo>
                    <a:pt x="291154" y="188836"/>
                    <a:pt x="307149" y="195488"/>
                    <a:pt x="306433" y="201065"/>
                  </a:cubicBezTo>
                  <a:cubicBezTo>
                    <a:pt x="305716" y="206641"/>
                    <a:pt x="288558" y="209031"/>
                    <a:pt x="268111" y="206403"/>
                  </a:cubicBezTo>
                  <a:close/>
                  <a:moveTo>
                    <a:pt x="306334" y="184168"/>
                  </a:moveTo>
                  <a:cubicBezTo>
                    <a:pt x="299558" y="182222"/>
                    <a:pt x="292972" y="179666"/>
                    <a:pt x="286657" y="176533"/>
                  </a:cubicBezTo>
                  <a:cubicBezTo>
                    <a:pt x="288397" y="175077"/>
                    <a:pt x="289859" y="173318"/>
                    <a:pt x="290975" y="171343"/>
                  </a:cubicBezTo>
                  <a:cubicBezTo>
                    <a:pt x="296587" y="173824"/>
                    <a:pt x="302357" y="175933"/>
                    <a:pt x="308247" y="177657"/>
                  </a:cubicBezTo>
                  <a:cubicBezTo>
                    <a:pt x="320351" y="181682"/>
                    <a:pt x="333153" y="183180"/>
                    <a:pt x="345859" y="182058"/>
                  </a:cubicBezTo>
                  <a:lnTo>
                    <a:pt x="345018" y="184921"/>
                  </a:lnTo>
                  <a:cubicBezTo>
                    <a:pt x="343433" y="190315"/>
                    <a:pt x="326114" y="189978"/>
                    <a:pt x="306334" y="184168"/>
                  </a:cubicBezTo>
                  <a:close/>
                  <a:moveTo>
                    <a:pt x="289423" y="143779"/>
                  </a:moveTo>
                  <a:cubicBezTo>
                    <a:pt x="298734" y="144032"/>
                    <a:pt x="307965" y="145572"/>
                    <a:pt x="316855" y="148353"/>
                  </a:cubicBezTo>
                  <a:cubicBezTo>
                    <a:pt x="336634" y="154164"/>
                    <a:pt x="351385" y="163247"/>
                    <a:pt x="349800" y="168642"/>
                  </a:cubicBezTo>
                  <a:cubicBezTo>
                    <a:pt x="348215" y="174036"/>
                    <a:pt x="330896" y="173699"/>
                    <a:pt x="311116" y="167889"/>
                  </a:cubicBezTo>
                  <a:cubicBezTo>
                    <a:pt x="304609" y="166011"/>
                    <a:pt x="298277" y="163576"/>
                    <a:pt x="292190" y="160608"/>
                  </a:cubicBezTo>
                  <a:lnTo>
                    <a:pt x="290050" y="146121"/>
                  </a:lnTo>
                  <a:cubicBezTo>
                    <a:pt x="289910" y="145323"/>
                    <a:pt x="289701" y="144539"/>
                    <a:pt x="289423" y="143778"/>
                  </a:cubicBezTo>
                  <a:close/>
                  <a:moveTo>
                    <a:pt x="340743" y="208432"/>
                  </a:moveTo>
                  <a:cubicBezTo>
                    <a:pt x="332515" y="213307"/>
                    <a:pt x="323623" y="216961"/>
                    <a:pt x="314345" y="219281"/>
                  </a:cubicBezTo>
                  <a:lnTo>
                    <a:pt x="314367" y="219191"/>
                  </a:lnTo>
                  <a:lnTo>
                    <a:pt x="316530" y="202363"/>
                  </a:lnTo>
                  <a:cubicBezTo>
                    <a:pt x="316608" y="201581"/>
                    <a:pt x="316618" y="200794"/>
                    <a:pt x="316561" y="200010"/>
                  </a:cubicBezTo>
                  <a:cubicBezTo>
                    <a:pt x="317556" y="199247"/>
                    <a:pt x="318588" y="198482"/>
                    <a:pt x="319669" y="197715"/>
                  </a:cubicBezTo>
                  <a:cubicBezTo>
                    <a:pt x="334222" y="200171"/>
                    <a:pt x="351164" y="200120"/>
                    <a:pt x="354786" y="187791"/>
                  </a:cubicBezTo>
                  <a:lnTo>
                    <a:pt x="357100" y="179914"/>
                  </a:lnTo>
                  <a:cubicBezTo>
                    <a:pt x="362846" y="178691"/>
                    <a:pt x="366964" y="178984"/>
                    <a:pt x="368208" y="181180"/>
                  </a:cubicBezTo>
                  <a:cubicBezTo>
                    <a:pt x="370979" y="186072"/>
                    <a:pt x="358681" y="198274"/>
                    <a:pt x="340743" y="208432"/>
                  </a:cubicBezTo>
                  <a:close/>
                  <a:moveTo>
                    <a:pt x="51785" y="162373"/>
                  </a:moveTo>
                  <a:lnTo>
                    <a:pt x="88783" y="162373"/>
                  </a:lnTo>
                  <a:lnTo>
                    <a:pt x="85144" y="172305"/>
                  </a:lnTo>
                  <a:cubicBezTo>
                    <a:pt x="83493" y="177091"/>
                    <a:pt x="84475" y="182392"/>
                    <a:pt x="87730" y="186269"/>
                  </a:cubicBezTo>
                  <a:cubicBezTo>
                    <a:pt x="71917" y="188657"/>
                    <a:pt x="48469" y="194817"/>
                    <a:pt x="50041" y="210350"/>
                  </a:cubicBezTo>
                  <a:lnTo>
                    <a:pt x="51749" y="227231"/>
                  </a:lnTo>
                  <a:cubicBezTo>
                    <a:pt x="51897" y="228555"/>
                    <a:pt x="52243" y="229848"/>
                    <a:pt x="52777" y="231068"/>
                  </a:cubicBezTo>
                  <a:lnTo>
                    <a:pt x="16477" y="231068"/>
                  </a:lnTo>
                  <a:close/>
                  <a:moveTo>
                    <a:pt x="12490" y="424666"/>
                  </a:moveTo>
                  <a:lnTo>
                    <a:pt x="12490" y="368777"/>
                  </a:lnTo>
                  <a:cubicBezTo>
                    <a:pt x="42021" y="371787"/>
                    <a:pt x="65370" y="395136"/>
                    <a:pt x="68379" y="424666"/>
                  </a:cubicBezTo>
                  <a:close/>
                  <a:moveTo>
                    <a:pt x="462137" y="424666"/>
                  </a:moveTo>
                  <a:lnTo>
                    <a:pt x="406247" y="424666"/>
                  </a:lnTo>
                  <a:cubicBezTo>
                    <a:pt x="409257" y="395136"/>
                    <a:pt x="432606" y="371787"/>
                    <a:pt x="462137" y="368777"/>
                  </a:cubicBezTo>
                  <a:close/>
                  <a:moveTo>
                    <a:pt x="462137" y="356287"/>
                  </a:moveTo>
                  <a:cubicBezTo>
                    <a:pt x="425727" y="359375"/>
                    <a:pt x="396846" y="388257"/>
                    <a:pt x="393757" y="424666"/>
                  </a:cubicBezTo>
                  <a:lnTo>
                    <a:pt x="80870" y="424666"/>
                  </a:lnTo>
                  <a:cubicBezTo>
                    <a:pt x="77781" y="388257"/>
                    <a:pt x="48899" y="359375"/>
                    <a:pt x="12490" y="356287"/>
                  </a:cubicBezTo>
                  <a:lnTo>
                    <a:pt x="12490" y="243559"/>
                  </a:lnTo>
                  <a:lnTo>
                    <a:pt x="193597" y="243559"/>
                  </a:lnTo>
                  <a:lnTo>
                    <a:pt x="193597" y="306010"/>
                  </a:lnTo>
                  <a:cubicBezTo>
                    <a:pt x="193597" y="330153"/>
                    <a:pt x="213170" y="349725"/>
                    <a:pt x="237313" y="349725"/>
                  </a:cubicBezTo>
                  <a:cubicBezTo>
                    <a:pt x="261456" y="349725"/>
                    <a:pt x="281029" y="330153"/>
                    <a:pt x="281029" y="306010"/>
                  </a:cubicBezTo>
                  <a:lnTo>
                    <a:pt x="281029" y="243559"/>
                  </a:lnTo>
                  <a:lnTo>
                    <a:pt x="462137" y="243559"/>
                  </a:lnTo>
                  <a:close/>
                  <a:moveTo>
                    <a:pt x="458147" y="231068"/>
                  </a:moveTo>
                  <a:lnTo>
                    <a:pt x="428199" y="231068"/>
                  </a:lnTo>
                  <a:cubicBezTo>
                    <a:pt x="432698" y="228152"/>
                    <a:pt x="435249" y="223015"/>
                    <a:pt x="434853" y="217667"/>
                  </a:cubicBezTo>
                  <a:lnTo>
                    <a:pt x="433145" y="200786"/>
                  </a:lnTo>
                  <a:cubicBezTo>
                    <a:pt x="431296" y="182502"/>
                    <a:pt x="398040" y="183872"/>
                    <a:pt x="383828" y="185311"/>
                  </a:cubicBezTo>
                  <a:cubicBezTo>
                    <a:pt x="383391" y="185355"/>
                    <a:pt x="382818" y="185436"/>
                    <a:pt x="382347" y="185488"/>
                  </a:cubicBezTo>
                  <a:lnTo>
                    <a:pt x="377066" y="176163"/>
                  </a:lnTo>
                  <a:cubicBezTo>
                    <a:pt x="373366" y="170517"/>
                    <a:pt x="366569" y="167734"/>
                    <a:pt x="359972" y="169166"/>
                  </a:cubicBezTo>
                  <a:cubicBezTo>
                    <a:pt x="360224" y="166737"/>
                    <a:pt x="359800" y="164285"/>
                    <a:pt x="358746" y="162081"/>
                  </a:cubicBezTo>
                  <a:lnTo>
                    <a:pt x="359380" y="162373"/>
                  </a:lnTo>
                  <a:lnTo>
                    <a:pt x="422817" y="162373"/>
                  </a:lnTo>
                  <a:close/>
                </a:path>
              </a:pathLst>
            </a:custGeom>
            <a:solidFill>
              <a:schemeClr val="lt1"/>
            </a:solidFill>
            <a:ln w="8202" cap="flat">
              <a:solidFill>
                <a:schemeClr val="accent5"/>
              </a:solidFill>
              <a:prstDash val="solid"/>
              <a:miter/>
            </a:ln>
          </p:spPr>
          <p:txBody>
            <a:bodyPr rtlCol="0" anchor="ctr"/>
            <a:lstStyle/>
            <a:p>
              <a:endParaRPr lang="en-GB"/>
            </a:p>
          </p:txBody>
        </p:sp>
        <p:sp>
          <p:nvSpPr>
            <p:cNvPr id="152" name="Frihandsfigur: Form 151">
              <a:extLst>
                <a:ext uri="{FF2B5EF4-FFF2-40B4-BE49-F238E27FC236}">
                  <a16:creationId xmlns:a16="http://schemas.microsoft.com/office/drawing/2014/main" id="{2A005AD6-8FC1-1E80-243E-8EEACBA8D1D5}"/>
                </a:ext>
              </a:extLst>
            </p:cNvPr>
            <p:cNvSpPr/>
            <p:nvPr/>
          </p:nvSpPr>
          <p:spPr>
            <a:xfrm>
              <a:off x="15899720" y="7309480"/>
              <a:ext cx="37470" cy="37470"/>
            </a:xfrm>
            <a:custGeom>
              <a:avLst/>
              <a:gdLst>
                <a:gd name="connsiteX0" fmla="*/ 18735 w 37470"/>
                <a:gd name="connsiteY0" fmla="*/ 37471 h 37470"/>
                <a:gd name="connsiteX1" fmla="*/ 37471 w 37470"/>
                <a:gd name="connsiteY1" fmla="*/ 18735 h 37470"/>
                <a:gd name="connsiteX2" fmla="*/ 18735 w 37470"/>
                <a:gd name="connsiteY2" fmla="*/ 0 h 37470"/>
                <a:gd name="connsiteX3" fmla="*/ 0 w 37470"/>
                <a:gd name="connsiteY3" fmla="*/ 18735 h 37470"/>
                <a:gd name="connsiteX4" fmla="*/ 18735 w 37470"/>
                <a:gd name="connsiteY4" fmla="*/ 37471 h 37470"/>
                <a:gd name="connsiteX5" fmla="*/ 18735 w 37470"/>
                <a:gd name="connsiteY5" fmla="*/ 12490 h 37470"/>
                <a:gd name="connsiteX6" fmla="*/ 24980 w 37470"/>
                <a:gd name="connsiteY6" fmla="*/ 18735 h 37470"/>
                <a:gd name="connsiteX7" fmla="*/ 18735 w 37470"/>
                <a:gd name="connsiteY7" fmla="*/ 24980 h 37470"/>
                <a:gd name="connsiteX8" fmla="*/ 12490 w 37470"/>
                <a:gd name="connsiteY8" fmla="*/ 18735 h 37470"/>
                <a:gd name="connsiteX9" fmla="*/ 18735 w 37470"/>
                <a:gd name="connsiteY9" fmla="*/ 1249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70" h="37470">
                  <a:moveTo>
                    <a:pt x="18735" y="37471"/>
                  </a:moveTo>
                  <a:cubicBezTo>
                    <a:pt x="29082" y="37471"/>
                    <a:pt x="37471" y="29083"/>
                    <a:pt x="37471" y="18735"/>
                  </a:cubicBezTo>
                  <a:cubicBezTo>
                    <a:pt x="37471" y="8388"/>
                    <a:pt x="29082" y="0"/>
                    <a:pt x="18735" y="0"/>
                  </a:cubicBezTo>
                  <a:cubicBezTo>
                    <a:pt x="8388" y="0"/>
                    <a:pt x="0" y="8388"/>
                    <a:pt x="0" y="18735"/>
                  </a:cubicBezTo>
                  <a:cubicBezTo>
                    <a:pt x="0" y="29083"/>
                    <a:pt x="8388" y="37471"/>
                    <a:pt x="18735" y="37471"/>
                  </a:cubicBezTo>
                  <a:close/>
                  <a:moveTo>
                    <a:pt x="18735" y="12490"/>
                  </a:moveTo>
                  <a:cubicBezTo>
                    <a:pt x="22184" y="12490"/>
                    <a:pt x="24980" y="15286"/>
                    <a:pt x="24980" y="18735"/>
                  </a:cubicBezTo>
                  <a:cubicBezTo>
                    <a:pt x="24980" y="22184"/>
                    <a:pt x="22184" y="24980"/>
                    <a:pt x="18735" y="24980"/>
                  </a:cubicBezTo>
                  <a:cubicBezTo>
                    <a:pt x="15286" y="24980"/>
                    <a:pt x="12490" y="22184"/>
                    <a:pt x="12490" y="18735"/>
                  </a:cubicBezTo>
                  <a:cubicBezTo>
                    <a:pt x="12494" y="15288"/>
                    <a:pt x="15288" y="12494"/>
                    <a:pt x="18735" y="12490"/>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54" name="Bild 144" descr="Euro med hel fyllning">
            <a:extLst>
              <a:ext uri="{FF2B5EF4-FFF2-40B4-BE49-F238E27FC236}">
                <a16:creationId xmlns:a16="http://schemas.microsoft.com/office/drawing/2014/main" id="{309838D4-4813-4E05-1460-54E48D9F9266}"/>
              </a:ext>
            </a:extLst>
          </p:cNvPr>
          <p:cNvSpPr/>
          <p:nvPr/>
        </p:nvSpPr>
        <p:spPr>
          <a:xfrm rot="18205641">
            <a:off x="8295704" y="6168401"/>
            <a:ext cx="206621" cy="278254"/>
          </a:xfrm>
          <a:custGeom>
            <a:avLst/>
            <a:gdLst>
              <a:gd name="connsiteX0" fmla="*/ 194885 w 206621"/>
              <a:gd name="connsiteY0" fmla="*/ 237586 h 278254"/>
              <a:gd name="connsiteX1" fmla="*/ 133776 w 206621"/>
              <a:gd name="connsiteY1" fmla="*/ 256850 h 278254"/>
              <a:gd name="connsiteX2" fmla="*/ 49051 w 206621"/>
              <a:gd name="connsiteY2" fmla="*/ 171234 h 278254"/>
              <a:gd name="connsiteX3" fmla="*/ 149829 w 206621"/>
              <a:gd name="connsiteY3" fmla="*/ 171234 h 278254"/>
              <a:gd name="connsiteX4" fmla="*/ 149829 w 206621"/>
              <a:gd name="connsiteY4" fmla="*/ 149829 h 278254"/>
              <a:gd name="connsiteX5" fmla="*/ 46590 w 206621"/>
              <a:gd name="connsiteY5" fmla="*/ 149829 h 278254"/>
              <a:gd name="connsiteX6" fmla="*/ 46376 w 206621"/>
              <a:gd name="connsiteY6" fmla="*/ 139127 h 278254"/>
              <a:gd name="connsiteX7" fmla="*/ 46661 w 206621"/>
              <a:gd name="connsiteY7" fmla="*/ 128425 h 278254"/>
              <a:gd name="connsiteX8" fmla="*/ 149829 w 206621"/>
              <a:gd name="connsiteY8" fmla="*/ 128425 h 278254"/>
              <a:gd name="connsiteX9" fmla="*/ 149829 w 206621"/>
              <a:gd name="connsiteY9" fmla="*/ 107021 h 278254"/>
              <a:gd name="connsiteX10" fmla="*/ 49051 w 206621"/>
              <a:gd name="connsiteY10" fmla="*/ 107021 h 278254"/>
              <a:gd name="connsiteX11" fmla="*/ 133776 w 206621"/>
              <a:gd name="connsiteY11" fmla="*/ 21404 h 278254"/>
              <a:gd name="connsiteX12" fmla="*/ 194885 w 206621"/>
              <a:gd name="connsiteY12" fmla="*/ 40668 h 278254"/>
              <a:gd name="connsiteX13" fmla="*/ 206622 w 206621"/>
              <a:gd name="connsiteY13" fmla="*/ 22831 h 278254"/>
              <a:gd name="connsiteX14" fmla="*/ 133776 w 206621"/>
              <a:gd name="connsiteY14" fmla="*/ 0 h 278254"/>
              <a:gd name="connsiteX15" fmla="*/ 27397 w 206621"/>
              <a:gd name="connsiteY15" fmla="*/ 107021 h 278254"/>
              <a:gd name="connsiteX16" fmla="*/ 0 w 206621"/>
              <a:gd name="connsiteY16" fmla="*/ 107021 h 278254"/>
              <a:gd name="connsiteX17" fmla="*/ 0 w 206621"/>
              <a:gd name="connsiteY17" fmla="*/ 128425 h 278254"/>
              <a:gd name="connsiteX18" fmla="*/ 25328 w 206621"/>
              <a:gd name="connsiteY18" fmla="*/ 128425 h 278254"/>
              <a:gd name="connsiteX19" fmla="*/ 25043 w 206621"/>
              <a:gd name="connsiteY19" fmla="*/ 139127 h 278254"/>
              <a:gd name="connsiteX20" fmla="*/ 25328 w 206621"/>
              <a:gd name="connsiteY20" fmla="*/ 149829 h 278254"/>
              <a:gd name="connsiteX21" fmla="*/ 0 w 206621"/>
              <a:gd name="connsiteY21" fmla="*/ 149829 h 278254"/>
              <a:gd name="connsiteX22" fmla="*/ 0 w 206621"/>
              <a:gd name="connsiteY22" fmla="*/ 171234 h 278254"/>
              <a:gd name="connsiteX23" fmla="*/ 27397 w 206621"/>
              <a:gd name="connsiteY23" fmla="*/ 171234 h 278254"/>
              <a:gd name="connsiteX24" fmla="*/ 133776 w 206621"/>
              <a:gd name="connsiteY24" fmla="*/ 278254 h 278254"/>
              <a:gd name="connsiteX25" fmla="*/ 206622 w 206621"/>
              <a:gd name="connsiteY25" fmla="*/ 255352 h 27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21" h="278254">
                <a:moveTo>
                  <a:pt x="194885" y="237586"/>
                </a:moveTo>
                <a:cubicBezTo>
                  <a:pt x="176863" y="249897"/>
                  <a:pt x="155601" y="256600"/>
                  <a:pt x="133776" y="256850"/>
                </a:cubicBezTo>
                <a:cubicBezTo>
                  <a:pt x="81728" y="256850"/>
                  <a:pt x="56757" y="215683"/>
                  <a:pt x="49051" y="171234"/>
                </a:cubicBezTo>
                <a:lnTo>
                  <a:pt x="149829" y="171234"/>
                </a:lnTo>
                <a:lnTo>
                  <a:pt x="149829" y="149829"/>
                </a:lnTo>
                <a:lnTo>
                  <a:pt x="46590" y="149829"/>
                </a:lnTo>
                <a:cubicBezTo>
                  <a:pt x="46376" y="146262"/>
                  <a:pt x="46376" y="142695"/>
                  <a:pt x="46376" y="139127"/>
                </a:cubicBezTo>
                <a:cubicBezTo>
                  <a:pt x="46376" y="135560"/>
                  <a:pt x="46376" y="131992"/>
                  <a:pt x="46661" y="128425"/>
                </a:cubicBezTo>
                <a:lnTo>
                  <a:pt x="149829" y="128425"/>
                </a:lnTo>
                <a:lnTo>
                  <a:pt x="149829" y="107021"/>
                </a:lnTo>
                <a:lnTo>
                  <a:pt x="49051" y="107021"/>
                </a:lnTo>
                <a:cubicBezTo>
                  <a:pt x="56757" y="62572"/>
                  <a:pt x="81728" y="21404"/>
                  <a:pt x="133776" y="21404"/>
                </a:cubicBezTo>
                <a:cubicBezTo>
                  <a:pt x="155598" y="21667"/>
                  <a:pt x="176857" y="28369"/>
                  <a:pt x="194885" y="40668"/>
                </a:cubicBezTo>
                <a:lnTo>
                  <a:pt x="206622" y="22831"/>
                </a:lnTo>
                <a:cubicBezTo>
                  <a:pt x="185119" y="8212"/>
                  <a:pt x="159777" y="269"/>
                  <a:pt x="133776" y="0"/>
                </a:cubicBezTo>
                <a:cubicBezTo>
                  <a:pt x="77519" y="0"/>
                  <a:pt x="37243" y="41917"/>
                  <a:pt x="27397" y="107021"/>
                </a:cubicBezTo>
                <a:lnTo>
                  <a:pt x="0" y="107021"/>
                </a:lnTo>
                <a:lnTo>
                  <a:pt x="0" y="128425"/>
                </a:lnTo>
                <a:lnTo>
                  <a:pt x="25328" y="128425"/>
                </a:lnTo>
                <a:cubicBezTo>
                  <a:pt x="25150" y="131992"/>
                  <a:pt x="25043" y="135560"/>
                  <a:pt x="25043" y="139127"/>
                </a:cubicBezTo>
                <a:cubicBezTo>
                  <a:pt x="25043" y="142695"/>
                  <a:pt x="25043" y="146262"/>
                  <a:pt x="25328" y="149829"/>
                </a:cubicBezTo>
                <a:lnTo>
                  <a:pt x="0" y="149829"/>
                </a:lnTo>
                <a:lnTo>
                  <a:pt x="0" y="171234"/>
                </a:lnTo>
                <a:lnTo>
                  <a:pt x="27397" y="171234"/>
                </a:lnTo>
                <a:cubicBezTo>
                  <a:pt x="37243" y="236338"/>
                  <a:pt x="77340" y="278254"/>
                  <a:pt x="133776" y="278254"/>
                </a:cubicBezTo>
                <a:cubicBezTo>
                  <a:pt x="159784" y="277964"/>
                  <a:pt x="185127" y="269997"/>
                  <a:pt x="206622" y="255352"/>
                </a:cubicBezTo>
                <a:close/>
              </a:path>
            </a:pathLst>
          </a:custGeom>
          <a:solidFill>
            <a:schemeClr val="lt1"/>
          </a:solidFill>
          <a:ln w="4630" cap="flat">
            <a:solidFill>
              <a:schemeClr val="accent5"/>
            </a:solidFill>
            <a:prstDash val="solid"/>
            <a:miter/>
          </a:ln>
        </p:spPr>
        <p:txBody>
          <a:bodyPr rtlCol="0" anchor="ctr"/>
          <a:lstStyle/>
          <a:p>
            <a:endParaRPr lang="en-GB"/>
          </a:p>
        </p:txBody>
      </p:sp>
      <p:grpSp>
        <p:nvGrpSpPr>
          <p:cNvPr id="155" name="Bild 2" descr="Lastbil kontur">
            <a:extLst>
              <a:ext uri="{FF2B5EF4-FFF2-40B4-BE49-F238E27FC236}">
                <a16:creationId xmlns:a16="http://schemas.microsoft.com/office/drawing/2014/main" id="{E171C55C-A435-9747-D73F-283CCEFCB682}"/>
              </a:ext>
            </a:extLst>
          </p:cNvPr>
          <p:cNvGrpSpPr/>
          <p:nvPr/>
        </p:nvGrpSpPr>
        <p:grpSpPr>
          <a:xfrm>
            <a:off x="13253493" y="4261061"/>
            <a:ext cx="838200" cy="476345"/>
            <a:chOff x="12550105" y="4329639"/>
            <a:chExt cx="838200" cy="476345"/>
          </a:xfrm>
          <a:solidFill>
            <a:schemeClr val="lt1"/>
          </a:solidFill>
        </p:grpSpPr>
        <p:sp>
          <p:nvSpPr>
            <p:cNvPr id="156" name="Frihandsfigur: Form 155">
              <a:extLst>
                <a:ext uri="{FF2B5EF4-FFF2-40B4-BE49-F238E27FC236}">
                  <a16:creationId xmlns:a16="http://schemas.microsoft.com/office/drawing/2014/main" id="{9725CDBB-A822-789C-FEAC-D9888AB4204C}"/>
                </a:ext>
              </a:extLst>
            </p:cNvPr>
            <p:cNvSpPr/>
            <p:nvPr/>
          </p:nvSpPr>
          <p:spPr>
            <a:xfrm>
              <a:off x="12645355"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7" name="Frihandsfigur: Form 156">
              <a:extLst>
                <a:ext uri="{FF2B5EF4-FFF2-40B4-BE49-F238E27FC236}">
                  <a16:creationId xmlns:a16="http://schemas.microsoft.com/office/drawing/2014/main" id="{CE87BD0E-B866-5032-6AFB-4860BACB3209}"/>
                </a:ext>
              </a:extLst>
            </p:cNvPr>
            <p:cNvSpPr/>
            <p:nvPr/>
          </p:nvSpPr>
          <p:spPr>
            <a:xfrm>
              <a:off x="12550105" y="4329639"/>
              <a:ext cx="838200" cy="400164"/>
            </a:xfrm>
            <a:custGeom>
              <a:avLst/>
              <a:gdLst>
                <a:gd name="connsiteX0" fmla="*/ 822960 w 838200"/>
                <a:gd name="connsiteY0" fmla="*/ 236287 h 400164"/>
                <a:gd name="connsiteX1" fmla="*/ 772478 w 838200"/>
                <a:gd name="connsiteY1" fmla="*/ 198187 h 400164"/>
                <a:gd name="connsiteX2" fmla="*/ 759143 w 838200"/>
                <a:gd name="connsiteY2" fmla="*/ 178184 h 400164"/>
                <a:gd name="connsiteX3" fmla="*/ 740093 w 838200"/>
                <a:gd name="connsiteY3" fmla="*/ 112462 h 400164"/>
                <a:gd name="connsiteX4" fmla="*/ 666750 w 838200"/>
                <a:gd name="connsiteY4" fmla="*/ 57150 h 400164"/>
                <a:gd name="connsiteX5" fmla="*/ 571500 w 838200"/>
                <a:gd name="connsiteY5" fmla="*/ 57150 h 400164"/>
                <a:gd name="connsiteX6" fmla="*/ 571500 w 838200"/>
                <a:gd name="connsiteY6" fmla="*/ 0 h 400164"/>
                <a:gd name="connsiteX7" fmla="*/ 0 w 838200"/>
                <a:gd name="connsiteY7" fmla="*/ 0 h 400164"/>
                <a:gd name="connsiteX8" fmla="*/ 0 w 838200"/>
                <a:gd name="connsiteY8" fmla="*/ 400164 h 400164"/>
                <a:gd name="connsiteX9" fmla="*/ 76200 w 838200"/>
                <a:gd name="connsiteY9" fmla="*/ 400164 h 400164"/>
                <a:gd name="connsiteX10" fmla="*/ 78105 w 838200"/>
                <a:gd name="connsiteY10" fmla="*/ 381114 h 400164"/>
                <a:gd name="connsiteX11" fmla="*/ 19050 w 838200"/>
                <a:gd name="connsiteY11" fmla="*/ 381114 h 400164"/>
                <a:gd name="connsiteX12" fmla="*/ 19050 w 838200"/>
                <a:gd name="connsiteY12" fmla="*/ 256670 h 400164"/>
                <a:gd name="connsiteX13" fmla="*/ 552450 w 838200"/>
                <a:gd name="connsiteY13" fmla="*/ 256670 h 400164"/>
                <a:gd name="connsiteX14" fmla="*/ 552450 w 838200"/>
                <a:gd name="connsiteY14" fmla="*/ 381114 h 400164"/>
                <a:gd name="connsiteX15" fmla="*/ 264795 w 838200"/>
                <a:gd name="connsiteY15" fmla="*/ 381114 h 400164"/>
                <a:gd name="connsiteX16" fmla="*/ 266700 w 838200"/>
                <a:gd name="connsiteY16" fmla="*/ 400164 h 400164"/>
                <a:gd name="connsiteX17" fmla="*/ 581025 w 838200"/>
                <a:gd name="connsiteY17" fmla="*/ 400164 h 400164"/>
                <a:gd name="connsiteX18" fmla="*/ 582930 w 838200"/>
                <a:gd name="connsiteY18" fmla="*/ 381114 h 400164"/>
                <a:gd name="connsiteX19" fmla="*/ 571500 w 838200"/>
                <a:gd name="connsiteY19" fmla="*/ 381114 h 400164"/>
                <a:gd name="connsiteX20" fmla="*/ 571500 w 838200"/>
                <a:gd name="connsiteY20" fmla="*/ 76200 h 400164"/>
                <a:gd name="connsiteX21" fmla="*/ 609600 w 838200"/>
                <a:gd name="connsiteY21" fmla="*/ 76200 h 400164"/>
                <a:gd name="connsiteX22" fmla="*/ 609600 w 838200"/>
                <a:gd name="connsiteY22" fmla="*/ 209045 h 400164"/>
                <a:gd name="connsiteX23" fmla="*/ 756095 w 838200"/>
                <a:gd name="connsiteY23" fmla="*/ 209045 h 400164"/>
                <a:gd name="connsiteX24" fmla="*/ 761209 w 838200"/>
                <a:gd name="connsiteY24" fmla="*/ 213512 h 400164"/>
                <a:gd name="connsiteX25" fmla="*/ 811282 w 838200"/>
                <a:gd name="connsiteY25" fmla="*/ 251317 h 400164"/>
                <a:gd name="connsiteX26" fmla="*/ 819150 w 838200"/>
                <a:gd name="connsiteY26" fmla="*/ 266776 h 400164"/>
                <a:gd name="connsiteX27" fmla="*/ 819150 w 838200"/>
                <a:gd name="connsiteY27" fmla="*/ 362026 h 400164"/>
                <a:gd name="connsiteX28" fmla="*/ 800100 w 838200"/>
                <a:gd name="connsiteY28" fmla="*/ 381076 h 400164"/>
                <a:gd name="connsiteX29" fmla="*/ 769620 w 838200"/>
                <a:gd name="connsiteY29" fmla="*/ 381076 h 400164"/>
                <a:gd name="connsiteX30" fmla="*/ 771525 w 838200"/>
                <a:gd name="connsiteY30" fmla="*/ 400126 h 400164"/>
                <a:gd name="connsiteX31" fmla="*/ 800100 w 838200"/>
                <a:gd name="connsiteY31" fmla="*/ 400126 h 400164"/>
                <a:gd name="connsiteX32" fmla="*/ 838200 w 838200"/>
                <a:gd name="connsiteY32" fmla="*/ 362026 h 400164"/>
                <a:gd name="connsiteX33" fmla="*/ 838200 w 838200"/>
                <a:gd name="connsiteY33" fmla="*/ 266776 h 400164"/>
                <a:gd name="connsiteX34" fmla="*/ 822960 w 838200"/>
                <a:gd name="connsiteY34" fmla="*/ 236287 h 400164"/>
                <a:gd name="connsiteX35" fmla="*/ 552450 w 838200"/>
                <a:gd name="connsiteY35" fmla="*/ 237620 h 400164"/>
                <a:gd name="connsiteX36" fmla="*/ 19050 w 838200"/>
                <a:gd name="connsiteY36" fmla="*/ 237620 h 400164"/>
                <a:gd name="connsiteX37" fmla="*/ 19050 w 838200"/>
                <a:gd name="connsiteY37" fmla="*/ 19050 h 400164"/>
                <a:gd name="connsiteX38" fmla="*/ 552450 w 838200"/>
                <a:gd name="connsiteY38" fmla="*/ 19050 h 400164"/>
                <a:gd name="connsiteX39" fmla="*/ 628650 w 838200"/>
                <a:gd name="connsiteY39" fmla="*/ 76200 h 400164"/>
                <a:gd name="connsiteX40" fmla="*/ 666750 w 838200"/>
                <a:gd name="connsiteY40" fmla="*/ 76200 h 400164"/>
                <a:gd name="connsiteX41" fmla="*/ 721805 w 838200"/>
                <a:gd name="connsiteY41" fmla="*/ 117710 h 400164"/>
                <a:gd name="connsiteX42" fmla="*/ 740769 w 838200"/>
                <a:gd name="connsiteY42" fmla="*/ 183147 h 400164"/>
                <a:gd name="connsiteX43" fmla="*/ 743169 w 838200"/>
                <a:gd name="connsiteY43" fmla="*/ 189976 h 400164"/>
                <a:gd name="connsiteX44" fmla="*/ 628650 w 838200"/>
                <a:gd name="connsiteY44" fmla="*/ 189976 h 4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8200" h="400164">
                  <a:moveTo>
                    <a:pt x="822960" y="236287"/>
                  </a:moveTo>
                  <a:lnTo>
                    <a:pt x="772478" y="198187"/>
                  </a:lnTo>
                  <a:cubicBezTo>
                    <a:pt x="765858" y="193258"/>
                    <a:pt x="761146" y="186191"/>
                    <a:pt x="759143" y="178184"/>
                  </a:cubicBezTo>
                  <a:lnTo>
                    <a:pt x="740093" y="112462"/>
                  </a:lnTo>
                  <a:cubicBezTo>
                    <a:pt x="730395" y="79953"/>
                    <a:pt x="700672" y="57537"/>
                    <a:pt x="666750" y="57150"/>
                  </a:cubicBezTo>
                  <a:lnTo>
                    <a:pt x="571500" y="57150"/>
                  </a:lnTo>
                  <a:lnTo>
                    <a:pt x="571500" y="0"/>
                  </a:lnTo>
                  <a:lnTo>
                    <a:pt x="0" y="0"/>
                  </a:lnTo>
                  <a:lnTo>
                    <a:pt x="0" y="400164"/>
                  </a:lnTo>
                  <a:lnTo>
                    <a:pt x="76200" y="400164"/>
                  </a:lnTo>
                  <a:cubicBezTo>
                    <a:pt x="76197" y="393766"/>
                    <a:pt x="76835" y="387385"/>
                    <a:pt x="78105" y="381114"/>
                  </a:cubicBezTo>
                  <a:lnTo>
                    <a:pt x="19050" y="381114"/>
                  </a:lnTo>
                  <a:lnTo>
                    <a:pt x="19050" y="256670"/>
                  </a:lnTo>
                  <a:lnTo>
                    <a:pt x="552450" y="256670"/>
                  </a:lnTo>
                  <a:lnTo>
                    <a:pt x="552450" y="381114"/>
                  </a:lnTo>
                  <a:lnTo>
                    <a:pt x="264795" y="381114"/>
                  </a:lnTo>
                  <a:cubicBezTo>
                    <a:pt x="266069" y="387384"/>
                    <a:pt x="266708" y="393766"/>
                    <a:pt x="266700" y="400164"/>
                  </a:cubicBezTo>
                  <a:lnTo>
                    <a:pt x="581025" y="400164"/>
                  </a:lnTo>
                  <a:cubicBezTo>
                    <a:pt x="581022" y="393766"/>
                    <a:pt x="581660" y="387385"/>
                    <a:pt x="582930" y="381114"/>
                  </a:cubicBezTo>
                  <a:lnTo>
                    <a:pt x="571500" y="381114"/>
                  </a:lnTo>
                  <a:lnTo>
                    <a:pt x="571500" y="76200"/>
                  </a:lnTo>
                  <a:lnTo>
                    <a:pt x="609600" y="76200"/>
                  </a:lnTo>
                  <a:lnTo>
                    <a:pt x="609600" y="209045"/>
                  </a:lnTo>
                  <a:lnTo>
                    <a:pt x="756095" y="209045"/>
                  </a:lnTo>
                  <a:cubicBezTo>
                    <a:pt x="757699" y="210645"/>
                    <a:pt x="759408" y="212138"/>
                    <a:pt x="761209" y="213512"/>
                  </a:cubicBezTo>
                  <a:lnTo>
                    <a:pt x="811282" y="251317"/>
                  </a:lnTo>
                  <a:cubicBezTo>
                    <a:pt x="816190" y="254947"/>
                    <a:pt x="819103" y="260673"/>
                    <a:pt x="819150" y="266776"/>
                  </a:cubicBezTo>
                  <a:lnTo>
                    <a:pt x="819150" y="362026"/>
                  </a:lnTo>
                  <a:cubicBezTo>
                    <a:pt x="819150" y="372548"/>
                    <a:pt x="810621" y="381076"/>
                    <a:pt x="800100" y="381076"/>
                  </a:cubicBezTo>
                  <a:lnTo>
                    <a:pt x="769620" y="381076"/>
                  </a:lnTo>
                  <a:cubicBezTo>
                    <a:pt x="770894" y="387346"/>
                    <a:pt x="771533" y="393728"/>
                    <a:pt x="771525" y="400126"/>
                  </a:cubicBezTo>
                  <a:lnTo>
                    <a:pt x="800100" y="400126"/>
                  </a:lnTo>
                  <a:cubicBezTo>
                    <a:pt x="821114" y="400059"/>
                    <a:pt x="838132" y="383040"/>
                    <a:pt x="838200" y="362026"/>
                  </a:cubicBezTo>
                  <a:lnTo>
                    <a:pt x="838200" y="266776"/>
                  </a:lnTo>
                  <a:cubicBezTo>
                    <a:pt x="838161" y="254791"/>
                    <a:pt x="832524" y="243511"/>
                    <a:pt x="822960" y="236287"/>
                  </a:cubicBezTo>
                  <a:close/>
                  <a:moveTo>
                    <a:pt x="552450" y="237620"/>
                  </a:moveTo>
                  <a:lnTo>
                    <a:pt x="19050" y="237620"/>
                  </a:lnTo>
                  <a:lnTo>
                    <a:pt x="19050" y="19050"/>
                  </a:lnTo>
                  <a:lnTo>
                    <a:pt x="552450" y="19050"/>
                  </a:lnTo>
                  <a:close/>
                  <a:moveTo>
                    <a:pt x="628650" y="76200"/>
                  </a:moveTo>
                  <a:lnTo>
                    <a:pt x="666750" y="76200"/>
                  </a:lnTo>
                  <a:cubicBezTo>
                    <a:pt x="692156" y="76649"/>
                    <a:pt x="714384" y="93407"/>
                    <a:pt x="721805" y="117710"/>
                  </a:cubicBezTo>
                  <a:lnTo>
                    <a:pt x="740769" y="183147"/>
                  </a:lnTo>
                  <a:cubicBezTo>
                    <a:pt x="741416" y="185474"/>
                    <a:pt x="742218" y="187756"/>
                    <a:pt x="743169" y="189976"/>
                  </a:cubicBezTo>
                  <a:lnTo>
                    <a:pt x="628650" y="189976"/>
                  </a:ln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8" name="Frihandsfigur: Form 157">
              <a:extLst>
                <a:ext uri="{FF2B5EF4-FFF2-40B4-BE49-F238E27FC236}">
                  <a16:creationId xmlns:a16="http://schemas.microsoft.com/office/drawing/2014/main" id="{4C2E8776-EDB0-14FC-2861-F68861841265}"/>
                </a:ext>
              </a:extLst>
            </p:cNvPr>
            <p:cNvSpPr/>
            <p:nvPr/>
          </p:nvSpPr>
          <p:spPr>
            <a:xfrm>
              <a:off x="13150180"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grpSp>
      <p:sp>
        <p:nvSpPr>
          <p:cNvPr id="5" name="Bild 12" descr="Present kontur">
            <a:extLst>
              <a:ext uri="{FF2B5EF4-FFF2-40B4-BE49-F238E27FC236}">
                <a16:creationId xmlns:a16="http://schemas.microsoft.com/office/drawing/2014/main" id="{5C2503EA-64D6-0655-7807-8CEB19A9FAC5}"/>
              </a:ext>
            </a:extLst>
          </p:cNvPr>
          <p:cNvSpPr/>
          <p:nvPr/>
        </p:nvSpPr>
        <p:spPr>
          <a:xfrm>
            <a:off x="10092760" y="2363050"/>
            <a:ext cx="513463" cy="566320"/>
          </a:xfrm>
          <a:custGeom>
            <a:avLst/>
            <a:gdLst>
              <a:gd name="connsiteX0" fmla="*/ 390164 w 513463"/>
              <a:gd name="connsiteY0" fmla="*/ 128367 h 566320"/>
              <a:gd name="connsiteX1" fmla="*/ 400735 w 513463"/>
              <a:gd name="connsiteY1" fmla="*/ 71478 h 566320"/>
              <a:gd name="connsiteX2" fmla="*/ 399723 w 513463"/>
              <a:gd name="connsiteY2" fmla="*/ 69213 h 566320"/>
              <a:gd name="connsiteX3" fmla="*/ 331672 w 513463"/>
              <a:gd name="connsiteY3" fmla="*/ 42649 h 566320"/>
              <a:gd name="connsiteX4" fmla="*/ 315221 w 513463"/>
              <a:gd name="connsiteY4" fmla="*/ 54111 h 566320"/>
              <a:gd name="connsiteX5" fmla="*/ 308531 w 513463"/>
              <a:gd name="connsiteY5" fmla="*/ 61058 h 566320"/>
              <a:gd name="connsiteX6" fmla="*/ 267406 w 513463"/>
              <a:gd name="connsiteY6" fmla="*/ 888 h 566320"/>
              <a:gd name="connsiteX7" fmla="*/ 258068 w 513463"/>
              <a:gd name="connsiteY7" fmla="*/ 1 h 566320"/>
              <a:gd name="connsiteX8" fmla="*/ 255546 w 513463"/>
              <a:gd name="connsiteY8" fmla="*/ 1 h 566320"/>
              <a:gd name="connsiteX9" fmla="*/ 203678 w 513463"/>
              <a:gd name="connsiteY9" fmla="*/ 51247 h 566320"/>
              <a:gd name="connsiteX10" fmla="*/ 205967 w 513463"/>
              <a:gd name="connsiteY10" fmla="*/ 66751 h 566320"/>
              <a:gd name="connsiteX11" fmla="*/ 193779 w 513463"/>
              <a:gd name="connsiteY11" fmla="*/ 54096 h 566320"/>
              <a:gd name="connsiteX12" fmla="*/ 120739 w 513463"/>
              <a:gd name="connsiteY12" fmla="*/ 52746 h 566320"/>
              <a:gd name="connsiteX13" fmla="*/ 109277 w 513463"/>
              <a:gd name="connsiteY13" fmla="*/ 69198 h 566320"/>
              <a:gd name="connsiteX14" fmla="*/ 108265 w 513463"/>
              <a:gd name="connsiteY14" fmla="*/ 71463 h 566320"/>
              <a:gd name="connsiteX15" fmla="*/ 118746 w 513463"/>
              <a:gd name="connsiteY15" fmla="*/ 128367 h 566320"/>
              <a:gd name="connsiteX16" fmla="*/ 0 w 513463"/>
              <a:gd name="connsiteY16" fmla="*/ 128367 h 566320"/>
              <a:gd name="connsiteX17" fmla="*/ 0 w 513463"/>
              <a:gd name="connsiteY17" fmla="*/ 566321 h 566320"/>
              <a:gd name="connsiteX18" fmla="*/ 513463 w 513463"/>
              <a:gd name="connsiteY18" fmla="*/ 566321 h 566320"/>
              <a:gd name="connsiteX19" fmla="*/ 513463 w 513463"/>
              <a:gd name="connsiteY19" fmla="*/ 128367 h 566320"/>
              <a:gd name="connsiteX20" fmla="*/ 498361 w 513463"/>
              <a:gd name="connsiteY20" fmla="*/ 286936 h 566320"/>
              <a:gd name="connsiteX21" fmla="*/ 286935 w 513463"/>
              <a:gd name="connsiteY21" fmla="*/ 286936 h 566320"/>
              <a:gd name="connsiteX22" fmla="*/ 286935 w 513463"/>
              <a:gd name="connsiteY22" fmla="*/ 143469 h 566320"/>
              <a:gd name="connsiteX23" fmla="*/ 498361 w 513463"/>
              <a:gd name="connsiteY23" fmla="*/ 143469 h 566320"/>
              <a:gd name="connsiteX24" fmla="*/ 226528 w 513463"/>
              <a:gd name="connsiteY24" fmla="*/ 332242 h 566320"/>
              <a:gd name="connsiteX25" fmla="*/ 15102 w 513463"/>
              <a:gd name="connsiteY25" fmla="*/ 332242 h 566320"/>
              <a:gd name="connsiteX26" fmla="*/ 15102 w 513463"/>
              <a:gd name="connsiteY26" fmla="*/ 302038 h 566320"/>
              <a:gd name="connsiteX27" fmla="*/ 226528 w 513463"/>
              <a:gd name="connsiteY27" fmla="*/ 302038 h 566320"/>
              <a:gd name="connsiteX28" fmla="*/ 241630 w 513463"/>
              <a:gd name="connsiteY28" fmla="*/ 143469 h 566320"/>
              <a:gd name="connsiteX29" fmla="*/ 271833 w 513463"/>
              <a:gd name="connsiteY29" fmla="*/ 143469 h 566320"/>
              <a:gd name="connsiteX30" fmla="*/ 271833 w 513463"/>
              <a:gd name="connsiteY30" fmla="*/ 551219 h 566320"/>
              <a:gd name="connsiteX31" fmla="*/ 241630 w 513463"/>
              <a:gd name="connsiteY31" fmla="*/ 551219 h 566320"/>
              <a:gd name="connsiteX32" fmla="*/ 286935 w 513463"/>
              <a:gd name="connsiteY32" fmla="*/ 302038 h 566320"/>
              <a:gd name="connsiteX33" fmla="*/ 498361 w 513463"/>
              <a:gd name="connsiteY33" fmla="*/ 302038 h 566320"/>
              <a:gd name="connsiteX34" fmla="*/ 498361 w 513463"/>
              <a:gd name="connsiteY34" fmla="*/ 332242 h 566320"/>
              <a:gd name="connsiteX35" fmla="*/ 286935 w 513463"/>
              <a:gd name="connsiteY35" fmla="*/ 332242 h 566320"/>
              <a:gd name="connsiteX36" fmla="*/ 326094 w 513463"/>
              <a:gd name="connsiteY36" fmla="*/ 64576 h 566320"/>
              <a:gd name="connsiteX37" fmla="*/ 352190 w 513463"/>
              <a:gd name="connsiteY37" fmla="*/ 53356 h 566320"/>
              <a:gd name="connsiteX38" fmla="*/ 358843 w 513463"/>
              <a:gd name="connsiteY38" fmla="*/ 53952 h 566320"/>
              <a:gd name="connsiteX39" fmla="*/ 385890 w 513463"/>
              <a:gd name="connsiteY39" fmla="*/ 75246 h 566320"/>
              <a:gd name="connsiteX40" fmla="*/ 386902 w 513463"/>
              <a:gd name="connsiteY40" fmla="*/ 77511 h 566320"/>
              <a:gd name="connsiteX41" fmla="*/ 368096 w 513463"/>
              <a:gd name="connsiteY41" fmla="*/ 125676 h 566320"/>
              <a:gd name="connsiteX42" fmla="*/ 358964 w 513463"/>
              <a:gd name="connsiteY42" fmla="*/ 128329 h 566320"/>
              <a:gd name="connsiteX43" fmla="*/ 264970 w 513463"/>
              <a:gd name="connsiteY43" fmla="*/ 127974 h 566320"/>
              <a:gd name="connsiteX44" fmla="*/ 221416 w 513463"/>
              <a:gd name="connsiteY44" fmla="*/ 65400 h 566320"/>
              <a:gd name="connsiteX45" fmla="*/ 241527 w 513463"/>
              <a:gd name="connsiteY45" fmla="*/ 17788 h 566320"/>
              <a:gd name="connsiteX46" fmla="*/ 255267 w 513463"/>
              <a:gd name="connsiteY46" fmla="*/ 15103 h 566320"/>
              <a:gd name="connsiteX47" fmla="*/ 255463 w 513463"/>
              <a:gd name="connsiteY47" fmla="*/ 15103 h 566320"/>
              <a:gd name="connsiteX48" fmla="*/ 257993 w 513463"/>
              <a:gd name="connsiteY48" fmla="*/ 15103 h 566320"/>
              <a:gd name="connsiteX49" fmla="*/ 294351 w 513463"/>
              <a:gd name="connsiteY49" fmla="*/ 51836 h 566320"/>
              <a:gd name="connsiteX50" fmla="*/ 291526 w 513463"/>
              <a:gd name="connsiteY50" fmla="*/ 65739 h 566320"/>
              <a:gd name="connsiteX51" fmla="*/ 281982 w 513463"/>
              <a:gd name="connsiteY51" fmla="*/ 88581 h 566320"/>
              <a:gd name="connsiteX52" fmla="*/ 254466 w 513463"/>
              <a:gd name="connsiteY52" fmla="*/ 117131 h 566320"/>
              <a:gd name="connsiteX53" fmla="*/ 233611 w 513463"/>
              <a:gd name="connsiteY53" fmla="*/ 95445 h 566320"/>
              <a:gd name="connsiteX54" fmla="*/ 124764 w 513463"/>
              <a:gd name="connsiteY54" fmla="*/ 111868 h 566320"/>
              <a:gd name="connsiteX55" fmla="*/ 122114 w 513463"/>
              <a:gd name="connsiteY55" fmla="*/ 77549 h 566320"/>
              <a:gd name="connsiteX56" fmla="*/ 123125 w 513463"/>
              <a:gd name="connsiteY56" fmla="*/ 75284 h 566320"/>
              <a:gd name="connsiteX57" fmla="*/ 150173 w 513463"/>
              <a:gd name="connsiteY57" fmla="*/ 53990 h 566320"/>
              <a:gd name="connsiteX58" fmla="*/ 156825 w 513463"/>
              <a:gd name="connsiteY58" fmla="*/ 53394 h 566320"/>
              <a:gd name="connsiteX59" fmla="*/ 182929 w 513463"/>
              <a:gd name="connsiteY59" fmla="*/ 64614 h 566320"/>
              <a:gd name="connsiteX60" fmla="*/ 244038 w 513463"/>
              <a:gd name="connsiteY60" fmla="*/ 128042 h 566320"/>
              <a:gd name="connsiteX61" fmla="*/ 150014 w 513463"/>
              <a:gd name="connsiteY61" fmla="*/ 128367 h 566320"/>
              <a:gd name="connsiteX62" fmla="*/ 124741 w 513463"/>
              <a:gd name="connsiteY62" fmla="*/ 111868 h 566320"/>
              <a:gd name="connsiteX63" fmla="*/ 226528 w 513463"/>
              <a:gd name="connsiteY63" fmla="*/ 143469 h 566320"/>
              <a:gd name="connsiteX64" fmla="*/ 226528 w 513463"/>
              <a:gd name="connsiteY64" fmla="*/ 286936 h 566320"/>
              <a:gd name="connsiteX65" fmla="*/ 15102 w 513463"/>
              <a:gd name="connsiteY65" fmla="*/ 286936 h 566320"/>
              <a:gd name="connsiteX66" fmla="*/ 15102 w 513463"/>
              <a:gd name="connsiteY66" fmla="*/ 143469 h 566320"/>
              <a:gd name="connsiteX67" fmla="*/ 15102 w 513463"/>
              <a:gd name="connsiteY67" fmla="*/ 347344 h 566320"/>
              <a:gd name="connsiteX68" fmla="*/ 226528 w 513463"/>
              <a:gd name="connsiteY68" fmla="*/ 347344 h 566320"/>
              <a:gd name="connsiteX69" fmla="*/ 226528 w 513463"/>
              <a:gd name="connsiteY69" fmla="*/ 551219 h 566320"/>
              <a:gd name="connsiteX70" fmla="*/ 15102 w 513463"/>
              <a:gd name="connsiteY70" fmla="*/ 551219 h 566320"/>
              <a:gd name="connsiteX71" fmla="*/ 286935 w 513463"/>
              <a:gd name="connsiteY71" fmla="*/ 551219 h 566320"/>
              <a:gd name="connsiteX72" fmla="*/ 286935 w 513463"/>
              <a:gd name="connsiteY72" fmla="*/ 347344 h 566320"/>
              <a:gd name="connsiteX73" fmla="*/ 498361 w 513463"/>
              <a:gd name="connsiteY73" fmla="*/ 347344 h 566320"/>
              <a:gd name="connsiteX74" fmla="*/ 498361 w 513463"/>
              <a:gd name="connsiteY74" fmla="*/ 551219 h 5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463" h="566320">
                <a:moveTo>
                  <a:pt x="390164" y="128367"/>
                </a:moveTo>
                <a:cubicBezTo>
                  <a:pt x="405211" y="113466"/>
                  <a:pt x="409426" y="90790"/>
                  <a:pt x="400735" y="71478"/>
                </a:cubicBezTo>
                <a:lnTo>
                  <a:pt x="399723" y="69213"/>
                </a:lnTo>
                <a:cubicBezTo>
                  <a:pt x="388267" y="43085"/>
                  <a:pt x="357799" y="31192"/>
                  <a:pt x="331672" y="42649"/>
                </a:cubicBezTo>
                <a:cubicBezTo>
                  <a:pt x="325493" y="45358"/>
                  <a:pt x="319903" y="49253"/>
                  <a:pt x="315221" y="54111"/>
                </a:cubicBezTo>
                <a:lnTo>
                  <a:pt x="308531" y="61058"/>
                </a:lnTo>
                <a:cubicBezTo>
                  <a:pt x="313790" y="33086"/>
                  <a:pt x="295377" y="6147"/>
                  <a:pt x="267406" y="888"/>
                </a:cubicBezTo>
                <a:cubicBezTo>
                  <a:pt x="264326" y="309"/>
                  <a:pt x="261201" y="12"/>
                  <a:pt x="258068" y="1"/>
                </a:cubicBezTo>
                <a:lnTo>
                  <a:pt x="255546" y="1"/>
                </a:lnTo>
                <a:cubicBezTo>
                  <a:pt x="227072" y="-171"/>
                  <a:pt x="203850" y="22772"/>
                  <a:pt x="203678" y="51247"/>
                </a:cubicBezTo>
                <a:cubicBezTo>
                  <a:pt x="203646" y="56502"/>
                  <a:pt x="204418" y="61730"/>
                  <a:pt x="205967" y="66751"/>
                </a:cubicBezTo>
                <a:lnTo>
                  <a:pt x="193779" y="54096"/>
                </a:lnTo>
                <a:cubicBezTo>
                  <a:pt x="173982" y="33554"/>
                  <a:pt x="141282" y="32949"/>
                  <a:pt x="120739" y="52746"/>
                </a:cubicBezTo>
                <a:cubicBezTo>
                  <a:pt x="115881" y="57429"/>
                  <a:pt x="111987" y="63018"/>
                  <a:pt x="109277" y="69198"/>
                </a:cubicBezTo>
                <a:lnTo>
                  <a:pt x="108265" y="71463"/>
                </a:lnTo>
                <a:cubicBezTo>
                  <a:pt x="99673" y="90775"/>
                  <a:pt x="103837" y="113383"/>
                  <a:pt x="118746" y="128367"/>
                </a:cubicBezTo>
                <a:lnTo>
                  <a:pt x="0" y="128367"/>
                </a:lnTo>
                <a:lnTo>
                  <a:pt x="0" y="566321"/>
                </a:lnTo>
                <a:lnTo>
                  <a:pt x="513463" y="566321"/>
                </a:lnTo>
                <a:lnTo>
                  <a:pt x="513463" y="128367"/>
                </a:lnTo>
                <a:close/>
                <a:moveTo>
                  <a:pt x="498361" y="286936"/>
                </a:moveTo>
                <a:lnTo>
                  <a:pt x="286935" y="286936"/>
                </a:lnTo>
                <a:lnTo>
                  <a:pt x="286935" y="143469"/>
                </a:lnTo>
                <a:lnTo>
                  <a:pt x="498361" y="143469"/>
                </a:lnTo>
                <a:close/>
                <a:moveTo>
                  <a:pt x="226528" y="332242"/>
                </a:moveTo>
                <a:lnTo>
                  <a:pt x="15102" y="332242"/>
                </a:lnTo>
                <a:lnTo>
                  <a:pt x="15102" y="302038"/>
                </a:lnTo>
                <a:lnTo>
                  <a:pt x="226528" y="302038"/>
                </a:lnTo>
                <a:close/>
                <a:moveTo>
                  <a:pt x="241630" y="143469"/>
                </a:moveTo>
                <a:lnTo>
                  <a:pt x="271833" y="143469"/>
                </a:lnTo>
                <a:lnTo>
                  <a:pt x="271833" y="551219"/>
                </a:lnTo>
                <a:lnTo>
                  <a:pt x="241630" y="551219"/>
                </a:lnTo>
                <a:close/>
                <a:moveTo>
                  <a:pt x="286935" y="302038"/>
                </a:moveTo>
                <a:lnTo>
                  <a:pt x="498361" y="302038"/>
                </a:lnTo>
                <a:lnTo>
                  <a:pt x="498361" y="332242"/>
                </a:lnTo>
                <a:lnTo>
                  <a:pt x="286935" y="332242"/>
                </a:lnTo>
                <a:close/>
                <a:moveTo>
                  <a:pt x="326094" y="64576"/>
                </a:moveTo>
                <a:cubicBezTo>
                  <a:pt x="332882" y="57409"/>
                  <a:pt x="342320" y="53351"/>
                  <a:pt x="352190" y="53356"/>
                </a:cubicBezTo>
                <a:cubicBezTo>
                  <a:pt x="354421" y="53357"/>
                  <a:pt x="356648" y="53557"/>
                  <a:pt x="358843" y="53952"/>
                </a:cubicBezTo>
                <a:cubicBezTo>
                  <a:pt x="370887" y="56002"/>
                  <a:pt x="381070" y="64019"/>
                  <a:pt x="385890" y="75246"/>
                </a:cubicBezTo>
                <a:lnTo>
                  <a:pt x="386902" y="77511"/>
                </a:lnTo>
                <a:cubicBezTo>
                  <a:pt x="395009" y="96005"/>
                  <a:pt x="386589" y="117569"/>
                  <a:pt x="368096" y="125676"/>
                </a:cubicBezTo>
                <a:cubicBezTo>
                  <a:pt x="365180" y="126954"/>
                  <a:pt x="362110" y="127846"/>
                  <a:pt x="358964" y="128329"/>
                </a:cubicBezTo>
                <a:lnTo>
                  <a:pt x="264970" y="127974"/>
                </a:lnTo>
                <a:close/>
                <a:moveTo>
                  <a:pt x="221416" y="65400"/>
                </a:moveTo>
                <a:cubicBezTo>
                  <a:pt x="213822" y="46699"/>
                  <a:pt x="222826" y="25382"/>
                  <a:pt x="241527" y="17788"/>
                </a:cubicBezTo>
                <a:cubicBezTo>
                  <a:pt x="245891" y="16016"/>
                  <a:pt x="250556" y="15104"/>
                  <a:pt x="255267" y="15103"/>
                </a:cubicBezTo>
                <a:lnTo>
                  <a:pt x="255463" y="15103"/>
                </a:lnTo>
                <a:lnTo>
                  <a:pt x="257993" y="15103"/>
                </a:lnTo>
                <a:cubicBezTo>
                  <a:pt x="278176" y="15206"/>
                  <a:pt x="294454" y="31652"/>
                  <a:pt x="294351" y="51836"/>
                </a:cubicBezTo>
                <a:cubicBezTo>
                  <a:pt x="294327" y="56610"/>
                  <a:pt x="293367" y="61334"/>
                  <a:pt x="291526" y="65739"/>
                </a:cubicBezTo>
                <a:lnTo>
                  <a:pt x="281982" y="88581"/>
                </a:lnTo>
                <a:lnTo>
                  <a:pt x="254466" y="117131"/>
                </a:lnTo>
                <a:lnTo>
                  <a:pt x="233611" y="95445"/>
                </a:lnTo>
                <a:close/>
                <a:moveTo>
                  <a:pt x="124764" y="111868"/>
                </a:moveTo>
                <a:cubicBezTo>
                  <a:pt x="118116" y="101618"/>
                  <a:pt x="117119" y="88698"/>
                  <a:pt x="122114" y="77549"/>
                </a:cubicBezTo>
                <a:lnTo>
                  <a:pt x="123125" y="75284"/>
                </a:lnTo>
                <a:cubicBezTo>
                  <a:pt x="127945" y="64057"/>
                  <a:pt x="138128" y="56040"/>
                  <a:pt x="150173" y="53990"/>
                </a:cubicBezTo>
                <a:cubicBezTo>
                  <a:pt x="152369" y="53594"/>
                  <a:pt x="154595" y="53395"/>
                  <a:pt x="156825" y="53394"/>
                </a:cubicBezTo>
                <a:cubicBezTo>
                  <a:pt x="166698" y="53389"/>
                  <a:pt x="176138" y="57447"/>
                  <a:pt x="182929" y="64614"/>
                </a:cubicBezTo>
                <a:lnTo>
                  <a:pt x="244038" y="128042"/>
                </a:lnTo>
                <a:lnTo>
                  <a:pt x="150014" y="128367"/>
                </a:lnTo>
                <a:cubicBezTo>
                  <a:pt x="139576" y="126846"/>
                  <a:pt x="130334" y="120813"/>
                  <a:pt x="124741" y="111868"/>
                </a:cubicBezTo>
                <a:close/>
                <a:moveTo>
                  <a:pt x="226528" y="143469"/>
                </a:moveTo>
                <a:lnTo>
                  <a:pt x="226528" y="286936"/>
                </a:lnTo>
                <a:lnTo>
                  <a:pt x="15102" y="286936"/>
                </a:lnTo>
                <a:lnTo>
                  <a:pt x="15102" y="143469"/>
                </a:lnTo>
                <a:close/>
                <a:moveTo>
                  <a:pt x="15102" y="347344"/>
                </a:moveTo>
                <a:lnTo>
                  <a:pt x="226528" y="347344"/>
                </a:lnTo>
                <a:lnTo>
                  <a:pt x="226528" y="551219"/>
                </a:lnTo>
                <a:lnTo>
                  <a:pt x="15102" y="551219"/>
                </a:lnTo>
                <a:close/>
                <a:moveTo>
                  <a:pt x="286935" y="551219"/>
                </a:moveTo>
                <a:lnTo>
                  <a:pt x="286935" y="347344"/>
                </a:lnTo>
                <a:lnTo>
                  <a:pt x="498361" y="347344"/>
                </a:lnTo>
                <a:lnTo>
                  <a:pt x="498361" y="551219"/>
                </a:lnTo>
                <a:close/>
              </a:path>
            </a:pathLst>
          </a:custGeom>
          <a:solidFill>
            <a:schemeClr val="bg1"/>
          </a:solidFill>
          <a:ln w="7541" cap="flat">
            <a:solidFill>
              <a:schemeClr val="bg1"/>
            </a:solidFill>
            <a:prstDash val="solid"/>
            <a:miter/>
          </a:ln>
        </p:spPr>
        <p:txBody>
          <a:bodyPr rtlCol="0" anchor="ctr"/>
          <a:lstStyle/>
          <a:p>
            <a:endParaRPr lang="en-GB"/>
          </a:p>
        </p:txBody>
      </p:sp>
      <p:sp>
        <p:nvSpPr>
          <p:cNvPr id="22" name="Bild 24" descr="Blixt kontur">
            <a:extLst>
              <a:ext uri="{FF2B5EF4-FFF2-40B4-BE49-F238E27FC236}">
                <a16:creationId xmlns:a16="http://schemas.microsoft.com/office/drawing/2014/main" id="{FF6582AA-7F85-BEF0-E43C-CE590DA38273}"/>
              </a:ext>
            </a:extLst>
          </p:cNvPr>
          <p:cNvSpPr/>
          <p:nvPr/>
        </p:nvSpPr>
        <p:spPr>
          <a:xfrm>
            <a:off x="7219901" y="2433761"/>
            <a:ext cx="270589" cy="552764"/>
          </a:xfrm>
          <a:custGeom>
            <a:avLst/>
            <a:gdLst>
              <a:gd name="connsiteX0" fmla="*/ 40709 w 270589"/>
              <a:gd name="connsiteY0" fmla="*/ 552678 h 552764"/>
              <a:gd name="connsiteX1" fmla="*/ 40755 w 270589"/>
              <a:gd name="connsiteY1" fmla="*/ 552762 h 552764"/>
              <a:gd name="connsiteX2" fmla="*/ 40776 w 270589"/>
              <a:gd name="connsiteY2" fmla="*/ 552765 h 552764"/>
              <a:gd name="connsiteX3" fmla="*/ 40831 w 270589"/>
              <a:gd name="connsiteY3" fmla="*/ 552736 h 552764"/>
              <a:gd name="connsiteX4" fmla="*/ 270589 w 270589"/>
              <a:gd name="connsiteY4" fmla="*/ 221613 h 552764"/>
              <a:gd name="connsiteX5" fmla="*/ 155589 w 270589"/>
              <a:gd name="connsiteY5" fmla="*/ 221613 h 552764"/>
              <a:gd name="connsiteX6" fmla="*/ 227160 w 270589"/>
              <a:gd name="connsiteY6" fmla="*/ 0 h 552764"/>
              <a:gd name="connsiteX7" fmla="*/ 56959 w 270589"/>
              <a:gd name="connsiteY7" fmla="*/ 0 h 552764"/>
              <a:gd name="connsiteX8" fmla="*/ 0 w 270589"/>
              <a:gd name="connsiteY8" fmla="*/ 302789 h 552764"/>
              <a:gd name="connsiteX9" fmla="*/ 115000 w 270589"/>
              <a:gd name="connsiteY9" fmla="*/ 302789 h 552764"/>
              <a:gd name="connsiteX10" fmla="*/ 16312 w 270589"/>
              <a:gd name="connsiteY10" fmla="*/ 289260 h 552764"/>
              <a:gd name="connsiteX11" fmla="*/ 68181 w 270589"/>
              <a:gd name="connsiteY11" fmla="*/ 13529 h 552764"/>
              <a:gd name="connsiteX12" fmla="*/ 208573 w 270589"/>
              <a:gd name="connsiteY12" fmla="*/ 13529 h 552764"/>
              <a:gd name="connsiteX13" fmla="*/ 142714 w 270589"/>
              <a:gd name="connsiteY13" fmla="*/ 217455 h 552764"/>
              <a:gd name="connsiteX14" fmla="*/ 137002 w 270589"/>
              <a:gd name="connsiteY14" fmla="*/ 235142 h 552764"/>
              <a:gd name="connsiteX15" fmla="*/ 244734 w 270589"/>
              <a:gd name="connsiteY15" fmla="*/ 235142 h 552764"/>
              <a:gd name="connsiteX16" fmla="*/ 77869 w 270589"/>
              <a:gd name="connsiteY16" fmla="*/ 475623 h 552764"/>
              <a:gd name="connsiteX17" fmla="*/ 77749 w 270589"/>
              <a:gd name="connsiteY17" fmla="*/ 475565 h 552764"/>
              <a:gd name="connsiteX18" fmla="*/ 127969 w 270589"/>
              <a:gd name="connsiteY18" fmla="*/ 306645 h 552764"/>
              <a:gd name="connsiteX19" fmla="*/ 133138 w 270589"/>
              <a:gd name="connsiteY19" fmla="*/ 289260 h 552764"/>
              <a:gd name="connsiteX20" fmla="*/ 16311 w 270589"/>
              <a:gd name="connsiteY20" fmla="*/ 289260 h 55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589" h="552764">
                <a:moveTo>
                  <a:pt x="40709" y="552678"/>
                </a:moveTo>
                <a:cubicBezTo>
                  <a:pt x="40698" y="552714"/>
                  <a:pt x="40719" y="552752"/>
                  <a:pt x="40755" y="552762"/>
                </a:cubicBezTo>
                <a:cubicBezTo>
                  <a:pt x="40762" y="552764"/>
                  <a:pt x="40769" y="552765"/>
                  <a:pt x="40776" y="552765"/>
                </a:cubicBezTo>
                <a:lnTo>
                  <a:pt x="40831" y="552736"/>
                </a:lnTo>
                <a:lnTo>
                  <a:pt x="270589" y="221613"/>
                </a:lnTo>
                <a:lnTo>
                  <a:pt x="155589" y="221613"/>
                </a:lnTo>
                <a:lnTo>
                  <a:pt x="227160" y="0"/>
                </a:lnTo>
                <a:lnTo>
                  <a:pt x="56959" y="0"/>
                </a:lnTo>
                <a:lnTo>
                  <a:pt x="0" y="302789"/>
                </a:lnTo>
                <a:lnTo>
                  <a:pt x="115000" y="302789"/>
                </a:lnTo>
                <a:close/>
                <a:moveTo>
                  <a:pt x="16312" y="289260"/>
                </a:moveTo>
                <a:lnTo>
                  <a:pt x="68181" y="13529"/>
                </a:lnTo>
                <a:lnTo>
                  <a:pt x="208573" y="13529"/>
                </a:lnTo>
                <a:lnTo>
                  <a:pt x="142714" y="217455"/>
                </a:lnTo>
                <a:lnTo>
                  <a:pt x="137002" y="235142"/>
                </a:lnTo>
                <a:lnTo>
                  <a:pt x="244734" y="235142"/>
                </a:lnTo>
                <a:lnTo>
                  <a:pt x="77869" y="475623"/>
                </a:lnTo>
                <a:cubicBezTo>
                  <a:pt x="77734" y="475814"/>
                  <a:pt x="77683" y="475788"/>
                  <a:pt x="77749" y="475565"/>
                </a:cubicBezTo>
                <a:lnTo>
                  <a:pt x="127969" y="306645"/>
                </a:lnTo>
                <a:lnTo>
                  <a:pt x="133138" y="289260"/>
                </a:lnTo>
                <a:lnTo>
                  <a:pt x="16311" y="289260"/>
                </a:lnTo>
                <a:close/>
              </a:path>
            </a:pathLst>
          </a:custGeom>
          <a:solidFill>
            <a:schemeClr val="bg1"/>
          </a:solidFill>
          <a:ln w="6747" cap="flat">
            <a:solidFill>
              <a:schemeClr val="bg1"/>
            </a:solidFill>
            <a:prstDash val="solid"/>
            <a:miter/>
          </a:ln>
        </p:spPr>
        <p:txBody>
          <a:bodyPr rtlCol="0" anchor="ctr"/>
          <a:lstStyle/>
          <a:p>
            <a:endParaRPr lang="en-GB"/>
          </a:p>
        </p:txBody>
      </p:sp>
      <p:sp>
        <p:nvSpPr>
          <p:cNvPr id="24" name="Bild 26" descr="Socialt nätverk kontur">
            <a:extLst>
              <a:ext uri="{FF2B5EF4-FFF2-40B4-BE49-F238E27FC236}">
                <a16:creationId xmlns:a16="http://schemas.microsoft.com/office/drawing/2014/main" id="{FBFD27F1-6239-8930-4232-6BE88DD9D00E}"/>
              </a:ext>
            </a:extLst>
          </p:cNvPr>
          <p:cNvSpPr/>
          <p:nvPr/>
        </p:nvSpPr>
        <p:spPr>
          <a:xfrm>
            <a:off x="3318184" y="2347918"/>
            <a:ext cx="589749" cy="560223"/>
          </a:xfrm>
          <a:custGeom>
            <a:avLst/>
            <a:gdLst>
              <a:gd name="connsiteX0" fmla="*/ 521596 w 589749"/>
              <a:gd name="connsiteY0" fmla="*/ 286966 h 560223"/>
              <a:gd name="connsiteX1" fmla="*/ 589750 w 589749"/>
              <a:gd name="connsiteY1" fmla="*/ 219007 h 560223"/>
              <a:gd name="connsiteX2" fmla="*/ 521790 w 589749"/>
              <a:gd name="connsiteY2" fmla="*/ 150853 h 560223"/>
              <a:gd name="connsiteX3" fmla="*/ 453637 w 589749"/>
              <a:gd name="connsiteY3" fmla="*/ 218812 h 560223"/>
              <a:gd name="connsiteX4" fmla="*/ 456560 w 589749"/>
              <a:gd name="connsiteY4" fmla="*/ 238640 h 560223"/>
              <a:gd name="connsiteX5" fmla="*/ 379540 w 589749"/>
              <a:gd name="connsiteY5" fmla="*/ 271456 h 560223"/>
              <a:gd name="connsiteX6" fmla="*/ 302619 w 589749"/>
              <a:gd name="connsiteY6" fmla="*/ 219392 h 560223"/>
              <a:gd name="connsiteX7" fmla="*/ 302619 w 589749"/>
              <a:gd name="connsiteY7" fmla="*/ 135502 h 560223"/>
              <a:gd name="connsiteX8" fmla="*/ 362606 w 589749"/>
              <a:gd name="connsiteY8" fmla="*/ 60413 h 560223"/>
              <a:gd name="connsiteX9" fmla="*/ 287517 w 589749"/>
              <a:gd name="connsiteY9" fmla="*/ 427 h 560223"/>
              <a:gd name="connsiteX10" fmla="*/ 227530 w 589749"/>
              <a:gd name="connsiteY10" fmla="*/ 75515 h 560223"/>
              <a:gd name="connsiteX11" fmla="*/ 287517 w 589749"/>
              <a:gd name="connsiteY11" fmla="*/ 135502 h 560223"/>
              <a:gd name="connsiteX12" fmla="*/ 287517 w 589749"/>
              <a:gd name="connsiteY12" fmla="*/ 219392 h 560223"/>
              <a:gd name="connsiteX13" fmla="*/ 210633 w 589749"/>
              <a:gd name="connsiteY13" fmla="*/ 271456 h 560223"/>
              <a:gd name="connsiteX14" fmla="*/ 133576 w 589749"/>
              <a:gd name="connsiteY14" fmla="*/ 238640 h 560223"/>
              <a:gd name="connsiteX15" fmla="*/ 88229 w 589749"/>
              <a:gd name="connsiteY15" fmla="*/ 153407 h 560223"/>
              <a:gd name="connsiteX16" fmla="*/ 2996 w 589749"/>
              <a:gd name="connsiteY16" fmla="*/ 198754 h 560223"/>
              <a:gd name="connsiteX17" fmla="*/ 48344 w 589749"/>
              <a:gd name="connsiteY17" fmla="*/ 283987 h 560223"/>
              <a:gd name="connsiteX18" fmla="*/ 127596 w 589749"/>
              <a:gd name="connsiteY18" fmla="*/ 252503 h 560223"/>
              <a:gd name="connsiteX19" fmla="*/ 204910 w 589749"/>
              <a:gd name="connsiteY19" fmla="*/ 285456 h 560223"/>
              <a:gd name="connsiteX20" fmla="*/ 221522 w 589749"/>
              <a:gd name="connsiteY20" fmla="*/ 372480 h 560223"/>
              <a:gd name="connsiteX21" fmla="*/ 159415 w 589749"/>
              <a:gd name="connsiteY21" fmla="*/ 434586 h 560223"/>
              <a:gd name="connsiteX22" fmla="*/ 63697 w 589749"/>
              <a:gd name="connsiteY22" fmla="*/ 452430 h 560223"/>
              <a:gd name="connsiteX23" fmla="*/ 81540 w 589749"/>
              <a:gd name="connsiteY23" fmla="*/ 548149 h 560223"/>
              <a:gd name="connsiteX24" fmla="*/ 177259 w 589749"/>
              <a:gd name="connsiteY24" fmla="*/ 530305 h 560223"/>
              <a:gd name="connsiteX25" fmla="*/ 170885 w 589749"/>
              <a:gd name="connsiteY25" fmla="*/ 444470 h 560223"/>
              <a:gd name="connsiteX26" fmla="*/ 231942 w 589749"/>
              <a:gd name="connsiteY26" fmla="*/ 383414 h 560223"/>
              <a:gd name="connsiteX27" fmla="*/ 358133 w 589749"/>
              <a:gd name="connsiteY27" fmla="*/ 383414 h 560223"/>
              <a:gd name="connsiteX28" fmla="*/ 419190 w 589749"/>
              <a:gd name="connsiteY28" fmla="*/ 444470 h 560223"/>
              <a:gd name="connsiteX29" fmla="*/ 422874 w 589749"/>
              <a:gd name="connsiteY29" fmla="*/ 539438 h 560223"/>
              <a:gd name="connsiteX30" fmla="*/ 517842 w 589749"/>
              <a:gd name="connsiteY30" fmla="*/ 535755 h 560223"/>
              <a:gd name="connsiteX31" fmla="*/ 514158 w 589749"/>
              <a:gd name="connsiteY31" fmla="*/ 440786 h 560223"/>
              <a:gd name="connsiteX32" fmla="*/ 430660 w 589749"/>
              <a:gd name="connsiteY32" fmla="*/ 434586 h 560223"/>
              <a:gd name="connsiteX33" fmla="*/ 368553 w 589749"/>
              <a:gd name="connsiteY33" fmla="*/ 372480 h 560223"/>
              <a:gd name="connsiteX34" fmla="*/ 385226 w 589749"/>
              <a:gd name="connsiteY34" fmla="*/ 285456 h 560223"/>
              <a:gd name="connsiteX35" fmla="*/ 462540 w 589749"/>
              <a:gd name="connsiteY35" fmla="*/ 252526 h 560223"/>
              <a:gd name="connsiteX36" fmla="*/ 521596 w 589749"/>
              <a:gd name="connsiteY36" fmla="*/ 286966 h 560223"/>
              <a:gd name="connsiteX37" fmla="*/ 38525 w 589749"/>
              <a:gd name="connsiteY37" fmla="*/ 262463 h 560223"/>
              <a:gd name="connsiteX38" fmla="*/ 70190 w 589749"/>
              <a:gd name="connsiteY38" fmla="*/ 234098 h 560223"/>
              <a:gd name="connsiteX39" fmla="*/ 98555 w 589749"/>
              <a:gd name="connsiteY39" fmla="*/ 262463 h 560223"/>
              <a:gd name="connsiteX40" fmla="*/ 38525 w 589749"/>
              <a:gd name="connsiteY40" fmla="*/ 262463 h 560223"/>
              <a:gd name="connsiteX41" fmla="*/ 57214 w 589749"/>
              <a:gd name="connsiteY41" fmla="*/ 207681 h 560223"/>
              <a:gd name="connsiteX42" fmla="*/ 68540 w 589749"/>
              <a:gd name="connsiteY42" fmla="*/ 196355 h 560223"/>
              <a:gd name="connsiteX43" fmla="*/ 79866 w 589749"/>
              <a:gd name="connsiteY43" fmla="*/ 207681 h 560223"/>
              <a:gd name="connsiteX44" fmla="*/ 68540 w 589749"/>
              <a:gd name="connsiteY44" fmla="*/ 219007 h 560223"/>
              <a:gd name="connsiteX45" fmla="*/ 57214 w 589749"/>
              <a:gd name="connsiteY45" fmla="*/ 207681 h 560223"/>
              <a:gd name="connsiteX46" fmla="*/ 111414 w 589749"/>
              <a:gd name="connsiteY46" fmla="*/ 249800 h 560223"/>
              <a:gd name="connsiteX47" fmla="*/ 89154 w 589749"/>
              <a:gd name="connsiteY47" fmla="*/ 224014 h 560223"/>
              <a:gd name="connsiteX48" fmla="*/ 94968 w 589749"/>
              <a:gd name="connsiteY48" fmla="*/ 207681 h 560223"/>
              <a:gd name="connsiteX49" fmla="*/ 68540 w 589749"/>
              <a:gd name="connsiteY49" fmla="*/ 181253 h 560223"/>
              <a:gd name="connsiteX50" fmla="*/ 42112 w 589749"/>
              <a:gd name="connsiteY50" fmla="*/ 207681 h 560223"/>
              <a:gd name="connsiteX51" fmla="*/ 47926 w 589749"/>
              <a:gd name="connsiteY51" fmla="*/ 224014 h 560223"/>
              <a:gd name="connsiteX52" fmla="*/ 25666 w 589749"/>
              <a:gd name="connsiteY52" fmla="*/ 249800 h 560223"/>
              <a:gd name="connsiteX53" fmla="*/ 37627 w 589749"/>
              <a:gd name="connsiteY53" fmla="*/ 176013 h 560223"/>
              <a:gd name="connsiteX54" fmla="*/ 111414 w 589749"/>
              <a:gd name="connsiteY54" fmla="*/ 187974 h 560223"/>
              <a:gd name="connsiteX55" fmla="*/ 111414 w 589749"/>
              <a:gd name="connsiteY55" fmla="*/ 249800 h 560223"/>
              <a:gd name="connsiteX56" fmla="*/ 283741 w 589749"/>
              <a:gd name="connsiteY56" fmla="*/ 56662 h 560223"/>
              <a:gd name="connsiteX57" fmla="*/ 295068 w 589749"/>
              <a:gd name="connsiteY57" fmla="*/ 45336 h 560223"/>
              <a:gd name="connsiteX58" fmla="*/ 306394 w 589749"/>
              <a:gd name="connsiteY58" fmla="*/ 56662 h 560223"/>
              <a:gd name="connsiteX59" fmla="*/ 295068 w 589749"/>
              <a:gd name="connsiteY59" fmla="*/ 67989 h 560223"/>
              <a:gd name="connsiteX60" fmla="*/ 283741 w 589749"/>
              <a:gd name="connsiteY60" fmla="*/ 56662 h 560223"/>
              <a:gd name="connsiteX61" fmla="*/ 295068 w 589749"/>
              <a:gd name="connsiteY61" fmla="*/ 83091 h 560223"/>
              <a:gd name="connsiteX62" fmla="*/ 325083 w 589749"/>
              <a:gd name="connsiteY62" fmla="*/ 111444 h 560223"/>
              <a:gd name="connsiteX63" fmla="*/ 265053 w 589749"/>
              <a:gd name="connsiteY63" fmla="*/ 111444 h 560223"/>
              <a:gd name="connsiteX64" fmla="*/ 295068 w 589749"/>
              <a:gd name="connsiteY64" fmla="*/ 83091 h 560223"/>
              <a:gd name="connsiteX65" fmla="*/ 242211 w 589749"/>
              <a:gd name="connsiteY65" fmla="*/ 67989 h 560223"/>
              <a:gd name="connsiteX66" fmla="*/ 294948 w 589749"/>
              <a:gd name="connsiteY66" fmla="*/ 15012 h 560223"/>
              <a:gd name="connsiteX67" fmla="*/ 347924 w 589749"/>
              <a:gd name="connsiteY67" fmla="*/ 67749 h 560223"/>
              <a:gd name="connsiteX68" fmla="*/ 337942 w 589749"/>
              <a:gd name="connsiteY68" fmla="*/ 98781 h 560223"/>
              <a:gd name="connsiteX69" fmla="*/ 315682 w 589749"/>
              <a:gd name="connsiteY69" fmla="*/ 72995 h 560223"/>
              <a:gd name="connsiteX70" fmla="*/ 321496 w 589749"/>
              <a:gd name="connsiteY70" fmla="*/ 56662 h 560223"/>
              <a:gd name="connsiteX71" fmla="*/ 295068 w 589749"/>
              <a:gd name="connsiteY71" fmla="*/ 30234 h 560223"/>
              <a:gd name="connsiteX72" fmla="*/ 268640 w 589749"/>
              <a:gd name="connsiteY72" fmla="*/ 56662 h 560223"/>
              <a:gd name="connsiteX73" fmla="*/ 274454 w 589749"/>
              <a:gd name="connsiteY73" fmla="*/ 72995 h 560223"/>
              <a:gd name="connsiteX74" fmla="*/ 252194 w 589749"/>
              <a:gd name="connsiteY74" fmla="*/ 98781 h 560223"/>
              <a:gd name="connsiteX75" fmla="*/ 242211 w 589749"/>
              <a:gd name="connsiteY75" fmla="*/ 67989 h 560223"/>
              <a:gd name="connsiteX76" fmla="*/ 91382 w 589749"/>
              <a:gd name="connsiteY76" fmla="*/ 534296 h 560223"/>
              <a:gd name="connsiteX77" fmla="*/ 123046 w 589749"/>
              <a:gd name="connsiteY77" fmla="*/ 505931 h 560223"/>
              <a:gd name="connsiteX78" fmla="*/ 151411 w 589749"/>
              <a:gd name="connsiteY78" fmla="*/ 534296 h 560223"/>
              <a:gd name="connsiteX79" fmla="*/ 91382 w 589749"/>
              <a:gd name="connsiteY79" fmla="*/ 534296 h 560223"/>
              <a:gd name="connsiteX80" fmla="*/ 110070 w 589749"/>
              <a:gd name="connsiteY80" fmla="*/ 479514 h 560223"/>
              <a:gd name="connsiteX81" fmla="*/ 121397 w 589749"/>
              <a:gd name="connsiteY81" fmla="*/ 468188 h 560223"/>
              <a:gd name="connsiteX82" fmla="*/ 132723 w 589749"/>
              <a:gd name="connsiteY82" fmla="*/ 479514 h 560223"/>
              <a:gd name="connsiteX83" fmla="*/ 121397 w 589749"/>
              <a:gd name="connsiteY83" fmla="*/ 490841 h 560223"/>
              <a:gd name="connsiteX84" fmla="*/ 110070 w 589749"/>
              <a:gd name="connsiteY84" fmla="*/ 479514 h 560223"/>
              <a:gd name="connsiteX85" fmla="*/ 164271 w 589749"/>
              <a:gd name="connsiteY85" fmla="*/ 521633 h 560223"/>
              <a:gd name="connsiteX86" fmla="*/ 142011 w 589749"/>
              <a:gd name="connsiteY86" fmla="*/ 495847 h 560223"/>
              <a:gd name="connsiteX87" fmla="*/ 147825 w 589749"/>
              <a:gd name="connsiteY87" fmla="*/ 479514 h 560223"/>
              <a:gd name="connsiteX88" fmla="*/ 121397 w 589749"/>
              <a:gd name="connsiteY88" fmla="*/ 453086 h 560223"/>
              <a:gd name="connsiteX89" fmla="*/ 94968 w 589749"/>
              <a:gd name="connsiteY89" fmla="*/ 479514 h 560223"/>
              <a:gd name="connsiteX90" fmla="*/ 100782 w 589749"/>
              <a:gd name="connsiteY90" fmla="*/ 495847 h 560223"/>
              <a:gd name="connsiteX91" fmla="*/ 78522 w 589749"/>
              <a:gd name="connsiteY91" fmla="*/ 521633 h 560223"/>
              <a:gd name="connsiteX92" fmla="*/ 90484 w 589749"/>
              <a:gd name="connsiteY92" fmla="*/ 447847 h 560223"/>
              <a:gd name="connsiteX93" fmla="*/ 164271 w 589749"/>
              <a:gd name="connsiteY93" fmla="*/ 459807 h 560223"/>
              <a:gd name="connsiteX94" fmla="*/ 164271 w 589749"/>
              <a:gd name="connsiteY94" fmla="*/ 521633 h 560223"/>
              <a:gd name="connsiteX95" fmla="*/ 249407 w 589749"/>
              <a:gd name="connsiteY95" fmla="*/ 378098 h 560223"/>
              <a:gd name="connsiteX96" fmla="*/ 299388 w 589749"/>
              <a:gd name="connsiteY96" fmla="*/ 336757 h 560223"/>
              <a:gd name="connsiteX97" fmla="*/ 340728 w 589749"/>
              <a:gd name="connsiteY97" fmla="*/ 378098 h 560223"/>
              <a:gd name="connsiteX98" fmla="*/ 249407 w 589749"/>
              <a:gd name="connsiteY98" fmla="*/ 378098 h 560223"/>
              <a:gd name="connsiteX99" fmla="*/ 274069 w 589749"/>
              <a:gd name="connsiteY99" fmla="*/ 300414 h 560223"/>
              <a:gd name="connsiteX100" fmla="*/ 295075 w 589749"/>
              <a:gd name="connsiteY100" fmla="*/ 279422 h 560223"/>
              <a:gd name="connsiteX101" fmla="*/ 316067 w 589749"/>
              <a:gd name="connsiteY101" fmla="*/ 300429 h 560223"/>
              <a:gd name="connsiteX102" fmla="*/ 295068 w 589749"/>
              <a:gd name="connsiteY102" fmla="*/ 321421 h 560223"/>
              <a:gd name="connsiteX103" fmla="*/ 274069 w 589749"/>
              <a:gd name="connsiteY103" fmla="*/ 300414 h 560223"/>
              <a:gd name="connsiteX104" fmla="*/ 438724 w 589749"/>
              <a:gd name="connsiteY104" fmla="*/ 534296 h 560223"/>
              <a:gd name="connsiteX105" fmla="*/ 470389 w 589749"/>
              <a:gd name="connsiteY105" fmla="*/ 505931 h 560223"/>
              <a:gd name="connsiteX106" fmla="*/ 498754 w 589749"/>
              <a:gd name="connsiteY106" fmla="*/ 534296 h 560223"/>
              <a:gd name="connsiteX107" fmla="*/ 438724 w 589749"/>
              <a:gd name="connsiteY107" fmla="*/ 534296 h 560223"/>
              <a:gd name="connsiteX108" fmla="*/ 457413 w 589749"/>
              <a:gd name="connsiteY108" fmla="*/ 479514 h 560223"/>
              <a:gd name="connsiteX109" fmla="*/ 468739 w 589749"/>
              <a:gd name="connsiteY109" fmla="*/ 468188 h 560223"/>
              <a:gd name="connsiteX110" fmla="*/ 480066 w 589749"/>
              <a:gd name="connsiteY110" fmla="*/ 479514 h 560223"/>
              <a:gd name="connsiteX111" fmla="*/ 468739 w 589749"/>
              <a:gd name="connsiteY111" fmla="*/ 490841 h 560223"/>
              <a:gd name="connsiteX112" fmla="*/ 457413 w 589749"/>
              <a:gd name="connsiteY112" fmla="*/ 479514 h 560223"/>
              <a:gd name="connsiteX113" fmla="*/ 521596 w 589749"/>
              <a:gd name="connsiteY113" fmla="*/ 490841 h 560223"/>
              <a:gd name="connsiteX114" fmla="*/ 511613 w 589749"/>
              <a:gd name="connsiteY114" fmla="*/ 521633 h 560223"/>
              <a:gd name="connsiteX115" fmla="*/ 489353 w 589749"/>
              <a:gd name="connsiteY115" fmla="*/ 495847 h 560223"/>
              <a:gd name="connsiteX116" fmla="*/ 495167 w 589749"/>
              <a:gd name="connsiteY116" fmla="*/ 479514 h 560223"/>
              <a:gd name="connsiteX117" fmla="*/ 468739 w 589749"/>
              <a:gd name="connsiteY117" fmla="*/ 453086 h 560223"/>
              <a:gd name="connsiteX118" fmla="*/ 442311 w 589749"/>
              <a:gd name="connsiteY118" fmla="*/ 479514 h 560223"/>
              <a:gd name="connsiteX119" fmla="*/ 448125 w 589749"/>
              <a:gd name="connsiteY119" fmla="*/ 495847 h 560223"/>
              <a:gd name="connsiteX120" fmla="*/ 425865 w 589749"/>
              <a:gd name="connsiteY120" fmla="*/ 521633 h 560223"/>
              <a:gd name="connsiteX121" fmla="*/ 437826 w 589749"/>
              <a:gd name="connsiteY121" fmla="*/ 447847 h 560223"/>
              <a:gd name="connsiteX122" fmla="*/ 511613 w 589749"/>
              <a:gd name="connsiteY122" fmla="*/ 459808 h 560223"/>
              <a:gd name="connsiteX123" fmla="*/ 521596 w 589749"/>
              <a:gd name="connsiteY123" fmla="*/ 490841 h 560223"/>
              <a:gd name="connsiteX124" fmla="*/ 353852 w 589749"/>
              <a:gd name="connsiteY124" fmla="*/ 366409 h 560223"/>
              <a:gd name="connsiteX125" fmla="*/ 319699 w 589749"/>
              <a:gd name="connsiteY125" fmla="*/ 326661 h 560223"/>
              <a:gd name="connsiteX126" fmla="*/ 321461 w 589749"/>
              <a:gd name="connsiteY126" fmla="*/ 275637 h 560223"/>
              <a:gd name="connsiteX127" fmla="*/ 270437 w 589749"/>
              <a:gd name="connsiteY127" fmla="*/ 273875 h 560223"/>
              <a:gd name="connsiteX128" fmla="*/ 268675 w 589749"/>
              <a:gd name="connsiteY128" fmla="*/ 324899 h 560223"/>
              <a:gd name="connsiteX129" fmla="*/ 270437 w 589749"/>
              <a:gd name="connsiteY129" fmla="*/ 326661 h 560223"/>
              <a:gd name="connsiteX130" fmla="*/ 236284 w 589749"/>
              <a:gd name="connsiteY130" fmla="*/ 366409 h 560223"/>
              <a:gd name="connsiteX131" fmla="*/ 241866 w 589749"/>
              <a:gd name="connsiteY131" fmla="*/ 254423 h 560223"/>
              <a:gd name="connsiteX132" fmla="*/ 353852 w 589749"/>
              <a:gd name="connsiteY132" fmla="*/ 260004 h 560223"/>
              <a:gd name="connsiteX133" fmla="*/ 353852 w 589749"/>
              <a:gd name="connsiteY133" fmla="*/ 366409 h 560223"/>
              <a:gd name="connsiteX134" fmla="*/ 491581 w 589749"/>
              <a:gd name="connsiteY134" fmla="*/ 262463 h 560223"/>
              <a:gd name="connsiteX135" fmla="*/ 523246 w 589749"/>
              <a:gd name="connsiteY135" fmla="*/ 234098 h 560223"/>
              <a:gd name="connsiteX136" fmla="*/ 551611 w 589749"/>
              <a:gd name="connsiteY136" fmla="*/ 262463 h 560223"/>
              <a:gd name="connsiteX137" fmla="*/ 491581 w 589749"/>
              <a:gd name="connsiteY137" fmla="*/ 262463 h 560223"/>
              <a:gd name="connsiteX138" fmla="*/ 510269 w 589749"/>
              <a:gd name="connsiteY138" fmla="*/ 207681 h 560223"/>
              <a:gd name="connsiteX139" fmla="*/ 521596 w 589749"/>
              <a:gd name="connsiteY139" fmla="*/ 196355 h 560223"/>
              <a:gd name="connsiteX140" fmla="*/ 532922 w 589749"/>
              <a:gd name="connsiteY140" fmla="*/ 207681 h 560223"/>
              <a:gd name="connsiteX141" fmla="*/ 521596 w 589749"/>
              <a:gd name="connsiteY141" fmla="*/ 219007 h 560223"/>
              <a:gd name="connsiteX142" fmla="*/ 510269 w 589749"/>
              <a:gd name="connsiteY142" fmla="*/ 207681 h 560223"/>
              <a:gd name="connsiteX143" fmla="*/ 521596 w 589749"/>
              <a:gd name="connsiteY143" fmla="*/ 166151 h 560223"/>
              <a:gd name="connsiteX144" fmla="*/ 574452 w 589749"/>
              <a:gd name="connsiteY144" fmla="*/ 218826 h 560223"/>
              <a:gd name="connsiteX145" fmla="*/ 564470 w 589749"/>
              <a:gd name="connsiteY145" fmla="*/ 249800 h 560223"/>
              <a:gd name="connsiteX146" fmla="*/ 542210 w 589749"/>
              <a:gd name="connsiteY146" fmla="*/ 224014 h 560223"/>
              <a:gd name="connsiteX147" fmla="*/ 548024 w 589749"/>
              <a:gd name="connsiteY147" fmla="*/ 207681 h 560223"/>
              <a:gd name="connsiteX148" fmla="*/ 521596 w 589749"/>
              <a:gd name="connsiteY148" fmla="*/ 181253 h 560223"/>
              <a:gd name="connsiteX149" fmla="*/ 495167 w 589749"/>
              <a:gd name="connsiteY149" fmla="*/ 207681 h 560223"/>
              <a:gd name="connsiteX150" fmla="*/ 500982 w 589749"/>
              <a:gd name="connsiteY150" fmla="*/ 224014 h 560223"/>
              <a:gd name="connsiteX151" fmla="*/ 478721 w 589749"/>
              <a:gd name="connsiteY151" fmla="*/ 249800 h 560223"/>
              <a:gd name="connsiteX152" fmla="*/ 490622 w 589749"/>
              <a:gd name="connsiteY152" fmla="*/ 176133 h 560223"/>
              <a:gd name="connsiteX153" fmla="*/ 521596 w 589749"/>
              <a:gd name="connsiteY153" fmla="*/ 166151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89749" h="560223">
                <a:moveTo>
                  <a:pt x="521596" y="286966"/>
                </a:moveTo>
                <a:cubicBezTo>
                  <a:pt x="559182" y="287019"/>
                  <a:pt x="589696" y="256594"/>
                  <a:pt x="589750" y="219007"/>
                </a:cubicBezTo>
                <a:cubicBezTo>
                  <a:pt x="589803" y="181420"/>
                  <a:pt x="559377" y="150907"/>
                  <a:pt x="521790" y="150853"/>
                </a:cubicBezTo>
                <a:cubicBezTo>
                  <a:pt x="484204" y="150799"/>
                  <a:pt x="453691" y="181226"/>
                  <a:pt x="453637" y="218812"/>
                </a:cubicBezTo>
                <a:cubicBezTo>
                  <a:pt x="453627" y="225529"/>
                  <a:pt x="454612" y="232211"/>
                  <a:pt x="456560" y="238640"/>
                </a:cubicBezTo>
                <a:lnTo>
                  <a:pt x="379540" y="271456"/>
                </a:lnTo>
                <a:cubicBezTo>
                  <a:pt x="364798" y="241818"/>
                  <a:pt x="335613" y="222065"/>
                  <a:pt x="302619" y="219392"/>
                </a:cubicBezTo>
                <a:lnTo>
                  <a:pt x="302619" y="135502"/>
                </a:lnTo>
                <a:cubicBezTo>
                  <a:pt x="339919" y="131331"/>
                  <a:pt x="366776" y="97713"/>
                  <a:pt x="362606" y="60413"/>
                </a:cubicBezTo>
                <a:cubicBezTo>
                  <a:pt x="358435" y="23113"/>
                  <a:pt x="324817" y="-3743"/>
                  <a:pt x="287517" y="427"/>
                </a:cubicBezTo>
                <a:cubicBezTo>
                  <a:pt x="250217" y="4597"/>
                  <a:pt x="223360" y="38215"/>
                  <a:pt x="227530" y="75515"/>
                </a:cubicBezTo>
                <a:cubicBezTo>
                  <a:pt x="231058" y="107069"/>
                  <a:pt x="255964" y="131974"/>
                  <a:pt x="287517" y="135502"/>
                </a:cubicBezTo>
                <a:lnTo>
                  <a:pt x="287517" y="219392"/>
                </a:lnTo>
                <a:cubicBezTo>
                  <a:pt x="254537" y="222077"/>
                  <a:pt x="225369" y="241829"/>
                  <a:pt x="210633" y="271456"/>
                </a:cubicBezTo>
                <a:lnTo>
                  <a:pt x="133576" y="238640"/>
                </a:lnTo>
                <a:cubicBezTo>
                  <a:pt x="144590" y="202581"/>
                  <a:pt x="124288" y="164421"/>
                  <a:pt x="88229" y="153407"/>
                </a:cubicBezTo>
                <a:cubicBezTo>
                  <a:pt x="52170" y="142393"/>
                  <a:pt x="14010" y="162696"/>
                  <a:pt x="2996" y="198754"/>
                </a:cubicBezTo>
                <a:cubicBezTo>
                  <a:pt x="-8018" y="234813"/>
                  <a:pt x="12285" y="272973"/>
                  <a:pt x="48344" y="283987"/>
                </a:cubicBezTo>
                <a:cubicBezTo>
                  <a:pt x="78873" y="293312"/>
                  <a:pt x="111788" y="280236"/>
                  <a:pt x="127596" y="252503"/>
                </a:cubicBezTo>
                <a:lnTo>
                  <a:pt x="204910" y="285456"/>
                </a:lnTo>
                <a:cubicBezTo>
                  <a:pt x="195605" y="315420"/>
                  <a:pt x="201834" y="348050"/>
                  <a:pt x="221522" y="372480"/>
                </a:cubicBezTo>
                <a:lnTo>
                  <a:pt x="159415" y="434586"/>
                </a:lnTo>
                <a:cubicBezTo>
                  <a:pt x="128056" y="413082"/>
                  <a:pt x="85201" y="421071"/>
                  <a:pt x="63697" y="452430"/>
                </a:cubicBezTo>
                <a:cubicBezTo>
                  <a:pt x="42192" y="483790"/>
                  <a:pt x="50181" y="526644"/>
                  <a:pt x="81540" y="548149"/>
                </a:cubicBezTo>
                <a:cubicBezTo>
                  <a:pt x="112900" y="569654"/>
                  <a:pt x="155755" y="561665"/>
                  <a:pt x="177259" y="530305"/>
                </a:cubicBezTo>
                <a:cubicBezTo>
                  <a:pt x="195485" y="503728"/>
                  <a:pt x="192836" y="468064"/>
                  <a:pt x="170885" y="444470"/>
                </a:cubicBezTo>
                <a:lnTo>
                  <a:pt x="231942" y="383414"/>
                </a:lnTo>
                <a:cubicBezTo>
                  <a:pt x="267720" y="415935"/>
                  <a:pt x="322355" y="415935"/>
                  <a:pt x="358133" y="383414"/>
                </a:cubicBezTo>
                <a:lnTo>
                  <a:pt x="419190" y="444470"/>
                </a:lnTo>
                <a:cubicBezTo>
                  <a:pt x="393983" y="471713"/>
                  <a:pt x="395632" y="514231"/>
                  <a:pt x="422874" y="539438"/>
                </a:cubicBezTo>
                <a:cubicBezTo>
                  <a:pt x="450116" y="564647"/>
                  <a:pt x="492635" y="562997"/>
                  <a:pt x="517842" y="535755"/>
                </a:cubicBezTo>
                <a:cubicBezTo>
                  <a:pt x="543049" y="508513"/>
                  <a:pt x="541400" y="465994"/>
                  <a:pt x="514158" y="440786"/>
                </a:cubicBezTo>
                <a:cubicBezTo>
                  <a:pt x="491171" y="419515"/>
                  <a:pt x="456537" y="416944"/>
                  <a:pt x="430660" y="434586"/>
                </a:cubicBezTo>
                <a:lnTo>
                  <a:pt x="368553" y="372480"/>
                </a:lnTo>
                <a:cubicBezTo>
                  <a:pt x="388263" y="348061"/>
                  <a:pt x="394514" y="315430"/>
                  <a:pt x="385226" y="285456"/>
                </a:cubicBezTo>
                <a:lnTo>
                  <a:pt x="462540" y="252526"/>
                </a:lnTo>
                <a:cubicBezTo>
                  <a:pt x="474598" y="273792"/>
                  <a:pt x="497149" y="286944"/>
                  <a:pt x="521596" y="286966"/>
                </a:cubicBezTo>
                <a:close/>
                <a:moveTo>
                  <a:pt x="38525" y="262463"/>
                </a:moveTo>
                <a:cubicBezTo>
                  <a:pt x="39436" y="245886"/>
                  <a:pt x="53613" y="233186"/>
                  <a:pt x="70190" y="234098"/>
                </a:cubicBezTo>
                <a:cubicBezTo>
                  <a:pt x="85493" y="234939"/>
                  <a:pt x="97714" y="247159"/>
                  <a:pt x="98555" y="262463"/>
                </a:cubicBezTo>
                <a:cubicBezTo>
                  <a:pt x="80508" y="274997"/>
                  <a:pt x="56572" y="274997"/>
                  <a:pt x="38525" y="262463"/>
                </a:cubicBezTo>
                <a:close/>
                <a:moveTo>
                  <a:pt x="57214" y="207681"/>
                </a:moveTo>
                <a:cubicBezTo>
                  <a:pt x="57214" y="201426"/>
                  <a:pt x="62285" y="196355"/>
                  <a:pt x="68540" y="196355"/>
                </a:cubicBezTo>
                <a:cubicBezTo>
                  <a:pt x="74795" y="196355"/>
                  <a:pt x="79866" y="201426"/>
                  <a:pt x="79866" y="207681"/>
                </a:cubicBezTo>
                <a:cubicBezTo>
                  <a:pt x="79866" y="213936"/>
                  <a:pt x="74795" y="219007"/>
                  <a:pt x="68540" y="219007"/>
                </a:cubicBezTo>
                <a:cubicBezTo>
                  <a:pt x="62285" y="219007"/>
                  <a:pt x="57214" y="213936"/>
                  <a:pt x="57214" y="207681"/>
                </a:cubicBezTo>
                <a:close/>
                <a:moveTo>
                  <a:pt x="111414" y="249800"/>
                </a:moveTo>
                <a:cubicBezTo>
                  <a:pt x="107612" y="238647"/>
                  <a:pt x="99632" y="229403"/>
                  <a:pt x="89154" y="224014"/>
                </a:cubicBezTo>
                <a:cubicBezTo>
                  <a:pt x="92891" y="219388"/>
                  <a:pt x="94941" y="213627"/>
                  <a:pt x="94968" y="207681"/>
                </a:cubicBezTo>
                <a:cubicBezTo>
                  <a:pt x="94968" y="193085"/>
                  <a:pt x="83136" y="181253"/>
                  <a:pt x="68540" y="181253"/>
                </a:cubicBezTo>
                <a:cubicBezTo>
                  <a:pt x="53944" y="181253"/>
                  <a:pt x="42112" y="193085"/>
                  <a:pt x="42112" y="207681"/>
                </a:cubicBezTo>
                <a:cubicBezTo>
                  <a:pt x="42139" y="213627"/>
                  <a:pt x="44189" y="219388"/>
                  <a:pt x="47926" y="224014"/>
                </a:cubicBezTo>
                <a:cubicBezTo>
                  <a:pt x="37448" y="229403"/>
                  <a:pt x="29468" y="238647"/>
                  <a:pt x="25666" y="249800"/>
                </a:cubicBezTo>
                <a:cubicBezTo>
                  <a:pt x="8593" y="226121"/>
                  <a:pt x="13948" y="193086"/>
                  <a:pt x="37627" y="176013"/>
                </a:cubicBezTo>
                <a:cubicBezTo>
                  <a:pt x="61305" y="158940"/>
                  <a:pt x="94342" y="164296"/>
                  <a:pt x="111414" y="187974"/>
                </a:cubicBezTo>
                <a:cubicBezTo>
                  <a:pt x="124724" y="206434"/>
                  <a:pt x="124724" y="231340"/>
                  <a:pt x="111414" y="249800"/>
                </a:cubicBezTo>
                <a:close/>
                <a:moveTo>
                  <a:pt x="283741" y="56662"/>
                </a:moveTo>
                <a:cubicBezTo>
                  <a:pt x="283741" y="50407"/>
                  <a:pt x="288813" y="45336"/>
                  <a:pt x="295068" y="45336"/>
                </a:cubicBezTo>
                <a:cubicBezTo>
                  <a:pt x="301323" y="45336"/>
                  <a:pt x="306394" y="50407"/>
                  <a:pt x="306394" y="56662"/>
                </a:cubicBezTo>
                <a:cubicBezTo>
                  <a:pt x="306394" y="62918"/>
                  <a:pt x="301323" y="67989"/>
                  <a:pt x="295068" y="67989"/>
                </a:cubicBezTo>
                <a:cubicBezTo>
                  <a:pt x="288813" y="67989"/>
                  <a:pt x="283741" y="62918"/>
                  <a:pt x="283741" y="56662"/>
                </a:cubicBezTo>
                <a:close/>
                <a:moveTo>
                  <a:pt x="295068" y="83091"/>
                </a:moveTo>
                <a:cubicBezTo>
                  <a:pt x="310990" y="83134"/>
                  <a:pt x="324134" y="95550"/>
                  <a:pt x="325083" y="111444"/>
                </a:cubicBezTo>
                <a:cubicBezTo>
                  <a:pt x="307036" y="123979"/>
                  <a:pt x="283100" y="123979"/>
                  <a:pt x="265053" y="111444"/>
                </a:cubicBezTo>
                <a:cubicBezTo>
                  <a:pt x="266002" y="95550"/>
                  <a:pt x="279146" y="83134"/>
                  <a:pt x="295068" y="83091"/>
                </a:cubicBezTo>
                <a:close/>
                <a:moveTo>
                  <a:pt x="242211" y="67989"/>
                </a:moveTo>
                <a:cubicBezTo>
                  <a:pt x="242145" y="38797"/>
                  <a:pt x="265756" y="15079"/>
                  <a:pt x="294948" y="15012"/>
                </a:cubicBezTo>
                <a:cubicBezTo>
                  <a:pt x="324140" y="14946"/>
                  <a:pt x="347858" y="38557"/>
                  <a:pt x="347924" y="67749"/>
                </a:cubicBezTo>
                <a:cubicBezTo>
                  <a:pt x="347949" y="78886"/>
                  <a:pt x="344455" y="89748"/>
                  <a:pt x="337942" y="98781"/>
                </a:cubicBezTo>
                <a:cubicBezTo>
                  <a:pt x="334139" y="87629"/>
                  <a:pt x="326160" y="78385"/>
                  <a:pt x="315682" y="72995"/>
                </a:cubicBezTo>
                <a:cubicBezTo>
                  <a:pt x="319419" y="68369"/>
                  <a:pt x="321469" y="62609"/>
                  <a:pt x="321496" y="56662"/>
                </a:cubicBezTo>
                <a:cubicBezTo>
                  <a:pt x="321496" y="42066"/>
                  <a:pt x="309664" y="30234"/>
                  <a:pt x="295068" y="30234"/>
                </a:cubicBezTo>
                <a:cubicBezTo>
                  <a:pt x="280472" y="30234"/>
                  <a:pt x="268640" y="42066"/>
                  <a:pt x="268640" y="56662"/>
                </a:cubicBezTo>
                <a:cubicBezTo>
                  <a:pt x="268666" y="62609"/>
                  <a:pt x="270717" y="68369"/>
                  <a:pt x="274454" y="72995"/>
                </a:cubicBezTo>
                <a:cubicBezTo>
                  <a:pt x="263975" y="78385"/>
                  <a:pt x="255996" y="87629"/>
                  <a:pt x="252194" y="98781"/>
                </a:cubicBezTo>
                <a:cubicBezTo>
                  <a:pt x="245707" y="89824"/>
                  <a:pt x="242214" y="79048"/>
                  <a:pt x="242211" y="67989"/>
                </a:cubicBezTo>
                <a:close/>
                <a:moveTo>
                  <a:pt x="91382" y="534296"/>
                </a:moveTo>
                <a:cubicBezTo>
                  <a:pt x="92293" y="517720"/>
                  <a:pt x="106470" y="505020"/>
                  <a:pt x="123046" y="505931"/>
                </a:cubicBezTo>
                <a:cubicBezTo>
                  <a:pt x="138350" y="506772"/>
                  <a:pt x="150570" y="518993"/>
                  <a:pt x="151411" y="534296"/>
                </a:cubicBezTo>
                <a:cubicBezTo>
                  <a:pt x="133365" y="546831"/>
                  <a:pt x="109428" y="546831"/>
                  <a:pt x="91382" y="534296"/>
                </a:cubicBezTo>
                <a:close/>
                <a:moveTo>
                  <a:pt x="110070" y="479514"/>
                </a:moveTo>
                <a:cubicBezTo>
                  <a:pt x="110070" y="473259"/>
                  <a:pt x="115141" y="468188"/>
                  <a:pt x="121397" y="468188"/>
                </a:cubicBezTo>
                <a:cubicBezTo>
                  <a:pt x="127652" y="468188"/>
                  <a:pt x="132723" y="473259"/>
                  <a:pt x="132723" y="479514"/>
                </a:cubicBezTo>
                <a:cubicBezTo>
                  <a:pt x="132723" y="485770"/>
                  <a:pt x="127652" y="490841"/>
                  <a:pt x="121397" y="490841"/>
                </a:cubicBezTo>
                <a:cubicBezTo>
                  <a:pt x="115141" y="490841"/>
                  <a:pt x="110070" y="485770"/>
                  <a:pt x="110070" y="479514"/>
                </a:cubicBezTo>
                <a:close/>
                <a:moveTo>
                  <a:pt x="164271" y="521633"/>
                </a:moveTo>
                <a:cubicBezTo>
                  <a:pt x="160468" y="510481"/>
                  <a:pt x="152489" y="501237"/>
                  <a:pt x="142011" y="495847"/>
                </a:cubicBezTo>
                <a:cubicBezTo>
                  <a:pt x="145747" y="491221"/>
                  <a:pt x="147798" y="485461"/>
                  <a:pt x="147825" y="479514"/>
                </a:cubicBezTo>
                <a:cubicBezTo>
                  <a:pt x="147825" y="464918"/>
                  <a:pt x="135992" y="453086"/>
                  <a:pt x="121397" y="453086"/>
                </a:cubicBezTo>
                <a:cubicBezTo>
                  <a:pt x="106801" y="453086"/>
                  <a:pt x="94968" y="464918"/>
                  <a:pt x="94968" y="479514"/>
                </a:cubicBezTo>
                <a:cubicBezTo>
                  <a:pt x="94995" y="485461"/>
                  <a:pt x="97046" y="491221"/>
                  <a:pt x="100782" y="495847"/>
                </a:cubicBezTo>
                <a:cubicBezTo>
                  <a:pt x="90304" y="501237"/>
                  <a:pt x="82325" y="510481"/>
                  <a:pt x="78522" y="521633"/>
                </a:cubicBezTo>
                <a:cubicBezTo>
                  <a:pt x="61450" y="497954"/>
                  <a:pt x="66805" y="464919"/>
                  <a:pt x="90484" y="447847"/>
                </a:cubicBezTo>
                <a:cubicBezTo>
                  <a:pt x="114162" y="430774"/>
                  <a:pt x="147198" y="436129"/>
                  <a:pt x="164271" y="459807"/>
                </a:cubicBezTo>
                <a:cubicBezTo>
                  <a:pt x="177581" y="478267"/>
                  <a:pt x="177581" y="503174"/>
                  <a:pt x="164271" y="521633"/>
                </a:cubicBezTo>
                <a:close/>
                <a:moveTo>
                  <a:pt x="249407" y="378098"/>
                </a:moveTo>
                <a:cubicBezTo>
                  <a:pt x="251793" y="352880"/>
                  <a:pt x="274170" y="334371"/>
                  <a:pt x="299388" y="336757"/>
                </a:cubicBezTo>
                <a:cubicBezTo>
                  <a:pt x="321304" y="338831"/>
                  <a:pt x="338655" y="356182"/>
                  <a:pt x="340728" y="378098"/>
                </a:cubicBezTo>
                <a:cubicBezTo>
                  <a:pt x="313392" y="397538"/>
                  <a:pt x="276744" y="397538"/>
                  <a:pt x="249407" y="378098"/>
                </a:cubicBezTo>
                <a:close/>
                <a:moveTo>
                  <a:pt x="274069" y="300414"/>
                </a:moveTo>
                <a:cubicBezTo>
                  <a:pt x="274073" y="288816"/>
                  <a:pt x="283478" y="279418"/>
                  <a:pt x="295075" y="279422"/>
                </a:cubicBezTo>
                <a:cubicBezTo>
                  <a:pt x="306673" y="279427"/>
                  <a:pt x="316072" y="288832"/>
                  <a:pt x="316067" y="300429"/>
                </a:cubicBezTo>
                <a:cubicBezTo>
                  <a:pt x="316062" y="312023"/>
                  <a:pt x="306662" y="321421"/>
                  <a:pt x="295068" y="321421"/>
                </a:cubicBezTo>
                <a:cubicBezTo>
                  <a:pt x="283473" y="321408"/>
                  <a:pt x="274077" y="312009"/>
                  <a:pt x="274069" y="300414"/>
                </a:cubicBezTo>
                <a:close/>
                <a:moveTo>
                  <a:pt x="438724" y="534296"/>
                </a:moveTo>
                <a:cubicBezTo>
                  <a:pt x="439636" y="517720"/>
                  <a:pt x="453812" y="505020"/>
                  <a:pt x="470389" y="505931"/>
                </a:cubicBezTo>
                <a:cubicBezTo>
                  <a:pt x="485693" y="506772"/>
                  <a:pt x="497913" y="518993"/>
                  <a:pt x="498754" y="534296"/>
                </a:cubicBezTo>
                <a:cubicBezTo>
                  <a:pt x="480707" y="546831"/>
                  <a:pt x="456771" y="546831"/>
                  <a:pt x="438724" y="534296"/>
                </a:cubicBezTo>
                <a:close/>
                <a:moveTo>
                  <a:pt x="457413" y="479514"/>
                </a:moveTo>
                <a:cubicBezTo>
                  <a:pt x="457413" y="473259"/>
                  <a:pt x="462484" y="468188"/>
                  <a:pt x="468739" y="468188"/>
                </a:cubicBezTo>
                <a:cubicBezTo>
                  <a:pt x="474994" y="468188"/>
                  <a:pt x="480066" y="473259"/>
                  <a:pt x="480066" y="479514"/>
                </a:cubicBezTo>
                <a:cubicBezTo>
                  <a:pt x="480066" y="485770"/>
                  <a:pt x="474994" y="490841"/>
                  <a:pt x="468739" y="490841"/>
                </a:cubicBezTo>
                <a:cubicBezTo>
                  <a:pt x="462484" y="490841"/>
                  <a:pt x="457413" y="485770"/>
                  <a:pt x="457413" y="479514"/>
                </a:cubicBezTo>
                <a:close/>
                <a:moveTo>
                  <a:pt x="521596" y="490841"/>
                </a:moveTo>
                <a:cubicBezTo>
                  <a:pt x="521593" y="501900"/>
                  <a:pt x="518100" y="512676"/>
                  <a:pt x="511613" y="521633"/>
                </a:cubicBezTo>
                <a:cubicBezTo>
                  <a:pt x="507811" y="510481"/>
                  <a:pt x="499832" y="501237"/>
                  <a:pt x="489353" y="495847"/>
                </a:cubicBezTo>
                <a:cubicBezTo>
                  <a:pt x="493090" y="491221"/>
                  <a:pt x="495141" y="485461"/>
                  <a:pt x="495167" y="479514"/>
                </a:cubicBezTo>
                <a:cubicBezTo>
                  <a:pt x="495167" y="464918"/>
                  <a:pt x="483335" y="453086"/>
                  <a:pt x="468739" y="453086"/>
                </a:cubicBezTo>
                <a:cubicBezTo>
                  <a:pt x="454143" y="453086"/>
                  <a:pt x="442311" y="464918"/>
                  <a:pt x="442311" y="479514"/>
                </a:cubicBezTo>
                <a:cubicBezTo>
                  <a:pt x="442338" y="485461"/>
                  <a:pt x="444388" y="491221"/>
                  <a:pt x="448125" y="495847"/>
                </a:cubicBezTo>
                <a:cubicBezTo>
                  <a:pt x="437647" y="501237"/>
                  <a:pt x="429668" y="510481"/>
                  <a:pt x="425865" y="521633"/>
                </a:cubicBezTo>
                <a:cubicBezTo>
                  <a:pt x="408792" y="497954"/>
                  <a:pt x="414147" y="464919"/>
                  <a:pt x="437826" y="447847"/>
                </a:cubicBezTo>
                <a:cubicBezTo>
                  <a:pt x="461505" y="430774"/>
                  <a:pt x="494541" y="436129"/>
                  <a:pt x="511613" y="459808"/>
                </a:cubicBezTo>
                <a:cubicBezTo>
                  <a:pt x="518128" y="468842"/>
                  <a:pt x="521621" y="479703"/>
                  <a:pt x="521596" y="490841"/>
                </a:cubicBezTo>
                <a:close/>
                <a:moveTo>
                  <a:pt x="353852" y="366409"/>
                </a:moveTo>
                <a:cubicBezTo>
                  <a:pt x="349008" y="348707"/>
                  <a:pt x="336470" y="334115"/>
                  <a:pt x="319699" y="326661"/>
                </a:cubicBezTo>
                <a:cubicBezTo>
                  <a:pt x="334275" y="313057"/>
                  <a:pt x="335064" y="290213"/>
                  <a:pt x="321461" y="275637"/>
                </a:cubicBezTo>
                <a:cubicBezTo>
                  <a:pt x="307858" y="261061"/>
                  <a:pt x="285013" y="260272"/>
                  <a:pt x="270437" y="273875"/>
                </a:cubicBezTo>
                <a:cubicBezTo>
                  <a:pt x="255860" y="287478"/>
                  <a:pt x="255071" y="310323"/>
                  <a:pt x="268675" y="324899"/>
                </a:cubicBezTo>
                <a:cubicBezTo>
                  <a:pt x="269241" y="325506"/>
                  <a:pt x="269830" y="326094"/>
                  <a:pt x="270437" y="326661"/>
                </a:cubicBezTo>
                <a:cubicBezTo>
                  <a:pt x="253665" y="334115"/>
                  <a:pt x="241128" y="348707"/>
                  <a:pt x="236284" y="366409"/>
                </a:cubicBezTo>
                <a:cubicBezTo>
                  <a:pt x="206901" y="333944"/>
                  <a:pt x="209400" y="283806"/>
                  <a:pt x="241866" y="254423"/>
                </a:cubicBezTo>
                <a:cubicBezTo>
                  <a:pt x="274331" y="225040"/>
                  <a:pt x="324469" y="227538"/>
                  <a:pt x="353852" y="260004"/>
                </a:cubicBezTo>
                <a:cubicBezTo>
                  <a:pt x="381186" y="290206"/>
                  <a:pt x="381186" y="336207"/>
                  <a:pt x="353852" y="366409"/>
                </a:cubicBezTo>
                <a:close/>
                <a:moveTo>
                  <a:pt x="491581" y="262463"/>
                </a:moveTo>
                <a:cubicBezTo>
                  <a:pt x="492492" y="245886"/>
                  <a:pt x="506669" y="233186"/>
                  <a:pt x="523246" y="234098"/>
                </a:cubicBezTo>
                <a:cubicBezTo>
                  <a:pt x="538549" y="234939"/>
                  <a:pt x="550769" y="247159"/>
                  <a:pt x="551611" y="262463"/>
                </a:cubicBezTo>
                <a:cubicBezTo>
                  <a:pt x="533564" y="274997"/>
                  <a:pt x="509627" y="274997"/>
                  <a:pt x="491581" y="262463"/>
                </a:cubicBezTo>
                <a:close/>
                <a:moveTo>
                  <a:pt x="510269" y="207681"/>
                </a:moveTo>
                <a:cubicBezTo>
                  <a:pt x="510269" y="201426"/>
                  <a:pt x="515340" y="196355"/>
                  <a:pt x="521596" y="196355"/>
                </a:cubicBezTo>
                <a:cubicBezTo>
                  <a:pt x="527851" y="196355"/>
                  <a:pt x="532922" y="201426"/>
                  <a:pt x="532922" y="207681"/>
                </a:cubicBezTo>
                <a:cubicBezTo>
                  <a:pt x="532922" y="213936"/>
                  <a:pt x="527851" y="219007"/>
                  <a:pt x="521596" y="219007"/>
                </a:cubicBezTo>
                <a:cubicBezTo>
                  <a:pt x="515340" y="219007"/>
                  <a:pt x="510269" y="213936"/>
                  <a:pt x="510269" y="207681"/>
                </a:cubicBezTo>
                <a:close/>
                <a:moveTo>
                  <a:pt x="521596" y="166151"/>
                </a:moveTo>
                <a:cubicBezTo>
                  <a:pt x="550738" y="166101"/>
                  <a:pt x="574402" y="189685"/>
                  <a:pt x="574452" y="218826"/>
                </a:cubicBezTo>
                <a:cubicBezTo>
                  <a:pt x="574471" y="229945"/>
                  <a:pt x="570977" y="240785"/>
                  <a:pt x="564470" y="249800"/>
                </a:cubicBezTo>
                <a:cubicBezTo>
                  <a:pt x="560667" y="238647"/>
                  <a:pt x="552688" y="229403"/>
                  <a:pt x="542210" y="224014"/>
                </a:cubicBezTo>
                <a:cubicBezTo>
                  <a:pt x="545947" y="219388"/>
                  <a:pt x="547997" y="213627"/>
                  <a:pt x="548024" y="207681"/>
                </a:cubicBezTo>
                <a:cubicBezTo>
                  <a:pt x="548024" y="193085"/>
                  <a:pt x="536192" y="181253"/>
                  <a:pt x="521596" y="181253"/>
                </a:cubicBezTo>
                <a:cubicBezTo>
                  <a:pt x="507000" y="181253"/>
                  <a:pt x="495167" y="193085"/>
                  <a:pt x="495167" y="207681"/>
                </a:cubicBezTo>
                <a:cubicBezTo>
                  <a:pt x="495195" y="213627"/>
                  <a:pt x="497245" y="219388"/>
                  <a:pt x="500982" y="224014"/>
                </a:cubicBezTo>
                <a:cubicBezTo>
                  <a:pt x="490503" y="229403"/>
                  <a:pt x="482524" y="238647"/>
                  <a:pt x="478721" y="249800"/>
                </a:cubicBezTo>
                <a:cubicBezTo>
                  <a:pt x="461665" y="226171"/>
                  <a:pt x="466993" y="193189"/>
                  <a:pt x="490622" y="176133"/>
                </a:cubicBezTo>
                <a:cubicBezTo>
                  <a:pt x="499637" y="169625"/>
                  <a:pt x="510477" y="166132"/>
                  <a:pt x="521596" y="166151"/>
                </a:cubicBezTo>
                <a:close/>
              </a:path>
            </a:pathLst>
          </a:custGeom>
          <a:solidFill>
            <a:schemeClr val="lt1"/>
          </a:solidFill>
          <a:ln w="10054" cap="flat">
            <a:solidFill>
              <a:schemeClr val="accent5"/>
            </a:solidFill>
            <a:prstDash val="solid"/>
            <a:miter/>
          </a:ln>
        </p:spPr>
        <p:txBody>
          <a:bodyPr rtlCol="0" anchor="ctr"/>
          <a:lstStyle/>
          <a:p>
            <a:endParaRPr lang="en-GB"/>
          </a:p>
        </p:txBody>
      </p:sp>
      <p:sp>
        <p:nvSpPr>
          <p:cNvPr id="144" name="Bild 128" descr="Hjärta kontur">
            <a:extLst>
              <a:ext uri="{FF2B5EF4-FFF2-40B4-BE49-F238E27FC236}">
                <a16:creationId xmlns:a16="http://schemas.microsoft.com/office/drawing/2014/main" id="{60805634-3D74-5216-CE7E-0E4E01A86621}"/>
              </a:ext>
            </a:extLst>
          </p:cNvPr>
          <p:cNvSpPr/>
          <p:nvPr/>
        </p:nvSpPr>
        <p:spPr>
          <a:xfrm>
            <a:off x="13488034" y="2442319"/>
            <a:ext cx="486370" cy="460835"/>
          </a:xfrm>
          <a:custGeom>
            <a:avLst/>
            <a:gdLst>
              <a:gd name="connsiteX0" fmla="*/ 364778 w 486370"/>
              <a:gd name="connsiteY0" fmla="*/ 0 h 460835"/>
              <a:gd name="connsiteX1" fmla="*/ 243185 w 486370"/>
              <a:gd name="connsiteY1" fmla="*/ 96058 h 460835"/>
              <a:gd name="connsiteX2" fmla="*/ 121593 w 486370"/>
              <a:gd name="connsiteY2" fmla="*/ 0 h 460835"/>
              <a:gd name="connsiteX3" fmla="*/ 0 w 486370"/>
              <a:gd name="connsiteY3" fmla="*/ 124668 h 460835"/>
              <a:gd name="connsiteX4" fmla="*/ 243185 w 486370"/>
              <a:gd name="connsiteY4" fmla="*/ 460836 h 460835"/>
              <a:gd name="connsiteX5" fmla="*/ 486370 w 486370"/>
              <a:gd name="connsiteY5" fmla="*/ 124668 h 460835"/>
              <a:gd name="connsiteX6" fmla="*/ 364778 w 486370"/>
              <a:gd name="connsiteY6" fmla="*/ 0 h 460835"/>
              <a:gd name="connsiteX7" fmla="*/ 243185 w 486370"/>
              <a:gd name="connsiteY7" fmla="*/ 442575 h 460835"/>
              <a:gd name="connsiteX8" fmla="*/ 14305 w 486370"/>
              <a:gd name="connsiteY8" fmla="*/ 124668 h 460835"/>
              <a:gd name="connsiteX9" fmla="*/ 46892 w 486370"/>
              <a:gd name="connsiteY9" fmla="*/ 49295 h 460835"/>
              <a:gd name="connsiteX10" fmla="*/ 121593 w 486370"/>
              <a:gd name="connsiteY10" fmla="*/ 14305 h 460835"/>
              <a:gd name="connsiteX11" fmla="*/ 230411 w 486370"/>
              <a:gd name="connsiteY11" fmla="*/ 102495 h 460835"/>
              <a:gd name="connsiteX12" fmla="*/ 243185 w 486370"/>
              <a:gd name="connsiteY12" fmla="*/ 127844 h 460835"/>
              <a:gd name="connsiteX13" fmla="*/ 255959 w 486370"/>
              <a:gd name="connsiteY13" fmla="*/ 102495 h 460835"/>
              <a:gd name="connsiteX14" fmla="*/ 364778 w 486370"/>
              <a:gd name="connsiteY14" fmla="*/ 14305 h 460835"/>
              <a:gd name="connsiteX15" fmla="*/ 472065 w 486370"/>
              <a:gd name="connsiteY15" fmla="*/ 124668 h 460835"/>
              <a:gd name="connsiteX16" fmla="*/ 243185 w 486370"/>
              <a:gd name="connsiteY16" fmla="*/ 442575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370" h="460835">
                <a:moveTo>
                  <a:pt x="364778" y="0"/>
                </a:moveTo>
                <a:cubicBezTo>
                  <a:pt x="323221" y="0"/>
                  <a:pt x="278404" y="26178"/>
                  <a:pt x="243185" y="96058"/>
                </a:cubicBezTo>
                <a:cubicBezTo>
                  <a:pt x="207973" y="26192"/>
                  <a:pt x="163141" y="0"/>
                  <a:pt x="121593" y="0"/>
                </a:cubicBezTo>
                <a:cubicBezTo>
                  <a:pt x="56812" y="0"/>
                  <a:pt x="0" y="63657"/>
                  <a:pt x="0" y="124668"/>
                </a:cubicBezTo>
                <a:cubicBezTo>
                  <a:pt x="0" y="274871"/>
                  <a:pt x="243185" y="460836"/>
                  <a:pt x="243185" y="460836"/>
                </a:cubicBezTo>
                <a:cubicBezTo>
                  <a:pt x="243185" y="460836"/>
                  <a:pt x="486370" y="274871"/>
                  <a:pt x="486370" y="124668"/>
                </a:cubicBezTo>
                <a:cubicBezTo>
                  <a:pt x="486370" y="63664"/>
                  <a:pt x="429551" y="0"/>
                  <a:pt x="364778" y="0"/>
                </a:cubicBezTo>
                <a:close/>
                <a:moveTo>
                  <a:pt x="243185" y="442575"/>
                </a:moveTo>
                <a:cubicBezTo>
                  <a:pt x="200377" y="408000"/>
                  <a:pt x="14305" y="250430"/>
                  <a:pt x="14305" y="124668"/>
                </a:cubicBezTo>
                <a:cubicBezTo>
                  <a:pt x="15429" y="96368"/>
                  <a:pt x="27046" y="69501"/>
                  <a:pt x="46892" y="49295"/>
                </a:cubicBezTo>
                <a:cubicBezTo>
                  <a:pt x="65996" y="27956"/>
                  <a:pt x="92970" y="15321"/>
                  <a:pt x="121593" y="14305"/>
                </a:cubicBezTo>
                <a:cubicBezTo>
                  <a:pt x="163706" y="14305"/>
                  <a:pt x="201336" y="44803"/>
                  <a:pt x="230411" y="102495"/>
                </a:cubicBezTo>
                <a:lnTo>
                  <a:pt x="243185" y="127844"/>
                </a:lnTo>
                <a:lnTo>
                  <a:pt x="255959" y="102495"/>
                </a:lnTo>
                <a:cubicBezTo>
                  <a:pt x="285034" y="44803"/>
                  <a:pt x="322664" y="14305"/>
                  <a:pt x="364778" y="14305"/>
                </a:cubicBezTo>
                <a:cubicBezTo>
                  <a:pt x="418922" y="14305"/>
                  <a:pt x="472065" y="68972"/>
                  <a:pt x="472065" y="124668"/>
                </a:cubicBezTo>
                <a:cubicBezTo>
                  <a:pt x="472065" y="250430"/>
                  <a:pt x="285993" y="408000"/>
                  <a:pt x="243185" y="442575"/>
                </a:cubicBezTo>
                <a:close/>
              </a:path>
            </a:pathLst>
          </a:custGeom>
          <a:solidFill>
            <a:schemeClr val="lt1"/>
          </a:solidFill>
          <a:ln w="9525" cap="flat">
            <a:solidFill>
              <a:schemeClr val="accent5"/>
            </a:solidFill>
            <a:prstDash val="solid"/>
            <a:miter/>
          </a:ln>
        </p:spPr>
        <p:txBody>
          <a:bodyPr rtlCol="0" anchor="ctr"/>
          <a:lstStyle/>
          <a:p>
            <a:endParaRPr lang="en-GB"/>
          </a:p>
        </p:txBody>
      </p:sp>
      <p:sp>
        <p:nvSpPr>
          <p:cNvPr id="153" name="Bild 142" descr="Märke kontur">
            <a:extLst>
              <a:ext uri="{FF2B5EF4-FFF2-40B4-BE49-F238E27FC236}">
                <a16:creationId xmlns:a16="http://schemas.microsoft.com/office/drawing/2014/main" id="{ADF2A171-7FD3-F32A-AB7A-0B02282E73BB}"/>
              </a:ext>
            </a:extLst>
          </p:cNvPr>
          <p:cNvSpPr/>
          <p:nvPr/>
        </p:nvSpPr>
        <p:spPr>
          <a:xfrm>
            <a:off x="8087156" y="5941929"/>
            <a:ext cx="578685" cy="614286"/>
          </a:xfrm>
          <a:custGeom>
            <a:avLst/>
            <a:gdLst>
              <a:gd name="connsiteX0" fmla="*/ 569275 w 578685"/>
              <a:gd name="connsiteY0" fmla="*/ 370947 h 614286"/>
              <a:gd name="connsiteX1" fmla="*/ 335079 w 578685"/>
              <a:gd name="connsiteY1" fmla="*/ 136817 h 614286"/>
              <a:gd name="connsiteX2" fmla="*/ 311663 w 578685"/>
              <a:gd name="connsiteY2" fmla="*/ 126783 h 614286"/>
              <a:gd name="connsiteX3" fmla="*/ 157783 w 578685"/>
              <a:gd name="connsiteY3" fmla="*/ 126783 h 614286"/>
              <a:gd name="connsiteX4" fmla="*/ 151567 w 578685"/>
              <a:gd name="connsiteY4" fmla="*/ 127097 h 614286"/>
              <a:gd name="connsiteX5" fmla="*/ 109710 w 578685"/>
              <a:gd name="connsiteY5" fmla="*/ 92853 h 614286"/>
              <a:gd name="connsiteX6" fmla="*/ 53802 w 578685"/>
              <a:gd name="connsiteY6" fmla="*/ 81678 h 614286"/>
              <a:gd name="connsiteX7" fmla="*/ 20740 w 578685"/>
              <a:gd name="connsiteY7" fmla="*/ 45648 h 614286"/>
              <a:gd name="connsiteX8" fmla="*/ 16483 w 578685"/>
              <a:gd name="connsiteY8" fmla="*/ 7354 h 614286"/>
              <a:gd name="connsiteX9" fmla="*/ 7354 w 578685"/>
              <a:gd name="connsiteY9" fmla="*/ 51 h 614286"/>
              <a:gd name="connsiteX10" fmla="*/ 51 w 578685"/>
              <a:gd name="connsiteY10" fmla="*/ 9181 h 614286"/>
              <a:gd name="connsiteX11" fmla="*/ 4308 w 578685"/>
              <a:gd name="connsiteY11" fmla="*/ 47475 h 614286"/>
              <a:gd name="connsiteX12" fmla="*/ 50529 w 578685"/>
              <a:gd name="connsiteY12" fmla="*/ 97895 h 614286"/>
              <a:gd name="connsiteX13" fmla="*/ 106429 w 578685"/>
              <a:gd name="connsiteY13" fmla="*/ 109070 h 614286"/>
              <a:gd name="connsiteX14" fmla="*/ 135127 w 578685"/>
              <a:gd name="connsiteY14" fmla="*/ 130825 h 614286"/>
              <a:gd name="connsiteX15" fmla="*/ 90832 w 578685"/>
              <a:gd name="connsiteY15" fmla="*/ 193684 h 614286"/>
              <a:gd name="connsiteX16" fmla="*/ 90832 w 578685"/>
              <a:gd name="connsiteY16" fmla="*/ 346696 h 614286"/>
              <a:gd name="connsiteX17" fmla="*/ 100866 w 578685"/>
              <a:gd name="connsiteY17" fmla="*/ 370112 h 614286"/>
              <a:gd name="connsiteX18" fmla="*/ 335029 w 578685"/>
              <a:gd name="connsiteY18" fmla="*/ 604251 h 614286"/>
              <a:gd name="connsiteX19" fmla="*/ 382145 w 578685"/>
              <a:gd name="connsiteY19" fmla="*/ 604802 h 614286"/>
              <a:gd name="connsiteX20" fmla="*/ 382697 w 578685"/>
              <a:gd name="connsiteY20" fmla="*/ 604251 h 614286"/>
              <a:gd name="connsiteX21" fmla="*/ 569275 w 578685"/>
              <a:gd name="connsiteY21" fmla="*/ 417780 h 614286"/>
              <a:gd name="connsiteX22" fmla="*/ 569275 w 578685"/>
              <a:gd name="connsiteY22" fmla="*/ 370947 h 614286"/>
              <a:gd name="connsiteX23" fmla="*/ 557588 w 578685"/>
              <a:gd name="connsiteY23" fmla="*/ 406084 h 614286"/>
              <a:gd name="connsiteX24" fmla="*/ 371059 w 578685"/>
              <a:gd name="connsiteY24" fmla="*/ 592555 h 614286"/>
              <a:gd name="connsiteX25" fmla="*/ 347313 w 578685"/>
              <a:gd name="connsiteY25" fmla="*/ 593101 h 614286"/>
              <a:gd name="connsiteX26" fmla="*/ 346766 w 578685"/>
              <a:gd name="connsiteY26" fmla="*/ 592555 h 614286"/>
              <a:gd name="connsiteX27" fmla="*/ 112603 w 578685"/>
              <a:gd name="connsiteY27" fmla="*/ 358450 h 614286"/>
              <a:gd name="connsiteX28" fmla="*/ 112190 w 578685"/>
              <a:gd name="connsiteY28" fmla="*/ 358037 h 614286"/>
              <a:gd name="connsiteX29" fmla="*/ 111777 w 578685"/>
              <a:gd name="connsiteY29" fmla="*/ 357673 h 614286"/>
              <a:gd name="connsiteX30" fmla="*/ 107388 w 578685"/>
              <a:gd name="connsiteY30" fmla="*/ 346696 h 614286"/>
              <a:gd name="connsiteX31" fmla="*/ 107388 w 578685"/>
              <a:gd name="connsiteY31" fmla="*/ 193676 h 614286"/>
              <a:gd name="connsiteX32" fmla="*/ 139946 w 578685"/>
              <a:gd name="connsiteY32" fmla="*/ 146628 h 614286"/>
              <a:gd name="connsiteX33" fmla="*/ 144012 w 578685"/>
              <a:gd name="connsiteY33" fmla="*/ 166937 h 614286"/>
              <a:gd name="connsiteX34" fmla="*/ 136739 w 578685"/>
              <a:gd name="connsiteY34" fmla="*/ 172268 h 614286"/>
              <a:gd name="connsiteX35" fmla="*/ 136796 w 578685"/>
              <a:gd name="connsiteY35" fmla="*/ 219025 h 614286"/>
              <a:gd name="connsiteX36" fmla="*/ 183552 w 578685"/>
              <a:gd name="connsiteY36" fmla="*/ 218969 h 614286"/>
              <a:gd name="connsiteX37" fmla="*/ 183495 w 578685"/>
              <a:gd name="connsiteY37" fmla="*/ 172211 h 614286"/>
              <a:gd name="connsiteX38" fmla="*/ 160130 w 578685"/>
              <a:gd name="connsiteY38" fmla="*/ 162556 h 614286"/>
              <a:gd name="connsiteX39" fmla="*/ 160006 w 578685"/>
              <a:gd name="connsiteY39" fmla="*/ 162556 h 614286"/>
              <a:gd name="connsiteX40" fmla="*/ 156163 w 578685"/>
              <a:gd name="connsiteY40" fmla="*/ 143347 h 614286"/>
              <a:gd name="connsiteX41" fmla="*/ 157766 w 578685"/>
              <a:gd name="connsiteY41" fmla="*/ 143273 h 614286"/>
              <a:gd name="connsiteX42" fmla="*/ 311663 w 578685"/>
              <a:gd name="connsiteY42" fmla="*/ 143273 h 614286"/>
              <a:gd name="connsiteX43" fmla="*/ 323383 w 578685"/>
              <a:gd name="connsiteY43" fmla="*/ 148463 h 614286"/>
              <a:gd name="connsiteX44" fmla="*/ 557546 w 578685"/>
              <a:gd name="connsiteY44" fmla="*/ 382602 h 614286"/>
              <a:gd name="connsiteX45" fmla="*/ 557546 w 578685"/>
              <a:gd name="connsiteY45" fmla="*/ 406043 h 614286"/>
              <a:gd name="connsiteX46" fmla="*/ 163395 w 578685"/>
              <a:gd name="connsiteY46" fmla="*/ 179434 h 614286"/>
              <a:gd name="connsiteX47" fmla="*/ 176664 w 578685"/>
              <a:gd name="connsiteY47" fmla="*/ 198923 h 614286"/>
              <a:gd name="connsiteX48" fmla="*/ 157175 w 578685"/>
              <a:gd name="connsiteY48" fmla="*/ 212192 h 614286"/>
              <a:gd name="connsiteX49" fmla="*/ 143906 w 578685"/>
              <a:gd name="connsiteY49" fmla="*/ 192703 h 614286"/>
              <a:gd name="connsiteX50" fmla="*/ 147641 w 578685"/>
              <a:gd name="connsiteY50" fmla="*/ 184948 h 614286"/>
              <a:gd name="connsiteX51" fmla="*/ 148997 w 578685"/>
              <a:gd name="connsiteY51" fmla="*/ 191734 h 614286"/>
              <a:gd name="connsiteX52" fmla="*/ 157089 w 578685"/>
              <a:gd name="connsiteY52" fmla="*/ 198346 h 614286"/>
              <a:gd name="connsiteX53" fmla="*/ 158742 w 578685"/>
              <a:gd name="connsiteY53" fmla="*/ 198189 h 614286"/>
              <a:gd name="connsiteX54" fmla="*/ 165222 w 578685"/>
              <a:gd name="connsiteY54" fmla="*/ 188460 h 6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85" h="614286">
                <a:moveTo>
                  <a:pt x="569275" y="370947"/>
                </a:moveTo>
                <a:lnTo>
                  <a:pt x="335079" y="136817"/>
                </a:lnTo>
                <a:cubicBezTo>
                  <a:pt x="328931" y="130473"/>
                  <a:pt x="320496" y="126859"/>
                  <a:pt x="311663" y="126783"/>
                </a:cubicBezTo>
                <a:lnTo>
                  <a:pt x="157783" y="126783"/>
                </a:lnTo>
                <a:cubicBezTo>
                  <a:pt x="155683" y="126783"/>
                  <a:pt x="153650" y="126907"/>
                  <a:pt x="151567" y="127097"/>
                </a:cubicBezTo>
                <a:cubicBezTo>
                  <a:pt x="144167" y="109439"/>
                  <a:pt x="128484" y="96609"/>
                  <a:pt x="109710" y="92853"/>
                </a:cubicBezTo>
                <a:lnTo>
                  <a:pt x="53802" y="81678"/>
                </a:lnTo>
                <a:cubicBezTo>
                  <a:pt x="36085" y="78195"/>
                  <a:pt x="22691" y="63599"/>
                  <a:pt x="20740" y="45648"/>
                </a:cubicBezTo>
                <a:lnTo>
                  <a:pt x="16483" y="7354"/>
                </a:lnTo>
                <a:cubicBezTo>
                  <a:pt x="15979" y="2816"/>
                  <a:pt x="11892" y="-453"/>
                  <a:pt x="7354" y="51"/>
                </a:cubicBezTo>
                <a:cubicBezTo>
                  <a:pt x="2816" y="556"/>
                  <a:pt x="-453" y="4643"/>
                  <a:pt x="51" y="9181"/>
                </a:cubicBezTo>
                <a:lnTo>
                  <a:pt x="4308" y="47475"/>
                </a:lnTo>
                <a:cubicBezTo>
                  <a:pt x="7030" y="72582"/>
                  <a:pt x="25753" y="93006"/>
                  <a:pt x="50529" y="97895"/>
                </a:cubicBezTo>
                <a:lnTo>
                  <a:pt x="106429" y="109070"/>
                </a:lnTo>
                <a:cubicBezTo>
                  <a:pt x="118823" y="111540"/>
                  <a:pt x="129400" y="119559"/>
                  <a:pt x="135127" y="130825"/>
                </a:cubicBezTo>
                <a:cubicBezTo>
                  <a:pt x="108629" y="140400"/>
                  <a:pt x="90935" y="165509"/>
                  <a:pt x="90832" y="193684"/>
                </a:cubicBezTo>
                <a:lnTo>
                  <a:pt x="90832" y="346696"/>
                </a:lnTo>
                <a:cubicBezTo>
                  <a:pt x="90584" y="355595"/>
                  <a:pt x="94252" y="364155"/>
                  <a:pt x="100866" y="370112"/>
                </a:cubicBezTo>
                <a:lnTo>
                  <a:pt x="335029" y="604251"/>
                </a:lnTo>
                <a:cubicBezTo>
                  <a:pt x="347888" y="617414"/>
                  <a:pt x="368983" y="617661"/>
                  <a:pt x="382145" y="604802"/>
                </a:cubicBezTo>
                <a:cubicBezTo>
                  <a:pt x="382331" y="604620"/>
                  <a:pt x="382515" y="604437"/>
                  <a:pt x="382697" y="604251"/>
                </a:cubicBezTo>
                <a:lnTo>
                  <a:pt x="569275" y="417780"/>
                </a:lnTo>
                <a:cubicBezTo>
                  <a:pt x="581822" y="404691"/>
                  <a:pt x="581822" y="384037"/>
                  <a:pt x="569275" y="370947"/>
                </a:cubicBezTo>
                <a:close/>
                <a:moveTo>
                  <a:pt x="557588" y="406084"/>
                </a:moveTo>
                <a:lnTo>
                  <a:pt x="371059" y="592555"/>
                </a:lnTo>
                <a:cubicBezTo>
                  <a:pt x="364652" y="599263"/>
                  <a:pt x="354021" y="599508"/>
                  <a:pt x="347313" y="593101"/>
                </a:cubicBezTo>
                <a:cubicBezTo>
                  <a:pt x="347126" y="592924"/>
                  <a:pt x="346944" y="592741"/>
                  <a:pt x="346766" y="592555"/>
                </a:cubicBezTo>
                <a:lnTo>
                  <a:pt x="112603" y="358450"/>
                </a:lnTo>
                <a:lnTo>
                  <a:pt x="112190" y="358037"/>
                </a:lnTo>
                <a:lnTo>
                  <a:pt x="111777" y="357673"/>
                </a:lnTo>
                <a:cubicBezTo>
                  <a:pt x="108795" y="354821"/>
                  <a:pt x="107194" y="350817"/>
                  <a:pt x="107388" y="346696"/>
                </a:cubicBezTo>
                <a:lnTo>
                  <a:pt x="107388" y="193676"/>
                </a:lnTo>
                <a:cubicBezTo>
                  <a:pt x="107468" y="172770"/>
                  <a:pt x="120408" y="154070"/>
                  <a:pt x="139946" y="146628"/>
                </a:cubicBezTo>
                <a:lnTo>
                  <a:pt x="144012" y="166937"/>
                </a:lnTo>
                <a:cubicBezTo>
                  <a:pt x="141353" y="168368"/>
                  <a:pt x="138904" y="170162"/>
                  <a:pt x="136739" y="172268"/>
                </a:cubicBezTo>
                <a:cubicBezTo>
                  <a:pt x="123843" y="185196"/>
                  <a:pt x="123868" y="206129"/>
                  <a:pt x="136796" y="219025"/>
                </a:cubicBezTo>
                <a:cubicBezTo>
                  <a:pt x="149722" y="231922"/>
                  <a:pt x="170656" y="231896"/>
                  <a:pt x="183552" y="218969"/>
                </a:cubicBezTo>
                <a:cubicBezTo>
                  <a:pt x="196448" y="206041"/>
                  <a:pt x="196423" y="185108"/>
                  <a:pt x="183495" y="172211"/>
                </a:cubicBezTo>
                <a:cubicBezTo>
                  <a:pt x="177294" y="166024"/>
                  <a:pt x="168890" y="162552"/>
                  <a:pt x="160130" y="162556"/>
                </a:cubicBezTo>
                <a:lnTo>
                  <a:pt x="160006" y="162556"/>
                </a:lnTo>
                <a:lnTo>
                  <a:pt x="156163" y="143347"/>
                </a:lnTo>
                <a:cubicBezTo>
                  <a:pt x="156700" y="143347"/>
                  <a:pt x="157229" y="143273"/>
                  <a:pt x="157766" y="143273"/>
                </a:cubicBezTo>
                <a:lnTo>
                  <a:pt x="311663" y="143273"/>
                </a:lnTo>
                <a:cubicBezTo>
                  <a:pt x="316110" y="143348"/>
                  <a:pt x="320338" y="145220"/>
                  <a:pt x="323383" y="148463"/>
                </a:cubicBezTo>
                <a:lnTo>
                  <a:pt x="557546" y="382602"/>
                </a:lnTo>
                <a:cubicBezTo>
                  <a:pt x="563619" y="389236"/>
                  <a:pt x="563619" y="399409"/>
                  <a:pt x="557546" y="406043"/>
                </a:cubicBezTo>
                <a:close/>
                <a:moveTo>
                  <a:pt x="163395" y="179434"/>
                </a:moveTo>
                <a:cubicBezTo>
                  <a:pt x="172441" y="181152"/>
                  <a:pt x="178381" y="189877"/>
                  <a:pt x="176664" y="198923"/>
                </a:cubicBezTo>
                <a:cubicBezTo>
                  <a:pt x="174946" y="207970"/>
                  <a:pt x="166221" y="213910"/>
                  <a:pt x="157175" y="212192"/>
                </a:cubicBezTo>
                <a:cubicBezTo>
                  <a:pt x="148130" y="210475"/>
                  <a:pt x="142188" y="201749"/>
                  <a:pt x="143906" y="192703"/>
                </a:cubicBezTo>
                <a:cubicBezTo>
                  <a:pt x="144451" y="189836"/>
                  <a:pt x="145738" y="187161"/>
                  <a:pt x="147641" y="184948"/>
                </a:cubicBezTo>
                <a:lnTo>
                  <a:pt x="148997" y="191734"/>
                </a:lnTo>
                <a:cubicBezTo>
                  <a:pt x="149782" y="195580"/>
                  <a:pt x="153163" y="198343"/>
                  <a:pt x="157089" y="198346"/>
                </a:cubicBezTo>
                <a:cubicBezTo>
                  <a:pt x="157643" y="198348"/>
                  <a:pt x="158197" y="198295"/>
                  <a:pt x="158742" y="198189"/>
                </a:cubicBezTo>
                <a:cubicBezTo>
                  <a:pt x="163217" y="197292"/>
                  <a:pt x="166119" y="192936"/>
                  <a:pt x="165222" y="188460"/>
                </a:cubicBezTo>
                <a:close/>
              </a:path>
            </a:pathLst>
          </a:custGeom>
          <a:solidFill>
            <a:schemeClr val="lt1"/>
          </a:solidFill>
          <a:ln w="10980" cap="flat">
            <a:solidFill>
              <a:schemeClr val="accent5"/>
            </a:solidFill>
            <a:prstDash val="solid"/>
            <a:miter/>
          </a:ln>
        </p:spPr>
        <p:txBody>
          <a:bodyPr rtlCol="0" anchor="ctr"/>
          <a:lstStyle/>
          <a:p>
            <a:endParaRPr lang="en-GB"/>
          </a:p>
        </p:txBody>
      </p:sp>
    </p:spTree>
    <p:extLst>
      <p:ext uri="{BB962C8B-B14F-4D97-AF65-F5344CB8AC3E}">
        <p14:creationId xmlns:p14="http://schemas.microsoft.com/office/powerpoint/2010/main" val="370549206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93140"/>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7731"/>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1073179" y="1087343"/>
            <a:ext cx="18552623" cy="769441"/>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4400" b="1" i="0" u="none" strike="noStrike" cap="none" spc="0" normalizeH="0" baseline="0">
                <a:ln>
                  <a:noFill/>
                </a:ln>
                <a:solidFill>
                  <a:srgbClr val="CC0033"/>
                </a:solidFill>
                <a:effectLst/>
                <a:uLnTx/>
                <a:uFillTx/>
                <a:latin typeface="Arial"/>
                <a:cs typeface="Arial" panose="020B0604020202020204" pitchFamily="34" charset="0"/>
              </a:defRPr>
            </a:lvl1pPr>
          </a:lstStyle>
          <a:p>
            <a:r>
              <a:rPr lang="sv-SE" dirty="0" err="1"/>
              <a:t>Delivery</a:t>
            </a:r>
            <a:r>
              <a:rPr lang="sv-SE" dirty="0"/>
              <a:t> process </a:t>
            </a:r>
            <a:r>
              <a:rPr lang="sv-SE" dirty="0" err="1"/>
              <a:t>of</a:t>
            </a:r>
            <a:r>
              <a:rPr lang="sv-SE" dirty="0"/>
              <a:t> </a:t>
            </a:r>
            <a:r>
              <a:rPr lang="sv-SE" dirty="0" err="1"/>
              <a:t>Retrofeed</a:t>
            </a:r>
            <a:r>
              <a:rPr lang="sv-SE" dirty="0"/>
              <a:t> </a:t>
            </a:r>
            <a:r>
              <a:rPr lang="sv-SE" dirty="0" err="1"/>
              <a:t>projects</a:t>
            </a:r>
            <a:endParaRPr lang="sv-SE" dirty="0"/>
          </a:p>
        </p:txBody>
      </p:sp>
      <p:grpSp>
        <p:nvGrpSpPr>
          <p:cNvPr id="7" name="Bild 18" descr="Fabrik kontur">
            <a:extLst>
              <a:ext uri="{FF2B5EF4-FFF2-40B4-BE49-F238E27FC236}">
                <a16:creationId xmlns:a16="http://schemas.microsoft.com/office/drawing/2014/main" id="{D3CDAB3B-6B33-37A9-E930-BDB49F85C0FB}"/>
              </a:ext>
            </a:extLst>
          </p:cNvPr>
          <p:cNvGrpSpPr/>
          <p:nvPr/>
        </p:nvGrpSpPr>
        <p:grpSpPr>
          <a:xfrm>
            <a:off x="6549529" y="4207254"/>
            <a:ext cx="500675" cy="500675"/>
            <a:chOff x="5846141" y="4275832"/>
            <a:chExt cx="500675" cy="500675"/>
          </a:xfrm>
          <a:solidFill>
            <a:schemeClr val="bg1"/>
          </a:solidFill>
        </p:grpSpPr>
        <p:sp>
          <p:nvSpPr>
            <p:cNvPr id="8" name="Frihandsfigur: Form 7">
              <a:extLst>
                <a:ext uri="{FF2B5EF4-FFF2-40B4-BE49-F238E27FC236}">
                  <a16:creationId xmlns:a16="http://schemas.microsoft.com/office/drawing/2014/main" id="{013CCFC9-8AE2-CA0A-7E46-767939482E9F}"/>
                </a:ext>
              </a:extLst>
            </p:cNvPr>
            <p:cNvSpPr/>
            <p:nvPr/>
          </p:nvSpPr>
          <p:spPr>
            <a:xfrm>
              <a:off x="5846141" y="4275832"/>
              <a:ext cx="500675" cy="500675"/>
            </a:xfrm>
            <a:custGeom>
              <a:avLst/>
              <a:gdLst>
                <a:gd name="connsiteX0" fmla="*/ 307558 w 500675"/>
                <a:gd name="connsiteY0" fmla="*/ 288639 h 500675"/>
                <a:gd name="connsiteX1" fmla="*/ 307558 w 500675"/>
                <a:gd name="connsiteY1" fmla="*/ 188504 h 500675"/>
                <a:gd name="connsiteX2" fmla="*/ 113632 w 500675"/>
                <a:gd name="connsiteY2" fmla="*/ 289061 h 500675"/>
                <a:gd name="connsiteX3" fmla="*/ 92482 w 500675"/>
                <a:gd name="connsiteY3" fmla="*/ 0 h 500675"/>
                <a:gd name="connsiteX4" fmla="*/ 21958 w 500675"/>
                <a:gd name="connsiteY4" fmla="*/ 0 h 500675"/>
                <a:gd name="connsiteX5" fmla="*/ 0 w 500675"/>
                <a:gd name="connsiteY5" fmla="*/ 300405 h 500675"/>
                <a:gd name="connsiteX6" fmla="*/ 0 w 500675"/>
                <a:gd name="connsiteY6" fmla="*/ 500675 h 500675"/>
                <a:gd name="connsiteX7" fmla="*/ 500675 w 500675"/>
                <a:gd name="connsiteY7" fmla="*/ 500675 h 500675"/>
                <a:gd name="connsiteX8" fmla="*/ 500675 w 500675"/>
                <a:gd name="connsiteY8" fmla="*/ 188504 h 500675"/>
                <a:gd name="connsiteX9" fmla="*/ 79178 w 500675"/>
                <a:gd name="connsiteY9" fmla="*/ 14305 h 500675"/>
                <a:gd name="connsiteX10" fmla="*/ 81796 w 500675"/>
                <a:gd name="connsiteY10" fmla="*/ 50068 h 500675"/>
                <a:gd name="connsiteX11" fmla="*/ 32644 w 500675"/>
                <a:gd name="connsiteY11" fmla="*/ 50068 h 500675"/>
                <a:gd name="connsiteX12" fmla="*/ 35262 w 500675"/>
                <a:gd name="connsiteY12" fmla="*/ 14305 h 500675"/>
                <a:gd name="connsiteX13" fmla="*/ 31593 w 500675"/>
                <a:gd name="connsiteY13" fmla="*/ 64373 h 500675"/>
                <a:gd name="connsiteX14" fmla="*/ 82847 w 500675"/>
                <a:gd name="connsiteY14" fmla="*/ 64373 h 500675"/>
                <a:gd name="connsiteX15" fmla="*/ 99591 w 500675"/>
                <a:gd name="connsiteY15" fmla="*/ 293253 h 500675"/>
                <a:gd name="connsiteX16" fmla="*/ 14849 w 500675"/>
                <a:gd name="connsiteY16" fmla="*/ 293253 h 500675"/>
                <a:gd name="connsiteX17" fmla="*/ 109433 w 500675"/>
                <a:gd name="connsiteY17" fmla="*/ 307336 h 500675"/>
                <a:gd name="connsiteX18" fmla="*/ 293253 w 500675"/>
                <a:gd name="connsiteY18" fmla="*/ 212036 h 500675"/>
                <a:gd name="connsiteX19" fmla="*/ 293253 w 500675"/>
                <a:gd name="connsiteY19" fmla="*/ 312171 h 500675"/>
                <a:gd name="connsiteX20" fmla="*/ 486370 w 500675"/>
                <a:gd name="connsiteY20" fmla="*/ 212036 h 500675"/>
                <a:gd name="connsiteX21" fmla="*/ 486370 w 500675"/>
                <a:gd name="connsiteY21" fmla="*/ 486370 h 500675"/>
                <a:gd name="connsiteX22" fmla="*/ 14305 w 500675"/>
                <a:gd name="connsiteY22" fmla="*/ 486370 h 500675"/>
                <a:gd name="connsiteX23" fmla="*/ 14305 w 500675"/>
                <a:gd name="connsiteY23" fmla="*/ 307558 h 500675"/>
                <a:gd name="connsiteX24" fmla="*/ 100636 w 500675"/>
                <a:gd name="connsiteY24" fmla="*/ 307558 h 50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0675" h="500675">
                  <a:moveTo>
                    <a:pt x="307558" y="288639"/>
                  </a:moveTo>
                  <a:lnTo>
                    <a:pt x="307558" y="188504"/>
                  </a:lnTo>
                  <a:lnTo>
                    <a:pt x="113632" y="289061"/>
                  </a:lnTo>
                  <a:lnTo>
                    <a:pt x="92482" y="0"/>
                  </a:lnTo>
                  <a:lnTo>
                    <a:pt x="21958" y="0"/>
                  </a:lnTo>
                  <a:lnTo>
                    <a:pt x="0" y="300405"/>
                  </a:lnTo>
                  <a:lnTo>
                    <a:pt x="0" y="500675"/>
                  </a:lnTo>
                  <a:lnTo>
                    <a:pt x="500675" y="500675"/>
                  </a:lnTo>
                  <a:lnTo>
                    <a:pt x="500675" y="188504"/>
                  </a:lnTo>
                  <a:close/>
                  <a:moveTo>
                    <a:pt x="79178" y="14305"/>
                  </a:moveTo>
                  <a:lnTo>
                    <a:pt x="81796" y="50068"/>
                  </a:lnTo>
                  <a:lnTo>
                    <a:pt x="32644" y="50068"/>
                  </a:lnTo>
                  <a:lnTo>
                    <a:pt x="35262" y="14305"/>
                  </a:lnTo>
                  <a:close/>
                  <a:moveTo>
                    <a:pt x="31593" y="64373"/>
                  </a:moveTo>
                  <a:lnTo>
                    <a:pt x="82847" y="64373"/>
                  </a:lnTo>
                  <a:lnTo>
                    <a:pt x="99591" y="293253"/>
                  </a:lnTo>
                  <a:lnTo>
                    <a:pt x="14849" y="293253"/>
                  </a:lnTo>
                  <a:close/>
                  <a:moveTo>
                    <a:pt x="109433" y="307336"/>
                  </a:moveTo>
                  <a:lnTo>
                    <a:pt x="293253" y="212036"/>
                  </a:lnTo>
                  <a:lnTo>
                    <a:pt x="293253" y="312171"/>
                  </a:lnTo>
                  <a:lnTo>
                    <a:pt x="486370" y="212036"/>
                  </a:lnTo>
                  <a:lnTo>
                    <a:pt x="486370" y="486370"/>
                  </a:lnTo>
                  <a:lnTo>
                    <a:pt x="14305" y="486370"/>
                  </a:lnTo>
                  <a:lnTo>
                    <a:pt x="14305" y="307558"/>
                  </a:lnTo>
                  <a:lnTo>
                    <a:pt x="100636" y="307558"/>
                  </a:lnTo>
                  <a:close/>
                </a:path>
              </a:pathLst>
            </a:custGeom>
            <a:solidFill>
              <a:schemeClr val="bg1"/>
            </a:solidFill>
            <a:ln w="7144" cap="flat">
              <a:solidFill>
                <a:schemeClr val="bg1"/>
              </a:solidFill>
              <a:prstDash val="solid"/>
              <a:miter/>
            </a:ln>
          </p:spPr>
          <p:txBody>
            <a:bodyPr rtlCol="0" anchor="ctr"/>
            <a:lstStyle/>
            <a:p>
              <a:endParaRPr lang="en-GB"/>
            </a:p>
          </p:txBody>
        </p:sp>
        <p:sp>
          <p:nvSpPr>
            <p:cNvPr id="9" name="Frihandsfigur: Form 8">
              <a:extLst>
                <a:ext uri="{FF2B5EF4-FFF2-40B4-BE49-F238E27FC236}">
                  <a16:creationId xmlns:a16="http://schemas.microsoft.com/office/drawing/2014/main" id="{C9C88383-F492-2648-7F7A-ADE70631DB0E}"/>
                </a:ext>
              </a:extLst>
            </p:cNvPr>
            <p:cNvSpPr/>
            <p:nvPr/>
          </p:nvSpPr>
          <p:spPr>
            <a:xfrm>
              <a:off x="589620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0" name="Frihandsfigur: Form 9">
              <a:extLst>
                <a:ext uri="{FF2B5EF4-FFF2-40B4-BE49-F238E27FC236}">
                  <a16:creationId xmlns:a16="http://schemas.microsoft.com/office/drawing/2014/main" id="{8B7CE92C-7365-578D-4B6C-672C025CDEA9}"/>
                </a:ext>
              </a:extLst>
            </p:cNvPr>
            <p:cNvSpPr/>
            <p:nvPr/>
          </p:nvSpPr>
          <p:spPr>
            <a:xfrm>
              <a:off x="6039259" y="4647762"/>
              <a:ext cx="114440" cy="71525"/>
            </a:xfrm>
            <a:custGeom>
              <a:avLst/>
              <a:gdLst>
                <a:gd name="connsiteX0" fmla="*/ 0 w 114440"/>
                <a:gd name="connsiteY0" fmla="*/ 71525 h 71525"/>
                <a:gd name="connsiteX1" fmla="*/ 114440 w 114440"/>
                <a:gd name="connsiteY1" fmla="*/ 71525 h 71525"/>
                <a:gd name="connsiteX2" fmla="*/ 114440 w 114440"/>
                <a:gd name="connsiteY2" fmla="*/ 0 h 71525"/>
                <a:gd name="connsiteX3" fmla="*/ 0 w 114440"/>
                <a:gd name="connsiteY3" fmla="*/ 0 h 71525"/>
                <a:gd name="connsiteX4" fmla="*/ 100135 w 114440"/>
                <a:gd name="connsiteY4" fmla="*/ 57220 h 71525"/>
                <a:gd name="connsiteX5" fmla="*/ 64373 w 114440"/>
                <a:gd name="connsiteY5" fmla="*/ 57220 h 71525"/>
                <a:gd name="connsiteX6" fmla="*/ 64373 w 114440"/>
                <a:gd name="connsiteY6" fmla="*/ 14305 h 71525"/>
                <a:gd name="connsiteX7" fmla="*/ 100135 w 114440"/>
                <a:gd name="connsiteY7" fmla="*/ 14305 h 71525"/>
                <a:gd name="connsiteX8" fmla="*/ 14305 w 114440"/>
                <a:gd name="connsiteY8" fmla="*/ 14305 h 71525"/>
                <a:gd name="connsiteX9" fmla="*/ 50068 w 114440"/>
                <a:gd name="connsiteY9" fmla="*/ 14305 h 71525"/>
                <a:gd name="connsiteX10" fmla="*/ 50068 w 114440"/>
                <a:gd name="connsiteY10" fmla="*/ 57220 h 71525"/>
                <a:gd name="connsiteX11" fmla="*/ 14305 w 114440"/>
                <a:gd name="connsiteY11" fmla="*/ 57220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0" y="71525"/>
                  </a:moveTo>
                  <a:lnTo>
                    <a:pt x="114440" y="71525"/>
                  </a:lnTo>
                  <a:lnTo>
                    <a:pt x="114440" y="0"/>
                  </a:lnTo>
                  <a:lnTo>
                    <a:pt x="0" y="0"/>
                  </a:lnTo>
                  <a:close/>
                  <a:moveTo>
                    <a:pt x="100135" y="57220"/>
                  </a:moveTo>
                  <a:lnTo>
                    <a:pt x="64373" y="57220"/>
                  </a:lnTo>
                  <a:lnTo>
                    <a:pt x="64373" y="14305"/>
                  </a:lnTo>
                  <a:lnTo>
                    <a:pt x="100135" y="14305"/>
                  </a:lnTo>
                  <a:close/>
                  <a:moveTo>
                    <a:pt x="14305" y="14305"/>
                  </a:moveTo>
                  <a:lnTo>
                    <a:pt x="50068" y="14305"/>
                  </a:lnTo>
                  <a:lnTo>
                    <a:pt x="50068" y="57220"/>
                  </a:lnTo>
                  <a:lnTo>
                    <a:pt x="14305" y="57220"/>
                  </a:lnTo>
                  <a:close/>
                </a:path>
              </a:pathLst>
            </a:custGeom>
            <a:solidFill>
              <a:schemeClr val="bg1"/>
            </a:solidFill>
            <a:ln w="7144" cap="flat">
              <a:solidFill>
                <a:schemeClr val="bg1"/>
              </a:solidFill>
              <a:prstDash val="solid"/>
              <a:miter/>
            </a:ln>
          </p:spPr>
          <p:txBody>
            <a:bodyPr rtlCol="0" anchor="ctr"/>
            <a:lstStyle/>
            <a:p>
              <a:endParaRPr lang="en-GB"/>
            </a:p>
          </p:txBody>
        </p:sp>
        <p:sp>
          <p:nvSpPr>
            <p:cNvPr id="11" name="Frihandsfigur: Form 10">
              <a:extLst>
                <a:ext uri="{FF2B5EF4-FFF2-40B4-BE49-F238E27FC236}">
                  <a16:creationId xmlns:a16="http://schemas.microsoft.com/office/drawing/2014/main" id="{CE79BCD6-DDD2-64E7-9D3A-57F9616825A7}"/>
                </a:ext>
              </a:extLst>
            </p:cNvPr>
            <p:cNvSpPr/>
            <p:nvPr/>
          </p:nvSpPr>
          <p:spPr>
            <a:xfrm>
              <a:off x="6182309" y="4647762"/>
              <a:ext cx="114440" cy="71525"/>
            </a:xfrm>
            <a:custGeom>
              <a:avLst/>
              <a:gdLst>
                <a:gd name="connsiteX0" fmla="*/ 114440 w 114440"/>
                <a:gd name="connsiteY0" fmla="*/ 0 h 71525"/>
                <a:gd name="connsiteX1" fmla="*/ 0 w 114440"/>
                <a:gd name="connsiteY1" fmla="*/ 0 h 71525"/>
                <a:gd name="connsiteX2" fmla="*/ 0 w 114440"/>
                <a:gd name="connsiteY2" fmla="*/ 71525 h 71525"/>
                <a:gd name="connsiteX3" fmla="*/ 114440 w 114440"/>
                <a:gd name="connsiteY3" fmla="*/ 71525 h 71525"/>
                <a:gd name="connsiteX4" fmla="*/ 14305 w 114440"/>
                <a:gd name="connsiteY4" fmla="*/ 14305 h 71525"/>
                <a:gd name="connsiteX5" fmla="*/ 50068 w 114440"/>
                <a:gd name="connsiteY5" fmla="*/ 14305 h 71525"/>
                <a:gd name="connsiteX6" fmla="*/ 50068 w 114440"/>
                <a:gd name="connsiteY6" fmla="*/ 57220 h 71525"/>
                <a:gd name="connsiteX7" fmla="*/ 14305 w 114440"/>
                <a:gd name="connsiteY7" fmla="*/ 57220 h 71525"/>
                <a:gd name="connsiteX8" fmla="*/ 100135 w 114440"/>
                <a:gd name="connsiteY8" fmla="*/ 57220 h 71525"/>
                <a:gd name="connsiteX9" fmla="*/ 64373 w 114440"/>
                <a:gd name="connsiteY9" fmla="*/ 57220 h 71525"/>
                <a:gd name="connsiteX10" fmla="*/ 64373 w 114440"/>
                <a:gd name="connsiteY10" fmla="*/ 14305 h 71525"/>
                <a:gd name="connsiteX11" fmla="*/ 100135 w 114440"/>
                <a:gd name="connsiteY11" fmla="*/ 14305 h 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440" h="71525">
                  <a:moveTo>
                    <a:pt x="114440" y="0"/>
                  </a:moveTo>
                  <a:lnTo>
                    <a:pt x="0" y="0"/>
                  </a:lnTo>
                  <a:lnTo>
                    <a:pt x="0" y="71525"/>
                  </a:lnTo>
                  <a:lnTo>
                    <a:pt x="114440" y="71525"/>
                  </a:lnTo>
                  <a:close/>
                  <a:moveTo>
                    <a:pt x="14305" y="14305"/>
                  </a:moveTo>
                  <a:lnTo>
                    <a:pt x="50068" y="14305"/>
                  </a:lnTo>
                  <a:lnTo>
                    <a:pt x="50068" y="57220"/>
                  </a:lnTo>
                  <a:lnTo>
                    <a:pt x="14305" y="57220"/>
                  </a:lnTo>
                  <a:close/>
                  <a:moveTo>
                    <a:pt x="100135" y="57220"/>
                  </a:moveTo>
                  <a:lnTo>
                    <a:pt x="64373" y="57220"/>
                  </a:lnTo>
                  <a:lnTo>
                    <a:pt x="64373" y="14305"/>
                  </a:lnTo>
                  <a:lnTo>
                    <a:pt x="100135" y="14305"/>
                  </a:lnTo>
                  <a:close/>
                </a:path>
              </a:pathLst>
            </a:custGeom>
            <a:solidFill>
              <a:schemeClr val="bg1"/>
            </a:solidFill>
            <a:ln w="7144" cap="flat">
              <a:solidFill>
                <a:schemeClr val="bg1"/>
              </a:solidFill>
              <a:prstDash val="solid"/>
              <a:miter/>
            </a:ln>
          </p:spPr>
          <p:txBody>
            <a:bodyPr rtlCol="0" anchor="ctr"/>
            <a:lstStyle/>
            <a:p>
              <a:endParaRPr lang="en-GB"/>
            </a:p>
          </p:txBody>
        </p:sp>
      </p:grpSp>
      <p:grpSp>
        <p:nvGrpSpPr>
          <p:cNvPr id="12" name="Bild 22" descr="Användare kontur">
            <a:extLst>
              <a:ext uri="{FF2B5EF4-FFF2-40B4-BE49-F238E27FC236}">
                <a16:creationId xmlns:a16="http://schemas.microsoft.com/office/drawing/2014/main" id="{7D9D3EB5-47E2-845E-69AF-35E6F5F7306E}"/>
              </a:ext>
            </a:extLst>
          </p:cNvPr>
          <p:cNvGrpSpPr/>
          <p:nvPr/>
        </p:nvGrpSpPr>
        <p:grpSpPr>
          <a:xfrm>
            <a:off x="6880942" y="4190394"/>
            <a:ext cx="524545" cy="318468"/>
            <a:chOff x="6177554" y="4258972"/>
            <a:chExt cx="524545" cy="318468"/>
          </a:xfrm>
          <a:solidFill>
            <a:schemeClr val="bg1"/>
          </a:solidFill>
        </p:grpSpPr>
        <p:sp>
          <p:nvSpPr>
            <p:cNvPr id="14" name="Frihandsfigur: Form 13">
              <a:extLst>
                <a:ext uri="{FF2B5EF4-FFF2-40B4-BE49-F238E27FC236}">
                  <a16:creationId xmlns:a16="http://schemas.microsoft.com/office/drawing/2014/main" id="{CF1E8E4B-DE17-467D-3F33-F1A5FD659284}"/>
                </a:ext>
              </a:extLst>
            </p:cNvPr>
            <p:cNvSpPr/>
            <p:nvPr/>
          </p:nvSpPr>
          <p:spPr>
            <a:xfrm>
              <a:off x="6233710"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6" name="Frihandsfigur: Form 15">
              <a:extLst>
                <a:ext uri="{FF2B5EF4-FFF2-40B4-BE49-F238E27FC236}">
                  <a16:creationId xmlns:a16="http://schemas.microsoft.com/office/drawing/2014/main" id="{D12D5A32-F746-FF88-703E-6EF29404F1B1}"/>
                </a:ext>
              </a:extLst>
            </p:cNvPr>
            <p:cNvSpPr/>
            <p:nvPr/>
          </p:nvSpPr>
          <p:spPr>
            <a:xfrm>
              <a:off x="6533474" y="4258972"/>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bg1"/>
            </a:solidFill>
            <a:ln w="6152" cap="flat">
              <a:noFill/>
              <a:prstDash val="solid"/>
              <a:miter/>
            </a:ln>
          </p:spPr>
          <p:txBody>
            <a:bodyPr rtlCol="0" anchor="ctr"/>
            <a:lstStyle/>
            <a:p>
              <a:endParaRPr lang="en-GB"/>
            </a:p>
          </p:txBody>
        </p:sp>
        <p:sp>
          <p:nvSpPr>
            <p:cNvPr id="17" name="Frihandsfigur: Form 16">
              <a:extLst>
                <a:ext uri="{FF2B5EF4-FFF2-40B4-BE49-F238E27FC236}">
                  <a16:creationId xmlns:a16="http://schemas.microsoft.com/office/drawing/2014/main" id="{47AFBAEE-0CC1-E5CE-19AC-FC8070A6C8F9}"/>
                </a:ext>
              </a:extLst>
            </p:cNvPr>
            <p:cNvSpPr/>
            <p:nvPr/>
          </p:nvSpPr>
          <p:spPr>
            <a:xfrm>
              <a:off x="6512560" y="4385029"/>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bg1"/>
            </a:solidFill>
            <a:ln w="6152" cap="flat">
              <a:noFill/>
              <a:prstDash val="solid"/>
              <a:miter/>
            </a:ln>
          </p:spPr>
          <p:txBody>
            <a:bodyPr rtlCol="0" anchor="ctr"/>
            <a:lstStyle/>
            <a:p>
              <a:endParaRPr lang="en-GB"/>
            </a:p>
          </p:txBody>
        </p:sp>
        <p:sp>
          <p:nvSpPr>
            <p:cNvPr id="18" name="Frihandsfigur: Form 17">
              <a:extLst>
                <a:ext uri="{FF2B5EF4-FFF2-40B4-BE49-F238E27FC236}">
                  <a16:creationId xmlns:a16="http://schemas.microsoft.com/office/drawing/2014/main" id="{903491FD-5F16-5260-5ECF-9091D3FF1990}"/>
                </a:ext>
              </a:extLst>
            </p:cNvPr>
            <p:cNvSpPr/>
            <p:nvPr/>
          </p:nvSpPr>
          <p:spPr>
            <a:xfrm>
              <a:off x="6177554" y="4385029"/>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bg1"/>
            </a:solidFill>
            <a:ln w="6152" cap="flat">
              <a:noFill/>
              <a:prstDash val="solid"/>
              <a:miter/>
            </a:ln>
          </p:spPr>
          <p:txBody>
            <a:bodyPr rtlCol="0" anchor="ctr"/>
            <a:lstStyle/>
            <a:p>
              <a:endParaRPr lang="en-GB"/>
            </a:p>
          </p:txBody>
        </p:sp>
        <p:sp>
          <p:nvSpPr>
            <p:cNvPr id="20" name="Frihandsfigur: Form 19">
              <a:extLst>
                <a:ext uri="{FF2B5EF4-FFF2-40B4-BE49-F238E27FC236}">
                  <a16:creationId xmlns:a16="http://schemas.microsoft.com/office/drawing/2014/main" id="{68786163-753C-E601-86BE-094BD111990C}"/>
                </a:ext>
              </a:extLst>
            </p:cNvPr>
            <p:cNvSpPr/>
            <p:nvPr/>
          </p:nvSpPr>
          <p:spPr>
            <a:xfrm>
              <a:off x="6327386" y="4471274"/>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bg1"/>
            </a:solidFill>
            <a:ln w="6152" cap="flat">
              <a:noFill/>
              <a:prstDash val="solid"/>
              <a:miter/>
            </a:ln>
          </p:spPr>
          <p:txBody>
            <a:bodyPr rtlCol="0" anchor="ctr"/>
            <a:lstStyle/>
            <a:p>
              <a:endParaRPr lang="en-GB"/>
            </a:p>
          </p:txBody>
        </p:sp>
        <p:sp>
          <p:nvSpPr>
            <p:cNvPr id="21" name="Frihandsfigur: Form 20">
              <a:extLst>
                <a:ext uri="{FF2B5EF4-FFF2-40B4-BE49-F238E27FC236}">
                  <a16:creationId xmlns:a16="http://schemas.microsoft.com/office/drawing/2014/main" id="{90E1BC5F-02A1-88AC-8C1F-5407253585B0}"/>
                </a:ext>
              </a:extLst>
            </p:cNvPr>
            <p:cNvSpPr/>
            <p:nvPr/>
          </p:nvSpPr>
          <p:spPr>
            <a:xfrm>
              <a:off x="6383592" y="4345217"/>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bg1"/>
            </a:solidFill>
            <a:ln w="6152" cap="flat">
              <a:noFill/>
              <a:prstDash val="solid"/>
              <a:miter/>
            </a:ln>
          </p:spPr>
          <p:txBody>
            <a:bodyPr rtlCol="0" anchor="ctr"/>
            <a:lstStyle/>
            <a:p>
              <a:endParaRPr lang="en-GB"/>
            </a:p>
          </p:txBody>
        </p:sp>
      </p:grpSp>
      <p:grpSp>
        <p:nvGrpSpPr>
          <p:cNvPr id="26" name="Bild 30" descr="Användare kontur">
            <a:extLst>
              <a:ext uri="{FF2B5EF4-FFF2-40B4-BE49-F238E27FC236}">
                <a16:creationId xmlns:a16="http://schemas.microsoft.com/office/drawing/2014/main" id="{15F151AF-C350-35F1-76E9-9485C13CCE74}"/>
              </a:ext>
            </a:extLst>
          </p:cNvPr>
          <p:cNvGrpSpPr/>
          <p:nvPr/>
        </p:nvGrpSpPr>
        <p:grpSpPr>
          <a:xfrm>
            <a:off x="16359558" y="2439240"/>
            <a:ext cx="524545" cy="318468"/>
            <a:chOff x="15656170" y="2577865"/>
            <a:chExt cx="524545" cy="318468"/>
          </a:xfrm>
          <a:solidFill>
            <a:schemeClr val="lt1"/>
          </a:solidFill>
        </p:grpSpPr>
        <p:sp>
          <p:nvSpPr>
            <p:cNvPr id="28" name="Frihandsfigur: Form 27">
              <a:extLst>
                <a:ext uri="{FF2B5EF4-FFF2-40B4-BE49-F238E27FC236}">
                  <a16:creationId xmlns:a16="http://schemas.microsoft.com/office/drawing/2014/main" id="{7D650F77-AFDA-31A6-8AC2-EA38A0676252}"/>
                </a:ext>
              </a:extLst>
            </p:cNvPr>
            <p:cNvSpPr/>
            <p:nvPr/>
          </p:nvSpPr>
          <p:spPr>
            <a:xfrm>
              <a:off x="15712326"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29" name="Frihandsfigur: Form 28">
              <a:extLst>
                <a:ext uri="{FF2B5EF4-FFF2-40B4-BE49-F238E27FC236}">
                  <a16:creationId xmlns:a16="http://schemas.microsoft.com/office/drawing/2014/main" id="{4B99B03B-13CD-924C-966D-3205B0CD8460}"/>
                </a:ext>
              </a:extLst>
            </p:cNvPr>
            <p:cNvSpPr/>
            <p:nvPr/>
          </p:nvSpPr>
          <p:spPr>
            <a:xfrm>
              <a:off x="16012090" y="2577865"/>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59 h 112411"/>
                <a:gd name="connsiteX6" fmla="*/ 99922 w 112411"/>
                <a:gd name="connsiteY6" fmla="*/ 56175 h 112411"/>
                <a:gd name="connsiteX7" fmla="*/ 56206 w 112411"/>
                <a:gd name="connsiteY7" fmla="*/ 99890 h 112411"/>
                <a:gd name="connsiteX8" fmla="*/ 12490 w 112411"/>
                <a:gd name="connsiteY8" fmla="*/ 56175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59"/>
                  </a:moveTo>
                  <a:cubicBezTo>
                    <a:pt x="80349" y="12459"/>
                    <a:pt x="99922" y="32031"/>
                    <a:pt x="99922" y="56175"/>
                  </a:cubicBezTo>
                  <a:cubicBezTo>
                    <a:pt x="99922" y="80318"/>
                    <a:pt x="80349" y="99890"/>
                    <a:pt x="56206" y="99890"/>
                  </a:cubicBezTo>
                  <a:cubicBezTo>
                    <a:pt x="32062" y="99890"/>
                    <a:pt x="12490" y="80318"/>
                    <a:pt x="12490" y="56175"/>
                  </a:cubicBezTo>
                  <a:cubicBezTo>
                    <a:pt x="12521" y="32044"/>
                    <a:pt x="32075" y="12490"/>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30" name="Frihandsfigur: Form 29">
              <a:extLst>
                <a:ext uri="{FF2B5EF4-FFF2-40B4-BE49-F238E27FC236}">
                  <a16:creationId xmlns:a16="http://schemas.microsoft.com/office/drawing/2014/main" id="{472C9CF1-AABD-DA28-61FF-C06ABA2CC6DA}"/>
                </a:ext>
              </a:extLst>
            </p:cNvPr>
            <p:cNvSpPr/>
            <p:nvPr/>
          </p:nvSpPr>
          <p:spPr>
            <a:xfrm>
              <a:off x="15991176" y="2703922"/>
              <a:ext cx="189539" cy="106166"/>
            </a:xfrm>
            <a:custGeom>
              <a:avLst/>
              <a:gdLst>
                <a:gd name="connsiteX0" fmla="*/ 176418 w 189539"/>
                <a:gd name="connsiteY0" fmla="*/ 33093 h 106166"/>
                <a:gd name="connsiteX1" fmla="*/ 122416 w 189539"/>
                <a:gd name="connsiteY1" fmla="*/ 7294 h 106166"/>
                <a:gd name="connsiteX2" fmla="*/ 77121 w 189539"/>
                <a:gd name="connsiteY2" fmla="*/ 0 h 106166"/>
                <a:gd name="connsiteX3" fmla="*/ 31962 w 189539"/>
                <a:gd name="connsiteY3" fmla="*/ 7263 h 106166"/>
                <a:gd name="connsiteX4" fmla="*/ 2048 w 189539"/>
                <a:gd name="connsiteY4" fmla="*/ 18660 h 106166"/>
                <a:gd name="connsiteX5" fmla="*/ 0 w 189539"/>
                <a:gd name="connsiteY5" fmla="*/ 33898 h 106166"/>
                <a:gd name="connsiteX6" fmla="*/ 35460 w 189539"/>
                <a:gd name="connsiteY6" fmla="*/ 19247 h 106166"/>
                <a:gd name="connsiteX7" fmla="*/ 77121 w 189539"/>
                <a:gd name="connsiteY7" fmla="*/ 12490 h 106166"/>
                <a:gd name="connsiteX8" fmla="*/ 119238 w 189539"/>
                <a:gd name="connsiteY8" fmla="*/ 19360 h 106166"/>
                <a:gd name="connsiteX9" fmla="*/ 168649 w 189539"/>
                <a:gd name="connsiteY9" fmla="*/ 42873 h 106166"/>
                <a:gd name="connsiteX10" fmla="*/ 169186 w 189539"/>
                <a:gd name="connsiteY10" fmla="*/ 43272 h 106166"/>
                <a:gd name="connsiteX11" fmla="*/ 177042 w 189539"/>
                <a:gd name="connsiteY11" fmla="*/ 59328 h 106166"/>
                <a:gd name="connsiteX12" fmla="*/ 177042 w 189539"/>
                <a:gd name="connsiteY12" fmla="*/ 106167 h 106166"/>
                <a:gd name="connsiteX13" fmla="*/ 189532 w 189539"/>
                <a:gd name="connsiteY13" fmla="*/ 106167 h 106166"/>
                <a:gd name="connsiteX14" fmla="*/ 189532 w 189539"/>
                <a:gd name="connsiteY14" fmla="*/ 59328 h 106166"/>
                <a:gd name="connsiteX15" fmla="*/ 176418 w 189539"/>
                <a:gd name="connsiteY15" fmla="*/ 33093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9539" h="106166">
                  <a:moveTo>
                    <a:pt x="176418" y="33093"/>
                  </a:moveTo>
                  <a:cubicBezTo>
                    <a:pt x="160500" y="20680"/>
                    <a:pt x="142074" y="11877"/>
                    <a:pt x="122416" y="7294"/>
                  </a:cubicBezTo>
                  <a:cubicBezTo>
                    <a:pt x="107700" y="2900"/>
                    <a:pt x="92472" y="447"/>
                    <a:pt x="77121" y="0"/>
                  </a:cubicBezTo>
                  <a:cubicBezTo>
                    <a:pt x="61778" y="16"/>
                    <a:pt x="46536" y="2467"/>
                    <a:pt x="31962" y="7263"/>
                  </a:cubicBezTo>
                  <a:cubicBezTo>
                    <a:pt x="21601" y="9945"/>
                    <a:pt x="11568" y="13768"/>
                    <a:pt x="2048" y="18660"/>
                  </a:cubicBezTo>
                  <a:cubicBezTo>
                    <a:pt x="1895" y="23797"/>
                    <a:pt x="1209" y="28904"/>
                    <a:pt x="0" y="33898"/>
                  </a:cubicBezTo>
                  <a:cubicBezTo>
                    <a:pt x="11106" y="27440"/>
                    <a:pt x="23034" y="22512"/>
                    <a:pt x="35460" y="19247"/>
                  </a:cubicBezTo>
                  <a:cubicBezTo>
                    <a:pt x="48907" y="14829"/>
                    <a:pt x="62966" y="12549"/>
                    <a:pt x="77121" y="12490"/>
                  </a:cubicBezTo>
                  <a:cubicBezTo>
                    <a:pt x="91398" y="12950"/>
                    <a:pt x="105555" y="15259"/>
                    <a:pt x="119238" y="19360"/>
                  </a:cubicBezTo>
                  <a:cubicBezTo>
                    <a:pt x="137227" y="23496"/>
                    <a:pt x="154092" y="31521"/>
                    <a:pt x="168649" y="42873"/>
                  </a:cubicBezTo>
                  <a:lnTo>
                    <a:pt x="169186" y="43272"/>
                  </a:lnTo>
                  <a:cubicBezTo>
                    <a:pt x="174322" y="46976"/>
                    <a:pt x="177270" y="53000"/>
                    <a:pt x="177042" y="59328"/>
                  </a:cubicBezTo>
                  <a:lnTo>
                    <a:pt x="177042" y="106167"/>
                  </a:lnTo>
                  <a:lnTo>
                    <a:pt x="189532" y="106167"/>
                  </a:lnTo>
                  <a:lnTo>
                    <a:pt x="189532" y="59328"/>
                  </a:lnTo>
                  <a:cubicBezTo>
                    <a:pt x="189760" y="48954"/>
                    <a:pt x="184852" y="39136"/>
                    <a:pt x="176418" y="33093"/>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28" name="Frihandsfigur: Form 127">
              <a:extLst>
                <a:ext uri="{FF2B5EF4-FFF2-40B4-BE49-F238E27FC236}">
                  <a16:creationId xmlns:a16="http://schemas.microsoft.com/office/drawing/2014/main" id="{1B4F580E-026C-061C-713B-BBD74BBB53B0}"/>
                </a:ext>
              </a:extLst>
            </p:cNvPr>
            <p:cNvSpPr/>
            <p:nvPr/>
          </p:nvSpPr>
          <p:spPr>
            <a:xfrm>
              <a:off x="15656170" y="2703922"/>
              <a:ext cx="189220" cy="106166"/>
            </a:xfrm>
            <a:custGeom>
              <a:avLst/>
              <a:gdLst>
                <a:gd name="connsiteX0" fmla="*/ 189220 w 189220"/>
                <a:gd name="connsiteY0" fmla="*/ 32930 h 106166"/>
                <a:gd name="connsiteX1" fmla="*/ 187347 w 189220"/>
                <a:gd name="connsiteY1" fmla="*/ 17892 h 106166"/>
                <a:gd name="connsiteX2" fmla="*/ 157645 w 189220"/>
                <a:gd name="connsiteY2" fmla="*/ 7276 h 106166"/>
                <a:gd name="connsiteX3" fmla="*/ 112362 w 189220"/>
                <a:gd name="connsiteY3" fmla="*/ 0 h 106166"/>
                <a:gd name="connsiteX4" fmla="*/ 67203 w 189220"/>
                <a:gd name="connsiteY4" fmla="*/ 7263 h 106166"/>
                <a:gd name="connsiteX5" fmla="*/ 12827 w 189220"/>
                <a:gd name="connsiteY5" fmla="*/ 33299 h 106166"/>
                <a:gd name="connsiteX6" fmla="*/ 0 w 189220"/>
                <a:gd name="connsiteY6" fmla="*/ 59328 h 106166"/>
                <a:gd name="connsiteX7" fmla="*/ 0 w 189220"/>
                <a:gd name="connsiteY7" fmla="*/ 106167 h 106166"/>
                <a:gd name="connsiteX8" fmla="*/ 12490 w 189220"/>
                <a:gd name="connsiteY8" fmla="*/ 106167 h 106166"/>
                <a:gd name="connsiteX9" fmla="*/ 12490 w 189220"/>
                <a:gd name="connsiteY9" fmla="*/ 59328 h 106166"/>
                <a:gd name="connsiteX10" fmla="*/ 20409 w 189220"/>
                <a:gd name="connsiteY10" fmla="*/ 43229 h 106166"/>
                <a:gd name="connsiteX11" fmla="*/ 70726 w 189220"/>
                <a:gd name="connsiteY11" fmla="*/ 19247 h 106166"/>
                <a:gd name="connsiteX12" fmla="*/ 112362 w 189220"/>
                <a:gd name="connsiteY12" fmla="*/ 12490 h 106166"/>
                <a:gd name="connsiteX13" fmla="*/ 154479 w 189220"/>
                <a:gd name="connsiteY13" fmla="*/ 19360 h 106166"/>
                <a:gd name="connsiteX14" fmla="*/ 189220 w 189220"/>
                <a:gd name="connsiteY14" fmla="*/ 32930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9220" h="106166">
                  <a:moveTo>
                    <a:pt x="189220" y="32930"/>
                  </a:moveTo>
                  <a:cubicBezTo>
                    <a:pt x="188083" y="27995"/>
                    <a:pt x="187455" y="22956"/>
                    <a:pt x="187347" y="17892"/>
                  </a:cubicBezTo>
                  <a:cubicBezTo>
                    <a:pt x="177817" y="13393"/>
                    <a:pt x="167868" y="9837"/>
                    <a:pt x="157645" y="7276"/>
                  </a:cubicBezTo>
                  <a:cubicBezTo>
                    <a:pt x="142932" y="2888"/>
                    <a:pt x="127708" y="442"/>
                    <a:pt x="112362" y="0"/>
                  </a:cubicBezTo>
                  <a:cubicBezTo>
                    <a:pt x="97019" y="16"/>
                    <a:pt x="81777" y="2467"/>
                    <a:pt x="67203" y="7263"/>
                  </a:cubicBezTo>
                  <a:cubicBezTo>
                    <a:pt x="47657" y="12593"/>
                    <a:pt x="29235" y="21413"/>
                    <a:pt x="12827" y="33299"/>
                  </a:cubicBezTo>
                  <a:cubicBezTo>
                    <a:pt x="4748" y="39518"/>
                    <a:pt x="10" y="49133"/>
                    <a:pt x="0" y="59328"/>
                  </a:cubicBezTo>
                  <a:lnTo>
                    <a:pt x="0" y="106167"/>
                  </a:lnTo>
                  <a:lnTo>
                    <a:pt x="12490" y="106167"/>
                  </a:lnTo>
                  <a:lnTo>
                    <a:pt x="12490" y="59328"/>
                  </a:lnTo>
                  <a:cubicBezTo>
                    <a:pt x="12502" y="53027"/>
                    <a:pt x="15425" y="47084"/>
                    <a:pt x="20409" y="43229"/>
                  </a:cubicBezTo>
                  <a:cubicBezTo>
                    <a:pt x="35606" y="32280"/>
                    <a:pt x="52650" y="24156"/>
                    <a:pt x="70726" y="19247"/>
                  </a:cubicBezTo>
                  <a:cubicBezTo>
                    <a:pt x="84166" y="14831"/>
                    <a:pt x="98215" y="12551"/>
                    <a:pt x="112362" y="12490"/>
                  </a:cubicBezTo>
                  <a:cubicBezTo>
                    <a:pt x="126639" y="12950"/>
                    <a:pt x="140796" y="15260"/>
                    <a:pt x="154479" y="19360"/>
                  </a:cubicBezTo>
                  <a:cubicBezTo>
                    <a:pt x="166607" y="22332"/>
                    <a:pt x="178288" y="26896"/>
                    <a:pt x="189220" y="32930"/>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30" name="Frihandsfigur: Form 129">
              <a:extLst>
                <a:ext uri="{FF2B5EF4-FFF2-40B4-BE49-F238E27FC236}">
                  <a16:creationId xmlns:a16="http://schemas.microsoft.com/office/drawing/2014/main" id="{1862E28E-2733-C802-F69F-271B853CBF67}"/>
                </a:ext>
              </a:extLst>
            </p:cNvPr>
            <p:cNvSpPr/>
            <p:nvPr/>
          </p:nvSpPr>
          <p:spPr>
            <a:xfrm>
              <a:off x="15806002" y="2790167"/>
              <a:ext cx="224830" cy="106166"/>
            </a:xfrm>
            <a:custGeom>
              <a:avLst/>
              <a:gdLst>
                <a:gd name="connsiteX0" fmla="*/ 211709 w 224830"/>
                <a:gd name="connsiteY0" fmla="*/ 33099 h 106166"/>
                <a:gd name="connsiteX1" fmla="*/ 157707 w 224830"/>
                <a:gd name="connsiteY1" fmla="*/ 7301 h 106166"/>
                <a:gd name="connsiteX2" fmla="*/ 112412 w 224830"/>
                <a:gd name="connsiteY2" fmla="*/ 0 h 106166"/>
                <a:gd name="connsiteX3" fmla="*/ 67266 w 224830"/>
                <a:gd name="connsiteY3" fmla="*/ 7263 h 106166"/>
                <a:gd name="connsiteX4" fmla="*/ 12890 w 224830"/>
                <a:gd name="connsiteY4" fmla="*/ 33299 h 106166"/>
                <a:gd name="connsiteX5" fmla="*/ 0 w 224830"/>
                <a:gd name="connsiteY5" fmla="*/ 59328 h 106166"/>
                <a:gd name="connsiteX6" fmla="*/ 0 w 224830"/>
                <a:gd name="connsiteY6" fmla="*/ 106167 h 106166"/>
                <a:gd name="connsiteX7" fmla="*/ 12490 w 224830"/>
                <a:gd name="connsiteY7" fmla="*/ 106167 h 106166"/>
                <a:gd name="connsiteX8" fmla="*/ 12490 w 224830"/>
                <a:gd name="connsiteY8" fmla="*/ 59328 h 106166"/>
                <a:gd name="connsiteX9" fmla="*/ 20415 w 224830"/>
                <a:gd name="connsiteY9" fmla="*/ 43229 h 106166"/>
                <a:gd name="connsiteX10" fmla="*/ 70726 w 224830"/>
                <a:gd name="connsiteY10" fmla="*/ 19247 h 106166"/>
                <a:gd name="connsiteX11" fmla="*/ 112412 w 224830"/>
                <a:gd name="connsiteY11" fmla="*/ 12490 h 106166"/>
                <a:gd name="connsiteX12" fmla="*/ 154535 w 224830"/>
                <a:gd name="connsiteY12" fmla="*/ 19360 h 106166"/>
                <a:gd name="connsiteX13" fmla="*/ 203940 w 224830"/>
                <a:gd name="connsiteY13" fmla="*/ 42866 h 106166"/>
                <a:gd name="connsiteX14" fmla="*/ 204477 w 224830"/>
                <a:gd name="connsiteY14" fmla="*/ 43266 h 106166"/>
                <a:gd name="connsiteX15" fmla="*/ 212333 w 224830"/>
                <a:gd name="connsiteY15" fmla="*/ 59328 h 106166"/>
                <a:gd name="connsiteX16" fmla="*/ 212333 w 224830"/>
                <a:gd name="connsiteY16" fmla="*/ 106167 h 106166"/>
                <a:gd name="connsiteX17" fmla="*/ 224823 w 224830"/>
                <a:gd name="connsiteY17" fmla="*/ 106167 h 106166"/>
                <a:gd name="connsiteX18" fmla="*/ 224823 w 224830"/>
                <a:gd name="connsiteY18" fmla="*/ 59328 h 106166"/>
                <a:gd name="connsiteX19" fmla="*/ 211709 w 224830"/>
                <a:gd name="connsiteY19" fmla="*/ 33099 h 106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30" h="106166">
                  <a:moveTo>
                    <a:pt x="211709" y="33099"/>
                  </a:moveTo>
                  <a:cubicBezTo>
                    <a:pt x="195792" y="20684"/>
                    <a:pt x="177366" y="11881"/>
                    <a:pt x="157707" y="7301"/>
                  </a:cubicBezTo>
                  <a:cubicBezTo>
                    <a:pt x="142991" y="2906"/>
                    <a:pt x="127763" y="453"/>
                    <a:pt x="112412" y="0"/>
                  </a:cubicBezTo>
                  <a:cubicBezTo>
                    <a:pt x="97074" y="15"/>
                    <a:pt x="81835" y="2467"/>
                    <a:pt x="67266" y="7263"/>
                  </a:cubicBezTo>
                  <a:cubicBezTo>
                    <a:pt x="47718" y="12589"/>
                    <a:pt x="29295" y="21409"/>
                    <a:pt x="12890" y="33299"/>
                  </a:cubicBezTo>
                  <a:cubicBezTo>
                    <a:pt x="4784" y="39503"/>
                    <a:pt x="22" y="49121"/>
                    <a:pt x="0" y="59328"/>
                  </a:cubicBezTo>
                  <a:lnTo>
                    <a:pt x="0" y="106167"/>
                  </a:lnTo>
                  <a:lnTo>
                    <a:pt x="12490" y="106167"/>
                  </a:lnTo>
                  <a:lnTo>
                    <a:pt x="12490" y="59328"/>
                  </a:lnTo>
                  <a:cubicBezTo>
                    <a:pt x="12501" y="53025"/>
                    <a:pt x="15427" y="47082"/>
                    <a:pt x="20415" y="43229"/>
                  </a:cubicBezTo>
                  <a:cubicBezTo>
                    <a:pt x="35608" y="32277"/>
                    <a:pt x="52651" y="24154"/>
                    <a:pt x="70726" y="19247"/>
                  </a:cubicBezTo>
                  <a:cubicBezTo>
                    <a:pt x="84181" y="14826"/>
                    <a:pt x="98248" y="12546"/>
                    <a:pt x="112412" y="12490"/>
                  </a:cubicBezTo>
                  <a:cubicBezTo>
                    <a:pt x="126691" y="12948"/>
                    <a:pt x="140850" y="15257"/>
                    <a:pt x="154535" y="19360"/>
                  </a:cubicBezTo>
                  <a:cubicBezTo>
                    <a:pt x="172523" y="23490"/>
                    <a:pt x="189387" y="31514"/>
                    <a:pt x="203940" y="42866"/>
                  </a:cubicBezTo>
                  <a:lnTo>
                    <a:pt x="204477" y="43266"/>
                  </a:lnTo>
                  <a:cubicBezTo>
                    <a:pt x="209615" y="46972"/>
                    <a:pt x="212562" y="52998"/>
                    <a:pt x="212333" y="59328"/>
                  </a:cubicBezTo>
                  <a:lnTo>
                    <a:pt x="212333" y="106167"/>
                  </a:lnTo>
                  <a:lnTo>
                    <a:pt x="224823" y="106167"/>
                  </a:lnTo>
                  <a:lnTo>
                    <a:pt x="224823" y="59328"/>
                  </a:lnTo>
                  <a:cubicBezTo>
                    <a:pt x="225049" y="48957"/>
                    <a:pt x="220142" y="39141"/>
                    <a:pt x="211709" y="33099"/>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2" name="Frihandsfigur: Form 141">
              <a:extLst>
                <a:ext uri="{FF2B5EF4-FFF2-40B4-BE49-F238E27FC236}">
                  <a16:creationId xmlns:a16="http://schemas.microsoft.com/office/drawing/2014/main" id="{804D1714-488B-AE78-AA90-BDF9658689A4}"/>
                </a:ext>
              </a:extLst>
            </p:cNvPr>
            <p:cNvSpPr/>
            <p:nvPr/>
          </p:nvSpPr>
          <p:spPr>
            <a:xfrm>
              <a:off x="15862208" y="2664110"/>
              <a:ext cx="112411" cy="112411"/>
            </a:xfrm>
            <a:custGeom>
              <a:avLst/>
              <a:gdLst>
                <a:gd name="connsiteX0" fmla="*/ 56206 w 112411"/>
                <a:gd name="connsiteY0" fmla="*/ 112412 h 112411"/>
                <a:gd name="connsiteX1" fmla="*/ 112412 w 112411"/>
                <a:gd name="connsiteY1" fmla="*/ 56206 h 112411"/>
                <a:gd name="connsiteX2" fmla="*/ 56206 w 112411"/>
                <a:gd name="connsiteY2" fmla="*/ 0 h 112411"/>
                <a:gd name="connsiteX3" fmla="*/ 0 w 112411"/>
                <a:gd name="connsiteY3" fmla="*/ 56206 h 112411"/>
                <a:gd name="connsiteX4" fmla="*/ 56206 w 112411"/>
                <a:gd name="connsiteY4" fmla="*/ 112412 h 112411"/>
                <a:gd name="connsiteX5" fmla="*/ 56206 w 112411"/>
                <a:gd name="connsiteY5" fmla="*/ 12490 h 112411"/>
                <a:gd name="connsiteX6" fmla="*/ 99922 w 112411"/>
                <a:gd name="connsiteY6" fmla="*/ 56206 h 112411"/>
                <a:gd name="connsiteX7" fmla="*/ 56206 w 112411"/>
                <a:gd name="connsiteY7" fmla="*/ 99922 h 112411"/>
                <a:gd name="connsiteX8" fmla="*/ 12490 w 112411"/>
                <a:gd name="connsiteY8" fmla="*/ 56206 h 112411"/>
                <a:gd name="connsiteX9" fmla="*/ 56206 w 112411"/>
                <a:gd name="connsiteY9" fmla="*/ 12459 h 11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411" h="112411">
                  <a:moveTo>
                    <a:pt x="56206" y="112412"/>
                  </a:moveTo>
                  <a:cubicBezTo>
                    <a:pt x="87248" y="112412"/>
                    <a:pt x="112412" y="87248"/>
                    <a:pt x="112412" y="56206"/>
                  </a:cubicBezTo>
                  <a:cubicBezTo>
                    <a:pt x="112412" y="25164"/>
                    <a:pt x="87248" y="0"/>
                    <a:pt x="56206" y="0"/>
                  </a:cubicBezTo>
                  <a:cubicBezTo>
                    <a:pt x="25164" y="0"/>
                    <a:pt x="0" y="25164"/>
                    <a:pt x="0" y="56206"/>
                  </a:cubicBezTo>
                  <a:cubicBezTo>
                    <a:pt x="0" y="87248"/>
                    <a:pt x="25164" y="112412"/>
                    <a:pt x="56206" y="112412"/>
                  </a:cubicBezTo>
                  <a:close/>
                  <a:moveTo>
                    <a:pt x="56206" y="12490"/>
                  </a:moveTo>
                  <a:cubicBezTo>
                    <a:pt x="80349" y="12490"/>
                    <a:pt x="99922" y="32062"/>
                    <a:pt x="99922" y="56206"/>
                  </a:cubicBezTo>
                  <a:cubicBezTo>
                    <a:pt x="99922" y="80349"/>
                    <a:pt x="80349" y="99922"/>
                    <a:pt x="56206" y="99922"/>
                  </a:cubicBezTo>
                  <a:cubicBezTo>
                    <a:pt x="32062" y="99922"/>
                    <a:pt x="12490" y="80349"/>
                    <a:pt x="12490" y="56206"/>
                  </a:cubicBezTo>
                  <a:cubicBezTo>
                    <a:pt x="12508" y="32064"/>
                    <a:pt x="32064" y="12493"/>
                    <a:pt x="56206" y="12459"/>
                  </a:cubicBezTo>
                  <a:close/>
                </a:path>
              </a:pathLst>
            </a:custGeom>
            <a:solidFill>
              <a:schemeClr val="lt1"/>
            </a:solidFill>
            <a:ln w="8202" cap="flat">
              <a:solidFill>
                <a:schemeClr val="accent5"/>
              </a:solidFill>
              <a:prstDash val="solid"/>
              <a:miter/>
            </a:ln>
          </p:spPr>
          <p:txBody>
            <a:bodyPr rtlCol="0" anchor="ctr"/>
            <a:lstStyle/>
            <a:p>
              <a:endParaRPr lang="en-GB"/>
            </a:p>
          </p:txBody>
        </p:sp>
      </p:grpSp>
      <p:grpSp>
        <p:nvGrpSpPr>
          <p:cNvPr id="146" name="Bild 140" descr="Frysbox för kassör kontur">
            <a:extLst>
              <a:ext uri="{FF2B5EF4-FFF2-40B4-BE49-F238E27FC236}">
                <a16:creationId xmlns:a16="http://schemas.microsoft.com/office/drawing/2014/main" id="{7FD52C25-4203-A4C1-6FE4-F53C720B20B3}"/>
              </a:ext>
            </a:extLst>
          </p:cNvPr>
          <p:cNvGrpSpPr/>
          <p:nvPr/>
        </p:nvGrpSpPr>
        <p:grpSpPr>
          <a:xfrm>
            <a:off x="16339831" y="5957727"/>
            <a:ext cx="571911" cy="505852"/>
            <a:chOff x="15636443" y="6959755"/>
            <a:chExt cx="571911" cy="505852"/>
          </a:xfrm>
          <a:solidFill>
            <a:schemeClr val="lt1"/>
          </a:solidFill>
        </p:grpSpPr>
        <p:sp>
          <p:nvSpPr>
            <p:cNvPr id="147" name="Frihandsfigur: Form 146">
              <a:extLst>
                <a:ext uri="{FF2B5EF4-FFF2-40B4-BE49-F238E27FC236}">
                  <a16:creationId xmlns:a16="http://schemas.microsoft.com/office/drawing/2014/main" id="{FEC7DFA2-7679-BB8B-C02D-77BC22B05978}"/>
                </a:ext>
              </a:extLst>
            </p:cNvPr>
            <p:cNvSpPr/>
            <p:nvPr/>
          </p:nvSpPr>
          <p:spPr>
            <a:xfrm>
              <a:off x="15636443" y="7128372"/>
              <a:ext cx="47468" cy="56205"/>
            </a:xfrm>
            <a:custGeom>
              <a:avLst/>
              <a:gdLst>
                <a:gd name="connsiteX0" fmla="*/ 23734 w 47468"/>
                <a:gd name="connsiteY0" fmla="*/ 0 h 56205"/>
                <a:gd name="connsiteX1" fmla="*/ 0 w 47468"/>
                <a:gd name="connsiteY1" fmla="*/ 28103 h 56205"/>
                <a:gd name="connsiteX2" fmla="*/ 23734 w 47468"/>
                <a:gd name="connsiteY2" fmla="*/ 56206 h 56205"/>
                <a:gd name="connsiteX3" fmla="*/ 47469 w 47468"/>
                <a:gd name="connsiteY3" fmla="*/ 28103 h 56205"/>
                <a:gd name="connsiteX4" fmla="*/ 23734 w 47468"/>
                <a:gd name="connsiteY4" fmla="*/ 0 h 56205"/>
                <a:gd name="connsiteX5" fmla="*/ 23734 w 47468"/>
                <a:gd name="connsiteY5" fmla="*/ 30711 h 56205"/>
                <a:gd name="connsiteX6" fmla="*/ 21354 w 47468"/>
                <a:gd name="connsiteY6" fmla="*/ 28103 h 56205"/>
                <a:gd name="connsiteX7" fmla="*/ 23734 w 47468"/>
                <a:gd name="connsiteY7" fmla="*/ 25495 h 56205"/>
                <a:gd name="connsiteX8" fmla="*/ 26114 w 47468"/>
                <a:gd name="connsiteY8" fmla="*/ 28103 h 56205"/>
                <a:gd name="connsiteX9" fmla="*/ 23734 w 47468"/>
                <a:gd name="connsiteY9" fmla="*/ 30711 h 5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468" h="56205">
                  <a:moveTo>
                    <a:pt x="23734" y="0"/>
                  </a:moveTo>
                  <a:cubicBezTo>
                    <a:pt x="20231" y="12344"/>
                    <a:pt x="11584" y="22583"/>
                    <a:pt x="0" y="28103"/>
                  </a:cubicBezTo>
                  <a:cubicBezTo>
                    <a:pt x="11584" y="33623"/>
                    <a:pt x="20231" y="43862"/>
                    <a:pt x="23734" y="56206"/>
                  </a:cubicBezTo>
                  <a:cubicBezTo>
                    <a:pt x="27238" y="43862"/>
                    <a:pt x="35885" y="33623"/>
                    <a:pt x="47469" y="28103"/>
                  </a:cubicBezTo>
                  <a:cubicBezTo>
                    <a:pt x="35885" y="22583"/>
                    <a:pt x="27238" y="12344"/>
                    <a:pt x="23734" y="0"/>
                  </a:cubicBezTo>
                  <a:close/>
                  <a:moveTo>
                    <a:pt x="23734" y="30711"/>
                  </a:moveTo>
                  <a:cubicBezTo>
                    <a:pt x="22965" y="29813"/>
                    <a:pt x="22172" y="28944"/>
                    <a:pt x="21354" y="28103"/>
                  </a:cubicBezTo>
                  <a:cubicBezTo>
                    <a:pt x="22172" y="27262"/>
                    <a:pt x="22965" y="26392"/>
                    <a:pt x="23734" y="25495"/>
                  </a:cubicBezTo>
                  <a:cubicBezTo>
                    <a:pt x="24504" y="26392"/>
                    <a:pt x="25297" y="27262"/>
                    <a:pt x="26114" y="28103"/>
                  </a:cubicBezTo>
                  <a:cubicBezTo>
                    <a:pt x="25297" y="28944"/>
                    <a:pt x="24504" y="29813"/>
                    <a:pt x="23734" y="3071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8" name="Frihandsfigur: Form 147">
              <a:extLst>
                <a:ext uri="{FF2B5EF4-FFF2-40B4-BE49-F238E27FC236}">
                  <a16:creationId xmlns:a16="http://schemas.microsoft.com/office/drawing/2014/main" id="{C42105D3-8FC0-A393-E8CF-92424F0D2541}"/>
                </a:ext>
              </a:extLst>
            </p:cNvPr>
            <p:cNvSpPr/>
            <p:nvPr/>
          </p:nvSpPr>
          <p:spPr>
            <a:xfrm>
              <a:off x="16150338" y="7159598"/>
              <a:ext cx="58016" cy="68696"/>
            </a:xfrm>
            <a:custGeom>
              <a:avLst/>
              <a:gdLst>
                <a:gd name="connsiteX0" fmla="*/ 29008 w 58016"/>
                <a:gd name="connsiteY0" fmla="*/ 0 h 68696"/>
                <a:gd name="connsiteX1" fmla="*/ 0 w 58016"/>
                <a:gd name="connsiteY1" fmla="*/ 34348 h 68696"/>
                <a:gd name="connsiteX2" fmla="*/ 29008 w 58016"/>
                <a:gd name="connsiteY2" fmla="*/ 68696 h 68696"/>
                <a:gd name="connsiteX3" fmla="*/ 58017 w 58016"/>
                <a:gd name="connsiteY3" fmla="*/ 34348 h 68696"/>
                <a:gd name="connsiteX4" fmla="*/ 29008 w 58016"/>
                <a:gd name="connsiteY4" fmla="*/ 0 h 68696"/>
                <a:gd name="connsiteX5" fmla="*/ 29008 w 58016"/>
                <a:gd name="connsiteY5" fmla="*/ 41926 h 68696"/>
                <a:gd name="connsiteX6" fmla="*/ 22148 w 58016"/>
                <a:gd name="connsiteY6" fmla="*/ 34348 h 68696"/>
                <a:gd name="connsiteX7" fmla="*/ 29008 w 58016"/>
                <a:gd name="connsiteY7" fmla="*/ 26769 h 68696"/>
                <a:gd name="connsiteX8" fmla="*/ 35869 w 58016"/>
                <a:gd name="connsiteY8" fmla="*/ 34348 h 68696"/>
                <a:gd name="connsiteX9" fmla="*/ 29008 w 58016"/>
                <a:gd name="connsiteY9" fmla="*/ 41926 h 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016" h="68696">
                  <a:moveTo>
                    <a:pt x="29008" y="0"/>
                  </a:moveTo>
                  <a:cubicBezTo>
                    <a:pt x="24726" y="15088"/>
                    <a:pt x="14158" y="27601"/>
                    <a:pt x="0" y="34348"/>
                  </a:cubicBezTo>
                  <a:cubicBezTo>
                    <a:pt x="14158" y="41095"/>
                    <a:pt x="24726" y="53609"/>
                    <a:pt x="29008" y="68696"/>
                  </a:cubicBezTo>
                  <a:cubicBezTo>
                    <a:pt x="33290" y="53609"/>
                    <a:pt x="43859" y="41095"/>
                    <a:pt x="58017" y="34348"/>
                  </a:cubicBezTo>
                  <a:cubicBezTo>
                    <a:pt x="43859" y="27601"/>
                    <a:pt x="33290" y="15088"/>
                    <a:pt x="29008" y="0"/>
                  </a:cubicBezTo>
                  <a:close/>
                  <a:moveTo>
                    <a:pt x="29008" y="41926"/>
                  </a:moveTo>
                  <a:cubicBezTo>
                    <a:pt x="26920" y="39227"/>
                    <a:pt x="24627" y="36694"/>
                    <a:pt x="22148" y="34348"/>
                  </a:cubicBezTo>
                  <a:cubicBezTo>
                    <a:pt x="24627" y="32002"/>
                    <a:pt x="26920" y="29469"/>
                    <a:pt x="29008" y="26769"/>
                  </a:cubicBezTo>
                  <a:cubicBezTo>
                    <a:pt x="31096" y="29469"/>
                    <a:pt x="33390" y="32002"/>
                    <a:pt x="35869" y="34348"/>
                  </a:cubicBezTo>
                  <a:cubicBezTo>
                    <a:pt x="33390" y="36694"/>
                    <a:pt x="31096" y="39227"/>
                    <a:pt x="29008" y="41926"/>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49" name="Frihandsfigur: Form 148">
              <a:extLst>
                <a:ext uri="{FF2B5EF4-FFF2-40B4-BE49-F238E27FC236}">
                  <a16:creationId xmlns:a16="http://schemas.microsoft.com/office/drawing/2014/main" id="{84031186-D3F3-852F-4B44-284B6F6A6D7A}"/>
                </a:ext>
              </a:extLst>
            </p:cNvPr>
            <p:cNvSpPr/>
            <p:nvPr/>
          </p:nvSpPr>
          <p:spPr>
            <a:xfrm>
              <a:off x="15943423" y="7103392"/>
              <a:ext cx="42194" cy="49960"/>
            </a:xfrm>
            <a:custGeom>
              <a:avLst/>
              <a:gdLst>
                <a:gd name="connsiteX0" fmla="*/ 21097 w 42194"/>
                <a:gd name="connsiteY0" fmla="*/ 49961 h 49960"/>
                <a:gd name="connsiteX1" fmla="*/ 42194 w 42194"/>
                <a:gd name="connsiteY1" fmla="*/ 24980 h 49960"/>
                <a:gd name="connsiteX2" fmla="*/ 21097 w 42194"/>
                <a:gd name="connsiteY2" fmla="*/ 0 h 49960"/>
                <a:gd name="connsiteX3" fmla="*/ 0 w 42194"/>
                <a:gd name="connsiteY3" fmla="*/ 24980 h 49960"/>
                <a:gd name="connsiteX4" fmla="*/ 21097 w 42194"/>
                <a:gd name="connsiteY4" fmla="*/ 49961 h 49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94" h="49960">
                  <a:moveTo>
                    <a:pt x="21097" y="49961"/>
                  </a:moveTo>
                  <a:cubicBezTo>
                    <a:pt x="24212" y="38988"/>
                    <a:pt x="31898" y="29887"/>
                    <a:pt x="42194" y="24980"/>
                  </a:cubicBezTo>
                  <a:cubicBezTo>
                    <a:pt x="31898" y="20074"/>
                    <a:pt x="24212" y="10973"/>
                    <a:pt x="21097" y="0"/>
                  </a:cubicBezTo>
                  <a:cubicBezTo>
                    <a:pt x="17983" y="10973"/>
                    <a:pt x="10297" y="20074"/>
                    <a:pt x="0" y="24980"/>
                  </a:cubicBezTo>
                  <a:cubicBezTo>
                    <a:pt x="10297" y="29887"/>
                    <a:pt x="17983" y="38988"/>
                    <a:pt x="21097" y="49961"/>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0" name="Frihandsfigur: Form 149">
              <a:extLst>
                <a:ext uri="{FF2B5EF4-FFF2-40B4-BE49-F238E27FC236}">
                  <a16:creationId xmlns:a16="http://schemas.microsoft.com/office/drawing/2014/main" id="{5EBBCDB4-0A94-1FA3-2725-2C3FE21A3E7B}"/>
                </a:ext>
              </a:extLst>
            </p:cNvPr>
            <p:cNvSpPr/>
            <p:nvPr/>
          </p:nvSpPr>
          <p:spPr>
            <a:xfrm>
              <a:off x="15803250" y="6959755"/>
              <a:ext cx="52742" cy="62450"/>
            </a:xfrm>
            <a:custGeom>
              <a:avLst/>
              <a:gdLst>
                <a:gd name="connsiteX0" fmla="*/ 26371 w 52742"/>
                <a:gd name="connsiteY0" fmla="*/ 62451 h 62450"/>
                <a:gd name="connsiteX1" fmla="*/ 52742 w 52742"/>
                <a:gd name="connsiteY1" fmla="*/ 31225 h 62450"/>
                <a:gd name="connsiteX2" fmla="*/ 26371 w 52742"/>
                <a:gd name="connsiteY2" fmla="*/ 0 h 62450"/>
                <a:gd name="connsiteX3" fmla="*/ 0 w 52742"/>
                <a:gd name="connsiteY3" fmla="*/ 31225 h 62450"/>
                <a:gd name="connsiteX4" fmla="*/ 26371 w 52742"/>
                <a:gd name="connsiteY4" fmla="*/ 62451 h 62450"/>
                <a:gd name="connsiteX5" fmla="*/ 26371 w 52742"/>
                <a:gd name="connsiteY5" fmla="*/ 26162 h 62450"/>
                <a:gd name="connsiteX6" fmla="*/ 30972 w 52742"/>
                <a:gd name="connsiteY6" fmla="*/ 31225 h 62450"/>
                <a:gd name="connsiteX7" fmla="*/ 26371 w 52742"/>
                <a:gd name="connsiteY7" fmla="*/ 36289 h 62450"/>
                <a:gd name="connsiteX8" fmla="*/ 21770 w 52742"/>
                <a:gd name="connsiteY8" fmla="*/ 31225 h 62450"/>
                <a:gd name="connsiteX9" fmla="*/ 26371 w 52742"/>
                <a:gd name="connsiteY9" fmla="*/ 26162 h 6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42" h="62450">
                  <a:moveTo>
                    <a:pt x="26371" y="62451"/>
                  </a:moveTo>
                  <a:cubicBezTo>
                    <a:pt x="30264" y="48735"/>
                    <a:pt x="39872" y="37359"/>
                    <a:pt x="52742" y="31225"/>
                  </a:cubicBezTo>
                  <a:cubicBezTo>
                    <a:pt x="39872" y="25092"/>
                    <a:pt x="30264" y="13716"/>
                    <a:pt x="26371" y="0"/>
                  </a:cubicBezTo>
                  <a:cubicBezTo>
                    <a:pt x="22478" y="13716"/>
                    <a:pt x="12871" y="25092"/>
                    <a:pt x="0" y="31225"/>
                  </a:cubicBezTo>
                  <a:cubicBezTo>
                    <a:pt x="12871" y="37359"/>
                    <a:pt x="22479" y="48735"/>
                    <a:pt x="26371" y="62451"/>
                  </a:cubicBezTo>
                  <a:close/>
                  <a:moveTo>
                    <a:pt x="26371" y="26162"/>
                  </a:moveTo>
                  <a:cubicBezTo>
                    <a:pt x="27809" y="27934"/>
                    <a:pt x="29346" y="29625"/>
                    <a:pt x="30972" y="31225"/>
                  </a:cubicBezTo>
                  <a:cubicBezTo>
                    <a:pt x="29346" y="32826"/>
                    <a:pt x="27809" y="34517"/>
                    <a:pt x="26371" y="36289"/>
                  </a:cubicBezTo>
                  <a:cubicBezTo>
                    <a:pt x="24933" y="34517"/>
                    <a:pt x="23397" y="32826"/>
                    <a:pt x="21770" y="31225"/>
                  </a:cubicBezTo>
                  <a:cubicBezTo>
                    <a:pt x="23397" y="29625"/>
                    <a:pt x="24933" y="27934"/>
                    <a:pt x="26371" y="26162"/>
                  </a:cubicBezTo>
                  <a:close/>
                </a:path>
              </a:pathLst>
            </a:custGeom>
            <a:solidFill>
              <a:schemeClr val="lt1"/>
            </a:solidFill>
            <a:ln w="8202" cap="flat">
              <a:solidFill>
                <a:schemeClr val="accent5"/>
              </a:solidFill>
              <a:prstDash val="solid"/>
              <a:miter/>
            </a:ln>
          </p:spPr>
          <p:txBody>
            <a:bodyPr rtlCol="0" anchor="ctr"/>
            <a:lstStyle/>
            <a:p>
              <a:endParaRPr lang="en-GB"/>
            </a:p>
          </p:txBody>
        </p:sp>
        <p:sp>
          <p:nvSpPr>
            <p:cNvPr id="151" name="Frihandsfigur: Form 150">
              <a:extLst>
                <a:ext uri="{FF2B5EF4-FFF2-40B4-BE49-F238E27FC236}">
                  <a16:creationId xmlns:a16="http://schemas.microsoft.com/office/drawing/2014/main" id="{36308BEA-F035-05D3-B877-B20A54DCFEF9}"/>
                </a:ext>
              </a:extLst>
            </p:cNvPr>
            <p:cNvSpPr/>
            <p:nvPr/>
          </p:nvSpPr>
          <p:spPr>
            <a:xfrm>
              <a:off x="15681142" y="7028451"/>
              <a:ext cx="474627" cy="437156"/>
            </a:xfrm>
            <a:custGeom>
              <a:avLst/>
              <a:gdLst>
                <a:gd name="connsiteX0" fmla="*/ 467897 w 474627"/>
                <a:gd name="connsiteY0" fmla="*/ 67371 h 437156"/>
                <a:gd name="connsiteX1" fmla="*/ 468370 w 474627"/>
                <a:gd name="connsiteY1" fmla="*/ 66268 h 437156"/>
                <a:gd name="connsiteX2" fmla="*/ 468370 w 474627"/>
                <a:gd name="connsiteY2" fmla="*/ 46809 h 437156"/>
                <a:gd name="connsiteX3" fmla="*/ 462208 w 474627"/>
                <a:gd name="connsiteY3" fmla="*/ 31405 h 437156"/>
                <a:gd name="connsiteX4" fmla="*/ 415821 w 474627"/>
                <a:gd name="connsiteY4" fmla="*/ 0 h 437156"/>
                <a:gd name="connsiteX5" fmla="*/ 58805 w 474627"/>
                <a:gd name="connsiteY5" fmla="*/ 0 h 437156"/>
                <a:gd name="connsiteX6" fmla="*/ 12418 w 474627"/>
                <a:gd name="connsiteY6" fmla="*/ 31405 h 437156"/>
                <a:gd name="connsiteX7" fmla="*/ 6233 w 474627"/>
                <a:gd name="connsiteY7" fmla="*/ 46868 h 437156"/>
                <a:gd name="connsiteX8" fmla="*/ 6233 w 474627"/>
                <a:gd name="connsiteY8" fmla="*/ 63762 h 437156"/>
                <a:gd name="connsiteX9" fmla="*/ 7780 w 474627"/>
                <a:gd name="connsiteY9" fmla="*/ 67371 h 437156"/>
                <a:gd name="connsiteX10" fmla="*/ 43608 w 474627"/>
                <a:gd name="connsiteY10" fmla="*/ 150968 h 437156"/>
                <a:gd name="connsiteX11" fmla="*/ 0 w 474627"/>
                <a:gd name="connsiteY11" fmla="*/ 235801 h 437156"/>
                <a:gd name="connsiteX12" fmla="*/ 0 w 474627"/>
                <a:gd name="connsiteY12" fmla="*/ 437157 h 437156"/>
                <a:gd name="connsiteX13" fmla="*/ 474627 w 474627"/>
                <a:gd name="connsiteY13" fmla="*/ 437157 h 437156"/>
                <a:gd name="connsiteX14" fmla="*/ 474627 w 474627"/>
                <a:gd name="connsiteY14" fmla="*/ 235801 h 437156"/>
                <a:gd name="connsiteX15" fmla="*/ 431582 w 474627"/>
                <a:gd name="connsiteY15" fmla="*/ 152106 h 437156"/>
                <a:gd name="connsiteX16" fmla="*/ 24014 w 474627"/>
                <a:gd name="connsiteY16" fmla="*/ 36044 h 437156"/>
                <a:gd name="connsiteX17" fmla="*/ 58805 w 474627"/>
                <a:gd name="connsiteY17" fmla="*/ 12490 h 437156"/>
                <a:gd name="connsiteX18" fmla="*/ 415821 w 474627"/>
                <a:gd name="connsiteY18" fmla="*/ 12490 h 437156"/>
                <a:gd name="connsiteX19" fmla="*/ 450612 w 474627"/>
                <a:gd name="connsiteY19" fmla="*/ 36044 h 437156"/>
                <a:gd name="connsiteX20" fmla="*/ 456178 w 474627"/>
                <a:gd name="connsiteY20" fmla="*/ 49961 h 437156"/>
                <a:gd name="connsiteX21" fmla="*/ 18448 w 474627"/>
                <a:gd name="connsiteY21" fmla="*/ 49961 h 437156"/>
                <a:gd name="connsiteX22" fmla="*/ 19259 w 474627"/>
                <a:gd name="connsiteY22" fmla="*/ 62452 h 437156"/>
                <a:gd name="connsiteX23" fmla="*/ 456416 w 474627"/>
                <a:gd name="connsiteY23" fmla="*/ 62452 h 437156"/>
                <a:gd name="connsiteX24" fmla="*/ 418945 w 474627"/>
                <a:gd name="connsiteY24" fmla="*/ 149883 h 437156"/>
                <a:gd name="connsiteX25" fmla="*/ 346521 w 474627"/>
                <a:gd name="connsiteY25" fmla="*/ 149883 h 437156"/>
                <a:gd name="connsiteX26" fmla="*/ 319724 w 474627"/>
                <a:gd name="connsiteY26" fmla="*/ 138586 h 437156"/>
                <a:gd name="connsiteX27" fmla="*/ 280232 w 474627"/>
                <a:gd name="connsiteY27" fmla="*/ 134641 h 437156"/>
                <a:gd name="connsiteX28" fmla="*/ 240076 w 474627"/>
                <a:gd name="connsiteY28" fmla="*/ 132918 h 437156"/>
                <a:gd name="connsiteX29" fmla="*/ 224718 w 474627"/>
                <a:gd name="connsiteY29" fmla="*/ 136031 h 437156"/>
                <a:gd name="connsiteX30" fmla="*/ 218954 w 474627"/>
                <a:gd name="connsiteY30" fmla="*/ 125853 h 437156"/>
                <a:gd name="connsiteX31" fmla="*/ 167581 w 474627"/>
                <a:gd name="connsiteY31" fmla="*/ 131547 h 437156"/>
                <a:gd name="connsiteX32" fmla="*/ 140282 w 474627"/>
                <a:gd name="connsiteY32" fmla="*/ 152776 h 437156"/>
                <a:gd name="connsiteX33" fmla="*/ 96078 w 474627"/>
                <a:gd name="connsiteY33" fmla="*/ 149883 h 437156"/>
                <a:gd name="connsiteX34" fmla="*/ 56730 w 474627"/>
                <a:gd name="connsiteY34" fmla="*/ 149883 h 437156"/>
                <a:gd name="connsiteX35" fmla="*/ 386914 w 474627"/>
                <a:gd name="connsiteY35" fmla="*/ 195259 h 437156"/>
                <a:gd name="connsiteX36" fmla="*/ 423016 w 474627"/>
                <a:gd name="connsiteY36" fmla="*/ 201811 h 437156"/>
                <a:gd name="connsiteX37" fmla="*/ 386902 w 474627"/>
                <a:gd name="connsiteY37" fmla="*/ 215696 h 437156"/>
                <a:gd name="connsiteX38" fmla="*/ 376283 w 474627"/>
                <a:gd name="connsiteY38" fmla="*/ 216305 h 437156"/>
                <a:gd name="connsiteX39" fmla="*/ 386914 w 474627"/>
                <a:gd name="connsiteY39" fmla="*/ 195259 h 437156"/>
                <a:gd name="connsiteX40" fmla="*/ 424423 w 474627"/>
                <a:gd name="connsiteY40" fmla="*/ 215722 h 437156"/>
                <a:gd name="connsiteX41" fmla="*/ 424724 w 474627"/>
                <a:gd name="connsiteY41" fmla="*/ 218692 h 437156"/>
                <a:gd name="connsiteX42" fmla="*/ 399239 w 474627"/>
                <a:gd name="connsiteY42" fmla="*/ 231068 h 437156"/>
                <a:gd name="connsiteX43" fmla="*/ 356995 w 474627"/>
                <a:gd name="connsiteY43" fmla="*/ 231068 h 437156"/>
                <a:gd name="connsiteX44" fmla="*/ 356211 w 474627"/>
                <a:gd name="connsiteY44" fmla="*/ 230845 h 437156"/>
                <a:gd name="connsiteX45" fmla="*/ 363753 w 474627"/>
                <a:gd name="connsiteY45" fmla="*/ 226105 h 437156"/>
                <a:gd name="connsiteX46" fmla="*/ 387927 w 474627"/>
                <a:gd name="connsiteY46" fmla="*/ 225825 h 437156"/>
                <a:gd name="connsiteX47" fmla="*/ 424423 w 474627"/>
                <a:gd name="connsiteY47" fmla="*/ 215722 h 437156"/>
                <a:gd name="connsiteX48" fmla="*/ 349103 w 474627"/>
                <a:gd name="connsiteY48" fmla="*/ 223196 h 437156"/>
                <a:gd name="connsiteX49" fmla="*/ 332415 w 474627"/>
                <a:gd name="connsiteY49" fmla="*/ 231068 h 437156"/>
                <a:gd name="connsiteX50" fmla="*/ 310663 w 474627"/>
                <a:gd name="connsiteY50" fmla="*/ 231068 h 437156"/>
                <a:gd name="connsiteX51" fmla="*/ 310135 w 474627"/>
                <a:gd name="connsiteY51" fmla="*/ 230134 h 437156"/>
                <a:gd name="connsiteX52" fmla="*/ 345759 w 474627"/>
                <a:gd name="connsiteY52" fmla="*/ 217291 h 437156"/>
                <a:gd name="connsiteX53" fmla="*/ 375098 w 474627"/>
                <a:gd name="connsiteY53" fmla="*/ 193347 h 437156"/>
                <a:gd name="connsiteX54" fmla="*/ 376569 w 474627"/>
                <a:gd name="connsiteY54" fmla="*/ 195944 h 437156"/>
                <a:gd name="connsiteX55" fmla="*/ 349103 w 474627"/>
                <a:gd name="connsiteY55" fmla="*/ 223196 h 437156"/>
                <a:gd name="connsiteX56" fmla="*/ 121715 w 474627"/>
                <a:gd name="connsiteY56" fmla="*/ 228406 h 437156"/>
                <a:gd name="connsiteX57" fmla="*/ 110553 w 474627"/>
                <a:gd name="connsiteY57" fmla="*/ 231068 h 437156"/>
                <a:gd name="connsiteX58" fmla="*/ 68315 w 474627"/>
                <a:gd name="connsiteY58" fmla="*/ 231068 h 437156"/>
                <a:gd name="connsiteX59" fmla="*/ 61878 w 474627"/>
                <a:gd name="connsiteY59" fmla="*/ 226206 h 437156"/>
                <a:gd name="connsiteX60" fmla="*/ 61577 w 474627"/>
                <a:gd name="connsiteY60" fmla="*/ 223236 h 437156"/>
                <a:gd name="connsiteX61" fmla="*/ 99358 w 474627"/>
                <a:gd name="connsiteY61" fmla="*/ 225825 h 437156"/>
                <a:gd name="connsiteX62" fmla="*/ 122404 w 474627"/>
                <a:gd name="connsiteY62" fmla="*/ 221507 h 437156"/>
                <a:gd name="connsiteX63" fmla="*/ 121715 w 474627"/>
                <a:gd name="connsiteY63" fmla="*/ 228406 h 437156"/>
                <a:gd name="connsiteX64" fmla="*/ 98333 w 474627"/>
                <a:gd name="connsiteY64" fmla="*/ 215696 h 437156"/>
                <a:gd name="connsiteX65" fmla="*/ 60170 w 474627"/>
                <a:gd name="connsiteY65" fmla="*/ 209325 h 437156"/>
                <a:gd name="connsiteX66" fmla="*/ 96284 w 474627"/>
                <a:gd name="connsiteY66" fmla="*/ 195439 h 437156"/>
                <a:gd name="connsiteX67" fmla="*/ 97548 w 474627"/>
                <a:gd name="connsiteY67" fmla="*/ 195337 h 437156"/>
                <a:gd name="connsiteX68" fmla="*/ 122748 w 474627"/>
                <a:gd name="connsiteY68" fmla="*/ 207767 h 437156"/>
                <a:gd name="connsiteX69" fmla="*/ 126605 w 474627"/>
                <a:gd name="connsiteY69" fmla="*/ 209117 h 437156"/>
                <a:gd name="connsiteX70" fmla="*/ 98333 w 474627"/>
                <a:gd name="connsiteY70" fmla="*/ 215696 h 437156"/>
                <a:gd name="connsiteX71" fmla="*/ 126250 w 474627"/>
                <a:gd name="connsiteY71" fmla="*/ 198208 h 437156"/>
                <a:gd name="connsiteX72" fmla="*/ 94702 w 474627"/>
                <a:gd name="connsiteY72" fmla="*/ 175807 h 437156"/>
                <a:gd name="connsiteX73" fmla="*/ 95730 w 474627"/>
                <a:gd name="connsiteY73" fmla="*/ 173005 h 437156"/>
                <a:gd name="connsiteX74" fmla="*/ 128585 w 474627"/>
                <a:gd name="connsiteY74" fmla="*/ 191835 h 437156"/>
                <a:gd name="connsiteX75" fmla="*/ 146210 w 474627"/>
                <a:gd name="connsiteY75" fmla="*/ 197032 h 437156"/>
                <a:gd name="connsiteX76" fmla="*/ 138997 w 474627"/>
                <a:gd name="connsiteY76" fmla="*/ 202136 h 437156"/>
                <a:gd name="connsiteX77" fmla="*/ 126250 w 474627"/>
                <a:gd name="connsiteY77" fmla="*/ 198208 h 437156"/>
                <a:gd name="connsiteX78" fmla="*/ 136274 w 474627"/>
                <a:gd name="connsiteY78" fmla="*/ 172674 h 437156"/>
                <a:gd name="connsiteX79" fmla="*/ 143795 w 474627"/>
                <a:gd name="connsiteY79" fmla="*/ 185955 h 437156"/>
                <a:gd name="connsiteX80" fmla="*/ 132087 w 474627"/>
                <a:gd name="connsiteY80" fmla="*/ 182276 h 437156"/>
                <a:gd name="connsiteX81" fmla="*/ 100540 w 474627"/>
                <a:gd name="connsiteY81" fmla="*/ 159876 h 437156"/>
                <a:gd name="connsiteX82" fmla="*/ 135225 w 474627"/>
                <a:gd name="connsiteY82" fmla="*/ 161810 h 437156"/>
                <a:gd name="connsiteX83" fmla="*/ 136274 w 474627"/>
                <a:gd name="connsiteY83" fmla="*/ 172674 h 437156"/>
                <a:gd name="connsiteX84" fmla="*/ 208602 w 474627"/>
                <a:gd name="connsiteY84" fmla="*/ 175299 h 437156"/>
                <a:gd name="connsiteX85" fmla="*/ 208166 w 474627"/>
                <a:gd name="connsiteY85" fmla="*/ 172346 h 437156"/>
                <a:gd name="connsiteX86" fmla="*/ 246025 w 474627"/>
                <a:gd name="connsiteY86" fmla="*/ 173203 h 437156"/>
                <a:gd name="connsiteX87" fmla="*/ 282022 w 474627"/>
                <a:gd name="connsiteY87" fmla="*/ 161440 h 437156"/>
                <a:gd name="connsiteX88" fmla="*/ 282457 w 474627"/>
                <a:gd name="connsiteY88" fmla="*/ 164393 h 437156"/>
                <a:gd name="connsiteX89" fmla="*/ 247017 w 474627"/>
                <a:gd name="connsiteY89" fmla="*/ 179917 h 437156"/>
                <a:gd name="connsiteX90" fmla="*/ 208602 w 474627"/>
                <a:gd name="connsiteY90" fmla="*/ 175299 h 437156"/>
                <a:gd name="connsiteX91" fmla="*/ 247590 w 474627"/>
                <a:gd name="connsiteY91" fmla="*/ 205209 h 437156"/>
                <a:gd name="connsiteX92" fmla="*/ 209269 w 474627"/>
                <a:gd name="connsiteY92" fmla="*/ 210546 h 437156"/>
                <a:gd name="connsiteX93" fmla="*/ 173543 w 474627"/>
                <a:gd name="connsiteY93" fmla="*/ 195690 h 437156"/>
                <a:gd name="connsiteX94" fmla="*/ 211865 w 474627"/>
                <a:gd name="connsiteY94" fmla="*/ 190352 h 437156"/>
                <a:gd name="connsiteX95" fmla="*/ 247590 w 474627"/>
                <a:gd name="connsiteY95" fmla="*/ 205209 h 437156"/>
                <a:gd name="connsiteX96" fmla="*/ 244539 w 474627"/>
                <a:gd name="connsiteY96" fmla="*/ 163132 h 437156"/>
                <a:gd name="connsiteX97" fmla="*/ 206124 w 474627"/>
                <a:gd name="connsiteY97" fmla="*/ 158514 h 437156"/>
                <a:gd name="connsiteX98" fmla="*/ 241564 w 474627"/>
                <a:gd name="connsiteY98" fmla="*/ 142989 h 437156"/>
                <a:gd name="connsiteX99" fmla="*/ 279979 w 474627"/>
                <a:gd name="connsiteY99" fmla="*/ 147607 h 437156"/>
                <a:gd name="connsiteX100" fmla="*/ 244539 w 474627"/>
                <a:gd name="connsiteY100" fmla="*/ 163132 h 437156"/>
                <a:gd name="connsiteX101" fmla="*/ 182630 w 474627"/>
                <a:gd name="connsiteY101" fmla="*/ 158122 h 437156"/>
                <a:gd name="connsiteX102" fmla="*/ 145132 w 474627"/>
                <a:gd name="connsiteY102" fmla="*/ 167657 h 437156"/>
                <a:gd name="connsiteX103" fmla="*/ 172598 w 474627"/>
                <a:gd name="connsiteY103" fmla="*/ 140405 h 437156"/>
                <a:gd name="connsiteX104" fmla="*/ 210096 w 474627"/>
                <a:gd name="connsiteY104" fmla="*/ 130870 h 437156"/>
                <a:gd name="connsiteX105" fmla="*/ 182630 w 474627"/>
                <a:gd name="connsiteY105" fmla="*/ 158122 h 437156"/>
                <a:gd name="connsiteX106" fmla="*/ 159579 w 474627"/>
                <a:gd name="connsiteY106" fmla="*/ 200804 h 437156"/>
                <a:gd name="connsiteX107" fmla="*/ 162844 w 474627"/>
                <a:gd name="connsiteY107" fmla="*/ 199076 h 437156"/>
                <a:gd name="connsiteX108" fmla="*/ 161283 w 474627"/>
                <a:gd name="connsiteY108" fmla="*/ 211221 h 437156"/>
                <a:gd name="connsiteX109" fmla="*/ 164196 w 474627"/>
                <a:gd name="connsiteY109" fmla="*/ 221394 h 437156"/>
                <a:gd name="connsiteX110" fmla="*/ 132114 w 474627"/>
                <a:gd name="connsiteY110" fmla="*/ 228056 h 437156"/>
                <a:gd name="connsiteX111" fmla="*/ 159579 w 474627"/>
                <a:gd name="connsiteY111" fmla="*/ 200804 h 437156"/>
                <a:gd name="connsiteX112" fmla="*/ 153493 w 474627"/>
                <a:gd name="connsiteY112" fmla="*/ 182422 h 437156"/>
                <a:gd name="connsiteX113" fmla="*/ 152022 w 474627"/>
                <a:gd name="connsiteY113" fmla="*/ 179825 h 437156"/>
                <a:gd name="connsiteX114" fmla="*/ 187647 w 474627"/>
                <a:gd name="connsiteY114" fmla="*/ 166981 h 437156"/>
                <a:gd name="connsiteX115" fmla="*/ 196299 w 474627"/>
                <a:gd name="connsiteY115" fmla="*/ 161672 h 437156"/>
                <a:gd name="connsiteX116" fmla="*/ 197374 w 474627"/>
                <a:gd name="connsiteY116" fmla="*/ 168952 h 437156"/>
                <a:gd name="connsiteX117" fmla="*/ 190991 w 474627"/>
                <a:gd name="connsiteY117" fmla="*/ 172887 h 437156"/>
                <a:gd name="connsiteX118" fmla="*/ 153493 w 474627"/>
                <a:gd name="connsiteY118" fmla="*/ 182422 h 437156"/>
                <a:gd name="connsiteX119" fmla="*/ 171760 w 474627"/>
                <a:gd name="connsiteY119" fmla="*/ 209558 h 437156"/>
                <a:gd name="connsiteX120" fmla="*/ 207970 w 474627"/>
                <a:gd name="connsiteY120" fmla="*/ 220644 h 437156"/>
                <a:gd name="connsiteX121" fmla="*/ 245807 w 474627"/>
                <a:gd name="connsiteY121" fmla="*/ 219077 h 437156"/>
                <a:gd name="connsiteX122" fmla="*/ 245427 w 474627"/>
                <a:gd name="connsiteY122" fmla="*/ 222037 h 437156"/>
                <a:gd name="connsiteX123" fmla="*/ 207105 w 474627"/>
                <a:gd name="connsiteY123" fmla="*/ 227376 h 437156"/>
                <a:gd name="connsiteX124" fmla="*/ 171380 w 474627"/>
                <a:gd name="connsiteY124" fmla="*/ 212519 h 437156"/>
                <a:gd name="connsiteX125" fmla="*/ 206087 w 474627"/>
                <a:gd name="connsiteY125" fmla="*/ 243559 h 437156"/>
                <a:gd name="connsiteX126" fmla="*/ 268538 w 474627"/>
                <a:gd name="connsiteY126" fmla="*/ 243559 h 437156"/>
                <a:gd name="connsiteX127" fmla="*/ 268538 w 474627"/>
                <a:gd name="connsiteY127" fmla="*/ 306010 h 437156"/>
                <a:gd name="connsiteX128" fmla="*/ 237313 w 474627"/>
                <a:gd name="connsiteY128" fmla="*/ 337235 h 437156"/>
                <a:gd name="connsiteX129" fmla="*/ 206087 w 474627"/>
                <a:gd name="connsiteY129" fmla="*/ 306010 h 437156"/>
                <a:gd name="connsiteX130" fmla="*/ 265948 w 474627"/>
                <a:gd name="connsiteY130" fmla="*/ 223231 h 437156"/>
                <a:gd name="connsiteX131" fmla="*/ 255758 w 474627"/>
                <a:gd name="connsiteY131" fmla="*/ 221517 h 437156"/>
                <a:gd name="connsiteX132" fmla="*/ 256622 w 474627"/>
                <a:gd name="connsiteY132" fmla="*/ 214801 h 437156"/>
                <a:gd name="connsiteX133" fmla="*/ 266814 w 474627"/>
                <a:gd name="connsiteY133" fmla="*/ 216500 h 437156"/>
                <a:gd name="connsiteX134" fmla="*/ 304650 w 474627"/>
                <a:gd name="connsiteY134" fmla="*/ 214933 h 437156"/>
                <a:gd name="connsiteX135" fmla="*/ 304269 w 474627"/>
                <a:gd name="connsiteY135" fmla="*/ 217893 h 437156"/>
                <a:gd name="connsiteX136" fmla="*/ 265948 w 474627"/>
                <a:gd name="connsiteY136" fmla="*/ 223231 h 437156"/>
                <a:gd name="connsiteX137" fmla="*/ 268111 w 474627"/>
                <a:gd name="connsiteY137" fmla="*/ 206403 h 437156"/>
                <a:gd name="connsiteX138" fmla="*/ 257711 w 474627"/>
                <a:gd name="connsiteY138" fmla="*/ 204635 h 437156"/>
                <a:gd name="connsiteX139" fmla="*/ 247419 w 474627"/>
                <a:gd name="connsiteY139" fmla="*/ 190138 h 437156"/>
                <a:gd name="connsiteX140" fmla="*/ 248505 w 474627"/>
                <a:gd name="connsiteY140" fmla="*/ 189988 h 437156"/>
                <a:gd name="connsiteX141" fmla="*/ 267523 w 474627"/>
                <a:gd name="connsiteY141" fmla="*/ 185843 h 437156"/>
                <a:gd name="connsiteX142" fmla="*/ 270707 w 474627"/>
                <a:gd name="connsiteY142" fmla="*/ 186208 h 437156"/>
                <a:gd name="connsiteX143" fmla="*/ 306433 w 474627"/>
                <a:gd name="connsiteY143" fmla="*/ 201065 h 437156"/>
                <a:gd name="connsiteX144" fmla="*/ 268111 w 474627"/>
                <a:gd name="connsiteY144" fmla="*/ 206403 h 437156"/>
                <a:gd name="connsiteX145" fmla="*/ 306334 w 474627"/>
                <a:gd name="connsiteY145" fmla="*/ 184168 h 437156"/>
                <a:gd name="connsiteX146" fmla="*/ 286657 w 474627"/>
                <a:gd name="connsiteY146" fmla="*/ 176533 h 437156"/>
                <a:gd name="connsiteX147" fmla="*/ 290975 w 474627"/>
                <a:gd name="connsiteY147" fmla="*/ 171343 h 437156"/>
                <a:gd name="connsiteX148" fmla="*/ 308247 w 474627"/>
                <a:gd name="connsiteY148" fmla="*/ 177657 h 437156"/>
                <a:gd name="connsiteX149" fmla="*/ 345859 w 474627"/>
                <a:gd name="connsiteY149" fmla="*/ 182058 h 437156"/>
                <a:gd name="connsiteX150" fmla="*/ 345018 w 474627"/>
                <a:gd name="connsiteY150" fmla="*/ 184921 h 437156"/>
                <a:gd name="connsiteX151" fmla="*/ 306334 w 474627"/>
                <a:gd name="connsiteY151" fmla="*/ 184168 h 437156"/>
                <a:gd name="connsiteX152" fmla="*/ 289423 w 474627"/>
                <a:gd name="connsiteY152" fmla="*/ 143779 h 437156"/>
                <a:gd name="connsiteX153" fmla="*/ 316855 w 474627"/>
                <a:gd name="connsiteY153" fmla="*/ 148353 h 437156"/>
                <a:gd name="connsiteX154" fmla="*/ 349800 w 474627"/>
                <a:gd name="connsiteY154" fmla="*/ 168642 h 437156"/>
                <a:gd name="connsiteX155" fmla="*/ 311116 w 474627"/>
                <a:gd name="connsiteY155" fmla="*/ 167889 h 437156"/>
                <a:gd name="connsiteX156" fmla="*/ 292190 w 474627"/>
                <a:gd name="connsiteY156" fmla="*/ 160608 h 437156"/>
                <a:gd name="connsiteX157" fmla="*/ 290050 w 474627"/>
                <a:gd name="connsiteY157" fmla="*/ 146121 h 437156"/>
                <a:gd name="connsiteX158" fmla="*/ 289423 w 474627"/>
                <a:gd name="connsiteY158" fmla="*/ 143778 h 437156"/>
                <a:gd name="connsiteX159" fmla="*/ 340743 w 474627"/>
                <a:gd name="connsiteY159" fmla="*/ 208432 h 437156"/>
                <a:gd name="connsiteX160" fmla="*/ 314345 w 474627"/>
                <a:gd name="connsiteY160" fmla="*/ 219281 h 437156"/>
                <a:gd name="connsiteX161" fmla="*/ 314367 w 474627"/>
                <a:gd name="connsiteY161" fmla="*/ 219191 h 437156"/>
                <a:gd name="connsiteX162" fmla="*/ 316530 w 474627"/>
                <a:gd name="connsiteY162" fmla="*/ 202363 h 437156"/>
                <a:gd name="connsiteX163" fmla="*/ 316561 w 474627"/>
                <a:gd name="connsiteY163" fmla="*/ 200010 h 437156"/>
                <a:gd name="connsiteX164" fmla="*/ 319669 w 474627"/>
                <a:gd name="connsiteY164" fmla="*/ 197715 h 437156"/>
                <a:gd name="connsiteX165" fmla="*/ 354786 w 474627"/>
                <a:gd name="connsiteY165" fmla="*/ 187791 h 437156"/>
                <a:gd name="connsiteX166" fmla="*/ 357100 w 474627"/>
                <a:gd name="connsiteY166" fmla="*/ 179914 h 437156"/>
                <a:gd name="connsiteX167" fmla="*/ 368208 w 474627"/>
                <a:gd name="connsiteY167" fmla="*/ 181180 h 437156"/>
                <a:gd name="connsiteX168" fmla="*/ 340743 w 474627"/>
                <a:gd name="connsiteY168" fmla="*/ 208432 h 437156"/>
                <a:gd name="connsiteX169" fmla="*/ 51785 w 474627"/>
                <a:gd name="connsiteY169" fmla="*/ 162373 h 437156"/>
                <a:gd name="connsiteX170" fmla="*/ 88783 w 474627"/>
                <a:gd name="connsiteY170" fmla="*/ 162373 h 437156"/>
                <a:gd name="connsiteX171" fmla="*/ 85144 w 474627"/>
                <a:gd name="connsiteY171" fmla="*/ 172305 h 437156"/>
                <a:gd name="connsiteX172" fmla="*/ 87730 w 474627"/>
                <a:gd name="connsiteY172" fmla="*/ 186269 h 437156"/>
                <a:gd name="connsiteX173" fmla="*/ 50041 w 474627"/>
                <a:gd name="connsiteY173" fmla="*/ 210350 h 437156"/>
                <a:gd name="connsiteX174" fmla="*/ 51749 w 474627"/>
                <a:gd name="connsiteY174" fmla="*/ 227231 h 437156"/>
                <a:gd name="connsiteX175" fmla="*/ 52777 w 474627"/>
                <a:gd name="connsiteY175" fmla="*/ 231068 h 437156"/>
                <a:gd name="connsiteX176" fmla="*/ 16477 w 474627"/>
                <a:gd name="connsiteY176" fmla="*/ 231068 h 437156"/>
                <a:gd name="connsiteX177" fmla="*/ 12490 w 474627"/>
                <a:gd name="connsiteY177" fmla="*/ 424666 h 437156"/>
                <a:gd name="connsiteX178" fmla="*/ 12490 w 474627"/>
                <a:gd name="connsiteY178" fmla="*/ 368777 h 437156"/>
                <a:gd name="connsiteX179" fmla="*/ 68379 w 474627"/>
                <a:gd name="connsiteY179" fmla="*/ 424666 h 437156"/>
                <a:gd name="connsiteX180" fmla="*/ 462137 w 474627"/>
                <a:gd name="connsiteY180" fmla="*/ 424666 h 437156"/>
                <a:gd name="connsiteX181" fmla="*/ 406247 w 474627"/>
                <a:gd name="connsiteY181" fmla="*/ 424666 h 437156"/>
                <a:gd name="connsiteX182" fmla="*/ 462137 w 474627"/>
                <a:gd name="connsiteY182" fmla="*/ 368777 h 437156"/>
                <a:gd name="connsiteX183" fmla="*/ 462137 w 474627"/>
                <a:gd name="connsiteY183" fmla="*/ 356287 h 437156"/>
                <a:gd name="connsiteX184" fmla="*/ 393757 w 474627"/>
                <a:gd name="connsiteY184" fmla="*/ 424666 h 437156"/>
                <a:gd name="connsiteX185" fmla="*/ 80870 w 474627"/>
                <a:gd name="connsiteY185" fmla="*/ 424666 h 437156"/>
                <a:gd name="connsiteX186" fmla="*/ 12490 w 474627"/>
                <a:gd name="connsiteY186" fmla="*/ 356287 h 437156"/>
                <a:gd name="connsiteX187" fmla="*/ 12490 w 474627"/>
                <a:gd name="connsiteY187" fmla="*/ 243559 h 437156"/>
                <a:gd name="connsiteX188" fmla="*/ 193597 w 474627"/>
                <a:gd name="connsiteY188" fmla="*/ 243559 h 437156"/>
                <a:gd name="connsiteX189" fmla="*/ 193597 w 474627"/>
                <a:gd name="connsiteY189" fmla="*/ 306010 h 437156"/>
                <a:gd name="connsiteX190" fmla="*/ 237313 w 474627"/>
                <a:gd name="connsiteY190" fmla="*/ 349725 h 437156"/>
                <a:gd name="connsiteX191" fmla="*/ 281029 w 474627"/>
                <a:gd name="connsiteY191" fmla="*/ 306010 h 437156"/>
                <a:gd name="connsiteX192" fmla="*/ 281029 w 474627"/>
                <a:gd name="connsiteY192" fmla="*/ 243559 h 437156"/>
                <a:gd name="connsiteX193" fmla="*/ 462137 w 474627"/>
                <a:gd name="connsiteY193" fmla="*/ 243559 h 437156"/>
                <a:gd name="connsiteX194" fmla="*/ 458147 w 474627"/>
                <a:gd name="connsiteY194" fmla="*/ 231068 h 437156"/>
                <a:gd name="connsiteX195" fmla="*/ 428199 w 474627"/>
                <a:gd name="connsiteY195" fmla="*/ 231068 h 437156"/>
                <a:gd name="connsiteX196" fmla="*/ 434853 w 474627"/>
                <a:gd name="connsiteY196" fmla="*/ 217667 h 437156"/>
                <a:gd name="connsiteX197" fmla="*/ 433145 w 474627"/>
                <a:gd name="connsiteY197" fmla="*/ 200786 h 437156"/>
                <a:gd name="connsiteX198" fmla="*/ 383828 w 474627"/>
                <a:gd name="connsiteY198" fmla="*/ 185311 h 437156"/>
                <a:gd name="connsiteX199" fmla="*/ 382347 w 474627"/>
                <a:gd name="connsiteY199" fmla="*/ 185488 h 437156"/>
                <a:gd name="connsiteX200" fmla="*/ 377066 w 474627"/>
                <a:gd name="connsiteY200" fmla="*/ 176163 h 437156"/>
                <a:gd name="connsiteX201" fmla="*/ 359972 w 474627"/>
                <a:gd name="connsiteY201" fmla="*/ 169166 h 437156"/>
                <a:gd name="connsiteX202" fmla="*/ 358746 w 474627"/>
                <a:gd name="connsiteY202" fmla="*/ 162081 h 437156"/>
                <a:gd name="connsiteX203" fmla="*/ 359380 w 474627"/>
                <a:gd name="connsiteY203" fmla="*/ 162373 h 437156"/>
                <a:gd name="connsiteX204" fmla="*/ 422817 w 474627"/>
                <a:gd name="connsiteY204" fmla="*/ 162373 h 437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474627" h="437156">
                  <a:moveTo>
                    <a:pt x="467897" y="67371"/>
                  </a:moveTo>
                  <a:lnTo>
                    <a:pt x="468370" y="66268"/>
                  </a:lnTo>
                  <a:lnTo>
                    <a:pt x="468370" y="46809"/>
                  </a:lnTo>
                  <a:lnTo>
                    <a:pt x="462208" y="31405"/>
                  </a:lnTo>
                  <a:cubicBezTo>
                    <a:pt x="454621" y="12438"/>
                    <a:pt x="436250" y="0"/>
                    <a:pt x="415821" y="0"/>
                  </a:cubicBezTo>
                  <a:lnTo>
                    <a:pt x="58805" y="0"/>
                  </a:lnTo>
                  <a:cubicBezTo>
                    <a:pt x="38376" y="0"/>
                    <a:pt x="20005" y="12438"/>
                    <a:pt x="12418" y="31405"/>
                  </a:cubicBezTo>
                  <a:lnTo>
                    <a:pt x="6233" y="46868"/>
                  </a:lnTo>
                  <a:lnTo>
                    <a:pt x="6233" y="63762"/>
                  </a:lnTo>
                  <a:lnTo>
                    <a:pt x="7780" y="67371"/>
                  </a:lnTo>
                  <a:lnTo>
                    <a:pt x="43608" y="150968"/>
                  </a:lnTo>
                  <a:lnTo>
                    <a:pt x="0" y="235801"/>
                  </a:lnTo>
                  <a:lnTo>
                    <a:pt x="0" y="437157"/>
                  </a:lnTo>
                  <a:lnTo>
                    <a:pt x="474627" y="437157"/>
                  </a:lnTo>
                  <a:lnTo>
                    <a:pt x="474627" y="235801"/>
                  </a:lnTo>
                  <a:lnTo>
                    <a:pt x="431582" y="152106"/>
                  </a:lnTo>
                  <a:close/>
                  <a:moveTo>
                    <a:pt x="24014" y="36044"/>
                  </a:moveTo>
                  <a:cubicBezTo>
                    <a:pt x="29664" y="21785"/>
                    <a:pt x="43468" y="12440"/>
                    <a:pt x="58805" y="12490"/>
                  </a:cubicBezTo>
                  <a:lnTo>
                    <a:pt x="415821" y="12490"/>
                  </a:lnTo>
                  <a:cubicBezTo>
                    <a:pt x="431158" y="12440"/>
                    <a:pt x="444962" y="21785"/>
                    <a:pt x="450612" y="36044"/>
                  </a:cubicBezTo>
                  <a:lnTo>
                    <a:pt x="456178" y="49961"/>
                  </a:lnTo>
                  <a:lnTo>
                    <a:pt x="18448" y="49961"/>
                  </a:lnTo>
                  <a:close/>
                  <a:moveTo>
                    <a:pt x="19259" y="62452"/>
                  </a:moveTo>
                  <a:lnTo>
                    <a:pt x="456416" y="62452"/>
                  </a:lnTo>
                  <a:lnTo>
                    <a:pt x="418945" y="149883"/>
                  </a:lnTo>
                  <a:lnTo>
                    <a:pt x="346521" y="149883"/>
                  </a:lnTo>
                  <a:cubicBezTo>
                    <a:pt x="338096" y="145012"/>
                    <a:pt x="329093" y="141216"/>
                    <a:pt x="319724" y="138586"/>
                  </a:cubicBezTo>
                  <a:cubicBezTo>
                    <a:pt x="310391" y="135844"/>
                    <a:pt x="292410" y="131554"/>
                    <a:pt x="280232" y="134641"/>
                  </a:cubicBezTo>
                  <a:cubicBezTo>
                    <a:pt x="268626" y="129663"/>
                    <a:pt x="249826" y="131479"/>
                    <a:pt x="240076" y="132918"/>
                  </a:cubicBezTo>
                  <a:cubicBezTo>
                    <a:pt x="234905" y="133680"/>
                    <a:pt x="229778" y="134719"/>
                    <a:pt x="224718" y="136031"/>
                  </a:cubicBezTo>
                  <a:lnTo>
                    <a:pt x="218954" y="125853"/>
                  </a:lnTo>
                  <a:cubicBezTo>
                    <a:pt x="209899" y="109862"/>
                    <a:pt x="180011" y="124508"/>
                    <a:pt x="167581" y="131547"/>
                  </a:cubicBezTo>
                  <a:cubicBezTo>
                    <a:pt x="157345" y="137027"/>
                    <a:pt x="148114" y="144205"/>
                    <a:pt x="140282" y="152776"/>
                  </a:cubicBezTo>
                  <a:cubicBezTo>
                    <a:pt x="128377" y="148623"/>
                    <a:pt x="106690" y="142693"/>
                    <a:pt x="96078" y="149883"/>
                  </a:cubicBezTo>
                  <a:lnTo>
                    <a:pt x="56730" y="149883"/>
                  </a:lnTo>
                  <a:close/>
                  <a:moveTo>
                    <a:pt x="386914" y="195259"/>
                  </a:moveTo>
                  <a:cubicBezTo>
                    <a:pt x="406491" y="193575"/>
                    <a:pt x="422469" y="196406"/>
                    <a:pt x="423016" y="201811"/>
                  </a:cubicBezTo>
                  <a:cubicBezTo>
                    <a:pt x="423582" y="207405"/>
                    <a:pt x="407413" y="213622"/>
                    <a:pt x="386902" y="215696"/>
                  </a:cubicBezTo>
                  <a:cubicBezTo>
                    <a:pt x="383205" y="216070"/>
                    <a:pt x="379677" y="216240"/>
                    <a:pt x="376283" y="216305"/>
                  </a:cubicBezTo>
                  <a:cubicBezTo>
                    <a:pt x="383153" y="209870"/>
                    <a:pt x="388186" y="202481"/>
                    <a:pt x="386914" y="195259"/>
                  </a:cubicBezTo>
                  <a:close/>
                  <a:moveTo>
                    <a:pt x="424423" y="215722"/>
                  </a:moveTo>
                  <a:lnTo>
                    <a:pt x="424724" y="218692"/>
                  </a:lnTo>
                  <a:cubicBezTo>
                    <a:pt x="425187" y="223273"/>
                    <a:pt x="414418" y="228269"/>
                    <a:pt x="399239" y="231068"/>
                  </a:cubicBezTo>
                  <a:lnTo>
                    <a:pt x="356995" y="231068"/>
                  </a:lnTo>
                  <a:cubicBezTo>
                    <a:pt x="356744" y="230991"/>
                    <a:pt x="356451" y="230926"/>
                    <a:pt x="356211" y="230845"/>
                  </a:cubicBezTo>
                  <a:cubicBezTo>
                    <a:pt x="358468" y="229522"/>
                    <a:pt x="361049" y="227918"/>
                    <a:pt x="363753" y="226105"/>
                  </a:cubicBezTo>
                  <a:cubicBezTo>
                    <a:pt x="371802" y="226772"/>
                    <a:pt x="379896" y="226679"/>
                    <a:pt x="387927" y="225825"/>
                  </a:cubicBezTo>
                  <a:cubicBezTo>
                    <a:pt x="400656" y="224991"/>
                    <a:pt x="413078" y="221552"/>
                    <a:pt x="424423" y="215722"/>
                  </a:cubicBezTo>
                  <a:close/>
                  <a:moveTo>
                    <a:pt x="349103" y="223196"/>
                  </a:moveTo>
                  <a:cubicBezTo>
                    <a:pt x="343750" y="226244"/>
                    <a:pt x="338171" y="228875"/>
                    <a:pt x="332415" y="231068"/>
                  </a:cubicBezTo>
                  <a:lnTo>
                    <a:pt x="310663" y="231068"/>
                  </a:lnTo>
                  <a:lnTo>
                    <a:pt x="310135" y="230134"/>
                  </a:lnTo>
                  <a:cubicBezTo>
                    <a:pt x="322763" y="228336"/>
                    <a:pt x="334888" y="223965"/>
                    <a:pt x="345759" y="217291"/>
                  </a:cubicBezTo>
                  <a:cubicBezTo>
                    <a:pt x="357075" y="211402"/>
                    <a:pt x="367060" y="203252"/>
                    <a:pt x="375098" y="193347"/>
                  </a:cubicBezTo>
                  <a:lnTo>
                    <a:pt x="376569" y="195944"/>
                  </a:lnTo>
                  <a:cubicBezTo>
                    <a:pt x="379339" y="200837"/>
                    <a:pt x="367042" y="213038"/>
                    <a:pt x="349103" y="223196"/>
                  </a:cubicBezTo>
                  <a:close/>
                  <a:moveTo>
                    <a:pt x="121715" y="228406"/>
                  </a:moveTo>
                  <a:cubicBezTo>
                    <a:pt x="118048" y="229505"/>
                    <a:pt x="114321" y="230394"/>
                    <a:pt x="110553" y="231068"/>
                  </a:cubicBezTo>
                  <a:lnTo>
                    <a:pt x="68315" y="231068"/>
                  </a:lnTo>
                  <a:cubicBezTo>
                    <a:pt x="64447" y="229868"/>
                    <a:pt x="62081" y="228218"/>
                    <a:pt x="61878" y="226206"/>
                  </a:cubicBezTo>
                  <a:lnTo>
                    <a:pt x="61577" y="223236"/>
                  </a:lnTo>
                  <a:cubicBezTo>
                    <a:pt x="73861" y="226676"/>
                    <a:pt x="86720" y="227557"/>
                    <a:pt x="99358" y="225825"/>
                  </a:cubicBezTo>
                  <a:cubicBezTo>
                    <a:pt x="107155" y="225082"/>
                    <a:pt x="114868" y="223637"/>
                    <a:pt x="122404" y="221507"/>
                  </a:cubicBezTo>
                  <a:cubicBezTo>
                    <a:pt x="121621" y="223717"/>
                    <a:pt x="121385" y="226084"/>
                    <a:pt x="121715" y="228406"/>
                  </a:cubicBezTo>
                  <a:close/>
                  <a:moveTo>
                    <a:pt x="98333" y="215696"/>
                  </a:moveTo>
                  <a:cubicBezTo>
                    <a:pt x="77823" y="217771"/>
                    <a:pt x="60736" y="214919"/>
                    <a:pt x="60170" y="209325"/>
                  </a:cubicBezTo>
                  <a:cubicBezTo>
                    <a:pt x="59604" y="203731"/>
                    <a:pt x="75773" y="197514"/>
                    <a:pt x="96284" y="195439"/>
                  </a:cubicBezTo>
                  <a:cubicBezTo>
                    <a:pt x="96713" y="195395"/>
                    <a:pt x="97122" y="195375"/>
                    <a:pt x="97548" y="195337"/>
                  </a:cubicBezTo>
                  <a:cubicBezTo>
                    <a:pt x="105430" y="200455"/>
                    <a:pt x="113889" y="204627"/>
                    <a:pt x="122748" y="207767"/>
                  </a:cubicBezTo>
                  <a:cubicBezTo>
                    <a:pt x="123902" y="208190"/>
                    <a:pt x="125204" y="208647"/>
                    <a:pt x="126605" y="209117"/>
                  </a:cubicBezTo>
                  <a:cubicBezTo>
                    <a:pt x="117560" y="212702"/>
                    <a:pt x="108031" y="214919"/>
                    <a:pt x="98333" y="215696"/>
                  </a:cubicBezTo>
                  <a:close/>
                  <a:moveTo>
                    <a:pt x="126250" y="198208"/>
                  </a:moveTo>
                  <a:cubicBezTo>
                    <a:pt x="106894" y="191115"/>
                    <a:pt x="92769" y="181087"/>
                    <a:pt x="94702" y="175807"/>
                  </a:cubicBezTo>
                  <a:lnTo>
                    <a:pt x="95730" y="173005"/>
                  </a:lnTo>
                  <a:cubicBezTo>
                    <a:pt x="105277" y="181464"/>
                    <a:pt x="116460" y="187873"/>
                    <a:pt x="128585" y="191835"/>
                  </a:cubicBezTo>
                  <a:cubicBezTo>
                    <a:pt x="134340" y="193950"/>
                    <a:pt x="140228" y="195686"/>
                    <a:pt x="146210" y="197032"/>
                  </a:cubicBezTo>
                  <a:cubicBezTo>
                    <a:pt x="143866" y="198567"/>
                    <a:pt x="141416" y="200290"/>
                    <a:pt x="138997" y="202136"/>
                  </a:cubicBezTo>
                  <a:cubicBezTo>
                    <a:pt x="134683" y="201049"/>
                    <a:pt x="130428" y="199737"/>
                    <a:pt x="126250" y="198208"/>
                  </a:cubicBezTo>
                  <a:close/>
                  <a:moveTo>
                    <a:pt x="136274" y="172674"/>
                  </a:moveTo>
                  <a:lnTo>
                    <a:pt x="143795" y="185955"/>
                  </a:lnTo>
                  <a:cubicBezTo>
                    <a:pt x="140059" y="184975"/>
                    <a:pt x="136126" y="183756"/>
                    <a:pt x="132087" y="182276"/>
                  </a:cubicBezTo>
                  <a:cubicBezTo>
                    <a:pt x="112730" y="175184"/>
                    <a:pt x="98606" y="165155"/>
                    <a:pt x="100540" y="159876"/>
                  </a:cubicBezTo>
                  <a:cubicBezTo>
                    <a:pt x="102344" y="154951"/>
                    <a:pt x="117486" y="155904"/>
                    <a:pt x="135225" y="161810"/>
                  </a:cubicBezTo>
                  <a:cubicBezTo>
                    <a:pt x="134022" y="165416"/>
                    <a:pt x="134403" y="169364"/>
                    <a:pt x="136274" y="172674"/>
                  </a:cubicBezTo>
                  <a:close/>
                  <a:moveTo>
                    <a:pt x="208602" y="175299"/>
                  </a:moveTo>
                  <a:lnTo>
                    <a:pt x="208166" y="172346"/>
                  </a:lnTo>
                  <a:cubicBezTo>
                    <a:pt x="220594" y="175220"/>
                    <a:pt x="233480" y="175512"/>
                    <a:pt x="246025" y="173203"/>
                  </a:cubicBezTo>
                  <a:cubicBezTo>
                    <a:pt x="258703" y="171787"/>
                    <a:pt x="270954" y="167783"/>
                    <a:pt x="282022" y="161440"/>
                  </a:cubicBezTo>
                  <a:lnTo>
                    <a:pt x="282457" y="164393"/>
                  </a:lnTo>
                  <a:cubicBezTo>
                    <a:pt x="283279" y="169955"/>
                    <a:pt x="267411" y="176905"/>
                    <a:pt x="247017" y="179917"/>
                  </a:cubicBezTo>
                  <a:cubicBezTo>
                    <a:pt x="226623" y="182929"/>
                    <a:pt x="209424" y="180861"/>
                    <a:pt x="208602" y="175299"/>
                  </a:cubicBezTo>
                  <a:close/>
                  <a:moveTo>
                    <a:pt x="247590" y="205209"/>
                  </a:moveTo>
                  <a:cubicBezTo>
                    <a:pt x="246874" y="210785"/>
                    <a:pt x="229716" y="213175"/>
                    <a:pt x="209269" y="210546"/>
                  </a:cubicBezTo>
                  <a:cubicBezTo>
                    <a:pt x="188821" y="207918"/>
                    <a:pt x="172826" y="201266"/>
                    <a:pt x="173543" y="195690"/>
                  </a:cubicBezTo>
                  <a:cubicBezTo>
                    <a:pt x="174259" y="190114"/>
                    <a:pt x="191417" y="187724"/>
                    <a:pt x="211865" y="190352"/>
                  </a:cubicBezTo>
                  <a:cubicBezTo>
                    <a:pt x="232313" y="192981"/>
                    <a:pt x="248307" y="199632"/>
                    <a:pt x="247590" y="205209"/>
                  </a:cubicBezTo>
                  <a:close/>
                  <a:moveTo>
                    <a:pt x="244539" y="163132"/>
                  </a:moveTo>
                  <a:cubicBezTo>
                    <a:pt x="224144" y="166143"/>
                    <a:pt x="206945" y="164075"/>
                    <a:pt x="206124" y="158514"/>
                  </a:cubicBezTo>
                  <a:cubicBezTo>
                    <a:pt x="205302" y="152952"/>
                    <a:pt x="221169" y="146001"/>
                    <a:pt x="241564" y="142989"/>
                  </a:cubicBezTo>
                  <a:cubicBezTo>
                    <a:pt x="261959" y="139978"/>
                    <a:pt x="279158" y="142045"/>
                    <a:pt x="279979" y="147607"/>
                  </a:cubicBezTo>
                  <a:cubicBezTo>
                    <a:pt x="280800" y="153170"/>
                    <a:pt x="264933" y="160120"/>
                    <a:pt x="244539" y="163132"/>
                  </a:cubicBezTo>
                  <a:close/>
                  <a:moveTo>
                    <a:pt x="182630" y="158122"/>
                  </a:moveTo>
                  <a:cubicBezTo>
                    <a:pt x="164692" y="168280"/>
                    <a:pt x="147903" y="172549"/>
                    <a:pt x="145132" y="167657"/>
                  </a:cubicBezTo>
                  <a:cubicBezTo>
                    <a:pt x="142361" y="162765"/>
                    <a:pt x="154659" y="150564"/>
                    <a:pt x="172598" y="140405"/>
                  </a:cubicBezTo>
                  <a:cubicBezTo>
                    <a:pt x="190537" y="130246"/>
                    <a:pt x="207325" y="125977"/>
                    <a:pt x="210096" y="130870"/>
                  </a:cubicBezTo>
                  <a:cubicBezTo>
                    <a:pt x="212866" y="135763"/>
                    <a:pt x="200569" y="147964"/>
                    <a:pt x="182630" y="158122"/>
                  </a:cubicBezTo>
                  <a:close/>
                  <a:moveTo>
                    <a:pt x="159579" y="200804"/>
                  </a:moveTo>
                  <a:cubicBezTo>
                    <a:pt x="160681" y="200179"/>
                    <a:pt x="161754" y="199654"/>
                    <a:pt x="162844" y="199076"/>
                  </a:cubicBezTo>
                  <a:lnTo>
                    <a:pt x="161283" y="211221"/>
                  </a:lnTo>
                  <a:cubicBezTo>
                    <a:pt x="160813" y="214869"/>
                    <a:pt x="161867" y="218548"/>
                    <a:pt x="164196" y="221394"/>
                  </a:cubicBezTo>
                  <a:cubicBezTo>
                    <a:pt x="148414" y="229410"/>
                    <a:pt x="134602" y="232451"/>
                    <a:pt x="132114" y="228056"/>
                  </a:cubicBezTo>
                  <a:cubicBezTo>
                    <a:pt x="129343" y="223163"/>
                    <a:pt x="141640" y="210962"/>
                    <a:pt x="159579" y="200804"/>
                  </a:cubicBezTo>
                  <a:close/>
                  <a:moveTo>
                    <a:pt x="153493" y="182422"/>
                  </a:moveTo>
                  <a:lnTo>
                    <a:pt x="152022" y="179825"/>
                  </a:lnTo>
                  <a:cubicBezTo>
                    <a:pt x="164651" y="178027"/>
                    <a:pt x="176776" y="173655"/>
                    <a:pt x="187647" y="166981"/>
                  </a:cubicBezTo>
                  <a:cubicBezTo>
                    <a:pt x="190066" y="165611"/>
                    <a:pt x="193094" y="163783"/>
                    <a:pt x="196299" y="161672"/>
                  </a:cubicBezTo>
                  <a:lnTo>
                    <a:pt x="197374" y="168952"/>
                  </a:lnTo>
                  <a:cubicBezTo>
                    <a:pt x="195328" y="170279"/>
                    <a:pt x="193254" y="171605"/>
                    <a:pt x="190991" y="172887"/>
                  </a:cubicBezTo>
                  <a:cubicBezTo>
                    <a:pt x="173052" y="183045"/>
                    <a:pt x="156263" y="187314"/>
                    <a:pt x="153493" y="182422"/>
                  </a:cubicBezTo>
                  <a:close/>
                  <a:moveTo>
                    <a:pt x="171760" y="209558"/>
                  </a:moveTo>
                  <a:cubicBezTo>
                    <a:pt x="182944" y="215693"/>
                    <a:pt x="195269" y="219466"/>
                    <a:pt x="207970" y="220644"/>
                  </a:cubicBezTo>
                  <a:cubicBezTo>
                    <a:pt x="220557" y="222717"/>
                    <a:pt x="233435" y="222184"/>
                    <a:pt x="245807" y="219077"/>
                  </a:cubicBezTo>
                  <a:lnTo>
                    <a:pt x="245427" y="222037"/>
                  </a:lnTo>
                  <a:cubicBezTo>
                    <a:pt x="244710" y="227614"/>
                    <a:pt x="227553" y="230004"/>
                    <a:pt x="207105" y="227376"/>
                  </a:cubicBezTo>
                  <a:cubicBezTo>
                    <a:pt x="186658" y="224748"/>
                    <a:pt x="170663" y="218096"/>
                    <a:pt x="171380" y="212519"/>
                  </a:cubicBezTo>
                  <a:close/>
                  <a:moveTo>
                    <a:pt x="206087" y="243559"/>
                  </a:moveTo>
                  <a:lnTo>
                    <a:pt x="268538" y="243559"/>
                  </a:lnTo>
                  <a:lnTo>
                    <a:pt x="268538" y="306010"/>
                  </a:lnTo>
                  <a:cubicBezTo>
                    <a:pt x="268538" y="323255"/>
                    <a:pt x="254559" y="337235"/>
                    <a:pt x="237313" y="337235"/>
                  </a:cubicBezTo>
                  <a:cubicBezTo>
                    <a:pt x="220068" y="337235"/>
                    <a:pt x="206087" y="323255"/>
                    <a:pt x="206087" y="306010"/>
                  </a:cubicBezTo>
                  <a:close/>
                  <a:moveTo>
                    <a:pt x="265948" y="223231"/>
                  </a:moveTo>
                  <a:cubicBezTo>
                    <a:pt x="262390" y="222774"/>
                    <a:pt x="258975" y="222192"/>
                    <a:pt x="255758" y="221517"/>
                  </a:cubicBezTo>
                  <a:lnTo>
                    <a:pt x="256622" y="214801"/>
                  </a:lnTo>
                  <a:cubicBezTo>
                    <a:pt x="260456" y="215572"/>
                    <a:pt x="264012" y="216140"/>
                    <a:pt x="266814" y="216500"/>
                  </a:cubicBezTo>
                  <a:cubicBezTo>
                    <a:pt x="279400" y="218573"/>
                    <a:pt x="292279" y="218040"/>
                    <a:pt x="304650" y="214933"/>
                  </a:cubicBezTo>
                  <a:lnTo>
                    <a:pt x="304269" y="217893"/>
                  </a:lnTo>
                  <a:cubicBezTo>
                    <a:pt x="303553" y="223470"/>
                    <a:pt x="286396" y="225860"/>
                    <a:pt x="265948" y="223231"/>
                  </a:cubicBezTo>
                  <a:close/>
                  <a:moveTo>
                    <a:pt x="268111" y="206403"/>
                  </a:moveTo>
                  <a:cubicBezTo>
                    <a:pt x="264473" y="205935"/>
                    <a:pt x="260997" y="205329"/>
                    <a:pt x="257711" y="204635"/>
                  </a:cubicBezTo>
                  <a:cubicBezTo>
                    <a:pt x="257172" y="198290"/>
                    <a:pt x="253231" y="192739"/>
                    <a:pt x="247419" y="190138"/>
                  </a:cubicBezTo>
                  <a:cubicBezTo>
                    <a:pt x="247775" y="190088"/>
                    <a:pt x="248169" y="190038"/>
                    <a:pt x="248505" y="189988"/>
                  </a:cubicBezTo>
                  <a:cubicBezTo>
                    <a:pt x="254933" y="189053"/>
                    <a:pt x="261288" y="187668"/>
                    <a:pt x="267523" y="185843"/>
                  </a:cubicBezTo>
                  <a:cubicBezTo>
                    <a:pt x="268576" y="185954"/>
                    <a:pt x="269634" y="186070"/>
                    <a:pt x="270707" y="186208"/>
                  </a:cubicBezTo>
                  <a:cubicBezTo>
                    <a:pt x="291154" y="188836"/>
                    <a:pt x="307149" y="195488"/>
                    <a:pt x="306433" y="201065"/>
                  </a:cubicBezTo>
                  <a:cubicBezTo>
                    <a:pt x="305716" y="206641"/>
                    <a:pt x="288558" y="209031"/>
                    <a:pt x="268111" y="206403"/>
                  </a:cubicBezTo>
                  <a:close/>
                  <a:moveTo>
                    <a:pt x="306334" y="184168"/>
                  </a:moveTo>
                  <a:cubicBezTo>
                    <a:pt x="299558" y="182222"/>
                    <a:pt x="292972" y="179666"/>
                    <a:pt x="286657" y="176533"/>
                  </a:cubicBezTo>
                  <a:cubicBezTo>
                    <a:pt x="288397" y="175077"/>
                    <a:pt x="289859" y="173318"/>
                    <a:pt x="290975" y="171343"/>
                  </a:cubicBezTo>
                  <a:cubicBezTo>
                    <a:pt x="296587" y="173824"/>
                    <a:pt x="302357" y="175933"/>
                    <a:pt x="308247" y="177657"/>
                  </a:cubicBezTo>
                  <a:cubicBezTo>
                    <a:pt x="320351" y="181682"/>
                    <a:pt x="333153" y="183180"/>
                    <a:pt x="345859" y="182058"/>
                  </a:cubicBezTo>
                  <a:lnTo>
                    <a:pt x="345018" y="184921"/>
                  </a:lnTo>
                  <a:cubicBezTo>
                    <a:pt x="343433" y="190315"/>
                    <a:pt x="326114" y="189978"/>
                    <a:pt x="306334" y="184168"/>
                  </a:cubicBezTo>
                  <a:close/>
                  <a:moveTo>
                    <a:pt x="289423" y="143779"/>
                  </a:moveTo>
                  <a:cubicBezTo>
                    <a:pt x="298734" y="144032"/>
                    <a:pt x="307965" y="145572"/>
                    <a:pt x="316855" y="148353"/>
                  </a:cubicBezTo>
                  <a:cubicBezTo>
                    <a:pt x="336634" y="154164"/>
                    <a:pt x="351385" y="163247"/>
                    <a:pt x="349800" y="168642"/>
                  </a:cubicBezTo>
                  <a:cubicBezTo>
                    <a:pt x="348215" y="174036"/>
                    <a:pt x="330896" y="173699"/>
                    <a:pt x="311116" y="167889"/>
                  </a:cubicBezTo>
                  <a:cubicBezTo>
                    <a:pt x="304609" y="166011"/>
                    <a:pt x="298277" y="163576"/>
                    <a:pt x="292190" y="160608"/>
                  </a:cubicBezTo>
                  <a:lnTo>
                    <a:pt x="290050" y="146121"/>
                  </a:lnTo>
                  <a:cubicBezTo>
                    <a:pt x="289910" y="145323"/>
                    <a:pt x="289701" y="144539"/>
                    <a:pt x="289423" y="143778"/>
                  </a:cubicBezTo>
                  <a:close/>
                  <a:moveTo>
                    <a:pt x="340743" y="208432"/>
                  </a:moveTo>
                  <a:cubicBezTo>
                    <a:pt x="332515" y="213307"/>
                    <a:pt x="323623" y="216961"/>
                    <a:pt x="314345" y="219281"/>
                  </a:cubicBezTo>
                  <a:lnTo>
                    <a:pt x="314367" y="219191"/>
                  </a:lnTo>
                  <a:lnTo>
                    <a:pt x="316530" y="202363"/>
                  </a:lnTo>
                  <a:cubicBezTo>
                    <a:pt x="316608" y="201581"/>
                    <a:pt x="316618" y="200794"/>
                    <a:pt x="316561" y="200010"/>
                  </a:cubicBezTo>
                  <a:cubicBezTo>
                    <a:pt x="317556" y="199247"/>
                    <a:pt x="318588" y="198482"/>
                    <a:pt x="319669" y="197715"/>
                  </a:cubicBezTo>
                  <a:cubicBezTo>
                    <a:pt x="334222" y="200171"/>
                    <a:pt x="351164" y="200120"/>
                    <a:pt x="354786" y="187791"/>
                  </a:cubicBezTo>
                  <a:lnTo>
                    <a:pt x="357100" y="179914"/>
                  </a:lnTo>
                  <a:cubicBezTo>
                    <a:pt x="362846" y="178691"/>
                    <a:pt x="366964" y="178984"/>
                    <a:pt x="368208" y="181180"/>
                  </a:cubicBezTo>
                  <a:cubicBezTo>
                    <a:pt x="370979" y="186072"/>
                    <a:pt x="358681" y="198274"/>
                    <a:pt x="340743" y="208432"/>
                  </a:cubicBezTo>
                  <a:close/>
                  <a:moveTo>
                    <a:pt x="51785" y="162373"/>
                  </a:moveTo>
                  <a:lnTo>
                    <a:pt x="88783" y="162373"/>
                  </a:lnTo>
                  <a:lnTo>
                    <a:pt x="85144" y="172305"/>
                  </a:lnTo>
                  <a:cubicBezTo>
                    <a:pt x="83493" y="177091"/>
                    <a:pt x="84475" y="182392"/>
                    <a:pt x="87730" y="186269"/>
                  </a:cubicBezTo>
                  <a:cubicBezTo>
                    <a:pt x="71917" y="188657"/>
                    <a:pt x="48469" y="194817"/>
                    <a:pt x="50041" y="210350"/>
                  </a:cubicBezTo>
                  <a:lnTo>
                    <a:pt x="51749" y="227231"/>
                  </a:lnTo>
                  <a:cubicBezTo>
                    <a:pt x="51897" y="228555"/>
                    <a:pt x="52243" y="229848"/>
                    <a:pt x="52777" y="231068"/>
                  </a:cubicBezTo>
                  <a:lnTo>
                    <a:pt x="16477" y="231068"/>
                  </a:lnTo>
                  <a:close/>
                  <a:moveTo>
                    <a:pt x="12490" y="424666"/>
                  </a:moveTo>
                  <a:lnTo>
                    <a:pt x="12490" y="368777"/>
                  </a:lnTo>
                  <a:cubicBezTo>
                    <a:pt x="42021" y="371787"/>
                    <a:pt x="65370" y="395136"/>
                    <a:pt x="68379" y="424666"/>
                  </a:cubicBezTo>
                  <a:close/>
                  <a:moveTo>
                    <a:pt x="462137" y="424666"/>
                  </a:moveTo>
                  <a:lnTo>
                    <a:pt x="406247" y="424666"/>
                  </a:lnTo>
                  <a:cubicBezTo>
                    <a:pt x="409257" y="395136"/>
                    <a:pt x="432606" y="371787"/>
                    <a:pt x="462137" y="368777"/>
                  </a:cubicBezTo>
                  <a:close/>
                  <a:moveTo>
                    <a:pt x="462137" y="356287"/>
                  </a:moveTo>
                  <a:cubicBezTo>
                    <a:pt x="425727" y="359375"/>
                    <a:pt x="396846" y="388257"/>
                    <a:pt x="393757" y="424666"/>
                  </a:cubicBezTo>
                  <a:lnTo>
                    <a:pt x="80870" y="424666"/>
                  </a:lnTo>
                  <a:cubicBezTo>
                    <a:pt x="77781" y="388257"/>
                    <a:pt x="48899" y="359375"/>
                    <a:pt x="12490" y="356287"/>
                  </a:cubicBezTo>
                  <a:lnTo>
                    <a:pt x="12490" y="243559"/>
                  </a:lnTo>
                  <a:lnTo>
                    <a:pt x="193597" y="243559"/>
                  </a:lnTo>
                  <a:lnTo>
                    <a:pt x="193597" y="306010"/>
                  </a:lnTo>
                  <a:cubicBezTo>
                    <a:pt x="193597" y="330153"/>
                    <a:pt x="213170" y="349725"/>
                    <a:pt x="237313" y="349725"/>
                  </a:cubicBezTo>
                  <a:cubicBezTo>
                    <a:pt x="261456" y="349725"/>
                    <a:pt x="281029" y="330153"/>
                    <a:pt x="281029" y="306010"/>
                  </a:cubicBezTo>
                  <a:lnTo>
                    <a:pt x="281029" y="243559"/>
                  </a:lnTo>
                  <a:lnTo>
                    <a:pt x="462137" y="243559"/>
                  </a:lnTo>
                  <a:close/>
                  <a:moveTo>
                    <a:pt x="458147" y="231068"/>
                  </a:moveTo>
                  <a:lnTo>
                    <a:pt x="428199" y="231068"/>
                  </a:lnTo>
                  <a:cubicBezTo>
                    <a:pt x="432698" y="228152"/>
                    <a:pt x="435249" y="223015"/>
                    <a:pt x="434853" y="217667"/>
                  </a:cubicBezTo>
                  <a:lnTo>
                    <a:pt x="433145" y="200786"/>
                  </a:lnTo>
                  <a:cubicBezTo>
                    <a:pt x="431296" y="182502"/>
                    <a:pt x="398040" y="183872"/>
                    <a:pt x="383828" y="185311"/>
                  </a:cubicBezTo>
                  <a:cubicBezTo>
                    <a:pt x="383391" y="185355"/>
                    <a:pt x="382818" y="185436"/>
                    <a:pt x="382347" y="185488"/>
                  </a:cubicBezTo>
                  <a:lnTo>
                    <a:pt x="377066" y="176163"/>
                  </a:lnTo>
                  <a:cubicBezTo>
                    <a:pt x="373366" y="170517"/>
                    <a:pt x="366569" y="167734"/>
                    <a:pt x="359972" y="169166"/>
                  </a:cubicBezTo>
                  <a:cubicBezTo>
                    <a:pt x="360224" y="166737"/>
                    <a:pt x="359800" y="164285"/>
                    <a:pt x="358746" y="162081"/>
                  </a:cubicBezTo>
                  <a:lnTo>
                    <a:pt x="359380" y="162373"/>
                  </a:lnTo>
                  <a:lnTo>
                    <a:pt x="422817" y="162373"/>
                  </a:lnTo>
                  <a:close/>
                </a:path>
              </a:pathLst>
            </a:custGeom>
            <a:solidFill>
              <a:schemeClr val="lt1"/>
            </a:solidFill>
            <a:ln w="8202" cap="flat">
              <a:solidFill>
                <a:schemeClr val="accent5"/>
              </a:solidFill>
              <a:prstDash val="solid"/>
              <a:miter/>
            </a:ln>
          </p:spPr>
          <p:txBody>
            <a:bodyPr rtlCol="0" anchor="ctr"/>
            <a:lstStyle/>
            <a:p>
              <a:endParaRPr lang="en-GB"/>
            </a:p>
          </p:txBody>
        </p:sp>
        <p:sp>
          <p:nvSpPr>
            <p:cNvPr id="152" name="Frihandsfigur: Form 151">
              <a:extLst>
                <a:ext uri="{FF2B5EF4-FFF2-40B4-BE49-F238E27FC236}">
                  <a16:creationId xmlns:a16="http://schemas.microsoft.com/office/drawing/2014/main" id="{2A005AD6-8FC1-1E80-243E-8EEACBA8D1D5}"/>
                </a:ext>
              </a:extLst>
            </p:cNvPr>
            <p:cNvSpPr/>
            <p:nvPr/>
          </p:nvSpPr>
          <p:spPr>
            <a:xfrm>
              <a:off x="15899720" y="7309480"/>
              <a:ext cx="37470" cy="37470"/>
            </a:xfrm>
            <a:custGeom>
              <a:avLst/>
              <a:gdLst>
                <a:gd name="connsiteX0" fmla="*/ 18735 w 37470"/>
                <a:gd name="connsiteY0" fmla="*/ 37471 h 37470"/>
                <a:gd name="connsiteX1" fmla="*/ 37471 w 37470"/>
                <a:gd name="connsiteY1" fmla="*/ 18735 h 37470"/>
                <a:gd name="connsiteX2" fmla="*/ 18735 w 37470"/>
                <a:gd name="connsiteY2" fmla="*/ 0 h 37470"/>
                <a:gd name="connsiteX3" fmla="*/ 0 w 37470"/>
                <a:gd name="connsiteY3" fmla="*/ 18735 h 37470"/>
                <a:gd name="connsiteX4" fmla="*/ 18735 w 37470"/>
                <a:gd name="connsiteY4" fmla="*/ 37471 h 37470"/>
                <a:gd name="connsiteX5" fmla="*/ 18735 w 37470"/>
                <a:gd name="connsiteY5" fmla="*/ 12490 h 37470"/>
                <a:gd name="connsiteX6" fmla="*/ 24980 w 37470"/>
                <a:gd name="connsiteY6" fmla="*/ 18735 h 37470"/>
                <a:gd name="connsiteX7" fmla="*/ 18735 w 37470"/>
                <a:gd name="connsiteY7" fmla="*/ 24980 h 37470"/>
                <a:gd name="connsiteX8" fmla="*/ 12490 w 37470"/>
                <a:gd name="connsiteY8" fmla="*/ 18735 h 37470"/>
                <a:gd name="connsiteX9" fmla="*/ 18735 w 37470"/>
                <a:gd name="connsiteY9" fmla="*/ 12490 h 3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470" h="37470">
                  <a:moveTo>
                    <a:pt x="18735" y="37471"/>
                  </a:moveTo>
                  <a:cubicBezTo>
                    <a:pt x="29082" y="37471"/>
                    <a:pt x="37471" y="29083"/>
                    <a:pt x="37471" y="18735"/>
                  </a:cubicBezTo>
                  <a:cubicBezTo>
                    <a:pt x="37471" y="8388"/>
                    <a:pt x="29082" y="0"/>
                    <a:pt x="18735" y="0"/>
                  </a:cubicBezTo>
                  <a:cubicBezTo>
                    <a:pt x="8388" y="0"/>
                    <a:pt x="0" y="8388"/>
                    <a:pt x="0" y="18735"/>
                  </a:cubicBezTo>
                  <a:cubicBezTo>
                    <a:pt x="0" y="29083"/>
                    <a:pt x="8388" y="37471"/>
                    <a:pt x="18735" y="37471"/>
                  </a:cubicBezTo>
                  <a:close/>
                  <a:moveTo>
                    <a:pt x="18735" y="12490"/>
                  </a:moveTo>
                  <a:cubicBezTo>
                    <a:pt x="22184" y="12490"/>
                    <a:pt x="24980" y="15286"/>
                    <a:pt x="24980" y="18735"/>
                  </a:cubicBezTo>
                  <a:cubicBezTo>
                    <a:pt x="24980" y="22184"/>
                    <a:pt x="22184" y="24980"/>
                    <a:pt x="18735" y="24980"/>
                  </a:cubicBezTo>
                  <a:cubicBezTo>
                    <a:pt x="15286" y="24980"/>
                    <a:pt x="12490" y="22184"/>
                    <a:pt x="12490" y="18735"/>
                  </a:cubicBezTo>
                  <a:cubicBezTo>
                    <a:pt x="12494" y="15288"/>
                    <a:pt x="15288" y="12494"/>
                    <a:pt x="18735" y="12490"/>
                  </a:cubicBezTo>
                  <a:close/>
                </a:path>
              </a:pathLst>
            </a:custGeom>
            <a:solidFill>
              <a:schemeClr val="lt1"/>
            </a:solidFill>
            <a:ln w="8202" cap="flat">
              <a:solidFill>
                <a:schemeClr val="accent5"/>
              </a:solidFill>
              <a:prstDash val="solid"/>
              <a:miter/>
            </a:ln>
          </p:spPr>
          <p:txBody>
            <a:bodyPr rtlCol="0" anchor="ctr"/>
            <a:lstStyle/>
            <a:p>
              <a:endParaRPr lang="en-GB"/>
            </a:p>
          </p:txBody>
        </p:sp>
      </p:grpSp>
      <p:sp>
        <p:nvSpPr>
          <p:cNvPr id="154" name="Bild 144" descr="Euro med hel fyllning">
            <a:extLst>
              <a:ext uri="{FF2B5EF4-FFF2-40B4-BE49-F238E27FC236}">
                <a16:creationId xmlns:a16="http://schemas.microsoft.com/office/drawing/2014/main" id="{309838D4-4813-4E05-1460-54E48D9F9266}"/>
              </a:ext>
            </a:extLst>
          </p:cNvPr>
          <p:cNvSpPr/>
          <p:nvPr/>
        </p:nvSpPr>
        <p:spPr>
          <a:xfrm rot="18205641">
            <a:off x="8295704" y="6168401"/>
            <a:ext cx="206621" cy="278254"/>
          </a:xfrm>
          <a:custGeom>
            <a:avLst/>
            <a:gdLst>
              <a:gd name="connsiteX0" fmla="*/ 194885 w 206621"/>
              <a:gd name="connsiteY0" fmla="*/ 237586 h 278254"/>
              <a:gd name="connsiteX1" fmla="*/ 133776 w 206621"/>
              <a:gd name="connsiteY1" fmla="*/ 256850 h 278254"/>
              <a:gd name="connsiteX2" fmla="*/ 49051 w 206621"/>
              <a:gd name="connsiteY2" fmla="*/ 171234 h 278254"/>
              <a:gd name="connsiteX3" fmla="*/ 149829 w 206621"/>
              <a:gd name="connsiteY3" fmla="*/ 171234 h 278254"/>
              <a:gd name="connsiteX4" fmla="*/ 149829 w 206621"/>
              <a:gd name="connsiteY4" fmla="*/ 149829 h 278254"/>
              <a:gd name="connsiteX5" fmla="*/ 46590 w 206621"/>
              <a:gd name="connsiteY5" fmla="*/ 149829 h 278254"/>
              <a:gd name="connsiteX6" fmla="*/ 46376 w 206621"/>
              <a:gd name="connsiteY6" fmla="*/ 139127 h 278254"/>
              <a:gd name="connsiteX7" fmla="*/ 46661 w 206621"/>
              <a:gd name="connsiteY7" fmla="*/ 128425 h 278254"/>
              <a:gd name="connsiteX8" fmla="*/ 149829 w 206621"/>
              <a:gd name="connsiteY8" fmla="*/ 128425 h 278254"/>
              <a:gd name="connsiteX9" fmla="*/ 149829 w 206621"/>
              <a:gd name="connsiteY9" fmla="*/ 107021 h 278254"/>
              <a:gd name="connsiteX10" fmla="*/ 49051 w 206621"/>
              <a:gd name="connsiteY10" fmla="*/ 107021 h 278254"/>
              <a:gd name="connsiteX11" fmla="*/ 133776 w 206621"/>
              <a:gd name="connsiteY11" fmla="*/ 21404 h 278254"/>
              <a:gd name="connsiteX12" fmla="*/ 194885 w 206621"/>
              <a:gd name="connsiteY12" fmla="*/ 40668 h 278254"/>
              <a:gd name="connsiteX13" fmla="*/ 206622 w 206621"/>
              <a:gd name="connsiteY13" fmla="*/ 22831 h 278254"/>
              <a:gd name="connsiteX14" fmla="*/ 133776 w 206621"/>
              <a:gd name="connsiteY14" fmla="*/ 0 h 278254"/>
              <a:gd name="connsiteX15" fmla="*/ 27397 w 206621"/>
              <a:gd name="connsiteY15" fmla="*/ 107021 h 278254"/>
              <a:gd name="connsiteX16" fmla="*/ 0 w 206621"/>
              <a:gd name="connsiteY16" fmla="*/ 107021 h 278254"/>
              <a:gd name="connsiteX17" fmla="*/ 0 w 206621"/>
              <a:gd name="connsiteY17" fmla="*/ 128425 h 278254"/>
              <a:gd name="connsiteX18" fmla="*/ 25328 w 206621"/>
              <a:gd name="connsiteY18" fmla="*/ 128425 h 278254"/>
              <a:gd name="connsiteX19" fmla="*/ 25043 w 206621"/>
              <a:gd name="connsiteY19" fmla="*/ 139127 h 278254"/>
              <a:gd name="connsiteX20" fmla="*/ 25328 w 206621"/>
              <a:gd name="connsiteY20" fmla="*/ 149829 h 278254"/>
              <a:gd name="connsiteX21" fmla="*/ 0 w 206621"/>
              <a:gd name="connsiteY21" fmla="*/ 149829 h 278254"/>
              <a:gd name="connsiteX22" fmla="*/ 0 w 206621"/>
              <a:gd name="connsiteY22" fmla="*/ 171234 h 278254"/>
              <a:gd name="connsiteX23" fmla="*/ 27397 w 206621"/>
              <a:gd name="connsiteY23" fmla="*/ 171234 h 278254"/>
              <a:gd name="connsiteX24" fmla="*/ 133776 w 206621"/>
              <a:gd name="connsiteY24" fmla="*/ 278254 h 278254"/>
              <a:gd name="connsiteX25" fmla="*/ 206622 w 206621"/>
              <a:gd name="connsiteY25" fmla="*/ 255352 h 278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6621" h="278254">
                <a:moveTo>
                  <a:pt x="194885" y="237586"/>
                </a:moveTo>
                <a:cubicBezTo>
                  <a:pt x="176863" y="249897"/>
                  <a:pt x="155601" y="256600"/>
                  <a:pt x="133776" y="256850"/>
                </a:cubicBezTo>
                <a:cubicBezTo>
                  <a:pt x="81728" y="256850"/>
                  <a:pt x="56757" y="215683"/>
                  <a:pt x="49051" y="171234"/>
                </a:cubicBezTo>
                <a:lnTo>
                  <a:pt x="149829" y="171234"/>
                </a:lnTo>
                <a:lnTo>
                  <a:pt x="149829" y="149829"/>
                </a:lnTo>
                <a:lnTo>
                  <a:pt x="46590" y="149829"/>
                </a:lnTo>
                <a:cubicBezTo>
                  <a:pt x="46376" y="146262"/>
                  <a:pt x="46376" y="142695"/>
                  <a:pt x="46376" y="139127"/>
                </a:cubicBezTo>
                <a:cubicBezTo>
                  <a:pt x="46376" y="135560"/>
                  <a:pt x="46376" y="131992"/>
                  <a:pt x="46661" y="128425"/>
                </a:cubicBezTo>
                <a:lnTo>
                  <a:pt x="149829" y="128425"/>
                </a:lnTo>
                <a:lnTo>
                  <a:pt x="149829" y="107021"/>
                </a:lnTo>
                <a:lnTo>
                  <a:pt x="49051" y="107021"/>
                </a:lnTo>
                <a:cubicBezTo>
                  <a:pt x="56757" y="62572"/>
                  <a:pt x="81728" y="21404"/>
                  <a:pt x="133776" y="21404"/>
                </a:cubicBezTo>
                <a:cubicBezTo>
                  <a:pt x="155598" y="21667"/>
                  <a:pt x="176857" y="28369"/>
                  <a:pt x="194885" y="40668"/>
                </a:cubicBezTo>
                <a:lnTo>
                  <a:pt x="206622" y="22831"/>
                </a:lnTo>
                <a:cubicBezTo>
                  <a:pt x="185119" y="8212"/>
                  <a:pt x="159777" y="269"/>
                  <a:pt x="133776" y="0"/>
                </a:cubicBezTo>
                <a:cubicBezTo>
                  <a:pt x="77519" y="0"/>
                  <a:pt x="37243" y="41917"/>
                  <a:pt x="27397" y="107021"/>
                </a:cubicBezTo>
                <a:lnTo>
                  <a:pt x="0" y="107021"/>
                </a:lnTo>
                <a:lnTo>
                  <a:pt x="0" y="128425"/>
                </a:lnTo>
                <a:lnTo>
                  <a:pt x="25328" y="128425"/>
                </a:lnTo>
                <a:cubicBezTo>
                  <a:pt x="25150" y="131992"/>
                  <a:pt x="25043" y="135560"/>
                  <a:pt x="25043" y="139127"/>
                </a:cubicBezTo>
                <a:cubicBezTo>
                  <a:pt x="25043" y="142695"/>
                  <a:pt x="25043" y="146262"/>
                  <a:pt x="25328" y="149829"/>
                </a:cubicBezTo>
                <a:lnTo>
                  <a:pt x="0" y="149829"/>
                </a:lnTo>
                <a:lnTo>
                  <a:pt x="0" y="171234"/>
                </a:lnTo>
                <a:lnTo>
                  <a:pt x="27397" y="171234"/>
                </a:lnTo>
                <a:cubicBezTo>
                  <a:pt x="37243" y="236338"/>
                  <a:pt x="77340" y="278254"/>
                  <a:pt x="133776" y="278254"/>
                </a:cubicBezTo>
                <a:cubicBezTo>
                  <a:pt x="159784" y="277964"/>
                  <a:pt x="185127" y="269997"/>
                  <a:pt x="206622" y="255352"/>
                </a:cubicBezTo>
                <a:close/>
              </a:path>
            </a:pathLst>
          </a:custGeom>
          <a:solidFill>
            <a:schemeClr val="lt1"/>
          </a:solidFill>
          <a:ln w="4630" cap="flat">
            <a:solidFill>
              <a:schemeClr val="accent5"/>
            </a:solidFill>
            <a:prstDash val="solid"/>
            <a:miter/>
          </a:ln>
        </p:spPr>
        <p:txBody>
          <a:bodyPr rtlCol="0" anchor="ctr"/>
          <a:lstStyle/>
          <a:p>
            <a:endParaRPr lang="en-GB"/>
          </a:p>
        </p:txBody>
      </p:sp>
      <p:grpSp>
        <p:nvGrpSpPr>
          <p:cNvPr id="155" name="Bild 2" descr="Lastbil kontur">
            <a:extLst>
              <a:ext uri="{FF2B5EF4-FFF2-40B4-BE49-F238E27FC236}">
                <a16:creationId xmlns:a16="http://schemas.microsoft.com/office/drawing/2014/main" id="{E171C55C-A435-9747-D73F-283CCEFCB682}"/>
              </a:ext>
            </a:extLst>
          </p:cNvPr>
          <p:cNvGrpSpPr/>
          <p:nvPr/>
        </p:nvGrpSpPr>
        <p:grpSpPr>
          <a:xfrm>
            <a:off x="13253493" y="4261061"/>
            <a:ext cx="838200" cy="476345"/>
            <a:chOff x="12550105" y="4329639"/>
            <a:chExt cx="838200" cy="476345"/>
          </a:xfrm>
          <a:solidFill>
            <a:schemeClr val="lt1"/>
          </a:solidFill>
        </p:grpSpPr>
        <p:sp>
          <p:nvSpPr>
            <p:cNvPr id="156" name="Frihandsfigur: Form 155">
              <a:extLst>
                <a:ext uri="{FF2B5EF4-FFF2-40B4-BE49-F238E27FC236}">
                  <a16:creationId xmlns:a16="http://schemas.microsoft.com/office/drawing/2014/main" id="{9725CDBB-A822-789C-FEAC-D9888AB4204C}"/>
                </a:ext>
              </a:extLst>
            </p:cNvPr>
            <p:cNvSpPr/>
            <p:nvPr/>
          </p:nvSpPr>
          <p:spPr>
            <a:xfrm>
              <a:off x="12645355"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7" name="Frihandsfigur: Form 156">
              <a:extLst>
                <a:ext uri="{FF2B5EF4-FFF2-40B4-BE49-F238E27FC236}">
                  <a16:creationId xmlns:a16="http://schemas.microsoft.com/office/drawing/2014/main" id="{CE87BD0E-B866-5032-6AFB-4860BACB3209}"/>
                </a:ext>
              </a:extLst>
            </p:cNvPr>
            <p:cNvSpPr/>
            <p:nvPr/>
          </p:nvSpPr>
          <p:spPr>
            <a:xfrm>
              <a:off x="12550105" y="4329639"/>
              <a:ext cx="838200" cy="400164"/>
            </a:xfrm>
            <a:custGeom>
              <a:avLst/>
              <a:gdLst>
                <a:gd name="connsiteX0" fmla="*/ 822960 w 838200"/>
                <a:gd name="connsiteY0" fmla="*/ 236287 h 400164"/>
                <a:gd name="connsiteX1" fmla="*/ 772478 w 838200"/>
                <a:gd name="connsiteY1" fmla="*/ 198187 h 400164"/>
                <a:gd name="connsiteX2" fmla="*/ 759143 w 838200"/>
                <a:gd name="connsiteY2" fmla="*/ 178184 h 400164"/>
                <a:gd name="connsiteX3" fmla="*/ 740093 w 838200"/>
                <a:gd name="connsiteY3" fmla="*/ 112462 h 400164"/>
                <a:gd name="connsiteX4" fmla="*/ 666750 w 838200"/>
                <a:gd name="connsiteY4" fmla="*/ 57150 h 400164"/>
                <a:gd name="connsiteX5" fmla="*/ 571500 w 838200"/>
                <a:gd name="connsiteY5" fmla="*/ 57150 h 400164"/>
                <a:gd name="connsiteX6" fmla="*/ 571500 w 838200"/>
                <a:gd name="connsiteY6" fmla="*/ 0 h 400164"/>
                <a:gd name="connsiteX7" fmla="*/ 0 w 838200"/>
                <a:gd name="connsiteY7" fmla="*/ 0 h 400164"/>
                <a:gd name="connsiteX8" fmla="*/ 0 w 838200"/>
                <a:gd name="connsiteY8" fmla="*/ 400164 h 400164"/>
                <a:gd name="connsiteX9" fmla="*/ 76200 w 838200"/>
                <a:gd name="connsiteY9" fmla="*/ 400164 h 400164"/>
                <a:gd name="connsiteX10" fmla="*/ 78105 w 838200"/>
                <a:gd name="connsiteY10" fmla="*/ 381114 h 400164"/>
                <a:gd name="connsiteX11" fmla="*/ 19050 w 838200"/>
                <a:gd name="connsiteY11" fmla="*/ 381114 h 400164"/>
                <a:gd name="connsiteX12" fmla="*/ 19050 w 838200"/>
                <a:gd name="connsiteY12" fmla="*/ 256670 h 400164"/>
                <a:gd name="connsiteX13" fmla="*/ 552450 w 838200"/>
                <a:gd name="connsiteY13" fmla="*/ 256670 h 400164"/>
                <a:gd name="connsiteX14" fmla="*/ 552450 w 838200"/>
                <a:gd name="connsiteY14" fmla="*/ 381114 h 400164"/>
                <a:gd name="connsiteX15" fmla="*/ 264795 w 838200"/>
                <a:gd name="connsiteY15" fmla="*/ 381114 h 400164"/>
                <a:gd name="connsiteX16" fmla="*/ 266700 w 838200"/>
                <a:gd name="connsiteY16" fmla="*/ 400164 h 400164"/>
                <a:gd name="connsiteX17" fmla="*/ 581025 w 838200"/>
                <a:gd name="connsiteY17" fmla="*/ 400164 h 400164"/>
                <a:gd name="connsiteX18" fmla="*/ 582930 w 838200"/>
                <a:gd name="connsiteY18" fmla="*/ 381114 h 400164"/>
                <a:gd name="connsiteX19" fmla="*/ 571500 w 838200"/>
                <a:gd name="connsiteY19" fmla="*/ 381114 h 400164"/>
                <a:gd name="connsiteX20" fmla="*/ 571500 w 838200"/>
                <a:gd name="connsiteY20" fmla="*/ 76200 h 400164"/>
                <a:gd name="connsiteX21" fmla="*/ 609600 w 838200"/>
                <a:gd name="connsiteY21" fmla="*/ 76200 h 400164"/>
                <a:gd name="connsiteX22" fmla="*/ 609600 w 838200"/>
                <a:gd name="connsiteY22" fmla="*/ 209045 h 400164"/>
                <a:gd name="connsiteX23" fmla="*/ 756095 w 838200"/>
                <a:gd name="connsiteY23" fmla="*/ 209045 h 400164"/>
                <a:gd name="connsiteX24" fmla="*/ 761209 w 838200"/>
                <a:gd name="connsiteY24" fmla="*/ 213512 h 400164"/>
                <a:gd name="connsiteX25" fmla="*/ 811282 w 838200"/>
                <a:gd name="connsiteY25" fmla="*/ 251317 h 400164"/>
                <a:gd name="connsiteX26" fmla="*/ 819150 w 838200"/>
                <a:gd name="connsiteY26" fmla="*/ 266776 h 400164"/>
                <a:gd name="connsiteX27" fmla="*/ 819150 w 838200"/>
                <a:gd name="connsiteY27" fmla="*/ 362026 h 400164"/>
                <a:gd name="connsiteX28" fmla="*/ 800100 w 838200"/>
                <a:gd name="connsiteY28" fmla="*/ 381076 h 400164"/>
                <a:gd name="connsiteX29" fmla="*/ 769620 w 838200"/>
                <a:gd name="connsiteY29" fmla="*/ 381076 h 400164"/>
                <a:gd name="connsiteX30" fmla="*/ 771525 w 838200"/>
                <a:gd name="connsiteY30" fmla="*/ 400126 h 400164"/>
                <a:gd name="connsiteX31" fmla="*/ 800100 w 838200"/>
                <a:gd name="connsiteY31" fmla="*/ 400126 h 400164"/>
                <a:gd name="connsiteX32" fmla="*/ 838200 w 838200"/>
                <a:gd name="connsiteY32" fmla="*/ 362026 h 400164"/>
                <a:gd name="connsiteX33" fmla="*/ 838200 w 838200"/>
                <a:gd name="connsiteY33" fmla="*/ 266776 h 400164"/>
                <a:gd name="connsiteX34" fmla="*/ 822960 w 838200"/>
                <a:gd name="connsiteY34" fmla="*/ 236287 h 400164"/>
                <a:gd name="connsiteX35" fmla="*/ 552450 w 838200"/>
                <a:gd name="connsiteY35" fmla="*/ 237620 h 400164"/>
                <a:gd name="connsiteX36" fmla="*/ 19050 w 838200"/>
                <a:gd name="connsiteY36" fmla="*/ 237620 h 400164"/>
                <a:gd name="connsiteX37" fmla="*/ 19050 w 838200"/>
                <a:gd name="connsiteY37" fmla="*/ 19050 h 400164"/>
                <a:gd name="connsiteX38" fmla="*/ 552450 w 838200"/>
                <a:gd name="connsiteY38" fmla="*/ 19050 h 400164"/>
                <a:gd name="connsiteX39" fmla="*/ 628650 w 838200"/>
                <a:gd name="connsiteY39" fmla="*/ 76200 h 400164"/>
                <a:gd name="connsiteX40" fmla="*/ 666750 w 838200"/>
                <a:gd name="connsiteY40" fmla="*/ 76200 h 400164"/>
                <a:gd name="connsiteX41" fmla="*/ 721805 w 838200"/>
                <a:gd name="connsiteY41" fmla="*/ 117710 h 400164"/>
                <a:gd name="connsiteX42" fmla="*/ 740769 w 838200"/>
                <a:gd name="connsiteY42" fmla="*/ 183147 h 400164"/>
                <a:gd name="connsiteX43" fmla="*/ 743169 w 838200"/>
                <a:gd name="connsiteY43" fmla="*/ 189976 h 400164"/>
                <a:gd name="connsiteX44" fmla="*/ 628650 w 838200"/>
                <a:gd name="connsiteY44" fmla="*/ 189976 h 400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38200" h="400164">
                  <a:moveTo>
                    <a:pt x="822960" y="236287"/>
                  </a:moveTo>
                  <a:lnTo>
                    <a:pt x="772478" y="198187"/>
                  </a:lnTo>
                  <a:cubicBezTo>
                    <a:pt x="765858" y="193258"/>
                    <a:pt x="761146" y="186191"/>
                    <a:pt x="759143" y="178184"/>
                  </a:cubicBezTo>
                  <a:lnTo>
                    <a:pt x="740093" y="112462"/>
                  </a:lnTo>
                  <a:cubicBezTo>
                    <a:pt x="730395" y="79953"/>
                    <a:pt x="700672" y="57537"/>
                    <a:pt x="666750" y="57150"/>
                  </a:cubicBezTo>
                  <a:lnTo>
                    <a:pt x="571500" y="57150"/>
                  </a:lnTo>
                  <a:lnTo>
                    <a:pt x="571500" y="0"/>
                  </a:lnTo>
                  <a:lnTo>
                    <a:pt x="0" y="0"/>
                  </a:lnTo>
                  <a:lnTo>
                    <a:pt x="0" y="400164"/>
                  </a:lnTo>
                  <a:lnTo>
                    <a:pt x="76200" y="400164"/>
                  </a:lnTo>
                  <a:cubicBezTo>
                    <a:pt x="76197" y="393766"/>
                    <a:pt x="76835" y="387385"/>
                    <a:pt x="78105" y="381114"/>
                  </a:cubicBezTo>
                  <a:lnTo>
                    <a:pt x="19050" y="381114"/>
                  </a:lnTo>
                  <a:lnTo>
                    <a:pt x="19050" y="256670"/>
                  </a:lnTo>
                  <a:lnTo>
                    <a:pt x="552450" y="256670"/>
                  </a:lnTo>
                  <a:lnTo>
                    <a:pt x="552450" y="381114"/>
                  </a:lnTo>
                  <a:lnTo>
                    <a:pt x="264795" y="381114"/>
                  </a:lnTo>
                  <a:cubicBezTo>
                    <a:pt x="266069" y="387384"/>
                    <a:pt x="266708" y="393766"/>
                    <a:pt x="266700" y="400164"/>
                  </a:cubicBezTo>
                  <a:lnTo>
                    <a:pt x="581025" y="400164"/>
                  </a:lnTo>
                  <a:cubicBezTo>
                    <a:pt x="581022" y="393766"/>
                    <a:pt x="581660" y="387385"/>
                    <a:pt x="582930" y="381114"/>
                  </a:cubicBezTo>
                  <a:lnTo>
                    <a:pt x="571500" y="381114"/>
                  </a:lnTo>
                  <a:lnTo>
                    <a:pt x="571500" y="76200"/>
                  </a:lnTo>
                  <a:lnTo>
                    <a:pt x="609600" y="76200"/>
                  </a:lnTo>
                  <a:lnTo>
                    <a:pt x="609600" y="209045"/>
                  </a:lnTo>
                  <a:lnTo>
                    <a:pt x="756095" y="209045"/>
                  </a:lnTo>
                  <a:cubicBezTo>
                    <a:pt x="757699" y="210645"/>
                    <a:pt x="759408" y="212138"/>
                    <a:pt x="761209" y="213512"/>
                  </a:cubicBezTo>
                  <a:lnTo>
                    <a:pt x="811282" y="251317"/>
                  </a:lnTo>
                  <a:cubicBezTo>
                    <a:pt x="816190" y="254947"/>
                    <a:pt x="819103" y="260673"/>
                    <a:pt x="819150" y="266776"/>
                  </a:cubicBezTo>
                  <a:lnTo>
                    <a:pt x="819150" y="362026"/>
                  </a:lnTo>
                  <a:cubicBezTo>
                    <a:pt x="819150" y="372548"/>
                    <a:pt x="810621" y="381076"/>
                    <a:pt x="800100" y="381076"/>
                  </a:cubicBezTo>
                  <a:lnTo>
                    <a:pt x="769620" y="381076"/>
                  </a:lnTo>
                  <a:cubicBezTo>
                    <a:pt x="770894" y="387346"/>
                    <a:pt x="771533" y="393728"/>
                    <a:pt x="771525" y="400126"/>
                  </a:cubicBezTo>
                  <a:lnTo>
                    <a:pt x="800100" y="400126"/>
                  </a:lnTo>
                  <a:cubicBezTo>
                    <a:pt x="821114" y="400059"/>
                    <a:pt x="838132" y="383040"/>
                    <a:pt x="838200" y="362026"/>
                  </a:cubicBezTo>
                  <a:lnTo>
                    <a:pt x="838200" y="266776"/>
                  </a:lnTo>
                  <a:cubicBezTo>
                    <a:pt x="838161" y="254791"/>
                    <a:pt x="832524" y="243511"/>
                    <a:pt x="822960" y="236287"/>
                  </a:cubicBezTo>
                  <a:close/>
                  <a:moveTo>
                    <a:pt x="552450" y="237620"/>
                  </a:moveTo>
                  <a:lnTo>
                    <a:pt x="19050" y="237620"/>
                  </a:lnTo>
                  <a:lnTo>
                    <a:pt x="19050" y="19050"/>
                  </a:lnTo>
                  <a:lnTo>
                    <a:pt x="552450" y="19050"/>
                  </a:lnTo>
                  <a:close/>
                  <a:moveTo>
                    <a:pt x="628650" y="76200"/>
                  </a:moveTo>
                  <a:lnTo>
                    <a:pt x="666750" y="76200"/>
                  </a:lnTo>
                  <a:cubicBezTo>
                    <a:pt x="692156" y="76649"/>
                    <a:pt x="714384" y="93407"/>
                    <a:pt x="721805" y="117710"/>
                  </a:cubicBezTo>
                  <a:lnTo>
                    <a:pt x="740769" y="183147"/>
                  </a:lnTo>
                  <a:cubicBezTo>
                    <a:pt x="741416" y="185474"/>
                    <a:pt x="742218" y="187756"/>
                    <a:pt x="743169" y="189976"/>
                  </a:cubicBezTo>
                  <a:lnTo>
                    <a:pt x="628650" y="189976"/>
                  </a:lnTo>
                  <a:close/>
                </a:path>
              </a:pathLst>
            </a:custGeom>
            <a:solidFill>
              <a:schemeClr val="lt1"/>
            </a:solidFill>
            <a:ln w="12700" cap="flat">
              <a:solidFill>
                <a:schemeClr val="accent5"/>
              </a:solidFill>
              <a:prstDash val="solid"/>
              <a:miter/>
            </a:ln>
          </p:spPr>
          <p:txBody>
            <a:bodyPr rtlCol="0" anchor="ctr"/>
            <a:lstStyle/>
            <a:p>
              <a:endParaRPr lang="en-GB"/>
            </a:p>
          </p:txBody>
        </p:sp>
        <p:sp>
          <p:nvSpPr>
            <p:cNvPr id="158" name="Frihandsfigur: Form 157">
              <a:extLst>
                <a:ext uri="{FF2B5EF4-FFF2-40B4-BE49-F238E27FC236}">
                  <a16:creationId xmlns:a16="http://schemas.microsoft.com/office/drawing/2014/main" id="{4C2E8776-EDB0-14FC-2861-F68861841265}"/>
                </a:ext>
              </a:extLst>
            </p:cNvPr>
            <p:cNvSpPr/>
            <p:nvPr/>
          </p:nvSpPr>
          <p:spPr>
            <a:xfrm>
              <a:off x="13150180" y="4653584"/>
              <a:ext cx="152400" cy="152400"/>
            </a:xfrm>
            <a:custGeom>
              <a:avLst/>
              <a:gdLst>
                <a:gd name="connsiteX0" fmla="*/ 76200 w 152400"/>
                <a:gd name="connsiteY0" fmla="*/ 0 h 152400"/>
                <a:gd name="connsiteX1" fmla="*/ 0 w 152400"/>
                <a:gd name="connsiteY1" fmla="*/ 76200 h 152400"/>
                <a:gd name="connsiteX2" fmla="*/ 76200 w 152400"/>
                <a:gd name="connsiteY2" fmla="*/ 152400 h 152400"/>
                <a:gd name="connsiteX3" fmla="*/ 152400 w 152400"/>
                <a:gd name="connsiteY3" fmla="*/ 76200 h 152400"/>
                <a:gd name="connsiteX4" fmla="*/ 76200 w 152400"/>
                <a:gd name="connsiteY4" fmla="*/ 0 h 152400"/>
                <a:gd name="connsiteX5" fmla="*/ 76200 w 152400"/>
                <a:gd name="connsiteY5" fmla="*/ 133350 h 152400"/>
                <a:gd name="connsiteX6" fmla="*/ 19050 w 152400"/>
                <a:gd name="connsiteY6" fmla="*/ 76200 h 152400"/>
                <a:gd name="connsiteX7" fmla="*/ 76200 w 152400"/>
                <a:gd name="connsiteY7" fmla="*/ 19050 h 152400"/>
                <a:gd name="connsiteX8" fmla="*/ 133350 w 152400"/>
                <a:gd name="connsiteY8" fmla="*/ 76200 h 152400"/>
                <a:gd name="connsiteX9" fmla="*/ 76200 w 152400"/>
                <a:gd name="connsiteY9" fmla="*/ 13338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400" h="152400">
                  <a:moveTo>
                    <a:pt x="76200" y="0"/>
                  </a:moveTo>
                  <a:cubicBezTo>
                    <a:pt x="34116" y="0"/>
                    <a:pt x="0" y="34116"/>
                    <a:pt x="0" y="76200"/>
                  </a:cubicBezTo>
                  <a:cubicBezTo>
                    <a:pt x="0" y="118284"/>
                    <a:pt x="34116" y="152400"/>
                    <a:pt x="76200" y="152400"/>
                  </a:cubicBezTo>
                  <a:cubicBezTo>
                    <a:pt x="118284" y="152400"/>
                    <a:pt x="152400" y="118284"/>
                    <a:pt x="152400" y="76200"/>
                  </a:cubicBezTo>
                  <a:cubicBezTo>
                    <a:pt x="152348" y="34138"/>
                    <a:pt x="118262" y="52"/>
                    <a:pt x="76200" y="0"/>
                  </a:cubicBezTo>
                  <a:close/>
                  <a:moveTo>
                    <a:pt x="76200" y="133350"/>
                  </a:moveTo>
                  <a:cubicBezTo>
                    <a:pt x="44637" y="133350"/>
                    <a:pt x="19050" y="107763"/>
                    <a:pt x="19050" y="76200"/>
                  </a:cubicBezTo>
                  <a:cubicBezTo>
                    <a:pt x="19050" y="44637"/>
                    <a:pt x="44637" y="19050"/>
                    <a:pt x="76200" y="19050"/>
                  </a:cubicBezTo>
                  <a:cubicBezTo>
                    <a:pt x="107763" y="19050"/>
                    <a:pt x="133350" y="44637"/>
                    <a:pt x="133350" y="76200"/>
                  </a:cubicBezTo>
                  <a:cubicBezTo>
                    <a:pt x="133329" y="107760"/>
                    <a:pt x="107760" y="133346"/>
                    <a:pt x="76200" y="133388"/>
                  </a:cubicBezTo>
                  <a:close/>
                </a:path>
              </a:pathLst>
            </a:custGeom>
            <a:solidFill>
              <a:schemeClr val="lt1"/>
            </a:solidFill>
            <a:ln w="12700" cap="flat">
              <a:solidFill>
                <a:schemeClr val="accent5"/>
              </a:solidFill>
              <a:prstDash val="solid"/>
              <a:miter/>
            </a:ln>
          </p:spPr>
          <p:txBody>
            <a:bodyPr rtlCol="0" anchor="ctr"/>
            <a:lstStyle/>
            <a:p>
              <a:endParaRPr lang="en-GB"/>
            </a:p>
          </p:txBody>
        </p:sp>
      </p:grpSp>
      <p:sp>
        <p:nvSpPr>
          <p:cNvPr id="5" name="Bild 12" descr="Present kontur">
            <a:extLst>
              <a:ext uri="{FF2B5EF4-FFF2-40B4-BE49-F238E27FC236}">
                <a16:creationId xmlns:a16="http://schemas.microsoft.com/office/drawing/2014/main" id="{5C2503EA-64D6-0655-7807-8CEB19A9FAC5}"/>
              </a:ext>
            </a:extLst>
          </p:cNvPr>
          <p:cNvSpPr/>
          <p:nvPr/>
        </p:nvSpPr>
        <p:spPr>
          <a:xfrm>
            <a:off x="10092760" y="2363050"/>
            <a:ext cx="513463" cy="566320"/>
          </a:xfrm>
          <a:custGeom>
            <a:avLst/>
            <a:gdLst>
              <a:gd name="connsiteX0" fmla="*/ 390164 w 513463"/>
              <a:gd name="connsiteY0" fmla="*/ 128367 h 566320"/>
              <a:gd name="connsiteX1" fmla="*/ 400735 w 513463"/>
              <a:gd name="connsiteY1" fmla="*/ 71478 h 566320"/>
              <a:gd name="connsiteX2" fmla="*/ 399723 w 513463"/>
              <a:gd name="connsiteY2" fmla="*/ 69213 h 566320"/>
              <a:gd name="connsiteX3" fmla="*/ 331672 w 513463"/>
              <a:gd name="connsiteY3" fmla="*/ 42649 h 566320"/>
              <a:gd name="connsiteX4" fmla="*/ 315221 w 513463"/>
              <a:gd name="connsiteY4" fmla="*/ 54111 h 566320"/>
              <a:gd name="connsiteX5" fmla="*/ 308531 w 513463"/>
              <a:gd name="connsiteY5" fmla="*/ 61058 h 566320"/>
              <a:gd name="connsiteX6" fmla="*/ 267406 w 513463"/>
              <a:gd name="connsiteY6" fmla="*/ 888 h 566320"/>
              <a:gd name="connsiteX7" fmla="*/ 258068 w 513463"/>
              <a:gd name="connsiteY7" fmla="*/ 1 h 566320"/>
              <a:gd name="connsiteX8" fmla="*/ 255546 w 513463"/>
              <a:gd name="connsiteY8" fmla="*/ 1 h 566320"/>
              <a:gd name="connsiteX9" fmla="*/ 203678 w 513463"/>
              <a:gd name="connsiteY9" fmla="*/ 51247 h 566320"/>
              <a:gd name="connsiteX10" fmla="*/ 205967 w 513463"/>
              <a:gd name="connsiteY10" fmla="*/ 66751 h 566320"/>
              <a:gd name="connsiteX11" fmla="*/ 193779 w 513463"/>
              <a:gd name="connsiteY11" fmla="*/ 54096 h 566320"/>
              <a:gd name="connsiteX12" fmla="*/ 120739 w 513463"/>
              <a:gd name="connsiteY12" fmla="*/ 52746 h 566320"/>
              <a:gd name="connsiteX13" fmla="*/ 109277 w 513463"/>
              <a:gd name="connsiteY13" fmla="*/ 69198 h 566320"/>
              <a:gd name="connsiteX14" fmla="*/ 108265 w 513463"/>
              <a:gd name="connsiteY14" fmla="*/ 71463 h 566320"/>
              <a:gd name="connsiteX15" fmla="*/ 118746 w 513463"/>
              <a:gd name="connsiteY15" fmla="*/ 128367 h 566320"/>
              <a:gd name="connsiteX16" fmla="*/ 0 w 513463"/>
              <a:gd name="connsiteY16" fmla="*/ 128367 h 566320"/>
              <a:gd name="connsiteX17" fmla="*/ 0 w 513463"/>
              <a:gd name="connsiteY17" fmla="*/ 566321 h 566320"/>
              <a:gd name="connsiteX18" fmla="*/ 513463 w 513463"/>
              <a:gd name="connsiteY18" fmla="*/ 566321 h 566320"/>
              <a:gd name="connsiteX19" fmla="*/ 513463 w 513463"/>
              <a:gd name="connsiteY19" fmla="*/ 128367 h 566320"/>
              <a:gd name="connsiteX20" fmla="*/ 498361 w 513463"/>
              <a:gd name="connsiteY20" fmla="*/ 286936 h 566320"/>
              <a:gd name="connsiteX21" fmla="*/ 286935 w 513463"/>
              <a:gd name="connsiteY21" fmla="*/ 286936 h 566320"/>
              <a:gd name="connsiteX22" fmla="*/ 286935 w 513463"/>
              <a:gd name="connsiteY22" fmla="*/ 143469 h 566320"/>
              <a:gd name="connsiteX23" fmla="*/ 498361 w 513463"/>
              <a:gd name="connsiteY23" fmla="*/ 143469 h 566320"/>
              <a:gd name="connsiteX24" fmla="*/ 226528 w 513463"/>
              <a:gd name="connsiteY24" fmla="*/ 332242 h 566320"/>
              <a:gd name="connsiteX25" fmla="*/ 15102 w 513463"/>
              <a:gd name="connsiteY25" fmla="*/ 332242 h 566320"/>
              <a:gd name="connsiteX26" fmla="*/ 15102 w 513463"/>
              <a:gd name="connsiteY26" fmla="*/ 302038 h 566320"/>
              <a:gd name="connsiteX27" fmla="*/ 226528 w 513463"/>
              <a:gd name="connsiteY27" fmla="*/ 302038 h 566320"/>
              <a:gd name="connsiteX28" fmla="*/ 241630 w 513463"/>
              <a:gd name="connsiteY28" fmla="*/ 143469 h 566320"/>
              <a:gd name="connsiteX29" fmla="*/ 271833 w 513463"/>
              <a:gd name="connsiteY29" fmla="*/ 143469 h 566320"/>
              <a:gd name="connsiteX30" fmla="*/ 271833 w 513463"/>
              <a:gd name="connsiteY30" fmla="*/ 551219 h 566320"/>
              <a:gd name="connsiteX31" fmla="*/ 241630 w 513463"/>
              <a:gd name="connsiteY31" fmla="*/ 551219 h 566320"/>
              <a:gd name="connsiteX32" fmla="*/ 286935 w 513463"/>
              <a:gd name="connsiteY32" fmla="*/ 302038 h 566320"/>
              <a:gd name="connsiteX33" fmla="*/ 498361 w 513463"/>
              <a:gd name="connsiteY33" fmla="*/ 302038 h 566320"/>
              <a:gd name="connsiteX34" fmla="*/ 498361 w 513463"/>
              <a:gd name="connsiteY34" fmla="*/ 332242 h 566320"/>
              <a:gd name="connsiteX35" fmla="*/ 286935 w 513463"/>
              <a:gd name="connsiteY35" fmla="*/ 332242 h 566320"/>
              <a:gd name="connsiteX36" fmla="*/ 326094 w 513463"/>
              <a:gd name="connsiteY36" fmla="*/ 64576 h 566320"/>
              <a:gd name="connsiteX37" fmla="*/ 352190 w 513463"/>
              <a:gd name="connsiteY37" fmla="*/ 53356 h 566320"/>
              <a:gd name="connsiteX38" fmla="*/ 358843 w 513463"/>
              <a:gd name="connsiteY38" fmla="*/ 53952 h 566320"/>
              <a:gd name="connsiteX39" fmla="*/ 385890 w 513463"/>
              <a:gd name="connsiteY39" fmla="*/ 75246 h 566320"/>
              <a:gd name="connsiteX40" fmla="*/ 386902 w 513463"/>
              <a:gd name="connsiteY40" fmla="*/ 77511 h 566320"/>
              <a:gd name="connsiteX41" fmla="*/ 368096 w 513463"/>
              <a:gd name="connsiteY41" fmla="*/ 125676 h 566320"/>
              <a:gd name="connsiteX42" fmla="*/ 358964 w 513463"/>
              <a:gd name="connsiteY42" fmla="*/ 128329 h 566320"/>
              <a:gd name="connsiteX43" fmla="*/ 264970 w 513463"/>
              <a:gd name="connsiteY43" fmla="*/ 127974 h 566320"/>
              <a:gd name="connsiteX44" fmla="*/ 221416 w 513463"/>
              <a:gd name="connsiteY44" fmla="*/ 65400 h 566320"/>
              <a:gd name="connsiteX45" fmla="*/ 241527 w 513463"/>
              <a:gd name="connsiteY45" fmla="*/ 17788 h 566320"/>
              <a:gd name="connsiteX46" fmla="*/ 255267 w 513463"/>
              <a:gd name="connsiteY46" fmla="*/ 15103 h 566320"/>
              <a:gd name="connsiteX47" fmla="*/ 255463 w 513463"/>
              <a:gd name="connsiteY47" fmla="*/ 15103 h 566320"/>
              <a:gd name="connsiteX48" fmla="*/ 257993 w 513463"/>
              <a:gd name="connsiteY48" fmla="*/ 15103 h 566320"/>
              <a:gd name="connsiteX49" fmla="*/ 294351 w 513463"/>
              <a:gd name="connsiteY49" fmla="*/ 51836 h 566320"/>
              <a:gd name="connsiteX50" fmla="*/ 291526 w 513463"/>
              <a:gd name="connsiteY50" fmla="*/ 65739 h 566320"/>
              <a:gd name="connsiteX51" fmla="*/ 281982 w 513463"/>
              <a:gd name="connsiteY51" fmla="*/ 88581 h 566320"/>
              <a:gd name="connsiteX52" fmla="*/ 254466 w 513463"/>
              <a:gd name="connsiteY52" fmla="*/ 117131 h 566320"/>
              <a:gd name="connsiteX53" fmla="*/ 233611 w 513463"/>
              <a:gd name="connsiteY53" fmla="*/ 95445 h 566320"/>
              <a:gd name="connsiteX54" fmla="*/ 124764 w 513463"/>
              <a:gd name="connsiteY54" fmla="*/ 111868 h 566320"/>
              <a:gd name="connsiteX55" fmla="*/ 122114 w 513463"/>
              <a:gd name="connsiteY55" fmla="*/ 77549 h 566320"/>
              <a:gd name="connsiteX56" fmla="*/ 123125 w 513463"/>
              <a:gd name="connsiteY56" fmla="*/ 75284 h 566320"/>
              <a:gd name="connsiteX57" fmla="*/ 150173 w 513463"/>
              <a:gd name="connsiteY57" fmla="*/ 53990 h 566320"/>
              <a:gd name="connsiteX58" fmla="*/ 156825 w 513463"/>
              <a:gd name="connsiteY58" fmla="*/ 53394 h 566320"/>
              <a:gd name="connsiteX59" fmla="*/ 182929 w 513463"/>
              <a:gd name="connsiteY59" fmla="*/ 64614 h 566320"/>
              <a:gd name="connsiteX60" fmla="*/ 244038 w 513463"/>
              <a:gd name="connsiteY60" fmla="*/ 128042 h 566320"/>
              <a:gd name="connsiteX61" fmla="*/ 150014 w 513463"/>
              <a:gd name="connsiteY61" fmla="*/ 128367 h 566320"/>
              <a:gd name="connsiteX62" fmla="*/ 124741 w 513463"/>
              <a:gd name="connsiteY62" fmla="*/ 111868 h 566320"/>
              <a:gd name="connsiteX63" fmla="*/ 226528 w 513463"/>
              <a:gd name="connsiteY63" fmla="*/ 143469 h 566320"/>
              <a:gd name="connsiteX64" fmla="*/ 226528 w 513463"/>
              <a:gd name="connsiteY64" fmla="*/ 286936 h 566320"/>
              <a:gd name="connsiteX65" fmla="*/ 15102 w 513463"/>
              <a:gd name="connsiteY65" fmla="*/ 286936 h 566320"/>
              <a:gd name="connsiteX66" fmla="*/ 15102 w 513463"/>
              <a:gd name="connsiteY66" fmla="*/ 143469 h 566320"/>
              <a:gd name="connsiteX67" fmla="*/ 15102 w 513463"/>
              <a:gd name="connsiteY67" fmla="*/ 347344 h 566320"/>
              <a:gd name="connsiteX68" fmla="*/ 226528 w 513463"/>
              <a:gd name="connsiteY68" fmla="*/ 347344 h 566320"/>
              <a:gd name="connsiteX69" fmla="*/ 226528 w 513463"/>
              <a:gd name="connsiteY69" fmla="*/ 551219 h 566320"/>
              <a:gd name="connsiteX70" fmla="*/ 15102 w 513463"/>
              <a:gd name="connsiteY70" fmla="*/ 551219 h 566320"/>
              <a:gd name="connsiteX71" fmla="*/ 286935 w 513463"/>
              <a:gd name="connsiteY71" fmla="*/ 551219 h 566320"/>
              <a:gd name="connsiteX72" fmla="*/ 286935 w 513463"/>
              <a:gd name="connsiteY72" fmla="*/ 347344 h 566320"/>
              <a:gd name="connsiteX73" fmla="*/ 498361 w 513463"/>
              <a:gd name="connsiteY73" fmla="*/ 347344 h 566320"/>
              <a:gd name="connsiteX74" fmla="*/ 498361 w 513463"/>
              <a:gd name="connsiteY74" fmla="*/ 551219 h 56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13463" h="566320">
                <a:moveTo>
                  <a:pt x="390164" y="128367"/>
                </a:moveTo>
                <a:cubicBezTo>
                  <a:pt x="405211" y="113466"/>
                  <a:pt x="409426" y="90790"/>
                  <a:pt x="400735" y="71478"/>
                </a:cubicBezTo>
                <a:lnTo>
                  <a:pt x="399723" y="69213"/>
                </a:lnTo>
                <a:cubicBezTo>
                  <a:pt x="388267" y="43085"/>
                  <a:pt x="357799" y="31192"/>
                  <a:pt x="331672" y="42649"/>
                </a:cubicBezTo>
                <a:cubicBezTo>
                  <a:pt x="325493" y="45358"/>
                  <a:pt x="319903" y="49253"/>
                  <a:pt x="315221" y="54111"/>
                </a:cubicBezTo>
                <a:lnTo>
                  <a:pt x="308531" y="61058"/>
                </a:lnTo>
                <a:cubicBezTo>
                  <a:pt x="313790" y="33086"/>
                  <a:pt x="295377" y="6147"/>
                  <a:pt x="267406" y="888"/>
                </a:cubicBezTo>
                <a:cubicBezTo>
                  <a:pt x="264326" y="309"/>
                  <a:pt x="261201" y="12"/>
                  <a:pt x="258068" y="1"/>
                </a:cubicBezTo>
                <a:lnTo>
                  <a:pt x="255546" y="1"/>
                </a:lnTo>
                <a:cubicBezTo>
                  <a:pt x="227072" y="-171"/>
                  <a:pt x="203850" y="22772"/>
                  <a:pt x="203678" y="51247"/>
                </a:cubicBezTo>
                <a:cubicBezTo>
                  <a:pt x="203646" y="56502"/>
                  <a:pt x="204418" y="61730"/>
                  <a:pt x="205967" y="66751"/>
                </a:cubicBezTo>
                <a:lnTo>
                  <a:pt x="193779" y="54096"/>
                </a:lnTo>
                <a:cubicBezTo>
                  <a:pt x="173982" y="33554"/>
                  <a:pt x="141282" y="32949"/>
                  <a:pt x="120739" y="52746"/>
                </a:cubicBezTo>
                <a:cubicBezTo>
                  <a:pt x="115881" y="57429"/>
                  <a:pt x="111987" y="63018"/>
                  <a:pt x="109277" y="69198"/>
                </a:cubicBezTo>
                <a:lnTo>
                  <a:pt x="108265" y="71463"/>
                </a:lnTo>
                <a:cubicBezTo>
                  <a:pt x="99673" y="90775"/>
                  <a:pt x="103837" y="113383"/>
                  <a:pt x="118746" y="128367"/>
                </a:cubicBezTo>
                <a:lnTo>
                  <a:pt x="0" y="128367"/>
                </a:lnTo>
                <a:lnTo>
                  <a:pt x="0" y="566321"/>
                </a:lnTo>
                <a:lnTo>
                  <a:pt x="513463" y="566321"/>
                </a:lnTo>
                <a:lnTo>
                  <a:pt x="513463" y="128367"/>
                </a:lnTo>
                <a:close/>
                <a:moveTo>
                  <a:pt x="498361" y="286936"/>
                </a:moveTo>
                <a:lnTo>
                  <a:pt x="286935" y="286936"/>
                </a:lnTo>
                <a:lnTo>
                  <a:pt x="286935" y="143469"/>
                </a:lnTo>
                <a:lnTo>
                  <a:pt x="498361" y="143469"/>
                </a:lnTo>
                <a:close/>
                <a:moveTo>
                  <a:pt x="226528" y="332242"/>
                </a:moveTo>
                <a:lnTo>
                  <a:pt x="15102" y="332242"/>
                </a:lnTo>
                <a:lnTo>
                  <a:pt x="15102" y="302038"/>
                </a:lnTo>
                <a:lnTo>
                  <a:pt x="226528" y="302038"/>
                </a:lnTo>
                <a:close/>
                <a:moveTo>
                  <a:pt x="241630" y="143469"/>
                </a:moveTo>
                <a:lnTo>
                  <a:pt x="271833" y="143469"/>
                </a:lnTo>
                <a:lnTo>
                  <a:pt x="271833" y="551219"/>
                </a:lnTo>
                <a:lnTo>
                  <a:pt x="241630" y="551219"/>
                </a:lnTo>
                <a:close/>
                <a:moveTo>
                  <a:pt x="286935" y="302038"/>
                </a:moveTo>
                <a:lnTo>
                  <a:pt x="498361" y="302038"/>
                </a:lnTo>
                <a:lnTo>
                  <a:pt x="498361" y="332242"/>
                </a:lnTo>
                <a:lnTo>
                  <a:pt x="286935" y="332242"/>
                </a:lnTo>
                <a:close/>
                <a:moveTo>
                  <a:pt x="326094" y="64576"/>
                </a:moveTo>
                <a:cubicBezTo>
                  <a:pt x="332882" y="57409"/>
                  <a:pt x="342320" y="53351"/>
                  <a:pt x="352190" y="53356"/>
                </a:cubicBezTo>
                <a:cubicBezTo>
                  <a:pt x="354421" y="53357"/>
                  <a:pt x="356648" y="53557"/>
                  <a:pt x="358843" y="53952"/>
                </a:cubicBezTo>
                <a:cubicBezTo>
                  <a:pt x="370887" y="56002"/>
                  <a:pt x="381070" y="64019"/>
                  <a:pt x="385890" y="75246"/>
                </a:cubicBezTo>
                <a:lnTo>
                  <a:pt x="386902" y="77511"/>
                </a:lnTo>
                <a:cubicBezTo>
                  <a:pt x="395009" y="96005"/>
                  <a:pt x="386589" y="117569"/>
                  <a:pt x="368096" y="125676"/>
                </a:cubicBezTo>
                <a:cubicBezTo>
                  <a:pt x="365180" y="126954"/>
                  <a:pt x="362110" y="127846"/>
                  <a:pt x="358964" y="128329"/>
                </a:cubicBezTo>
                <a:lnTo>
                  <a:pt x="264970" y="127974"/>
                </a:lnTo>
                <a:close/>
                <a:moveTo>
                  <a:pt x="221416" y="65400"/>
                </a:moveTo>
                <a:cubicBezTo>
                  <a:pt x="213822" y="46699"/>
                  <a:pt x="222826" y="25382"/>
                  <a:pt x="241527" y="17788"/>
                </a:cubicBezTo>
                <a:cubicBezTo>
                  <a:pt x="245891" y="16016"/>
                  <a:pt x="250556" y="15104"/>
                  <a:pt x="255267" y="15103"/>
                </a:cubicBezTo>
                <a:lnTo>
                  <a:pt x="255463" y="15103"/>
                </a:lnTo>
                <a:lnTo>
                  <a:pt x="257993" y="15103"/>
                </a:lnTo>
                <a:cubicBezTo>
                  <a:pt x="278176" y="15206"/>
                  <a:pt x="294454" y="31652"/>
                  <a:pt x="294351" y="51836"/>
                </a:cubicBezTo>
                <a:cubicBezTo>
                  <a:pt x="294327" y="56610"/>
                  <a:pt x="293367" y="61334"/>
                  <a:pt x="291526" y="65739"/>
                </a:cubicBezTo>
                <a:lnTo>
                  <a:pt x="281982" y="88581"/>
                </a:lnTo>
                <a:lnTo>
                  <a:pt x="254466" y="117131"/>
                </a:lnTo>
                <a:lnTo>
                  <a:pt x="233611" y="95445"/>
                </a:lnTo>
                <a:close/>
                <a:moveTo>
                  <a:pt x="124764" y="111868"/>
                </a:moveTo>
                <a:cubicBezTo>
                  <a:pt x="118116" y="101618"/>
                  <a:pt x="117119" y="88698"/>
                  <a:pt x="122114" y="77549"/>
                </a:cubicBezTo>
                <a:lnTo>
                  <a:pt x="123125" y="75284"/>
                </a:lnTo>
                <a:cubicBezTo>
                  <a:pt x="127945" y="64057"/>
                  <a:pt x="138128" y="56040"/>
                  <a:pt x="150173" y="53990"/>
                </a:cubicBezTo>
                <a:cubicBezTo>
                  <a:pt x="152369" y="53594"/>
                  <a:pt x="154595" y="53395"/>
                  <a:pt x="156825" y="53394"/>
                </a:cubicBezTo>
                <a:cubicBezTo>
                  <a:pt x="166698" y="53389"/>
                  <a:pt x="176138" y="57447"/>
                  <a:pt x="182929" y="64614"/>
                </a:cubicBezTo>
                <a:lnTo>
                  <a:pt x="244038" y="128042"/>
                </a:lnTo>
                <a:lnTo>
                  <a:pt x="150014" y="128367"/>
                </a:lnTo>
                <a:cubicBezTo>
                  <a:pt x="139576" y="126846"/>
                  <a:pt x="130334" y="120813"/>
                  <a:pt x="124741" y="111868"/>
                </a:cubicBezTo>
                <a:close/>
                <a:moveTo>
                  <a:pt x="226528" y="143469"/>
                </a:moveTo>
                <a:lnTo>
                  <a:pt x="226528" y="286936"/>
                </a:lnTo>
                <a:lnTo>
                  <a:pt x="15102" y="286936"/>
                </a:lnTo>
                <a:lnTo>
                  <a:pt x="15102" y="143469"/>
                </a:lnTo>
                <a:close/>
                <a:moveTo>
                  <a:pt x="15102" y="347344"/>
                </a:moveTo>
                <a:lnTo>
                  <a:pt x="226528" y="347344"/>
                </a:lnTo>
                <a:lnTo>
                  <a:pt x="226528" y="551219"/>
                </a:lnTo>
                <a:lnTo>
                  <a:pt x="15102" y="551219"/>
                </a:lnTo>
                <a:close/>
                <a:moveTo>
                  <a:pt x="286935" y="551219"/>
                </a:moveTo>
                <a:lnTo>
                  <a:pt x="286935" y="347344"/>
                </a:lnTo>
                <a:lnTo>
                  <a:pt x="498361" y="347344"/>
                </a:lnTo>
                <a:lnTo>
                  <a:pt x="498361" y="551219"/>
                </a:lnTo>
                <a:close/>
              </a:path>
            </a:pathLst>
          </a:custGeom>
          <a:solidFill>
            <a:schemeClr val="bg1"/>
          </a:solidFill>
          <a:ln w="7541" cap="flat">
            <a:solidFill>
              <a:schemeClr val="bg1"/>
            </a:solidFill>
            <a:prstDash val="solid"/>
            <a:miter/>
          </a:ln>
        </p:spPr>
        <p:txBody>
          <a:bodyPr rtlCol="0" anchor="ctr"/>
          <a:lstStyle/>
          <a:p>
            <a:endParaRPr lang="en-GB"/>
          </a:p>
        </p:txBody>
      </p:sp>
      <p:sp>
        <p:nvSpPr>
          <p:cNvPr id="22" name="Bild 24" descr="Blixt kontur">
            <a:extLst>
              <a:ext uri="{FF2B5EF4-FFF2-40B4-BE49-F238E27FC236}">
                <a16:creationId xmlns:a16="http://schemas.microsoft.com/office/drawing/2014/main" id="{FF6582AA-7F85-BEF0-E43C-CE590DA38273}"/>
              </a:ext>
            </a:extLst>
          </p:cNvPr>
          <p:cNvSpPr/>
          <p:nvPr/>
        </p:nvSpPr>
        <p:spPr>
          <a:xfrm>
            <a:off x="7219901" y="2433761"/>
            <a:ext cx="270589" cy="552764"/>
          </a:xfrm>
          <a:custGeom>
            <a:avLst/>
            <a:gdLst>
              <a:gd name="connsiteX0" fmla="*/ 40709 w 270589"/>
              <a:gd name="connsiteY0" fmla="*/ 552678 h 552764"/>
              <a:gd name="connsiteX1" fmla="*/ 40755 w 270589"/>
              <a:gd name="connsiteY1" fmla="*/ 552762 h 552764"/>
              <a:gd name="connsiteX2" fmla="*/ 40776 w 270589"/>
              <a:gd name="connsiteY2" fmla="*/ 552765 h 552764"/>
              <a:gd name="connsiteX3" fmla="*/ 40831 w 270589"/>
              <a:gd name="connsiteY3" fmla="*/ 552736 h 552764"/>
              <a:gd name="connsiteX4" fmla="*/ 270589 w 270589"/>
              <a:gd name="connsiteY4" fmla="*/ 221613 h 552764"/>
              <a:gd name="connsiteX5" fmla="*/ 155589 w 270589"/>
              <a:gd name="connsiteY5" fmla="*/ 221613 h 552764"/>
              <a:gd name="connsiteX6" fmla="*/ 227160 w 270589"/>
              <a:gd name="connsiteY6" fmla="*/ 0 h 552764"/>
              <a:gd name="connsiteX7" fmla="*/ 56959 w 270589"/>
              <a:gd name="connsiteY7" fmla="*/ 0 h 552764"/>
              <a:gd name="connsiteX8" fmla="*/ 0 w 270589"/>
              <a:gd name="connsiteY8" fmla="*/ 302789 h 552764"/>
              <a:gd name="connsiteX9" fmla="*/ 115000 w 270589"/>
              <a:gd name="connsiteY9" fmla="*/ 302789 h 552764"/>
              <a:gd name="connsiteX10" fmla="*/ 16312 w 270589"/>
              <a:gd name="connsiteY10" fmla="*/ 289260 h 552764"/>
              <a:gd name="connsiteX11" fmla="*/ 68181 w 270589"/>
              <a:gd name="connsiteY11" fmla="*/ 13529 h 552764"/>
              <a:gd name="connsiteX12" fmla="*/ 208573 w 270589"/>
              <a:gd name="connsiteY12" fmla="*/ 13529 h 552764"/>
              <a:gd name="connsiteX13" fmla="*/ 142714 w 270589"/>
              <a:gd name="connsiteY13" fmla="*/ 217455 h 552764"/>
              <a:gd name="connsiteX14" fmla="*/ 137002 w 270589"/>
              <a:gd name="connsiteY14" fmla="*/ 235142 h 552764"/>
              <a:gd name="connsiteX15" fmla="*/ 244734 w 270589"/>
              <a:gd name="connsiteY15" fmla="*/ 235142 h 552764"/>
              <a:gd name="connsiteX16" fmla="*/ 77869 w 270589"/>
              <a:gd name="connsiteY16" fmla="*/ 475623 h 552764"/>
              <a:gd name="connsiteX17" fmla="*/ 77749 w 270589"/>
              <a:gd name="connsiteY17" fmla="*/ 475565 h 552764"/>
              <a:gd name="connsiteX18" fmla="*/ 127969 w 270589"/>
              <a:gd name="connsiteY18" fmla="*/ 306645 h 552764"/>
              <a:gd name="connsiteX19" fmla="*/ 133138 w 270589"/>
              <a:gd name="connsiteY19" fmla="*/ 289260 h 552764"/>
              <a:gd name="connsiteX20" fmla="*/ 16311 w 270589"/>
              <a:gd name="connsiteY20" fmla="*/ 289260 h 55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589" h="552764">
                <a:moveTo>
                  <a:pt x="40709" y="552678"/>
                </a:moveTo>
                <a:cubicBezTo>
                  <a:pt x="40698" y="552714"/>
                  <a:pt x="40719" y="552752"/>
                  <a:pt x="40755" y="552762"/>
                </a:cubicBezTo>
                <a:cubicBezTo>
                  <a:pt x="40762" y="552764"/>
                  <a:pt x="40769" y="552765"/>
                  <a:pt x="40776" y="552765"/>
                </a:cubicBezTo>
                <a:lnTo>
                  <a:pt x="40831" y="552736"/>
                </a:lnTo>
                <a:lnTo>
                  <a:pt x="270589" y="221613"/>
                </a:lnTo>
                <a:lnTo>
                  <a:pt x="155589" y="221613"/>
                </a:lnTo>
                <a:lnTo>
                  <a:pt x="227160" y="0"/>
                </a:lnTo>
                <a:lnTo>
                  <a:pt x="56959" y="0"/>
                </a:lnTo>
                <a:lnTo>
                  <a:pt x="0" y="302789"/>
                </a:lnTo>
                <a:lnTo>
                  <a:pt x="115000" y="302789"/>
                </a:lnTo>
                <a:close/>
                <a:moveTo>
                  <a:pt x="16312" y="289260"/>
                </a:moveTo>
                <a:lnTo>
                  <a:pt x="68181" y="13529"/>
                </a:lnTo>
                <a:lnTo>
                  <a:pt x="208573" y="13529"/>
                </a:lnTo>
                <a:lnTo>
                  <a:pt x="142714" y="217455"/>
                </a:lnTo>
                <a:lnTo>
                  <a:pt x="137002" y="235142"/>
                </a:lnTo>
                <a:lnTo>
                  <a:pt x="244734" y="235142"/>
                </a:lnTo>
                <a:lnTo>
                  <a:pt x="77869" y="475623"/>
                </a:lnTo>
                <a:cubicBezTo>
                  <a:pt x="77734" y="475814"/>
                  <a:pt x="77683" y="475788"/>
                  <a:pt x="77749" y="475565"/>
                </a:cubicBezTo>
                <a:lnTo>
                  <a:pt x="127969" y="306645"/>
                </a:lnTo>
                <a:lnTo>
                  <a:pt x="133138" y="289260"/>
                </a:lnTo>
                <a:lnTo>
                  <a:pt x="16311" y="289260"/>
                </a:lnTo>
                <a:close/>
              </a:path>
            </a:pathLst>
          </a:custGeom>
          <a:solidFill>
            <a:schemeClr val="bg1"/>
          </a:solidFill>
          <a:ln w="6747" cap="flat">
            <a:solidFill>
              <a:schemeClr val="bg1"/>
            </a:solidFill>
            <a:prstDash val="solid"/>
            <a:miter/>
          </a:ln>
        </p:spPr>
        <p:txBody>
          <a:bodyPr rtlCol="0" anchor="ctr"/>
          <a:lstStyle/>
          <a:p>
            <a:endParaRPr lang="en-GB"/>
          </a:p>
        </p:txBody>
      </p:sp>
      <p:sp>
        <p:nvSpPr>
          <p:cNvPr id="24" name="Bild 26" descr="Socialt nätverk kontur">
            <a:extLst>
              <a:ext uri="{FF2B5EF4-FFF2-40B4-BE49-F238E27FC236}">
                <a16:creationId xmlns:a16="http://schemas.microsoft.com/office/drawing/2014/main" id="{FBFD27F1-6239-8930-4232-6BE88DD9D00E}"/>
              </a:ext>
            </a:extLst>
          </p:cNvPr>
          <p:cNvSpPr/>
          <p:nvPr/>
        </p:nvSpPr>
        <p:spPr>
          <a:xfrm>
            <a:off x="3318184" y="2347918"/>
            <a:ext cx="589749" cy="560223"/>
          </a:xfrm>
          <a:custGeom>
            <a:avLst/>
            <a:gdLst>
              <a:gd name="connsiteX0" fmla="*/ 521596 w 589749"/>
              <a:gd name="connsiteY0" fmla="*/ 286966 h 560223"/>
              <a:gd name="connsiteX1" fmla="*/ 589750 w 589749"/>
              <a:gd name="connsiteY1" fmla="*/ 219007 h 560223"/>
              <a:gd name="connsiteX2" fmla="*/ 521790 w 589749"/>
              <a:gd name="connsiteY2" fmla="*/ 150853 h 560223"/>
              <a:gd name="connsiteX3" fmla="*/ 453637 w 589749"/>
              <a:gd name="connsiteY3" fmla="*/ 218812 h 560223"/>
              <a:gd name="connsiteX4" fmla="*/ 456560 w 589749"/>
              <a:gd name="connsiteY4" fmla="*/ 238640 h 560223"/>
              <a:gd name="connsiteX5" fmla="*/ 379540 w 589749"/>
              <a:gd name="connsiteY5" fmla="*/ 271456 h 560223"/>
              <a:gd name="connsiteX6" fmla="*/ 302619 w 589749"/>
              <a:gd name="connsiteY6" fmla="*/ 219392 h 560223"/>
              <a:gd name="connsiteX7" fmla="*/ 302619 w 589749"/>
              <a:gd name="connsiteY7" fmla="*/ 135502 h 560223"/>
              <a:gd name="connsiteX8" fmla="*/ 362606 w 589749"/>
              <a:gd name="connsiteY8" fmla="*/ 60413 h 560223"/>
              <a:gd name="connsiteX9" fmla="*/ 287517 w 589749"/>
              <a:gd name="connsiteY9" fmla="*/ 427 h 560223"/>
              <a:gd name="connsiteX10" fmla="*/ 227530 w 589749"/>
              <a:gd name="connsiteY10" fmla="*/ 75515 h 560223"/>
              <a:gd name="connsiteX11" fmla="*/ 287517 w 589749"/>
              <a:gd name="connsiteY11" fmla="*/ 135502 h 560223"/>
              <a:gd name="connsiteX12" fmla="*/ 287517 w 589749"/>
              <a:gd name="connsiteY12" fmla="*/ 219392 h 560223"/>
              <a:gd name="connsiteX13" fmla="*/ 210633 w 589749"/>
              <a:gd name="connsiteY13" fmla="*/ 271456 h 560223"/>
              <a:gd name="connsiteX14" fmla="*/ 133576 w 589749"/>
              <a:gd name="connsiteY14" fmla="*/ 238640 h 560223"/>
              <a:gd name="connsiteX15" fmla="*/ 88229 w 589749"/>
              <a:gd name="connsiteY15" fmla="*/ 153407 h 560223"/>
              <a:gd name="connsiteX16" fmla="*/ 2996 w 589749"/>
              <a:gd name="connsiteY16" fmla="*/ 198754 h 560223"/>
              <a:gd name="connsiteX17" fmla="*/ 48344 w 589749"/>
              <a:gd name="connsiteY17" fmla="*/ 283987 h 560223"/>
              <a:gd name="connsiteX18" fmla="*/ 127596 w 589749"/>
              <a:gd name="connsiteY18" fmla="*/ 252503 h 560223"/>
              <a:gd name="connsiteX19" fmla="*/ 204910 w 589749"/>
              <a:gd name="connsiteY19" fmla="*/ 285456 h 560223"/>
              <a:gd name="connsiteX20" fmla="*/ 221522 w 589749"/>
              <a:gd name="connsiteY20" fmla="*/ 372480 h 560223"/>
              <a:gd name="connsiteX21" fmla="*/ 159415 w 589749"/>
              <a:gd name="connsiteY21" fmla="*/ 434586 h 560223"/>
              <a:gd name="connsiteX22" fmla="*/ 63697 w 589749"/>
              <a:gd name="connsiteY22" fmla="*/ 452430 h 560223"/>
              <a:gd name="connsiteX23" fmla="*/ 81540 w 589749"/>
              <a:gd name="connsiteY23" fmla="*/ 548149 h 560223"/>
              <a:gd name="connsiteX24" fmla="*/ 177259 w 589749"/>
              <a:gd name="connsiteY24" fmla="*/ 530305 h 560223"/>
              <a:gd name="connsiteX25" fmla="*/ 170885 w 589749"/>
              <a:gd name="connsiteY25" fmla="*/ 444470 h 560223"/>
              <a:gd name="connsiteX26" fmla="*/ 231942 w 589749"/>
              <a:gd name="connsiteY26" fmla="*/ 383414 h 560223"/>
              <a:gd name="connsiteX27" fmla="*/ 358133 w 589749"/>
              <a:gd name="connsiteY27" fmla="*/ 383414 h 560223"/>
              <a:gd name="connsiteX28" fmla="*/ 419190 w 589749"/>
              <a:gd name="connsiteY28" fmla="*/ 444470 h 560223"/>
              <a:gd name="connsiteX29" fmla="*/ 422874 w 589749"/>
              <a:gd name="connsiteY29" fmla="*/ 539438 h 560223"/>
              <a:gd name="connsiteX30" fmla="*/ 517842 w 589749"/>
              <a:gd name="connsiteY30" fmla="*/ 535755 h 560223"/>
              <a:gd name="connsiteX31" fmla="*/ 514158 w 589749"/>
              <a:gd name="connsiteY31" fmla="*/ 440786 h 560223"/>
              <a:gd name="connsiteX32" fmla="*/ 430660 w 589749"/>
              <a:gd name="connsiteY32" fmla="*/ 434586 h 560223"/>
              <a:gd name="connsiteX33" fmla="*/ 368553 w 589749"/>
              <a:gd name="connsiteY33" fmla="*/ 372480 h 560223"/>
              <a:gd name="connsiteX34" fmla="*/ 385226 w 589749"/>
              <a:gd name="connsiteY34" fmla="*/ 285456 h 560223"/>
              <a:gd name="connsiteX35" fmla="*/ 462540 w 589749"/>
              <a:gd name="connsiteY35" fmla="*/ 252526 h 560223"/>
              <a:gd name="connsiteX36" fmla="*/ 521596 w 589749"/>
              <a:gd name="connsiteY36" fmla="*/ 286966 h 560223"/>
              <a:gd name="connsiteX37" fmla="*/ 38525 w 589749"/>
              <a:gd name="connsiteY37" fmla="*/ 262463 h 560223"/>
              <a:gd name="connsiteX38" fmla="*/ 70190 w 589749"/>
              <a:gd name="connsiteY38" fmla="*/ 234098 h 560223"/>
              <a:gd name="connsiteX39" fmla="*/ 98555 w 589749"/>
              <a:gd name="connsiteY39" fmla="*/ 262463 h 560223"/>
              <a:gd name="connsiteX40" fmla="*/ 38525 w 589749"/>
              <a:gd name="connsiteY40" fmla="*/ 262463 h 560223"/>
              <a:gd name="connsiteX41" fmla="*/ 57214 w 589749"/>
              <a:gd name="connsiteY41" fmla="*/ 207681 h 560223"/>
              <a:gd name="connsiteX42" fmla="*/ 68540 w 589749"/>
              <a:gd name="connsiteY42" fmla="*/ 196355 h 560223"/>
              <a:gd name="connsiteX43" fmla="*/ 79866 w 589749"/>
              <a:gd name="connsiteY43" fmla="*/ 207681 h 560223"/>
              <a:gd name="connsiteX44" fmla="*/ 68540 w 589749"/>
              <a:gd name="connsiteY44" fmla="*/ 219007 h 560223"/>
              <a:gd name="connsiteX45" fmla="*/ 57214 w 589749"/>
              <a:gd name="connsiteY45" fmla="*/ 207681 h 560223"/>
              <a:gd name="connsiteX46" fmla="*/ 111414 w 589749"/>
              <a:gd name="connsiteY46" fmla="*/ 249800 h 560223"/>
              <a:gd name="connsiteX47" fmla="*/ 89154 w 589749"/>
              <a:gd name="connsiteY47" fmla="*/ 224014 h 560223"/>
              <a:gd name="connsiteX48" fmla="*/ 94968 w 589749"/>
              <a:gd name="connsiteY48" fmla="*/ 207681 h 560223"/>
              <a:gd name="connsiteX49" fmla="*/ 68540 w 589749"/>
              <a:gd name="connsiteY49" fmla="*/ 181253 h 560223"/>
              <a:gd name="connsiteX50" fmla="*/ 42112 w 589749"/>
              <a:gd name="connsiteY50" fmla="*/ 207681 h 560223"/>
              <a:gd name="connsiteX51" fmla="*/ 47926 w 589749"/>
              <a:gd name="connsiteY51" fmla="*/ 224014 h 560223"/>
              <a:gd name="connsiteX52" fmla="*/ 25666 w 589749"/>
              <a:gd name="connsiteY52" fmla="*/ 249800 h 560223"/>
              <a:gd name="connsiteX53" fmla="*/ 37627 w 589749"/>
              <a:gd name="connsiteY53" fmla="*/ 176013 h 560223"/>
              <a:gd name="connsiteX54" fmla="*/ 111414 w 589749"/>
              <a:gd name="connsiteY54" fmla="*/ 187974 h 560223"/>
              <a:gd name="connsiteX55" fmla="*/ 111414 w 589749"/>
              <a:gd name="connsiteY55" fmla="*/ 249800 h 560223"/>
              <a:gd name="connsiteX56" fmla="*/ 283741 w 589749"/>
              <a:gd name="connsiteY56" fmla="*/ 56662 h 560223"/>
              <a:gd name="connsiteX57" fmla="*/ 295068 w 589749"/>
              <a:gd name="connsiteY57" fmla="*/ 45336 h 560223"/>
              <a:gd name="connsiteX58" fmla="*/ 306394 w 589749"/>
              <a:gd name="connsiteY58" fmla="*/ 56662 h 560223"/>
              <a:gd name="connsiteX59" fmla="*/ 295068 w 589749"/>
              <a:gd name="connsiteY59" fmla="*/ 67989 h 560223"/>
              <a:gd name="connsiteX60" fmla="*/ 283741 w 589749"/>
              <a:gd name="connsiteY60" fmla="*/ 56662 h 560223"/>
              <a:gd name="connsiteX61" fmla="*/ 295068 w 589749"/>
              <a:gd name="connsiteY61" fmla="*/ 83091 h 560223"/>
              <a:gd name="connsiteX62" fmla="*/ 325083 w 589749"/>
              <a:gd name="connsiteY62" fmla="*/ 111444 h 560223"/>
              <a:gd name="connsiteX63" fmla="*/ 265053 w 589749"/>
              <a:gd name="connsiteY63" fmla="*/ 111444 h 560223"/>
              <a:gd name="connsiteX64" fmla="*/ 295068 w 589749"/>
              <a:gd name="connsiteY64" fmla="*/ 83091 h 560223"/>
              <a:gd name="connsiteX65" fmla="*/ 242211 w 589749"/>
              <a:gd name="connsiteY65" fmla="*/ 67989 h 560223"/>
              <a:gd name="connsiteX66" fmla="*/ 294948 w 589749"/>
              <a:gd name="connsiteY66" fmla="*/ 15012 h 560223"/>
              <a:gd name="connsiteX67" fmla="*/ 347924 w 589749"/>
              <a:gd name="connsiteY67" fmla="*/ 67749 h 560223"/>
              <a:gd name="connsiteX68" fmla="*/ 337942 w 589749"/>
              <a:gd name="connsiteY68" fmla="*/ 98781 h 560223"/>
              <a:gd name="connsiteX69" fmla="*/ 315682 w 589749"/>
              <a:gd name="connsiteY69" fmla="*/ 72995 h 560223"/>
              <a:gd name="connsiteX70" fmla="*/ 321496 w 589749"/>
              <a:gd name="connsiteY70" fmla="*/ 56662 h 560223"/>
              <a:gd name="connsiteX71" fmla="*/ 295068 w 589749"/>
              <a:gd name="connsiteY71" fmla="*/ 30234 h 560223"/>
              <a:gd name="connsiteX72" fmla="*/ 268640 w 589749"/>
              <a:gd name="connsiteY72" fmla="*/ 56662 h 560223"/>
              <a:gd name="connsiteX73" fmla="*/ 274454 w 589749"/>
              <a:gd name="connsiteY73" fmla="*/ 72995 h 560223"/>
              <a:gd name="connsiteX74" fmla="*/ 252194 w 589749"/>
              <a:gd name="connsiteY74" fmla="*/ 98781 h 560223"/>
              <a:gd name="connsiteX75" fmla="*/ 242211 w 589749"/>
              <a:gd name="connsiteY75" fmla="*/ 67989 h 560223"/>
              <a:gd name="connsiteX76" fmla="*/ 91382 w 589749"/>
              <a:gd name="connsiteY76" fmla="*/ 534296 h 560223"/>
              <a:gd name="connsiteX77" fmla="*/ 123046 w 589749"/>
              <a:gd name="connsiteY77" fmla="*/ 505931 h 560223"/>
              <a:gd name="connsiteX78" fmla="*/ 151411 w 589749"/>
              <a:gd name="connsiteY78" fmla="*/ 534296 h 560223"/>
              <a:gd name="connsiteX79" fmla="*/ 91382 w 589749"/>
              <a:gd name="connsiteY79" fmla="*/ 534296 h 560223"/>
              <a:gd name="connsiteX80" fmla="*/ 110070 w 589749"/>
              <a:gd name="connsiteY80" fmla="*/ 479514 h 560223"/>
              <a:gd name="connsiteX81" fmla="*/ 121397 w 589749"/>
              <a:gd name="connsiteY81" fmla="*/ 468188 h 560223"/>
              <a:gd name="connsiteX82" fmla="*/ 132723 w 589749"/>
              <a:gd name="connsiteY82" fmla="*/ 479514 h 560223"/>
              <a:gd name="connsiteX83" fmla="*/ 121397 w 589749"/>
              <a:gd name="connsiteY83" fmla="*/ 490841 h 560223"/>
              <a:gd name="connsiteX84" fmla="*/ 110070 w 589749"/>
              <a:gd name="connsiteY84" fmla="*/ 479514 h 560223"/>
              <a:gd name="connsiteX85" fmla="*/ 164271 w 589749"/>
              <a:gd name="connsiteY85" fmla="*/ 521633 h 560223"/>
              <a:gd name="connsiteX86" fmla="*/ 142011 w 589749"/>
              <a:gd name="connsiteY86" fmla="*/ 495847 h 560223"/>
              <a:gd name="connsiteX87" fmla="*/ 147825 w 589749"/>
              <a:gd name="connsiteY87" fmla="*/ 479514 h 560223"/>
              <a:gd name="connsiteX88" fmla="*/ 121397 w 589749"/>
              <a:gd name="connsiteY88" fmla="*/ 453086 h 560223"/>
              <a:gd name="connsiteX89" fmla="*/ 94968 w 589749"/>
              <a:gd name="connsiteY89" fmla="*/ 479514 h 560223"/>
              <a:gd name="connsiteX90" fmla="*/ 100782 w 589749"/>
              <a:gd name="connsiteY90" fmla="*/ 495847 h 560223"/>
              <a:gd name="connsiteX91" fmla="*/ 78522 w 589749"/>
              <a:gd name="connsiteY91" fmla="*/ 521633 h 560223"/>
              <a:gd name="connsiteX92" fmla="*/ 90484 w 589749"/>
              <a:gd name="connsiteY92" fmla="*/ 447847 h 560223"/>
              <a:gd name="connsiteX93" fmla="*/ 164271 w 589749"/>
              <a:gd name="connsiteY93" fmla="*/ 459807 h 560223"/>
              <a:gd name="connsiteX94" fmla="*/ 164271 w 589749"/>
              <a:gd name="connsiteY94" fmla="*/ 521633 h 560223"/>
              <a:gd name="connsiteX95" fmla="*/ 249407 w 589749"/>
              <a:gd name="connsiteY95" fmla="*/ 378098 h 560223"/>
              <a:gd name="connsiteX96" fmla="*/ 299388 w 589749"/>
              <a:gd name="connsiteY96" fmla="*/ 336757 h 560223"/>
              <a:gd name="connsiteX97" fmla="*/ 340728 w 589749"/>
              <a:gd name="connsiteY97" fmla="*/ 378098 h 560223"/>
              <a:gd name="connsiteX98" fmla="*/ 249407 w 589749"/>
              <a:gd name="connsiteY98" fmla="*/ 378098 h 560223"/>
              <a:gd name="connsiteX99" fmla="*/ 274069 w 589749"/>
              <a:gd name="connsiteY99" fmla="*/ 300414 h 560223"/>
              <a:gd name="connsiteX100" fmla="*/ 295075 w 589749"/>
              <a:gd name="connsiteY100" fmla="*/ 279422 h 560223"/>
              <a:gd name="connsiteX101" fmla="*/ 316067 w 589749"/>
              <a:gd name="connsiteY101" fmla="*/ 300429 h 560223"/>
              <a:gd name="connsiteX102" fmla="*/ 295068 w 589749"/>
              <a:gd name="connsiteY102" fmla="*/ 321421 h 560223"/>
              <a:gd name="connsiteX103" fmla="*/ 274069 w 589749"/>
              <a:gd name="connsiteY103" fmla="*/ 300414 h 560223"/>
              <a:gd name="connsiteX104" fmla="*/ 438724 w 589749"/>
              <a:gd name="connsiteY104" fmla="*/ 534296 h 560223"/>
              <a:gd name="connsiteX105" fmla="*/ 470389 w 589749"/>
              <a:gd name="connsiteY105" fmla="*/ 505931 h 560223"/>
              <a:gd name="connsiteX106" fmla="*/ 498754 w 589749"/>
              <a:gd name="connsiteY106" fmla="*/ 534296 h 560223"/>
              <a:gd name="connsiteX107" fmla="*/ 438724 w 589749"/>
              <a:gd name="connsiteY107" fmla="*/ 534296 h 560223"/>
              <a:gd name="connsiteX108" fmla="*/ 457413 w 589749"/>
              <a:gd name="connsiteY108" fmla="*/ 479514 h 560223"/>
              <a:gd name="connsiteX109" fmla="*/ 468739 w 589749"/>
              <a:gd name="connsiteY109" fmla="*/ 468188 h 560223"/>
              <a:gd name="connsiteX110" fmla="*/ 480066 w 589749"/>
              <a:gd name="connsiteY110" fmla="*/ 479514 h 560223"/>
              <a:gd name="connsiteX111" fmla="*/ 468739 w 589749"/>
              <a:gd name="connsiteY111" fmla="*/ 490841 h 560223"/>
              <a:gd name="connsiteX112" fmla="*/ 457413 w 589749"/>
              <a:gd name="connsiteY112" fmla="*/ 479514 h 560223"/>
              <a:gd name="connsiteX113" fmla="*/ 521596 w 589749"/>
              <a:gd name="connsiteY113" fmla="*/ 490841 h 560223"/>
              <a:gd name="connsiteX114" fmla="*/ 511613 w 589749"/>
              <a:gd name="connsiteY114" fmla="*/ 521633 h 560223"/>
              <a:gd name="connsiteX115" fmla="*/ 489353 w 589749"/>
              <a:gd name="connsiteY115" fmla="*/ 495847 h 560223"/>
              <a:gd name="connsiteX116" fmla="*/ 495167 w 589749"/>
              <a:gd name="connsiteY116" fmla="*/ 479514 h 560223"/>
              <a:gd name="connsiteX117" fmla="*/ 468739 w 589749"/>
              <a:gd name="connsiteY117" fmla="*/ 453086 h 560223"/>
              <a:gd name="connsiteX118" fmla="*/ 442311 w 589749"/>
              <a:gd name="connsiteY118" fmla="*/ 479514 h 560223"/>
              <a:gd name="connsiteX119" fmla="*/ 448125 w 589749"/>
              <a:gd name="connsiteY119" fmla="*/ 495847 h 560223"/>
              <a:gd name="connsiteX120" fmla="*/ 425865 w 589749"/>
              <a:gd name="connsiteY120" fmla="*/ 521633 h 560223"/>
              <a:gd name="connsiteX121" fmla="*/ 437826 w 589749"/>
              <a:gd name="connsiteY121" fmla="*/ 447847 h 560223"/>
              <a:gd name="connsiteX122" fmla="*/ 511613 w 589749"/>
              <a:gd name="connsiteY122" fmla="*/ 459808 h 560223"/>
              <a:gd name="connsiteX123" fmla="*/ 521596 w 589749"/>
              <a:gd name="connsiteY123" fmla="*/ 490841 h 560223"/>
              <a:gd name="connsiteX124" fmla="*/ 353852 w 589749"/>
              <a:gd name="connsiteY124" fmla="*/ 366409 h 560223"/>
              <a:gd name="connsiteX125" fmla="*/ 319699 w 589749"/>
              <a:gd name="connsiteY125" fmla="*/ 326661 h 560223"/>
              <a:gd name="connsiteX126" fmla="*/ 321461 w 589749"/>
              <a:gd name="connsiteY126" fmla="*/ 275637 h 560223"/>
              <a:gd name="connsiteX127" fmla="*/ 270437 w 589749"/>
              <a:gd name="connsiteY127" fmla="*/ 273875 h 560223"/>
              <a:gd name="connsiteX128" fmla="*/ 268675 w 589749"/>
              <a:gd name="connsiteY128" fmla="*/ 324899 h 560223"/>
              <a:gd name="connsiteX129" fmla="*/ 270437 w 589749"/>
              <a:gd name="connsiteY129" fmla="*/ 326661 h 560223"/>
              <a:gd name="connsiteX130" fmla="*/ 236284 w 589749"/>
              <a:gd name="connsiteY130" fmla="*/ 366409 h 560223"/>
              <a:gd name="connsiteX131" fmla="*/ 241866 w 589749"/>
              <a:gd name="connsiteY131" fmla="*/ 254423 h 560223"/>
              <a:gd name="connsiteX132" fmla="*/ 353852 w 589749"/>
              <a:gd name="connsiteY132" fmla="*/ 260004 h 560223"/>
              <a:gd name="connsiteX133" fmla="*/ 353852 w 589749"/>
              <a:gd name="connsiteY133" fmla="*/ 366409 h 560223"/>
              <a:gd name="connsiteX134" fmla="*/ 491581 w 589749"/>
              <a:gd name="connsiteY134" fmla="*/ 262463 h 560223"/>
              <a:gd name="connsiteX135" fmla="*/ 523246 w 589749"/>
              <a:gd name="connsiteY135" fmla="*/ 234098 h 560223"/>
              <a:gd name="connsiteX136" fmla="*/ 551611 w 589749"/>
              <a:gd name="connsiteY136" fmla="*/ 262463 h 560223"/>
              <a:gd name="connsiteX137" fmla="*/ 491581 w 589749"/>
              <a:gd name="connsiteY137" fmla="*/ 262463 h 560223"/>
              <a:gd name="connsiteX138" fmla="*/ 510269 w 589749"/>
              <a:gd name="connsiteY138" fmla="*/ 207681 h 560223"/>
              <a:gd name="connsiteX139" fmla="*/ 521596 w 589749"/>
              <a:gd name="connsiteY139" fmla="*/ 196355 h 560223"/>
              <a:gd name="connsiteX140" fmla="*/ 532922 w 589749"/>
              <a:gd name="connsiteY140" fmla="*/ 207681 h 560223"/>
              <a:gd name="connsiteX141" fmla="*/ 521596 w 589749"/>
              <a:gd name="connsiteY141" fmla="*/ 219007 h 560223"/>
              <a:gd name="connsiteX142" fmla="*/ 510269 w 589749"/>
              <a:gd name="connsiteY142" fmla="*/ 207681 h 560223"/>
              <a:gd name="connsiteX143" fmla="*/ 521596 w 589749"/>
              <a:gd name="connsiteY143" fmla="*/ 166151 h 560223"/>
              <a:gd name="connsiteX144" fmla="*/ 574452 w 589749"/>
              <a:gd name="connsiteY144" fmla="*/ 218826 h 560223"/>
              <a:gd name="connsiteX145" fmla="*/ 564470 w 589749"/>
              <a:gd name="connsiteY145" fmla="*/ 249800 h 560223"/>
              <a:gd name="connsiteX146" fmla="*/ 542210 w 589749"/>
              <a:gd name="connsiteY146" fmla="*/ 224014 h 560223"/>
              <a:gd name="connsiteX147" fmla="*/ 548024 w 589749"/>
              <a:gd name="connsiteY147" fmla="*/ 207681 h 560223"/>
              <a:gd name="connsiteX148" fmla="*/ 521596 w 589749"/>
              <a:gd name="connsiteY148" fmla="*/ 181253 h 560223"/>
              <a:gd name="connsiteX149" fmla="*/ 495167 w 589749"/>
              <a:gd name="connsiteY149" fmla="*/ 207681 h 560223"/>
              <a:gd name="connsiteX150" fmla="*/ 500982 w 589749"/>
              <a:gd name="connsiteY150" fmla="*/ 224014 h 560223"/>
              <a:gd name="connsiteX151" fmla="*/ 478721 w 589749"/>
              <a:gd name="connsiteY151" fmla="*/ 249800 h 560223"/>
              <a:gd name="connsiteX152" fmla="*/ 490622 w 589749"/>
              <a:gd name="connsiteY152" fmla="*/ 176133 h 560223"/>
              <a:gd name="connsiteX153" fmla="*/ 521596 w 589749"/>
              <a:gd name="connsiteY153" fmla="*/ 166151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589749" h="560223">
                <a:moveTo>
                  <a:pt x="521596" y="286966"/>
                </a:moveTo>
                <a:cubicBezTo>
                  <a:pt x="559182" y="287019"/>
                  <a:pt x="589696" y="256594"/>
                  <a:pt x="589750" y="219007"/>
                </a:cubicBezTo>
                <a:cubicBezTo>
                  <a:pt x="589803" y="181420"/>
                  <a:pt x="559377" y="150907"/>
                  <a:pt x="521790" y="150853"/>
                </a:cubicBezTo>
                <a:cubicBezTo>
                  <a:pt x="484204" y="150799"/>
                  <a:pt x="453691" y="181226"/>
                  <a:pt x="453637" y="218812"/>
                </a:cubicBezTo>
                <a:cubicBezTo>
                  <a:pt x="453627" y="225529"/>
                  <a:pt x="454612" y="232211"/>
                  <a:pt x="456560" y="238640"/>
                </a:cubicBezTo>
                <a:lnTo>
                  <a:pt x="379540" y="271456"/>
                </a:lnTo>
                <a:cubicBezTo>
                  <a:pt x="364798" y="241818"/>
                  <a:pt x="335613" y="222065"/>
                  <a:pt x="302619" y="219392"/>
                </a:cubicBezTo>
                <a:lnTo>
                  <a:pt x="302619" y="135502"/>
                </a:lnTo>
                <a:cubicBezTo>
                  <a:pt x="339919" y="131331"/>
                  <a:pt x="366776" y="97713"/>
                  <a:pt x="362606" y="60413"/>
                </a:cubicBezTo>
                <a:cubicBezTo>
                  <a:pt x="358435" y="23113"/>
                  <a:pt x="324817" y="-3743"/>
                  <a:pt x="287517" y="427"/>
                </a:cubicBezTo>
                <a:cubicBezTo>
                  <a:pt x="250217" y="4597"/>
                  <a:pt x="223360" y="38215"/>
                  <a:pt x="227530" y="75515"/>
                </a:cubicBezTo>
                <a:cubicBezTo>
                  <a:pt x="231058" y="107069"/>
                  <a:pt x="255964" y="131974"/>
                  <a:pt x="287517" y="135502"/>
                </a:cubicBezTo>
                <a:lnTo>
                  <a:pt x="287517" y="219392"/>
                </a:lnTo>
                <a:cubicBezTo>
                  <a:pt x="254537" y="222077"/>
                  <a:pt x="225369" y="241829"/>
                  <a:pt x="210633" y="271456"/>
                </a:cubicBezTo>
                <a:lnTo>
                  <a:pt x="133576" y="238640"/>
                </a:lnTo>
                <a:cubicBezTo>
                  <a:pt x="144590" y="202581"/>
                  <a:pt x="124288" y="164421"/>
                  <a:pt x="88229" y="153407"/>
                </a:cubicBezTo>
                <a:cubicBezTo>
                  <a:pt x="52170" y="142393"/>
                  <a:pt x="14010" y="162696"/>
                  <a:pt x="2996" y="198754"/>
                </a:cubicBezTo>
                <a:cubicBezTo>
                  <a:pt x="-8018" y="234813"/>
                  <a:pt x="12285" y="272973"/>
                  <a:pt x="48344" y="283987"/>
                </a:cubicBezTo>
                <a:cubicBezTo>
                  <a:pt x="78873" y="293312"/>
                  <a:pt x="111788" y="280236"/>
                  <a:pt x="127596" y="252503"/>
                </a:cubicBezTo>
                <a:lnTo>
                  <a:pt x="204910" y="285456"/>
                </a:lnTo>
                <a:cubicBezTo>
                  <a:pt x="195605" y="315420"/>
                  <a:pt x="201834" y="348050"/>
                  <a:pt x="221522" y="372480"/>
                </a:cubicBezTo>
                <a:lnTo>
                  <a:pt x="159415" y="434586"/>
                </a:lnTo>
                <a:cubicBezTo>
                  <a:pt x="128056" y="413082"/>
                  <a:pt x="85201" y="421071"/>
                  <a:pt x="63697" y="452430"/>
                </a:cubicBezTo>
                <a:cubicBezTo>
                  <a:pt x="42192" y="483790"/>
                  <a:pt x="50181" y="526644"/>
                  <a:pt x="81540" y="548149"/>
                </a:cubicBezTo>
                <a:cubicBezTo>
                  <a:pt x="112900" y="569654"/>
                  <a:pt x="155755" y="561665"/>
                  <a:pt x="177259" y="530305"/>
                </a:cubicBezTo>
                <a:cubicBezTo>
                  <a:pt x="195485" y="503728"/>
                  <a:pt x="192836" y="468064"/>
                  <a:pt x="170885" y="444470"/>
                </a:cubicBezTo>
                <a:lnTo>
                  <a:pt x="231942" y="383414"/>
                </a:lnTo>
                <a:cubicBezTo>
                  <a:pt x="267720" y="415935"/>
                  <a:pt x="322355" y="415935"/>
                  <a:pt x="358133" y="383414"/>
                </a:cubicBezTo>
                <a:lnTo>
                  <a:pt x="419190" y="444470"/>
                </a:lnTo>
                <a:cubicBezTo>
                  <a:pt x="393983" y="471713"/>
                  <a:pt x="395632" y="514231"/>
                  <a:pt x="422874" y="539438"/>
                </a:cubicBezTo>
                <a:cubicBezTo>
                  <a:pt x="450116" y="564647"/>
                  <a:pt x="492635" y="562997"/>
                  <a:pt x="517842" y="535755"/>
                </a:cubicBezTo>
                <a:cubicBezTo>
                  <a:pt x="543049" y="508513"/>
                  <a:pt x="541400" y="465994"/>
                  <a:pt x="514158" y="440786"/>
                </a:cubicBezTo>
                <a:cubicBezTo>
                  <a:pt x="491171" y="419515"/>
                  <a:pt x="456537" y="416944"/>
                  <a:pt x="430660" y="434586"/>
                </a:cubicBezTo>
                <a:lnTo>
                  <a:pt x="368553" y="372480"/>
                </a:lnTo>
                <a:cubicBezTo>
                  <a:pt x="388263" y="348061"/>
                  <a:pt x="394514" y="315430"/>
                  <a:pt x="385226" y="285456"/>
                </a:cubicBezTo>
                <a:lnTo>
                  <a:pt x="462540" y="252526"/>
                </a:lnTo>
                <a:cubicBezTo>
                  <a:pt x="474598" y="273792"/>
                  <a:pt x="497149" y="286944"/>
                  <a:pt x="521596" y="286966"/>
                </a:cubicBezTo>
                <a:close/>
                <a:moveTo>
                  <a:pt x="38525" y="262463"/>
                </a:moveTo>
                <a:cubicBezTo>
                  <a:pt x="39436" y="245886"/>
                  <a:pt x="53613" y="233186"/>
                  <a:pt x="70190" y="234098"/>
                </a:cubicBezTo>
                <a:cubicBezTo>
                  <a:pt x="85493" y="234939"/>
                  <a:pt x="97714" y="247159"/>
                  <a:pt x="98555" y="262463"/>
                </a:cubicBezTo>
                <a:cubicBezTo>
                  <a:pt x="80508" y="274997"/>
                  <a:pt x="56572" y="274997"/>
                  <a:pt x="38525" y="262463"/>
                </a:cubicBezTo>
                <a:close/>
                <a:moveTo>
                  <a:pt x="57214" y="207681"/>
                </a:moveTo>
                <a:cubicBezTo>
                  <a:pt x="57214" y="201426"/>
                  <a:pt x="62285" y="196355"/>
                  <a:pt x="68540" y="196355"/>
                </a:cubicBezTo>
                <a:cubicBezTo>
                  <a:pt x="74795" y="196355"/>
                  <a:pt x="79866" y="201426"/>
                  <a:pt x="79866" y="207681"/>
                </a:cubicBezTo>
                <a:cubicBezTo>
                  <a:pt x="79866" y="213936"/>
                  <a:pt x="74795" y="219007"/>
                  <a:pt x="68540" y="219007"/>
                </a:cubicBezTo>
                <a:cubicBezTo>
                  <a:pt x="62285" y="219007"/>
                  <a:pt x="57214" y="213936"/>
                  <a:pt x="57214" y="207681"/>
                </a:cubicBezTo>
                <a:close/>
                <a:moveTo>
                  <a:pt x="111414" y="249800"/>
                </a:moveTo>
                <a:cubicBezTo>
                  <a:pt x="107612" y="238647"/>
                  <a:pt x="99632" y="229403"/>
                  <a:pt x="89154" y="224014"/>
                </a:cubicBezTo>
                <a:cubicBezTo>
                  <a:pt x="92891" y="219388"/>
                  <a:pt x="94941" y="213627"/>
                  <a:pt x="94968" y="207681"/>
                </a:cubicBezTo>
                <a:cubicBezTo>
                  <a:pt x="94968" y="193085"/>
                  <a:pt x="83136" y="181253"/>
                  <a:pt x="68540" y="181253"/>
                </a:cubicBezTo>
                <a:cubicBezTo>
                  <a:pt x="53944" y="181253"/>
                  <a:pt x="42112" y="193085"/>
                  <a:pt x="42112" y="207681"/>
                </a:cubicBezTo>
                <a:cubicBezTo>
                  <a:pt x="42139" y="213627"/>
                  <a:pt x="44189" y="219388"/>
                  <a:pt x="47926" y="224014"/>
                </a:cubicBezTo>
                <a:cubicBezTo>
                  <a:pt x="37448" y="229403"/>
                  <a:pt x="29468" y="238647"/>
                  <a:pt x="25666" y="249800"/>
                </a:cubicBezTo>
                <a:cubicBezTo>
                  <a:pt x="8593" y="226121"/>
                  <a:pt x="13948" y="193086"/>
                  <a:pt x="37627" y="176013"/>
                </a:cubicBezTo>
                <a:cubicBezTo>
                  <a:pt x="61305" y="158940"/>
                  <a:pt x="94342" y="164296"/>
                  <a:pt x="111414" y="187974"/>
                </a:cubicBezTo>
                <a:cubicBezTo>
                  <a:pt x="124724" y="206434"/>
                  <a:pt x="124724" y="231340"/>
                  <a:pt x="111414" y="249800"/>
                </a:cubicBezTo>
                <a:close/>
                <a:moveTo>
                  <a:pt x="283741" y="56662"/>
                </a:moveTo>
                <a:cubicBezTo>
                  <a:pt x="283741" y="50407"/>
                  <a:pt x="288813" y="45336"/>
                  <a:pt x="295068" y="45336"/>
                </a:cubicBezTo>
                <a:cubicBezTo>
                  <a:pt x="301323" y="45336"/>
                  <a:pt x="306394" y="50407"/>
                  <a:pt x="306394" y="56662"/>
                </a:cubicBezTo>
                <a:cubicBezTo>
                  <a:pt x="306394" y="62918"/>
                  <a:pt x="301323" y="67989"/>
                  <a:pt x="295068" y="67989"/>
                </a:cubicBezTo>
                <a:cubicBezTo>
                  <a:pt x="288813" y="67989"/>
                  <a:pt x="283741" y="62918"/>
                  <a:pt x="283741" y="56662"/>
                </a:cubicBezTo>
                <a:close/>
                <a:moveTo>
                  <a:pt x="295068" y="83091"/>
                </a:moveTo>
                <a:cubicBezTo>
                  <a:pt x="310990" y="83134"/>
                  <a:pt x="324134" y="95550"/>
                  <a:pt x="325083" y="111444"/>
                </a:cubicBezTo>
                <a:cubicBezTo>
                  <a:pt x="307036" y="123979"/>
                  <a:pt x="283100" y="123979"/>
                  <a:pt x="265053" y="111444"/>
                </a:cubicBezTo>
                <a:cubicBezTo>
                  <a:pt x="266002" y="95550"/>
                  <a:pt x="279146" y="83134"/>
                  <a:pt x="295068" y="83091"/>
                </a:cubicBezTo>
                <a:close/>
                <a:moveTo>
                  <a:pt x="242211" y="67989"/>
                </a:moveTo>
                <a:cubicBezTo>
                  <a:pt x="242145" y="38797"/>
                  <a:pt x="265756" y="15079"/>
                  <a:pt x="294948" y="15012"/>
                </a:cubicBezTo>
                <a:cubicBezTo>
                  <a:pt x="324140" y="14946"/>
                  <a:pt x="347858" y="38557"/>
                  <a:pt x="347924" y="67749"/>
                </a:cubicBezTo>
                <a:cubicBezTo>
                  <a:pt x="347949" y="78886"/>
                  <a:pt x="344455" y="89748"/>
                  <a:pt x="337942" y="98781"/>
                </a:cubicBezTo>
                <a:cubicBezTo>
                  <a:pt x="334139" y="87629"/>
                  <a:pt x="326160" y="78385"/>
                  <a:pt x="315682" y="72995"/>
                </a:cubicBezTo>
                <a:cubicBezTo>
                  <a:pt x="319419" y="68369"/>
                  <a:pt x="321469" y="62609"/>
                  <a:pt x="321496" y="56662"/>
                </a:cubicBezTo>
                <a:cubicBezTo>
                  <a:pt x="321496" y="42066"/>
                  <a:pt x="309664" y="30234"/>
                  <a:pt x="295068" y="30234"/>
                </a:cubicBezTo>
                <a:cubicBezTo>
                  <a:pt x="280472" y="30234"/>
                  <a:pt x="268640" y="42066"/>
                  <a:pt x="268640" y="56662"/>
                </a:cubicBezTo>
                <a:cubicBezTo>
                  <a:pt x="268666" y="62609"/>
                  <a:pt x="270717" y="68369"/>
                  <a:pt x="274454" y="72995"/>
                </a:cubicBezTo>
                <a:cubicBezTo>
                  <a:pt x="263975" y="78385"/>
                  <a:pt x="255996" y="87629"/>
                  <a:pt x="252194" y="98781"/>
                </a:cubicBezTo>
                <a:cubicBezTo>
                  <a:pt x="245707" y="89824"/>
                  <a:pt x="242214" y="79048"/>
                  <a:pt x="242211" y="67989"/>
                </a:cubicBezTo>
                <a:close/>
                <a:moveTo>
                  <a:pt x="91382" y="534296"/>
                </a:moveTo>
                <a:cubicBezTo>
                  <a:pt x="92293" y="517720"/>
                  <a:pt x="106470" y="505020"/>
                  <a:pt x="123046" y="505931"/>
                </a:cubicBezTo>
                <a:cubicBezTo>
                  <a:pt x="138350" y="506772"/>
                  <a:pt x="150570" y="518993"/>
                  <a:pt x="151411" y="534296"/>
                </a:cubicBezTo>
                <a:cubicBezTo>
                  <a:pt x="133365" y="546831"/>
                  <a:pt x="109428" y="546831"/>
                  <a:pt x="91382" y="534296"/>
                </a:cubicBezTo>
                <a:close/>
                <a:moveTo>
                  <a:pt x="110070" y="479514"/>
                </a:moveTo>
                <a:cubicBezTo>
                  <a:pt x="110070" y="473259"/>
                  <a:pt x="115141" y="468188"/>
                  <a:pt x="121397" y="468188"/>
                </a:cubicBezTo>
                <a:cubicBezTo>
                  <a:pt x="127652" y="468188"/>
                  <a:pt x="132723" y="473259"/>
                  <a:pt x="132723" y="479514"/>
                </a:cubicBezTo>
                <a:cubicBezTo>
                  <a:pt x="132723" y="485770"/>
                  <a:pt x="127652" y="490841"/>
                  <a:pt x="121397" y="490841"/>
                </a:cubicBezTo>
                <a:cubicBezTo>
                  <a:pt x="115141" y="490841"/>
                  <a:pt x="110070" y="485770"/>
                  <a:pt x="110070" y="479514"/>
                </a:cubicBezTo>
                <a:close/>
                <a:moveTo>
                  <a:pt x="164271" y="521633"/>
                </a:moveTo>
                <a:cubicBezTo>
                  <a:pt x="160468" y="510481"/>
                  <a:pt x="152489" y="501237"/>
                  <a:pt x="142011" y="495847"/>
                </a:cubicBezTo>
                <a:cubicBezTo>
                  <a:pt x="145747" y="491221"/>
                  <a:pt x="147798" y="485461"/>
                  <a:pt x="147825" y="479514"/>
                </a:cubicBezTo>
                <a:cubicBezTo>
                  <a:pt x="147825" y="464918"/>
                  <a:pt x="135992" y="453086"/>
                  <a:pt x="121397" y="453086"/>
                </a:cubicBezTo>
                <a:cubicBezTo>
                  <a:pt x="106801" y="453086"/>
                  <a:pt x="94968" y="464918"/>
                  <a:pt x="94968" y="479514"/>
                </a:cubicBezTo>
                <a:cubicBezTo>
                  <a:pt x="94995" y="485461"/>
                  <a:pt x="97046" y="491221"/>
                  <a:pt x="100782" y="495847"/>
                </a:cubicBezTo>
                <a:cubicBezTo>
                  <a:pt x="90304" y="501237"/>
                  <a:pt x="82325" y="510481"/>
                  <a:pt x="78522" y="521633"/>
                </a:cubicBezTo>
                <a:cubicBezTo>
                  <a:pt x="61450" y="497954"/>
                  <a:pt x="66805" y="464919"/>
                  <a:pt x="90484" y="447847"/>
                </a:cubicBezTo>
                <a:cubicBezTo>
                  <a:pt x="114162" y="430774"/>
                  <a:pt x="147198" y="436129"/>
                  <a:pt x="164271" y="459807"/>
                </a:cubicBezTo>
                <a:cubicBezTo>
                  <a:pt x="177581" y="478267"/>
                  <a:pt x="177581" y="503174"/>
                  <a:pt x="164271" y="521633"/>
                </a:cubicBezTo>
                <a:close/>
                <a:moveTo>
                  <a:pt x="249407" y="378098"/>
                </a:moveTo>
                <a:cubicBezTo>
                  <a:pt x="251793" y="352880"/>
                  <a:pt x="274170" y="334371"/>
                  <a:pt x="299388" y="336757"/>
                </a:cubicBezTo>
                <a:cubicBezTo>
                  <a:pt x="321304" y="338831"/>
                  <a:pt x="338655" y="356182"/>
                  <a:pt x="340728" y="378098"/>
                </a:cubicBezTo>
                <a:cubicBezTo>
                  <a:pt x="313392" y="397538"/>
                  <a:pt x="276744" y="397538"/>
                  <a:pt x="249407" y="378098"/>
                </a:cubicBezTo>
                <a:close/>
                <a:moveTo>
                  <a:pt x="274069" y="300414"/>
                </a:moveTo>
                <a:cubicBezTo>
                  <a:pt x="274073" y="288816"/>
                  <a:pt x="283478" y="279418"/>
                  <a:pt x="295075" y="279422"/>
                </a:cubicBezTo>
                <a:cubicBezTo>
                  <a:pt x="306673" y="279427"/>
                  <a:pt x="316072" y="288832"/>
                  <a:pt x="316067" y="300429"/>
                </a:cubicBezTo>
                <a:cubicBezTo>
                  <a:pt x="316062" y="312023"/>
                  <a:pt x="306662" y="321421"/>
                  <a:pt x="295068" y="321421"/>
                </a:cubicBezTo>
                <a:cubicBezTo>
                  <a:pt x="283473" y="321408"/>
                  <a:pt x="274077" y="312009"/>
                  <a:pt x="274069" y="300414"/>
                </a:cubicBezTo>
                <a:close/>
                <a:moveTo>
                  <a:pt x="438724" y="534296"/>
                </a:moveTo>
                <a:cubicBezTo>
                  <a:pt x="439636" y="517720"/>
                  <a:pt x="453812" y="505020"/>
                  <a:pt x="470389" y="505931"/>
                </a:cubicBezTo>
                <a:cubicBezTo>
                  <a:pt x="485693" y="506772"/>
                  <a:pt x="497913" y="518993"/>
                  <a:pt x="498754" y="534296"/>
                </a:cubicBezTo>
                <a:cubicBezTo>
                  <a:pt x="480707" y="546831"/>
                  <a:pt x="456771" y="546831"/>
                  <a:pt x="438724" y="534296"/>
                </a:cubicBezTo>
                <a:close/>
                <a:moveTo>
                  <a:pt x="457413" y="479514"/>
                </a:moveTo>
                <a:cubicBezTo>
                  <a:pt x="457413" y="473259"/>
                  <a:pt x="462484" y="468188"/>
                  <a:pt x="468739" y="468188"/>
                </a:cubicBezTo>
                <a:cubicBezTo>
                  <a:pt x="474994" y="468188"/>
                  <a:pt x="480066" y="473259"/>
                  <a:pt x="480066" y="479514"/>
                </a:cubicBezTo>
                <a:cubicBezTo>
                  <a:pt x="480066" y="485770"/>
                  <a:pt x="474994" y="490841"/>
                  <a:pt x="468739" y="490841"/>
                </a:cubicBezTo>
                <a:cubicBezTo>
                  <a:pt x="462484" y="490841"/>
                  <a:pt x="457413" y="485770"/>
                  <a:pt x="457413" y="479514"/>
                </a:cubicBezTo>
                <a:close/>
                <a:moveTo>
                  <a:pt x="521596" y="490841"/>
                </a:moveTo>
                <a:cubicBezTo>
                  <a:pt x="521593" y="501900"/>
                  <a:pt x="518100" y="512676"/>
                  <a:pt x="511613" y="521633"/>
                </a:cubicBezTo>
                <a:cubicBezTo>
                  <a:pt x="507811" y="510481"/>
                  <a:pt x="499832" y="501237"/>
                  <a:pt x="489353" y="495847"/>
                </a:cubicBezTo>
                <a:cubicBezTo>
                  <a:pt x="493090" y="491221"/>
                  <a:pt x="495141" y="485461"/>
                  <a:pt x="495167" y="479514"/>
                </a:cubicBezTo>
                <a:cubicBezTo>
                  <a:pt x="495167" y="464918"/>
                  <a:pt x="483335" y="453086"/>
                  <a:pt x="468739" y="453086"/>
                </a:cubicBezTo>
                <a:cubicBezTo>
                  <a:pt x="454143" y="453086"/>
                  <a:pt x="442311" y="464918"/>
                  <a:pt x="442311" y="479514"/>
                </a:cubicBezTo>
                <a:cubicBezTo>
                  <a:pt x="442338" y="485461"/>
                  <a:pt x="444388" y="491221"/>
                  <a:pt x="448125" y="495847"/>
                </a:cubicBezTo>
                <a:cubicBezTo>
                  <a:pt x="437647" y="501237"/>
                  <a:pt x="429668" y="510481"/>
                  <a:pt x="425865" y="521633"/>
                </a:cubicBezTo>
                <a:cubicBezTo>
                  <a:pt x="408792" y="497954"/>
                  <a:pt x="414147" y="464919"/>
                  <a:pt x="437826" y="447847"/>
                </a:cubicBezTo>
                <a:cubicBezTo>
                  <a:pt x="461505" y="430774"/>
                  <a:pt x="494541" y="436129"/>
                  <a:pt x="511613" y="459808"/>
                </a:cubicBezTo>
                <a:cubicBezTo>
                  <a:pt x="518128" y="468842"/>
                  <a:pt x="521621" y="479703"/>
                  <a:pt x="521596" y="490841"/>
                </a:cubicBezTo>
                <a:close/>
                <a:moveTo>
                  <a:pt x="353852" y="366409"/>
                </a:moveTo>
                <a:cubicBezTo>
                  <a:pt x="349008" y="348707"/>
                  <a:pt x="336470" y="334115"/>
                  <a:pt x="319699" y="326661"/>
                </a:cubicBezTo>
                <a:cubicBezTo>
                  <a:pt x="334275" y="313057"/>
                  <a:pt x="335064" y="290213"/>
                  <a:pt x="321461" y="275637"/>
                </a:cubicBezTo>
                <a:cubicBezTo>
                  <a:pt x="307858" y="261061"/>
                  <a:pt x="285013" y="260272"/>
                  <a:pt x="270437" y="273875"/>
                </a:cubicBezTo>
                <a:cubicBezTo>
                  <a:pt x="255860" y="287478"/>
                  <a:pt x="255071" y="310323"/>
                  <a:pt x="268675" y="324899"/>
                </a:cubicBezTo>
                <a:cubicBezTo>
                  <a:pt x="269241" y="325506"/>
                  <a:pt x="269830" y="326094"/>
                  <a:pt x="270437" y="326661"/>
                </a:cubicBezTo>
                <a:cubicBezTo>
                  <a:pt x="253665" y="334115"/>
                  <a:pt x="241128" y="348707"/>
                  <a:pt x="236284" y="366409"/>
                </a:cubicBezTo>
                <a:cubicBezTo>
                  <a:pt x="206901" y="333944"/>
                  <a:pt x="209400" y="283806"/>
                  <a:pt x="241866" y="254423"/>
                </a:cubicBezTo>
                <a:cubicBezTo>
                  <a:pt x="274331" y="225040"/>
                  <a:pt x="324469" y="227538"/>
                  <a:pt x="353852" y="260004"/>
                </a:cubicBezTo>
                <a:cubicBezTo>
                  <a:pt x="381186" y="290206"/>
                  <a:pt x="381186" y="336207"/>
                  <a:pt x="353852" y="366409"/>
                </a:cubicBezTo>
                <a:close/>
                <a:moveTo>
                  <a:pt x="491581" y="262463"/>
                </a:moveTo>
                <a:cubicBezTo>
                  <a:pt x="492492" y="245886"/>
                  <a:pt x="506669" y="233186"/>
                  <a:pt x="523246" y="234098"/>
                </a:cubicBezTo>
                <a:cubicBezTo>
                  <a:pt x="538549" y="234939"/>
                  <a:pt x="550769" y="247159"/>
                  <a:pt x="551611" y="262463"/>
                </a:cubicBezTo>
                <a:cubicBezTo>
                  <a:pt x="533564" y="274997"/>
                  <a:pt x="509627" y="274997"/>
                  <a:pt x="491581" y="262463"/>
                </a:cubicBezTo>
                <a:close/>
                <a:moveTo>
                  <a:pt x="510269" y="207681"/>
                </a:moveTo>
                <a:cubicBezTo>
                  <a:pt x="510269" y="201426"/>
                  <a:pt x="515340" y="196355"/>
                  <a:pt x="521596" y="196355"/>
                </a:cubicBezTo>
                <a:cubicBezTo>
                  <a:pt x="527851" y="196355"/>
                  <a:pt x="532922" y="201426"/>
                  <a:pt x="532922" y="207681"/>
                </a:cubicBezTo>
                <a:cubicBezTo>
                  <a:pt x="532922" y="213936"/>
                  <a:pt x="527851" y="219007"/>
                  <a:pt x="521596" y="219007"/>
                </a:cubicBezTo>
                <a:cubicBezTo>
                  <a:pt x="515340" y="219007"/>
                  <a:pt x="510269" y="213936"/>
                  <a:pt x="510269" y="207681"/>
                </a:cubicBezTo>
                <a:close/>
                <a:moveTo>
                  <a:pt x="521596" y="166151"/>
                </a:moveTo>
                <a:cubicBezTo>
                  <a:pt x="550738" y="166101"/>
                  <a:pt x="574402" y="189685"/>
                  <a:pt x="574452" y="218826"/>
                </a:cubicBezTo>
                <a:cubicBezTo>
                  <a:pt x="574471" y="229945"/>
                  <a:pt x="570977" y="240785"/>
                  <a:pt x="564470" y="249800"/>
                </a:cubicBezTo>
                <a:cubicBezTo>
                  <a:pt x="560667" y="238647"/>
                  <a:pt x="552688" y="229403"/>
                  <a:pt x="542210" y="224014"/>
                </a:cubicBezTo>
                <a:cubicBezTo>
                  <a:pt x="545947" y="219388"/>
                  <a:pt x="547997" y="213627"/>
                  <a:pt x="548024" y="207681"/>
                </a:cubicBezTo>
                <a:cubicBezTo>
                  <a:pt x="548024" y="193085"/>
                  <a:pt x="536192" y="181253"/>
                  <a:pt x="521596" y="181253"/>
                </a:cubicBezTo>
                <a:cubicBezTo>
                  <a:pt x="507000" y="181253"/>
                  <a:pt x="495167" y="193085"/>
                  <a:pt x="495167" y="207681"/>
                </a:cubicBezTo>
                <a:cubicBezTo>
                  <a:pt x="495195" y="213627"/>
                  <a:pt x="497245" y="219388"/>
                  <a:pt x="500982" y="224014"/>
                </a:cubicBezTo>
                <a:cubicBezTo>
                  <a:pt x="490503" y="229403"/>
                  <a:pt x="482524" y="238647"/>
                  <a:pt x="478721" y="249800"/>
                </a:cubicBezTo>
                <a:cubicBezTo>
                  <a:pt x="461665" y="226171"/>
                  <a:pt x="466993" y="193189"/>
                  <a:pt x="490622" y="176133"/>
                </a:cubicBezTo>
                <a:cubicBezTo>
                  <a:pt x="499637" y="169625"/>
                  <a:pt x="510477" y="166132"/>
                  <a:pt x="521596" y="166151"/>
                </a:cubicBezTo>
                <a:close/>
              </a:path>
            </a:pathLst>
          </a:custGeom>
          <a:solidFill>
            <a:schemeClr val="lt1"/>
          </a:solidFill>
          <a:ln w="10054" cap="flat">
            <a:solidFill>
              <a:schemeClr val="accent5"/>
            </a:solidFill>
            <a:prstDash val="solid"/>
            <a:miter/>
          </a:ln>
        </p:spPr>
        <p:txBody>
          <a:bodyPr rtlCol="0" anchor="ctr"/>
          <a:lstStyle/>
          <a:p>
            <a:endParaRPr lang="en-GB"/>
          </a:p>
        </p:txBody>
      </p:sp>
      <p:sp>
        <p:nvSpPr>
          <p:cNvPr id="144" name="Bild 128" descr="Hjärta kontur">
            <a:extLst>
              <a:ext uri="{FF2B5EF4-FFF2-40B4-BE49-F238E27FC236}">
                <a16:creationId xmlns:a16="http://schemas.microsoft.com/office/drawing/2014/main" id="{60805634-3D74-5216-CE7E-0E4E01A86621}"/>
              </a:ext>
            </a:extLst>
          </p:cNvPr>
          <p:cNvSpPr/>
          <p:nvPr/>
        </p:nvSpPr>
        <p:spPr>
          <a:xfrm>
            <a:off x="13488034" y="2442319"/>
            <a:ext cx="486370" cy="460835"/>
          </a:xfrm>
          <a:custGeom>
            <a:avLst/>
            <a:gdLst>
              <a:gd name="connsiteX0" fmla="*/ 364778 w 486370"/>
              <a:gd name="connsiteY0" fmla="*/ 0 h 460835"/>
              <a:gd name="connsiteX1" fmla="*/ 243185 w 486370"/>
              <a:gd name="connsiteY1" fmla="*/ 96058 h 460835"/>
              <a:gd name="connsiteX2" fmla="*/ 121593 w 486370"/>
              <a:gd name="connsiteY2" fmla="*/ 0 h 460835"/>
              <a:gd name="connsiteX3" fmla="*/ 0 w 486370"/>
              <a:gd name="connsiteY3" fmla="*/ 124668 h 460835"/>
              <a:gd name="connsiteX4" fmla="*/ 243185 w 486370"/>
              <a:gd name="connsiteY4" fmla="*/ 460836 h 460835"/>
              <a:gd name="connsiteX5" fmla="*/ 486370 w 486370"/>
              <a:gd name="connsiteY5" fmla="*/ 124668 h 460835"/>
              <a:gd name="connsiteX6" fmla="*/ 364778 w 486370"/>
              <a:gd name="connsiteY6" fmla="*/ 0 h 460835"/>
              <a:gd name="connsiteX7" fmla="*/ 243185 w 486370"/>
              <a:gd name="connsiteY7" fmla="*/ 442575 h 460835"/>
              <a:gd name="connsiteX8" fmla="*/ 14305 w 486370"/>
              <a:gd name="connsiteY8" fmla="*/ 124668 h 460835"/>
              <a:gd name="connsiteX9" fmla="*/ 46892 w 486370"/>
              <a:gd name="connsiteY9" fmla="*/ 49295 h 460835"/>
              <a:gd name="connsiteX10" fmla="*/ 121593 w 486370"/>
              <a:gd name="connsiteY10" fmla="*/ 14305 h 460835"/>
              <a:gd name="connsiteX11" fmla="*/ 230411 w 486370"/>
              <a:gd name="connsiteY11" fmla="*/ 102495 h 460835"/>
              <a:gd name="connsiteX12" fmla="*/ 243185 w 486370"/>
              <a:gd name="connsiteY12" fmla="*/ 127844 h 460835"/>
              <a:gd name="connsiteX13" fmla="*/ 255959 w 486370"/>
              <a:gd name="connsiteY13" fmla="*/ 102495 h 460835"/>
              <a:gd name="connsiteX14" fmla="*/ 364778 w 486370"/>
              <a:gd name="connsiteY14" fmla="*/ 14305 h 460835"/>
              <a:gd name="connsiteX15" fmla="*/ 472065 w 486370"/>
              <a:gd name="connsiteY15" fmla="*/ 124668 h 460835"/>
              <a:gd name="connsiteX16" fmla="*/ 243185 w 486370"/>
              <a:gd name="connsiteY16" fmla="*/ 442575 h 460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6370" h="460835">
                <a:moveTo>
                  <a:pt x="364778" y="0"/>
                </a:moveTo>
                <a:cubicBezTo>
                  <a:pt x="323221" y="0"/>
                  <a:pt x="278404" y="26178"/>
                  <a:pt x="243185" y="96058"/>
                </a:cubicBezTo>
                <a:cubicBezTo>
                  <a:pt x="207973" y="26192"/>
                  <a:pt x="163141" y="0"/>
                  <a:pt x="121593" y="0"/>
                </a:cubicBezTo>
                <a:cubicBezTo>
                  <a:pt x="56812" y="0"/>
                  <a:pt x="0" y="63657"/>
                  <a:pt x="0" y="124668"/>
                </a:cubicBezTo>
                <a:cubicBezTo>
                  <a:pt x="0" y="274871"/>
                  <a:pt x="243185" y="460836"/>
                  <a:pt x="243185" y="460836"/>
                </a:cubicBezTo>
                <a:cubicBezTo>
                  <a:pt x="243185" y="460836"/>
                  <a:pt x="486370" y="274871"/>
                  <a:pt x="486370" y="124668"/>
                </a:cubicBezTo>
                <a:cubicBezTo>
                  <a:pt x="486370" y="63664"/>
                  <a:pt x="429551" y="0"/>
                  <a:pt x="364778" y="0"/>
                </a:cubicBezTo>
                <a:close/>
                <a:moveTo>
                  <a:pt x="243185" y="442575"/>
                </a:moveTo>
                <a:cubicBezTo>
                  <a:pt x="200377" y="408000"/>
                  <a:pt x="14305" y="250430"/>
                  <a:pt x="14305" y="124668"/>
                </a:cubicBezTo>
                <a:cubicBezTo>
                  <a:pt x="15429" y="96368"/>
                  <a:pt x="27046" y="69501"/>
                  <a:pt x="46892" y="49295"/>
                </a:cubicBezTo>
                <a:cubicBezTo>
                  <a:pt x="65996" y="27956"/>
                  <a:pt x="92970" y="15321"/>
                  <a:pt x="121593" y="14305"/>
                </a:cubicBezTo>
                <a:cubicBezTo>
                  <a:pt x="163706" y="14305"/>
                  <a:pt x="201336" y="44803"/>
                  <a:pt x="230411" y="102495"/>
                </a:cubicBezTo>
                <a:lnTo>
                  <a:pt x="243185" y="127844"/>
                </a:lnTo>
                <a:lnTo>
                  <a:pt x="255959" y="102495"/>
                </a:lnTo>
                <a:cubicBezTo>
                  <a:pt x="285034" y="44803"/>
                  <a:pt x="322664" y="14305"/>
                  <a:pt x="364778" y="14305"/>
                </a:cubicBezTo>
                <a:cubicBezTo>
                  <a:pt x="418922" y="14305"/>
                  <a:pt x="472065" y="68972"/>
                  <a:pt x="472065" y="124668"/>
                </a:cubicBezTo>
                <a:cubicBezTo>
                  <a:pt x="472065" y="250430"/>
                  <a:pt x="285993" y="408000"/>
                  <a:pt x="243185" y="442575"/>
                </a:cubicBezTo>
                <a:close/>
              </a:path>
            </a:pathLst>
          </a:custGeom>
          <a:solidFill>
            <a:schemeClr val="lt1"/>
          </a:solidFill>
          <a:ln w="9525" cap="flat">
            <a:solidFill>
              <a:schemeClr val="accent5"/>
            </a:solidFill>
            <a:prstDash val="solid"/>
            <a:miter/>
          </a:ln>
        </p:spPr>
        <p:txBody>
          <a:bodyPr rtlCol="0" anchor="ctr"/>
          <a:lstStyle/>
          <a:p>
            <a:endParaRPr lang="en-GB"/>
          </a:p>
        </p:txBody>
      </p:sp>
      <p:sp>
        <p:nvSpPr>
          <p:cNvPr id="153" name="Bild 142" descr="Märke kontur">
            <a:extLst>
              <a:ext uri="{FF2B5EF4-FFF2-40B4-BE49-F238E27FC236}">
                <a16:creationId xmlns:a16="http://schemas.microsoft.com/office/drawing/2014/main" id="{ADF2A171-7FD3-F32A-AB7A-0B02282E73BB}"/>
              </a:ext>
            </a:extLst>
          </p:cNvPr>
          <p:cNvSpPr/>
          <p:nvPr/>
        </p:nvSpPr>
        <p:spPr>
          <a:xfrm>
            <a:off x="8087156" y="5941929"/>
            <a:ext cx="578685" cy="614286"/>
          </a:xfrm>
          <a:custGeom>
            <a:avLst/>
            <a:gdLst>
              <a:gd name="connsiteX0" fmla="*/ 569275 w 578685"/>
              <a:gd name="connsiteY0" fmla="*/ 370947 h 614286"/>
              <a:gd name="connsiteX1" fmla="*/ 335079 w 578685"/>
              <a:gd name="connsiteY1" fmla="*/ 136817 h 614286"/>
              <a:gd name="connsiteX2" fmla="*/ 311663 w 578685"/>
              <a:gd name="connsiteY2" fmla="*/ 126783 h 614286"/>
              <a:gd name="connsiteX3" fmla="*/ 157783 w 578685"/>
              <a:gd name="connsiteY3" fmla="*/ 126783 h 614286"/>
              <a:gd name="connsiteX4" fmla="*/ 151567 w 578685"/>
              <a:gd name="connsiteY4" fmla="*/ 127097 h 614286"/>
              <a:gd name="connsiteX5" fmla="*/ 109710 w 578685"/>
              <a:gd name="connsiteY5" fmla="*/ 92853 h 614286"/>
              <a:gd name="connsiteX6" fmla="*/ 53802 w 578685"/>
              <a:gd name="connsiteY6" fmla="*/ 81678 h 614286"/>
              <a:gd name="connsiteX7" fmla="*/ 20740 w 578685"/>
              <a:gd name="connsiteY7" fmla="*/ 45648 h 614286"/>
              <a:gd name="connsiteX8" fmla="*/ 16483 w 578685"/>
              <a:gd name="connsiteY8" fmla="*/ 7354 h 614286"/>
              <a:gd name="connsiteX9" fmla="*/ 7354 w 578685"/>
              <a:gd name="connsiteY9" fmla="*/ 51 h 614286"/>
              <a:gd name="connsiteX10" fmla="*/ 51 w 578685"/>
              <a:gd name="connsiteY10" fmla="*/ 9181 h 614286"/>
              <a:gd name="connsiteX11" fmla="*/ 4308 w 578685"/>
              <a:gd name="connsiteY11" fmla="*/ 47475 h 614286"/>
              <a:gd name="connsiteX12" fmla="*/ 50529 w 578685"/>
              <a:gd name="connsiteY12" fmla="*/ 97895 h 614286"/>
              <a:gd name="connsiteX13" fmla="*/ 106429 w 578685"/>
              <a:gd name="connsiteY13" fmla="*/ 109070 h 614286"/>
              <a:gd name="connsiteX14" fmla="*/ 135127 w 578685"/>
              <a:gd name="connsiteY14" fmla="*/ 130825 h 614286"/>
              <a:gd name="connsiteX15" fmla="*/ 90832 w 578685"/>
              <a:gd name="connsiteY15" fmla="*/ 193684 h 614286"/>
              <a:gd name="connsiteX16" fmla="*/ 90832 w 578685"/>
              <a:gd name="connsiteY16" fmla="*/ 346696 h 614286"/>
              <a:gd name="connsiteX17" fmla="*/ 100866 w 578685"/>
              <a:gd name="connsiteY17" fmla="*/ 370112 h 614286"/>
              <a:gd name="connsiteX18" fmla="*/ 335029 w 578685"/>
              <a:gd name="connsiteY18" fmla="*/ 604251 h 614286"/>
              <a:gd name="connsiteX19" fmla="*/ 382145 w 578685"/>
              <a:gd name="connsiteY19" fmla="*/ 604802 h 614286"/>
              <a:gd name="connsiteX20" fmla="*/ 382697 w 578685"/>
              <a:gd name="connsiteY20" fmla="*/ 604251 h 614286"/>
              <a:gd name="connsiteX21" fmla="*/ 569275 w 578685"/>
              <a:gd name="connsiteY21" fmla="*/ 417780 h 614286"/>
              <a:gd name="connsiteX22" fmla="*/ 569275 w 578685"/>
              <a:gd name="connsiteY22" fmla="*/ 370947 h 614286"/>
              <a:gd name="connsiteX23" fmla="*/ 557588 w 578685"/>
              <a:gd name="connsiteY23" fmla="*/ 406084 h 614286"/>
              <a:gd name="connsiteX24" fmla="*/ 371059 w 578685"/>
              <a:gd name="connsiteY24" fmla="*/ 592555 h 614286"/>
              <a:gd name="connsiteX25" fmla="*/ 347313 w 578685"/>
              <a:gd name="connsiteY25" fmla="*/ 593101 h 614286"/>
              <a:gd name="connsiteX26" fmla="*/ 346766 w 578685"/>
              <a:gd name="connsiteY26" fmla="*/ 592555 h 614286"/>
              <a:gd name="connsiteX27" fmla="*/ 112603 w 578685"/>
              <a:gd name="connsiteY27" fmla="*/ 358450 h 614286"/>
              <a:gd name="connsiteX28" fmla="*/ 112190 w 578685"/>
              <a:gd name="connsiteY28" fmla="*/ 358037 h 614286"/>
              <a:gd name="connsiteX29" fmla="*/ 111777 w 578685"/>
              <a:gd name="connsiteY29" fmla="*/ 357673 h 614286"/>
              <a:gd name="connsiteX30" fmla="*/ 107388 w 578685"/>
              <a:gd name="connsiteY30" fmla="*/ 346696 h 614286"/>
              <a:gd name="connsiteX31" fmla="*/ 107388 w 578685"/>
              <a:gd name="connsiteY31" fmla="*/ 193676 h 614286"/>
              <a:gd name="connsiteX32" fmla="*/ 139946 w 578685"/>
              <a:gd name="connsiteY32" fmla="*/ 146628 h 614286"/>
              <a:gd name="connsiteX33" fmla="*/ 144012 w 578685"/>
              <a:gd name="connsiteY33" fmla="*/ 166937 h 614286"/>
              <a:gd name="connsiteX34" fmla="*/ 136739 w 578685"/>
              <a:gd name="connsiteY34" fmla="*/ 172268 h 614286"/>
              <a:gd name="connsiteX35" fmla="*/ 136796 w 578685"/>
              <a:gd name="connsiteY35" fmla="*/ 219025 h 614286"/>
              <a:gd name="connsiteX36" fmla="*/ 183552 w 578685"/>
              <a:gd name="connsiteY36" fmla="*/ 218969 h 614286"/>
              <a:gd name="connsiteX37" fmla="*/ 183495 w 578685"/>
              <a:gd name="connsiteY37" fmla="*/ 172211 h 614286"/>
              <a:gd name="connsiteX38" fmla="*/ 160130 w 578685"/>
              <a:gd name="connsiteY38" fmla="*/ 162556 h 614286"/>
              <a:gd name="connsiteX39" fmla="*/ 160006 w 578685"/>
              <a:gd name="connsiteY39" fmla="*/ 162556 h 614286"/>
              <a:gd name="connsiteX40" fmla="*/ 156163 w 578685"/>
              <a:gd name="connsiteY40" fmla="*/ 143347 h 614286"/>
              <a:gd name="connsiteX41" fmla="*/ 157766 w 578685"/>
              <a:gd name="connsiteY41" fmla="*/ 143273 h 614286"/>
              <a:gd name="connsiteX42" fmla="*/ 311663 w 578685"/>
              <a:gd name="connsiteY42" fmla="*/ 143273 h 614286"/>
              <a:gd name="connsiteX43" fmla="*/ 323383 w 578685"/>
              <a:gd name="connsiteY43" fmla="*/ 148463 h 614286"/>
              <a:gd name="connsiteX44" fmla="*/ 557546 w 578685"/>
              <a:gd name="connsiteY44" fmla="*/ 382602 h 614286"/>
              <a:gd name="connsiteX45" fmla="*/ 557546 w 578685"/>
              <a:gd name="connsiteY45" fmla="*/ 406043 h 614286"/>
              <a:gd name="connsiteX46" fmla="*/ 163395 w 578685"/>
              <a:gd name="connsiteY46" fmla="*/ 179434 h 614286"/>
              <a:gd name="connsiteX47" fmla="*/ 176664 w 578685"/>
              <a:gd name="connsiteY47" fmla="*/ 198923 h 614286"/>
              <a:gd name="connsiteX48" fmla="*/ 157175 w 578685"/>
              <a:gd name="connsiteY48" fmla="*/ 212192 h 614286"/>
              <a:gd name="connsiteX49" fmla="*/ 143906 w 578685"/>
              <a:gd name="connsiteY49" fmla="*/ 192703 h 614286"/>
              <a:gd name="connsiteX50" fmla="*/ 147641 w 578685"/>
              <a:gd name="connsiteY50" fmla="*/ 184948 h 614286"/>
              <a:gd name="connsiteX51" fmla="*/ 148997 w 578685"/>
              <a:gd name="connsiteY51" fmla="*/ 191734 h 614286"/>
              <a:gd name="connsiteX52" fmla="*/ 157089 w 578685"/>
              <a:gd name="connsiteY52" fmla="*/ 198346 h 614286"/>
              <a:gd name="connsiteX53" fmla="*/ 158742 w 578685"/>
              <a:gd name="connsiteY53" fmla="*/ 198189 h 614286"/>
              <a:gd name="connsiteX54" fmla="*/ 165222 w 578685"/>
              <a:gd name="connsiteY54" fmla="*/ 188460 h 61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78685" h="614286">
                <a:moveTo>
                  <a:pt x="569275" y="370947"/>
                </a:moveTo>
                <a:lnTo>
                  <a:pt x="335079" y="136817"/>
                </a:lnTo>
                <a:cubicBezTo>
                  <a:pt x="328931" y="130473"/>
                  <a:pt x="320496" y="126859"/>
                  <a:pt x="311663" y="126783"/>
                </a:cubicBezTo>
                <a:lnTo>
                  <a:pt x="157783" y="126783"/>
                </a:lnTo>
                <a:cubicBezTo>
                  <a:pt x="155683" y="126783"/>
                  <a:pt x="153650" y="126907"/>
                  <a:pt x="151567" y="127097"/>
                </a:cubicBezTo>
                <a:cubicBezTo>
                  <a:pt x="144167" y="109439"/>
                  <a:pt x="128484" y="96609"/>
                  <a:pt x="109710" y="92853"/>
                </a:cubicBezTo>
                <a:lnTo>
                  <a:pt x="53802" y="81678"/>
                </a:lnTo>
                <a:cubicBezTo>
                  <a:pt x="36085" y="78195"/>
                  <a:pt x="22691" y="63599"/>
                  <a:pt x="20740" y="45648"/>
                </a:cubicBezTo>
                <a:lnTo>
                  <a:pt x="16483" y="7354"/>
                </a:lnTo>
                <a:cubicBezTo>
                  <a:pt x="15979" y="2816"/>
                  <a:pt x="11892" y="-453"/>
                  <a:pt x="7354" y="51"/>
                </a:cubicBezTo>
                <a:cubicBezTo>
                  <a:pt x="2816" y="556"/>
                  <a:pt x="-453" y="4643"/>
                  <a:pt x="51" y="9181"/>
                </a:cubicBezTo>
                <a:lnTo>
                  <a:pt x="4308" y="47475"/>
                </a:lnTo>
                <a:cubicBezTo>
                  <a:pt x="7030" y="72582"/>
                  <a:pt x="25753" y="93006"/>
                  <a:pt x="50529" y="97895"/>
                </a:cubicBezTo>
                <a:lnTo>
                  <a:pt x="106429" y="109070"/>
                </a:lnTo>
                <a:cubicBezTo>
                  <a:pt x="118823" y="111540"/>
                  <a:pt x="129400" y="119559"/>
                  <a:pt x="135127" y="130825"/>
                </a:cubicBezTo>
                <a:cubicBezTo>
                  <a:pt x="108629" y="140400"/>
                  <a:pt x="90935" y="165509"/>
                  <a:pt x="90832" y="193684"/>
                </a:cubicBezTo>
                <a:lnTo>
                  <a:pt x="90832" y="346696"/>
                </a:lnTo>
                <a:cubicBezTo>
                  <a:pt x="90584" y="355595"/>
                  <a:pt x="94252" y="364155"/>
                  <a:pt x="100866" y="370112"/>
                </a:cubicBezTo>
                <a:lnTo>
                  <a:pt x="335029" y="604251"/>
                </a:lnTo>
                <a:cubicBezTo>
                  <a:pt x="347888" y="617414"/>
                  <a:pt x="368983" y="617661"/>
                  <a:pt x="382145" y="604802"/>
                </a:cubicBezTo>
                <a:cubicBezTo>
                  <a:pt x="382331" y="604620"/>
                  <a:pt x="382515" y="604437"/>
                  <a:pt x="382697" y="604251"/>
                </a:cubicBezTo>
                <a:lnTo>
                  <a:pt x="569275" y="417780"/>
                </a:lnTo>
                <a:cubicBezTo>
                  <a:pt x="581822" y="404691"/>
                  <a:pt x="581822" y="384037"/>
                  <a:pt x="569275" y="370947"/>
                </a:cubicBezTo>
                <a:close/>
                <a:moveTo>
                  <a:pt x="557588" y="406084"/>
                </a:moveTo>
                <a:lnTo>
                  <a:pt x="371059" y="592555"/>
                </a:lnTo>
                <a:cubicBezTo>
                  <a:pt x="364652" y="599263"/>
                  <a:pt x="354021" y="599508"/>
                  <a:pt x="347313" y="593101"/>
                </a:cubicBezTo>
                <a:cubicBezTo>
                  <a:pt x="347126" y="592924"/>
                  <a:pt x="346944" y="592741"/>
                  <a:pt x="346766" y="592555"/>
                </a:cubicBezTo>
                <a:lnTo>
                  <a:pt x="112603" y="358450"/>
                </a:lnTo>
                <a:lnTo>
                  <a:pt x="112190" y="358037"/>
                </a:lnTo>
                <a:lnTo>
                  <a:pt x="111777" y="357673"/>
                </a:lnTo>
                <a:cubicBezTo>
                  <a:pt x="108795" y="354821"/>
                  <a:pt x="107194" y="350817"/>
                  <a:pt x="107388" y="346696"/>
                </a:cubicBezTo>
                <a:lnTo>
                  <a:pt x="107388" y="193676"/>
                </a:lnTo>
                <a:cubicBezTo>
                  <a:pt x="107468" y="172770"/>
                  <a:pt x="120408" y="154070"/>
                  <a:pt x="139946" y="146628"/>
                </a:cubicBezTo>
                <a:lnTo>
                  <a:pt x="144012" y="166937"/>
                </a:lnTo>
                <a:cubicBezTo>
                  <a:pt x="141353" y="168368"/>
                  <a:pt x="138904" y="170162"/>
                  <a:pt x="136739" y="172268"/>
                </a:cubicBezTo>
                <a:cubicBezTo>
                  <a:pt x="123843" y="185196"/>
                  <a:pt x="123868" y="206129"/>
                  <a:pt x="136796" y="219025"/>
                </a:cubicBezTo>
                <a:cubicBezTo>
                  <a:pt x="149722" y="231922"/>
                  <a:pt x="170656" y="231896"/>
                  <a:pt x="183552" y="218969"/>
                </a:cubicBezTo>
                <a:cubicBezTo>
                  <a:pt x="196448" y="206041"/>
                  <a:pt x="196423" y="185108"/>
                  <a:pt x="183495" y="172211"/>
                </a:cubicBezTo>
                <a:cubicBezTo>
                  <a:pt x="177294" y="166024"/>
                  <a:pt x="168890" y="162552"/>
                  <a:pt x="160130" y="162556"/>
                </a:cubicBezTo>
                <a:lnTo>
                  <a:pt x="160006" y="162556"/>
                </a:lnTo>
                <a:lnTo>
                  <a:pt x="156163" y="143347"/>
                </a:lnTo>
                <a:cubicBezTo>
                  <a:pt x="156700" y="143347"/>
                  <a:pt x="157229" y="143273"/>
                  <a:pt x="157766" y="143273"/>
                </a:cubicBezTo>
                <a:lnTo>
                  <a:pt x="311663" y="143273"/>
                </a:lnTo>
                <a:cubicBezTo>
                  <a:pt x="316110" y="143348"/>
                  <a:pt x="320338" y="145220"/>
                  <a:pt x="323383" y="148463"/>
                </a:cubicBezTo>
                <a:lnTo>
                  <a:pt x="557546" y="382602"/>
                </a:lnTo>
                <a:cubicBezTo>
                  <a:pt x="563619" y="389236"/>
                  <a:pt x="563619" y="399409"/>
                  <a:pt x="557546" y="406043"/>
                </a:cubicBezTo>
                <a:close/>
                <a:moveTo>
                  <a:pt x="163395" y="179434"/>
                </a:moveTo>
                <a:cubicBezTo>
                  <a:pt x="172441" y="181152"/>
                  <a:pt x="178381" y="189877"/>
                  <a:pt x="176664" y="198923"/>
                </a:cubicBezTo>
                <a:cubicBezTo>
                  <a:pt x="174946" y="207970"/>
                  <a:pt x="166221" y="213910"/>
                  <a:pt x="157175" y="212192"/>
                </a:cubicBezTo>
                <a:cubicBezTo>
                  <a:pt x="148130" y="210475"/>
                  <a:pt x="142188" y="201749"/>
                  <a:pt x="143906" y="192703"/>
                </a:cubicBezTo>
                <a:cubicBezTo>
                  <a:pt x="144451" y="189836"/>
                  <a:pt x="145738" y="187161"/>
                  <a:pt x="147641" y="184948"/>
                </a:cubicBezTo>
                <a:lnTo>
                  <a:pt x="148997" y="191734"/>
                </a:lnTo>
                <a:cubicBezTo>
                  <a:pt x="149782" y="195580"/>
                  <a:pt x="153163" y="198343"/>
                  <a:pt x="157089" y="198346"/>
                </a:cubicBezTo>
                <a:cubicBezTo>
                  <a:pt x="157643" y="198348"/>
                  <a:pt x="158197" y="198295"/>
                  <a:pt x="158742" y="198189"/>
                </a:cubicBezTo>
                <a:cubicBezTo>
                  <a:pt x="163217" y="197292"/>
                  <a:pt x="166119" y="192936"/>
                  <a:pt x="165222" y="188460"/>
                </a:cubicBezTo>
                <a:close/>
              </a:path>
            </a:pathLst>
          </a:custGeom>
          <a:solidFill>
            <a:schemeClr val="lt1"/>
          </a:solidFill>
          <a:ln w="10980" cap="flat">
            <a:solidFill>
              <a:schemeClr val="accent5"/>
            </a:solidFill>
            <a:prstDash val="solid"/>
            <a:miter/>
          </a:ln>
        </p:spPr>
        <p:txBody>
          <a:bodyPr rtlCol="0" anchor="ctr"/>
          <a:lstStyle/>
          <a:p>
            <a:endParaRPr lang="en-GB"/>
          </a:p>
        </p:txBody>
      </p:sp>
      <p:pic>
        <p:nvPicPr>
          <p:cNvPr id="2" name="Picture 95">
            <a:extLst>
              <a:ext uri="{FF2B5EF4-FFF2-40B4-BE49-F238E27FC236}">
                <a16:creationId xmlns:a16="http://schemas.microsoft.com/office/drawing/2014/main" id="{8CAC7906-9C14-8FD1-EC25-AB2FB5C35C4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4983"/>
          <a:stretch/>
        </p:blipFill>
        <p:spPr bwMode="auto">
          <a:xfrm>
            <a:off x="654480" y="2500761"/>
            <a:ext cx="15387940" cy="57071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963055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390503" y="1852521"/>
            <a:ext cx="13502422" cy="4348463"/>
          </a:xfrm>
        </p:spPr>
        <p:txBody>
          <a:bodyPr vert="horz" lIns="91440" tIns="45720" rIns="91440" bIns="45720" rtlCol="0" anchor="b">
            <a:normAutofit/>
          </a:bodyPr>
          <a:lstStyle/>
          <a:p>
            <a:pPr indent="457200">
              <a:lnSpc>
                <a:spcPct val="90000"/>
              </a:lnSpc>
              <a:spcAft>
                <a:spcPts val="600"/>
              </a:spcAft>
            </a:pPr>
            <a:r>
              <a:rPr lang="en-GB" sz="8000" b="1" noProof="0" dirty="0">
                <a:solidFill>
                  <a:schemeClr val="bg1"/>
                </a:solidFill>
                <a:ea typeface="+mn-ea"/>
                <a:cs typeface="Arial" panose="020B0604020202020204" pitchFamily="34" charset="0"/>
              </a:rPr>
              <a:t>Recommendations and proposed legislative improvements </a:t>
            </a: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44560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4329156" y="9695736"/>
            <a:ext cx="13958844" cy="666567"/>
            <a:chOff x="4329156" y="9649198"/>
            <a:chExt cx="13958844" cy="666567"/>
          </a:xfrm>
        </p:grpSpPr>
        <p:pic>
          <p:nvPicPr>
            <p:cNvPr id="18" name="Picture 12"/>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p:cNvGrpSpPr/>
          <p:nvPr/>
        </p:nvGrpSpPr>
        <p:grpSpPr>
          <a:xfrm>
            <a:off x="-12" y="138554"/>
            <a:ext cx="18288002" cy="681138"/>
            <a:chOff x="-12" y="138554"/>
            <a:chExt cx="18288002" cy="681138"/>
          </a:xfrm>
        </p:grpSpPr>
        <p:grpSp>
          <p:nvGrpSpPr>
            <p:cNvPr id="16" name="Gruppo 15"/>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20"/>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7" name="TextBox 13"/>
          <p:cNvSpPr txBox="1"/>
          <p:nvPr/>
        </p:nvSpPr>
        <p:spPr>
          <a:xfrm>
            <a:off x="1897812" y="1197976"/>
            <a:ext cx="15579306"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RETROFEED: Main goals expected  </a:t>
            </a:r>
          </a:p>
        </p:txBody>
      </p:sp>
      <p:pic>
        <p:nvPicPr>
          <p:cNvPr id="5" name="Picture 4" descr="g1359"/>
          <p:cNvPicPr>
            <a:picLocks noChangeAspect="1"/>
          </p:cNvPicPr>
          <p:nvPr/>
        </p:nvPicPr>
        <p:blipFill>
          <a:blip r:embed="rId6"/>
          <a:stretch>
            <a:fillRect/>
          </a:stretch>
        </p:blipFill>
        <p:spPr>
          <a:xfrm>
            <a:off x="1262380" y="3388360"/>
            <a:ext cx="15761970" cy="4498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398"/>
    </mc:Choice>
    <mc:Fallback xmlns="">
      <p:transition spd="slow" advTm="34398"/>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2" name="Rektangel: rundade hörn 1">
            <a:extLst>
              <a:ext uri="{FF2B5EF4-FFF2-40B4-BE49-F238E27FC236}">
                <a16:creationId xmlns:a16="http://schemas.microsoft.com/office/drawing/2014/main" id="{CECE2BFC-A686-5DBD-F71E-B6566D0BCF8F}"/>
              </a:ext>
            </a:extLst>
          </p:cNvPr>
          <p:cNvSpPr/>
          <p:nvPr/>
        </p:nvSpPr>
        <p:spPr>
          <a:xfrm>
            <a:off x="4837653" y="2732093"/>
            <a:ext cx="3668377" cy="229603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pic>
        <p:nvPicPr>
          <p:cNvPr id="3" name="Picture 276" descr="RETROFEED FERTIBERIA">
            <a:extLst>
              <a:ext uri="{FF2B5EF4-FFF2-40B4-BE49-F238E27FC236}">
                <a16:creationId xmlns:a16="http://schemas.microsoft.com/office/drawing/2014/main" id="{68F728EB-9221-66C4-A95B-7C0803E6A4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22271" y="3333681"/>
            <a:ext cx="2287452" cy="841782"/>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rundade hörn 4">
            <a:extLst>
              <a:ext uri="{FF2B5EF4-FFF2-40B4-BE49-F238E27FC236}">
                <a16:creationId xmlns:a16="http://schemas.microsoft.com/office/drawing/2014/main" id="{69D483DF-CDBC-4BF7-9908-24D0719662D7}"/>
              </a:ext>
            </a:extLst>
          </p:cNvPr>
          <p:cNvSpPr/>
          <p:nvPr/>
        </p:nvSpPr>
        <p:spPr>
          <a:xfrm>
            <a:off x="8947155" y="2773672"/>
            <a:ext cx="3668377" cy="229603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Imagen 93">
            <a:extLst>
              <a:ext uri="{FF2B5EF4-FFF2-40B4-BE49-F238E27FC236}">
                <a16:creationId xmlns:a16="http://schemas.microsoft.com/office/drawing/2014/main" id="{FE65A18C-DAF5-EABF-2A0C-C9C0CEC0555C}"/>
              </a:ext>
            </a:extLst>
          </p:cNvPr>
          <p:cNvPicPr>
            <a:picLocks noChangeAspect="1"/>
          </p:cNvPicPr>
          <p:nvPr/>
        </p:nvPicPr>
        <p:blipFill rotWithShape="1">
          <a:blip r:embed="rId7"/>
          <a:srcRect l="23084" t="14316" r="9046" b="7091"/>
          <a:stretch/>
        </p:blipFill>
        <p:spPr>
          <a:xfrm>
            <a:off x="9808712" y="2992464"/>
            <a:ext cx="1945259" cy="1589900"/>
          </a:xfrm>
          <a:prstGeom prst="rect">
            <a:avLst/>
          </a:prstGeom>
        </p:spPr>
      </p:pic>
      <p:sp>
        <p:nvSpPr>
          <p:cNvPr id="8" name="Rektangel: rundade hörn 7">
            <a:extLst>
              <a:ext uri="{FF2B5EF4-FFF2-40B4-BE49-F238E27FC236}">
                <a16:creationId xmlns:a16="http://schemas.microsoft.com/office/drawing/2014/main" id="{E0A1FEEF-69D9-D28A-A341-6B6EBC694D66}"/>
              </a:ext>
            </a:extLst>
          </p:cNvPr>
          <p:cNvSpPr/>
          <p:nvPr/>
        </p:nvSpPr>
        <p:spPr>
          <a:xfrm>
            <a:off x="4789551" y="5695199"/>
            <a:ext cx="3668377" cy="229603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ktangel: rundade hörn 9">
            <a:extLst>
              <a:ext uri="{FF2B5EF4-FFF2-40B4-BE49-F238E27FC236}">
                <a16:creationId xmlns:a16="http://schemas.microsoft.com/office/drawing/2014/main" id="{2BCF4518-4C6A-7A7F-24E1-3CDCF8B8C57F}"/>
              </a:ext>
            </a:extLst>
          </p:cNvPr>
          <p:cNvSpPr/>
          <p:nvPr/>
        </p:nvSpPr>
        <p:spPr>
          <a:xfrm>
            <a:off x="8947154" y="5695199"/>
            <a:ext cx="3668377" cy="229603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Picture 18">
            <a:hlinkClick r:id="" action="ppaction://noaction"/>
            <a:extLst>
              <a:ext uri="{FF2B5EF4-FFF2-40B4-BE49-F238E27FC236}">
                <a16:creationId xmlns:a16="http://schemas.microsoft.com/office/drawing/2014/main" id="{4F6B728D-DDC7-AD74-4767-C63866A4ED3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3429" y="6065874"/>
            <a:ext cx="2853039" cy="43063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RETROFEED PITTINI">
            <a:hlinkClick r:id="rId9" action="ppaction://hlinksldjump"/>
            <a:extLst>
              <a:ext uri="{FF2B5EF4-FFF2-40B4-BE49-F238E27FC236}">
                <a16:creationId xmlns:a16="http://schemas.microsoft.com/office/drawing/2014/main" id="{85C7AEF7-2E79-0967-706F-C68A0D38E6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93901" y="6691967"/>
            <a:ext cx="1873622" cy="3679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ruta 12">
            <a:extLst>
              <a:ext uri="{FF2B5EF4-FFF2-40B4-BE49-F238E27FC236}">
                <a16:creationId xmlns:a16="http://schemas.microsoft.com/office/drawing/2014/main" id="{F6E17794-2D2C-A6AB-8078-9686756DCB9A}"/>
              </a:ext>
            </a:extLst>
          </p:cNvPr>
          <p:cNvSpPr txBox="1"/>
          <p:nvPr/>
        </p:nvSpPr>
        <p:spPr>
          <a:xfrm>
            <a:off x="9815570" y="4616490"/>
            <a:ext cx="2148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Arial"/>
                <a:ea typeface="+mn-ea"/>
                <a:cs typeface="+mn-cs"/>
              </a:rPr>
              <a:t>Cement </a:t>
            </a:r>
            <a:r>
              <a:rPr kumimoji="0" lang="sv-SE" sz="1800" b="0" i="0" u="none" strike="noStrike" kern="1200" cap="none" spc="0" normalizeH="0" baseline="0" noProof="0" err="1">
                <a:ln>
                  <a:noFill/>
                </a:ln>
                <a:solidFill>
                  <a:srgbClr val="FFFFFF"/>
                </a:solidFill>
                <a:effectLst/>
                <a:uLnTx/>
                <a:uFillTx/>
                <a:latin typeface="Arial"/>
                <a:ea typeface="+mn-ea"/>
                <a:cs typeface="+mn-cs"/>
              </a:rPr>
              <a:t>sector</a:t>
            </a: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textruta 13">
            <a:extLst>
              <a:ext uri="{FF2B5EF4-FFF2-40B4-BE49-F238E27FC236}">
                <a16:creationId xmlns:a16="http://schemas.microsoft.com/office/drawing/2014/main" id="{5FBE279D-23F1-2010-480B-DD571C528F56}"/>
              </a:ext>
            </a:extLst>
          </p:cNvPr>
          <p:cNvSpPr txBox="1"/>
          <p:nvPr/>
        </p:nvSpPr>
        <p:spPr>
          <a:xfrm>
            <a:off x="5749828" y="4507827"/>
            <a:ext cx="23357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err="1">
                <a:ln>
                  <a:noFill/>
                </a:ln>
                <a:solidFill>
                  <a:srgbClr val="FFFFFF"/>
                </a:solidFill>
                <a:effectLst/>
                <a:uLnTx/>
                <a:uFillTx/>
                <a:latin typeface="Arial"/>
                <a:ea typeface="+mn-ea"/>
                <a:cs typeface="+mn-cs"/>
              </a:rPr>
              <a:t>Agrochemical</a:t>
            </a:r>
            <a:r>
              <a:rPr kumimoji="0" lang="sv-SE" sz="1800" b="0" i="0" u="none" strike="noStrike" kern="1200" cap="none" spc="0" normalizeH="0" baseline="0" noProof="0">
                <a:ln>
                  <a:noFill/>
                </a:ln>
                <a:solidFill>
                  <a:srgbClr val="FFFFFF"/>
                </a:solidFill>
                <a:effectLst/>
                <a:uLnTx/>
                <a:uFillTx/>
                <a:latin typeface="Arial"/>
                <a:ea typeface="+mn-ea"/>
                <a:cs typeface="+mn-cs"/>
              </a:rPr>
              <a:t> </a:t>
            </a:r>
            <a:r>
              <a:rPr kumimoji="0" lang="sv-SE" sz="1800" b="0" i="0" u="none" strike="noStrike" kern="1200" cap="none" spc="0" normalizeH="0" baseline="0" noProof="0" err="1">
                <a:ln>
                  <a:noFill/>
                </a:ln>
                <a:solidFill>
                  <a:srgbClr val="FFFFFF"/>
                </a:solidFill>
                <a:effectLst/>
                <a:uLnTx/>
                <a:uFillTx/>
                <a:latin typeface="Arial"/>
                <a:ea typeface="+mn-ea"/>
                <a:cs typeface="+mn-cs"/>
              </a:rPr>
              <a:t>sector</a:t>
            </a: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textruta 14">
            <a:extLst>
              <a:ext uri="{FF2B5EF4-FFF2-40B4-BE49-F238E27FC236}">
                <a16:creationId xmlns:a16="http://schemas.microsoft.com/office/drawing/2014/main" id="{605EF0B6-A0BD-08EB-1A9A-D4096C1051F9}"/>
              </a:ext>
            </a:extLst>
          </p:cNvPr>
          <p:cNvSpPr txBox="1"/>
          <p:nvPr/>
        </p:nvSpPr>
        <p:spPr>
          <a:xfrm>
            <a:off x="9893901" y="7215107"/>
            <a:ext cx="2148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Arial"/>
                <a:ea typeface="+mn-ea"/>
                <a:cs typeface="+mn-cs"/>
              </a:rPr>
              <a:t>Steel </a:t>
            </a:r>
            <a:r>
              <a:rPr kumimoji="0" lang="sv-SE" sz="1800" b="0" i="0" u="none" strike="noStrike" kern="1200" cap="none" spc="0" normalizeH="0" baseline="0" noProof="0" err="1">
                <a:ln>
                  <a:noFill/>
                </a:ln>
                <a:solidFill>
                  <a:srgbClr val="FFFFFF"/>
                </a:solidFill>
                <a:effectLst/>
                <a:uLnTx/>
                <a:uFillTx/>
                <a:latin typeface="Arial"/>
                <a:ea typeface="+mn-ea"/>
                <a:cs typeface="+mn-cs"/>
              </a:rPr>
              <a:t>sector</a:t>
            </a: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pic>
        <p:nvPicPr>
          <p:cNvPr id="16" name="Picture 10" descr="RETROFEED ASAS">
            <a:extLst>
              <a:ext uri="{FF2B5EF4-FFF2-40B4-BE49-F238E27FC236}">
                <a16:creationId xmlns:a16="http://schemas.microsoft.com/office/drawing/2014/main" id="{0BDD4322-6F09-7C11-CE68-AECE3F3ECAD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27380" y="6261604"/>
            <a:ext cx="2327758" cy="666568"/>
          </a:xfrm>
          <a:prstGeom prst="rect">
            <a:avLst/>
          </a:prstGeom>
          <a:noFill/>
          <a:extLst>
            <a:ext uri="{909E8E84-426E-40DD-AFC4-6F175D3DCCD1}">
              <a14:hiddenFill xmlns:a14="http://schemas.microsoft.com/office/drawing/2010/main">
                <a:solidFill>
                  <a:srgbClr val="FFFFFF"/>
                </a:solidFill>
              </a14:hiddenFill>
            </a:ext>
          </a:extLst>
        </p:spPr>
      </p:pic>
      <p:sp>
        <p:nvSpPr>
          <p:cNvPr id="17" name="textruta 16">
            <a:extLst>
              <a:ext uri="{FF2B5EF4-FFF2-40B4-BE49-F238E27FC236}">
                <a16:creationId xmlns:a16="http://schemas.microsoft.com/office/drawing/2014/main" id="{27EF83CA-61B5-FA2D-38FB-503C8384B38E}"/>
              </a:ext>
            </a:extLst>
          </p:cNvPr>
          <p:cNvSpPr txBox="1"/>
          <p:nvPr/>
        </p:nvSpPr>
        <p:spPr>
          <a:xfrm>
            <a:off x="5864980" y="7248548"/>
            <a:ext cx="21488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a:ln>
                  <a:noFill/>
                </a:ln>
                <a:solidFill>
                  <a:srgbClr val="FFFFFF"/>
                </a:solidFill>
                <a:effectLst/>
                <a:uLnTx/>
                <a:uFillTx/>
                <a:latin typeface="Arial"/>
                <a:ea typeface="+mn-ea"/>
                <a:cs typeface="+mn-cs"/>
              </a:rPr>
              <a:t>Aluminium </a:t>
            </a:r>
            <a:r>
              <a:rPr kumimoji="0" lang="sv-SE" sz="1800" b="0" i="0" u="none" strike="noStrike" kern="1200" cap="none" spc="0" normalizeH="0" baseline="0" noProof="0" err="1">
                <a:ln>
                  <a:noFill/>
                </a:ln>
                <a:solidFill>
                  <a:srgbClr val="FFFFFF"/>
                </a:solidFill>
                <a:effectLst/>
                <a:uLnTx/>
                <a:uFillTx/>
                <a:latin typeface="Arial"/>
                <a:ea typeface="+mn-ea"/>
                <a:cs typeface="+mn-cs"/>
              </a:rPr>
              <a:t>sector</a:t>
            </a: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TextBox 3">
            <a:extLst>
              <a:ext uri="{FF2B5EF4-FFF2-40B4-BE49-F238E27FC236}">
                <a16:creationId xmlns:a16="http://schemas.microsoft.com/office/drawing/2014/main" id="{550FFD59-3C15-C502-3319-618B08E932BA}"/>
              </a:ext>
            </a:extLst>
          </p:cNvPr>
          <p:cNvSpPr txBox="1"/>
          <p:nvPr/>
        </p:nvSpPr>
        <p:spPr>
          <a:xfrm>
            <a:off x="350520" y="1077152"/>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5553959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sp>
        <p:nvSpPr>
          <p:cNvPr id="4" name="TextBox 3">
            <a:extLst>
              <a:ext uri="{FF2B5EF4-FFF2-40B4-BE49-F238E27FC236}">
                <a16:creationId xmlns:a16="http://schemas.microsoft.com/office/drawing/2014/main" id="{E2A6C351-D084-461B-85B4-078A69C47372}"/>
              </a:ext>
            </a:extLst>
          </p:cNvPr>
          <p:cNvSpPr txBox="1"/>
          <p:nvPr/>
        </p:nvSpPr>
        <p:spPr>
          <a:xfrm>
            <a:off x="350519" y="1018656"/>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graphicFrame>
        <p:nvGraphicFramePr>
          <p:cNvPr id="144" name="TextBox 5">
            <a:extLst>
              <a:ext uri="{FF2B5EF4-FFF2-40B4-BE49-F238E27FC236}">
                <a16:creationId xmlns:a16="http://schemas.microsoft.com/office/drawing/2014/main" id="{C5280449-E3F1-4DC8-A8BD-8788126D0F57}"/>
              </a:ext>
            </a:extLst>
          </p:cNvPr>
          <p:cNvGraphicFramePr/>
          <p:nvPr>
            <p:extLst>
              <p:ext uri="{D42A27DB-BD31-4B8C-83A1-F6EECF244321}">
                <p14:modId xmlns:p14="http://schemas.microsoft.com/office/powerpoint/2010/main" val="3690448112"/>
              </p:ext>
            </p:extLst>
          </p:nvPr>
        </p:nvGraphicFramePr>
        <p:xfrm>
          <a:off x="4418204" y="1919717"/>
          <a:ext cx="9451570" cy="668623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n 113">
            <a:extLst>
              <a:ext uri="{FF2B5EF4-FFF2-40B4-BE49-F238E27FC236}">
                <a16:creationId xmlns:a16="http://schemas.microsoft.com/office/drawing/2014/main" id="{1DF956C5-D1D8-8E53-883B-2FE778214AC6}"/>
              </a:ext>
            </a:extLst>
          </p:cNvPr>
          <p:cNvPicPr>
            <a:picLocks noChangeAspect="1"/>
          </p:cNvPicPr>
          <p:nvPr/>
        </p:nvPicPr>
        <p:blipFill rotWithShape="1">
          <a:blip r:embed="rId11"/>
          <a:srcRect r="7132" b="12033"/>
          <a:stretch/>
        </p:blipFill>
        <p:spPr>
          <a:xfrm>
            <a:off x="15877308" y="288073"/>
            <a:ext cx="2410681" cy="912324"/>
          </a:xfrm>
          <a:prstGeom prst="rect">
            <a:avLst/>
          </a:prstGeom>
        </p:spPr>
      </p:pic>
    </p:spTree>
    <p:extLst>
      <p:ext uri="{BB962C8B-B14F-4D97-AF65-F5344CB8AC3E}">
        <p14:creationId xmlns:p14="http://schemas.microsoft.com/office/powerpoint/2010/main" val="204142325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1" name="Picture 12" descr="A green and white text on a black background&#10;&#10;Description automatically generated">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descr="A red and black gradient&#10;&#10;Description automatically generated">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Module 3</a:t>
                  </a: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descr="A black and grey gradient&#10;&#10;Description automatically generated">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pic>
        <p:nvPicPr>
          <p:cNvPr id="2" name="Imagen 93">
            <a:extLst>
              <a:ext uri="{FF2B5EF4-FFF2-40B4-BE49-F238E27FC236}">
                <a16:creationId xmlns:a16="http://schemas.microsoft.com/office/drawing/2014/main" id="{1ED74793-E178-BB3E-0CB0-D7EB5E49E0F5}"/>
              </a:ext>
            </a:extLst>
          </p:cNvPr>
          <p:cNvPicPr>
            <a:picLocks noChangeAspect="1"/>
          </p:cNvPicPr>
          <p:nvPr/>
        </p:nvPicPr>
        <p:blipFill rotWithShape="1">
          <a:blip r:embed="rId6"/>
          <a:srcRect l="23084" t="14316" r="9046" b="7091"/>
          <a:stretch/>
        </p:blipFill>
        <p:spPr>
          <a:xfrm>
            <a:off x="16256126" y="235735"/>
            <a:ext cx="1814160" cy="1482750"/>
          </a:xfrm>
          <a:prstGeom prst="rect">
            <a:avLst/>
          </a:prstGeom>
        </p:spPr>
      </p:pic>
      <p:graphicFrame>
        <p:nvGraphicFramePr>
          <p:cNvPr id="149" name="TextBox 5">
            <a:extLst>
              <a:ext uri="{FF2B5EF4-FFF2-40B4-BE49-F238E27FC236}">
                <a16:creationId xmlns:a16="http://schemas.microsoft.com/office/drawing/2014/main" id="{AB2FFC00-F996-1429-58D0-EBCED454AEAF}"/>
              </a:ext>
            </a:extLst>
          </p:cNvPr>
          <p:cNvGraphicFramePr/>
          <p:nvPr>
            <p:extLst>
              <p:ext uri="{D42A27DB-BD31-4B8C-83A1-F6EECF244321}">
                <p14:modId xmlns:p14="http://schemas.microsoft.com/office/powerpoint/2010/main" val="1653205293"/>
              </p:ext>
            </p:extLst>
          </p:nvPr>
        </p:nvGraphicFramePr>
        <p:xfrm>
          <a:off x="350520" y="2400920"/>
          <a:ext cx="17160240" cy="64242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3">
            <a:extLst>
              <a:ext uri="{FF2B5EF4-FFF2-40B4-BE49-F238E27FC236}">
                <a16:creationId xmlns:a16="http://schemas.microsoft.com/office/drawing/2014/main" id="{39F66D33-EB76-05ED-AA80-8343655D7C24}"/>
              </a:ext>
            </a:extLst>
          </p:cNvPr>
          <p:cNvSpPr txBox="1"/>
          <p:nvPr/>
        </p:nvSpPr>
        <p:spPr>
          <a:xfrm>
            <a:off x="350520" y="1077152"/>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288347688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679208"/>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aphicFrame>
        <p:nvGraphicFramePr>
          <p:cNvPr id="5" name="Diagram 4">
            <a:extLst>
              <a:ext uri="{FF2B5EF4-FFF2-40B4-BE49-F238E27FC236}">
                <a16:creationId xmlns:a16="http://schemas.microsoft.com/office/drawing/2014/main" id="{8C26F537-45FD-9D85-7A16-F3A933F39836}"/>
              </a:ext>
            </a:extLst>
          </p:cNvPr>
          <p:cNvGraphicFramePr/>
          <p:nvPr>
            <p:extLst>
              <p:ext uri="{D42A27DB-BD31-4B8C-83A1-F6EECF244321}">
                <p14:modId xmlns:p14="http://schemas.microsoft.com/office/powerpoint/2010/main" val="1527373315"/>
              </p:ext>
            </p:extLst>
          </p:nvPr>
        </p:nvGraphicFramePr>
        <p:xfrm>
          <a:off x="435326" y="2206904"/>
          <a:ext cx="7787640" cy="66947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61977647-32B3-F6A7-14A6-F7BBC36C4CFC}"/>
              </a:ext>
            </a:extLst>
          </p:cNvPr>
          <p:cNvSpPr txBox="1"/>
          <p:nvPr/>
        </p:nvSpPr>
        <p:spPr>
          <a:xfrm>
            <a:off x="8473440" y="1849653"/>
            <a:ext cx="9433560" cy="73968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1800" b="1" i="1" u="none" strike="noStrike" kern="0" cap="none" spc="0" normalizeH="0" baseline="0" noProof="0" dirty="0">
                <a:ln>
                  <a:noFill/>
                </a:ln>
                <a:solidFill>
                  <a:srgbClr val="2F2F2F"/>
                </a:solidFill>
                <a:effectLst/>
                <a:uLnTx/>
                <a:uFillTx/>
                <a:latin typeface="Arial" panose="020B0604020202020204" pitchFamily="34" charset="0"/>
                <a:ea typeface="Times New Roman" panose="02020603050405020304" pitchFamily="18" charset="0"/>
                <a:cs typeface="Times New Roman" panose="02020603050405020304" pitchFamily="18" charset="0"/>
              </a:rPr>
              <a:t>Proposals to achieve a greater impact on the implementation of the project's technologies in each sector.</a:t>
            </a:r>
            <a:endParaRPr kumimoji="0" lang="sv-SE" sz="1800" b="1" i="0" u="none" strike="noStrike" kern="100" cap="none" spc="0" normalizeH="0" baseline="0" noProof="0" dirty="0">
              <a:ln>
                <a:noFill/>
              </a:ln>
              <a:solidFill>
                <a:srgbClr val="2F2F2F"/>
              </a:solidFill>
              <a:effectLst/>
              <a:uLnTx/>
              <a:uFillTx/>
              <a:latin typeface="Arial" panose="020B0604020202020204" pitchFamily="34" charset="0"/>
              <a:ea typeface="Noto Sans CJK SC"/>
              <a:cs typeface="Mangal" panose="02040503050203030202" pitchFamily="18" charset="0"/>
            </a:endParaRPr>
          </a:p>
          <a:p>
            <a:pPr marL="342900" indent="-342900" algn="just">
              <a:buFont typeface="Symbol" panose="05050102010706020507" pitchFamily="18" charset="2"/>
              <a:buChar char=""/>
              <a:defRPr/>
            </a:pPr>
            <a:r>
              <a:rPr lang="en-US" b="1" i="1" dirty="0">
                <a:solidFill>
                  <a:srgbClr val="2F2F2F"/>
                </a:solidFill>
                <a:latin typeface="Arial" panose="020B0604020202020204" pitchFamily="34" charset="0"/>
              </a:rPr>
              <a:t>The EU waste policy should be reviewed to ensure greater circularity</a:t>
            </a:r>
            <a:endPar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Waste landfilling should be prohibited or highly taxed;</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The export of waste outside of the EU should be minimized;</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Promote the collection, sorting, pre-treatment, recovery, recycling and co-processing of waste.</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19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An harmonized model for separate waste collection could simplify waste management, improve efficiency of resource flows and ensure better access to secondary materials. </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Improve the access to waste and by-products as alternative fuels and materials</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Support R&amp;D and innovation through public funding and risk sharing investment mechanisms </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err="1">
                <a:ln>
                  <a:noFill/>
                </a:ln>
                <a:solidFill>
                  <a:srgbClr val="2F2F2F"/>
                </a:solidFill>
                <a:effectLst/>
                <a:uLnTx/>
                <a:uFillTx/>
                <a:latin typeface="Arial" panose="020B0604020202020204" pitchFamily="34" charset="0"/>
                <a:ea typeface="Calibri" panose="020F0502020204030204" pitchFamily="34" charset="0"/>
                <a:cs typeface="+mn-cs"/>
              </a:rPr>
              <a:t>Standardisation</a:t>
            </a: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 of new cements.</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At regional level it is important that the permitting application is facilitated;</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New standards and public procurement rules to accelerate the adoption of low carbon cements and concrete products</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Support carbon capture </a:t>
            </a:r>
            <a:r>
              <a:rPr kumimoji="0" lang="en-US" sz="1800" b="1" i="1" u="none" strike="noStrike" kern="1200" cap="none" spc="0" normalizeH="0" baseline="0" noProof="0" dirty="0" err="1">
                <a:ln>
                  <a:noFill/>
                </a:ln>
                <a:solidFill>
                  <a:srgbClr val="2F2F2F"/>
                </a:solidFill>
                <a:effectLst/>
                <a:uLnTx/>
                <a:uFillTx/>
                <a:latin typeface="Arial" panose="020B0604020202020204" pitchFamily="34" charset="0"/>
                <a:ea typeface="Calibri" panose="020F0502020204030204" pitchFamily="34" charset="0"/>
                <a:cs typeface="+mn-cs"/>
              </a:rPr>
              <a:t>utilisation</a:t>
            </a: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 and storage, providing fair recognition of all carbon capture technologies with adapted carbon accounting</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Recognize in national greenhouse gas accounting and in lifecycle analysis the natural CO2 uptake in concrete over its lifetime and at end of life (</a:t>
            </a:r>
            <a:r>
              <a:rPr kumimoji="0" lang="en-US" sz="1800" b="1" i="1" u="none" strike="noStrike" kern="1200" cap="none" spc="0" normalizeH="0" baseline="0" noProof="0" dirty="0" err="1">
                <a:ln>
                  <a:noFill/>
                </a:ln>
                <a:solidFill>
                  <a:srgbClr val="2F2F2F"/>
                </a:solidFill>
                <a:effectLst/>
                <a:uLnTx/>
                <a:uFillTx/>
                <a:latin typeface="Arial" panose="020B0604020202020204" pitchFamily="34" charset="0"/>
                <a:ea typeface="Calibri" panose="020F0502020204030204" pitchFamily="34" charset="0"/>
                <a:cs typeface="+mn-cs"/>
              </a:rPr>
              <a:t>recarbonation</a:t>
            </a:r>
            <a:r>
              <a:rPr kumimoji="0" lang="en-US"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 as a permanent CO2 sink </a:t>
            </a:r>
            <a:r>
              <a:rPr kumimoji="0" lang="en-GB"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and facilitate access to concrete demolition waste to enable the industry to maximise CO2 uptake (</a:t>
            </a:r>
            <a:r>
              <a:rPr kumimoji="0" lang="en-GB" sz="1800" b="1" i="1" u="none" strike="noStrike" kern="1200" cap="none" spc="0" normalizeH="0" baseline="0" noProof="0" dirty="0" err="1">
                <a:ln>
                  <a:noFill/>
                </a:ln>
                <a:solidFill>
                  <a:srgbClr val="2F2F2F"/>
                </a:solidFill>
                <a:effectLst/>
                <a:uLnTx/>
                <a:uFillTx/>
                <a:latin typeface="Arial" panose="020B0604020202020204" pitchFamily="34" charset="0"/>
                <a:ea typeface="Calibri" panose="020F0502020204030204" pitchFamily="34" charset="0"/>
                <a:cs typeface="+mn-cs"/>
              </a:rPr>
              <a:t>recarbonation</a:t>
            </a:r>
            <a:r>
              <a:rPr kumimoji="0" lang="en-GB"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a:p>
            <a:pPr marL="342900" marR="0" lvl="0" indent="-342900" algn="just"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GB" sz="1800" b="1" i="1"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rPr>
              <a:t>Promote the carbon capture, utilisation and storage (CCUS) in the EU Emissions Trading System Directive (EU ETS), supporting the CO2 circularity and the possibility of cost dilution in cement value chain.</a:t>
            </a:r>
            <a:endParaRPr kumimoji="0" lang="sv-SE" sz="2000" b="1" i="0" u="none" strike="noStrike" kern="1200" cap="none" spc="0" normalizeH="0" baseline="0" noProof="0" dirty="0">
              <a:ln>
                <a:noFill/>
              </a:ln>
              <a:solidFill>
                <a:srgbClr val="2F2F2F"/>
              </a:solidFill>
              <a:effectLst/>
              <a:uLnTx/>
              <a:uFillTx/>
              <a:latin typeface="Arial" panose="020B0604020202020204" pitchFamily="34" charset="0"/>
              <a:ea typeface="Calibri" panose="020F0502020204030204" pitchFamily="34" charset="0"/>
              <a:cs typeface="+mn-cs"/>
            </a:endParaRPr>
          </a:p>
        </p:txBody>
      </p:sp>
      <p:pic>
        <p:nvPicPr>
          <p:cNvPr id="2" name="Imagen 93">
            <a:extLst>
              <a:ext uri="{FF2B5EF4-FFF2-40B4-BE49-F238E27FC236}">
                <a16:creationId xmlns:a16="http://schemas.microsoft.com/office/drawing/2014/main" id="{CD12BB99-CD3F-2548-FC29-CA9D52D8EAE5}"/>
              </a:ext>
            </a:extLst>
          </p:cNvPr>
          <p:cNvPicPr>
            <a:picLocks noChangeAspect="1"/>
          </p:cNvPicPr>
          <p:nvPr/>
        </p:nvPicPr>
        <p:blipFill rotWithShape="1">
          <a:blip r:embed="rId11"/>
          <a:srcRect l="23084" t="14316" r="9046" b="7091"/>
          <a:stretch/>
        </p:blipFill>
        <p:spPr>
          <a:xfrm>
            <a:off x="16588140" y="292887"/>
            <a:ext cx="1699850" cy="1389322"/>
          </a:xfrm>
          <a:prstGeom prst="rect">
            <a:avLst/>
          </a:prstGeom>
        </p:spPr>
      </p:pic>
      <p:sp>
        <p:nvSpPr>
          <p:cNvPr id="3" name="TextBox 3">
            <a:extLst>
              <a:ext uri="{FF2B5EF4-FFF2-40B4-BE49-F238E27FC236}">
                <a16:creationId xmlns:a16="http://schemas.microsoft.com/office/drawing/2014/main" id="{EE8366D9-9C1E-61FA-F027-91DFD94423F5}"/>
              </a:ext>
            </a:extLst>
          </p:cNvPr>
          <p:cNvSpPr txBox="1"/>
          <p:nvPr/>
        </p:nvSpPr>
        <p:spPr>
          <a:xfrm>
            <a:off x="435326" y="1000637"/>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2827586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03AC2B6-70BE-4556-51C4-FAF09BB88D16}"/>
              </a:ext>
            </a:extLst>
          </p:cNvPr>
          <p:cNvSpPr txBox="1"/>
          <p:nvPr/>
        </p:nvSpPr>
        <p:spPr>
          <a:xfrm>
            <a:off x="435326" y="1000637"/>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545277" y="9828837"/>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pic>
        <p:nvPicPr>
          <p:cNvPr id="9" name="Picture 8" descr="RETROFEED FERTIBERIA">
            <a:extLst>
              <a:ext uri="{FF2B5EF4-FFF2-40B4-BE49-F238E27FC236}">
                <a16:creationId xmlns:a16="http://schemas.microsoft.com/office/drawing/2014/main" id="{4401FDE6-D87A-1B19-E6FC-4A60B27B4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65222" y="324026"/>
            <a:ext cx="2287452" cy="841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extBox 5">
            <a:extLst>
              <a:ext uri="{FF2B5EF4-FFF2-40B4-BE49-F238E27FC236}">
                <a16:creationId xmlns:a16="http://schemas.microsoft.com/office/drawing/2014/main" id="{FAC425F7-9AFD-8D25-1F17-D6433F31D5F3}"/>
              </a:ext>
            </a:extLst>
          </p:cNvPr>
          <p:cNvGraphicFramePr/>
          <p:nvPr>
            <p:extLst>
              <p:ext uri="{D42A27DB-BD31-4B8C-83A1-F6EECF244321}">
                <p14:modId xmlns:p14="http://schemas.microsoft.com/office/powerpoint/2010/main" val="3124991361"/>
              </p:ext>
            </p:extLst>
          </p:nvPr>
        </p:nvGraphicFramePr>
        <p:xfrm>
          <a:off x="2495539" y="1707921"/>
          <a:ext cx="13296900" cy="62823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4218440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03AC2B6-70BE-4556-51C4-FAF09BB88D16}"/>
              </a:ext>
            </a:extLst>
          </p:cNvPr>
          <p:cNvSpPr txBox="1"/>
          <p:nvPr/>
        </p:nvSpPr>
        <p:spPr>
          <a:xfrm>
            <a:off x="435326" y="1000637"/>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545277" y="9828837"/>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pic>
        <p:nvPicPr>
          <p:cNvPr id="9" name="Picture 8" descr="RETROFEED FERTIBERIA">
            <a:extLst>
              <a:ext uri="{FF2B5EF4-FFF2-40B4-BE49-F238E27FC236}">
                <a16:creationId xmlns:a16="http://schemas.microsoft.com/office/drawing/2014/main" id="{4401FDE6-D87A-1B19-E6FC-4A60B27B49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65222" y="324026"/>
            <a:ext cx="2287452" cy="8417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extBox 5">
            <a:extLst>
              <a:ext uri="{FF2B5EF4-FFF2-40B4-BE49-F238E27FC236}">
                <a16:creationId xmlns:a16="http://schemas.microsoft.com/office/drawing/2014/main" id="{FAC425F7-9AFD-8D25-1F17-D6433F31D5F3}"/>
              </a:ext>
            </a:extLst>
          </p:cNvPr>
          <p:cNvGraphicFramePr/>
          <p:nvPr>
            <p:extLst>
              <p:ext uri="{D42A27DB-BD31-4B8C-83A1-F6EECF244321}">
                <p14:modId xmlns:p14="http://schemas.microsoft.com/office/powerpoint/2010/main" val="4213504073"/>
              </p:ext>
            </p:extLst>
          </p:nvPr>
        </p:nvGraphicFramePr>
        <p:xfrm>
          <a:off x="3809989" y="1958946"/>
          <a:ext cx="10668000" cy="53192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7637254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2">
            <a:extLst>
              <a:ext uri="{FF2B5EF4-FFF2-40B4-BE49-F238E27FC236}">
                <a16:creationId xmlns:a16="http://schemas.microsoft.com/office/drawing/2014/main" id="{43802E0E-B79D-4EA7-8141-0CA3ED138B1A}"/>
              </a:ext>
            </a:extLst>
          </p:cNvPr>
          <p:cNvPicPr>
            <a:picLocks noChangeAspect="1"/>
          </p:cNvPicPr>
          <p:nvPr/>
        </p:nvPicPr>
        <p:blipFill>
          <a:blip r:embed="rId3"/>
          <a:srcRect/>
          <a:stretch>
            <a:fillRect/>
          </a:stretch>
        </p:blipFill>
        <p:spPr>
          <a:xfrm>
            <a:off x="0" y="8959889"/>
            <a:ext cx="5715000" cy="1385887"/>
          </a:xfrm>
          <a:prstGeom prst="rect">
            <a:avLst/>
          </a:prstGeom>
        </p:spPr>
      </p:pic>
      <p:grpSp>
        <p:nvGrpSpPr>
          <p:cNvPr id="132" name="Gruppo 2">
            <a:extLst>
              <a:ext uri="{FF2B5EF4-FFF2-40B4-BE49-F238E27FC236}">
                <a16:creationId xmlns:a16="http://schemas.microsoft.com/office/drawing/2014/main" id="{649928F6-6E82-4611-9715-AD3C75457C28}"/>
              </a:ext>
            </a:extLst>
          </p:cNvPr>
          <p:cNvGrpSpPr/>
          <p:nvPr/>
        </p:nvGrpSpPr>
        <p:grpSpPr>
          <a:xfrm>
            <a:off x="-12" y="138554"/>
            <a:ext cx="18288002" cy="681138"/>
            <a:chOff x="-12" y="138554"/>
            <a:chExt cx="18288002" cy="681138"/>
          </a:xfrm>
        </p:grpSpPr>
        <p:grpSp>
          <p:nvGrpSpPr>
            <p:cNvPr id="133" name="Gruppo 1">
              <a:extLst>
                <a:ext uri="{FF2B5EF4-FFF2-40B4-BE49-F238E27FC236}">
                  <a16:creationId xmlns:a16="http://schemas.microsoft.com/office/drawing/2014/main" id="{A8EB8794-E5C6-45EB-BAEC-2778E982797A}"/>
                </a:ext>
              </a:extLst>
            </p:cNvPr>
            <p:cNvGrpSpPr/>
            <p:nvPr/>
          </p:nvGrpSpPr>
          <p:grpSpPr>
            <a:xfrm>
              <a:off x="0" y="153125"/>
              <a:ext cx="17907000" cy="666567"/>
              <a:chOff x="0" y="153125"/>
              <a:chExt cx="17907000" cy="666567"/>
            </a:xfrm>
          </p:grpSpPr>
          <p:grpSp>
            <p:nvGrpSpPr>
              <p:cNvPr id="135" name="Gruppo 15">
                <a:extLst>
                  <a:ext uri="{FF2B5EF4-FFF2-40B4-BE49-F238E27FC236}">
                    <a16:creationId xmlns:a16="http://schemas.microsoft.com/office/drawing/2014/main" id="{AB129748-9FD7-458D-BD6E-304271C1814A}"/>
                  </a:ext>
                </a:extLst>
              </p:cNvPr>
              <p:cNvGrpSpPr/>
              <p:nvPr/>
            </p:nvGrpSpPr>
            <p:grpSpPr>
              <a:xfrm>
                <a:off x="0" y="153125"/>
                <a:ext cx="13958844" cy="666567"/>
                <a:chOff x="0" y="153125"/>
                <a:chExt cx="13958844" cy="666567"/>
              </a:xfrm>
            </p:grpSpPr>
            <p:pic>
              <p:nvPicPr>
                <p:cNvPr id="137" name="Picture 136">
                  <a:extLst>
                    <a:ext uri="{FF2B5EF4-FFF2-40B4-BE49-F238E27FC236}">
                      <a16:creationId xmlns:a16="http://schemas.microsoft.com/office/drawing/2014/main" id="{88E31CFD-796F-4F3F-A1EC-0E38F9D8345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8" name="TextBox 137">
                  <a:extLst>
                    <a:ext uri="{FF2B5EF4-FFF2-40B4-BE49-F238E27FC236}">
                      <a16:creationId xmlns:a16="http://schemas.microsoft.com/office/drawing/2014/main" id="{7694DADD-E227-40A7-A98D-244B0D207E54}"/>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36" name="TextBox 135">
                <a:extLst>
                  <a:ext uri="{FF2B5EF4-FFF2-40B4-BE49-F238E27FC236}">
                    <a16:creationId xmlns:a16="http://schemas.microsoft.com/office/drawing/2014/main" id="{4B3CCEBB-60EF-4175-9878-F0D51FD80FF0}"/>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34" name="Rettangolo 13">
              <a:extLst>
                <a:ext uri="{FF2B5EF4-FFF2-40B4-BE49-F238E27FC236}">
                  <a16:creationId xmlns:a16="http://schemas.microsoft.com/office/drawing/2014/main" id="{8F0CF2A7-592A-4287-9206-D3289F1B0C3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139" name="Picture 12">
            <a:extLst>
              <a:ext uri="{FF2B5EF4-FFF2-40B4-BE49-F238E27FC236}">
                <a16:creationId xmlns:a16="http://schemas.microsoft.com/office/drawing/2014/main" id="{F047215A-40D8-4A57-BE02-5E03FCEEBB7B}"/>
              </a:ext>
            </a:extLst>
          </p:cNvPr>
          <p:cNvPicPr>
            <a:picLocks noChangeAspect="1"/>
          </p:cNvPicPr>
          <p:nvPr/>
        </p:nvPicPr>
        <p:blipFill>
          <a:blip r:embed="rId5"/>
          <a:srcRect l="134" t="91287" b="3943"/>
          <a:stretch>
            <a:fillRect/>
          </a:stretch>
        </p:blipFill>
        <p:spPr>
          <a:xfrm rot="10800000">
            <a:off x="4329146" y="9791503"/>
            <a:ext cx="13958844" cy="666567"/>
          </a:xfrm>
          <a:prstGeom prst="rect">
            <a:avLst/>
          </a:prstGeom>
        </p:spPr>
      </p:pic>
      <p:sp>
        <p:nvSpPr>
          <p:cNvPr id="140" name="TextBox 16">
            <a:extLst>
              <a:ext uri="{FF2B5EF4-FFF2-40B4-BE49-F238E27FC236}">
                <a16:creationId xmlns:a16="http://schemas.microsoft.com/office/drawing/2014/main" id="{C693B1DB-897C-4A9D-8CF3-F1423F6CB38D}"/>
              </a:ext>
            </a:extLst>
          </p:cNvPr>
          <p:cNvSpPr txBox="1"/>
          <p:nvPr/>
        </p:nvSpPr>
        <p:spPr>
          <a:xfrm>
            <a:off x="14400019" y="976230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aphicFrame>
        <p:nvGraphicFramePr>
          <p:cNvPr id="6" name="Diagram 5">
            <a:extLst>
              <a:ext uri="{FF2B5EF4-FFF2-40B4-BE49-F238E27FC236}">
                <a16:creationId xmlns:a16="http://schemas.microsoft.com/office/drawing/2014/main" id="{01AED396-C74F-9889-A6D5-6A85A1B247EE}"/>
              </a:ext>
            </a:extLst>
          </p:cNvPr>
          <p:cNvGraphicFramePr/>
          <p:nvPr>
            <p:extLst>
              <p:ext uri="{D42A27DB-BD31-4B8C-83A1-F6EECF244321}">
                <p14:modId xmlns:p14="http://schemas.microsoft.com/office/powerpoint/2010/main" val="1596561816"/>
              </p:ext>
            </p:extLst>
          </p:nvPr>
        </p:nvGraphicFramePr>
        <p:xfrm>
          <a:off x="3371640" y="2312976"/>
          <a:ext cx="11544697" cy="634569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TextBox 7">
            <a:extLst>
              <a:ext uri="{FF2B5EF4-FFF2-40B4-BE49-F238E27FC236}">
                <a16:creationId xmlns:a16="http://schemas.microsoft.com/office/drawing/2014/main" id="{258192FF-98F2-70B2-F1AC-0B8610B46340}"/>
              </a:ext>
            </a:extLst>
          </p:cNvPr>
          <p:cNvSpPr txBox="1"/>
          <p:nvPr/>
        </p:nvSpPr>
        <p:spPr>
          <a:xfrm>
            <a:off x="441568" y="1669180"/>
            <a:ext cx="1784643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rPr>
              <a:t>Ideas or action to overcome the impact that legislation or the lack of it has on steel sector</a:t>
            </a:r>
            <a:endParaRPr kumimoji="0" lang="sv-SE" sz="3200" b="1" i="0" u="none" strike="noStrike" kern="1200" cap="none" spc="0" normalizeH="0" baseline="0" noProof="0" dirty="0">
              <a:ln>
                <a:noFill/>
              </a:ln>
              <a:solidFill>
                <a:srgbClr val="CC0033"/>
              </a:solidFill>
              <a:effectLst/>
              <a:uLnTx/>
              <a:uFillTx/>
              <a:latin typeface="Arial"/>
              <a:ea typeface="+mn-ea"/>
              <a:cs typeface="Arial" panose="020B0604020202020204" pitchFamily="34" charset="0"/>
            </a:endParaRPr>
          </a:p>
        </p:txBody>
      </p:sp>
      <p:sp>
        <p:nvSpPr>
          <p:cNvPr id="2" name="TextBox 3">
            <a:extLst>
              <a:ext uri="{FF2B5EF4-FFF2-40B4-BE49-F238E27FC236}">
                <a16:creationId xmlns:a16="http://schemas.microsoft.com/office/drawing/2014/main" id="{5F19C849-D074-EE11-94BE-461E914778F0}"/>
              </a:ext>
            </a:extLst>
          </p:cNvPr>
          <p:cNvSpPr txBox="1"/>
          <p:nvPr/>
        </p:nvSpPr>
        <p:spPr>
          <a:xfrm>
            <a:off x="435326" y="1000637"/>
            <a:ext cx="1855262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Recommendations and proposed legislative improvements</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3" name="Picture 16" descr="RETROFEED PITTINI">
            <a:hlinkClick r:id="rId11" action="ppaction://hlinksldjump"/>
            <a:extLst>
              <a:ext uri="{FF2B5EF4-FFF2-40B4-BE49-F238E27FC236}">
                <a16:creationId xmlns:a16="http://schemas.microsoft.com/office/drawing/2014/main" id="{2F801C7A-42FA-FAE1-0D30-80F8C4DC16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033378" y="321838"/>
            <a:ext cx="1873622" cy="3679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a:hlinkClick r:id="" action="ppaction://noaction"/>
            <a:extLst>
              <a:ext uri="{FF2B5EF4-FFF2-40B4-BE49-F238E27FC236}">
                <a16:creationId xmlns:a16="http://schemas.microsoft.com/office/drawing/2014/main" id="{DC23A945-A23E-69DD-78E9-5962F1ECB3FC}"/>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772269" y="745287"/>
            <a:ext cx="2395839" cy="361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12767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050501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206790" y="763022"/>
            <a:ext cx="15011399" cy="1023293"/>
          </a:xfrm>
          <a:prstGeom prst="rect">
            <a:avLst/>
          </a:prstGeom>
        </p:spPr>
        <p:txBody>
          <a:bodyPr wrap="square" lIns="0" tIns="0" rIns="0" bIns="0" rtlCol="0" anchor="t">
            <a:spAutoFit/>
          </a:bodyPr>
          <a:lstStyle/>
          <a:p>
            <a:pPr algn="ctr">
              <a:lnSpc>
                <a:spcPts val="8960"/>
              </a:lnSpc>
              <a:spcBef>
                <a:spcPct val="0"/>
              </a:spcBef>
            </a:pPr>
            <a:r>
              <a:rPr lang="en-US" sz="5400" b="1" dirty="0">
                <a:solidFill>
                  <a:srgbClr val="CC0033"/>
                </a:solidFill>
                <a:latin typeface="+mj-lt"/>
                <a:cs typeface="Arial" panose="020B0604020202020204" pitchFamily="34" charset="0"/>
              </a:rPr>
              <a:t>Summary</a:t>
            </a:r>
            <a:endParaRPr lang="en-US" sz="4400" b="1" i="1" dirty="0">
              <a:solidFill>
                <a:srgbClr val="CC0033"/>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F21DCD0B-B68A-4D7A-9F6C-6D71442D13F2}"/>
              </a:ext>
            </a:extLst>
          </p:cNvPr>
          <p:cNvSpPr txBox="1"/>
          <p:nvPr/>
        </p:nvSpPr>
        <p:spPr>
          <a:xfrm>
            <a:off x="838189" y="1942030"/>
            <a:ext cx="14573607" cy="7181453"/>
          </a:xfrm>
          <a:prstGeom prst="rect">
            <a:avLst/>
          </a:prstGeom>
        </p:spPr>
        <p:txBody>
          <a:bodyPr wrap="square" lIns="0" tIns="0" rIns="0" bIns="0" rtlCol="0" anchor="t">
            <a:spAutoFit/>
          </a:bodyPr>
          <a:lstStyle/>
          <a:p>
            <a:r>
              <a:rPr lang="en-US" sz="2400" kern="100" dirty="0">
                <a:solidFill>
                  <a:srgbClr val="404040"/>
                </a:solidFill>
                <a:latin typeface="+mj-lt"/>
                <a:ea typeface="Noto Sans CJK SC"/>
                <a:cs typeface="Lohit Devanagari"/>
              </a:rPr>
              <a:t>This learning material has been developed as part of the RETROFEED project: </a:t>
            </a:r>
            <a:r>
              <a:rPr lang="en-GB" sz="2400" b="1" kern="0" dirty="0">
                <a:effectLst/>
                <a:latin typeface="+mj-lt"/>
                <a:sym typeface="+mn-ea"/>
              </a:rPr>
              <a:t>Implementation of a Smart </a:t>
            </a:r>
            <a:r>
              <a:rPr lang="en-GB" sz="2400" b="1" kern="0" dirty="0" err="1">
                <a:effectLst/>
                <a:latin typeface="+mj-lt"/>
                <a:sym typeface="+mn-ea"/>
              </a:rPr>
              <a:t>RETROfitting</a:t>
            </a:r>
            <a:r>
              <a:rPr lang="en-GB" sz="2400" b="1" kern="0" dirty="0">
                <a:effectLst/>
                <a:latin typeface="+mj-lt"/>
                <a:sym typeface="+mn-ea"/>
              </a:rPr>
              <a:t> Framework in the Process Industry towards its Operation with Variable, Biobased and Circular </a:t>
            </a:r>
            <a:r>
              <a:rPr lang="en-GB" sz="2400" b="1" kern="0" dirty="0" err="1">
                <a:effectLst/>
                <a:latin typeface="+mj-lt"/>
                <a:sym typeface="+mn-ea"/>
              </a:rPr>
              <a:t>FEEDstock</a:t>
            </a:r>
            <a:r>
              <a:rPr lang="en-GB" sz="2400" b="1" kern="0" dirty="0">
                <a:effectLst/>
                <a:latin typeface="+mj-lt"/>
                <a:sym typeface="+mn-ea"/>
              </a:rPr>
              <a:t>. </a:t>
            </a:r>
            <a:endParaRPr lang="en-GB" sz="2400" b="1" kern="0" dirty="0">
              <a:latin typeface="+mj-lt"/>
              <a:sym typeface="+mn-ea"/>
            </a:endParaRPr>
          </a:p>
          <a:p>
            <a:endParaRPr lang="en-GB" sz="2400" b="1" kern="0" dirty="0">
              <a:effectLst/>
              <a:latin typeface="+mj-lt"/>
              <a:sym typeface="+mn-ea"/>
            </a:endParaRPr>
          </a:p>
          <a:p>
            <a:r>
              <a:rPr lang="en-GB" sz="2400" b="1" kern="0" dirty="0">
                <a:latin typeface="+mj-lt"/>
                <a:sym typeface="+mn-ea"/>
              </a:rPr>
              <a:t>This course has covered:</a:t>
            </a:r>
          </a:p>
          <a:p>
            <a:pPr marL="457200" indent="-457200">
              <a:buFont typeface="Arial" panose="020B0604020202020204" pitchFamily="34" charset="0"/>
              <a:buChar char="•"/>
            </a:pPr>
            <a:r>
              <a:rPr lang="sv-SE" sz="2400" dirty="0" err="1">
                <a:ea typeface="+mn-ea"/>
                <a:cs typeface="Arial" panose="020B0604020202020204" pitchFamily="34" charset="0"/>
              </a:rPr>
              <a:t>What</a:t>
            </a:r>
            <a:r>
              <a:rPr lang="sv-SE" sz="2400" dirty="0">
                <a:ea typeface="+mn-ea"/>
                <a:cs typeface="Arial" panose="020B0604020202020204" pitchFamily="34" charset="0"/>
              </a:rPr>
              <a:t> drives the </a:t>
            </a:r>
            <a:r>
              <a:rPr lang="sv-SE" sz="2400" dirty="0" err="1">
                <a:ea typeface="+mn-ea"/>
                <a:cs typeface="Arial" panose="020B0604020202020204" pitchFamily="34" charset="0"/>
              </a:rPr>
              <a:t>industry</a:t>
            </a:r>
            <a:r>
              <a:rPr lang="sv-SE" sz="2400" dirty="0">
                <a:ea typeface="+mn-ea"/>
                <a:cs typeface="Arial" panose="020B0604020202020204" pitchFamily="34" charset="0"/>
              </a:rPr>
              <a:t> to </a:t>
            </a:r>
            <a:r>
              <a:rPr lang="sv-SE" sz="2400" dirty="0" err="1">
                <a:ea typeface="+mn-ea"/>
                <a:cs typeface="Arial" panose="020B0604020202020204" pitchFamily="34" charset="0"/>
              </a:rPr>
              <a:t>retrofit</a:t>
            </a:r>
            <a:r>
              <a:rPr lang="sv-SE" sz="2400" dirty="0">
                <a:ea typeface="+mn-ea"/>
                <a:cs typeface="Arial" panose="020B0604020202020204" pitchFamily="34" charset="0"/>
              </a:rPr>
              <a:t> </a:t>
            </a:r>
            <a:r>
              <a:rPr lang="sv-SE" sz="2400" dirty="0" err="1">
                <a:ea typeface="+mn-ea"/>
                <a:cs typeface="Arial" panose="020B0604020202020204" pitchFamily="34" charset="0"/>
              </a:rPr>
              <a:t>their</a:t>
            </a:r>
            <a:r>
              <a:rPr lang="sv-SE" sz="2400" dirty="0">
                <a:ea typeface="+mn-ea"/>
                <a:cs typeface="Arial" panose="020B0604020202020204" pitchFamily="34" charset="0"/>
              </a:rPr>
              <a:t> </a:t>
            </a:r>
            <a:r>
              <a:rPr lang="sv-SE" sz="2400" dirty="0" err="1">
                <a:ea typeface="+mn-ea"/>
                <a:cs typeface="Arial" panose="020B0604020202020204" pitchFamily="34" charset="0"/>
              </a:rPr>
              <a:t>traditional</a:t>
            </a:r>
            <a:r>
              <a:rPr lang="sv-SE" sz="2400" dirty="0">
                <a:ea typeface="+mn-ea"/>
                <a:cs typeface="Arial" panose="020B0604020202020204" pitchFamily="34" charset="0"/>
              </a:rPr>
              <a:t> </a:t>
            </a:r>
            <a:r>
              <a:rPr lang="sv-SE" sz="2400" dirty="0" err="1">
                <a:ea typeface="+mn-ea"/>
                <a:cs typeface="Arial" panose="020B0604020202020204" pitchFamily="34" charset="0"/>
              </a:rPr>
              <a:t>processes</a:t>
            </a:r>
            <a:r>
              <a:rPr lang="sv-SE" sz="2400" dirty="0">
                <a:cs typeface="Arial" panose="020B0604020202020204" pitchFamily="34" charset="0"/>
              </a:rPr>
              <a:t>.</a:t>
            </a:r>
            <a:endParaRPr lang="sv-SE" sz="2400" dirty="0">
              <a:ea typeface="+mn-ea"/>
              <a:cs typeface="Arial" panose="020B0604020202020204" pitchFamily="34" charset="0"/>
            </a:endParaRPr>
          </a:p>
          <a:p>
            <a:pPr marL="457200" indent="-457200">
              <a:buFont typeface="Arial" panose="020B0604020202020204" pitchFamily="34" charset="0"/>
              <a:buChar char="•"/>
            </a:pPr>
            <a:r>
              <a:rPr lang="sv-SE" sz="2400" dirty="0" err="1">
                <a:cs typeface="Arial" panose="020B0604020202020204" pitchFamily="34" charset="0"/>
              </a:rPr>
              <a:t>Why</a:t>
            </a:r>
            <a:r>
              <a:rPr lang="sv-SE" sz="2400" dirty="0">
                <a:cs typeface="Arial" panose="020B0604020202020204" pitchFamily="34" charset="0"/>
              </a:rPr>
              <a:t> &amp; </a:t>
            </a:r>
            <a:r>
              <a:rPr lang="sv-SE" sz="2400" dirty="0" err="1">
                <a:cs typeface="Arial" panose="020B0604020202020204" pitchFamily="34" charset="0"/>
              </a:rPr>
              <a:t>where</a:t>
            </a:r>
            <a:r>
              <a:rPr lang="sv-SE" sz="2400" dirty="0">
                <a:cs typeface="Arial" panose="020B0604020202020204" pitchFamily="34" charset="0"/>
              </a:rPr>
              <a:t> is </a:t>
            </a:r>
            <a:r>
              <a:rPr lang="sv-SE" sz="2400" dirty="0" err="1">
                <a:cs typeface="Arial" panose="020B0604020202020204" pitchFamily="34" charset="0"/>
              </a:rPr>
              <a:t>retrofitting</a:t>
            </a:r>
            <a:r>
              <a:rPr lang="sv-SE" sz="2400" dirty="0">
                <a:cs typeface="Arial" panose="020B0604020202020204" pitchFamily="34" charset="0"/>
              </a:rPr>
              <a:t> </a:t>
            </a:r>
            <a:r>
              <a:rPr lang="sv-SE" sz="2400" dirty="0" err="1">
                <a:cs typeface="Arial" panose="020B0604020202020204" pitchFamily="34" charset="0"/>
              </a:rPr>
              <a:t>needed</a:t>
            </a:r>
            <a:r>
              <a:rPr lang="sv-SE" sz="2400" dirty="0">
                <a:cs typeface="Arial" panose="020B0604020202020204" pitchFamily="34" charset="0"/>
              </a:rPr>
              <a:t>, </a:t>
            </a:r>
            <a:r>
              <a:rPr lang="sv-SE" sz="2400" dirty="0" err="1">
                <a:cs typeface="Arial" panose="020B0604020202020204" pitchFamily="34" charset="0"/>
              </a:rPr>
              <a:t>with</a:t>
            </a:r>
            <a:r>
              <a:rPr lang="sv-SE" sz="2400" dirty="0">
                <a:cs typeface="Arial" panose="020B0604020202020204" pitchFamily="34" charset="0"/>
              </a:rPr>
              <a:t> </a:t>
            </a:r>
            <a:r>
              <a:rPr lang="sv-SE" sz="2400" dirty="0" err="1">
                <a:cs typeface="Arial" panose="020B0604020202020204" pitchFamily="34" charset="0"/>
              </a:rPr>
              <a:t>concrete</a:t>
            </a:r>
            <a:r>
              <a:rPr lang="sv-SE" sz="2400" dirty="0">
                <a:cs typeface="Arial" panose="020B0604020202020204" pitchFamily="34" charset="0"/>
              </a:rPr>
              <a:t> </a:t>
            </a:r>
            <a:r>
              <a:rPr lang="sv-SE" sz="2400" dirty="0" err="1">
                <a:cs typeface="Arial" panose="020B0604020202020204" pitchFamily="34" charset="0"/>
              </a:rPr>
              <a:t>examples</a:t>
            </a:r>
            <a:r>
              <a:rPr lang="sv-SE" sz="2400" dirty="0">
                <a:cs typeface="Arial" panose="020B0604020202020204" pitchFamily="34" charset="0"/>
              </a:rPr>
              <a:t> from </a:t>
            </a:r>
            <a:r>
              <a:rPr lang="en-US" sz="2400" b="0" i="0" dirty="0">
                <a:solidFill>
                  <a:srgbClr val="333333"/>
                </a:solidFill>
                <a:effectLst/>
                <a:latin typeface="Arial" panose="020B0604020202020204" pitchFamily="34" charset="0"/>
              </a:rPr>
              <a:t>five resource and energy intensive sectors - ceramic, cement, </a:t>
            </a:r>
            <a:r>
              <a:rPr lang="en-US" sz="2400" b="0" i="0" dirty="0" err="1">
                <a:solidFill>
                  <a:srgbClr val="333333"/>
                </a:solidFill>
                <a:effectLst/>
                <a:latin typeface="Arial" panose="020B0604020202020204" pitchFamily="34" charset="0"/>
              </a:rPr>
              <a:t>aluminium</a:t>
            </a:r>
            <a:r>
              <a:rPr lang="en-US" sz="2400" b="0" i="0" dirty="0">
                <a:solidFill>
                  <a:srgbClr val="333333"/>
                </a:solidFill>
                <a:effectLst/>
                <a:latin typeface="Arial" panose="020B0604020202020204" pitchFamily="34" charset="0"/>
              </a:rPr>
              <a:t>, steel, and agrochemical.</a:t>
            </a:r>
          </a:p>
          <a:p>
            <a:pPr marL="457200" indent="-457200">
              <a:buFont typeface="Arial" panose="020B0604020202020204" pitchFamily="34" charset="0"/>
              <a:buChar char="•"/>
            </a:pPr>
            <a:r>
              <a:rPr lang="en-US" sz="2400" dirty="0">
                <a:solidFill>
                  <a:srgbClr val="333333"/>
                </a:solidFill>
                <a:latin typeface="Arial" panose="020B0604020202020204" pitchFamily="34" charset="0"/>
              </a:rPr>
              <a:t>How can a digital Decision Support System be used to </a:t>
            </a:r>
            <a:r>
              <a:rPr lang="sv-SE" sz="2400" dirty="0">
                <a:solidFill>
                  <a:srgbClr val="333333"/>
                </a:solidFill>
                <a:latin typeface="Arial" panose="020B0604020202020204" pitchFamily="34" charset="0"/>
              </a:rPr>
              <a:t>monitor, </a:t>
            </a:r>
            <a:r>
              <a:rPr lang="sv-SE" sz="2400" dirty="0" err="1">
                <a:solidFill>
                  <a:srgbClr val="333333"/>
                </a:solidFill>
                <a:latin typeface="Arial" panose="020B0604020202020204" pitchFamily="34" charset="0"/>
              </a:rPr>
              <a:t>analyze</a:t>
            </a:r>
            <a:r>
              <a:rPr lang="sv-SE" sz="2400" dirty="0">
                <a:solidFill>
                  <a:srgbClr val="333333"/>
                </a:solidFill>
                <a:latin typeface="Arial" panose="020B0604020202020204" pitchFamily="34" charset="0"/>
              </a:rPr>
              <a:t> and </a:t>
            </a:r>
            <a:r>
              <a:rPr lang="sv-SE" sz="2400" dirty="0" err="1">
                <a:solidFill>
                  <a:srgbClr val="333333"/>
                </a:solidFill>
                <a:latin typeface="Arial" panose="020B0604020202020204" pitchFamily="34" charset="0"/>
              </a:rPr>
              <a:t>simulate</a:t>
            </a:r>
            <a:r>
              <a:rPr lang="sv-SE" sz="2400" dirty="0">
                <a:solidFill>
                  <a:srgbClr val="333333"/>
                </a:solidFill>
                <a:latin typeface="Arial" panose="020B0604020202020204" pitchFamily="34" charset="0"/>
              </a:rPr>
              <a:t> </a:t>
            </a:r>
            <a:r>
              <a:rPr lang="en-US" sz="2400" dirty="0">
                <a:solidFill>
                  <a:srgbClr val="333333"/>
                </a:solidFill>
                <a:latin typeface="Arial" panose="020B0604020202020204" pitchFamily="34" charset="0"/>
              </a:rPr>
              <a:t>industrial processes with aim to reduce environmental impact. </a:t>
            </a:r>
          </a:p>
          <a:p>
            <a:pPr marL="457200" indent="-457200">
              <a:buFont typeface="Arial" panose="020B0604020202020204" pitchFamily="34" charset="0"/>
              <a:buChar char="•"/>
            </a:pPr>
            <a:r>
              <a:rPr lang="en-US" sz="2400" dirty="0">
                <a:solidFill>
                  <a:srgbClr val="333333"/>
                </a:solidFill>
                <a:latin typeface="Arial" panose="020B0604020202020204" pitchFamily="34" charset="0"/>
              </a:rPr>
              <a:t>L</a:t>
            </a:r>
            <a:r>
              <a:rPr lang="en-US" sz="2400" b="0" i="0" dirty="0">
                <a:solidFill>
                  <a:srgbClr val="333333"/>
                </a:solidFill>
                <a:effectLst/>
                <a:latin typeface="Arial" panose="020B0604020202020204" pitchFamily="34" charset="0"/>
              </a:rPr>
              <a:t>atest developments in digital twins for industrial processes.</a:t>
            </a:r>
          </a:p>
          <a:p>
            <a:pPr marL="457200" indent="-457200">
              <a:buFont typeface="Arial" panose="020B0604020202020204" pitchFamily="34" charset="0"/>
              <a:buChar char="•"/>
            </a:pPr>
            <a:r>
              <a:rPr lang="en-US" sz="2400" b="0" i="0" kern="100" dirty="0">
                <a:solidFill>
                  <a:srgbClr val="404040"/>
                </a:solidFill>
                <a:effectLst/>
                <a:latin typeface="Arial (body)"/>
              </a:rPr>
              <a:t>W</a:t>
            </a:r>
            <a:r>
              <a:rPr lang="en-US" sz="2400" kern="100" dirty="0">
                <a:solidFill>
                  <a:srgbClr val="404040"/>
                </a:solidFill>
                <a:latin typeface="Arial (body)"/>
              </a:rPr>
              <a:t>hich tools that are used to evaluate the environmental and social impacts of retrofitting (LCA, LCC, S-LCA).</a:t>
            </a:r>
          </a:p>
          <a:p>
            <a:pPr marL="457200" indent="-457200">
              <a:buFont typeface="Arial" panose="020B0604020202020204" pitchFamily="34" charset="0"/>
              <a:buChar char="•"/>
            </a:pPr>
            <a:r>
              <a:rPr lang="en-US" sz="2400" kern="100" dirty="0">
                <a:solidFill>
                  <a:srgbClr val="404040"/>
                </a:solidFill>
                <a:latin typeface="Arial (body)"/>
              </a:rPr>
              <a:t>What the challenges are in retrofitting the industry and some of the results of retrofitting in the project.</a:t>
            </a:r>
          </a:p>
          <a:p>
            <a:pPr marL="457200" indent="-457200">
              <a:buFont typeface="Arial" panose="020B0604020202020204" pitchFamily="34" charset="0"/>
              <a:buChar char="•"/>
            </a:pPr>
            <a:r>
              <a:rPr lang="en-US" sz="2400" kern="100" dirty="0">
                <a:solidFill>
                  <a:srgbClr val="404040"/>
                </a:solidFill>
                <a:latin typeface="Arial (body)"/>
              </a:rPr>
              <a:t>Replicability of solutions and their commercialization. Business models for </a:t>
            </a:r>
            <a:r>
              <a:rPr lang="en-US" sz="2400" kern="100" dirty="0" err="1">
                <a:solidFill>
                  <a:srgbClr val="404040"/>
                </a:solidFill>
                <a:latin typeface="Arial (body)"/>
              </a:rPr>
              <a:t>Retrofeed</a:t>
            </a:r>
            <a:r>
              <a:rPr lang="en-US" sz="2400" kern="100" dirty="0">
                <a:solidFill>
                  <a:srgbClr val="404040"/>
                </a:solidFill>
                <a:latin typeface="Arial (body)"/>
              </a:rPr>
              <a:t> solutions.  </a:t>
            </a:r>
          </a:p>
          <a:p>
            <a:endParaRPr lang="en-US" sz="2400" b="0" i="0" dirty="0">
              <a:solidFill>
                <a:srgbClr val="333333"/>
              </a:solidFill>
              <a:effectLst/>
              <a:latin typeface="Arial" panose="020B0604020202020204" pitchFamily="34" charset="0"/>
            </a:endParaRPr>
          </a:p>
          <a:p>
            <a:pPr lvl="0" algn="just">
              <a:spcAft>
                <a:spcPts val="800"/>
              </a:spcAft>
            </a:pPr>
            <a:r>
              <a:rPr lang="en-US" sz="2400" b="0" i="0" dirty="0">
                <a:solidFill>
                  <a:srgbClr val="333333"/>
                </a:solidFill>
                <a:effectLst/>
                <a:latin typeface="Roboto" panose="02000000000000000000" pitchFamily="2" charset="0"/>
              </a:rPr>
              <a:t>The project has received funding from the European union’s Horizon 2020 research and innovation </a:t>
            </a:r>
            <a:r>
              <a:rPr lang="en-US" sz="2400" dirty="0" err="1">
                <a:solidFill>
                  <a:srgbClr val="333333"/>
                </a:solidFill>
                <a:latin typeface="Roboto" panose="02000000000000000000" pitchFamily="2" charset="0"/>
              </a:rPr>
              <a:t>programme</a:t>
            </a:r>
            <a:r>
              <a:rPr lang="en-US" sz="2400" dirty="0">
                <a:solidFill>
                  <a:srgbClr val="333333"/>
                </a:solidFill>
                <a:latin typeface="Roboto" panose="02000000000000000000" pitchFamily="2" charset="0"/>
              </a:rPr>
              <a:t> </a:t>
            </a:r>
            <a:r>
              <a:rPr lang="sv-SE" sz="2400" dirty="0">
                <a:solidFill>
                  <a:srgbClr val="333333"/>
                </a:solidFill>
                <a:latin typeface="Roboto" panose="02000000000000000000" pitchFamily="2" charset="0"/>
              </a:rPr>
              <a:t>under Grant </a:t>
            </a:r>
            <a:r>
              <a:rPr lang="sv-SE" sz="2400" dirty="0" err="1">
                <a:solidFill>
                  <a:srgbClr val="333333"/>
                </a:solidFill>
                <a:latin typeface="Roboto" panose="02000000000000000000" pitchFamily="2" charset="0"/>
              </a:rPr>
              <a:t>Agreement</a:t>
            </a:r>
            <a:r>
              <a:rPr lang="sv-SE" sz="2400" dirty="0">
                <a:solidFill>
                  <a:srgbClr val="333333"/>
                </a:solidFill>
                <a:latin typeface="Roboto" panose="02000000000000000000" pitchFamily="2" charset="0"/>
              </a:rPr>
              <a:t> nº869939.</a:t>
            </a:r>
            <a:endParaRPr lang="en-GB" sz="2400" dirty="0">
              <a:solidFill>
                <a:srgbClr val="333333"/>
              </a:solidFill>
              <a:latin typeface="Roboto" panose="02000000000000000000" pitchFamily="2" charset="0"/>
            </a:endParaRPr>
          </a:p>
          <a:p>
            <a:endParaRPr lang="sv-SE" sz="2800" kern="100" dirty="0">
              <a:solidFill>
                <a:srgbClr val="404040"/>
              </a:solidFill>
              <a:effectLst/>
              <a:latin typeface="+mj-lt"/>
              <a:ea typeface="Noto Sans CJK SC"/>
              <a:cs typeface="Lohit Devanagari"/>
            </a:endParaRPr>
          </a:p>
        </p:txBody>
      </p:sp>
    </p:spTree>
    <p:extLst>
      <p:ext uri="{BB962C8B-B14F-4D97-AF65-F5344CB8AC3E}">
        <p14:creationId xmlns:p14="http://schemas.microsoft.com/office/powerpoint/2010/main" val="1184984432"/>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206790" y="763022"/>
            <a:ext cx="15011399" cy="1023293"/>
          </a:xfrm>
          <a:prstGeom prst="rect">
            <a:avLst/>
          </a:prstGeom>
        </p:spPr>
        <p:txBody>
          <a:bodyPr wrap="square" lIns="0" tIns="0" rIns="0" bIns="0" rtlCol="0" anchor="t">
            <a:spAutoFit/>
          </a:bodyPr>
          <a:lstStyle/>
          <a:p>
            <a:pPr algn="ctr">
              <a:lnSpc>
                <a:spcPts val="8960"/>
              </a:lnSpc>
              <a:spcBef>
                <a:spcPct val="0"/>
              </a:spcBef>
            </a:pPr>
            <a:r>
              <a:rPr lang="en-US" sz="5400" b="1" dirty="0">
                <a:solidFill>
                  <a:srgbClr val="CC0033"/>
                </a:solidFill>
                <a:latin typeface="+mj-lt"/>
                <a:cs typeface="Arial" panose="020B0604020202020204" pitchFamily="34" charset="0"/>
              </a:rPr>
              <a:t>References</a:t>
            </a:r>
            <a:endParaRPr lang="en-US" sz="4400" b="1" i="1" dirty="0">
              <a:solidFill>
                <a:srgbClr val="CC0033"/>
              </a:solidFill>
              <a:latin typeface="+mj-lt"/>
              <a:cs typeface="Arial" panose="020B0604020202020204" pitchFamily="34" charset="0"/>
            </a:endParaRPr>
          </a:p>
        </p:txBody>
      </p:sp>
      <p:sp>
        <p:nvSpPr>
          <p:cNvPr id="5" name="textruta 4">
            <a:extLst>
              <a:ext uri="{FF2B5EF4-FFF2-40B4-BE49-F238E27FC236}">
                <a16:creationId xmlns:a16="http://schemas.microsoft.com/office/drawing/2014/main" id="{7192CFE2-8D8C-CC42-EE4F-E9E28B33EBD2}"/>
              </a:ext>
            </a:extLst>
          </p:cNvPr>
          <p:cNvSpPr txBox="1"/>
          <p:nvPr/>
        </p:nvSpPr>
        <p:spPr>
          <a:xfrm>
            <a:off x="914406" y="2055795"/>
            <a:ext cx="7641771" cy="6521657"/>
          </a:xfrm>
          <a:prstGeom prst="rect">
            <a:avLst/>
          </a:prstGeom>
          <a:noFill/>
        </p:spPr>
        <p:txBody>
          <a:bodyPr wrap="square">
            <a:spAutoFit/>
          </a:bodyPr>
          <a:lstStyle/>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D2.1 - Report on RETROFEED industrial plant characterization. Author: Martina del Cerro (CIRCE)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D2.3 - Description and rationale of KRI and KPA. Authors: Sofia Klugman, Diego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Peñaloza</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Christin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Liptow</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Tomas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Ekvall</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(IVL) [Public]</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D2.4 - RETROFEED Baseline Scenario. Authors: Giorgio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Bonvicini</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Sara Abd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Alla</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Iris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Xhani</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(RINA-C), Sofia Klugman, Diego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Peñaloza</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Yasna Acevedo (IVL)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D2.5 - Report on retrofitting drivers for the EU industry. Authors: Juergen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Ritzek</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Rod Janssen (EEIP) [Public]</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D2.8 - Modelling specifications towards retrofitting. Author: Silvia </a:t>
            </a:r>
            <a:r>
              <a:rPr lang="en-GB"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Manara</a:t>
            </a: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(ODYS)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D4.6 - Final version of the RETROFEED solution. (Draft v.7 2023-09-11) Author: Angelo Gordini (OPTIT)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D7.6 - Preliminary results on the ASAS aluminium operation. (Draft 2023-09-08) Author: ASAS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textruta 5">
            <a:extLst>
              <a:ext uri="{FF2B5EF4-FFF2-40B4-BE49-F238E27FC236}">
                <a16:creationId xmlns:a16="http://schemas.microsoft.com/office/drawing/2014/main" id="{165BA3AE-A61F-61CE-AA7A-659F5BBCB859}"/>
              </a:ext>
            </a:extLst>
          </p:cNvPr>
          <p:cNvSpPr txBox="1"/>
          <p:nvPr/>
        </p:nvSpPr>
        <p:spPr>
          <a:xfrm>
            <a:off x="9519563" y="2055795"/>
            <a:ext cx="7641771" cy="4136389"/>
          </a:xfrm>
          <a:prstGeom prst="rect">
            <a:avLst/>
          </a:prstGeom>
          <a:noFill/>
        </p:spPr>
        <p:txBody>
          <a:bodyPr wrap="square">
            <a:spAutoFit/>
          </a:bodyPr>
          <a:lstStyle/>
          <a:p>
            <a:pPr marL="342900" lvl="0" indent="-342900" algn="just">
              <a:lnSpc>
                <a:spcPct val="125000"/>
              </a:lnSpc>
              <a:spcAft>
                <a:spcPts val="1200"/>
              </a:spcAft>
              <a:buFont typeface="+mj-lt"/>
              <a:buAutoNum type="arabicPeriod" startAt="8"/>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 D9.3 - Results from the validation of the H2SO4 reactor prototype. Author:  Francisca Galindo (FERTIBERIA)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startAt="8"/>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D10.2 – Best practices and lessons learnt from RETROFEED demonstration. (Draft 2023-09-18) Author: CIRCE [Public]</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startAt="8"/>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D10.3 – Report on the energy and environmental performance of the retrofitted processes. (Draft 2023-09-18) Author: IVL [Confidential]</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startAt="8"/>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D10.4 – Report of the cross-sectorial replication of RETROFEED technologies. (Draft 2023-09-18) Author: CIRCE [Public]</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25000"/>
              </a:lnSpc>
              <a:spcAft>
                <a:spcPts val="1200"/>
              </a:spcAft>
              <a:buFont typeface="+mj-lt"/>
              <a:buAutoNum type="arabicPeriod" startAt="8"/>
            </a:pPr>
            <a:r>
              <a:rPr lang="en-GB"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D11.7 - Definition of RETROFEED environmental framework. (Draft 2023-09-22). Author: CIRCE. [Public]</a:t>
            </a:r>
            <a:endParaRPr lang="sv-SE"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11" name="textruta 10">
            <a:extLst>
              <a:ext uri="{FF2B5EF4-FFF2-40B4-BE49-F238E27FC236}">
                <a16:creationId xmlns:a16="http://schemas.microsoft.com/office/drawing/2014/main" id="{FAEFA9E3-015A-2CC6-A96C-0DB50D04B509}"/>
              </a:ext>
            </a:extLst>
          </p:cNvPr>
          <p:cNvSpPr txBox="1"/>
          <p:nvPr/>
        </p:nvSpPr>
        <p:spPr>
          <a:xfrm>
            <a:off x="9731825" y="7533143"/>
            <a:ext cx="3592280" cy="461665"/>
          </a:xfrm>
          <a:prstGeom prst="rect">
            <a:avLst/>
          </a:prstGeom>
          <a:noFill/>
        </p:spPr>
        <p:txBody>
          <a:bodyPr wrap="square">
            <a:spAutoFit/>
          </a:bodyPr>
          <a:lstStyle/>
          <a:p>
            <a:r>
              <a:rPr lang="en-GB" sz="2400" dirty="0">
                <a:solidFill>
                  <a:schemeClr val="accent1"/>
                </a:solidFill>
                <a:hlinkClick r:id="rId6"/>
              </a:rPr>
              <a:t>https://retrofeed.eu</a:t>
            </a:r>
            <a:endParaRPr lang="en-GB" sz="2400" dirty="0">
              <a:solidFill>
                <a:schemeClr val="accent1"/>
              </a:solidFill>
            </a:endParaRPr>
          </a:p>
        </p:txBody>
      </p:sp>
    </p:spTree>
    <p:extLst>
      <p:ext uri="{BB962C8B-B14F-4D97-AF65-F5344CB8AC3E}">
        <p14:creationId xmlns:p14="http://schemas.microsoft.com/office/powerpoint/2010/main" val="714419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625294"/>
            <a:ext cx="2728686" cy="661706"/>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841829" y="1004417"/>
            <a:ext cx="16410214"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Introducing the Demo-Sites</a:t>
            </a:r>
          </a:p>
        </p:txBody>
      </p:sp>
      <p:sp>
        <p:nvSpPr>
          <p:cNvPr id="22" name="TextBox 21">
            <a:extLst>
              <a:ext uri="{FF2B5EF4-FFF2-40B4-BE49-F238E27FC236}">
                <a16:creationId xmlns:a16="http://schemas.microsoft.com/office/drawing/2014/main" id="{F21DCD0B-B68A-4D7A-9F6C-6D71442D13F2}"/>
              </a:ext>
            </a:extLst>
          </p:cNvPr>
          <p:cNvSpPr txBox="1"/>
          <p:nvPr/>
        </p:nvSpPr>
        <p:spPr>
          <a:xfrm>
            <a:off x="514542" y="2259671"/>
            <a:ext cx="17286515" cy="728341"/>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3600" b="0" i="0" u="none" strike="noStrike" kern="100" cap="none" spc="0" normalizeH="0" baseline="0" noProof="0" err="1">
                <a:ln>
                  <a:noFill/>
                </a:ln>
                <a:solidFill>
                  <a:srgbClr val="404040"/>
                </a:solidFill>
                <a:effectLst/>
                <a:uLnTx/>
                <a:uFillTx/>
                <a:latin typeface="Arial"/>
                <a:ea typeface="+mn-ea"/>
                <a:cs typeface="+mn-cs"/>
              </a:rPr>
              <a:t>There</a:t>
            </a:r>
            <a:r>
              <a:rPr kumimoji="0" lang="sv-SE" sz="3600" b="0" i="0" u="none" strike="noStrike" kern="100" cap="none" spc="0" normalizeH="0" baseline="0" noProof="0">
                <a:ln>
                  <a:noFill/>
                </a:ln>
                <a:solidFill>
                  <a:srgbClr val="404040"/>
                </a:solidFill>
                <a:effectLst/>
                <a:uLnTx/>
                <a:uFillTx/>
                <a:latin typeface="Arial"/>
                <a:ea typeface="+mn-ea"/>
                <a:cs typeface="+mn-cs"/>
              </a:rPr>
              <a:t> </a:t>
            </a:r>
            <a:r>
              <a:rPr kumimoji="0" lang="sv-SE" sz="3600" b="0" i="0" u="none" strike="noStrike" kern="100" cap="none" spc="0" normalizeH="0" baseline="0" noProof="0" err="1">
                <a:ln>
                  <a:noFill/>
                </a:ln>
                <a:solidFill>
                  <a:srgbClr val="404040"/>
                </a:solidFill>
                <a:effectLst/>
                <a:uLnTx/>
                <a:uFillTx/>
                <a:latin typeface="Arial"/>
                <a:ea typeface="+mn-ea"/>
                <a:cs typeface="+mn-cs"/>
              </a:rPr>
              <a:t>are</a:t>
            </a:r>
            <a:r>
              <a:rPr kumimoji="0" lang="sv-SE" sz="3600" b="0" i="0" u="none" strike="noStrike" kern="100" cap="none" spc="0" normalizeH="0" baseline="0" noProof="0">
                <a:ln>
                  <a:noFill/>
                </a:ln>
                <a:solidFill>
                  <a:srgbClr val="404040"/>
                </a:solidFill>
                <a:effectLst/>
                <a:uLnTx/>
                <a:uFillTx/>
                <a:latin typeface="Arial"/>
                <a:ea typeface="+mn-ea"/>
                <a:cs typeface="+mn-cs"/>
              </a:rPr>
              <a:t> </a:t>
            </a:r>
            <a:r>
              <a:rPr kumimoji="0" lang="sv-SE" sz="3600" b="0" i="0" u="none" strike="noStrike" kern="100" cap="none" spc="0" normalizeH="0" baseline="0" noProof="0" err="1">
                <a:ln>
                  <a:noFill/>
                </a:ln>
                <a:solidFill>
                  <a:srgbClr val="404040"/>
                </a:solidFill>
                <a:effectLst/>
                <a:uLnTx/>
                <a:uFillTx/>
                <a:latin typeface="Arial"/>
                <a:ea typeface="+mn-ea"/>
                <a:cs typeface="+mn-cs"/>
              </a:rPr>
              <a:t>six</a:t>
            </a:r>
            <a:r>
              <a:rPr kumimoji="0" lang="sv-SE" sz="3600" b="0" i="0" u="none" strike="noStrike" kern="100" cap="none" spc="0" normalizeH="0" baseline="0" noProof="0">
                <a:ln>
                  <a:noFill/>
                </a:ln>
                <a:solidFill>
                  <a:srgbClr val="404040"/>
                </a:solidFill>
                <a:effectLst/>
                <a:uLnTx/>
                <a:uFillTx/>
                <a:latin typeface="Arial"/>
                <a:ea typeface="+mn-ea"/>
                <a:cs typeface="+mn-cs"/>
              </a:rPr>
              <a:t> demo-sites in the RETROFEED </a:t>
            </a:r>
            <a:r>
              <a:rPr kumimoji="0" lang="sv-SE" sz="3600" b="0" i="0" u="none" strike="noStrike" kern="100" cap="none" spc="0" normalizeH="0" baseline="0" noProof="0" err="1">
                <a:ln>
                  <a:noFill/>
                </a:ln>
                <a:solidFill>
                  <a:srgbClr val="404040"/>
                </a:solidFill>
                <a:effectLst/>
                <a:uLnTx/>
                <a:uFillTx/>
                <a:latin typeface="Arial"/>
                <a:ea typeface="+mn-ea"/>
                <a:cs typeface="+mn-cs"/>
              </a:rPr>
              <a:t>project</a:t>
            </a:r>
            <a:r>
              <a:rPr kumimoji="0" lang="sv-SE" sz="3600" b="0" i="0" u="none" strike="noStrike" kern="100" cap="none" spc="0" normalizeH="0" baseline="0" noProof="0">
                <a:ln>
                  <a:noFill/>
                </a:ln>
                <a:solidFill>
                  <a:srgbClr val="404040"/>
                </a:solidFill>
                <a:effectLst/>
                <a:uLnTx/>
                <a:uFillTx/>
                <a:latin typeface="Arial"/>
                <a:ea typeface="+mn-ea"/>
                <a:cs typeface="+mn-cs"/>
              </a:rPr>
              <a:t>. </a:t>
            </a:r>
          </a:p>
        </p:txBody>
      </p:sp>
      <p:grpSp>
        <p:nvGrpSpPr>
          <p:cNvPr id="5" name="Group 4">
            <a:extLst>
              <a:ext uri="{FF2B5EF4-FFF2-40B4-BE49-F238E27FC236}">
                <a16:creationId xmlns:a16="http://schemas.microsoft.com/office/drawing/2014/main" id="{7EF906F1-52CE-E0BA-6C97-42ED49B4E1CC}"/>
              </a:ext>
            </a:extLst>
          </p:cNvPr>
          <p:cNvGrpSpPr/>
          <p:nvPr/>
        </p:nvGrpSpPr>
        <p:grpSpPr>
          <a:xfrm>
            <a:off x="3508287" y="3585391"/>
            <a:ext cx="11299023" cy="5626122"/>
            <a:chOff x="6134034" y="3999172"/>
            <a:chExt cx="11299023" cy="5626122"/>
          </a:xfrm>
        </p:grpSpPr>
        <p:grpSp>
          <p:nvGrpSpPr>
            <p:cNvPr id="4" name="Group 3">
              <a:extLst>
                <a:ext uri="{FF2B5EF4-FFF2-40B4-BE49-F238E27FC236}">
                  <a16:creationId xmlns:a16="http://schemas.microsoft.com/office/drawing/2014/main" id="{A5EE261D-EF9D-4194-AA66-6DFF1D15DF71}"/>
                </a:ext>
              </a:extLst>
            </p:cNvPr>
            <p:cNvGrpSpPr/>
            <p:nvPr/>
          </p:nvGrpSpPr>
          <p:grpSpPr>
            <a:xfrm>
              <a:off x="6134034" y="3999172"/>
              <a:ext cx="11299023" cy="5626122"/>
              <a:chOff x="669471" y="2139840"/>
              <a:chExt cx="15090544" cy="7005859"/>
            </a:xfrm>
          </p:grpSpPr>
          <p:pic>
            <p:nvPicPr>
              <p:cNvPr id="23" name="Picture 20">
                <a:extLst>
                  <a:ext uri="{FF2B5EF4-FFF2-40B4-BE49-F238E27FC236}">
                    <a16:creationId xmlns:a16="http://schemas.microsoft.com/office/drawing/2014/main" id="{99DF4058-CDED-4867-B2B8-C15C951FFF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7101"/>
              <a:stretch/>
            </p:blipFill>
            <p:spPr bwMode="auto">
              <a:xfrm>
                <a:off x="2181496" y="2139840"/>
                <a:ext cx="12956904" cy="70058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ETROFEED FERTIBERIA">
                <a:hlinkClick r:id="rId7" action="ppaction://hlinksldjump"/>
                <a:extLst>
                  <a:ext uri="{FF2B5EF4-FFF2-40B4-BE49-F238E27FC236}">
                    <a16:creationId xmlns:a16="http://schemas.microsoft.com/office/drawing/2014/main" id="{1002CEBE-D433-4FFA-9AE3-984242D322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5679" y="7946283"/>
                <a:ext cx="1823468" cy="671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561E58-2A64-49D8-9A05-CB002FDA8078}"/>
                  </a:ext>
                </a:extLst>
              </p:cNvPr>
              <p:cNvSpPr txBox="1"/>
              <p:nvPr/>
            </p:nvSpPr>
            <p:spPr>
              <a:xfrm>
                <a:off x="1559879" y="8618148"/>
                <a:ext cx="3129587" cy="402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Agrochemical</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26" name="Picture 10" descr="RETROFEED ASAS">
                <a:hlinkClick r:id="rId9" action="ppaction://hlinksldjump"/>
                <a:extLst>
                  <a:ext uri="{FF2B5EF4-FFF2-40B4-BE49-F238E27FC236}">
                    <a16:creationId xmlns:a16="http://schemas.microsoft.com/office/drawing/2014/main" id="{12ABBCAC-8BEE-4C94-9297-E02C788350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27716" y="6536299"/>
                <a:ext cx="1672313" cy="4337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RETROFEED SECIL">
                <a:hlinkClick r:id="rId11" action="ppaction://hlinksldjump"/>
                <a:extLst>
                  <a:ext uri="{FF2B5EF4-FFF2-40B4-BE49-F238E27FC236}">
                    <a16:creationId xmlns:a16="http://schemas.microsoft.com/office/drawing/2014/main" id="{91F755C4-012B-4A31-9DA4-976985A15B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59880" y="5685605"/>
                <a:ext cx="1230687" cy="11814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RETROFEED PITTINI">
                <a:hlinkClick r:id="rId13" action="ppaction://hlinksldjump"/>
                <a:extLst>
                  <a:ext uri="{FF2B5EF4-FFF2-40B4-BE49-F238E27FC236}">
                    <a16:creationId xmlns:a16="http://schemas.microsoft.com/office/drawing/2014/main" id="{E381EDA1-9AD8-4DA9-8693-31C9F6D7DD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6629" y="5318034"/>
                <a:ext cx="2195285" cy="3904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a:hlinkClick r:id="rId15" action="ppaction://hlinksldjump"/>
                <a:extLst>
                  <a:ext uri="{FF2B5EF4-FFF2-40B4-BE49-F238E27FC236}">
                    <a16:creationId xmlns:a16="http://schemas.microsoft.com/office/drawing/2014/main" id="{630079F5-D793-4F4D-8513-85478AC6929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892448" y="4572108"/>
                <a:ext cx="3342848" cy="45702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AB8FA64-B6B6-4947-8940-438BC43FC41D}"/>
                  </a:ext>
                </a:extLst>
              </p:cNvPr>
              <p:cNvSpPr txBox="1"/>
              <p:nvPr/>
            </p:nvSpPr>
            <p:spPr>
              <a:xfrm>
                <a:off x="669471" y="6826867"/>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Cement</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2" name="TextBox 31">
                <a:extLst>
                  <a:ext uri="{FF2B5EF4-FFF2-40B4-BE49-F238E27FC236}">
                    <a16:creationId xmlns:a16="http://schemas.microsoft.com/office/drawing/2014/main" id="{20352F41-7233-44F9-9D52-C71B4F491FA7}"/>
                  </a:ext>
                </a:extLst>
              </p:cNvPr>
              <p:cNvSpPr txBox="1"/>
              <p:nvPr/>
            </p:nvSpPr>
            <p:spPr>
              <a:xfrm>
                <a:off x="6955960" y="5719219"/>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Steel</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3" name="TextBox 32">
                <a:extLst>
                  <a:ext uri="{FF2B5EF4-FFF2-40B4-BE49-F238E27FC236}">
                    <a16:creationId xmlns:a16="http://schemas.microsoft.com/office/drawing/2014/main" id="{BF26F0FC-4203-43BB-BD9A-3605261281B2}"/>
                  </a:ext>
                </a:extLst>
              </p:cNvPr>
              <p:cNvSpPr txBox="1"/>
              <p:nvPr/>
            </p:nvSpPr>
            <p:spPr>
              <a:xfrm>
                <a:off x="5269934" y="6710679"/>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Ceramic</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4" name="TextBox 33">
                <a:extLst>
                  <a:ext uri="{FF2B5EF4-FFF2-40B4-BE49-F238E27FC236}">
                    <a16:creationId xmlns:a16="http://schemas.microsoft.com/office/drawing/2014/main" id="{EA228525-4A28-4DE7-990C-044569157B07}"/>
                  </a:ext>
                </a:extLst>
              </p:cNvPr>
              <p:cNvSpPr txBox="1"/>
              <p:nvPr/>
            </p:nvSpPr>
            <p:spPr>
              <a:xfrm>
                <a:off x="12353109" y="5086190"/>
                <a:ext cx="218802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Steel</a:t>
                </a:r>
                <a:r>
                  <a:rPr kumimoji="0" lang="sv-SE" sz="1500" b="0" i="0" u="none" strike="noStrike" kern="1200" cap="none" spc="0" normalizeH="0" baseline="0" noProof="0">
                    <a:ln>
                      <a:noFill/>
                    </a:ln>
                    <a:solidFill>
                      <a:srgbClr val="2F2F2F"/>
                    </a:solidFill>
                    <a:effectLst/>
                    <a:uLnTx/>
                    <a:uFillTx/>
                    <a:latin typeface="Arial"/>
                    <a:ea typeface="+mn-ea"/>
                    <a:cs typeface="+mn-cs"/>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sector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35" name="TextBox 34">
                <a:extLst>
                  <a:ext uri="{FF2B5EF4-FFF2-40B4-BE49-F238E27FC236}">
                    <a16:creationId xmlns:a16="http://schemas.microsoft.com/office/drawing/2014/main" id="{AF1EDC7C-13CA-4699-9F59-81F8BA64179D}"/>
                  </a:ext>
                </a:extLst>
              </p:cNvPr>
              <p:cNvSpPr txBox="1"/>
              <p:nvPr/>
            </p:nvSpPr>
            <p:spPr>
              <a:xfrm>
                <a:off x="12950371" y="7016817"/>
                <a:ext cx="2809644" cy="4024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hlinkClick r:id="rId11" action="ppaction://hlinksldjump"/>
                  </a:rPr>
                  <a:t>Aluminium</a:t>
                </a:r>
                <a:r>
                  <a:rPr kumimoji="0" lang="sv-SE" sz="1500" b="0" i="0" u="none" strike="noStrike" kern="1200" cap="none" spc="0" normalizeH="0" baseline="0" noProof="0">
                    <a:ln>
                      <a:noFill/>
                    </a:ln>
                    <a:solidFill>
                      <a:srgbClr val="2F2F2F"/>
                    </a:solidFill>
                    <a:effectLst/>
                    <a:uLnTx/>
                    <a:uFillTx/>
                    <a:latin typeface="Arial"/>
                    <a:ea typeface="+mn-ea"/>
                    <a:cs typeface="+mn-cs"/>
                    <a:hlinkClick r:id="rId11" action="ppaction://hlinksldjump"/>
                  </a:rPr>
                  <a:t> </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hlinkClick r:id="rId11" action="ppaction://hlinksldjump"/>
                  </a:rPr>
                  <a:t>sect</a:t>
                </a:r>
                <a:r>
                  <a:rPr kumimoji="0" lang="sv-SE" sz="1500" b="1" i="0" u="none" strike="noStrike" kern="1200" cap="none" spc="0" normalizeH="0" baseline="0" noProof="0" err="1">
                    <a:ln>
                      <a:noFill/>
                    </a:ln>
                    <a:solidFill>
                      <a:srgbClr val="CC0033"/>
                    </a:solidFill>
                    <a:effectLst/>
                    <a:uLnTx/>
                    <a:uFillTx/>
                    <a:latin typeface="Arial"/>
                    <a:ea typeface="+mn-ea"/>
                    <a:cs typeface="Arial" panose="020B0604020202020204" pitchFamily="34" charset="0"/>
                  </a:rPr>
                  <a:t>or</a:t>
                </a:r>
                <a:endParaRPr kumimoji="0" lang="sv-SE" sz="15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grpSp>
        <p:pic>
          <p:nvPicPr>
            <p:cNvPr id="2050" name="Picture 2">
              <a:hlinkClick r:id="rId17"/>
              <a:extLst>
                <a:ext uri="{FF2B5EF4-FFF2-40B4-BE49-F238E27FC236}">
                  <a16:creationId xmlns:a16="http://schemas.microsoft.com/office/drawing/2014/main" id="{F92861DD-7C2F-A5D1-5B0C-0FF7F39F2982}"/>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136729" y="7353606"/>
              <a:ext cx="1489914" cy="53398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563391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9441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1440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r>
                  <a:rPr lang="en-US" sz="2800">
                    <a:solidFill>
                      <a:schemeClr val="tx1">
                        <a:lumMod val="75000"/>
                        <a:lumOff val="25000"/>
                      </a:schemeClr>
                    </a:solidFill>
                    <a:latin typeface="Arial" panose="020B0604020202020204" pitchFamily="34" charset="0"/>
                    <a:cs typeface="Arial" panose="020B0604020202020204" pitchFamily="34" charset="0"/>
                  </a:rPr>
                  <a:t>9</a:t>
                </a: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2362189" y="4091032"/>
            <a:ext cx="13563599"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Thank you!</a:t>
            </a:r>
          </a:p>
        </p:txBody>
      </p:sp>
    </p:spTree>
    <p:extLst>
      <p:ext uri="{BB962C8B-B14F-4D97-AF65-F5344CB8AC3E}">
        <p14:creationId xmlns:p14="http://schemas.microsoft.com/office/powerpoint/2010/main" val="260947009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2">
            <a:extLst>
              <a:ext uri="{FF2B5EF4-FFF2-40B4-BE49-F238E27FC236}">
                <a16:creationId xmlns:a16="http://schemas.microsoft.com/office/drawing/2014/main" id="{EC6BC8DA-8BD8-4A25-A55F-A8AFCEBFB5F3}"/>
              </a:ext>
            </a:extLst>
          </p:cNvPr>
          <p:cNvPicPr>
            <a:picLocks noChangeAspect="1"/>
          </p:cNvPicPr>
          <p:nvPr/>
        </p:nvPicPr>
        <p:blipFill>
          <a:blip r:embed="rId2"/>
          <a:srcRect l="134" t="91287" b="3943"/>
          <a:stretch>
            <a:fillRect/>
          </a:stretch>
        </p:blipFill>
        <p:spPr>
          <a:xfrm rot="16200000">
            <a:off x="8020467" y="19467"/>
            <a:ext cx="2247064" cy="18288002"/>
          </a:xfrm>
          <a:prstGeom prst="rect">
            <a:avLst/>
          </a:prstGeom>
        </p:spPr>
      </p:pic>
      <p:grpSp>
        <p:nvGrpSpPr>
          <p:cNvPr id="16" name="Gruppo 15">
            <a:extLst>
              <a:ext uri="{FF2B5EF4-FFF2-40B4-BE49-F238E27FC236}">
                <a16:creationId xmlns:a16="http://schemas.microsoft.com/office/drawing/2014/main" id="{4468CD9D-107C-4C1C-ACB9-AFEE0B11502C}"/>
              </a:ext>
            </a:extLst>
          </p:cNvPr>
          <p:cNvGrpSpPr/>
          <p:nvPr/>
        </p:nvGrpSpPr>
        <p:grpSpPr>
          <a:xfrm>
            <a:off x="1424138" y="2321547"/>
            <a:ext cx="6091712" cy="5537131"/>
            <a:chOff x="1295400" y="2341912"/>
            <a:chExt cx="6091712" cy="5537131"/>
          </a:xfrm>
        </p:grpSpPr>
        <p:sp>
          <p:nvSpPr>
            <p:cNvPr id="17" name="TextBox 7">
              <a:extLst>
                <a:ext uri="{FF2B5EF4-FFF2-40B4-BE49-F238E27FC236}">
                  <a16:creationId xmlns:a16="http://schemas.microsoft.com/office/drawing/2014/main" id="{043EC908-74A8-49D8-A004-84AB0AC7C70C}"/>
                </a:ext>
              </a:extLst>
            </p:cNvPr>
            <p:cNvSpPr txBox="1"/>
            <p:nvPr/>
          </p:nvSpPr>
          <p:spPr>
            <a:xfrm>
              <a:off x="1295400" y="4183031"/>
              <a:ext cx="6091712" cy="3696012"/>
            </a:xfrm>
            <a:prstGeom prst="rect">
              <a:avLst/>
            </a:prstGeom>
          </p:spPr>
          <p:txBody>
            <a:bodyPr wrap="square" lIns="0" tIns="0" rIns="0" bIns="0" rtlCol="0" anchor="ctr">
              <a:spAutoFit/>
            </a:bodyPr>
            <a:lstStyle/>
            <a:p>
              <a:pPr algn="ctr">
                <a:lnSpc>
                  <a:spcPts val="2940"/>
                </a:lnSpc>
                <a:spcBef>
                  <a:spcPct val="0"/>
                </a:spcBef>
              </a:pPr>
              <a:r>
                <a:rPr lang="en-US" sz="2400">
                  <a:solidFill>
                    <a:schemeClr val="tx1">
                      <a:lumMod val="90000"/>
                      <a:lumOff val="10000"/>
                    </a:schemeClr>
                  </a:solidFill>
                  <a:cs typeface="Arial" panose="020B0604020202020204" pitchFamily="34" charset="0"/>
                </a:rPr>
                <a:t>This project has received funding from the European Union’s Horizon 2020 research and innovation programme under grant agreement No 869939. </a:t>
              </a:r>
            </a:p>
            <a:p>
              <a:pPr algn="ctr">
                <a:lnSpc>
                  <a:spcPts val="2940"/>
                </a:lnSpc>
                <a:spcBef>
                  <a:spcPct val="0"/>
                </a:spcBef>
              </a:pPr>
              <a:endParaRPr lang="en-US" sz="2400">
                <a:solidFill>
                  <a:schemeClr val="tx1">
                    <a:lumMod val="90000"/>
                    <a:lumOff val="10000"/>
                  </a:schemeClr>
                </a:solidFill>
                <a:cs typeface="Arial" panose="020B0604020202020204" pitchFamily="34" charset="0"/>
              </a:endParaRPr>
            </a:p>
            <a:p>
              <a:pPr algn="ctr">
                <a:lnSpc>
                  <a:spcPts val="2940"/>
                </a:lnSpc>
                <a:spcBef>
                  <a:spcPct val="0"/>
                </a:spcBef>
              </a:pPr>
              <a:r>
                <a:rPr lang="en-US" sz="2400">
                  <a:solidFill>
                    <a:schemeClr val="tx1">
                      <a:lumMod val="90000"/>
                      <a:lumOff val="10000"/>
                    </a:schemeClr>
                  </a:solidFill>
                  <a:cs typeface="Arial" panose="020B0604020202020204" pitchFamily="34" charset="0"/>
                </a:rPr>
                <a:t>The responsibility for the information and the views set out in this presentation lies entirely with the authors. The European Commission is not responsible for any use that may be made of the information it contains.</a:t>
              </a:r>
            </a:p>
          </p:txBody>
        </p:sp>
        <p:pic>
          <p:nvPicPr>
            <p:cNvPr id="18" name="Picture 8">
              <a:extLst>
                <a:ext uri="{FF2B5EF4-FFF2-40B4-BE49-F238E27FC236}">
                  <a16:creationId xmlns:a16="http://schemas.microsoft.com/office/drawing/2014/main" id="{F6A9DD1C-A10F-4F9B-8220-9E120697FCA8}"/>
                </a:ext>
              </a:extLst>
            </p:cNvPr>
            <p:cNvPicPr>
              <a:picLocks noChangeAspect="1"/>
            </p:cNvPicPr>
            <p:nvPr/>
          </p:nvPicPr>
          <p:blipFill>
            <a:blip r:embed="rId3"/>
            <a:srcRect/>
            <a:stretch>
              <a:fillRect/>
            </a:stretch>
          </p:blipFill>
          <p:spPr>
            <a:xfrm>
              <a:off x="3348380" y="2341912"/>
              <a:ext cx="1985752" cy="1325489"/>
            </a:xfrm>
            <a:prstGeom prst="rect">
              <a:avLst/>
            </a:prstGeom>
          </p:spPr>
        </p:pic>
      </p:grpSp>
      <p:grpSp>
        <p:nvGrpSpPr>
          <p:cNvPr id="13" name="Gruppo 12">
            <a:extLst>
              <a:ext uri="{FF2B5EF4-FFF2-40B4-BE49-F238E27FC236}">
                <a16:creationId xmlns:a16="http://schemas.microsoft.com/office/drawing/2014/main" id="{9EFB30D1-0005-472C-A4A6-5C78F2E79086}"/>
              </a:ext>
            </a:extLst>
          </p:cNvPr>
          <p:cNvGrpSpPr/>
          <p:nvPr/>
        </p:nvGrpSpPr>
        <p:grpSpPr>
          <a:xfrm>
            <a:off x="9945354" y="3157546"/>
            <a:ext cx="8171739" cy="3971907"/>
            <a:chOff x="930092" y="3498424"/>
            <a:chExt cx="8171739" cy="3971907"/>
          </a:xfrm>
        </p:grpSpPr>
        <p:pic>
          <p:nvPicPr>
            <p:cNvPr id="5" name="Immagine 4" descr="Immagine che contiene disegnando, segnale&#10;&#10;Descrizione generata automaticamente">
              <a:extLst>
                <a:ext uri="{FF2B5EF4-FFF2-40B4-BE49-F238E27FC236}">
                  <a16:creationId xmlns:a16="http://schemas.microsoft.com/office/drawing/2014/main" id="{F5CD4E1E-BD56-4F0C-8ECA-6701846DA3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124" y="4608524"/>
              <a:ext cx="1303991" cy="1109779"/>
            </a:xfrm>
            <a:prstGeom prst="rect">
              <a:avLst/>
            </a:prstGeom>
          </p:spPr>
        </p:pic>
        <p:pic>
          <p:nvPicPr>
            <p:cNvPr id="7" name="Immagine 6">
              <a:extLst>
                <a:ext uri="{FF2B5EF4-FFF2-40B4-BE49-F238E27FC236}">
                  <a16:creationId xmlns:a16="http://schemas.microsoft.com/office/drawing/2014/main" id="{5BF59A7C-B9E0-48B6-B409-41417C95A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092" y="3498424"/>
              <a:ext cx="1303990" cy="1109779"/>
            </a:xfrm>
            <a:prstGeom prst="rect">
              <a:avLst/>
            </a:prstGeom>
          </p:spPr>
        </p:pic>
        <p:pic>
          <p:nvPicPr>
            <p:cNvPr id="10" name="Immagine 9" descr="Immagine che contiene maglietta&#10;&#10;Descrizione generata automaticamente">
              <a:extLst>
                <a:ext uri="{FF2B5EF4-FFF2-40B4-BE49-F238E27FC236}">
                  <a16:creationId xmlns:a16="http://schemas.microsoft.com/office/drawing/2014/main" id="{996161D3-3D6D-41BE-88CD-1B39F5BF61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123" y="5769179"/>
              <a:ext cx="1303991" cy="1109779"/>
            </a:xfrm>
            <a:prstGeom prst="rect">
              <a:avLst/>
            </a:prstGeom>
          </p:spPr>
        </p:pic>
        <p:sp>
          <p:nvSpPr>
            <p:cNvPr id="11" name="CasellaDiTesto 10">
              <a:extLst>
                <a:ext uri="{FF2B5EF4-FFF2-40B4-BE49-F238E27FC236}">
                  <a16:creationId xmlns:a16="http://schemas.microsoft.com/office/drawing/2014/main" id="{D59D3F43-4D68-4406-B204-5B3B9CD4237C}"/>
                </a:ext>
              </a:extLst>
            </p:cNvPr>
            <p:cNvSpPr txBox="1"/>
            <p:nvPr/>
          </p:nvSpPr>
          <p:spPr>
            <a:xfrm>
              <a:off x="2636022" y="3705880"/>
              <a:ext cx="4343400" cy="461665"/>
            </a:xfrm>
            <a:prstGeom prst="rect">
              <a:avLst/>
            </a:prstGeom>
            <a:noFill/>
          </p:spPr>
          <p:txBody>
            <a:bodyPr wrap="square" rtlCol="0">
              <a:spAutoFit/>
            </a:bodyPr>
            <a:lstStyle/>
            <a:p>
              <a:r>
                <a:rPr lang="it-IT" sz="2400">
                  <a:solidFill>
                    <a:schemeClr val="tx1">
                      <a:lumMod val="90000"/>
                      <a:lumOff val="10000"/>
                    </a:schemeClr>
                  </a:solidFill>
                  <a:latin typeface="Arial" panose="020B0604020202020204" pitchFamily="34" charset="0"/>
                  <a:cs typeface="Arial" panose="020B0604020202020204" pitchFamily="34" charset="0"/>
                </a:rPr>
                <a:t>@</a:t>
              </a:r>
              <a:r>
                <a:rPr lang="it-IT" sz="2400" err="1">
                  <a:solidFill>
                    <a:schemeClr val="tx1">
                      <a:lumMod val="90000"/>
                      <a:lumOff val="10000"/>
                    </a:schemeClr>
                  </a:solidFill>
                  <a:latin typeface="Arial" panose="020B0604020202020204" pitchFamily="34" charset="0"/>
                  <a:cs typeface="Arial" panose="020B0604020202020204" pitchFamily="34" charset="0"/>
                </a:rPr>
                <a:t>retrofeedEU</a:t>
              </a:r>
              <a:r>
                <a:rPr lang="it-IT" sz="2400">
                  <a:solidFill>
                    <a:schemeClr val="tx1">
                      <a:lumMod val="90000"/>
                      <a:lumOff val="10000"/>
                    </a:schemeClr>
                  </a:solidFill>
                  <a:latin typeface="Arial" panose="020B0604020202020204" pitchFamily="34" charset="0"/>
                  <a:cs typeface="Arial" panose="020B0604020202020204" pitchFamily="34" charset="0"/>
                </a:rPr>
                <a:t> #</a:t>
              </a:r>
              <a:r>
                <a:rPr lang="it-IT" sz="2400" err="1">
                  <a:solidFill>
                    <a:schemeClr val="tx1">
                      <a:lumMod val="90000"/>
                      <a:lumOff val="10000"/>
                    </a:schemeClr>
                  </a:solidFill>
                  <a:latin typeface="Arial" panose="020B0604020202020204" pitchFamily="34" charset="0"/>
                  <a:cs typeface="Arial" panose="020B0604020202020204" pitchFamily="34" charset="0"/>
                </a:rPr>
                <a:t>retrofeed</a:t>
              </a:r>
              <a:endParaRPr lang="en-GB" sz="2400">
                <a:solidFill>
                  <a:schemeClr val="tx1">
                    <a:lumMod val="90000"/>
                    <a:lumOff val="10000"/>
                  </a:schemeClr>
                </a:solidFill>
                <a:latin typeface="Arial" panose="020B0604020202020204" pitchFamily="34" charset="0"/>
                <a:cs typeface="Arial" panose="020B0604020202020204" pitchFamily="34" charset="0"/>
              </a:endParaRPr>
            </a:p>
          </p:txBody>
        </p:sp>
        <p:sp>
          <p:nvSpPr>
            <p:cNvPr id="19" name="CasellaDiTesto 18">
              <a:extLst>
                <a:ext uri="{FF2B5EF4-FFF2-40B4-BE49-F238E27FC236}">
                  <a16:creationId xmlns:a16="http://schemas.microsoft.com/office/drawing/2014/main" id="{450DB60C-3DF8-418C-A267-0154A2298203}"/>
                </a:ext>
              </a:extLst>
            </p:cNvPr>
            <p:cNvSpPr txBox="1"/>
            <p:nvPr/>
          </p:nvSpPr>
          <p:spPr>
            <a:xfrm>
              <a:off x="2636022" y="4881890"/>
              <a:ext cx="6465809" cy="461665"/>
            </a:xfrm>
            <a:prstGeom prst="rect">
              <a:avLst/>
            </a:prstGeom>
            <a:noFill/>
          </p:spPr>
          <p:txBody>
            <a:bodyPr wrap="square" rtlCol="0">
              <a:spAutoFit/>
            </a:bodyPr>
            <a:lstStyle/>
            <a:p>
              <a:r>
                <a:rPr lang="it-IT" sz="2400" i="1">
                  <a:solidFill>
                    <a:schemeClr val="tx1">
                      <a:lumMod val="90000"/>
                      <a:lumOff val="10000"/>
                    </a:schemeClr>
                  </a:solidFill>
                  <a:latin typeface="Arial" panose="020B0604020202020204" pitchFamily="34" charset="0"/>
                  <a:cs typeface="Arial" panose="020B0604020202020204" pitchFamily="34" charset="0"/>
                </a:rPr>
                <a:t>www.linkedin.com/company/retrofeed</a:t>
              </a:r>
              <a:endParaRPr lang="en-GB" sz="2400" i="1">
                <a:solidFill>
                  <a:schemeClr val="tx1">
                    <a:lumMod val="90000"/>
                    <a:lumOff val="10000"/>
                  </a:schemeClr>
                </a:solidFill>
                <a:latin typeface="Arial" panose="020B0604020202020204" pitchFamily="34" charset="0"/>
                <a:cs typeface="Arial" panose="020B0604020202020204" pitchFamily="34" charset="0"/>
              </a:endParaRPr>
            </a:p>
          </p:txBody>
        </p:sp>
        <p:sp>
          <p:nvSpPr>
            <p:cNvPr id="20" name="CasellaDiTesto 19">
              <a:extLst>
                <a:ext uri="{FF2B5EF4-FFF2-40B4-BE49-F238E27FC236}">
                  <a16:creationId xmlns:a16="http://schemas.microsoft.com/office/drawing/2014/main" id="{C4F15FB8-1423-49C4-AB63-98F6E63E447A}"/>
                </a:ext>
              </a:extLst>
            </p:cNvPr>
            <p:cNvSpPr txBox="1"/>
            <p:nvPr/>
          </p:nvSpPr>
          <p:spPr>
            <a:xfrm>
              <a:off x="2678189" y="5900671"/>
              <a:ext cx="5170411" cy="1569660"/>
            </a:xfrm>
            <a:prstGeom prst="rect">
              <a:avLst/>
            </a:prstGeom>
            <a:noFill/>
          </p:spPr>
          <p:txBody>
            <a:bodyPr wrap="square" rtlCol="0">
              <a:spAutoFit/>
            </a:bodyPr>
            <a:lstStyle/>
            <a:p>
              <a:r>
                <a:rPr lang="it-IT" sz="2400" b="1">
                  <a:solidFill>
                    <a:schemeClr val="tx1">
                      <a:lumMod val="90000"/>
                      <a:lumOff val="10000"/>
                    </a:schemeClr>
                  </a:solidFill>
                  <a:latin typeface="Arial" panose="020B0604020202020204" pitchFamily="34" charset="0"/>
                  <a:cs typeface="Arial" panose="020B0604020202020204" pitchFamily="34" charset="0"/>
                </a:rPr>
                <a:t>Project coordinator</a:t>
              </a:r>
            </a:p>
            <a:p>
              <a:r>
                <a:rPr lang="it-IT" sz="2400">
                  <a:solidFill>
                    <a:schemeClr val="tx1">
                      <a:lumMod val="90000"/>
                      <a:lumOff val="10000"/>
                    </a:schemeClr>
                  </a:solidFill>
                  <a:latin typeface="Arial" panose="020B0604020202020204" pitchFamily="34" charset="0"/>
                  <a:cs typeface="Arial" panose="020B0604020202020204" pitchFamily="34" charset="0"/>
                </a:rPr>
                <a:t>Ana Isabel Gonzalez </a:t>
              </a:r>
              <a:r>
                <a:rPr lang="it-IT" sz="2400" err="1">
                  <a:solidFill>
                    <a:schemeClr val="tx1">
                      <a:lumMod val="90000"/>
                      <a:lumOff val="10000"/>
                    </a:schemeClr>
                  </a:solidFill>
                  <a:latin typeface="Arial" panose="020B0604020202020204" pitchFamily="34" charset="0"/>
                  <a:cs typeface="Arial" panose="020B0604020202020204" pitchFamily="34" charset="0"/>
                </a:rPr>
                <a:t>Espinosa</a:t>
              </a:r>
              <a:r>
                <a:rPr lang="it-IT" sz="2400">
                  <a:solidFill>
                    <a:schemeClr val="tx1">
                      <a:lumMod val="90000"/>
                      <a:lumOff val="10000"/>
                    </a:schemeClr>
                  </a:solidFill>
                  <a:latin typeface="Arial" panose="020B0604020202020204" pitchFamily="34" charset="0"/>
                  <a:cs typeface="Arial" panose="020B0604020202020204" pitchFamily="34" charset="0"/>
                </a:rPr>
                <a:t>, </a:t>
              </a:r>
              <a:r>
                <a:rPr lang="it-IT" sz="2400" err="1">
                  <a:solidFill>
                    <a:schemeClr val="tx1">
                      <a:lumMod val="90000"/>
                      <a:lumOff val="10000"/>
                    </a:schemeClr>
                  </a:solidFill>
                  <a:latin typeface="Arial" panose="020B0604020202020204" pitchFamily="34" charset="0"/>
                  <a:cs typeface="Arial" panose="020B0604020202020204" pitchFamily="34" charset="0"/>
                </a:rPr>
                <a:t>Fundaciòn</a:t>
              </a:r>
              <a:r>
                <a:rPr lang="it-IT" sz="2400">
                  <a:solidFill>
                    <a:schemeClr val="tx1">
                      <a:lumMod val="90000"/>
                      <a:lumOff val="10000"/>
                    </a:schemeClr>
                  </a:solidFill>
                  <a:latin typeface="Arial" panose="020B0604020202020204" pitchFamily="34" charset="0"/>
                  <a:cs typeface="Arial" panose="020B0604020202020204" pitchFamily="34" charset="0"/>
                </a:rPr>
                <a:t> CIRCE</a:t>
              </a:r>
            </a:p>
            <a:p>
              <a:r>
                <a:rPr lang="it-IT" sz="2400" i="1">
                  <a:solidFill>
                    <a:schemeClr val="tx1">
                      <a:lumMod val="90000"/>
                      <a:lumOff val="10000"/>
                    </a:schemeClr>
                  </a:solidFill>
                  <a:latin typeface="Arial" panose="020B0604020202020204" pitchFamily="34" charset="0"/>
                  <a:cs typeface="Arial" panose="020B0604020202020204" pitchFamily="34" charset="0"/>
                </a:rPr>
                <a:t>aigonzalez@fcirce.es</a:t>
              </a:r>
              <a:endParaRPr lang="en-GB" sz="2400" i="1">
                <a:solidFill>
                  <a:schemeClr val="tx1">
                    <a:lumMod val="90000"/>
                    <a:lumOff val="10000"/>
                  </a:schemeClr>
                </a:solidFill>
                <a:latin typeface="Arial" panose="020B0604020202020204" pitchFamily="34" charset="0"/>
                <a:cs typeface="Arial" panose="020B0604020202020204" pitchFamily="34" charset="0"/>
              </a:endParaRPr>
            </a:p>
          </p:txBody>
        </p:sp>
      </p:grpSp>
      <p:sp>
        <p:nvSpPr>
          <p:cNvPr id="30" name="TextBox 16">
            <a:extLst>
              <a:ext uri="{FF2B5EF4-FFF2-40B4-BE49-F238E27FC236}">
                <a16:creationId xmlns:a16="http://schemas.microsoft.com/office/drawing/2014/main" id="{899323C5-7658-4125-A2F0-95D403E469C8}"/>
              </a:ext>
            </a:extLst>
          </p:cNvPr>
          <p:cNvSpPr txBox="1"/>
          <p:nvPr/>
        </p:nvSpPr>
        <p:spPr>
          <a:xfrm>
            <a:off x="14400029" y="9778829"/>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nvGrpSpPr>
          <p:cNvPr id="2" name="Gruppo 1">
            <a:extLst>
              <a:ext uri="{FF2B5EF4-FFF2-40B4-BE49-F238E27FC236}">
                <a16:creationId xmlns:a16="http://schemas.microsoft.com/office/drawing/2014/main" id="{80B7043D-0B45-41D5-ACB6-767B4170262A}"/>
              </a:ext>
            </a:extLst>
          </p:cNvPr>
          <p:cNvGrpSpPr/>
          <p:nvPr/>
        </p:nvGrpSpPr>
        <p:grpSpPr>
          <a:xfrm>
            <a:off x="-12" y="138554"/>
            <a:ext cx="18288002" cy="681138"/>
            <a:chOff x="-12" y="138554"/>
            <a:chExt cx="18288002" cy="681138"/>
          </a:xfrm>
        </p:grpSpPr>
        <p:grpSp>
          <p:nvGrpSpPr>
            <p:cNvPr id="27" name="Gruppo 26">
              <a:extLst>
                <a:ext uri="{FF2B5EF4-FFF2-40B4-BE49-F238E27FC236}">
                  <a16:creationId xmlns:a16="http://schemas.microsoft.com/office/drawing/2014/main" id="{00B8A6CC-0DF2-457E-B8EC-F9899C179B08}"/>
                </a:ext>
              </a:extLst>
            </p:cNvPr>
            <p:cNvGrpSpPr/>
            <p:nvPr/>
          </p:nvGrpSpPr>
          <p:grpSpPr>
            <a:xfrm>
              <a:off x="0" y="153125"/>
              <a:ext cx="13958844" cy="666567"/>
              <a:chOff x="0" y="153125"/>
              <a:chExt cx="13958844" cy="666567"/>
            </a:xfrm>
          </p:grpSpPr>
          <p:pic>
            <p:nvPicPr>
              <p:cNvPr id="28" name="Picture 10">
                <a:extLst>
                  <a:ext uri="{FF2B5EF4-FFF2-40B4-BE49-F238E27FC236}">
                    <a16:creationId xmlns:a16="http://schemas.microsoft.com/office/drawing/2014/main" id="{02DD1888-44BA-4B20-BE04-346B11A2D0D1}"/>
                  </a:ext>
                </a:extLst>
              </p:cNvPr>
              <p:cNvPicPr>
                <a:picLocks noChangeAspect="1"/>
              </p:cNvPicPr>
              <p:nvPr/>
            </p:nvPicPr>
            <p:blipFill>
              <a:blip r:embed="rId7"/>
              <a:srcRect l="134" t="91287" b="3943"/>
              <a:stretch>
                <a:fillRect/>
              </a:stretch>
            </p:blipFill>
            <p:spPr>
              <a:xfrm>
                <a:off x="0" y="153125"/>
                <a:ext cx="13958844" cy="666567"/>
              </a:xfrm>
              <a:prstGeom prst="rect">
                <a:avLst/>
              </a:prstGeom>
            </p:spPr>
          </p:pic>
          <p:sp>
            <p:nvSpPr>
              <p:cNvPr id="29" name="TextBox 11">
                <a:extLst>
                  <a:ext uri="{FF2B5EF4-FFF2-40B4-BE49-F238E27FC236}">
                    <a16:creationId xmlns:a16="http://schemas.microsoft.com/office/drawing/2014/main" id="{4758D40E-9B08-434B-88C0-AD1102DD2C55}"/>
                  </a:ext>
                </a:extLst>
              </p:cNvPr>
              <p:cNvSpPr txBox="1"/>
              <p:nvPr/>
            </p:nvSpPr>
            <p:spPr>
              <a:xfrm>
                <a:off x="228599" y="257980"/>
                <a:ext cx="11464851" cy="456856"/>
              </a:xfrm>
              <a:prstGeom prst="rect">
                <a:avLst/>
              </a:prstGeom>
            </p:spPr>
            <p:txBody>
              <a:bodyPr wrap="square" lIns="0" tIns="0" rIns="0" bIns="0" rtlCol="0" anchor="t">
                <a:spAutoFit/>
              </a:bodyPr>
              <a:lstStyle/>
              <a:p>
                <a:pPr>
                  <a:lnSpc>
                    <a:spcPts val="3919"/>
                  </a:lnSpc>
                  <a:spcBef>
                    <a:spcPct val="0"/>
                  </a:spcBef>
                </a:pPr>
                <a:r>
                  <a:rPr lang="en-US" sz="2800" b="1">
                    <a:solidFill>
                      <a:srgbClr val="FFFFFF"/>
                    </a:solidFill>
                    <a:latin typeface="Arial" panose="020B0604020202020204" pitchFamily="34" charset="0"/>
                    <a:cs typeface="Arial" panose="020B0604020202020204" pitchFamily="34" charset="0"/>
                  </a:rPr>
                  <a:t>Training program for students and researchers</a:t>
                </a:r>
              </a:p>
            </p:txBody>
          </p:sp>
        </p:grpSp>
        <p:sp>
          <p:nvSpPr>
            <p:cNvPr id="21" name="Rettangolo 20">
              <a:extLst>
                <a:ext uri="{FF2B5EF4-FFF2-40B4-BE49-F238E27FC236}">
                  <a16:creationId xmlns:a16="http://schemas.microsoft.com/office/drawing/2014/main" id="{B637DA99-28FB-4194-BEB6-AEA7C8CCE2BA}"/>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823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686562" y="1247212"/>
            <a:ext cx="13618595"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Overview of demo-sites retrofitting actions</a:t>
            </a:r>
            <a:endParaRPr kumimoji="0" lang="en-US" sz="3600" b="1" i="1"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4" name="object 4">
            <a:extLst>
              <a:ext uri="{FF2B5EF4-FFF2-40B4-BE49-F238E27FC236}">
                <a16:creationId xmlns:a16="http://schemas.microsoft.com/office/drawing/2014/main" id="{21F18E00-48D6-0FC8-71D3-3862ECF6FB78}"/>
              </a:ext>
            </a:extLst>
          </p:cNvPr>
          <p:cNvPicPr/>
          <p:nvPr/>
        </p:nvPicPr>
        <p:blipFill>
          <a:blip r:embed="rId6" cstate="print"/>
          <a:stretch>
            <a:fillRect/>
          </a:stretch>
        </p:blipFill>
        <p:spPr>
          <a:xfrm>
            <a:off x="2857500" y="2044110"/>
            <a:ext cx="14397660" cy="7599957"/>
          </a:xfrm>
          <a:prstGeom prst="rect">
            <a:avLst/>
          </a:prstGeom>
        </p:spPr>
      </p:pic>
    </p:spTree>
    <p:extLst>
      <p:ext uri="{BB962C8B-B14F-4D97-AF65-F5344CB8AC3E}">
        <p14:creationId xmlns:p14="http://schemas.microsoft.com/office/powerpoint/2010/main" val="4094571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2.2 </a:t>
            </a:r>
            <a:br>
              <a:rPr lang="en-GB" sz="6000" b="1" kern="1200" noProof="0" dirty="0">
                <a:solidFill>
                  <a:srgbClr val="FFFFFF"/>
                </a:solidFill>
                <a:latin typeface="+mj-lt"/>
                <a:ea typeface="+mj-ea"/>
                <a:cs typeface="+mj-cs"/>
              </a:rPr>
            </a:br>
            <a:r>
              <a:rPr lang="en-GB" sz="6000" b="1" noProof="0" dirty="0">
                <a:solidFill>
                  <a:srgbClr val="FFFFFF"/>
                </a:solidFill>
              </a:rPr>
              <a:t>Cement production</a:t>
            </a:r>
            <a:endParaRPr lang="en-GB" sz="6000" b="1" kern="1200" noProof="0" dirty="0">
              <a:solidFill>
                <a:srgbClr val="FFFFFF"/>
              </a:solidFill>
              <a:latin typeface="+mj-lt"/>
              <a:ea typeface="+mj-ea"/>
              <a:cs typeface="+mj-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126571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231371" y="867878"/>
            <a:ext cx="15011399" cy="1023293"/>
          </a:xfrm>
          <a:prstGeom prst="rect">
            <a:avLst/>
          </a:prstGeom>
        </p:spPr>
        <p:txBody>
          <a:bodyPr wrap="square" lIns="0" tIns="0" rIns="0" bIns="0" rtlCol="0" anchor="t">
            <a:spAutoFit/>
          </a:bodyPr>
          <a:lstStyle/>
          <a:p>
            <a:pPr algn="ctr">
              <a:lnSpc>
                <a:spcPts val="8960"/>
              </a:lnSpc>
              <a:spcBef>
                <a:spcPct val="0"/>
              </a:spcBef>
            </a:pPr>
            <a:r>
              <a:rPr lang="en-US" sz="5400" b="1">
                <a:solidFill>
                  <a:srgbClr val="CC0033"/>
                </a:solidFill>
                <a:latin typeface="+mj-lt"/>
                <a:cs typeface="Arial" panose="020B0604020202020204" pitchFamily="34" charset="0"/>
              </a:rPr>
              <a:t>Objective of the Course</a:t>
            </a:r>
            <a:endParaRPr lang="en-US" sz="4400" b="1" i="1">
              <a:solidFill>
                <a:srgbClr val="CC0033"/>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F21DCD0B-B68A-4D7A-9F6C-6D71442D13F2}"/>
              </a:ext>
            </a:extLst>
          </p:cNvPr>
          <p:cNvSpPr txBox="1"/>
          <p:nvPr/>
        </p:nvSpPr>
        <p:spPr>
          <a:xfrm>
            <a:off x="838189" y="2044213"/>
            <a:ext cx="16611600" cy="6545382"/>
          </a:xfrm>
          <a:prstGeom prst="rect">
            <a:avLst/>
          </a:prstGeom>
        </p:spPr>
        <p:txBody>
          <a:bodyPr wrap="square" lIns="0" tIns="0" rIns="0" bIns="0" rtlCol="0" anchor="t">
            <a:spAutoFit/>
          </a:bodyPr>
          <a:lstStyle/>
          <a:p>
            <a:r>
              <a:rPr lang="en-US" sz="2800" kern="100" dirty="0">
                <a:solidFill>
                  <a:srgbClr val="404040"/>
                </a:solidFill>
                <a:effectLst/>
                <a:latin typeface="+mj-lt"/>
                <a:ea typeface="Noto Sans CJK SC"/>
                <a:cs typeface="Lohit Devanagari"/>
              </a:rPr>
              <a:t>The objective of this course is to:</a:t>
            </a:r>
          </a:p>
          <a:p>
            <a:pPr marL="342900" lvl="0" indent="-342900" algn="just">
              <a:lnSpc>
                <a:spcPct val="150000"/>
              </a:lnSpc>
              <a:spcAft>
                <a:spcPts val="800"/>
              </a:spcAft>
              <a:buFont typeface="Symbol" panose="05050102010706020507" pitchFamily="18" charset="2"/>
              <a:buChar char=""/>
            </a:pPr>
            <a:r>
              <a:rPr lang="en-GB" sz="2800" dirty="0">
                <a:effectLst/>
                <a:latin typeface="Arial (Textkörper (komplexe Sch"/>
                <a:ea typeface="SimSun" panose="02010600030101010101" pitchFamily="2" charset="-122"/>
                <a:cs typeface="Arial" panose="020B0604020202020204" pitchFamily="34" charset="0"/>
              </a:rPr>
              <a:t>To </a:t>
            </a:r>
            <a:r>
              <a:rPr lang="en-US" sz="2800" b="0" i="0" dirty="0">
                <a:solidFill>
                  <a:srgbClr val="000000"/>
                </a:solidFill>
                <a:effectLst/>
                <a:latin typeface="Arial" panose="020B0604020202020204" pitchFamily="34" charset="0"/>
              </a:rPr>
              <a:t>provide up-to-day learning resources on state-of-the-art for REII (resource and energy intensive industries) such as production systems, resource use, energy efficiency, environmental impacts.</a:t>
            </a:r>
          </a:p>
          <a:p>
            <a:pPr marL="342900" lvl="0" indent="-342900" algn="just">
              <a:lnSpc>
                <a:spcPct val="150000"/>
              </a:lnSpc>
              <a:spcAft>
                <a:spcPts val="800"/>
              </a:spcAft>
              <a:buFont typeface="Symbol" panose="05050102010706020507" pitchFamily="18" charset="2"/>
              <a:buChar char=""/>
            </a:pPr>
            <a:r>
              <a:rPr lang="en-GB" sz="2800" dirty="0">
                <a:effectLst/>
                <a:latin typeface="Arial (Textkörper (komplexe Sch"/>
                <a:ea typeface="SimSun" panose="02010600030101010101" pitchFamily="2" charset="-122"/>
                <a:cs typeface="Arial" panose="020B0604020202020204" pitchFamily="34" charset="0"/>
              </a:rPr>
              <a:t>To provide knowledge on methods for </a:t>
            </a:r>
            <a:r>
              <a:rPr lang="en-US" sz="2800" b="0" i="0" dirty="0">
                <a:solidFill>
                  <a:srgbClr val="000000"/>
                </a:solidFill>
                <a:effectLst/>
                <a:latin typeface="Arial" panose="020B0604020202020204" pitchFamily="34" charset="0"/>
              </a:rPr>
              <a:t>assessing the best retrofitting options to achieve a high impact over the whole production chain, for example Decision Support System and Life Cycle Assessment.</a:t>
            </a:r>
            <a:endParaRPr lang="en-GB" sz="2800" dirty="0">
              <a:effectLst/>
              <a:latin typeface="Arial (Textkörper (komplexe Sch"/>
              <a:ea typeface="SimSun" panose="02010600030101010101" pitchFamily="2" charset="-122"/>
              <a:cs typeface="Arial" panose="020B0604020202020204" pitchFamily="34" charset="0"/>
            </a:endParaRPr>
          </a:p>
          <a:p>
            <a:pPr marL="342900" lvl="0" indent="-342900" algn="just">
              <a:lnSpc>
                <a:spcPct val="150000"/>
              </a:lnSpc>
              <a:spcAft>
                <a:spcPts val="800"/>
              </a:spcAft>
              <a:buFont typeface="Symbol" panose="05050102010706020507" pitchFamily="18" charset="2"/>
              <a:buChar char=""/>
            </a:pPr>
            <a:r>
              <a:rPr lang="en-GB" sz="2800" dirty="0">
                <a:effectLst/>
                <a:latin typeface="Arial (Textkörper (komplexe Sch"/>
                <a:ea typeface="SimSun" panose="02010600030101010101" pitchFamily="2" charset="-122"/>
                <a:cs typeface="Arial" panose="020B0604020202020204" pitchFamily="34" charset="0"/>
              </a:rPr>
              <a:t>To enhance knowledge transfer about retrofitting actions undertaken by REIIs </a:t>
            </a:r>
            <a:r>
              <a:rPr lang="en-US" sz="2800" b="0" i="0" dirty="0">
                <a:solidFill>
                  <a:srgbClr val="000000"/>
                </a:solidFill>
                <a:effectLst/>
                <a:latin typeface="Arial" panose="020B0604020202020204" pitchFamily="34" charset="0"/>
              </a:rPr>
              <a:t>while improving their overall technical, economic and environmental performance.</a:t>
            </a:r>
            <a:endParaRPr lang="en-GB" sz="2800" dirty="0">
              <a:effectLst/>
              <a:latin typeface="Arial (Textkörper (komplexe Sch"/>
              <a:ea typeface="SimSun" panose="02010600030101010101" pitchFamily="2" charset="-122"/>
              <a:cs typeface="Arial" panose="020B0604020202020204" pitchFamily="34" charset="0"/>
            </a:endParaRPr>
          </a:p>
          <a:p>
            <a:pPr marL="342900" lvl="0" indent="-342900" algn="just">
              <a:lnSpc>
                <a:spcPct val="150000"/>
              </a:lnSpc>
              <a:spcAft>
                <a:spcPts val="800"/>
              </a:spcAft>
              <a:buFont typeface="Symbol" panose="05050102010706020507" pitchFamily="18" charset="2"/>
              <a:buChar char=""/>
            </a:pPr>
            <a:r>
              <a:rPr lang="en-US" sz="2800" b="0" i="0" dirty="0">
                <a:solidFill>
                  <a:srgbClr val="000000"/>
                </a:solidFill>
                <a:effectLst/>
                <a:latin typeface="Arial" panose="020B0604020202020204" pitchFamily="34" charset="0"/>
              </a:rPr>
              <a:t>To ensure results replication and the exploitation of the retrofitting potential in REIIs.</a:t>
            </a:r>
            <a:endParaRPr lang="en-GB" sz="2800" dirty="0">
              <a:effectLst/>
              <a:latin typeface="Arial (Textkörper (komplexe Sch"/>
              <a:ea typeface="SimSun" panose="02010600030101010101" pitchFamily="2" charset="-122"/>
              <a:cs typeface="Arial" panose="020B0604020202020204" pitchFamily="34" charset="0"/>
            </a:endParaRPr>
          </a:p>
          <a:p>
            <a:pPr marL="342900" indent="-342900" algn="just">
              <a:lnSpc>
                <a:spcPct val="150000"/>
              </a:lnSpc>
              <a:spcAft>
                <a:spcPts val="800"/>
              </a:spcAft>
              <a:buFont typeface="Symbol" panose="05050102010706020507" pitchFamily="18" charset="2"/>
              <a:buChar char=""/>
            </a:pPr>
            <a:r>
              <a:rPr lang="en-GB" sz="2800" dirty="0">
                <a:effectLst/>
                <a:latin typeface="Arial (Textkörper (komplexe Sch"/>
                <a:ea typeface="SimSun" panose="02010600030101010101" pitchFamily="2" charset="-122"/>
                <a:cs typeface="Arial" panose="020B0604020202020204" pitchFamily="34" charset="0"/>
              </a:rPr>
              <a:t>To increase the capacity of stakeholders </a:t>
            </a:r>
            <a:r>
              <a:rPr lang="en-GB" sz="2800" dirty="0">
                <a:latin typeface="Arial (Textkörper (komplexe Sch"/>
                <a:ea typeface="SimSun" panose="02010600030101010101" pitchFamily="2" charset="-122"/>
                <a:cs typeface="Arial" panose="020B0604020202020204" pitchFamily="34" charset="0"/>
              </a:rPr>
              <a:t>interested in retrofitting industrial processes.</a:t>
            </a:r>
            <a:endParaRPr lang="en-GB" sz="2800" dirty="0">
              <a:effectLst/>
              <a:latin typeface="Arial (Textkörper (komplexe Sch"/>
              <a:ea typeface="SimSun" panose="02010600030101010101" pitchFamily="2" charset="-122"/>
              <a:cs typeface="Arial" panose="020B0604020202020204" pitchFamily="34" charset="0"/>
            </a:endParaRPr>
          </a:p>
          <a:p>
            <a:endParaRPr lang="sv-SE" sz="2800" kern="100" dirty="0">
              <a:solidFill>
                <a:srgbClr val="404040"/>
              </a:solidFill>
              <a:effectLst/>
              <a:latin typeface="+mj-lt"/>
              <a:ea typeface="Noto Sans CJK SC"/>
              <a:cs typeface="Lohit Devanagari"/>
            </a:endParaRPr>
          </a:p>
        </p:txBody>
      </p:sp>
    </p:spTree>
    <p:extLst>
      <p:ext uri="{BB962C8B-B14F-4D97-AF65-F5344CB8AC3E}">
        <p14:creationId xmlns:p14="http://schemas.microsoft.com/office/powerpoint/2010/main" val="3886252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A62B0953-D773-4D67-AD34-F5E0CA958321}"/>
              </a:ext>
            </a:extLst>
          </p:cNvPr>
          <p:cNvSpPr txBox="1"/>
          <p:nvPr/>
        </p:nvSpPr>
        <p:spPr>
          <a:xfrm>
            <a:off x="997304" y="3727273"/>
            <a:ext cx="8678196" cy="46519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SECIL was founded in 1930 and is today one of Portugal’s leading cement producers. Although cement production is its core business, SECIL lies at the heart of a group of around 40 companies operating in complementary areas such as concrete, pre-fabricated concrete products, hydraulic lime, plasters, claddings, as well as quarrying. Currently, the Group has 8 cement plants with a total capacity of approximately 9.6 million tons, with 3 facilities in Portugal, 2 in Brazil and 1 in each country: Tunisia, Lebanon and Angola, respectively. The factory in </a:t>
            </a:r>
            <a:r>
              <a:rPr kumimoji="0" lang="en-US" sz="20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Maceira</a:t>
            </a: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-Liz produces around 600 ton/year of cement.</a:t>
            </a:r>
          </a:p>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26" name="Imagen 93">
            <a:extLst>
              <a:ext uri="{FF2B5EF4-FFF2-40B4-BE49-F238E27FC236}">
                <a16:creationId xmlns:a16="http://schemas.microsoft.com/office/drawing/2014/main" id="{48991D81-EC2F-4CBC-8852-E22A0041CF24}"/>
              </a:ext>
            </a:extLst>
          </p:cNvPr>
          <p:cNvPicPr>
            <a:picLocks noChangeAspect="1"/>
          </p:cNvPicPr>
          <p:nvPr/>
        </p:nvPicPr>
        <p:blipFill rotWithShape="1">
          <a:blip r:embed="rId6"/>
          <a:srcRect l="23084" t="14316" r="9046" b="7091"/>
          <a:stretch/>
        </p:blipFill>
        <p:spPr>
          <a:xfrm>
            <a:off x="3924089" y="959507"/>
            <a:ext cx="2824626" cy="2308625"/>
          </a:xfrm>
          <a:prstGeom prst="rect">
            <a:avLst/>
          </a:prstGeom>
        </p:spPr>
      </p:pic>
      <p:pic>
        <p:nvPicPr>
          <p:cNvPr id="5" name="Picture 4">
            <a:extLst>
              <a:ext uri="{FF2B5EF4-FFF2-40B4-BE49-F238E27FC236}">
                <a16:creationId xmlns:a16="http://schemas.microsoft.com/office/drawing/2014/main" id="{3C433A26-E5D6-4965-8172-21F2DEB003C0}"/>
              </a:ext>
            </a:extLst>
          </p:cNvPr>
          <p:cNvPicPr>
            <a:picLocks noChangeAspect="1"/>
          </p:cNvPicPr>
          <p:nvPr/>
        </p:nvPicPr>
        <p:blipFill>
          <a:blip r:embed="rId7"/>
          <a:stretch>
            <a:fillRect/>
          </a:stretch>
        </p:blipFill>
        <p:spPr>
          <a:xfrm>
            <a:off x="11539286" y="1304797"/>
            <a:ext cx="5417219" cy="6612790"/>
          </a:xfrm>
          <a:prstGeom prst="rect">
            <a:avLst/>
          </a:prstGeom>
        </p:spPr>
      </p:pic>
      <p:sp>
        <p:nvSpPr>
          <p:cNvPr id="27" name="TextBox 26">
            <a:extLst>
              <a:ext uri="{FF2B5EF4-FFF2-40B4-BE49-F238E27FC236}">
                <a16:creationId xmlns:a16="http://schemas.microsoft.com/office/drawing/2014/main" id="{67D41D43-99F8-450E-8D26-472F6B5249BA}"/>
              </a:ext>
            </a:extLst>
          </p:cNvPr>
          <p:cNvSpPr txBox="1"/>
          <p:nvPr/>
        </p:nvSpPr>
        <p:spPr>
          <a:xfrm>
            <a:off x="11308578" y="8245938"/>
            <a:ext cx="9144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200" cap="none" spc="0" normalizeH="0" baseline="0" noProof="0" err="1">
                <a:ln>
                  <a:noFill/>
                </a:ln>
                <a:solidFill>
                  <a:srgbClr val="2F2F2F"/>
                </a:solidFill>
                <a:effectLst/>
                <a:uLnTx/>
                <a:uFillTx/>
                <a:latin typeface="Arial"/>
                <a:ea typeface="+mn-ea"/>
                <a:cs typeface="+mn-cs"/>
              </a:rPr>
              <a:t>Maceira</a:t>
            </a:r>
            <a:r>
              <a:rPr kumimoji="0" lang="sv-SE" sz="2800" b="0" i="0" u="none" strike="noStrike" kern="1200" cap="none" spc="0" normalizeH="0" baseline="0" noProof="0">
                <a:ln>
                  <a:noFill/>
                </a:ln>
                <a:solidFill>
                  <a:srgbClr val="2F2F2F"/>
                </a:solidFill>
                <a:effectLst/>
                <a:uLnTx/>
                <a:uFillTx/>
                <a:latin typeface="Arial"/>
                <a:ea typeface="+mn-ea"/>
                <a:cs typeface="+mn-cs"/>
              </a:rPr>
              <a:t>-Liz </a:t>
            </a:r>
            <a:r>
              <a:rPr kumimoji="0" lang="sv-SE" sz="2800" b="0" i="0" u="none" strike="noStrike" kern="1200" cap="none" spc="0" normalizeH="0" baseline="0" noProof="0" err="1">
                <a:ln>
                  <a:noFill/>
                </a:ln>
                <a:solidFill>
                  <a:srgbClr val="2F2F2F"/>
                </a:solidFill>
                <a:effectLst/>
                <a:uLnTx/>
                <a:uFillTx/>
                <a:latin typeface="Arial"/>
                <a:ea typeface="+mn-ea"/>
                <a:cs typeface="+mn-cs"/>
              </a:rPr>
              <a:t>Factory</a:t>
            </a:r>
            <a:endParaRPr kumimoji="0" lang="sv-SE" sz="2800" b="0" i="0" u="none" strike="noStrike" kern="1200" cap="none" spc="0" normalizeH="0" baseline="0" noProof="0">
              <a:ln>
                <a:noFill/>
              </a:ln>
              <a:solidFill>
                <a:srgbClr val="2F2F2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00" cap="none" spc="0" normalizeH="0" baseline="0" noProof="0">
                <a:ln>
                  <a:noFill/>
                </a:ln>
                <a:solidFill>
                  <a:srgbClr val="404040"/>
                </a:solidFill>
                <a:effectLst/>
                <a:uLnTx/>
                <a:uFillTx/>
                <a:latin typeface="Arial (body)"/>
                <a:ea typeface="+mn-ea"/>
                <a:cs typeface="+mn-cs"/>
              </a:rPr>
              <a:t>Picture taken from </a:t>
            </a:r>
            <a:r>
              <a:rPr kumimoji="0" lang="en-US" sz="1600" b="0" i="0" u="none" strike="noStrike" kern="100" cap="none" spc="0" normalizeH="0" baseline="0" noProof="0" err="1">
                <a:ln>
                  <a:noFill/>
                </a:ln>
                <a:solidFill>
                  <a:srgbClr val="404040"/>
                </a:solidFill>
                <a:effectLst/>
                <a:uLnTx/>
                <a:uFillTx/>
                <a:latin typeface="Arial (body)"/>
                <a:ea typeface="+mn-ea"/>
                <a:cs typeface="+mn-cs"/>
              </a:rPr>
              <a:t>Secil’s</a:t>
            </a:r>
            <a:r>
              <a:rPr kumimoji="0" lang="en-US" sz="1600" b="0" i="0" u="none" strike="noStrike" kern="100" cap="none" spc="0" normalizeH="0" baseline="0" noProof="0">
                <a:ln>
                  <a:noFill/>
                </a:ln>
                <a:solidFill>
                  <a:srgbClr val="404040"/>
                </a:solidFill>
                <a:effectLst/>
                <a:uLnTx/>
                <a:uFillTx/>
                <a:latin typeface="Arial (body)"/>
                <a:ea typeface="+mn-ea"/>
                <a:cs typeface="+mn-cs"/>
              </a:rPr>
              <a:t> 2011 environmental declaration report</a:t>
            </a:r>
            <a:endParaRPr kumimoji="0" lang="sv-SE" sz="1600" b="0" i="0" u="none" strike="noStrike" kern="100" cap="none" spc="0" normalizeH="0" baseline="0" noProof="0">
              <a:ln>
                <a:noFill/>
              </a:ln>
              <a:solidFill>
                <a:srgbClr val="404040"/>
              </a:solidFill>
              <a:effectLst/>
              <a:uLnTx/>
              <a:uFillTx/>
              <a:latin typeface="Arial (body)"/>
              <a:ea typeface="+mn-ea"/>
              <a:cs typeface="+mn-cs"/>
            </a:endParaRPr>
          </a:p>
        </p:txBody>
      </p:sp>
    </p:spTree>
    <p:extLst>
      <p:ext uri="{BB962C8B-B14F-4D97-AF65-F5344CB8AC3E}">
        <p14:creationId xmlns:p14="http://schemas.microsoft.com/office/powerpoint/2010/main" val="3633030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99C0CE19-22C6-4951-8DB9-D20C1DC4179E}"/>
              </a:ext>
            </a:extLst>
          </p:cNvPr>
          <p:cNvSpPr txBox="1"/>
          <p:nvPr/>
        </p:nvSpPr>
        <p:spPr>
          <a:xfrm>
            <a:off x="10823272" y="8992320"/>
            <a:ext cx="69535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00" cap="none" spc="0" normalizeH="0" baseline="0" noProof="0">
                <a:ln>
                  <a:noFill/>
                </a:ln>
                <a:solidFill>
                  <a:srgbClr val="404040"/>
                </a:solidFill>
                <a:effectLst/>
                <a:uLnTx/>
                <a:uFillTx/>
                <a:latin typeface="Arial (body)"/>
                <a:ea typeface="+mn-ea"/>
                <a:cs typeface="+mn-cs"/>
              </a:rPr>
              <a:t>SECIL’s cement manufacturing process</a:t>
            </a:r>
            <a:endParaRPr kumimoji="0" lang="sv-SE" sz="2800" b="0" i="0" u="none" strike="noStrike" kern="100" cap="none" spc="0" normalizeH="0" baseline="0" noProof="0">
              <a:ln>
                <a:noFill/>
              </a:ln>
              <a:solidFill>
                <a:srgbClr val="404040"/>
              </a:solidFill>
              <a:effectLst/>
              <a:uLnTx/>
              <a:uFillTx/>
              <a:latin typeface="Arial (body)"/>
              <a:ea typeface="+mn-ea"/>
              <a:cs typeface="+mn-cs"/>
            </a:endParaRPr>
          </a:p>
        </p:txBody>
      </p:sp>
      <p:sp>
        <p:nvSpPr>
          <p:cNvPr id="15" name="TextBox 13">
            <a:extLst>
              <a:ext uri="{FF2B5EF4-FFF2-40B4-BE49-F238E27FC236}">
                <a16:creationId xmlns:a16="http://schemas.microsoft.com/office/drawing/2014/main" id="{45ECE1C0-D450-4FA4-BCD5-5FAEAA13DE58}"/>
              </a:ext>
            </a:extLst>
          </p:cNvPr>
          <p:cNvSpPr txBox="1"/>
          <p:nvPr/>
        </p:nvSpPr>
        <p:spPr>
          <a:xfrm>
            <a:off x="-733926" y="775749"/>
            <a:ext cx="10840453" cy="1005725"/>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Production process in SECIL</a:t>
            </a:r>
          </a:p>
        </p:txBody>
      </p:sp>
      <p:sp>
        <p:nvSpPr>
          <p:cNvPr id="18" name="TextBox 17">
            <a:extLst>
              <a:ext uri="{FF2B5EF4-FFF2-40B4-BE49-F238E27FC236}">
                <a16:creationId xmlns:a16="http://schemas.microsoft.com/office/drawing/2014/main" id="{6937525C-ADE5-4F15-A4B2-A5AA3B5E6467}"/>
              </a:ext>
            </a:extLst>
          </p:cNvPr>
          <p:cNvSpPr txBox="1"/>
          <p:nvPr/>
        </p:nvSpPr>
        <p:spPr>
          <a:xfrm>
            <a:off x="654647" y="3133880"/>
            <a:ext cx="5060353" cy="500983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Process description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Raw materials are extracted and conditioned to get specific chemical compositions. Then they are introduced in a kiln where clinker are formed at high temperature. Clinker is later cooled down and fed to a ball mill where it is ground and mixed with additives. </a:t>
            </a:r>
            <a:endParaRPr kumimoji="0" lang="sv-SE" sz="2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5">
            <a:extLst>
              <a:ext uri="{FF2B5EF4-FFF2-40B4-BE49-F238E27FC236}">
                <a16:creationId xmlns:a16="http://schemas.microsoft.com/office/drawing/2014/main" id="{902179C1-7715-4C70-8B8A-4949F3754613}"/>
              </a:ext>
            </a:extLst>
          </p:cNvPr>
          <p:cNvPicPr>
            <a:picLocks noChangeAspect="1"/>
          </p:cNvPicPr>
          <p:nvPr/>
        </p:nvPicPr>
        <p:blipFill>
          <a:blip r:embed="rId6"/>
          <a:stretch>
            <a:fillRect/>
          </a:stretch>
        </p:blipFill>
        <p:spPr>
          <a:xfrm>
            <a:off x="6301606" y="1727049"/>
            <a:ext cx="11076585" cy="6616281"/>
          </a:xfrm>
          <a:prstGeom prst="rect">
            <a:avLst/>
          </a:prstGeom>
        </p:spPr>
      </p:pic>
      <p:pic>
        <p:nvPicPr>
          <p:cNvPr id="28" name="Picture 27">
            <a:extLst>
              <a:ext uri="{FF2B5EF4-FFF2-40B4-BE49-F238E27FC236}">
                <a16:creationId xmlns:a16="http://schemas.microsoft.com/office/drawing/2014/main" id="{99D46DBC-3873-4B71-82BF-56FA8C08CCAD}"/>
              </a:ext>
            </a:extLst>
          </p:cNvPr>
          <p:cNvPicPr>
            <a:picLocks noChangeAspect="1"/>
          </p:cNvPicPr>
          <p:nvPr/>
        </p:nvPicPr>
        <p:blipFill>
          <a:blip r:embed="rId7"/>
          <a:stretch>
            <a:fillRect/>
          </a:stretch>
        </p:blipFill>
        <p:spPr>
          <a:xfrm>
            <a:off x="6811931" y="3226905"/>
            <a:ext cx="1614488" cy="1047750"/>
          </a:xfrm>
          <a:prstGeom prst="rect">
            <a:avLst/>
          </a:prstGeom>
        </p:spPr>
      </p:pic>
      <p:pic>
        <p:nvPicPr>
          <p:cNvPr id="30" name="Picture 29">
            <a:extLst>
              <a:ext uri="{FF2B5EF4-FFF2-40B4-BE49-F238E27FC236}">
                <a16:creationId xmlns:a16="http://schemas.microsoft.com/office/drawing/2014/main" id="{FFA3EE79-5075-4F75-9F04-F25736777E2C}"/>
              </a:ext>
            </a:extLst>
          </p:cNvPr>
          <p:cNvPicPr>
            <a:picLocks noChangeAspect="1"/>
          </p:cNvPicPr>
          <p:nvPr/>
        </p:nvPicPr>
        <p:blipFill>
          <a:blip r:embed="rId8"/>
          <a:stretch>
            <a:fillRect/>
          </a:stretch>
        </p:blipFill>
        <p:spPr>
          <a:xfrm>
            <a:off x="10323104" y="7747659"/>
            <a:ext cx="2130843" cy="1112924"/>
          </a:xfrm>
          <a:prstGeom prst="rect">
            <a:avLst/>
          </a:prstGeom>
        </p:spPr>
      </p:pic>
    </p:spTree>
    <p:extLst>
      <p:ext uri="{BB962C8B-B14F-4D97-AF65-F5344CB8AC3E}">
        <p14:creationId xmlns:p14="http://schemas.microsoft.com/office/powerpoint/2010/main" val="3121499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6" name="TextBox 13">
            <a:extLst>
              <a:ext uri="{FF2B5EF4-FFF2-40B4-BE49-F238E27FC236}">
                <a16:creationId xmlns:a16="http://schemas.microsoft.com/office/drawing/2014/main" id="{6C5B5EBB-50F2-4911-9E8B-3B7B88900CA6}"/>
              </a:ext>
            </a:extLst>
          </p:cNvPr>
          <p:cNvSpPr txBox="1"/>
          <p:nvPr/>
        </p:nvSpPr>
        <p:spPr>
          <a:xfrm>
            <a:off x="228600" y="692944"/>
            <a:ext cx="17678400" cy="1005725"/>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48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SECIL Characterization</a:t>
            </a:r>
          </a:p>
        </p:txBody>
      </p:sp>
      <p:graphicFrame>
        <p:nvGraphicFramePr>
          <p:cNvPr id="27" name="Table 26">
            <a:extLst>
              <a:ext uri="{FF2B5EF4-FFF2-40B4-BE49-F238E27FC236}">
                <a16:creationId xmlns:a16="http://schemas.microsoft.com/office/drawing/2014/main" id="{F8FCF3BC-C8B3-492B-B92D-64C10225015C}"/>
              </a:ext>
            </a:extLst>
          </p:cNvPr>
          <p:cNvGraphicFramePr>
            <a:graphicFrameLocks noGrp="1"/>
          </p:cNvGraphicFramePr>
          <p:nvPr/>
        </p:nvGraphicFramePr>
        <p:xfrm>
          <a:off x="2857500" y="6680944"/>
          <a:ext cx="12470322" cy="2222627"/>
        </p:xfrm>
        <a:graphic>
          <a:graphicData uri="http://schemas.openxmlformats.org/drawingml/2006/table">
            <a:tbl>
              <a:tblPr firstRow="1" firstCol="1" lastRow="1" lastCol="1" bandRow="1" bandCol="1">
                <a:tableStyleId>{72833802-FEF1-4C79-8D5D-14CF1EAF98D9}</a:tableStyleId>
              </a:tblPr>
              <a:tblGrid>
                <a:gridCol w="4380866">
                  <a:extLst>
                    <a:ext uri="{9D8B030D-6E8A-4147-A177-3AD203B41FA5}">
                      <a16:colId xmlns:a16="http://schemas.microsoft.com/office/drawing/2014/main" val="3203473643"/>
                    </a:ext>
                  </a:extLst>
                </a:gridCol>
                <a:gridCol w="3245545">
                  <a:extLst>
                    <a:ext uri="{9D8B030D-6E8A-4147-A177-3AD203B41FA5}">
                      <a16:colId xmlns:a16="http://schemas.microsoft.com/office/drawing/2014/main" val="1554325551"/>
                    </a:ext>
                  </a:extLst>
                </a:gridCol>
                <a:gridCol w="4843911">
                  <a:extLst>
                    <a:ext uri="{9D8B030D-6E8A-4147-A177-3AD203B41FA5}">
                      <a16:colId xmlns:a16="http://schemas.microsoft.com/office/drawing/2014/main" val="1838484279"/>
                    </a:ext>
                  </a:extLst>
                </a:gridCol>
              </a:tblGrid>
              <a:tr h="664494">
                <a:tc>
                  <a:txBody>
                    <a:bodyPr/>
                    <a:lstStyle/>
                    <a:p>
                      <a:pPr indent="0" algn="ctr">
                        <a:lnSpc>
                          <a:spcPct val="100000"/>
                        </a:lnSpc>
                        <a:spcBef>
                          <a:spcPts val="55"/>
                        </a:spcBef>
                      </a:pPr>
                      <a:r>
                        <a:rPr lang="en-US" sz="2000" b="1" kern="1200">
                          <a:solidFill>
                            <a:schemeClr val="tx1"/>
                          </a:solidFill>
                          <a:effectLst/>
                        </a:rPr>
                        <a:t> KPI</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en-US" sz="2000" b="1" kern="1200">
                          <a:solidFill>
                            <a:schemeClr val="tx1"/>
                          </a:solidFill>
                          <a:effectLst/>
                        </a:rPr>
                        <a:t>SECIL value</a:t>
                      </a:r>
                      <a:endParaRPr lang="sv-SE" sz="2000" b="1"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sv-SE" sz="2000" b="1" kern="1200">
                          <a:solidFill>
                            <a:schemeClr val="tx1"/>
                          </a:solidFill>
                          <a:effectLst/>
                          <a:latin typeface="+mj-lt"/>
                          <a:ea typeface="+mn-ea"/>
                          <a:cs typeface="+mn-cs"/>
                        </a:rPr>
                        <a:t>Cement </a:t>
                      </a:r>
                      <a:r>
                        <a:rPr lang="sv-SE" sz="2000" b="1" kern="1200" err="1">
                          <a:solidFill>
                            <a:schemeClr val="tx1"/>
                          </a:solidFill>
                          <a:effectLst/>
                          <a:latin typeface="+mj-lt"/>
                          <a:ea typeface="+mn-ea"/>
                          <a:cs typeface="+mn-cs"/>
                        </a:rPr>
                        <a:t>sector</a:t>
                      </a:r>
                      <a:r>
                        <a:rPr lang="sv-SE" sz="2000" b="1" kern="1200">
                          <a:solidFill>
                            <a:schemeClr val="tx1"/>
                          </a:solidFill>
                          <a:effectLst/>
                          <a:latin typeface="+mj-lt"/>
                          <a:ea typeface="+mn-ea"/>
                          <a:cs typeface="+mn-cs"/>
                        </a:rPr>
                        <a:t> </a:t>
                      </a:r>
                      <a:r>
                        <a:rPr lang="sv-SE" sz="2000" b="1" kern="1200" err="1">
                          <a:solidFill>
                            <a:schemeClr val="tx1"/>
                          </a:solidFill>
                          <a:effectLst/>
                          <a:latin typeface="+mj-lt"/>
                          <a:ea typeface="+mn-ea"/>
                          <a:cs typeface="+mn-cs"/>
                        </a:rPr>
                        <a:t>average</a:t>
                      </a:r>
                      <a:r>
                        <a:rPr lang="sv-SE" sz="2000" b="1" kern="1200">
                          <a:solidFill>
                            <a:schemeClr val="tx1"/>
                          </a:solidFill>
                          <a:effectLst/>
                          <a:latin typeface="+mj-lt"/>
                          <a:ea typeface="+mn-ea"/>
                          <a:cs typeface="+mn-cs"/>
                        </a:rPr>
                        <a:t> </a:t>
                      </a:r>
                      <a:r>
                        <a:rPr lang="sv-SE" sz="2000" b="1" kern="1200" err="1">
                          <a:solidFill>
                            <a:schemeClr val="tx1"/>
                          </a:solidFill>
                          <a:effectLst/>
                          <a:latin typeface="+mj-lt"/>
                          <a:ea typeface="+mn-ea"/>
                          <a:cs typeface="+mn-cs"/>
                        </a:rPr>
                        <a:t>value</a:t>
                      </a:r>
                      <a:r>
                        <a:rPr lang="sv-SE" sz="2000" b="1" kern="1200">
                          <a:solidFill>
                            <a:schemeClr val="tx1"/>
                          </a:solidFill>
                          <a:effectLst/>
                          <a:latin typeface="+mj-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65927615"/>
                  </a:ext>
                </a:extLst>
              </a:tr>
              <a:tr h="509273">
                <a:tc>
                  <a:txBody>
                    <a:bodyPr/>
                    <a:lstStyle/>
                    <a:p>
                      <a:pPr indent="0" algn="ctr">
                        <a:lnSpc>
                          <a:spcPct val="100000"/>
                        </a:lnSpc>
                        <a:spcBef>
                          <a:spcPts val="30"/>
                        </a:spcBef>
                      </a:pPr>
                      <a:r>
                        <a:rPr lang="en-US" sz="2000" b="1" kern="1200">
                          <a:solidFill>
                            <a:schemeClr val="tx1"/>
                          </a:solidFill>
                          <a:effectLst/>
                        </a:rPr>
                        <a:t> Thermal energy indicator</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en-US" sz="2000" b="0" kern="1200">
                          <a:solidFill>
                            <a:schemeClr val="tx1"/>
                          </a:solidFill>
                          <a:effectLst/>
                          <a:latin typeface="+mn-lt"/>
                          <a:ea typeface="+mn-ea"/>
                          <a:cs typeface="+mn-cs"/>
                        </a:rPr>
                        <a:t>0.06 toe/t </a:t>
                      </a:r>
                      <a:r>
                        <a:rPr lang="sv-SE" sz="2000" b="0" kern="1200" err="1">
                          <a:solidFill>
                            <a:schemeClr val="tx1"/>
                          </a:solidFill>
                          <a:effectLst/>
                          <a:latin typeface="+mn-lt"/>
                          <a:ea typeface="+mn-ea"/>
                          <a:cs typeface="+mn-cs"/>
                        </a:rPr>
                        <a:t>clinker</a:t>
                      </a:r>
                      <a:endParaRPr lang="sv-SE" sz="2000" b="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sv-SE" sz="2000" b="0" kern="1200">
                          <a:solidFill>
                            <a:schemeClr val="tx1"/>
                          </a:solidFill>
                          <a:effectLst/>
                          <a:latin typeface="+mn-lt"/>
                          <a:ea typeface="+mn-ea"/>
                          <a:cs typeface="+mn-cs"/>
                        </a:rPr>
                        <a:t>0.07 </a:t>
                      </a:r>
                      <a:r>
                        <a:rPr lang="sv-SE" sz="2000" b="0" kern="1200" err="1">
                          <a:solidFill>
                            <a:schemeClr val="tx1"/>
                          </a:solidFill>
                          <a:effectLst/>
                          <a:latin typeface="+mn-lt"/>
                          <a:ea typeface="+mn-ea"/>
                          <a:cs typeface="+mn-cs"/>
                        </a:rPr>
                        <a:t>toe</a:t>
                      </a:r>
                      <a:r>
                        <a:rPr lang="sv-SE" sz="2000" b="0" kern="1200">
                          <a:solidFill>
                            <a:schemeClr val="tx1"/>
                          </a:solidFill>
                          <a:effectLst/>
                          <a:latin typeface="+mn-lt"/>
                          <a:ea typeface="+mn-ea"/>
                          <a:cs typeface="+mn-cs"/>
                        </a:rPr>
                        <a:t>/t </a:t>
                      </a:r>
                      <a:r>
                        <a:rPr lang="sv-SE" sz="2000" b="0" kern="1200" err="1">
                          <a:solidFill>
                            <a:schemeClr val="tx1"/>
                          </a:solidFill>
                          <a:effectLst/>
                          <a:latin typeface="+mn-lt"/>
                          <a:ea typeface="+mn-ea"/>
                          <a:cs typeface="+mn-cs"/>
                        </a:rPr>
                        <a:t>clinker</a:t>
                      </a:r>
                      <a:endParaRPr lang="sv-SE" sz="2000" b="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460493"/>
                  </a:ext>
                </a:extLst>
              </a:tr>
              <a:tr h="524430">
                <a:tc>
                  <a:txBody>
                    <a:bodyPr/>
                    <a:lstStyle/>
                    <a:p>
                      <a:pPr algn="ctr"/>
                      <a:r>
                        <a:rPr lang="sv-SE" sz="1600"/>
                        <a:t> </a:t>
                      </a:r>
                      <a:r>
                        <a:rPr lang="sv-SE" sz="2000" b="1" kern="1200" err="1">
                          <a:solidFill>
                            <a:schemeClr val="tx1"/>
                          </a:solidFill>
                          <a:effectLst/>
                          <a:latin typeface="+mn-lt"/>
                          <a:ea typeface="+mn-ea"/>
                          <a:cs typeface="+mn-cs"/>
                        </a:rPr>
                        <a:t>Electricity</a:t>
                      </a:r>
                      <a:r>
                        <a:rPr lang="sv-SE" sz="2000" b="1" kern="1200">
                          <a:solidFill>
                            <a:schemeClr val="tx1"/>
                          </a:solidFill>
                          <a:effectLst/>
                          <a:latin typeface="+mn-lt"/>
                          <a:ea typeface="+mn-ea"/>
                          <a:cs typeface="+mn-cs"/>
                        </a:rPr>
                        <a:t> </a:t>
                      </a:r>
                      <a:r>
                        <a:rPr lang="sv-SE" sz="2000" b="1" kern="1200" err="1">
                          <a:solidFill>
                            <a:schemeClr val="tx1"/>
                          </a:solidFill>
                          <a:effectLst/>
                          <a:latin typeface="+mn-lt"/>
                          <a:ea typeface="+mn-ea"/>
                          <a:cs typeface="+mn-cs"/>
                        </a:rPr>
                        <a:t>demand</a:t>
                      </a:r>
                      <a:endParaRPr lang="sv-SE" sz="2000" b="1" kern="120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0.12 MWh/t cement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0.09-0.15 MWh/t cement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04214"/>
                  </a:ext>
                </a:extLst>
              </a:tr>
              <a:tr h="524430">
                <a:tc>
                  <a:txBody>
                    <a:bodyPr/>
                    <a:lstStyle/>
                    <a:p>
                      <a:pPr indent="0" algn="ctr">
                        <a:lnSpc>
                          <a:spcPct val="100000"/>
                        </a:lnSpc>
                        <a:spcBef>
                          <a:spcPts val="310"/>
                        </a:spcBef>
                      </a:pPr>
                      <a:r>
                        <a:rPr lang="en-US" sz="2000" b="1" kern="1200">
                          <a:solidFill>
                            <a:schemeClr val="tx1"/>
                          </a:solidFill>
                          <a:effectLst/>
                        </a:rPr>
                        <a:t> Environmental performance</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en-US" sz="2000" b="0" kern="1200">
                          <a:solidFill>
                            <a:schemeClr val="tx1"/>
                          </a:solidFill>
                          <a:effectLst/>
                          <a:latin typeface="+mn-lt"/>
                          <a:ea typeface="+mn-ea"/>
                          <a:cs typeface="+mn-cs"/>
                        </a:rPr>
                        <a:t>0.848 tCO2eq/t </a:t>
                      </a:r>
                      <a:r>
                        <a:rPr lang="sv-SE" sz="2000" b="0" kern="1200" err="1">
                          <a:solidFill>
                            <a:schemeClr val="tx1"/>
                          </a:solidFill>
                          <a:effectLst/>
                          <a:latin typeface="+mn-lt"/>
                          <a:ea typeface="+mn-ea"/>
                          <a:cs typeface="+mn-cs"/>
                        </a:rPr>
                        <a:t>clinker</a:t>
                      </a:r>
                      <a:endParaRPr lang="sv-SE" sz="2000" b="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sv-SE" sz="2000" b="0" kern="1200">
                          <a:solidFill>
                            <a:schemeClr val="tx1"/>
                          </a:solidFill>
                          <a:effectLst/>
                          <a:latin typeface="+mn-lt"/>
                          <a:ea typeface="+mn-ea"/>
                          <a:cs typeface="+mn-cs"/>
                        </a:rPr>
                        <a:t>0.766 tCO2eq/t </a:t>
                      </a:r>
                      <a:r>
                        <a:rPr lang="sv-SE" sz="2000" b="0" kern="1200" err="1">
                          <a:solidFill>
                            <a:schemeClr val="tx1"/>
                          </a:solidFill>
                          <a:effectLst/>
                          <a:latin typeface="+mn-lt"/>
                          <a:ea typeface="+mn-ea"/>
                          <a:cs typeface="+mn-cs"/>
                        </a:rPr>
                        <a:t>clinker</a:t>
                      </a:r>
                      <a:endParaRPr lang="sv-SE" sz="2000" b="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549919"/>
                  </a:ext>
                </a:extLst>
              </a:tr>
            </a:tbl>
          </a:graphicData>
        </a:graphic>
      </p:graphicFrame>
      <p:sp>
        <p:nvSpPr>
          <p:cNvPr id="36" name="TextBox 35">
            <a:extLst>
              <a:ext uri="{FF2B5EF4-FFF2-40B4-BE49-F238E27FC236}">
                <a16:creationId xmlns:a16="http://schemas.microsoft.com/office/drawing/2014/main" id="{8EE001A1-983E-4290-BA1F-BA4ED3EC9E78}"/>
              </a:ext>
            </a:extLst>
          </p:cNvPr>
          <p:cNvSpPr txBox="1"/>
          <p:nvPr/>
        </p:nvSpPr>
        <p:spPr>
          <a:xfrm>
            <a:off x="711552" y="2276380"/>
            <a:ext cx="6780111" cy="4196020"/>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SECIL’s </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primary energy requirements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are RFD (refuse derived fuels), followed by electricity, tires, </a:t>
            </a:r>
            <a:r>
              <a:rPr kumimoji="0" lang="en-US" sz="1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petcoke</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fluid coke. The average energy usage for SECIL lays below the average value of the sector.</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The </a:t>
            </a: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GHG emissions </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associated with the consumption of these sources of energy and the raw meal reactions (kiln feed decarbonation) lay slightly above the average of the sector. It is important to remark that the emissions from electricity is low thanks to the renewable sources (wind and hydro) included in the Portuguese power generation mix</a:t>
            </a:r>
          </a:p>
        </p:txBody>
      </p:sp>
      <p:pic>
        <p:nvPicPr>
          <p:cNvPr id="6" name="Picture 5">
            <a:extLst>
              <a:ext uri="{FF2B5EF4-FFF2-40B4-BE49-F238E27FC236}">
                <a16:creationId xmlns:a16="http://schemas.microsoft.com/office/drawing/2014/main" id="{758B2941-3BE3-40CB-A8DF-FF2745320771}"/>
              </a:ext>
            </a:extLst>
          </p:cNvPr>
          <p:cNvPicPr>
            <a:picLocks noChangeAspect="1"/>
          </p:cNvPicPr>
          <p:nvPr/>
        </p:nvPicPr>
        <p:blipFill>
          <a:blip r:embed="rId6"/>
          <a:stretch>
            <a:fillRect/>
          </a:stretch>
        </p:blipFill>
        <p:spPr>
          <a:xfrm>
            <a:off x="7885763" y="2778616"/>
            <a:ext cx="10150586" cy="3110163"/>
          </a:xfrm>
          <a:prstGeom prst="rect">
            <a:avLst/>
          </a:prstGeom>
        </p:spPr>
      </p:pic>
      <p:sp>
        <p:nvSpPr>
          <p:cNvPr id="21" name="TextBox 20">
            <a:extLst>
              <a:ext uri="{FF2B5EF4-FFF2-40B4-BE49-F238E27FC236}">
                <a16:creationId xmlns:a16="http://schemas.microsoft.com/office/drawing/2014/main" id="{4C3D3616-59F0-4323-9ECD-8988E8318C9E}"/>
              </a:ext>
            </a:extLst>
          </p:cNvPr>
          <p:cNvSpPr txBox="1"/>
          <p:nvPr/>
        </p:nvSpPr>
        <p:spPr>
          <a:xfrm>
            <a:off x="10512514" y="8991876"/>
            <a:ext cx="617621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*Based on Commission Delegated Regulation (EU) 2019/331. </a:t>
            </a:r>
            <a:endParaRPr kumimoji="0" lang="sv-SE" sz="1400" b="0" i="0" u="none" strike="noStrike" kern="1200" cap="none" spc="0" normalizeH="0" baseline="0" noProof="0">
              <a:ln>
                <a:noFill/>
              </a:ln>
              <a:solidFill>
                <a:srgbClr val="2F2F2F"/>
              </a:solidFill>
              <a:effectLst/>
              <a:uLnTx/>
              <a:uFillTx/>
              <a:latin typeface="Arial"/>
              <a:ea typeface="+mn-ea"/>
              <a:cs typeface="+mn-cs"/>
            </a:endParaRPr>
          </a:p>
        </p:txBody>
      </p:sp>
      <p:sp>
        <p:nvSpPr>
          <p:cNvPr id="22" name="TextBox 21">
            <a:extLst>
              <a:ext uri="{FF2B5EF4-FFF2-40B4-BE49-F238E27FC236}">
                <a16:creationId xmlns:a16="http://schemas.microsoft.com/office/drawing/2014/main" id="{F8D3D56C-1D6F-4813-B40E-DBEA6275E329}"/>
              </a:ext>
            </a:extLst>
          </p:cNvPr>
          <p:cNvSpPr txBox="1"/>
          <p:nvPr/>
        </p:nvSpPr>
        <p:spPr>
          <a:xfrm>
            <a:off x="8763000" y="5934644"/>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a:ln>
                  <a:noFill/>
                </a:ln>
                <a:solidFill>
                  <a:srgbClr val="404040"/>
                </a:solidFill>
                <a:effectLst/>
                <a:uLnTx/>
                <a:uFillTx/>
                <a:latin typeface="Arial (body)"/>
                <a:ea typeface="+mn-ea"/>
                <a:cs typeface="+mn-cs"/>
              </a:rPr>
              <a:t>Primary energy consumption and GHG emission of the site in </a:t>
            </a:r>
            <a:r>
              <a:rPr kumimoji="0" lang="en-US" sz="1800" b="0" i="0" u="none" strike="noStrike" kern="1200" cap="none" spc="0" normalizeH="0" baseline="0" noProof="0" err="1">
                <a:ln>
                  <a:noFill/>
                </a:ln>
                <a:solidFill>
                  <a:srgbClr val="000000"/>
                </a:solidFill>
                <a:effectLst/>
                <a:uLnTx/>
                <a:uFillTx/>
                <a:latin typeface="Arial" panose="020B0604020202020204" pitchFamily="34" charset="0"/>
                <a:ea typeface="+mn-ea"/>
                <a:cs typeface="+mn-cs"/>
              </a:rPr>
              <a:t>Maceira</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-Liz (Portugal) </a:t>
            </a:r>
            <a:endParaRPr kumimoji="0" lang="sv-SE" sz="1800" b="0" i="0" u="none" strike="noStrike" kern="100" cap="none" spc="0" normalizeH="0" baseline="0" noProof="0">
              <a:ln>
                <a:noFill/>
              </a:ln>
              <a:solidFill>
                <a:srgbClr val="404040"/>
              </a:solidFill>
              <a:effectLst/>
              <a:uLnTx/>
              <a:uFillTx/>
              <a:latin typeface="Arial (body)"/>
              <a:ea typeface="+mn-ea"/>
              <a:cs typeface="+mn-cs"/>
            </a:endParaRPr>
          </a:p>
        </p:txBody>
      </p:sp>
    </p:spTree>
    <p:extLst>
      <p:ext uri="{BB962C8B-B14F-4D97-AF65-F5344CB8AC3E}">
        <p14:creationId xmlns:p14="http://schemas.microsoft.com/office/powerpoint/2010/main" val="327586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5529863" y="924916"/>
            <a:ext cx="8428981" cy="830997"/>
          </a:xfrm>
          <a:prstGeom prst="rect">
            <a:avLst/>
          </a:prstGeom>
          <a:noFill/>
        </p:spPr>
        <p:txBody>
          <a:bodyPr wrap="square">
            <a:spAutoFit/>
          </a:bodyPr>
          <a:lstStyle/>
          <a:p>
            <a:r>
              <a:rPr lang="sv-SE" sz="4800" b="1">
                <a:solidFill>
                  <a:srgbClr val="CC0033"/>
                </a:solidFill>
                <a:latin typeface="+mj-lt"/>
                <a:cs typeface="Arial" panose="020B0604020202020204" pitchFamily="34" charset="0"/>
              </a:rPr>
              <a:t>RETROFEED at SECIL</a:t>
            </a:r>
          </a:p>
        </p:txBody>
      </p:sp>
      <p:sp>
        <p:nvSpPr>
          <p:cNvPr id="21" name="TextBox 20">
            <a:extLst>
              <a:ext uri="{FF2B5EF4-FFF2-40B4-BE49-F238E27FC236}">
                <a16:creationId xmlns:a16="http://schemas.microsoft.com/office/drawing/2014/main" id="{4D202826-A262-4E51-B95E-1EDEE44997BC}"/>
              </a:ext>
            </a:extLst>
          </p:cNvPr>
          <p:cNvSpPr txBox="1"/>
          <p:nvPr/>
        </p:nvSpPr>
        <p:spPr>
          <a:xfrm>
            <a:off x="711552" y="5306556"/>
            <a:ext cx="12122133" cy="1287532"/>
          </a:xfrm>
          <a:prstGeom prst="rect">
            <a:avLst/>
          </a:prstGeom>
          <a:noFill/>
        </p:spPr>
        <p:txBody>
          <a:bodyPr wrap="square">
            <a:spAutoFit/>
          </a:bodyPr>
          <a:lstStyle/>
          <a:p>
            <a:pPr algn="just">
              <a:lnSpc>
                <a:spcPct val="150000"/>
              </a:lnSpc>
            </a:pPr>
            <a:r>
              <a:rPr lang="en-US">
                <a:solidFill>
                  <a:srgbClr val="000000"/>
                </a:solidFill>
                <a:latin typeface="Arial" panose="020B0604020202020204" pitchFamily="34" charset="0"/>
              </a:rPr>
              <a:t>T</a:t>
            </a:r>
            <a:r>
              <a:rPr lang="en-US" sz="1800" b="0" i="0" u="none" strike="noStrike" baseline="0">
                <a:solidFill>
                  <a:srgbClr val="000000"/>
                </a:solidFill>
                <a:latin typeface="Arial" panose="020B0604020202020204" pitchFamily="34" charset="0"/>
              </a:rPr>
              <a:t>he combustion system (design of a new main burner) of the clinker rotary kiln needs to be retrofitted to allow the increase in knowledge about the process conditions and feedstock characteristics, resulting in a higher use of alternative fuels as opposed to their fossil-based counterparts.</a:t>
            </a:r>
            <a:endParaRPr lang="es-ES"/>
          </a:p>
        </p:txBody>
      </p:sp>
      <p:sp>
        <p:nvSpPr>
          <p:cNvPr id="22" name="TextBox 21">
            <a:extLst>
              <a:ext uri="{FF2B5EF4-FFF2-40B4-BE49-F238E27FC236}">
                <a16:creationId xmlns:a16="http://schemas.microsoft.com/office/drawing/2014/main" id="{A9B20580-BA1E-4C7C-A82E-3639921429A1}"/>
              </a:ext>
            </a:extLst>
          </p:cNvPr>
          <p:cNvSpPr txBox="1"/>
          <p:nvPr/>
        </p:nvSpPr>
        <p:spPr>
          <a:xfrm>
            <a:off x="711552" y="3063530"/>
            <a:ext cx="12122132" cy="1287532"/>
          </a:xfrm>
          <a:prstGeom prst="rect">
            <a:avLst/>
          </a:prstGeom>
          <a:noFill/>
        </p:spPr>
        <p:txBody>
          <a:bodyPr wrap="square">
            <a:spAutoFit/>
          </a:bodyPr>
          <a:lstStyle/>
          <a:p>
            <a:pPr algn="just">
              <a:lnSpc>
                <a:spcPct val="150000"/>
              </a:lnSpc>
            </a:pPr>
            <a:r>
              <a:rPr lang="en-US" sz="1800" b="0" i="0" u="none" strike="noStrike" baseline="0" err="1">
                <a:solidFill>
                  <a:srgbClr val="000000"/>
                </a:solidFill>
                <a:latin typeface="Arial" panose="020B0604020202020204" pitchFamily="34" charset="0"/>
              </a:rPr>
              <a:t>Maceira</a:t>
            </a:r>
            <a:r>
              <a:rPr lang="en-US" sz="1800" b="0" i="0" u="none" strike="noStrike" baseline="0">
                <a:solidFill>
                  <a:srgbClr val="000000"/>
                </a:solidFill>
                <a:latin typeface="Arial" panose="020B0604020202020204" pitchFamily="34" charset="0"/>
              </a:rPr>
              <a:t>-Liz already uses alternative fuels (RDF, tires, fluff) for clinker production, but these types of fuel are characterized by high heterogeneity, high variation of lower calorific value (LCV) and high variation of moisture content, posing operational problems and flame control difficulties. </a:t>
            </a:r>
            <a:endParaRPr lang="en-US" b="0" i="0" u="none" strike="noStrike" baseline="0">
              <a:solidFill>
                <a:srgbClr val="000000"/>
              </a:solidFill>
              <a:latin typeface="Arial" panose="020B0604020202020204" pitchFamily="34" charset="0"/>
            </a:endParaRPr>
          </a:p>
        </p:txBody>
      </p:sp>
      <p:sp>
        <p:nvSpPr>
          <p:cNvPr id="23" name="TextBox 22">
            <a:extLst>
              <a:ext uri="{FF2B5EF4-FFF2-40B4-BE49-F238E27FC236}">
                <a16:creationId xmlns:a16="http://schemas.microsoft.com/office/drawing/2014/main" id="{EDADB62C-C9C5-46BD-B3F0-92C52F43256C}"/>
              </a:ext>
            </a:extLst>
          </p:cNvPr>
          <p:cNvSpPr txBox="1"/>
          <p:nvPr/>
        </p:nvSpPr>
        <p:spPr>
          <a:xfrm>
            <a:off x="711552" y="2352624"/>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Why</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SECIL?</a:t>
            </a:r>
          </a:p>
        </p:txBody>
      </p:sp>
      <p:sp>
        <p:nvSpPr>
          <p:cNvPr id="24" name="TextBox 23">
            <a:extLst>
              <a:ext uri="{FF2B5EF4-FFF2-40B4-BE49-F238E27FC236}">
                <a16:creationId xmlns:a16="http://schemas.microsoft.com/office/drawing/2014/main" id="{937FCD4A-B1F9-4E69-A0BA-D616BDBFF034}"/>
              </a:ext>
            </a:extLst>
          </p:cNvPr>
          <p:cNvSpPr txBox="1"/>
          <p:nvPr/>
        </p:nvSpPr>
        <p:spPr>
          <a:xfrm>
            <a:off x="711552" y="4759845"/>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Where</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SECIL?</a:t>
            </a:r>
          </a:p>
        </p:txBody>
      </p:sp>
      <p:sp>
        <p:nvSpPr>
          <p:cNvPr id="25" name="TextBox 24">
            <a:extLst>
              <a:ext uri="{FF2B5EF4-FFF2-40B4-BE49-F238E27FC236}">
                <a16:creationId xmlns:a16="http://schemas.microsoft.com/office/drawing/2014/main" id="{0ECC9F57-CF49-4DE9-A193-ACA3C8FEE863}"/>
              </a:ext>
            </a:extLst>
          </p:cNvPr>
          <p:cNvSpPr txBox="1"/>
          <p:nvPr/>
        </p:nvSpPr>
        <p:spPr>
          <a:xfrm>
            <a:off x="1130757" y="7056155"/>
            <a:ext cx="11521785" cy="11318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algn="ctr">
              <a:lnSpc>
                <a:spcPct val="150000"/>
              </a:lnSpc>
            </a:pPr>
            <a:r>
              <a:rPr lang="es-ES" sz="2400" err="1">
                <a:solidFill>
                  <a:schemeClr val="bg1"/>
                </a:solidFill>
              </a:rPr>
              <a:t>With</a:t>
            </a:r>
            <a:r>
              <a:rPr lang="es-ES" sz="2400">
                <a:solidFill>
                  <a:schemeClr val="bg1"/>
                </a:solidFill>
              </a:rPr>
              <a:t> </a:t>
            </a:r>
            <a:r>
              <a:rPr lang="es-ES" sz="2400" err="1">
                <a:solidFill>
                  <a:schemeClr val="bg1"/>
                </a:solidFill>
              </a:rPr>
              <a:t>these</a:t>
            </a:r>
            <a:r>
              <a:rPr lang="es-ES" sz="2400">
                <a:solidFill>
                  <a:schemeClr val="bg1"/>
                </a:solidFill>
              </a:rPr>
              <a:t> </a:t>
            </a:r>
            <a:r>
              <a:rPr lang="es-ES" sz="2400" err="1">
                <a:solidFill>
                  <a:schemeClr val="bg1"/>
                </a:solidFill>
              </a:rPr>
              <a:t>actions</a:t>
            </a:r>
            <a:r>
              <a:rPr lang="es-ES" sz="2400">
                <a:solidFill>
                  <a:schemeClr val="bg1"/>
                </a:solidFill>
              </a:rPr>
              <a:t>, </a:t>
            </a:r>
            <a:r>
              <a:rPr lang="es-ES" sz="2400" err="1">
                <a:solidFill>
                  <a:schemeClr val="bg1"/>
                </a:solidFill>
              </a:rPr>
              <a:t>it</a:t>
            </a:r>
            <a:r>
              <a:rPr lang="es-ES" sz="2400">
                <a:solidFill>
                  <a:schemeClr val="bg1"/>
                </a:solidFill>
              </a:rPr>
              <a:t> </a:t>
            </a:r>
            <a:r>
              <a:rPr lang="es-ES" sz="2400" err="1">
                <a:solidFill>
                  <a:schemeClr val="bg1"/>
                </a:solidFill>
              </a:rPr>
              <a:t>is</a:t>
            </a:r>
            <a:r>
              <a:rPr lang="es-ES" sz="2400">
                <a:solidFill>
                  <a:schemeClr val="bg1"/>
                </a:solidFill>
              </a:rPr>
              <a:t> </a:t>
            </a:r>
            <a:r>
              <a:rPr lang="es-ES" sz="2400" err="1">
                <a:solidFill>
                  <a:schemeClr val="bg1"/>
                </a:solidFill>
              </a:rPr>
              <a:t>expected</a:t>
            </a:r>
            <a:r>
              <a:rPr lang="es-ES" sz="2400">
                <a:solidFill>
                  <a:schemeClr val="bg1"/>
                </a:solidFill>
              </a:rPr>
              <a:t> </a:t>
            </a:r>
            <a:r>
              <a:rPr lang="es-ES" sz="2400" err="1">
                <a:solidFill>
                  <a:schemeClr val="bg1"/>
                </a:solidFill>
              </a:rPr>
              <a:t>to</a:t>
            </a:r>
            <a:r>
              <a:rPr lang="es-ES" sz="2400">
                <a:solidFill>
                  <a:schemeClr val="bg1"/>
                </a:solidFill>
              </a:rPr>
              <a:t> </a:t>
            </a:r>
            <a:r>
              <a:rPr lang="es-ES" sz="2400" err="1">
                <a:solidFill>
                  <a:schemeClr val="bg1"/>
                </a:solidFill>
              </a:rPr>
              <a:t>achieve</a:t>
            </a:r>
            <a:r>
              <a:rPr lang="es-ES" sz="2400">
                <a:solidFill>
                  <a:schemeClr val="bg1"/>
                </a:solidFill>
              </a:rPr>
              <a:t> </a:t>
            </a:r>
            <a:r>
              <a:rPr lang="en-US" sz="2400" b="0" i="0" u="none" strike="noStrike" baseline="0">
                <a:solidFill>
                  <a:schemeClr val="bg1"/>
                </a:solidFill>
                <a:latin typeface="Arial" panose="020B0604020202020204" pitchFamily="34" charset="0"/>
              </a:rPr>
              <a:t>higher energy efficiency and lower CO</a:t>
            </a:r>
            <a:r>
              <a:rPr lang="en-US" sz="2400" b="0" i="0" u="none" strike="noStrike" baseline="-25000">
                <a:solidFill>
                  <a:schemeClr val="bg1"/>
                </a:solidFill>
                <a:latin typeface="Arial" panose="020B0604020202020204" pitchFamily="34" charset="0"/>
              </a:rPr>
              <a:t>2</a:t>
            </a:r>
            <a:r>
              <a:rPr lang="en-US" sz="2400" b="0" i="0" u="none" strike="noStrike" baseline="0">
                <a:solidFill>
                  <a:schemeClr val="bg1"/>
                </a:solidFill>
                <a:latin typeface="Arial" panose="020B0604020202020204" pitchFamily="34" charset="0"/>
              </a:rPr>
              <a:t> emissions.</a:t>
            </a:r>
            <a:endParaRPr lang="sv-SE" sz="2200">
              <a:solidFill>
                <a:schemeClr val="bg1"/>
              </a:solidFill>
            </a:endParaRPr>
          </a:p>
        </p:txBody>
      </p:sp>
      <p:sp>
        <p:nvSpPr>
          <p:cNvPr id="26" name="TextBox 25">
            <a:extLst>
              <a:ext uri="{FF2B5EF4-FFF2-40B4-BE49-F238E27FC236}">
                <a16:creationId xmlns:a16="http://schemas.microsoft.com/office/drawing/2014/main" id="{1AA5A209-B555-46CA-B9DD-77580D840E4F}"/>
              </a:ext>
            </a:extLst>
          </p:cNvPr>
          <p:cNvSpPr txBox="1"/>
          <p:nvPr/>
        </p:nvSpPr>
        <p:spPr>
          <a:xfrm>
            <a:off x="14474384" y="4783336"/>
            <a:ext cx="2542182" cy="523220"/>
          </a:xfrm>
          <a:prstGeom prst="rect">
            <a:avLst/>
          </a:prstGeom>
          <a:noFill/>
        </p:spPr>
        <p:txBody>
          <a:bodyPr wrap="square" rtlCol="0">
            <a:spAutoFit/>
          </a:bodyPr>
          <a:lstStyle/>
          <a:p>
            <a:pPr algn="ctr"/>
            <a:r>
              <a:rPr lang="en-US" sz="1400" kern="100">
                <a:solidFill>
                  <a:srgbClr val="404040"/>
                </a:solidFill>
                <a:latin typeface="Arial (body)"/>
              </a:rPr>
              <a:t>RDFs (Refuse Derived Fuels) with plastic, paper and textile</a:t>
            </a:r>
            <a:endParaRPr lang="sv-SE" sz="1400" kern="100">
              <a:solidFill>
                <a:srgbClr val="404040"/>
              </a:solidFill>
              <a:latin typeface="Arial (body)"/>
            </a:endParaRPr>
          </a:p>
        </p:txBody>
      </p:sp>
      <p:pic>
        <p:nvPicPr>
          <p:cNvPr id="3" name="Picture 2">
            <a:extLst>
              <a:ext uri="{FF2B5EF4-FFF2-40B4-BE49-F238E27FC236}">
                <a16:creationId xmlns:a16="http://schemas.microsoft.com/office/drawing/2014/main" id="{2000C746-102D-4568-A72F-D434C58AD5A5}"/>
              </a:ext>
            </a:extLst>
          </p:cNvPr>
          <p:cNvPicPr>
            <a:picLocks noChangeAspect="1"/>
          </p:cNvPicPr>
          <p:nvPr/>
        </p:nvPicPr>
        <p:blipFill>
          <a:blip r:embed="rId6"/>
          <a:stretch>
            <a:fillRect/>
          </a:stretch>
        </p:blipFill>
        <p:spPr>
          <a:xfrm>
            <a:off x="14069075" y="2442818"/>
            <a:ext cx="3352800" cy="2257425"/>
          </a:xfrm>
          <a:prstGeom prst="rect">
            <a:avLst/>
          </a:prstGeom>
        </p:spPr>
      </p:pic>
      <p:pic>
        <p:nvPicPr>
          <p:cNvPr id="15" name="Picture 14">
            <a:extLst>
              <a:ext uri="{FF2B5EF4-FFF2-40B4-BE49-F238E27FC236}">
                <a16:creationId xmlns:a16="http://schemas.microsoft.com/office/drawing/2014/main" id="{1E96CBF7-F485-4F4C-BAEC-AF1E79E3A165}"/>
              </a:ext>
            </a:extLst>
          </p:cNvPr>
          <p:cNvPicPr>
            <a:picLocks noChangeAspect="1"/>
          </p:cNvPicPr>
          <p:nvPr/>
        </p:nvPicPr>
        <p:blipFill>
          <a:blip r:embed="rId7"/>
          <a:stretch>
            <a:fillRect/>
          </a:stretch>
        </p:blipFill>
        <p:spPr>
          <a:xfrm>
            <a:off x="14121462" y="5712593"/>
            <a:ext cx="3248025" cy="2209800"/>
          </a:xfrm>
          <a:prstGeom prst="rect">
            <a:avLst/>
          </a:prstGeom>
        </p:spPr>
      </p:pic>
      <p:sp>
        <p:nvSpPr>
          <p:cNvPr id="27" name="TextBox 26">
            <a:extLst>
              <a:ext uri="{FF2B5EF4-FFF2-40B4-BE49-F238E27FC236}">
                <a16:creationId xmlns:a16="http://schemas.microsoft.com/office/drawing/2014/main" id="{5C8EA450-7256-4ADE-83D5-9FBC51B246EE}"/>
              </a:ext>
            </a:extLst>
          </p:cNvPr>
          <p:cNvSpPr txBox="1"/>
          <p:nvPr/>
        </p:nvSpPr>
        <p:spPr>
          <a:xfrm>
            <a:off x="14474384" y="8024234"/>
            <a:ext cx="2542182" cy="307777"/>
          </a:xfrm>
          <a:prstGeom prst="rect">
            <a:avLst/>
          </a:prstGeom>
          <a:noFill/>
        </p:spPr>
        <p:txBody>
          <a:bodyPr wrap="square" rtlCol="0">
            <a:spAutoFit/>
          </a:bodyPr>
          <a:lstStyle/>
          <a:p>
            <a:pPr algn="ctr"/>
            <a:r>
              <a:rPr lang="en-US" sz="1400" kern="100">
                <a:solidFill>
                  <a:srgbClr val="404040"/>
                </a:solidFill>
                <a:latin typeface="Arial (body)"/>
              </a:rPr>
              <a:t>Tires used as fuel</a:t>
            </a:r>
            <a:endParaRPr lang="sv-SE" sz="1400" kern="100">
              <a:solidFill>
                <a:srgbClr val="404040"/>
              </a:solidFill>
              <a:latin typeface="Arial (body)"/>
            </a:endParaRPr>
          </a:p>
        </p:txBody>
      </p:sp>
    </p:spTree>
    <p:extLst>
      <p:ext uri="{BB962C8B-B14F-4D97-AF65-F5344CB8AC3E}">
        <p14:creationId xmlns:p14="http://schemas.microsoft.com/office/powerpoint/2010/main" val="1419247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E4D79FA-32DD-45C8-8356-363B38C104F1}"/>
              </a:ext>
            </a:extLst>
          </p:cNvPr>
          <p:cNvPicPr>
            <a:picLocks noChangeAspect="1"/>
          </p:cNvPicPr>
          <p:nvPr/>
        </p:nvPicPr>
        <p:blipFill rotWithShape="1">
          <a:blip r:embed="rId3" cstate="screen">
            <a:alphaModFix amt="20000"/>
            <a:extLst>
              <a:ext uri="{28A0092B-C50C-407E-A947-70E740481C1C}">
                <a14:useLocalDpi xmlns:a14="http://schemas.microsoft.com/office/drawing/2010/main"/>
              </a:ext>
            </a:extLst>
          </a:blip>
          <a:srcRect t="43759" b="16844"/>
          <a:stretch/>
        </p:blipFill>
        <p:spPr bwMode="auto">
          <a:xfrm>
            <a:off x="324349" y="3640246"/>
            <a:ext cx="17712000" cy="52608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1038480" y="3640246"/>
            <a:ext cx="7162789" cy="5170646"/>
          </a:xfrm>
          <a:prstGeom prst="rect">
            <a:avLst/>
          </a:prstGeom>
        </p:spPr>
        <p:txBody>
          <a:bodyPr wrap="square" lIns="0" tIns="0" rIns="0" bIns="0" rtlCol="0" anchor="t">
            <a:spAutoFit/>
          </a:bodyPr>
          <a:lstStyle/>
          <a:p>
            <a:pPr>
              <a:buClr>
                <a:schemeClr val="accent5"/>
              </a:buClr>
            </a:pPr>
            <a:r>
              <a:rPr lang="en-US" sz="2800" b="1">
                <a:solidFill>
                  <a:schemeClr val="accent1"/>
                </a:solidFill>
              </a:rPr>
              <a:t>Retrofitting actions</a:t>
            </a:r>
          </a:p>
          <a:p>
            <a:pPr>
              <a:buClr>
                <a:schemeClr val="accent5"/>
              </a:buClr>
            </a:pPr>
            <a:endParaRPr lang="en-US" sz="2800" b="1"/>
          </a:p>
          <a:p>
            <a:pPr marL="457200" indent="-457200">
              <a:buClr>
                <a:srgbClr val="CC0033"/>
              </a:buClr>
              <a:buFont typeface="Wingdings" panose="05000000000000000000" pitchFamily="2" charset="2"/>
              <a:buChar char="ü"/>
            </a:pPr>
            <a:r>
              <a:rPr lang="en-US" sz="2800" b="1"/>
              <a:t>Full-scale multi-fuel burner design</a:t>
            </a:r>
          </a:p>
          <a:p>
            <a:pPr marL="457200" indent="-457200">
              <a:buClr>
                <a:srgbClr val="CC0033"/>
              </a:buClr>
              <a:buFont typeface="Wingdings" panose="05000000000000000000" pitchFamily="2" charset="2"/>
              <a:buChar char="ü"/>
            </a:pPr>
            <a:endParaRPr lang="en-US" sz="2800" b="1"/>
          </a:p>
          <a:p>
            <a:pPr marL="457200" indent="-457200">
              <a:buClr>
                <a:srgbClr val="CC0033"/>
              </a:buClr>
              <a:buFont typeface="Wingdings" panose="05000000000000000000" pitchFamily="2" charset="2"/>
              <a:buChar char="ü"/>
            </a:pPr>
            <a:r>
              <a:rPr lang="en-US" sz="2800" b="1"/>
              <a:t>Image based combustion diagnosis tool</a:t>
            </a:r>
          </a:p>
          <a:p>
            <a:pPr marL="457200" indent="-457200">
              <a:buClr>
                <a:srgbClr val="CC0033"/>
              </a:buClr>
              <a:buFont typeface="Wingdings" panose="05000000000000000000" pitchFamily="2" charset="2"/>
              <a:buChar char="ü"/>
            </a:pPr>
            <a:endParaRPr lang="en-US" sz="2800" b="1"/>
          </a:p>
          <a:p>
            <a:pPr marL="457200" indent="-457200">
              <a:buClr>
                <a:srgbClr val="CC0033"/>
              </a:buClr>
              <a:buFont typeface="Wingdings" panose="05000000000000000000" pitchFamily="2" charset="2"/>
              <a:buChar char="ü"/>
            </a:pPr>
            <a:r>
              <a:rPr lang="en-US" sz="2800" b="1"/>
              <a:t>Alternative fuels properties determination</a:t>
            </a:r>
          </a:p>
          <a:p>
            <a:pPr marL="457200" indent="-457200">
              <a:buClr>
                <a:srgbClr val="CC0033"/>
              </a:buClr>
              <a:buFont typeface="Wingdings" panose="05000000000000000000" pitchFamily="2" charset="2"/>
              <a:buChar char="ü"/>
            </a:pPr>
            <a:endParaRPr lang="en-US" sz="2800" b="1"/>
          </a:p>
          <a:p>
            <a:pPr marL="457200" indent="-457200">
              <a:buClr>
                <a:srgbClr val="CC0033"/>
              </a:buClr>
              <a:buFont typeface="Wingdings" panose="05000000000000000000" pitchFamily="2" charset="2"/>
              <a:buChar char="ü"/>
            </a:pPr>
            <a:r>
              <a:rPr lang="en-US" sz="2800" b="1"/>
              <a:t>Real time clinker optical characterization</a:t>
            </a:r>
            <a:endParaRPr lang="es-ES" sz="2800" b="1"/>
          </a:p>
        </p:txBody>
      </p:sp>
      <p:sp>
        <p:nvSpPr>
          <p:cNvPr id="26" name="TextBox 14">
            <a:extLst>
              <a:ext uri="{FF2B5EF4-FFF2-40B4-BE49-F238E27FC236}">
                <a16:creationId xmlns:a16="http://schemas.microsoft.com/office/drawing/2014/main" id="{7D36EA49-80B0-4761-8A24-F05F322EAC77}"/>
              </a:ext>
            </a:extLst>
          </p:cNvPr>
          <p:cNvSpPr txBox="1"/>
          <p:nvPr/>
        </p:nvSpPr>
        <p:spPr>
          <a:xfrm>
            <a:off x="10086731" y="3964846"/>
            <a:ext cx="7162789" cy="3877985"/>
          </a:xfrm>
          <a:prstGeom prst="rect">
            <a:avLst/>
          </a:prstGeom>
        </p:spPr>
        <p:txBody>
          <a:bodyPr wrap="square" lIns="0" tIns="0" rIns="0" bIns="0" rtlCol="0" anchor="t">
            <a:spAutoFit/>
          </a:bodyPr>
          <a:lstStyle/>
          <a:p>
            <a:pPr>
              <a:buClr>
                <a:schemeClr val="accent5"/>
              </a:buClr>
            </a:pPr>
            <a:r>
              <a:rPr lang="en-US" sz="2800" b="1">
                <a:solidFill>
                  <a:schemeClr val="accent2">
                    <a:lumMod val="75000"/>
                  </a:schemeClr>
                </a:solidFill>
              </a:rPr>
              <a:t>Goals</a:t>
            </a:r>
          </a:p>
          <a:p>
            <a:pPr>
              <a:buClr>
                <a:schemeClr val="accent5"/>
              </a:buClr>
            </a:pPr>
            <a:endParaRPr lang="en-US" sz="2800" b="1"/>
          </a:p>
          <a:p>
            <a:pPr marL="457200" indent="-457200">
              <a:buClr>
                <a:schemeClr val="accent2">
                  <a:lumMod val="75000"/>
                </a:schemeClr>
              </a:buClr>
              <a:buFont typeface="Wingdings" panose="05000000000000000000" pitchFamily="2" charset="2"/>
              <a:buChar char="ü"/>
            </a:pPr>
            <a:r>
              <a:rPr lang="en-US" sz="2800" b="1"/>
              <a:t>CO</a:t>
            </a:r>
            <a:r>
              <a:rPr lang="en-US" sz="2800" b="1" baseline="-25000"/>
              <a:t>2</a:t>
            </a:r>
            <a:r>
              <a:rPr lang="en-US" sz="2800" b="1"/>
              <a:t> emissions reduction</a:t>
            </a:r>
          </a:p>
          <a:p>
            <a:pPr marL="457200" indent="-457200">
              <a:buClr>
                <a:srgbClr val="99CC99"/>
              </a:buClr>
              <a:buFont typeface="Wingdings" panose="05000000000000000000" pitchFamily="2" charset="2"/>
              <a:buChar char="ü"/>
            </a:pPr>
            <a:endParaRPr lang="en-US" sz="2800" b="1"/>
          </a:p>
          <a:p>
            <a:pPr marL="457200" indent="-457200">
              <a:buClr>
                <a:schemeClr val="accent2">
                  <a:lumMod val="75000"/>
                </a:schemeClr>
              </a:buClr>
              <a:buFont typeface="Wingdings" panose="05000000000000000000" pitchFamily="2" charset="2"/>
              <a:buChar char="ü"/>
            </a:pPr>
            <a:r>
              <a:rPr lang="en-US" sz="2800" b="1"/>
              <a:t>Replacement of fossil fuel close to 80%</a:t>
            </a:r>
          </a:p>
          <a:p>
            <a:pPr>
              <a:buClr>
                <a:srgbClr val="99CC99"/>
              </a:buClr>
            </a:pPr>
            <a:endParaRPr lang="en-US" sz="2800" b="1"/>
          </a:p>
          <a:p>
            <a:pPr marL="457200" indent="-457200">
              <a:buClr>
                <a:schemeClr val="accent2">
                  <a:lumMod val="75000"/>
                </a:schemeClr>
              </a:buClr>
              <a:buFont typeface="Wingdings" panose="05000000000000000000" pitchFamily="2" charset="2"/>
              <a:buChar char="ü"/>
            </a:pPr>
            <a:r>
              <a:rPr lang="en-US" sz="2800" b="1"/>
              <a:t>Increment in energy efficiency</a:t>
            </a:r>
          </a:p>
          <a:p>
            <a:pPr marL="457200" indent="-457200">
              <a:buClr>
                <a:srgbClr val="99CC99"/>
              </a:buClr>
              <a:buFont typeface="Wingdings" panose="05000000000000000000" pitchFamily="2" charset="2"/>
              <a:buChar char="ü"/>
            </a:pPr>
            <a:endParaRPr lang="en-US" sz="2800" b="1"/>
          </a:p>
          <a:p>
            <a:pPr marL="457200" indent="-457200">
              <a:buClr>
                <a:schemeClr val="accent2">
                  <a:lumMod val="75000"/>
                </a:schemeClr>
              </a:buClr>
              <a:buFont typeface="Wingdings" panose="05000000000000000000" pitchFamily="2" charset="2"/>
              <a:buChar char="ü"/>
            </a:pPr>
            <a:r>
              <a:rPr lang="en-US" sz="2800" b="1"/>
              <a:t>M&amp;C improvement</a:t>
            </a:r>
          </a:p>
        </p:txBody>
      </p:sp>
      <p:cxnSp>
        <p:nvCxnSpPr>
          <p:cNvPr id="24" name="Conector recto 23">
            <a:extLst>
              <a:ext uri="{FF2B5EF4-FFF2-40B4-BE49-F238E27FC236}">
                <a16:creationId xmlns:a16="http://schemas.microsoft.com/office/drawing/2014/main" id="{98FC0001-D488-4184-8260-ECD10E34CE06}"/>
              </a:ext>
            </a:extLst>
          </p:cNvPr>
          <p:cNvCxnSpPr>
            <a:cxnSpLocks/>
          </p:cNvCxnSpPr>
          <p:nvPr/>
        </p:nvCxnSpPr>
        <p:spPr>
          <a:xfrm>
            <a:off x="8915400" y="3703500"/>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AD4CB6C3-8453-40F4-BF92-A74583B9C483}"/>
              </a:ext>
            </a:extLst>
          </p:cNvPr>
          <p:cNvCxnSpPr>
            <a:cxnSpLocks/>
          </p:cNvCxnSpPr>
          <p:nvPr/>
        </p:nvCxnSpPr>
        <p:spPr>
          <a:xfrm>
            <a:off x="8915400" y="6121140"/>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3" name="Imagen 93">
            <a:extLst>
              <a:ext uri="{FF2B5EF4-FFF2-40B4-BE49-F238E27FC236}">
                <a16:creationId xmlns:a16="http://schemas.microsoft.com/office/drawing/2014/main" id="{9BE0D5D6-4F06-4404-AD81-999FF1F22C15}"/>
              </a:ext>
            </a:extLst>
          </p:cNvPr>
          <p:cNvPicPr>
            <a:picLocks noChangeAspect="1"/>
          </p:cNvPicPr>
          <p:nvPr/>
        </p:nvPicPr>
        <p:blipFill rotWithShape="1">
          <a:blip r:embed="rId7"/>
          <a:srcRect l="23084" t="14316" r="9046" b="7091"/>
          <a:stretch/>
        </p:blipFill>
        <p:spPr>
          <a:xfrm>
            <a:off x="13668125" y="1094080"/>
            <a:ext cx="2369044" cy="1936268"/>
          </a:xfrm>
          <a:prstGeom prst="rect">
            <a:avLst/>
          </a:prstGeom>
        </p:spPr>
      </p:pic>
      <p:sp>
        <p:nvSpPr>
          <p:cNvPr id="22" name="TextBox 21">
            <a:extLst>
              <a:ext uri="{FF2B5EF4-FFF2-40B4-BE49-F238E27FC236}">
                <a16:creationId xmlns:a16="http://schemas.microsoft.com/office/drawing/2014/main" id="{28407ABB-9AD6-4592-827F-6C44DEFD0FCA}"/>
              </a:ext>
            </a:extLst>
          </p:cNvPr>
          <p:cNvSpPr txBox="1"/>
          <p:nvPr/>
        </p:nvSpPr>
        <p:spPr>
          <a:xfrm>
            <a:off x="741949" y="1119170"/>
            <a:ext cx="11081084" cy="1569660"/>
          </a:xfrm>
          <a:prstGeom prst="rect">
            <a:avLst/>
          </a:prstGeom>
          <a:noFill/>
        </p:spPr>
        <p:txBody>
          <a:bodyPr wrap="square">
            <a:spAutoFit/>
          </a:bodyPr>
          <a:lstStyle/>
          <a:p>
            <a:r>
              <a:rPr lang="sv-SE" sz="4800" b="1" err="1">
                <a:solidFill>
                  <a:srgbClr val="CC0033"/>
                </a:solidFill>
                <a:latin typeface="+mj-lt"/>
                <a:cs typeface="Arial" panose="020B0604020202020204" pitchFamily="34" charset="0"/>
              </a:rPr>
              <a:t>Summary</a:t>
            </a:r>
            <a:r>
              <a:rPr lang="sv-SE" sz="4800" b="1">
                <a:solidFill>
                  <a:srgbClr val="CC0033"/>
                </a:solidFill>
                <a:latin typeface="+mj-lt"/>
                <a:cs typeface="Arial" panose="020B0604020202020204" pitchFamily="34" charset="0"/>
              </a:rPr>
              <a:t> </a:t>
            </a:r>
            <a:r>
              <a:rPr lang="sv-SE" sz="4800" b="1" err="1">
                <a:solidFill>
                  <a:srgbClr val="CC0033"/>
                </a:solidFill>
                <a:latin typeface="+mj-lt"/>
                <a:cs typeface="Arial" panose="020B0604020202020204" pitchFamily="34" charset="0"/>
              </a:rPr>
              <a:t>of</a:t>
            </a:r>
            <a:r>
              <a:rPr lang="sv-SE" sz="4800" b="1">
                <a:solidFill>
                  <a:srgbClr val="CC0033"/>
                </a:solidFill>
                <a:latin typeface="+mj-lt"/>
                <a:cs typeface="Arial" panose="020B0604020202020204" pitchFamily="34" charset="0"/>
              </a:rPr>
              <a:t> actions and </a:t>
            </a:r>
            <a:r>
              <a:rPr lang="sv-SE" sz="4800" b="1" err="1">
                <a:solidFill>
                  <a:srgbClr val="CC0033"/>
                </a:solidFill>
                <a:latin typeface="+mj-lt"/>
                <a:cs typeface="Arial" panose="020B0604020202020204" pitchFamily="34" charset="0"/>
              </a:rPr>
              <a:t>goals</a:t>
            </a:r>
            <a:r>
              <a:rPr lang="sv-SE" sz="4800" b="1">
                <a:solidFill>
                  <a:srgbClr val="CC0033"/>
                </a:solidFill>
                <a:latin typeface="+mj-lt"/>
                <a:cs typeface="Arial" panose="020B0604020202020204" pitchFamily="34" charset="0"/>
              </a:rPr>
              <a:t> </a:t>
            </a:r>
            <a:r>
              <a:rPr lang="sv-SE" sz="4800" b="1" err="1">
                <a:solidFill>
                  <a:srgbClr val="CC0033"/>
                </a:solidFill>
                <a:latin typeface="+mj-lt"/>
                <a:cs typeface="Arial" panose="020B0604020202020204" pitchFamily="34" charset="0"/>
              </a:rPr>
              <a:t>of</a:t>
            </a:r>
            <a:r>
              <a:rPr lang="sv-SE" sz="4800" b="1">
                <a:solidFill>
                  <a:srgbClr val="CC0033"/>
                </a:solidFill>
                <a:latin typeface="+mj-lt"/>
                <a:cs typeface="Arial" panose="020B0604020202020204" pitchFamily="34" charset="0"/>
              </a:rPr>
              <a:t> SECIL </a:t>
            </a:r>
            <a:r>
              <a:rPr lang="sv-SE" sz="4800" b="1" err="1">
                <a:solidFill>
                  <a:srgbClr val="CC0033"/>
                </a:solidFill>
                <a:latin typeface="+mj-lt"/>
                <a:cs typeface="Arial" panose="020B0604020202020204" pitchFamily="34" charset="0"/>
              </a:rPr>
              <a:t>retrofitting</a:t>
            </a:r>
            <a:endParaRPr lang="sv-SE" sz="4800" b="1">
              <a:solidFill>
                <a:srgbClr val="CC0033"/>
              </a:solidFill>
              <a:latin typeface="+mj-lt"/>
              <a:cs typeface="Arial" panose="020B0604020202020204" pitchFamily="34" charset="0"/>
            </a:endParaRPr>
          </a:p>
        </p:txBody>
      </p:sp>
    </p:spTree>
    <p:extLst>
      <p:ext uri="{BB962C8B-B14F-4D97-AF65-F5344CB8AC3E}">
        <p14:creationId xmlns:p14="http://schemas.microsoft.com/office/powerpoint/2010/main" val="3084934401"/>
      </p:ext>
    </p:extLst>
  </p:cSld>
  <p:clrMapOvr>
    <a:masterClrMapping/>
  </p:clrMapOvr>
  <mc:AlternateContent xmlns:mc="http://schemas.openxmlformats.org/markup-compatibility/2006" xmlns:p14="http://schemas.microsoft.com/office/powerpoint/2010/main">
    <mc:Choice Requires="p14">
      <p:transition spd="slow" p14:dur="2000" advTm="86474"/>
    </mc:Choice>
    <mc:Fallback xmlns="">
      <p:transition spd="slow" advTm="8647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46" y="9620433"/>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ectangle 1">
            <a:extLst>
              <a:ext uri="{FF2B5EF4-FFF2-40B4-BE49-F238E27FC236}">
                <a16:creationId xmlns:a16="http://schemas.microsoft.com/office/drawing/2014/main" id="{A97EA764-7BA5-46E6-BD08-CD4E8F4C859F}"/>
              </a:ext>
            </a:extLst>
          </p:cNvPr>
          <p:cNvSpPr>
            <a:spLocks noChangeArrowheads="1"/>
          </p:cNvSpPr>
          <p:nvPr/>
        </p:nvSpPr>
        <p:spPr bwMode="auto">
          <a:xfrm>
            <a:off x="599399" y="719664"/>
            <a:ext cx="1708918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66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lgn="ctr"/>
            <a:r>
              <a:rPr lang="sv-SE" sz="6400" b="1" dirty="0">
                <a:solidFill>
                  <a:srgbClr val="CC0033"/>
                </a:solidFill>
                <a:latin typeface="+mj-lt"/>
                <a:cs typeface="Arial" panose="020B0604020202020204" pitchFamily="34" charset="0"/>
              </a:rPr>
              <a:t>Group </a:t>
            </a:r>
            <a:r>
              <a:rPr lang="sv-SE" sz="6400" b="1" dirty="0" err="1">
                <a:solidFill>
                  <a:srgbClr val="CC0033"/>
                </a:solidFill>
                <a:latin typeface="+mj-lt"/>
                <a:cs typeface="Arial" panose="020B0604020202020204" pitchFamily="34" charset="0"/>
              </a:rPr>
              <a:t>Activity</a:t>
            </a:r>
            <a:r>
              <a:rPr lang="sv-SE" sz="6400" b="1" dirty="0">
                <a:solidFill>
                  <a:srgbClr val="CC0033"/>
                </a:solidFill>
                <a:latin typeface="+mj-lt"/>
                <a:cs typeface="Arial" panose="020B0604020202020204" pitchFamily="34" charset="0"/>
              </a:rPr>
              <a:t>:</a:t>
            </a:r>
          </a:p>
          <a:p>
            <a:pPr indent="0" algn="just"/>
            <a:r>
              <a:rPr lang="en-GB" sz="2800" kern="100" dirty="0">
                <a:solidFill>
                  <a:srgbClr val="404040"/>
                </a:solidFill>
                <a:latin typeface="Arial (body)"/>
              </a:rPr>
              <a:t>From the list of raw materials, identify which raw materials/feedstock should be adapted in the future to make the industry more sustainable? Think about:</a:t>
            </a:r>
          </a:p>
          <a:p>
            <a:pPr marL="457200" indent="-457200">
              <a:buFont typeface="Arial" panose="020B0604020202020204" pitchFamily="34" charset="0"/>
              <a:buChar char="•"/>
            </a:pPr>
            <a:r>
              <a:rPr lang="en-GB" sz="2800" kern="100" dirty="0">
                <a:solidFill>
                  <a:srgbClr val="404040"/>
                </a:solidFill>
                <a:latin typeface="Arial (body)"/>
              </a:rPr>
              <a:t>Availability of materials</a:t>
            </a:r>
          </a:p>
          <a:p>
            <a:pPr marL="457200" indent="-457200">
              <a:buFont typeface="Arial" panose="020B0604020202020204" pitchFamily="34" charset="0"/>
              <a:buChar char="•"/>
            </a:pPr>
            <a:r>
              <a:rPr lang="en-GB" sz="2800" kern="100" dirty="0">
                <a:solidFill>
                  <a:srgbClr val="404040"/>
                </a:solidFill>
                <a:latin typeface="Arial (body)"/>
              </a:rPr>
              <a:t>Price signals</a:t>
            </a:r>
          </a:p>
          <a:p>
            <a:pPr marL="457200" indent="-457200">
              <a:buFont typeface="Arial" panose="020B0604020202020204" pitchFamily="34" charset="0"/>
              <a:buChar char="•"/>
            </a:pPr>
            <a:r>
              <a:rPr lang="en-GB" sz="2800" kern="100" dirty="0">
                <a:solidFill>
                  <a:srgbClr val="404040"/>
                </a:solidFill>
                <a:latin typeface="Arial (body)"/>
              </a:rPr>
              <a:t>Political risks</a:t>
            </a:r>
          </a:p>
        </p:txBody>
      </p:sp>
      <p:graphicFrame>
        <p:nvGraphicFramePr>
          <p:cNvPr id="15" name="Table 14">
            <a:extLst>
              <a:ext uri="{FF2B5EF4-FFF2-40B4-BE49-F238E27FC236}">
                <a16:creationId xmlns:a16="http://schemas.microsoft.com/office/drawing/2014/main" id="{E4138EC8-5766-43DF-981E-243FEF172E9A}"/>
              </a:ext>
            </a:extLst>
          </p:cNvPr>
          <p:cNvGraphicFramePr>
            <a:graphicFrameLocks noGrp="1"/>
          </p:cNvGraphicFramePr>
          <p:nvPr>
            <p:extLst>
              <p:ext uri="{D42A27DB-BD31-4B8C-83A1-F6EECF244321}">
                <p14:modId xmlns:p14="http://schemas.microsoft.com/office/powerpoint/2010/main" val="2694732068"/>
              </p:ext>
            </p:extLst>
          </p:nvPr>
        </p:nvGraphicFramePr>
        <p:xfrm>
          <a:off x="599410" y="4058310"/>
          <a:ext cx="17089179" cy="5230779"/>
        </p:xfrm>
        <a:graphic>
          <a:graphicData uri="http://schemas.openxmlformats.org/drawingml/2006/table">
            <a:tbl>
              <a:tblPr firstRow="1" firstCol="1" lastRow="1" lastCol="1" bandRow="1" bandCol="1">
                <a:tableStyleId>{72833802-FEF1-4C79-8D5D-14CF1EAF98D9}</a:tableStyleId>
              </a:tblPr>
              <a:tblGrid>
                <a:gridCol w="5533132">
                  <a:extLst>
                    <a:ext uri="{9D8B030D-6E8A-4147-A177-3AD203B41FA5}">
                      <a16:colId xmlns:a16="http://schemas.microsoft.com/office/drawing/2014/main" val="4168110393"/>
                    </a:ext>
                  </a:extLst>
                </a:gridCol>
                <a:gridCol w="4021192">
                  <a:extLst>
                    <a:ext uri="{9D8B030D-6E8A-4147-A177-3AD203B41FA5}">
                      <a16:colId xmlns:a16="http://schemas.microsoft.com/office/drawing/2014/main" val="3213319654"/>
                    </a:ext>
                  </a:extLst>
                </a:gridCol>
                <a:gridCol w="3772751">
                  <a:extLst>
                    <a:ext uri="{9D8B030D-6E8A-4147-A177-3AD203B41FA5}">
                      <a16:colId xmlns:a16="http://schemas.microsoft.com/office/drawing/2014/main" val="2063041894"/>
                    </a:ext>
                  </a:extLst>
                </a:gridCol>
                <a:gridCol w="3762104">
                  <a:extLst>
                    <a:ext uri="{9D8B030D-6E8A-4147-A177-3AD203B41FA5}">
                      <a16:colId xmlns:a16="http://schemas.microsoft.com/office/drawing/2014/main" val="2395176814"/>
                    </a:ext>
                  </a:extLst>
                </a:gridCol>
              </a:tblGrid>
              <a:tr h="523738">
                <a:tc>
                  <a:txBody>
                    <a:bodyPr/>
                    <a:lstStyle/>
                    <a:p>
                      <a:pPr marL="711835" marR="710565" algn="ctr">
                        <a:spcBef>
                          <a:spcPts val="360"/>
                        </a:spcBef>
                        <a:spcAft>
                          <a:spcPts val="0"/>
                        </a:spcAft>
                      </a:pPr>
                      <a:r>
                        <a:rPr lang="en-US" sz="2600">
                          <a:solidFill>
                            <a:schemeClr val="tx1"/>
                          </a:solidFill>
                          <a:effectLst/>
                        </a:rPr>
                        <a:t>Product</a:t>
                      </a:r>
                      <a:endParaRPr lang="sv-SE" sz="260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745" marR="118745" algn="ctr">
                        <a:spcBef>
                          <a:spcPts val="360"/>
                        </a:spcBef>
                        <a:spcAft>
                          <a:spcPts val="0"/>
                        </a:spcAft>
                      </a:pPr>
                      <a:r>
                        <a:rPr lang="en-US" sz="2600">
                          <a:solidFill>
                            <a:schemeClr val="tx1"/>
                          </a:solidFill>
                          <a:effectLst/>
                        </a:rPr>
                        <a:t>2017</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0"/>
                        </a:spcBef>
                        <a:spcAft>
                          <a:spcPts val="0"/>
                        </a:spcAft>
                      </a:pPr>
                      <a:r>
                        <a:rPr lang="en-US" sz="2600">
                          <a:solidFill>
                            <a:schemeClr val="tx1"/>
                          </a:solidFill>
                          <a:effectLst/>
                        </a:rPr>
                        <a:t>2018</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7345" marR="347980" algn="ctr">
                        <a:spcBef>
                          <a:spcPts val="300"/>
                        </a:spcBef>
                        <a:spcAft>
                          <a:spcPts val="0"/>
                        </a:spcAft>
                      </a:pPr>
                      <a:r>
                        <a:rPr lang="en-US" sz="2600">
                          <a:solidFill>
                            <a:schemeClr val="tx1"/>
                          </a:solidFill>
                          <a:effectLst/>
                        </a:rPr>
                        <a:t>2019</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469559"/>
                  </a:ext>
                </a:extLst>
              </a:tr>
              <a:tr h="523738">
                <a:tc>
                  <a:txBody>
                    <a:bodyPr/>
                    <a:lstStyle/>
                    <a:p>
                      <a:pPr marL="67945" algn="ctr">
                        <a:spcBef>
                          <a:spcPts val="365"/>
                        </a:spcBef>
                        <a:spcAft>
                          <a:spcPts val="0"/>
                        </a:spcAft>
                      </a:pPr>
                      <a:r>
                        <a:rPr lang="en-US" sz="2600" b="0">
                          <a:solidFill>
                            <a:schemeClr val="tx1"/>
                          </a:solidFill>
                          <a:effectLst/>
                        </a:rPr>
                        <a:t>Limestone</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5"/>
                        </a:spcBef>
                        <a:spcAft>
                          <a:spcPts val="0"/>
                        </a:spcAft>
                      </a:pPr>
                      <a:r>
                        <a:rPr lang="en-US" sz="2600">
                          <a:solidFill>
                            <a:schemeClr val="tx1"/>
                          </a:solidFill>
                          <a:effectLst/>
                        </a:rPr>
                        <a:t>621,550</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5"/>
                        </a:spcBef>
                        <a:spcAft>
                          <a:spcPts val="0"/>
                        </a:spcAft>
                      </a:pPr>
                      <a:r>
                        <a:rPr lang="en-US" sz="2600">
                          <a:solidFill>
                            <a:schemeClr val="tx1"/>
                          </a:solidFill>
                          <a:effectLst/>
                        </a:rPr>
                        <a:t>592,126</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17195" algn="ctr">
                        <a:spcBef>
                          <a:spcPts val="365"/>
                        </a:spcBef>
                        <a:spcAft>
                          <a:spcPts val="0"/>
                        </a:spcAft>
                      </a:pPr>
                      <a:r>
                        <a:rPr lang="en-US" sz="2600" b="0">
                          <a:solidFill>
                            <a:schemeClr val="tx1"/>
                          </a:solidFill>
                          <a:effectLst/>
                        </a:rPr>
                        <a:t>519,001</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6866429"/>
                  </a:ext>
                </a:extLst>
              </a:tr>
              <a:tr h="523738">
                <a:tc>
                  <a:txBody>
                    <a:bodyPr/>
                    <a:lstStyle/>
                    <a:p>
                      <a:pPr marL="67945" algn="ctr">
                        <a:spcBef>
                          <a:spcPts val="365"/>
                        </a:spcBef>
                        <a:spcAft>
                          <a:spcPts val="0"/>
                        </a:spcAft>
                      </a:pPr>
                      <a:r>
                        <a:rPr lang="en-US" sz="2600" b="0">
                          <a:solidFill>
                            <a:schemeClr val="tx1"/>
                          </a:solidFill>
                          <a:effectLst/>
                        </a:rPr>
                        <a:t>Marl</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5"/>
                        </a:spcBef>
                        <a:spcAft>
                          <a:spcPts val="0"/>
                        </a:spcAft>
                      </a:pPr>
                      <a:r>
                        <a:rPr lang="en-US" sz="2600">
                          <a:solidFill>
                            <a:schemeClr val="tx1"/>
                          </a:solidFill>
                          <a:effectLst/>
                        </a:rPr>
                        <a:t>276,952</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5"/>
                        </a:spcBef>
                        <a:spcAft>
                          <a:spcPts val="0"/>
                        </a:spcAft>
                      </a:pPr>
                      <a:r>
                        <a:rPr lang="en-US" sz="2600">
                          <a:solidFill>
                            <a:schemeClr val="tx1"/>
                          </a:solidFill>
                          <a:effectLst/>
                        </a:rPr>
                        <a:t>266,708</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17195" algn="ctr">
                        <a:spcBef>
                          <a:spcPts val="365"/>
                        </a:spcBef>
                        <a:spcAft>
                          <a:spcPts val="0"/>
                        </a:spcAft>
                      </a:pPr>
                      <a:r>
                        <a:rPr lang="en-US" sz="2600" b="0">
                          <a:solidFill>
                            <a:schemeClr val="tx1"/>
                          </a:solidFill>
                          <a:effectLst/>
                        </a:rPr>
                        <a:t>291,084</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8740376"/>
                  </a:ext>
                </a:extLst>
              </a:tr>
              <a:tr h="522418">
                <a:tc>
                  <a:txBody>
                    <a:bodyPr/>
                    <a:lstStyle/>
                    <a:p>
                      <a:pPr marL="67945" algn="ctr">
                        <a:spcBef>
                          <a:spcPts val="360"/>
                        </a:spcBef>
                        <a:spcAft>
                          <a:spcPts val="0"/>
                        </a:spcAft>
                      </a:pPr>
                      <a:r>
                        <a:rPr lang="en-US" sz="2600" b="0">
                          <a:solidFill>
                            <a:schemeClr val="tx1"/>
                          </a:solidFill>
                          <a:effectLst/>
                        </a:rPr>
                        <a:t>Sand</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0"/>
                        </a:spcBef>
                        <a:spcAft>
                          <a:spcPts val="0"/>
                        </a:spcAft>
                      </a:pPr>
                      <a:r>
                        <a:rPr lang="en-US" sz="2600">
                          <a:solidFill>
                            <a:schemeClr val="tx1"/>
                          </a:solidFill>
                          <a:effectLst/>
                        </a:rPr>
                        <a:t>4,678</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0"/>
                        </a:spcBef>
                        <a:spcAft>
                          <a:spcPts val="0"/>
                        </a:spcAft>
                      </a:pPr>
                      <a:r>
                        <a:rPr lang="en-US" sz="2600">
                          <a:solidFill>
                            <a:schemeClr val="tx1"/>
                          </a:solidFill>
                          <a:effectLst/>
                        </a:rPr>
                        <a:t>4,688</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7345" marR="347345" algn="ctr">
                        <a:spcBef>
                          <a:spcPts val="360"/>
                        </a:spcBef>
                        <a:spcAft>
                          <a:spcPts val="0"/>
                        </a:spcAft>
                      </a:pPr>
                      <a:r>
                        <a:rPr lang="en-US" sz="2600" b="0">
                          <a:solidFill>
                            <a:schemeClr val="tx1"/>
                          </a:solidFill>
                          <a:effectLst/>
                        </a:rPr>
                        <a:t>4,410</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8768497"/>
                  </a:ext>
                </a:extLst>
              </a:tr>
              <a:tr h="522418">
                <a:tc>
                  <a:txBody>
                    <a:bodyPr/>
                    <a:lstStyle/>
                    <a:p>
                      <a:pPr marL="67945" algn="ctr">
                        <a:spcBef>
                          <a:spcPts val="360"/>
                        </a:spcBef>
                        <a:spcAft>
                          <a:spcPts val="0"/>
                        </a:spcAft>
                      </a:pPr>
                      <a:r>
                        <a:rPr lang="en-US" sz="2600" b="0">
                          <a:solidFill>
                            <a:schemeClr val="tx1"/>
                          </a:solidFill>
                          <a:effectLst/>
                        </a:rPr>
                        <a:t>Gypsum</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0"/>
                        </a:spcBef>
                        <a:spcAft>
                          <a:spcPts val="0"/>
                        </a:spcAft>
                      </a:pPr>
                      <a:r>
                        <a:rPr lang="en-US" sz="2600">
                          <a:solidFill>
                            <a:schemeClr val="tx1"/>
                          </a:solidFill>
                          <a:effectLst/>
                        </a:rPr>
                        <a:t>28,448</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0"/>
                        </a:spcBef>
                        <a:spcAft>
                          <a:spcPts val="0"/>
                        </a:spcAft>
                      </a:pPr>
                      <a:r>
                        <a:rPr lang="en-US" sz="2600">
                          <a:solidFill>
                            <a:schemeClr val="tx1"/>
                          </a:solidFill>
                          <a:effectLst/>
                        </a:rPr>
                        <a:t>33,894</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17195" algn="ctr">
                        <a:spcBef>
                          <a:spcPts val="360"/>
                        </a:spcBef>
                        <a:spcAft>
                          <a:spcPts val="0"/>
                        </a:spcAft>
                      </a:pPr>
                      <a:r>
                        <a:rPr lang="en-US" sz="2600" b="0">
                          <a:solidFill>
                            <a:schemeClr val="tx1"/>
                          </a:solidFill>
                          <a:effectLst/>
                        </a:rPr>
                        <a:t>657,925</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032306"/>
                  </a:ext>
                </a:extLst>
              </a:tr>
              <a:tr h="522418">
                <a:tc>
                  <a:txBody>
                    <a:bodyPr/>
                    <a:lstStyle/>
                    <a:p>
                      <a:pPr marL="67945" algn="ctr">
                        <a:spcBef>
                          <a:spcPts val="360"/>
                        </a:spcBef>
                        <a:spcAft>
                          <a:spcPts val="0"/>
                        </a:spcAft>
                      </a:pPr>
                      <a:r>
                        <a:rPr lang="en-US" sz="2600" b="0">
                          <a:solidFill>
                            <a:schemeClr val="tx1"/>
                          </a:solidFill>
                          <a:effectLst/>
                        </a:rPr>
                        <a:t>Secondary</a:t>
                      </a:r>
                      <a:r>
                        <a:rPr lang="en-US" sz="2600" b="0" spc="-25">
                          <a:solidFill>
                            <a:schemeClr val="tx1"/>
                          </a:solidFill>
                          <a:effectLst/>
                        </a:rPr>
                        <a:t> </a:t>
                      </a:r>
                      <a:r>
                        <a:rPr lang="en-US" sz="2600" b="0">
                          <a:solidFill>
                            <a:schemeClr val="tx1"/>
                          </a:solidFill>
                          <a:effectLst/>
                        </a:rPr>
                        <a:t>Raw</a:t>
                      </a:r>
                      <a:r>
                        <a:rPr lang="en-US" sz="2600" b="0" spc="-20">
                          <a:solidFill>
                            <a:schemeClr val="tx1"/>
                          </a:solidFill>
                          <a:effectLst/>
                        </a:rPr>
                        <a:t> </a:t>
                      </a:r>
                      <a:r>
                        <a:rPr lang="en-US" sz="2600" b="0">
                          <a:solidFill>
                            <a:schemeClr val="tx1"/>
                          </a:solidFill>
                          <a:effectLst/>
                        </a:rPr>
                        <a:t>Material</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0"/>
                        </a:spcBef>
                        <a:spcAft>
                          <a:spcPts val="0"/>
                        </a:spcAft>
                      </a:pPr>
                      <a:r>
                        <a:rPr lang="en-US" sz="2600">
                          <a:solidFill>
                            <a:schemeClr val="tx1"/>
                          </a:solidFill>
                          <a:effectLst/>
                        </a:rPr>
                        <a:t>29,634</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0"/>
                        </a:spcBef>
                        <a:spcAft>
                          <a:spcPts val="0"/>
                        </a:spcAft>
                      </a:pPr>
                      <a:r>
                        <a:rPr lang="en-US" sz="2600">
                          <a:solidFill>
                            <a:schemeClr val="tx1"/>
                          </a:solidFill>
                          <a:effectLst/>
                        </a:rPr>
                        <a:t>32,500</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56565" algn="ctr">
                        <a:spcBef>
                          <a:spcPts val="360"/>
                        </a:spcBef>
                        <a:spcAft>
                          <a:spcPts val="0"/>
                        </a:spcAft>
                      </a:pPr>
                      <a:r>
                        <a:rPr lang="en-US" sz="2600" b="0">
                          <a:solidFill>
                            <a:schemeClr val="tx1"/>
                          </a:solidFill>
                          <a:effectLst/>
                        </a:rPr>
                        <a:t>28,670</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1657862"/>
                  </a:ext>
                </a:extLst>
              </a:tr>
              <a:tr h="522418">
                <a:tc>
                  <a:txBody>
                    <a:bodyPr/>
                    <a:lstStyle/>
                    <a:p>
                      <a:pPr marL="67945" algn="ctr">
                        <a:spcBef>
                          <a:spcPts val="360"/>
                        </a:spcBef>
                        <a:spcAft>
                          <a:spcPts val="0"/>
                        </a:spcAft>
                      </a:pPr>
                      <a:r>
                        <a:rPr lang="en-US" sz="2600" b="0" noProof="0" dirty="0" err="1">
                          <a:solidFill>
                            <a:schemeClr val="tx1"/>
                          </a:solidFill>
                          <a:effectLst/>
                        </a:rPr>
                        <a:t>Petcoke</a:t>
                      </a:r>
                      <a:endParaRPr lang="en-US" sz="2600" b="0" noProof="0" dirty="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0"/>
                        </a:spcBef>
                        <a:spcAft>
                          <a:spcPts val="0"/>
                        </a:spcAft>
                      </a:pPr>
                      <a:r>
                        <a:rPr lang="en-US" sz="2600">
                          <a:solidFill>
                            <a:schemeClr val="tx1"/>
                          </a:solidFill>
                          <a:effectLst/>
                        </a:rPr>
                        <a:t>23,324</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0"/>
                        </a:spcBef>
                        <a:spcAft>
                          <a:spcPts val="0"/>
                        </a:spcAft>
                      </a:pPr>
                      <a:r>
                        <a:rPr lang="en-US" sz="2600">
                          <a:solidFill>
                            <a:schemeClr val="tx1"/>
                          </a:solidFill>
                          <a:effectLst/>
                        </a:rPr>
                        <a:t>22,227</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456565" algn="ctr">
                        <a:spcBef>
                          <a:spcPts val="360"/>
                        </a:spcBef>
                        <a:spcAft>
                          <a:spcPts val="0"/>
                        </a:spcAft>
                      </a:pPr>
                      <a:r>
                        <a:rPr lang="en-US" sz="2600" b="0">
                          <a:solidFill>
                            <a:schemeClr val="tx1"/>
                          </a:solidFill>
                          <a:effectLst/>
                        </a:rPr>
                        <a:t>23,270</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2019256"/>
                  </a:ext>
                </a:extLst>
              </a:tr>
              <a:tr h="522418">
                <a:tc>
                  <a:txBody>
                    <a:bodyPr/>
                    <a:lstStyle/>
                    <a:p>
                      <a:pPr marL="67945" algn="ctr">
                        <a:spcBef>
                          <a:spcPts val="365"/>
                        </a:spcBef>
                        <a:spcAft>
                          <a:spcPts val="0"/>
                        </a:spcAft>
                      </a:pPr>
                      <a:r>
                        <a:rPr lang="en-US" sz="2600" b="0">
                          <a:solidFill>
                            <a:schemeClr val="tx1"/>
                          </a:solidFill>
                          <a:effectLst/>
                        </a:rPr>
                        <a:t>Fuel</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745" marR="118745" algn="ctr">
                        <a:spcBef>
                          <a:spcPts val="365"/>
                        </a:spcBef>
                        <a:spcAft>
                          <a:spcPts val="0"/>
                        </a:spcAft>
                      </a:pPr>
                      <a:r>
                        <a:rPr lang="en-US" sz="2600">
                          <a:solidFill>
                            <a:schemeClr val="tx1"/>
                          </a:solidFill>
                          <a:effectLst/>
                        </a:rPr>
                        <a:t>200</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5"/>
                        </a:spcBef>
                        <a:spcAft>
                          <a:spcPts val="0"/>
                        </a:spcAft>
                      </a:pPr>
                      <a:r>
                        <a:rPr lang="en-US" sz="2600">
                          <a:solidFill>
                            <a:schemeClr val="tx1"/>
                          </a:solidFill>
                          <a:effectLst/>
                        </a:rPr>
                        <a:t>138</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7345" marR="347980" algn="ctr">
                        <a:spcBef>
                          <a:spcPts val="365"/>
                        </a:spcBef>
                        <a:spcAft>
                          <a:spcPts val="0"/>
                        </a:spcAft>
                      </a:pPr>
                      <a:r>
                        <a:rPr lang="en-US" sz="2600" b="0">
                          <a:solidFill>
                            <a:schemeClr val="tx1"/>
                          </a:solidFill>
                          <a:effectLst/>
                        </a:rPr>
                        <a:t>99</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3238420"/>
                  </a:ext>
                </a:extLst>
              </a:tr>
              <a:tr h="525057">
                <a:tc>
                  <a:txBody>
                    <a:bodyPr/>
                    <a:lstStyle/>
                    <a:p>
                      <a:pPr marL="67945" algn="ctr">
                        <a:spcBef>
                          <a:spcPts val="365"/>
                        </a:spcBef>
                        <a:spcAft>
                          <a:spcPts val="0"/>
                        </a:spcAft>
                      </a:pPr>
                      <a:r>
                        <a:rPr lang="en-US" sz="2600" b="0" dirty="0">
                          <a:solidFill>
                            <a:schemeClr val="tx1"/>
                          </a:solidFill>
                          <a:effectLst/>
                        </a:rPr>
                        <a:t>Tires</a:t>
                      </a:r>
                      <a:endParaRPr lang="sv-SE" sz="2600" b="0" dirty="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18110" marR="118745" algn="ctr">
                        <a:spcBef>
                          <a:spcPts val="365"/>
                        </a:spcBef>
                        <a:spcAft>
                          <a:spcPts val="0"/>
                        </a:spcAft>
                      </a:pPr>
                      <a:r>
                        <a:rPr lang="en-US" sz="2600" kern="1200">
                          <a:solidFill>
                            <a:schemeClr val="tx1"/>
                          </a:solidFill>
                          <a:effectLst/>
                          <a:latin typeface="+mn-lt"/>
                          <a:ea typeface="+mn-ea"/>
                          <a:cs typeface="+mn-cs"/>
                        </a:rPr>
                        <a:t>6,510</a:t>
                      </a:r>
                      <a:endParaRPr lang="sv-SE" sz="260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93675" marR="193675" algn="ctr">
                        <a:spcBef>
                          <a:spcPts val="365"/>
                        </a:spcBef>
                        <a:spcAft>
                          <a:spcPts val="0"/>
                        </a:spcAft>
                      </a:pPr>
                      <a:r>
                        <a:rPr lang="en-US" sz="2600">
                          <a:solidFill>
                            <a:schemeClr val="tx1"/>
                          </a:solidFill>
                          <a:effectLst/>
                        </a:rPr>
                        <a:t>6,491</a:t>
                      </a:r>
                      <a:endParaRPr lang="sv-SE" sz="260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7345" marR="347345" algn="ctr">
                        <a:spcBef>
                          <a:spcPts val="365"/>
                        </a:spcBef>
                        <a:spcAft>
                          <a:spcPts val="0"/>
                        </a:spcAft>
                      </a:pPr>
                      <a:r>
                        <a:rPr lang="en-US" sz="2600" b="0">
                          <a:solidFill>
                            <a:schemeClr val="tx1"/>
                          </a:solidFill>
                          <a:effectLst/>
                        </a:rPr>
                        <a:t>6,289</a:t>
                      </a:r>
                      <a:endParaRPr lang="sv-SE" sz="2600" b="0">
                        <a:solidFill>
                          <a:schemeClr val="tx1"/>
                        </a:solidFill>
                        <a:effectLst/>
                        <a:latin typeface="Arial MT"/>
                        <a:ea typeface="Arial MT"/>
                        <a:cs typeface="Arial MT"/>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0226203"/>
                  </a:ext>
                </a:extLst>
              </a:tr>
              <a:tr h="522418">
                <a:tc>
                  <a:txBody>
                    <a:bodyPr/>
                    <a:lstStyle/>
                    <a:p>
                      <a:pPr marL="67945" algn="ctr">
                        <a:spcBef>
                          <a:spcPts val="360"/>
                        </a:spcBef>
                        <a:spcAft>
                          <a:spcPts val="0"/>
                        </a:spcAft>
                      </a:pPr>
                      <a:r>
                        <a:rPr lang="en-US" sz="2600" b="0">
                          <a:solidFill>
                            <a:schemeClr val="tx1"/>
                          </a:solidFill>
                          <a:effectLst/>
                        </a:rPr>
                        <a:t>RDF</a:t>
                      </a:r>
                      <a:r>
                        <a:rPr lang="en-US" sz="2600" b="0" spc="-20">
                          <a:solidFill>
                            <a:schemeClr val="tx1"/>
                          </a:solidFill>
                          <a:effectLst/>
                        </a:rPr>
                        <a:t> </a:t>
                      </a:r>
                      <a:r>
                        <a:rPr lang="en-US" sz="2600" b="0">
                          <a:solidFill>
                            <a:schemeClr val="tx1"/>
                          </a:solidFill>
                          <a:effectLst/>
                        </a:rPr>
                        <a:t>(Refuse</a:t>
                      </a:r>
                      <a:r>
                        <a:rPr lang="en-US" sz="2600" b="0" spc="-20">
                          <a:solidFill>
                            <a:schemeClr val="tx1"/>
                          </a:solidFill>
                          <a:effectLst/>
                        </a:rPr>
                        <a:t> </a:t>
                      </a:r>
                      <a:r>
                        <a:rPr lang="en-US" sz="2600" b="0">
                          <a:solidFill>
                            <a:schemeClr val="tx1"/>
                          </a:solidFill>
                          <a:effectLst/>
                        </a:rPr>
                        <a:t>Derived</a:t>
                      </a:r>
                      <a:r>
                        <a:rPr lang="en-US" sz="2600" b="0" spc="-10">
                          <a:solidFill>
                            <a:schemeClr val="tx1"/>
                          </a:solidFill>
                          <a:effectLst/>
                        </a:rPr>
                        <a:t> </a:t>
                      </a:r>
                      <a:r>
                        <a:rPr lang="en-US" sz="2600" b="0">
                          <a:solidFill>
                            <a:schemeClr val="tx1"/>
                          </a:solidFill>
                          <a:effectLst/>
                        </a:rPr>
                        <a:t>Fuels)</a:t>
                      </a:r>
                      <a:endParaRPr lang="sv-SE" sz="2600" b="0">
                        <a:solidFill>
                          <a:schemeClr val="tx1"/>
                        </a:solidFill>
                        <a:effectLst/>
                        <a:latin typeface="Arial MT"/>
                        <a:ea typeface="Arial MT"/>
                        <a:cs typeface="Arial MT"/>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18110" marR="118745" algn="ctr">
                        <a:spcBef>
                          <a:spcPts val="360"/>
                        </a:spcBef>
                        <a:spcAft>
                          <a:spcPts val="0"/>
                        </a:spcAft>
                      </a:pPr>
                      <a:r>
                        <a:rPr lang="en-US" sz="2600" b="0" kern="1200">
                          <a:solidFill>
                            <a:schemeClr val="tx1"/>
                          </a:solidFill>
                          <a:effectLst/>
                          <a:latin typeface="+mn-lt"/>
                          <a:ea typeface="+mn-ea"/>
                          <a:cs typeface="+mn-cs"/>
                        </a:rPr>
                        <a:t>44,632</a:t>
                      </a:r>
                      <a:endParaRPr lang="sv-SE" sz="2600" b="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93675" marR="193675" algn="ctr">
                        <a:spcBef>
                          <a:spcPts val="360"/>
                        </a:spcBef>
                        <a:spcAft>
                          <a:spcPts val="0"/>
                        </a:spcAft>
                      </a:pPr>
                      <a:r>
                        <a:rPr lang="en-US" sz="2600" b="0" kern="1200">
                          <a:solidFill>
                            <a:schemeClr val="tx1"/>
                          </a:solidFill>
                          <a:effectLst/>
                          <a:latin typeface="+mn-lt"/>
                          <a:ea typeface="+mn-ea"/>
                          <a:cs typeface="+mn-cs"/>
                        </a:rPr>
                        <a:t>43,915</a:t>
                      </a:r>
                      <a:endParaRPr lang="sv-SE" sz="2600" b="0" kern="120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R="456565" algn="ctr">
                        <a:spcBef>
                          <a:spcPts val="360"/>
                        </a:spcBef>
                        <a:spcAft>
                          <a:spcPts val="0"/>
                        </a:spcAft>
                      </a:pPr>
                      <a:r>
                        <a:rPr lang="en-US" sz="2600" b="0" kern="1200" dirty="0">
                          <a:solidFill>
                            <a:schemeClr val="tx1"/>
                          </a:solidFill>
                          <a:effectLst/>
                          <a:latin typeface="+mn-lt"/>
                          <a:ea typeface="+mn-ea"/>
                          <a:cs typeface="+mn-cs"/>
                        </a:rPr>
                        <a:t>44,676</a:t>
                      </a:r>
                      <a:endParaRPr lang="sv-SE" sz="2600" b="0" kern="1200" dirty="0">
                        <a:solidFill>
                          <a:schemeClr val="tx1"/>
                        </a:solidFill>
                        <a:effectLst/>
                        <a:latin typeface="+mn-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882177508"/>
                  </a:ext>
                </a:extLst>
              </a:tr>
            </a:tbl>
          </a:graphicData>
        </a:graphic>
      </p:graphicFrame>
      <p:sp>
        <p:nvSpPr>
          <p:cNvPr id="20" name="TextBox 19">
            <a:extLst>
              <a:ext uri="{FF2B5EF4-FFF2-40B4-BE49-F238E27FC236}">
                <a16:creationId xmlns:a16="http://schemas.microsoft.com/office/drawing/2014/main" id="{9CB272B9-07A5-4B52-A7D5-A98563AB7A13}"/>
              </a:ext>
            </a:extLst>
          </p:cNvPr>
          <p:cNvSpPr txBox="1"/>
          <p:nvPr/>
        </p:nvSpPr>
        <p:spPr>
          <a:xfrm>
            <a:off x="5886648" y="3535090"/>
            <a:ext cx="9144000" cy="523220"/>
          </a:xfrm>
          <a:prstGeom prst="rect">
            <a:avLst/>
          </a:prstGeom>
          <a:noFill/>
        </p:spPr>
        <p:txBody>
          <a:bodyPr wrap="square">
            <a:spAutoFit/>
          </a:bodyPr>
          <a:lstStyle/>
          <a:p>
            <a:pPr algn="just"/>
            <a:r>
              <a:rPr lang="en-US" sz="2800" kern="100">
                <a:solidFill>
                  <a:srgbClr val="404040"/>
                </a:solidFill>
                <a:latin typeface="Arial (body)"/>
              </a:rPr>
              <a:t>SECIL - Main material inputs at the plant</a:t>
            </a:r>
            <a:endParaRPr lang="sv-SE" sz="2800" kern="100">
              <a:solidFill>
                <a:srgbClr val="404040"/>
              </a:solidFill>
              <a:latin typeface="Arial (body)"/>
            </a:endParaRPr>
          </a:p>
        </p:txBody>
      </p:sp>
    </p:spTree>
    <p:extLst>
      <p:ext uri="{BB962C8B-B14F-4D97-AF65-F5344CB8AC3E}">
        <p14:creationId xmlns:p14="http://schemas.microsoft.com/office/powerpoint/2010/main" val="318738330"/>
      </p:ext>
    </p:extLst>
  </p:cSld>
  <p:clrMapOvr>
    <a:masterClrMapping/>
  </p:clrMapOvr>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2.3 </a:t>
            </a:r>
            <a:br>
              <a:rPr lang="en-GB" sz="6000" b="1" kern="1200" noProof="0" dirty="0">
                <a:solidFill>
                  <a:srgbClr val="FFFFFF"/>
                </a:solidFill>
                <a:latin typeface="+mj-lt"/>
                <a:ea typeface="+mj-ea"/>
                <a:cs typeface="+mj-cs"/>
              </a:rPr>
            </a:br>
            <a:r>
              <a:rPr lang="en-GB" sz="6000" b="1" noProof="0" dirty="0">
                <a:solidFill>
                  <a:srgbClr val="FFFFFF"/>
                </a:solidFill>
              </a:rPr>
              <a:t>Aluminium production</a:t>
            </a:r>
            <a:endParaRPr lang="en-GB" sz="6000" b="1" kern="1200" noProof="0" dirty="0">
              <a:solidFill>
                <a:srgbClr val="FFFFFF"/>
              </a:solidFill>
              <a:latin typeface="+mj-lt"/>
              <a:ea typeface="+mj-ea"/>
              <a:cs typeface="+mj-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5919956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58975"/>
            <a:ext cx="3212757" cy="779093"/>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7D94EFFC-06AF-484F-891B-5C268374EA79}"/>
              </a:ext>
            </a:extLst>
          </p:cNvPr>
          <p:cNvSpPr txBox="1"/>
          <p:nvPr/>
        </p:nvSpPr>
        <p:spPr>
          <a:xfrm>
            <a:off x="12634375" y="6797829"/>
            <a:ext cx="2805822" cy="523220"/>
          </a:xfrm>
          <a:prstGeom prst="rect">
            <a:avLst/>
          </a:prstGeom>
          <a:noFill/>
        </p:spPr>
        <p:txBody>
          <a:bodyPr wrap="square">
            <a:spAutoFit/>
          </a:bodyPr>
          <a:lstStyle/>
          <a:p>
            <a:r>
              <a:rPr lang="en-US" sz="2800" kern="100">
                <a:solidFill>
                  <a:srgbClr val="404040"/>
                </a:solidFill>
                <a:latin typeface="Arial (body)"/>
              </a:rPr>
              <a:t>ASAS facilities</a:t>
            </a:r>
            <a:endParaRPr lang="sv-SE" sz="2800" kern="100">
              <a:solidFill>
                <a:srgbClr val="404040"/>
              </a:solidFill>
              <a:latin typeface="Arial (body)"/>
            </a:endParaRPr>
          </a:p>
        </p:txBody>
      </p:sp>
      <p:sp>
        <p:nvSpPr>
          <p:cNvPr id="26" name="TextBox 25">
            <a:extLst>
              <a:ext uri="{FF2B5EF4-FFF2-40B4-BE49-F238E27FC236}">
                <a16:creationId xmlns:a16="http://schemas.microsoft.com/office/drawing/2014/main" id="{A21F6DD0-2BDA-4DD0-995A-49BD41C91E9E}"/>
              </a:ext>
            </a:extLst>
          </p:cNvPr>
          <p:cNvSpPr txBox="1"/>
          <p:nvPr/>
        </p:nvSpPr>
        <p:spPr>
          <a:xfrm>
            <a:off x="228600" y="2208189"/>
            <a:ext cx="9525000" cy="4190314"/>
          </a:xfrm>
          <a:prstGeom prst="rect">
            <a:avLst/>
          </a:prstGeom>
          <a:noFill/>
        </p:spPr>
        <p:txBody>
          <a:bodyPr wrap="square">
            <a:spAutoFit/>
          </a:bodyPr>
          <a:lstStyle/>
          <a:p>
            <a:pPr lvl="1">
              <a:lnSpc>
                <a:spcPct val="150000"/>
              </a:lnSpc>
              <a:spcBef>
                <a:spcPts val="5"/>
              </a:spcBef>
              <a:buSzPts val="1100"/>
              <a:tabLst>
                <a:tab pos="528320" algn="l"/>
                <a:tab pos="528955" algn="l"/>
              </a:tabLst>
            </a:pPr>
            <a:r>
              <a:rPr lang="en-US" sz="2000">
                <a:latin typeface="Arial MT"/>
              </a:rPr>
              <a:t>Since its establishment in 1990 in </a:t>
            </a:r>
            <a:r>
              <a:rPr lang="en-US" sz="2000" err="1">
                <a:latin typeface="Arial MT"/>
              </a:rPr>
              <a:t>Gebze</a:t>
            </a:r>
            <a:r>
              <a:rPr lang="en-US" sz="2000">
                <a:latin typeface="Arial MT"/>
              </a:rPr>
              <a:t>, Turkey, ASAS has become one of the leading aluminum products manufacturers in Europe, carrying out exports to more than 80 countries all over the world . In 2015, the total revenue from international operations was estimated at 83 million USD and the company’s annual turnover approached 400 million, with this value increasing by roughly 26% every year. ASAS counts with five distinct production facilities: aluminum extrusion, aluminum flat rolled products, aluminum composite panel, PVC profile and roller shutter. The annual production of ASAS is:</a:t>
            </a:r>
            <a:endParaRPr lang="sv-SE" sz="2000">
              <a:latin typeface="Arial MT"/>
            </a:endParaRPr>
          </a:p>
          <a:p>
            <a:pPr marL="742950" lvl="1" indent="-285750">
              <a:lnSpc>
                <a:spcPct val="150000"/>
              </a:lnSpc>
              <a:spcBef>
                <a:spcPts val="5"/>
              </a:spcBef>
              <a:buSzPts val="1100"/>
              <a:buFont typeface="Symbol" panose="05050102010706020507" pitchFamily="18" charset="2"/>
              <a:buChar char=""/>
              <a:tabLst>
                <a:tab pos="528320" algn="l"/>
                <a:tab pos="528955" algn="l"/>
              </a:tabLst>
            </a:pPr>
            <a:endParaRPr lang="sv-SE" sz="2000">
              <a:latin typeface="Arial MT"/>
            </a:endParaRPr>
          </a:p>
        </p:txBody>
      </p:sp>
      <p:pic>
        <p:nvPicPr>
          <p:cNvPr id="5" name="Picture 5">
            <a:extLst>
              <a:ext uri="{FF2B5EF4-FFF2-40B4-BE49-F238E27FC236}">
                <a16:creationId xmlns:a16="http://schemas.microsoft.com/office/drawing/2014/main" id="{F26E0E90-16EB-1806-FDCE-9B5372EE88A8}"/>
              </a:ext>
            </a:extLst>
          </p:cNvPr>
          <p:cNvPicPr>
            <a:picLocks noChangeAspect="1"/>
          </p:cNvPicPr>
          <p:nvPr/>
        </p:nvPicPr>
        <p:blipFill>
          <a:blip r:embed="rId6"/>
          <a:stretch>
            <a:fillRect/>
          </a:stretch>
        </p:blipFill>
        <p:spPr>
          <a:xfrm>
            <a:off x="10027751" y="2232316"/>
            <a:ext cx="7752463" cy="4457435"/>
          </a:xfrm>
          <a:prstGeom prst="rect">
            <a:avLst/>
          </a:prstGeom>
        </p:spPr>
      </p:pic>
      <p:pic>
        <p:nvPicPr>
          <p:cNvPr id="7" name="Imagen 113">
            <a:extLst>
              <a:ext uri="{FF2B5EF4-FFF2-40B4-BE49-F238E27FC236}">
                <a16:creationId xmlns:a16="http://schemas.microsoft.com/office/drawing/2014/main" id="{A89A7CC4-D70E-6E67-D00D-58BA23ACEE62}"/>
              </a:ext>
            </a:extLst>
          </p:cNvPr>
          <p:cNvPicPr>
            <a:picLocks noChangeAspect="1"/>
          </p:cNvPicPr>
          <p:nvPr/>
        </p:nvPicPr>
        <p:blipFill rotWithShape="1">
          <a:blip r:embed="rId7"/>
          <a:srcRect r="7132" b="12033"/>
          <a:stretch/>
        </p:blipFill>
        <p:spPr>
          <a:xfrm>
            <a:off x="3730621" y="1015669"/>
            <a:ext cx="2739964" cy="1036941"/>
          </a:xfrm>
          <a:prstGeom prst="rect">
            <a:avLst/>
          </a:prstGeom>
        </p:spPr>
      </p:pic>
      <p:sp>
        <p:nvSpPr>
          <p:cNvPr id="6" name="TextBox 5">
            <a:extLst>
              <a:ext uri="{FF2B5EF4-FFF2-40B4-BE49-F238E27FC236}">
                <a16:creationId xmlns:a16="http://schemas.microsoft.com/office/drawing/2014/main" id="{E5B577D3-68C8-45E6-B95B-FD7E54D982E0}"/>
              </a:ext>
            </a:extLst>
          </p:cNvPr>
          <p:cNvSpPr txBox="1"/>
          <p:nvPr/>
        </p:nvSpPr>
        <p:spPr>
          <a:xfrm>
            <a:off x="201027" y="6110684"/>
            <a:ext cx="9799151" cy="4090094"/>
          </a:xfrm>
          <a:prstGeom prst="rect">
            <a:avLst/>
          </a:prstGeom>
          <a:noFill/>
        </p:spPr>
        <p:txBody>
          <a:bodyPr wrap="square" numCol="2">
            <a:spAutoFit/>
          </a:bodyPr>
          <a:lstStyle/>
          <a:p>
            <a:pPr marL="742950" lvl="1" indent="-285750">
              <a:lnSpc>
                <a:spcPct val="150000"/>
              </a:lnSpc>
              <a:spcBef>
                <a:spcPts val="5"/>
              </a:spcBef>
              <a:buSzPts val="1100"/>
              <a:buFont typeface="Symbol" panose="05050102010706020507" pitchFamily="18" charset="2"/>
              <a:buChar char=""/>
              <a:tabLst>
                <a:tab pos="528320" algn="l"/>
                <a:tab pos="528955" algn="l"/>
              </a:tabLst>
            </a:pPr>
            <a:r>
              <a:rPr lang="en-US" sz="1800">
                <a:latin typeface="Arial MT"/>
              </a:rPr>
              <a:t>Aluminum Billet: 90,000 t/year,</a:t>
            </a:r>
            <a:endParaRPr lang="sv-SE" sz="1800">
              <a:latin typeface="Arial MT"/>
            </a:endParaRPr>
          </a:p>
          <a:p>
            <a:pPr marL="742950" lvl="1" indent="-285750">
              <a:lnSpc>
                <a:spcPct val="150000"/>
              </a:lnSpc>
              <a:spcBef>
                <a:spcPts val="305"/>
              </a:spcBef>
              <a:spcAft>
                <a:spcPts val="0"/>
              </a:spcAft>
              <a:buSzPts val="1100"/>
              <a:buFont typeface="Symbol" panose="05050102010706020507" pitchFamily="18" charset="2"/>
              <a:buChar char=""/>
              <a:tabLst>
                <a:tab pos="528955" algn="l"/>
                <a:tab pos="529590" algn="l"/>
              </a:tabLst>
            </a:pPr>
            <a:r>
              <a:rPr lang="en-US" sz="1800">
                <a:latin typeface="Arial MT"/>
              </a:rPr>
              <a:t>Aluminum Profile: 75,000 t/year,</a:t>
            </a:r>
            <a:endParaRPr lang="sv-SE" sz="1800">
              <a:latin typeface="Arial MT"/>
            </a:endParaRPr>
          </a:p>
          <a:p>
            <a:pPr marL="742950" lvl="1" indent="-285750">
              <a:lnSpc>
                <a:spcPct val="150000"/>
              </a:lnSpc>
              <a:spcBef>
                <a:spcPts val="310"/>
              </a:spcBef>
              <a:spcAft>
                <a:spcPts val="0"/>
              </a:spcAft>
              <a:buSzPts val="1100"/>
              <a:buFont typeface="Symbol" panose="05050102010706020507" pitchFamily="18" charset="2"/>
              <a:buChar char=""/>
              <a:tabLst>
                <a:tab pos="528955" algn="l"/>
                <a:tab pos="529590" algn="l"/>
              </a:tabLst>
            </a:pPr>
            <a:r>
              <a:rPr lang="en-US" sz="1800">
                <a:latin typeface="Arial MT"/>
              </a:rPr>
              <a:t>Anodized Profile: 40,000 t/year,</a:t>
            </a:r>
            <a:endParaRPr lang="sv-SE" sz="1800">
              <a:latin typeface="Arial MT"/>
            </a:endParaRPr>
          </a:p>
          <a:p>
            <a:pPr marL="742950" lvl="1" indent="-285750">
              <a:lnSpc>
                <a:spcPct val="150000"/>
              </a:lnSpc>
              <a:spcBef>
                <a:spcPts val="310"/>
              </a:spcBef>
              <a:spcAft>
                <a:spcPts val="0"/>
              </a:spcAft>
              <a:buSzPts val="1100"/>
              <a:buFont typeface="Symbol" panose="05050102010706020507" pitchFamily="18" charset="2"/>
              <a:buChar char=""/>
              <a:tabLst>
                <a:tab pos="528955" algn="l"/>
                <a:tab pos="530225" algn="l"/>
              </a:tabLst>
            </a:pPr>
            <a:r>
              <a:rPr lang="en-US" sz="1800">
                <a:latin typeface="Arial MT"/>
              </a:rPr>
              <a:t>Powder Coated Profile: 25,000 t/year,</a:t>
            </a:r>
          </a:p>
          <a:p>
            <a:pPr marL="742950" lvl="1" indent="-285750">
              <a:lnSpc>
                <a:spcPct val="150000"/>
              </a:lnSpc>
              <a:spcBef>
                <a:spcPts val="310"/>
              </a:spcBef>
              <a:buSzPts val="1100"/>
              <a:buFont typeface="Symbol" panose="05050102010706020507" pitchFamily="18" charset="2"/>
              <a:buChar char=""/>
              <a:tabLst>
                <a:tab pos="528955" algn="l"/>
                <a:tab pos="530225" algn="l"/>
              </a:tabLst>
            </a:pPr>
            <a:r>
              <a:rPr lang="en-US" sz="1800">
                <a:latin typeface="Arial MT"/>
              </a:rPr>
              <a:t>Aluminum Composite Panel: 7,500,000 m2/year,</a:t>
            </a:r>
            <a:endParaRPr lang="en-US">
              <a:latin typeface="Arial MT"/>
            </a:endParaRPr>
          </a:p>
          <a:p>
            <a:pPr lvl="1">
              <a:lnSpc>
                <a:spcPct val="150000"/>
              </a:lnSpc>
              <a:spcBef>
                <a:spcPts val="310"/>
              </a:spcBef>
              <a:spcAft>
                <a:spcPts val="0"/>
              </a:spcAft>
              <a:buSzPts val="1100"/>
              <a:tabLst>
                <a:tab pos="528955" algn="l"/>
                <a:tab pos="530225" algn="l"/>
              </a:tabLst>
            </a:pPr>
            <a:endParaRPr lang="en-US" sz="1800">
              <a:latin typeface="Arial MT"/>
            </a:endParaRPr>
          </a:p>
          <a:p>
            <a:pPr lvl="1">
              <a:lnSpc>
                <a:spcPct val="150000"/>
              </a:lnSpc>
              <a:spcBef>
                <a:spcPts val="310"/>
              </a:spcBef>
              <a:spcAft>
                <a:spcPts val="0"/>
              </a:spcAft>
              <a:buSzPts val="1100"/>
              <a:tabLst>
                <a:tab pos="528955" algn="l"/>
                <a:tab pos="530225" algn="l"/>
              </a:tabLst>
            </a:pPr>
            <a:endParaRPr lang="en-US">
              <a:latin typeface="Arial MT"/>
            </a:endParaRPr>
          </a:p>
          <a:p>
            <a:pPr lvl="1">
              <a:lnSpc>
                <a:spcPct val="150000"/>
              </a:lnSpc>
              <a:spcBef>
                <a:spcPts val="310"/>
              </a:spcBef>
              <a:spcAft>
                <a:spcPts val="0"/>
              </a:spcAft>
              <a:buSzPts val="1100"/>
              <a:tabLst>
                <a:tab pos="528955" algn="l"/>
                <a:tab pos="530225" algn="l"/>
              </a:tabLst>
            </a:pPr>
            <a:endParaRPr lang="sv-SE" sz="1800">
              <a:latin typeface="Arial MT"/>
            </a:endParaRPr>
          </a:p>
          <a:p>
            <a:pPr marL="742950" marR="473710" lvl="1" indent="-285750">
              <a:lnSpc>
                <a:spcPct val="150000"/>
              </a:lnSpc>
              <a:spcBef>
                <a:spcPts val="305"/>
              </a:spcBef>
              <a:spcAft>
                <a:spcPts val="0"/>
              </a:spcAft>
              <a:buSzPts val="1100"/>
              <a:buFont typeface="Symbol" panose="05050102010706020507" pitchFamily="18" charset="2"/>
              <a:buChar char=""/>
              <a:tabLst>
                <a:tab pos="529590" algn="l"/>
                <a:tab pos="530225" algn="l"/>
              </a:tabLst>
            </a:pPr>
            <a:r>
              <a:rPr lang="en-US" sz="1800">
                <a:latin typeface="Arial MT"/>
              </a:rPr>
              <a:t>Aluminum Flat Rolled Products: Casting: 60,000 t/year, Rolling pin: 140,000 t/year, Folio: 25,000 t/year, Dyed Plate: 50,000 t/year,</a:t>
            </a:r>
            <a:endParaRPr lang="sv-SE" sz="1800">
              <a:latin typeface="Arial MT"/>
            </a:endParaRPr>
          </a:p>
          <a:p>
            <a:pPr marL="742950" lvl="1" indent="-285750">
              <a:lnSpc>
                <a:spcPct val="150000"/>
              </a:lnSpc>
              <a:spcBef>
                <a:spcPts val="305"/>
              </a:spcBef>
              <a:buSzPts val="1100"/>
              <a:buFont typeface="Symbol" panose="05050102010706020507" pitchFamily="18" charset="2"/>
              <a:buChar char=""/>
              <a:tabLst>
                <a:tab pos="528320" algn="l"/>
                <a:tab pos="528955" algn="l"/>
              </a:tabLst>
            </a:pPr>
            <a:r>
              <a:rPr lang="en-US" sz="1800">
                <a:latin typeface="Arial MT"/>
              </a:rPr>
              <a:t>PVC Profile production: 35,000 t/year,</a:t>
            </a:r>
            <a:endParaRPr lang="sv-SE" sz="1800">
              <a:latin typeface="Arial MT"/>
            </a:endParaRPr>
          </a:p>
          <a:p>
            <a:pPr marL="742950" lvl="1" indent="-285750">
              <a:lnSpc>
                <a:spcPct val="150000"/>
              </a:lnSpc>
              <a:spcBef>
                <a:spcPts val="310"/>
              </a:spcBef>
              <a:spcAft>
                <a:spcPts val="0"/>
              </a:spcAft>
              <a:buSzPts val="1100"/>
              <a:buFont typeface="Symbol" panose="05050102010706020507" pitchFamily="18" charset="2"/>
              <a:buChar char=""/>
              <a:tabLst>
                <a:tab pos="528320" algn="l"/>
                <a:tab pos="528955" algn="l"/>
              </a:tabLst>
            </a:pPr>
            <a:r>
              <a:rPr lang="en-US" sz="1800">
                <a:latin typeface="Arial MT"/>
              </a:rPr>
              <a:t>Lamella Roller Shutter: 30,000,000 linear meters/year.</a:t>
            </a:r>
            <a:endParaRPr lang="sv-SE"/>
          </a:p>
        </p:txBody>
      </p:sp>
    </p:spTree>
    <p:extLst>
      <p:ext uri="{BB962C8B-B14F-4D97-AF65-F5344CB8AC3E}">
        <p14:creationId xmlns:p14="http://schemas.microsoft.com/office/powerpoint/2010/main" val="16918918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27.jpeg">
            <a:extLst>
              <a:ext uri="{FF2B5EF4-FFF2-40B4-BE49-F238E27FC236}">
                <a16:creationId xmlns:a16="http://schemas.microsoft.com/office/drawing/2014/main" id="{792DDF60-EE05-4F1E-8BA4-0AA45539B9C3}"/>
              </a:ext>
            </a:extLst>
          </p:cNvPr>
          <p:cNvPicPr>
            <a:picLocks noChangeAspect="1"/>
          </p:cNvPicPr>
          <p:nvPr/>
        </p:nvPicPr>
        <p:blipFill>
          <a:blip r:embed="rId3" cstate="print"/>
          <a:stretch>
            <a:fillRect/>
          </a:stretch>
        </p:blipFill>
        <p:spPr>
          <a:xfrm>
            <a:off x="3615885" y="834263"/>
            <a:ext cx="12904275" cy="8984893"/>
          </a:xfrm>
          <a:prstGeom prst="rect">
            <a:avLst/>
          </a:prstGeom>
        </p:spPr>
      </p:pic>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687AB5ED-77D2-45EC-AF55-339AC7DA13BE}"/>
              </a:ext>
            </a:extLst>
          </p:cNvPr>
          <p:cNvSpPr txBox="1"/>
          <p:nvPr/>
        </p:nvSpPr>
        <p:spPr>
          <a:xfrm>
            <a:off x="448707" y="1201221"/>
            <a:ext cx="9144000" cy="646331"/>
          </a:xfrm>
          <a:prstGeom prst="rect">
            <a:avLst/>
          </a:prstGeom>
          <a:noFill/>
        </p:spPr>
        <p:txBody>
          <a:bodyPr wrap="square">
            <a:spAutoFit/>
          </a:bodyPr>
          <a:lstStyle/>
          <a:p>
            <a:r>
              <a:rPr lang="en-US" sz="3600" b="1">
                <a:solidFill>
                  <a:srgbClr val="CC0033"/>
                </a:solidFill>
                <a:latin typeface="+mj-lt"/>
                <a:cs typeface="Arial" panose="020B0604020202020204" pitchFamily="34" charset="0"/>
              </a:rPr>
              <a:t>Production process in ASAS</a:t>
            </a:r>
            <a:endParaRPr lang="sv-SE" sz="3600"/>
          </a:p>
        </p:txBody>
      </p:sp>
      <p:sp>
        <p:nvSpPr>
          <p:cNvPr id="15" name="TextBox 14">
            <a:extLst>
              <a:ext uri="{FF2B5EF4-FFF2-40B4-BE49-F238E27FC236}">
                <a16:creationId xmlns:a16="http://schemas.microsoft.com/office/drawing/2014/main" id="{BFC8FDF3-3A10-053E-0099-CA3F51B52B14}"/>
              </a:ext>
            </a:extLst>
          </p:cNvPr>
          <p:cNvSpPr txBox="1"/>
          <p:nvPr/>
        </p:nvSpPr>
        <p:spPr>
          <a:xfrm>
            <a:off x="448707" y="1966979"/>
            <a:ext cx="5060353" cy="393954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50000"/>
              </a:lnSpc>
            </a:pPr>
            <a:r>
              <a:rPr lang="en-US" sz="2000" b="1" i="0" u="none" strike="noStrike" baseline="0">
                <a:solidFill>
                  <a:srgbClr val="000000"/>
                </a:solidFill>
                <a:latin typeface="Arial" panose="020B0604020202020204" pitchFamily="34" charset="0"/>
              </a:rPr>
              <a:t>Process description</a:t>
            </a:r>
          </a:p>
          <a:p>
            <a:pPr algn="just"/>
            <a:r>
              <a:rPr lang="en-US" sz="2000" b="0" i="0">
                <a:solidFill>
                  <a:srgbClr val="374151"/>
                </a:solidFill>
                <a:effectLst/>
                <a:latin typeface="Söhne"/>
              </a:rPr>
              <a:t>A mixture of raw materials </a:t>
            </a:r>
            <a:r>
              <a:rPr lang="en-US" sz="2000">
                <a:solidFill>
                  <a:srgbClr val="374151"/>
                </a:solidFill>
                <a:latin typeface="Söhne"/>
              </a:rPr>
              <a:t>is</a:t>
            </a:r>
            <a:r>
              <a:rPr lang="en-US" sz="2000" b="0" i="0">
                <a:solidFill>
                  <a:srgbClr val="374151"/>
                </a:solidFill>
                <a:effectLst/>
                <a:latin typeface="Söhne"/>
              </a:rPr>
              <a:t> introduced into the melting furnace. Additives are added to the molten aluminum to improve its mechanical properties. Argon or nitrogen gas is bubbled in the molten aluminum to remove hydrogen and any remaining slag. The molten aluminum is cast into billets and solidified. The billets are cut to the desired length, heated and held at the desired temperature to remove segregations and create adequate conditions for phase changes.</a:t>
            </a:r>
            <a:endParaRPr lang="en-US" sz="2000" b="1" i="0" u="none" strike="noStrike" baseline="0">
              <a:solidFill>
                <a:srgbClr val="000000"/>
              </a:solidFill>
              <a:latin typeface="Arial" panose="020B0604020202020204" pitchFamily="34" charset="0"/>
            </a:endParaRPr>
          </a:p>
        </p:txBody>
      </p:sp>
      <p:sp>
        <p:nvSpPr>
          <p:cNvPr id="3" name="textruta 2">
            <a:extLst>
              <a:ext uri="{FF2B5EF4-FFF2-40B4-BE49-F238E27FC236}">
                <a16:creationId xmlns:a16="http://schemas.microsoft.com/office/drawing/2014/main" id="{36121DAF-D9D2-8017-7B5C-A39E197B6E68}"/>
              </a:ext>
            </a:extLst>
          </p:cNvPr>
          <p:cNvSpPr txBox="1"/>
          <p:nvPr/>
        </p:nvSpPr>
        <p:spPr>
          <a:xfrm>
            <a:off x="9403181" y="502788"/>
            <a:ext cx="2872935" cy="369332"/>
          </a:xfrm>
          <a:prstGeom prst="rect">
            <a:avLst/>
          </a:prstGeom>
          <a:noFill/>
        </p:spPr>
        <p:txBody>
          <a:bodyPr wrap="square" rtlCol="0">
            <a:spAutoFit/>
          </a:bodyPr>
          <a:lstStyle/>
          <a:p>
            <a:r>
              <a:rPr lang="sv-SE" b="1"/>
              <a:t>1. </a:t>
            </a:r>
            <a:r>
              <a:rPr lang="sv-SE" b="1" err="1"/>
              <a:t>Raw</a:t>
            </a:r>
            <a:r>
              <a:rPr lang="sv-SE" b="1"/>
              <a:t> materials </a:t>
            </a:r>
            <a:r>
              <a:rPr lang="sv-SE" b="1" err="1"/>
              <a:t>loading</a:t>
            </a:r>
            <a:endParaRPr lang="sv-SE" b="1"/>
          </a:p>
        </p:txBody>
      </p:sp>
      <p:sp>
        <p:nvSpPr>
          <p:cNvPr id="16" name="textruta 15">
            <a:extLst>
              <a:ext uri="{FF2B5EF4-FFF2-40B4-BE49-F238E27FC236}">
                <a16:creationId xmlns:a16="http://schemas.microsoft.com/office/drawing/2014/main" id="{085A448A-2BAE-14B8-3409-17A0BF2555D7}"/>
              </a:ext>
            </a:extLst>
          </p:cNvPr>
          <p:cNvSpPr txBox="1"/>
          <p:nvPr/>
        </p:nvSpPr>
        <p:spPr>
          <a:xfrm>
            <a:off x="9872110" y="3696506"/>
            <a:ext cx="2872935" cy="369332"/>
          </a:xfrm>
          <a:prstGeom prst="rect">
            <a:avLst/>
          </a:prstGeom>
          <a:noFill/>
        </p:spPr>
        <p:txBody>
          <a:bodyPr wrap="square" rtlCol="0">
            <a:spAutoFit/>
          </a:bodyPr>
          <a:lstStyle/>
          <a:p>
            <a:r>
              <a:rPr lang="sv-SE" b="1"/>
              <a:t>2. </a:t>
            </a:r>
            <a:r>
              <a:rPr lang="sv-SE" b="1" err="1"/>
              <a:t>Melting</a:t>
            </a:r>
            <a:r>
              <a:rPr lang="sv-SE" b="1"/>
              <a:t> process</a:t>
            </a:r>
          </a:p>
        </p:txBody>
      </p:sp>
      <p:sp>
        <p:nvSpPr>
          <p:cNvPr id="17" name="textruta 16">
            <a:extLst>
              <a:ext uri="{FF2B5EF4-FFF2-40B4-BE49-F238E27FC236}">
                <a16:creationId xmlns:a16="http://schemas.microsoft.com/office/drawing/2014/main" id="{EDA702BC-8762-9D67-F057-A2C3515F506D}"/>
              </a:ext>
            </a:extLst>
          </p:cNvPr>
          <p:cNvSpPr txBox="1"/>
          <p:nvPr/>
        </p:nvSpPr>
        <p:spPr>
          <a:xfrm>
            <a:off x="4085047" y="7078689"/>
            <a:ext cx="488217" cy="369332"/>
          </a:xfrm>
          <a:prstGeom prst="rect">
            <a:avLst/>
          </a:prstGeom>
          <a:noFill/>
        </p:spPr>
        <p:txBody>
          <a:bodyPr wrap="square" rtlCol="0">
            <a:spAutoFit/>
          </a:bodyPr>
          <a:lstStyle/>
          <a:p>
            <a:r>
              <a:rPr lang="sv-SE" b="1"/>
              <a:t>3. </a:t>
            </a:r>
          </a:p>
        </p:txBody>
      </p:sp>
      <p:sp>
        <p:nvSpPr>
          <p:cNvPr id="18" name="textruta 17">
            <a:extLst>
              <a:ext uri="{FF2B5EF4-FFF2-40B4-BE49-F238E27FC236}">
                <a16:creationId xmlns:a16="http://schemas.microsoft.com/office/drawing/2014/main" id="{9BCB299F-0E9C-1929-98C2-8E0FFEA35D8D}"/>
              </a:ext>
            </a:extLst>
          </p:cNvPr>
          <p:cNvSpPr txBox="1"/>
          <p:nvPr/>
        </p:nvSpPr>
        <p:spPr>
          <a:xfrm>
            <a:off x="5773414" y="7078689"/>
            <a:ext cx="488217" cy="369332"/>
          </a:xfrm>
          <a:prstGeom prst="rect">
            <a:avLst/>
          </a:prstGeom>
          <a:noFill/>
        </p:spPr>
        <p:txBody>
          <a:bodyPr wrap="square" rtlCol="0">
            <a:spAutoFit/>
          </a:bodyPr>
          <a:lstStyle/>
          <a:p>
            <a:r>
              <a:rPr lang="sv-SE" b="1"/>
              <a:t>4. </a:t>
            </a:r>
          </a:p>
        </p:txBody>
      </p:sp>
      <p:sp>
        <p:nvSpPr>
          <p:cNvPr id="20" name="textruta 19">
            <a:extLst>
              <a:ext uri="{FF2B5EF4-FFF2-40B4-BE49-F238E27FC236}">
                <a16:creationId xmlns:a16="http://schemas.microsoft.com/office/drawing/2014/main" id="{34538D3B-C2AC-3FD7-6B64-25A531653654}"/>
              </a:ext>
            </a:extLst>
          </p:cNvPr>
          <p:cNvSpPr txBox="1"/>
          <p:nvPr/>
        </p:nvSpPr>
        <p:spPr>
          <a:xfrm>
            <a:off x="8091621" y="7078689"/>
            <a:ext cx="488217" cy="369332"/>
          </a:xfrm>
          <a:prstGeom prst="rect">
            <a:avLst/>
          </a:prstGeom>
          <a:noFill/>
        </p:spPr>
        <p:txBody>
          <a:bodyPr wrap="square" rtlCol="0">
            <a:spAutoFit/>
          </a:bodyPr>
          <a:lstStyle/>
          <a:p>
            <a:r>
              <a:rPr lang="sv-SE" b="1"/>
              <a:t>5. </a:t>
            </a:r>
          </a:p>
        </p:txBody>
      </p:sp>
      <p:sp>
        <p:nvSpPr>
          <p:cNvPr id="22" name="textruta 21">
            <a:extLst>
              <a:ext uri="{FF2B5EF4-FFF2-40B4-BE49-F238E27FC236}">
                <a16:creationId xmlns:a16="http://schemas.microsoft.com/office/drawing/2014/main" id="{8C56630B-D30B-0EC9-D2C9-A55054E3FB7D}"/>
              </a:ext>
            </a:extLst>
          </p:cNvPr>
          <p:cNvSpPr txBox="1"/>
          <p:nvPr/>
        </p:nvSpPr>
        <p:spPr>
          <a:xfrm>
            <a:off x="10081349" y="7078689"/>
            <a:ext cx="488217" cy="369332"/>
          </a:xfrm>
          <a:prstGeom prst="rect">
            <a:avLst/>
          </a:prstGeom>
          <a:noFill/>
        </p:spPr>
        <p:txBody>
          <a:bodyPr wrap="square" rtlCol="0">
            <a:spAutoFit/>
          </a:bodyPr>
          <a:lstStyle/>
          <a:p>
            <a:r>
              <a:rPr lang="sv-SE" b="1"/>
              <a:t>6. </a:t>
            </a:r>
          </a:p>
        </p:txBody>
      </p:sp>
      <p:sp>
        <p:nvSpPr>
          <p:cNvPr id="23" name="textruta 22">
            <a:extLst>
              <a:ext uri="{FF2B5EF4-FFF2-40B4-BE49-F238E27FC236}">
                <a16:creationId xmlns:a16="http://schemas.microsoft.com/office/drawing/2014/main" id="{1C803B71-8371-899E-A90C-64056F034C90}"/>
              </a:ext>
            </a:extLst>
          </p:cNvPr>
          <p:cNvSpPr txBox="1"/>
          <p:nvPr/>
        </p:nvSpPr>
        <p:spPr>
          <a:xfrm>
            <a:off x="12154296" y="7078689"/>
            <a:ext cx="488217" cy="369332"/>
          </a:xfrm>
          <a:prstGeom prst="rect">
            <a:avLst/>
          </a:prstGeom>
          <a:noFill/>
        </p:spPr>
        <p:txBody>
          <a:bodyPr wrap="square" rtlCol="0">
            <a:spAutoFit/>
          </a:bodyPr>
          <a:lstStyle/>
          <a:p>
            <a:r>
              <a:rPr lang="sv-SE" b="1"/>
              <a:t>7. </a:t>
            </a:r>
          </a:p>
        </p:txBody>
      </p:sp>
      <p:sp>
        <p:nvSpPr>
          <p:cNvPr id="24" name="textruta 23">
            <a:extLst>
              <a:ext uri="{FF2B5EF4-FFF2-40B4-BE49-F238E27FC236}">
                <a16:creationId xmlns:a16="http://schemas.microsoft.com/office/drawing/2014/main" id="{2E4F5F83-4DDE-DD34-E3BA-A4534505E88B}"/>
              </a:ext>
            </a:extLst>
          </p:cNvPr>
          <p:cNvSpPr txBox="1"/>
          <p:nvPr/>
        </p:nvSpPr>
        <p:spPr>
          <a:xfrm>
            <a:off x="14337228" y="7045801"/>
            <a:ext cx="488217" cy="369332"/>
          </a:xfrm>
          <a:prstGeom prst="rect">
            <a:avLst/>
          </a:prstGeom>
          <a:noFill/>
        </p:spPr>
        <p:txBody>
          <a:bodyPr wrap="square" rtlCol="0">
            <a:spAutoFit/>
          </a:bodyPr>
          <a:lstStyle/>
          <a:p>
            <a:r>
              <a:rPr lang="sv-SE" b="1"/>
              <a:t>8. </a:t>
            </a:r>
          </a:p>
        </p:txBody>
      </p:sp>
      <p:sp>
        <p:nvSpPr>
          <p:cNvPr id="25" name="textruta 24">
            <a:extLst>
              <a:ext uri="{FF2B5EF4-FFF2-40B4-BE49-F238E27FC236}">
                <a16:creationId xmlns:a16="http://schemas.microsoft.com/office/drawing/2014/main" id="{BBA08E62-0BC4-04F8-67D2-D2DAFFD85EE2}"/>
              </a:ext>
            </a:extLst>
          </p:cNvPr>
          <p:cNvSpPr txBox="1"/>
          <p:nvPr/>
        </p:nvSpPr>
        <p:spPr>
          <a:xfrm>
            <a:off x="13911812" y="8387213"/>
            <a:ext cx="488217" cy="369332"/>
          </a:xfrm>
          <a:prstGeom prst="rect">
            <a:avLst/>
          </a:prstGeom>
          <a:noFill/>
        </p:spPr>
        <p:txBody>
          <a:bodyPr wrap="square" rtlCol="0">
            <a:spAutoFit/>
          </a:bodyPr>
          <a:lstStyle/>
          <a:p>
            <a:r>
              <a:rPr lang="sv-SE" b="1"/>
              <a:t>9. </a:t>
            </a:r>
          </a:p>
        </p:txBody>
      </p:sp>
    </p:spTree>
    <p:extLst>
      <p:ext uri="{BB962C8B-B14F-4D97-AF65-F5344CB8AC3E}">
        <p14:creationId xmlns:p14="http://schemas.microsoft.com/office/powerpoint/2010/main" val="12814388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13">
            <a:extLst>
              <a:ext uri="{FF2B5EF4-FFF2-40B4-BE49-F238E27FC236}">
                <a16:creationId xmlns:a16="http://schemas.microsoft.com/office/drawing/2014/main" id="{6C5B5EBB-50F2-4911-9E8B-3B7B88900CA6}"/>
              </a:ext>
            </a:extLst>
          </p:cNvPr>
          <p:cNvSpPr txBox="1"/>
          <p:nvPr/>
        </p:nvSpPr>
        <p:spPr>
          <a:xfrm>
            <a:off x="228600" y="692944"/>
            <a:ext cx="17678400" cy="1005725"/>
          </a:xfrm>
          <a:prstGeom prst="rect">
            <a:avLst/>
          </a:prstGeom>
        </p:spPr>
        <p:txBody>
          <a:bodyPr wrap="square" lIns="0" tIns="0" rIns="0" bIns="0" rtlCol="0" anchor="t">
            <a:spAutoFit/>
          </a:bodyPr>
          <a:lstStyle/>
          <a:p>
            <a:pPr algn="ctr">
              <a:lnSpc>
                <a:spcPts val="8960"/>
              </a:lnSpc>
              <a:spcBef>
                <a:spcPct val="0"/>
              </a:spcBef>
            </a:pPr>
            <a:r>
              <a:rPr lang="en-US" sz="4800" b="1">
                <a:solidFill>
                  <a:srgbClr val="CC0033"/>
                </a:solidFill>
                <a:latin typeface="+mj-lt"/>
                <a:cs typeface="Arial" panose="020B0604020202020204" pitchFamily="34" charset="0"/>
              </a:rPr>
              <a:t>ASAS Characterization</a:t>
            </a:r>
          </a:p>
        </p:txBody>
      </p:sp>
      <p:sp>
        <p:nvSpPr>
          <p:cNvPr id="36" name="TextBox 35">
            <a:extLst>
              <a:ext uri="{FF2B5EF4-FFF2-40B4-BE49-F238E27FC236}">
                <a16:creationId xmlns:a16="http://schemas.microsoft.com/office/drawing/2014/main" id="{8EE001A1-983E-4290-BA1F-BA4ED3EC9E78}"/>
              </a:ext>
            </a:extLst>
          </p:cNvPr>
          <p:cNvSpPr txBox="1"/>
          <p:nvPr/>
        </p:nvSpPr>
        <p:spPr>
          <a:xfrm>
            <a:off x="779601" y="2383786"/>
            <a:ext cx="7099110" cy="3174587"/>
          </a:xfrm>
          <a:prstGeom prst="rect">
            <a:avLst/>
          </a:prstGeom>
          <a:noFill/>
        </p:spPr>
        <p:txBody>
          <a:bodyPr wrap="square">
            <a:spAutoFit/>
          </a:bodyPr>
          <a:lstStyle/>
          <a:p>
            <a:pPr marL="285750" marR="719455" indent="-285750" algn="just">
              <a:lnSpc>
                <a:spcPct val="125000"/>
              </a:lnSpc>
              <a:spcBef>
                <a:spcPts val="1200"/>
              </a:spcBef>
              <a:spcAft>
                <a:spcPts val="0"/>
              </a:spcAft>
              <a:buFont typeface="Arial" panose="020B0604020202020204" pitchFamily="34" charset="0"/>
              <a:buChar char="•"/>
            </a:pPr>
            <a:r>
              <a:rPr lang="en-US" sz="1800">
                <a:effectLst/>
                <a:latin typeface="Arial MT"/>
                <a:ea typeface="Arial MT"/>
                <a:cs typeface="Arial MT"/>
              </a:rPr>
              <a:t>ASAS </a:t>
            </a:r>
            <a:r>
              <a:rPr lang="en-US" sz="1800" b="1">
                <a:effectLst/>
                <a:latin typeface="Arial MT"/>
                <a:ea typeface="Arial MT"/>
                <a:cs typeface="Arial MT"/>
              </a:rPr>
              <a:t>energy demand </a:t>
            </a:r>
            <a:r>
              <a:rPr lang="en-US" sz="1800">
                <a:effectLst/>
                <a:latin typeface="Arial MT"/>
                <a:ea typeface="Arial MT"/>
                <a:cs typeface="Arial MT"/>
              </a:rPr>
              <a:t>is supplied by electricity and natural gas. In terms of primary</a:t>
            </a:r>
            <a:r>
              <a:rPr lang="en-US" sz="1800" spc="5">
                <a:effectLst/>
                <a:latin typeface="Arial MT"/>
                <a:ea typeface="Arial MT"/>
                <a:cs typeface="Arial MT"/>
              </a:rPr>
              <a:t> </a:t>
            </a:r>
            <a:r>
              <a:rPr lang="en-US" sz="1800">
                <a:effectLst/>
                <a:latin typeface="Arial MT"/>
                <a:ea typeface="Arial MT"/>
                <a:cs typeface="Arial MT"/>
              </a:rPr>
              <a:t>energy, natural gas represents the highest share since it covers 62 % of the total consumption and</a:t>
            </a:r>
            <a:r>
              <a:rPr lang="en-US" sz="1800" spc="5">
                <a:effectLst/>
                <a:latin typeface="Arial MT"/>
                <a:ea typeface="Arial MT"/>
                <a:cs typeface="Arial MT"/>
              </a:rPr>
              <a:t> </a:t>
            </a:r>
            <a:r>
              <a:rPr lang="en-US" sz="1800">
                <a:effectLst/>
                <a:latin typeface="Arial MT"/>
                <a:ea typeface="Arial MT"/>
                <a:cs typeface="Arial MT"/>
              </a:rPr>
              <a:t>it is required mainly for the extrusion and flat rolling processes, as well as for electricity production</a:t>
            </a:r>
            <a:r>
              <a:rPr lang="en-US" sz="1800" spc="5">
                <a:effectLst/>
                <a:latin typeface="Arial MT"/>
                <a:ea typeface="Arial MT"/>
                <a:cs typeface="Arial MT"/>
              </a:rPr>
              <a:t> </a:t>
            </a:r>
            <a:r>
              <a:rPr lang="en-US" sz="1800">
                <a:effectLst/>
                <a:latin typeface="Arial MT"/>
                <a:ea typeface="Arial MT"/>
                <a:cs typeface="Arial MT"/>
              </a:rPr>
              <a:t>through cogeneration. The relatively lower share of electricity, 38 %, is also mainly used for the</a:t>
            </a:r>
            <a:r>
              <a:rPr lang="en-US" sz="1800" spc="5">
                <a:effectLst/>
                <a:latin typeface="Arial MT"/>
                <a:ea typeface="Arial MT"/>
                <a:cs typeface="Arial MT"/>
              </a:rPr>
              <a:t> </a:t>
            </a:r>
            <a:r>
              <a:rPr lang="en-US" sz="1800">
                <a:effectLst/>
                <a:latin typeface="Arial MT"/>
                <a:ea typeface="Arial MT"/>
                <a:cs typeface="Arial MT"/>
              </a:rPr>
              <a:t>extrusion and flat rolling processes and, to a lesser extent, for the composite panels’ and PVC</a:t>
            </a:r>
            <a:r>
              <a:rPr lang="en-US" sz="1800" spc="5">
                <a:effectLst/>
                <a:latin typeface="Arial MT"/>
                <a:ea typeface="Arial MT"/>
                <a:cs typeface="Arial MT"/>
              </a:rPr>
              <a:t> </a:t>
            </a:r>
            <a:r>
              <a:rPr lang="en-US" sz="1800">
                <a:effectLst/>
                <a:latin typeface="Arial MT"/>
                <a:ea typeface="Arial MT"/>
                <a:cs typeface="Arial MT"/>
              </a:rPr>
              <a:t>profiles’</a:t>
            </a:r>
            <a:r>
              <a:rPr lang="en-US" sz="1800" spc="-50">
                <a:effectLst/>
                <a:latin typeface="Arial MT"/>
                <a:ea typeface="Arial MT"/>
                <a:cs typeface="Arial MT"/>
              </a:rPr>
              <a:t> </a:t>
            </a:r>
            <a:r>
              <a:rPr lang="en-US" sz="1800">
                <a:effectLst/>
                <a:latin typeface="Arial MT"/>
                <a:ea typeface="Arial MT"/>
                <a:cs typeface="Arial MT"/>
              </a:rPr>
              <a:t>production.</a:t>
            </a:r>
            <a:endParaRPr lang="sv-SE" sz="1800">
              <a:effectLst/>
              <a:latin typeface="Arial MT"/>
              <a:ea typeface="Arial MT"/>
              <a:cs typeface="Arial MT"/>
            </a:endParaRPr>
          </a:p>
        </p:txBody>
      </p:sp>
      <p:sp>
        <p:nvSpPr>
          <p:cNvPr id="21" name="TextBox 20">
            <a:extLst>
              <a:ext uri="{FF2B5EF4-FFF2-40B4-BE49-F238E27FC236}">
                <a16:creationId xmlns:a16="http://schemas.microsoft.com/office/drawing/2014/main" id="{4C3D3616-59F0-4323-9ECD-8988E8318C9E}"/>
              </a:ext>
            </a:extLst>
          </p:cNvPr>
          <p:cNvSpPr txBox="1"/>
          <p:nvPr/>
        </p:nvSpPr>
        <p:spPr>
          <a:xfrm>
            <a:off x="10395284" y="9325349"/>
            <a:ext cx="6176211" cy="307777"/>
          </a:xfrm>
          <a:prstGeom prst="rect">
            <a:avLst/>
          </a:prstGeom>
          <a:noFill/>
        </p:spPr>
        <p:txBody>
          <a:bodyPr wrap="square">
            <a:spAutoFit/>
          </a:bodyPr>
          <a:lstStyle/>
          <a:p>
            <a:r>
              <a:rPr lang="en-US" sz="1400" b="0" i="0" u="none" strike="noStrike" baseline="0">
                <a:solidFill>
                  <a:srgbClr val="000000"/>
                </a:solidFill>
              </a:rPr>
              <a:t>*Based on Commission Delegated Regulation (EU) 2019/331. </a:t>
            </a:r>
            <a:endParaRPr lang="sv-SE" sz="1400"/>
          </a:p>
        </p:txBody>
      </p:sp>
      <p:pic>
        <p:nvPicPr>
          <p:cNvPr id="22" name="image25.jpeg" descr="Chart, pie chart  Description automatically generated">
            <a:extLst>
              <a:ext uri="{FF2B5EF4-FFF2-40B4-BE49-F238E27FC236}">
                <a16:creationId xmlns:a16="http://schemas.microsoft.com/office/drawing/2014/main" id="{5017B774-1427-4EF9-93F6-C50722EE0579}"/>
              </a:ext>
            </a:extLst>
          </p:cNvPr>
          <p:cNvPicPr>
            <a:picLocks noChangeAspect="1"/>
          </p:cNvPicPr>
          <p:nvPr/>
        </p:nvPicPr>
        <p:blipFill>
          <a:blip r:embed="rId6" cstate="print"/>
          <a:stretch>
            <a:fillRect/>
          </a:stretch>
        </p:blipFill>
        <p:spPr>
          <a:xfrm>
            <a:off x="7952336" y="2383786"/>
            <a:ext cx="3893846" cy="2159720"/>
          </a:xfrm>
          <a:prstGeom prst="rect">
            <a:avLst/>
          </a:prstGeom>
        </p:spPr>
      </p:pic>
      <p:pic>
        <p:nvPicPr>
          <p:cNvPr id="23" name="image26.jpeg" descr="Chart, pie chart  Description automatically generated">
            <a:extLst>
              <a:ext uri="{FF2B5EF4-FFF2-40B4-BE49-F238E27FC236}">
                <a16:creationId xmlns:a16="http://schemas.microsoft.com/office/drawing/2014/main" id="{68304416-4A0F-4543-8492-6C38D64544A0}"/>
              </a:ext>
            </a:extLst>
          </p:cNvPr>
          <p:cNvPicPr>
            <a:picLocks noChangeAspect="1"/>
          </p:cNvPicPr>
          <p:nvPr/>
        </p:nvPicPr>
        <p:blipFill>
          <a:blip r:embed="rId7" cstate="print"/>
          <a:stretch>
            <a:fillRect/>
          </a:stretch>
        </p:blipFill>
        <p:spPr>
          <a:xfrm>
            <a:off x="12321625" y="2311160"/>
            <a:ext cx="4249870" cy="2296903"/>
          </a:xfrm>
          <a:prstGeom prst="rect">
            <a:avLst/>
          </a:prstGeom>
        </p:spPr>
      </p:pic>
      <p:graphicFrame>
        <p:nvGraphicFramePr>
          <p:cNvPr id="24" name="Table 23">
            <a:extLst>
              <a:ext uri="{FF2B5EF4-FFF2-40B4-BE49-F238E27FC236}">
                <a16:creationId xmlns:a16="http://schemas.microsoft.com/office/drawing/2014/main" id="{E3D10C16-0E21-4F5B-B722-131863690E8B}"/>
              </a:ext>
            </a:extLst>
          </p:cNvPr>
          <p:cNvGraphicFramePr>
            <a:graphicFrameLocks noGrp="1"/>
          </p:cNvGraphicFramePr>
          <p:nvPr/>
        </p:nvGraphicFramePr>
        <p:xfrm>
          <a:off x="2857500" y="6216832"/>
          <a:ext cx="12470322" cy="2747057"/>
        </p:xfrm>
        <a:graphic>
          <a:graphicData uri="http://schemas.openxmlformats.org/drawingml/2006/table">
            <a:tbl>
              <a:tblPr firstRow="1" firstCol="1" lastRow="1" lastCol="1" bandRow="1" bandCol="1">
                <a:tableStyleId>{72833802-FEF1-4C79-8D5D-14CF1EAF98D9}</a:tableStyleId>
              </a:tblPr>
              <a:tblGrid>
                <a:gridCol w="4380866">
                  <a:extLst>
                    <a:ext uri="{9D8B030D-6E8A-4147-A177-3AD203B41FA5}">
                      <a16:colId xmlns:a16="http://schemas.microsoft.com/office/drawing/2014/main" val="3203473643"/>
                    </a:ext>
                  </a:extLst>
                </a:gridCol>
                <a:gridCol w="3245545">
                  <a:extLst>
                    <a:ext uri="{9D8B030D-6E8A-4147-A177-3AD203B41FA5}">
                      <a16:colId xmlns:a16="http://schemas.microsoft.com/office/drawing/2014/main" val="1554325551"/>
                    </a:ext>
                  </a:extLst>
                </a:gridCol>
                <a:gridCol w="4843911">
                  <a:extLst>
                    <a:ext uri="{9D8B030D-6E8A-4147-A177-3AD203B41FA5}">
                      <a16:colId xmlns:a16="http://schemas.microsoft.com/office/drawing/2014/main" val="1838484279"/>
                    </a:ext>
                  </a:extLst>
                </a:gridCol>
              </a:tblGrid>
              <a:tr h="664494">
                <a:tc>
                  <a:txBody>
                    <a:bodyPr/>
                    <a:lstStyle/>
                    <a:p>
                      <a:pPr indent="0" algn="ctr">
                        <a:lnSpc>
                          <a:spcPct val="100000"/>
                        </a:lnSpc>
                        <a:spcBef>
                          <a:spcPts val="55"/>
                        </a:spcBef>
                      </a:pPr>
                      <a:r>
                        <a:rPr lang="en-US" sz="2000" b="1" kern="1200">
                          <a:solidFill>
                            <a:schemeClr val="tx1"/>
                          </a:solidFill>
                          <a:effectLst/>
                        </a:rPr>
                        <a:t> KPI</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en-US" sz="2000" b="1" kern="1200">
                          <a:solidFill>
                            <a:schemeClr val="tx1"/>
                          </a:solidFill>
                          <a:effectLst/>
                        </a:rPr>
                        <a:t>ASAS value</a:t>
                      </a:r>
                      <a:endParaRPr lang="sv-SE" sz="2000" b="1"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sv-SE" sz="2000" b="1" kern="1200">
                          <a:solidFill>
                            <a:schemeClr val="tx1"/>
                          </a:solidFill>
                          <a:effectLst/>
                          <a:latin typeface="+mj-lt"/>
                          <a:ea typeface="+mn-ea"/>
                          <a:cs typeface="+mn-cs"/>
                        </a:rPr>
                        <a:t>Aluminium </a:t>
                      </a:r>
                      <a:r>
                        <a:rPr lang="sv-SE" sz="2000" b="1" kern="1200" err="1">
                          <a:solidFill>
                            <a:schemeClr val="tx1"/>
                          </a:solidFill>
                          <a:effectLst/>
                          <a:latin typeface="+mj-lt"/>
                          <a:ea typeface="+mn-ea"/>
                          <a:cs typeface="+mn-cs"/>
                        </a:rPr>
                        <a:t>sector</a:t>
                      </a:r>
                      <a:r>
                        <a:rPr lang="sv-SE" sz="2000" b="1" kern="1200">
                          <a:solidFill>
                            <a:schemeClr val="tx1"/>
                          </a:solidFill>
                          <a:effectLst/>
                          <a:latin typeface="+mj-lt"/>
                          <a:ea typeface="+mn-ea"/>
                          <a:cs typeface="+mn-cs"/>
                        </a:rPr>
                        <a:t> </a:t>
                      </a:r>
                      <a:r>
                        <a:rPr lang="sv-SE" sz="2000" b="1" kern="1200" err="1">
                          <a:solidFill>
                            <a:schemeClr val="tx1"/>
                          </a:solidFill>
                          <a:effectLst/>
                          <a:latin typeface="+mj-lt"/>
                          <a:ea typeface="+mn-ea"/>
                          <a:cs typeface="+mn-cs"/>
                        </a:rPr>
                        <a:t>average</a:t>
                      </a:r>
                      <a:r>
                        <a:rPr lang="sv-SE" sz="2000" b="1" kern="1200">
                          <a:solidFill>
                            <a:schemeClr val="tx1"/>
                          </a:solidFill>
                          <a:effectLst/>
                          <a:latin typeface="+mj-lt"/>
                          <a:ea typeface="+mn-ea"/>
                          <a:cs typeface="+mn-cs"/>
                        </a:rPr>
                        <a:t> </a:t>
                      </a:r>
                      <a:r>
                        <a:rPr lang="sv-SE" sz="2000" b="1" kern="1200" err="1">
                          <a:solidFill>
                            <a:schemeClr val="tx1"/>
                          </a:solidFill>
                          <a:effectLst/>
                          <a:latin typeface="+mj-lt"/>
                          <a:ea typeface="+mn-ea"/>
                          <a:cs typeface="+mn-cs"/>
                        </a:rPr>
                        <a:t>value</a:t>
                      </a:r>
                      <a:r>
                        <a:rPr lang="sv-SE" sz="2000" b="1" kern="1200">
                          <a:solidFill>
                            <a:schemeClr val="tx1"/>
                          </a:solidFill>
                          <a:effectLst/>
                          <a:latin typeface="+mj-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65927615"/>
                  </a:ext>
                </a:extLst>
              </a:tr>
              <a:tr h="509273">
                <a:tc>
                  <a:txBody>
                    <a:bodyPr/>
                    <a:lstStyle/>
                    <a:p>
                      <a:pPr indent="0" algn="ctr">
                        <a:lnSpc>
                          <a:spcPct val="100000"/>
                        </a:lnSpc>
                        <a:spcBef>
                          <a:spcPts val="30"/>
                        </a:spcBef>
                      </a:pPr>
                      <a:r>
                        <a:rPr lang="en-US" sz="2000" b="1" kern="1200" err="1">
                          <a:solidFill>
                            <a:schemeClr val="tx1"/>
                          </a:solidFill>
                          <a:effectLst/>
                        </a:rPr>
                        <a:t>Primaryenergy</a:t>
                      </a:r>
                      <a:r>
                        <a:rPr lang="en-US" sz="2000" b="1" kern="1200">
                          <a:solidFill>
                            <a:schemeClr val="tx1"/>
                          </a:solidFill>
                          <a:effectLst/>
                        </a:rPr>
                        <a:t> requirements</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en-US" sz="2000" b="0" kern="1200">
                          <a:solidFill>
                            <a:schemeClr val="tx1"/>
                          </a:solidFill>
                          <a:effectLst/>
                        </a:rPr>
                        <a:t>0.26 toe/t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sv-SE" sz="2000" b="0"/>
                        <a:t>0.05-0.21 </a:t>
                      </a:r>
                      <a:r>
                        <a:rPr lang="sv-SE" sz="2000" b="0" err="1"/>
                        <a:t>toe</a:t>
                      </a:r>
                      <a:r>
                        <a:rPr lang="sv-SE" sz="2000" b="0"/>
                        <a:t>/t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460493"/>
                  </a:ext>
                </a:extLst>
              </a:tr>
              <a:tr h="524430">
                <a:tc>
                  <a:txBody>
                    <a:bodyPr/>
                    <a:lstStyle/>
                    <a:p>
                      <a:pPr algn="ctr"/>
                      <a:r>
                        <a:rPr lang="sv-SE" sz="1600"/>
                        <a:t> </a:t>
                      </a:r>
                      <a:r>
                        <a:rPr lang="sv-SE" sz="2000" b="1" kern="1200" err="1">
                          <a:solidFill>
                            <a:schemeClr val="tx1"/>
                          </a:solidFill>
                          <a:effectLst/>
                          <a:latin typeface="+mn-lt"/>
                          <a:ea typeface="+mn-ea"/>
                          <a:cs typeface="+mn-cs"/>
                        </a:rPr>
                        <a:t>Electricity</a:t>
                      </a:r>
                      <a:r>
                        <a:rPr lang="sv-SE" sz="2000" b="1" kern="1200">
                          <a:solidFill>
                            <a:schemeClr val="tx1"/>
                          </a:solidFill>
                          <a:effectLst/>
                          <a:latin typeface="+mn-lt"/>
                          <a:ea typeface="+mn-ea"/>
                          <a:cs typeface="+mn-cs"/>
                        </a:rPr>
                        <a:t> </a:t>
                      </a:r>
                      <a:r>
                        <a:rPr lang="sv-SE" sz="2000" b="1" kern="1200" err="1">
                          <a:solidFill>
                            <a:schemeClr val="tx1"/>
                          </a:solidFill>
                          <a:effectLst/>
                          <a:latin typeface="+mn-lt"/>
                          <a:ea typeface="+mn-ea"/>
                          <a:cs typeface="+mn-cs"/>
                        </a:rPr>
                        <a:t>demand</a:t>
                      </a:r>
                      <a:endParaRPr lang="sv-SE" sz="2000" b="1" kern="120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0.55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04214"/>
                  </a:ext>
                </a:extLst>
              </a:tr>
              <a:tr h="524430">
                <a:tc>
                  <a:txBody>
                    <a:bodyPr/>
                    <a:lstStyle/>
                    <a:p>
                      <a:pPr algn="ctr"/>
                      <a:r>
                        <a:rPr lang="sv-SE" sz="2000" b="1" kern="1200" err="1">
                          <a:solidFill>
                            <a:schemeClr val="tx1"/>
                          </a:solidFill>
                          <a:effectLst/>
                          <a:latin typeface="+mn-lt"/>
                          <a:ea typeface="+mn-ea"/>
                          <a:cs typeface="+mn-cs"/>
                        </a:rPr>
                        <a:t>Natural</a:t>
                      </a:r>
                      <a:r>
                        <a:rPr lang="sv-SE" sz="2000" b="1" kern="1200">
                          <a:solidFill>
                            <a:schemeClr val="tx1"/>
                          </a:solidFill>
                          <a:effectLst/>
                          <a:latin typeface="+mn-lt"/>
                          <a:ea typeface="+mn-ea"/>
                          <a:cs typeface="+mn-cs"/>
                        </a:rPr>
                        <a:t> gas </a:t>
                      </a:r>
                      <a:r>
                        <a:rPr lang="sv-SE" sz="2000" b="1" kern="1200" err="1">
                          <a:solidFill>
                            <a:schemeClr val="tx1"/>
                          </a:solidFill>
                          <a:effectLst/>
                          <a:latin typeface="+mn-lt"/>
                          <a:ea typeface="+mn-ea"/>
                          <a:cs typeface="+mn-cs"/>
                        </a:rPr>
                        <a:t>demand</a:t>
                      </a:r>
                      <a:endParaRPr lang="sv-SE" sz="2000" b="1" kern="120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1.90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2484635"/>
                  </a:ext>
                </a:extLst>
              </a:tr>
              <a:tr h="524430">
                <a:tc>
                  <a:txBody>
                    <a:bodyPr/>
                    <a:lstStyle/>
                    <a:p>
                      <a:pPr indent="0" algn="ctr">
                        <a:lnSpc>
                          <a:spcPct val="100000"/>
                        </a:lnSpc>
                        <a:spcBef>
                          <a:spcPts val="310"/>
                        </a:spcBef>
                      </a:pPr>
                      <a:r>
                        <a:rPr lang="en-US" sz="2000" b="1" kern="1200">
                          <a:solidFill>
                            <a:schemeClr val="tx1"/>
                          </a:solidFill>
                          <a:effectLst/>
                        </a:rPr>
                        <a:t> Environmental performance</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en-US" sz="2000" b="0" kern="1200">
                          <a:solidFill>
                            <a:schemeClr val="tx1"/>
                          </a:solidFill>
                          <a:effectLst/>
                        </a:rPr>
                        <a:t>0.57 tCO2eq/t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sv-SE" sz="2000" b="0" kern="1200">
                          <a:solidFill>
                            <a:schemeClr val="tx1"/>
                          </a:solidFill>
                          <a:effectLst/>
                          <a:latin typeface="+mj-lt"/>
                          <a:ea typeface="+mn-ea"/>
                          <a:cs typeface="+mn-cs"/>
                        </a:rPr>
                        <a:t>0.154 tCO2eq/t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549919"/>
                  </a:ext>
                </a:extLst>
              </a:tr>
            </a:tbl>
          </a:graphicData>
        </a:graphic>
      </p:graphicFrame>
      <p:sp>
        <p:nvSpPr>
          <p:cNvPr id="25" name="TextBox 24">
            <a:extLst>
              <a:ext uri="{FF2B5EF4-FFF2-40B4-BE49-F238E27FC236}">
                <a16:creationId xmlns:a16="http://schemas.microsoft.com/office/drawing/2014/main" id="{99960F7B-528D-43E7-8FDC-6F655C182C35}"/>
              </a:ext>
            </a:extLst>
          </p:cNvPr>
          <p:cNvSpPr txBox="1"/>
          <p:nvPr/>
        </p:nvSpPr>
        <p:spPr>
          <a:xfrm>
            <a:off x="7952336" y="5115653"/>
            <a:ext cx="9954664" cy="369332"/>
          </a:xfrm>
          <a:prstGeom prst="rect">
            <a:avLst/>
          </a:prstGeom>
          <a:noFill/>
        </p:spPr>
        <p:txBody>
          <a:bodyPr wrap="square">
            <a:spAutoFit/>
          </a:bodyPr>
          <a:lstStyle/>
          <a:p>
            <a:r>
              <a:rPr lang="en-US" kern="100">
                <a:solidFill>
                  <a:srgbClr val="404040"/>
                </a:solidFill>
                <a:latin typeface="Arial (body)"/>
              </a:rPr>
              <a:t>Primary energy consumption and GHG emission of ASAS’ </a:t>
            </a:r>
            <a:r>
              <a:rPr lang="en-US" sz="1800" b="0" i="0" u="none" strike="noStrike" baseline="0">
                <a:solidFill>
                  <a:srgbClr val="000000"/>
                </a:solidFill>
                <a:latin typeface="Arial" panose="020B0604020202020204" pitchFamily="34" charset="0"/>
              </a:rPr>
              <a:t>whole </a:t>
            </a:r>
            <a:r>
              <a:rPr lang="en-US" kern="100">
                <a:solidFill>
                  <a:srgbClr val="404040"/>
                </a:solidFill>
                <a:latin typeface="Arial (body)"/>
              </a:rPr>
              <a:t>plant in </a:t>
            </a:r>
            <a:r>
              <a:rPr lang="en-US" sz="1800" err="1">
                <a:effectLst/>
                <a:latin typeface="Arial MT"/>
                <a:ea typeface="Arial MT"/>
                <a:cs typeface="Arial MT"/>
              </a:rPr>
              <a:t>Gebze</a:t>
            </a:r>
            <a:r>
              <a:rPr lang="en-US" sz="1800">
                <a:effectLst/>
                <a:latin typeface="Arial MT"/>
                <a:ea typeface="Arial MT"/>
                <a:cs typeface="Arial MT"/>
              </a:rPr>
              <a:t> (Turkey)</a:t>
            </a:r>
            <a:endParaRPr lang="sv-SE" kern="100">
              <a:solidFill>
                <a:srgbClr val="404040"/>
              </a:solidFill>
              <a:latin typeface="Arial (body)"/>
            </a:endParaRPr>
          </a:p>
        </p:txBody>
      </p:sp>
    </p:spTree>
    <p:extLst>
      <p:ext uri="{BB962C8B-B14F-4D97-AF65-F5344CB8AC3E}">
        <p14:creationId xmlns:p14="http://schemas.microsoft.com/office/powerpoint/2010/main" val="3034754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588688" y="989115"/>
            <a:ext cx="13618595" cy="677108"/>
          </a:xfrm>
          <a:prstGeom prst="rect">
            <a:avLst/>
          </a:prstGeom>
        </p:spPr>
        <p:txBody>
          <a:bodyPr wrap="square" lIns="0" tIns="0" rIns="0" bIns="0" rtlCol="0" anchor="t">
            <a:spAutoFit/>
          </a:bodyPr>
          <a:lstStyle/>
          <a:p>
            <a:pPr>
              <a:spcBef>
                <a:spcPct val="0"/>
              </a:spcBef>
            </a:pPr>
            <a:r>
              <a:rPr lang="en-US" sz="4400" b="1">
                <a:solidFill>
                  <a:srgbClr val="CC0033"/>
                </a:solidFill>
                <a:latin typeface="+mj-lt"/>
                <a:cs typeface="Arial" panose="020B0604020202020204" pitchFamily="34" charset="0"/>
              </a:rPr>
              <a:t>Course Contents:</a:t>
            </a:r>
            <a:endParaRPr lang="en-US" sz="3600" b="1" i="1">
              <a:solidFill>
                <a:srgbClr val="CC0033"/>
              </a:solidFill>
              <a:latin typeface="+mj-lt"/>
              <a:cs typeface="Arial" panose="020B0604020202020204" pitchFamily="34" charset="0"/>
            </a:endParaRPr>
          </a:p>
        </p:txBody>
      </p:sp>
      <p:sp>
        <p:nvSpPr>
          <p:cNvPr id="21" name="Content Placeholder 2">
            <a:extLst>
              <a:ext uri="{FF2B5EF4-FFF2-40B4-BE49-F238E27FC236}">
                <a16:creationId xmlns:a16="http://schemas.microsoft.com/office/drawing/2014/main" id="{7410B400-A91F-45CE-9F10-13149670B085}"/>
              </a:ext>
            </a:extLst>
          </p:cNvPr>
          <p:cNvSpPr txBox="1">
            <a:spLocks/>
          </p:cNvSpPr>
          <p:nvPr/>
        </p:nvSpPr>
        <p:spPr>
          <a:xfrm>
            <a:off x="1109535" y="1835646"/>
            <a:ext cx="16797465" cy="74622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buFont typeface="Arial" panose="020B0604020202020204" pitchFamily="34" charset="0"/>
              <a:buChar char="•"/>
            </a:pPr>
            <a:r>
              <a:rPr lang="en-GB" dirty="0">
                <a:solidFill>
                  <a:schemeClr val="tx1"/>
                </a:solidFill>
              </a:rPr>
              <a:t>Chapter 1: Drivers for Retrofitting</a:t>
            </a:r>
          </a:p>
          <a:p>
            <a:pPr marL="914400" lvl="1" indent="-457200" algn="l">
              <a:buFont typeface="Arial" panose="020B0604020202020204" pitchFamily="34" charset="0"/>
              <a:buChar char="•"/>
            </a:pPr>
            <a:r>
              <a:rPr lang="en-GB" dirty="0">
                <a:solidFill>
                  <a:schemeClr val="tx1"/>
                </a:solidFill>
              </a:rPr>
              <a:t>Chapter 2: The RETROFEED Project - Get to know the demo-sites </a:t>
            </a:r>
          </a:p>
          <a:p>
            <a:pPr marL="1371600" lvl="2" indent="-457200" algn="l">
              <a:buFont typeface="Arial" panose="020B0604020202020204" pitchFamily="34" charset="0"/>
              <a:buChar char="•"/>
            </a:pPr>
            <a:r>
              <a:rPr lang="en-GB" sz="2000" dirty="0">
                <a:solidFill>
                  <a:schemeClr val="tx1"/>
                </a:solidFill>
              </a:rPr>
              <a:t>2.1 The RETROFEED Project</a:t>
            </a:r>
          </a:p>
          <a:p>
            <a:pPr marL="1371600" lvl="2" indent="-457200" algn="l">
              <a:buFont typeface="Arial" panose="020B0604020202020204" pitchFamily="34" charset="0"/>
              <a:buChar char="•"/>
            </a:pPr>
            <a:r>
              <a:rPr lang="en-GB" sz="2000" dirty="0">
                <a:solidFill>
                  <a:schemeClr val="tx1"/>
                </a:solidFill>
              </a:rPr>
              <a:t>2.2 Cement Production</a:t>
            </a:r>
          </a:p>
          <a:p>
            <a:pPr marL="1371600" lvl="2" indent="-457200" algn="l">
              <a:buFont typeface="Arial" panose="020B0604020202020204" pitchFamily="34" charset="0"/>
              <a:buChar char="•"/>
            </a:pPr>
            <a:r>
              <a:rPr lang="en-GB" sz="2000" dirty="0">
                <a:solidFill>
                  <a:schemeClr val="tx1"/>
                </a:solidFill>
              </a:rPr>
              <a:t>2.3 Aluminium Production</a:t>
            </a:r>
          </a:p>
          <a:p>
            <a:pPr marL="1371600" lvl="2" indent="-457200" algn="l">
              <a:buFont typeface="Arial" panose="020B0604020202020204" pitchFamily="34" charset="0"/>
              <a:buChar char="•"/>
            </a:pPr>
            <a:r>
              <a:rPr lang="en-GB" sz="2000" dirty="0">
                <a:solidFill>
                  <a:schemeClr val="tx1"/>
                </a:solidFill>
              </a:rPr>
              <a:t>2.4 Fertilizer Production</a:t>
            </a:r>
          </a:p>
          <a:p>
            <a:pPr marL="1371600" lvl="2" indent="-457200" algn="l">
              <a:buFont typeface="Arial" panose="020B0604020202020204" pitchFamily="34" charset="0"/>
              <a:buChar char="•"/>
            </a:pPr>
            <a:r>
              <a:rPr lang="en-GB" sz="2000" dirty="0">
                <a:solidFill>
                  <a:schemeClr val="tx1"/>
                </a:solidFill>
              </a:rPr>
              <a:t>2.5 Steel Production</a:t>
            </a:r>
          </a:p>
          <a:p>
            <a:pPr marL="914400" lvl="1" indent="-457200" algn="l">
              <a:buFont typeface="Arial" panose="020B0604020202020204" pitchFamily="34" charset="0"/>
              <a:buChar char="•"/>
            </a:pPr>
            <a:r>
              <a:rPr lang="en-GB" dirty="0">
                <a:solidFill>
                  <a:schemeClr val="tx1"/>
                </a:solidFill>
              </a:rPr>
              <a:t>Chapter</a:t>
            </a:r>
            <a:r>
              <a:rPr lang="sv-SE" dirty="0">
                <a:solidFill>
                  <a:schemeClr val="tx1"/>
                </a:solidFill>
              </a:rPr>
              <a:t> 3: </a:t>
            </a:r>
            <a:r>
              <a:rPr lang="en-US" dirty="0">
                <a:solidFill>
                  <a:schemeClr val="tx1"/>
                </a:solidFill>
              </a:rPr>
              <a:t>Key Resource Indicators (KRI) , Key Performance Attributes (KPA) and Expected Project Impact</a:t>
            </a:r>
          </a:p>
          <a:p>
            <a:pPr marL="1371600" lvl="2" indent="-457200" algn="l">
              <a:buFont typeface="Arial" panose="020B0604020202020204" pitchFamily="34" charset="0"/>
              <a:buChar char="•"/>
            </a:pPr>
            <a:r>
              <a:rPr lang="en-US" sz="2000" dirty="0">
                <a:solidFill>
                  <a:schemeClr val="tx1"/>
                </a:solidFill>
              </a:rPr>
              <a:t>3.1 KRIs and KPAs</a:t>
            </a:r>
          </a:p>
          <a:p>
            <a:pPr marL="1371600" lvl="2" indent="-457200" algn="l">
              <a:buFont typeface="Arial" panose="020B0604020202020204" pitchFamily="34" charset="0"/>
              <a:buChar char="•"/>
            </a:pPr>
            <a:r>
              <a:rPr lang="sv-SE" sz="2000" dirty="0">
                <a:solidFill>
                  <a:schemeClr val="tx1"/>
                </a:solidFill>
              </a:rPr>
              <a:t>3.2 </a:t>
            </a:r>
            <a:r>
              <a:rPr lang="en-US" sz="2000" dirty="0">
                <a:solidFill>
                  <a:schemeClr val="tx1"/>
                </a:solidFill>
              </a:rPr>
              <a:t>Expected Impacts in RETROFEED demo-sites</a:t>
            </a:r>
            <a:endParaRPr lang="sv-SE" sz="2000" dirty="0">
              <a:solidFill>
                <a:schemeClr val="tx1"/>
              </a:solidFill>
            </a:endParaRPr>
          </a:p>
          <a:p>
            <a:pPr marL="914400" lvl="1" indent="-457200" algn="l">
              <a:buFont typeface="Arial" panose="020B0604020202020204" pitchFamily="34" charset="0"/>
              <a:buChar char="•"/>
            </a:pPr>
            <a:r>
              <a:rPr lang="en-US" dirty="0">
                <a:solidFill>
                  <a:schemeClr val="tx1"/>
                </a:solidFill>
              </a:rPr>
              <a:t>Chapter 4: Digital Twin (DT) Development</a:t>
            </a:r>
          </a:p>
          <a:p>
            <a:pPr marL="1371600" lvl="2" indent="-457200" algn="l">
              <a:buFont typeface="Arial" panose="020B0604020202020204" pitchFamily="34" charset="0"/>
              <a:buChar char="•"/>
            </a:pPr>
            <a:r>
              <a:rPr lang="en-US" sz="2000" dirty="0">
                <a:solidFill>
                  <a:schemeClr val="tx1"/>
                </a:solidFill>
              </a:rPr>
              <a:t>4.1 Digital Readiness Level</a:t>
            </a:r>
          </a:p>
          <a:p>
            <a:pPr marL="1371600" lvl="2" indent="-457200" algn="l">
              <a:buFont typeface="Arial" panose="020B0604020202020204" pitchFamily="34" charset="0"/>
              <a:buChar char="•"/>
            </a:pPr>
            <a:r>
              <a:rPr lang="en-US" sz="2000" dirty="0">
                <a:solidFill>
                  <a:schemeClr val="tx1"/>
                </a:solidFill>
              </a:rPr>
              <a:t>4.2 Digital Twins in Industrial Retrofitting </a:t>
            </a:r>
          </a:p>
          <a:p>
            <a:pPr marL="1371600" lvl="2" indent="-457200" algn="l">
              <a:buFont typeface="Arial" panose="020B0604020202020204" pitchFamily="34" charset="0"/>
              <a:buChar char="•"/>
            </a:pPr>
            <a:r>
              <a:rPr lang="en-US" sz="2000" dirty="0">
                <a:solidFill>
                  <a:schemeClr val="tx1"/>
                </a:solidFill>
              </a:rPr>
              <a:t>4.3 Example of Digital Twin for Agrochemical Sector</a:t>
            </a:r>
          </a:p>
        </p:txBody>
      </p:sp>
      <p:pic>
        <p:nvPicPr>
          <p:cNvPr id="5" name="Picture 4">
            <a:extLst>
              <a:ext uri="{FF2B5EF4-FFF2-40B4-BE49-F238E27FC236}">
                <a16:creationId xmlns:a16="http://schemas.microsoft.com/office/drawing/2014/main" id="{CFD55723-4A96-F3C0-834B-9D352FFC9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0665" y="884259"/>
            <a:ext cx="3895047" cy="3260711"/>
          </a:xfrm>
          <a:prstGeom prst="rect">
            <a:avLst/>
          </a:prstGeom>
        </p:spPr>
      </p:pic>
    </p:spTree>
    <p:extLst>
      <p:ext uri="{BB962C8B-B14F-4D97-AF65-F5344CB8AC3E}">
        <p14:creationId xmlns:p14="http://schemas.microsoft.com/office/powerpoint/2010/main" val="11628611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9237180"/>
            <a:ext cx="4329156" cy="1049820"/>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5529863" y="924916"/>
            <a:ext cx="8428981" cy="830997"/>
          </a:xfrm>
          <a:prstGeom prst="rect">
            <a:avLst/>
          </a:prstGeom>
          <a:noFill/>
        </p:spPr>
        <p:txBody>
          <a:bodyPr wrap="square">
            <a:spAutoFit/>
          </a:bodyPr>
          <a:lstStyle/>
          <a:p>
            <a:r>
              <a:rPr lang="sv-SE" sz="4800" b="1">
                <a:solidFill>
                  <a:srgbClr val="CC0033"/>
                </a:solidFill>
                <a:latin typeface="+mj-lt"/>
                <a:cs typeface="Arial" panose="020B0604020202020204" pitchFamily="34" charset="0"/>
              </a:rPr>
              <a:t>RETROFEED at ASAS</a:t>
            </a:r>
          </a:p>
        </p:txBody>
      </p:sp>
      <p:sp>
        <p:nvSpPr>
          <p:cNvPr id="21" name="TextBox 20">
            <a:extLst>
              <a:ext uri="{FF2B5EF4-FFF2-40B4-BE49-F238E27FC236}">
                <a16:creationId xmlns:a16="http://schemas.microsoft.com/office/drawing/2014/main" id="{4D202826-A262-4E51-B95E-1EDEE44997BC}"/>
              </a:ext>
            </a:extLst>
          </p:cNvPr>
          <p:cNvSpPr txBox="1"/>
          <p:nvPr/>
        </p:nvSpPr>
        <p:spPr>
          <a:xfrm>
            <a:off x="711553" y="4864596"/>
            <a:ext cx="9880248" cy="2949525"/>
          </a:xfrm>
          <a:prstGeom prst="rect">
            <a:avLst/>
          </a:prstGeom>
          <a:noFill/>
        </p:spPr>
        <p:txBody>
          <a:bodyPr wrap="square">
            <a:spAutoFit/>
          </a:bodyPr>
          <a:lstStyle/>
          <a:p>
            <a:pPr algn="just">
              <a:lnSpc>
                <a:spcPct val="150000"/>
              </a:lnSpc>
            </a:pPr>
            <a:r>
              <a:rPr lang="en-US" sz="1800" dirty="0">
                <a:effectLst/>
                <a:latin typeface="Arial MT"/>
                <a:ea typeface="Arial MT"/>
                <a:cs typeface="Arial MT"/>
              </a:rPr>
              <a:t>The RETROFEED activities</a:t>
            </a:r>
            <a:r>
              <a:rPr lang="en-US" sz="1800" spc="5" dirty="0">
                <a:effectLst/>
                <a:latin typeface="Arial MT"/>
                <a:ea typeface="Arial MT"/>
                <a:cs typeface="Arial MT"/>
              </a:rPr>
              <a:t> </a:t>
            </a:r>
            <a:r>
              <a:rPr lang="en-US" sz="1800" dirty="0">
                <a:effectLst/>
                <a:latin typeface="Arial MT"/>
                <a:ea typeface="Arial MT"/>
                <a:cs typeface="Arial MT"/>
              </a:rPr>
              <a:t>will take place in one of the melting furnaces. The main goal is to increase the share of scrap in the</a:t>
            </a:r>
            <a:r>
              <a:rPr lang="en-US" sz="1800" spc="-295" dirty="0">
                <a:effectLst/>
                <a:latin typeface="Arial MT"/>
                <a:ea typeface="Arial MT"/>
                <a:cs typeface="Arial MT"/>
              </a:rPr>
              <a:t> </a:t>
            </a:r>
            <a:r>
              <a:rPr lang="en-US" sz="1800" dirty="0">
                <a:effectLst/>
                <a:latin typeface="Arial MT"/>
                <a:ea typeface="Arial MT"/>
                <a:cs typeface="Arial MT"/>
              </a:rPr>
              <a:t>raw</a:t>
            </a:r>
            <a:r>
              <a:rPr lang="en-US" sz="1800" spc="-10" dirty="0">
                <a:effectLst/>
                <a:latin typeface="Arial MT"/>
                <a:ea typeface="Arial MT"/>
                <a:cs typeface="Arial MT"/>
              </a:rPr>
              <a:t> </a:t>
            </a:r>
            <a:r>
              <a:rPr lang="en-US" sz="1800" dirty="0">
                <a:effectLst/>
                <a:latin typeface="Arial MT"/>
                <a:ea typeface="Arial MT"/>
                <a:cs typeface="Arial MT"/>
              </a:rPr>
              <a:t>material.</a:t>
            </a:r>
            <a:r>
              <a:rPr lang="en-US" sz="1800" spc="-10" dirty="0">
                <a:effectLst/>
                <a:latin typeface="Arial MT"/>
                <a:ea typeface="Arial MT"/>
                <a:cs typeface="Arial MT"/>
              </a:rPr>
              <a:t> </a:t>
            </a:r>
            <a:r>
              <a:rPr lang="en-US" sz="1800" dirty="0">
                <a:effectLst/>
                <a:latin typeface="Arial MT"/>
                <a:ea typeface="Arial MT"/>
                <a:cs typeface="Arial MT"/>
              </a:rPr>
              <a:t>It</a:t>
            </a:r>
            <a:r>
              <a:rPr lang="en-US" sz="1800" spc="-15" dirty="0">
                <a:effectLst/>
                <a:latin typeface="Arial MT"/>
                <a:ea typeface="Arial MT"/>
                <a:cs typeface="Arial MT"/>
              </a:rPr>
              <a:t> </a:t>
            </a:r>
            <a:r>
              <a:rPr lang="en-US" sz="1800" dirty="0">
                <a:effectLst/>
                <a:latin typeface="Arial MT"/>
                <a:ea typeface="Arial MT"/>
                <a:cs typeface="Arial MT"/>
              </a:rPr>
              <a:t>is</a:t>
            </a:r>
            <a:r>
              <a:rPr lang="en-US" sz="1800" spc="-5" dirty="0">
                <a:effectLst/>
                <a:latin typeface="Arial MT"/>
                <a:ea typeface="Arial MT"/>
                <a:cs typeface="Arial MT"/>
              </a:rPr>
              <a:t> </a:t>
            </a:r>
            <a:r>
              <a:rPr lang="en-US" sz="1800" dirty="0">
                <a:effectLst/>
                <a:latin typeface="Arial MT"/>
                <a:ea typeface="Arial MT"/>
                <a:cs typeface="Arial MT"/>
              </a:rPr>
              <a:t>expected</a:t>
            </a:r>
            <a:r>
              <a:rPr lang="en-US" sz="1800" spc="-10" dirty="0">
                <a:effectLst/>
                <a:latin typeface="Arial MT"/>
                <a:ea typeface="Arial MT"/>
                <a:cs typeface="Arial MT"/>
              </a:rPr>
              <a:t> </a:t>
            </a:r>
            <a:r>
              <a:rPr lang="en-US" sz="1800" dirty="0">
                <a:effectLst/>
                <a:latin typeface="Arial MT"/>
                <a:ea typeface="Arial MT"/>
                <a:cs typeface="Arial MT"/>
              </a:rPr>
              <a:t>that</a:t>
            </a:r>
            <a:r>
              <a:rPr lang="en-US" sz="1800" spc="-10" dirty="0">
                <a:effectLst/>
                <a:latin typeface="Arial MT"/>
                <a:ea typeface="Arial MT"/>
                <a:cs typeface="Arial MT"/>
              </a:rPr>
              <a:t> </a:t>
            </a:r>
            <a:r>
              <a:rPr lang="en-US" sz="1800" dirty="0">
                <a:effectLst/>
                <a:latin typeface="Arial MT"/>
                <a:ea typeface="Arial MT"/>
                <a:cs typeface="Arial MT"/>
              </a:rPr>
              <a:t>the</a:t>
            </a:r>
            <a:r>
              <a:rPr lang="en-US" sz="1800" spc="-5" dirty="0">
                <a:effectLst/>
                <a:latin typeface="Arial MT"/>
                <a:ea typeface="Arial MT"/>
                <a:cs typeface="Arial MT"/>
              </a:rPr>
              <a:t> </a:t>
            </a:r>
            <a:r>
              <a:rPr lang="en-US" sz="1800" dirty="0">
                <a:effectLst/>
                <a:latin typeface="Arial MT"/>
                <a:ea typeface="Arial MT"/>
                <a:cs typeface="Arial MT"/>
              </a:rPr>
              <a:t>increase</a:t>
            </a:r>
            <a:r>
              <a:rPr lang="en-US" sz="1800" spc="-15" dirty="0">
                <a:effectLst/>
                <a:latin typeface="Arial MT"/>
                <a:ea typeface="Arial MT"/>
                <a:cs typeface="Arial MT"/>
              </a:rPr>
              <a:t> </a:t>
            </a:r>
            <a:r>
              <a:rPr lang="en-US" sz="1800" dirty="0">
                <a:effectLst/>
                <a:latin typeface="Arial MT"/>
                <a:ea typeface="Arial MT"/>
                <a:cs typeface="Arial MT"/>
              </a:rPr>
              <a:t>in</a:t>
            </a:r>
            <a:r>
              <a:rPr lang="en-US" sz="1800" spc="-15" dirty="0">
                <a:effectLst/>
                <a:latin typeface="Arial MT"/>
                <a:ea typeface="Arial MT"/>
                <a:cs typeface="Arial MT"/>
              </a:rPr>
              <a:t> </a:t>
            </a:r>
            <a:r>
              <a:rPr lang="en-US" sz="1800" dirty="0">
                <a:effectLst/>
                <a:latin typeface="Arial MT"/>
                <a:ea typeface="Arial MT"/>
                <a:cs typeface="Arial MT"/>
              </a:rPr>
              <a:t>scrap</a:t>
            </a:r>
            <a:r>
              <a:rPr lang="en-US" sz="1800" spc="-5" dirty="0">
                <a:effectLst/>
                <a:latin typeface="Arial MT"/>
                <a:ea typeface="Arial MT"/>
                <a:cs typeface="Arial MT"/>
              </a:rPr>
              <a:t> </a:t>
            </a:r>
            <a:r>
              <a:rPr lang="en-US" sz="1800" dirty="0">
                <a:effectLst/>
                <a:latin typeface="Arial MT"/>
                <a:ea typeface="Arial MT"/>
                <a:cs typeface="Arial MT"/>
              </a:rPr>
              <a:t>share</a:t>
            </a:r>
            <a:r>
              <a:rPr lang="en-US" sz="1800" spc="-25" dirty="0">
                <a:effectLst/>
                <a:latin typeface="Arial MT"/>
                <a:ea typeface="Arial MT"/>
                <a:cs typeface="Arial MT"/>
              </a:rPr>
              <a:t> </a:t>
            </a:r>
            <a:r>
              <a:rPr lang="en-US" sz="1800" dirty="0">
                <a:effectLst/>
                <a:latin typeface="Arial MT"/>
                <a:ea typeface="Arial MT"/>
                <a:cs typeface="Arial MT"/>
              </a:rPr>
              <a:t>will</a:t>
            </a:r>
            <a:r>
              <a:rPr lang="en-US" sz="1800" spc="-10" dirty="0">
                <a:effectLst/>
                <a:latin typeface="Arial MT"/>
                <a:ea typeface="Arial MT"/>
                <a:cs typeface="Arial MT"/>
              </a:rPr>
              <a:t> </a:t>
            </a:r>
            <a:r>
              <a:rPr lang="en-US" sz="1800" dirty="0">
                <a:effectLst/>
                <a:latin typeface="Arial MT"/>
                <a:ea typeface="Arial MT"/>
                <a:cs typeface="Arial MT"/>
              </a:rPr>
              <a:t>be</a:t>
            </a:r>
            <a:r>
              <a:rPr lang="en-US" sz="1800" spc="-10" dirty="0">
                <a:effectLst/>
                <a:latin typeface="Arial MT"/>
                <a:ea typeface="Arial MT"/>
                <a:cs typeface="Arial MT"/>
              </a:rPr>
              <a:t> </a:t>
            </a:r>
            <a:r>
              <a:rPr lang="en-US" sz="1800" dirty="0">
                <a:effectLst/>
                <a:latin typeface="Arial MT"/>
                <a:ea typeface="Arial MT"/>
                <a:cs typeface="Arial MT"/>
              </a:rPr>
              <a:t>possible</a:t>
            </a:r>
            <a:r>
              <a:rPr lang="en-US" sz="1800" spc="-10" dirty="0">
                <a:effectLst/>
                <a:latin typeface="Arial MT"/>
                <a:ea typeface="Arial MT"/>
                <a:cs typeface="Arial MT"/>
              </a:rPr>
              <a:t> </a:t>
            </a:r>
            <a:r>
              <a:rPr lang="en-US" sz="1800" dirty="0">
                <a:effectLst/>
                <a:latin typeface="Arial MT"/>
                <a:ea typeface="Arial MT"/>
                <a:cs typeface="Arial MT"/>
              </a:rPr>
              <a:t>with</a:t>
            </a:r>
            <a:r>
              <a:rPr lang="en-US" sz="1800" spc="-10" dirty="0">
                <a:effectLst/>
                <a:latin typeface="Arial MT"/>
                <a:ea typeface="Arial MT"/>
                <a:cs typeface="Arial MT"/>
              </a:rPr>
              <a:t> </a:t>
            </a:r>
            <a:r>
              <a:rPr lang="en-US" sz="1800" dirty="0">
                <a:effectLst/>
                <a:latin typeface="Arial MT"/>
                <a:ea typeface="Arial MT"/>
                <a:cs typeface="Arial MT"/>
              </a:rPr>
              <a:t>the</a:t>
            </a:r>
            <a:r>
              <a:rPr lang="en-US" sz="1800" spc="-10" dirty="0">
                <a:effectLst/>
                <a:latin typeface="Arial MT"/>
                <a:ea typeface="Arial MT"/>
                <a:cs typeface="Arial MT"/>
              </a:rPr>
              <a:t> </a:t>
            </a:r>
            <a:r>
              <a:rPr lang="en-US" sz="1800" dirty="0">
                <a:effectLst/>
                <a:latin typeface="Arial MT"/>
                <a:ea typeface="Arial MT"/>
                <a:cs typeface="Arial MT"/>
              </a:rPr>
              <a:t>application</a:t>
            </a:r>
            <a:r>
              <a:rPr lang="en-US" sz="1800" spc="-25" dirty="0">
                <a:effectLst/>
                <a:latin typeface="Arial MT"/>
                <a:ea typeface="Arial MT"/>
                <a:cs typeface="Arial MT"/>
              </a:rPr>
              <a:t> </a:t>
            </a:r>
            <a:r>
              <a:rPr lang="en-US" sz="1800" dirty="0">
                <a:effectLst/>
                <a:latin typeface="Arial MT"/>
                <a:ea typeface="Arial MT"/>
                <a:cs typeface="Arial MT"/>
              </a:rPr>
              <a:t>of</a:t>
            </a:r>
            <a:r>
              <a:rPr lang="en-US" sz="1800" spc="-5" dirty="0">
                <a:effectLst/>
                <a:latin typeface="Arial MT"/>
                <a:ea typeface="Arial MT"/>
                <a:cs typeface="Arial MT"/>
              </a:rPr>
              <a:t> </a:t>
            </a:r>
            <a:r>
              <a:rPr lang="en-US" sz="1800" dirty="0">
                <a:effectLst/>
                <a:latin typeface="Arial MT"/>
                <a:ea typeface="Arial MT"/>
                <a:cs typeface="Arial MT"/>
              </a:rPr>
              <a:t>a</a:t>
            </a:r>
            <a:r>
              <a:rPr lang="en-US" sz="1800" spc="-295" dirty="0">
                <a:effectLst/>
                <a:latin typeface="Arial MT"/>
                <a:ea typeface="Arial MT"/>
                <a:cs typeface="Arial MT"/>
              </a:rPr>
              <a:t> </a:t>
            </a:r>
            <a:r>
              <a:rPr lang="en-US" sz="1800" dirty="0" err="1">
                <a:effectLst/>
                <a:latin typeface="Arial MT"/>
                <a:ea typeface="Arial MT"/>
                <a:cs typeface="Arial MT"/>
              </a:rPr>
              <a:t>delacquering</a:t>
            </a:r>
            <a:r>
              <a:rPr lang="en-US" sz="1800" dirty="0">
                <a:effectLst/>
                <a:latin typeface="Arial MT"/>
                <a:ea typeface="Arial MT"/>
                <a:cs typeface="Arial MT"/>
              </a:rPr>
              <a:t> process, which will remove contaminants from the scrap surface and thereby reduce</a:t>
            </a:r>
            <a:r>
              <a:rPr lang="en-US" sz="1800" spc="5" dirty="0">
                <a:effectLst/>
                <a:latin typeface="Arial MT"/>
                <a:ea typeface="Arial MT"/>
                <a:cs typeface="Arial MT"/>
              </a:rPr>
              <a:t> </a:t>
            </a:r>
            <a:r>
              <a:rPr lang="en-US" sz="1800" dirty="0">
                <a:effectLst/>
                <a:latin typeface="Arial MT"/>
                <a:ea typeface="Arial MT"/>
                <a:cs typeface="Arial MT"/>
              </a:rPr>
              <a:t>the dross (a mass of solid impurities) accumulation in the melting process. At the same time,</a:t>
            </a:r>
            <a:r>
              <a:rPr lang="en-US" sz="1800" spc="5" dirty="0">
                <a:effectLst/>
                <a:latin typeface="Arial MT"/>
                <a:ea typeface="Arial MT"/>
                <a:cs typeface="Arial MT"/>
              </a:rPr>
              <a:t> </a:t>
            </a:r>
            <a:r>
              <a:rPr lang="en-US" sz="1800" dirty="0">
                <a:effectLst/>
                <a:latin typeface="Arial MT"/>
                <a:ea typeface="Arial MT"/>
                <a:cs typeface="Arial MT"/>
              </a:rPr>
              <a:t>increasing the proportion of scrap that is fed to the furnace, may reduce the energy demand, since</a:t>
            </a:r>
            <a:r>
              <a:rPr lang="en-US" sz="1800" spc="5" dirty="0">
                <a:effectLst/>
                <a:latin typeface="Arial MT"/>
                <a:ea typeface="Arial MT"/>
                <a:cs typeface="Arial MT"/>
              </a:rPr>
              <a:t> </a:t>
            </a:r>
            <a:r>
              <a:rPr lang="en-US" sz="1800" dirty="0">
                <a:effectLst/>
                <a:latin typeface="Arial MT"/>
                <a:ea typeface="Arial MT"/>
                <a:cs typeface="Arial MT"/>
              </a:rPr>
              <a:t>scrap</a:t>
            </a:r>
            <a:r>
              <a:rPr lang="en-US" sz="1800" spc="5" dirty="0">
                <a:effectLst/>
                <a:latin typeface="Arial MT"/>
                <a:ea typeface="Arial MT"/>
                <a:cs typeface="Arial MT"/>
              </a:rPr>
              <a:t> </a:t>
            </a:r>
            <a:r>
              <a:rPr lang="en-US" sz="1800" dirty="0">
                <a:effectLst/>
                <a:latin typeface="Arial MT"/>
                <a:ea typeface="Arial MT"/>
                <a:cs typeface="Arial MT"/>
              </a:rPr>
              <a:t>requires</a:t>
            </a:r>
            <a:r>
              <a:rPr lang="en-US" sz="1800" spc="5" dirty="0">
                <a:effectLst/>
                <a:latin typeface="Arial MT"/>
                <a:ea typeface="Arial MT"/>
                <a:cs typeface="Arial MT"/>
              </a:rPr>
              <a:t> </a:t>
            </a:r>
            <a:r>
              <a:rPr lang="en-US" sz="1800" dirty="0">
                <a:effectLst/>
                <a:latin typeface="Arial MT"/>
                <a:ea typeface="Arial MT"/>
                <a:cs typeface="Arial MT"/>
              </a:rPr>
              <a:t>considerably</a:t>
            </a:r>
            <a:r>
              <a:rPr lang="en-US" sz="1800" spc="5" dirty="0">
                <a:effectLst/>
                <a:latin typeface="Arial MT"/>
                <a:ea typeface="Arial MT"/>
                <a:cs typeface="Arial MT"/>
              </a:rPr>
              <a:t> </a:t>
            </a:r>
            <a:r>
              <a:rPr lang="en-US" sz="1800" dirty="0">
                <a:effectLst/>
                <a:latin typeface="Arial MT"/>
                <a:ea typeface="Arial MT"/>
                <a:cs typeface="Arial MT"/>
              </a:rPr>
              <a:t>less</a:t>
            </a:r>
            <a:r>
              <a:rPr lang="en-US" sz="1800" spc="5" dirty="0">
                <a:effectLst/>
                <a:latin typeface="Arial MT"/>
                <a:ea typeface="Arial MT"/>
                <a:cs typeface="Arial MT"/>
              </a:rPr>
              <a:t> </a:t>
            </a:r>
            <a:r>
              <a:rPr lang="en-US" sz="1800" dirty="0">
                <a:effectLst/>
                <a:latin typeface="Arial MT"/>
                <a:ea typeface="Arial MT"/>
                <a:cs typeface="Arial MT"/>
              </a:rPr>
              <a:t>energy</a:t>
            </a:r>
            <a:r>
              <a:rPr lang="en-US" sz="1800" spc="5" dirty="0">
                <a:effectLst/>
                <a:latin typeface="Arial MT"/>
                <a:ea typeface="Arial MT"/>
                <a:cs typeface="Arial MT"/>
              </a:rPr>
              <a:t> </a:t>
            </a:r>
            <a:r>
              <a:rPr lang="en-US" sz="1800" dirty="0">
                <a:effectLst/>
                <a:latin typeface="Arial MT"/>
                <a:ea typeface="Arial MT"/>
                <a:cs typeface="Arial MT"/>
              </a:rPr>
              <a:t>than</a:t>
            </a:r>
            <a:r>
              <a:rPr lang="en-US" sz="1800" spc="5" dirty="0">
                <a:effectLst/>
                <a:latin typeface="Arial MT"/>
                <a:ea typeface="Arial MT"/>
                <a:cs typeface="Arial MT"/>
              </a:rPr>
              <a:t> </a:t>
            </a:r>
            <a:r>
              <a:rPr lang="en-US" sz="1800" dirty="0" err="1">
                <a:effectLst/>
                <a:latin typeface="Arial MT"/>
                <a:ea typeface="Arial MT"/>
                <a:cs typeface="Arial MT"/>
              </a:rPr>
              <a:t>aluminium</a:t>
            </a:r>
            <a:r>
              <a:rPr lang="en-US" sz="1800" spc="5" dirty="0">
                <a:effectLst/>
                <a:latin typeface="Arial MT"/>
                <a:ea typeface="Arial MT"/>
                <a:cs typeface="Arial MT"/>
              </a:rPr>
              <a:t> </a:t>
            </a:r>
            <a:r>
              <a:rPr lang="en-US" sz="1800" dirty="0">
                <a:effectLst/>
                <a:latin typeface="Arial MT"/>
                <a:ea typeface="Arial MT"/>
                <a:cs typeface="Arial MT"/>
              </a:rPr>
              <a:t>ingots</a:t>
            </a:r>
            <a:r>
              <a:rPr lang="en-US" sz="1800" spc="5" dirty="0">
                <a:effectLst/>
                <a:latin typeface="Arial MT"/>
                <a:ea typeface="Arial MT"/>
                <a:cs typeface="Arial MT"/>
              </a:rPr>
              <a:t> </a:t>
            </a:r>
            <a:r>
              <a:rPr lang="en-US" sz="1800" dirty="0">
                <a:effectLst/>
                <a:latin typeface="Arial MT"/>
                <a:ea typeface="Arial MT"/>
                <a:cs typeface="Arial MT"/>
              </a:rPr>
              <a:t>to</a:t>
            </a:r>
            <a:r>
              <a:rPr lang="en-US" sz="1800" spc="5" dirty="0">
                <a:effectLst/>
                <a:latin typeface="Arial MT"/>
                <a:ea typeface="Arial MT"/>
                <a:cs typeface="Arial MT"/>
              </a:rPr>
              <a:t> </a:t>
            </a:r>
            <a:r>
              <a:rPr lang="en-US" sz="1800" dirty="0">
                <a:effectLst/>
                <a:latin typeface="Arial MT"/>
                <a:ea typeface="Arial MT"/>
                <a:cs typeface="Arial MT"/>
              </a:rPr>
              <a:t>be</a:t>
            </a:r>
            <a:r>
              <a:rPr lang="en-US" sz="1800" spc="5" dirty="0">
                <a:effectLst/>
                <a:latin typeface="Arial MT"/>
                <a:ea typeface="Arial MT"/>
                <a:cs typeface="Arial MT"/>
              </a:rPr>
              <a:t> </a:t>
            </a:r>
            <a:r>
              <a:rPr lang="en-US" sz="1800" dirty="0">
                <a:effectLst/>
                <a:latin typeface="Arial MT"/>
                <a:ea typeface="Arial MT"/>
                <a:cs typeface="Arial MT"/>
              </a:rPr>
              <a:t>molten.</a:t>
            </a:r>
            <a:r>
              <a:rPr lang="en-US" sz="1800" spc="5" dirty="0">
                <a:effectLst/>
                <a:latin typeface="Arial MT"/>
                <a:ea typeface="Arial MT"/>
                <a:cs typeface="Arial MT"/>
              </a:rPr>
              <a:t> </a:t>
            </a:r>
            <a:r>
              <a:rPr lang="en-US" sz="1800" dirty="0">
                <a:effectLst/>
                <a:latin typeface="Arial MT"/>
                <a:ea typeface="Arial MT"/>
                <a:cs typeface="Arial MT"/>
              </a:rPr>
              <a:t>Each</a:t>
            </a:r>
            <a:r>
              <a:rPr lang="en-US" sz="1800" spc="5" dirty="0">
                <a:effectLst/>
                <a:latin typeface="Arial MT"/>
                <a:ea typeface="Arial MT"/>
                <a:cs typeface="Arial MT"/>
              </a:rPr>
              <a:t> </a:t>
            </a:r>
            <a:r>
              <a:rPr lang="en-US" sz="1800" dirty="0">
                <a:effectLst/>
                <a:latin typeface="Arial MT"/>
                <a:ea typeface="Arial MT"/>
                <a:cs typeface="Arial MT"/>
              </a:rPr>
              <a:t>batch</a:t>
            </a:r>
            <a:r>
              <a:rPr lang="en-US" sz="1800" spc="5" dirty="0">
                <a:effectLst/>
                <a:latin typeface="Arial MT"/>
                <a:ea typeface="Arial MT"/>
                <a:cs typeface="Arial MT"/>
              </a:rPr>
              <a:t> </a:t>
            </a:r>
            <a:r>
              <a:rPr lang="en-US" sz="1800" dirty="0">
                <a:effectLst/>
                <a:latin typeface="Arial MT"/>
                <a:ea typeface="Arial MT"/>
                <a:cs typeface="Arial MT"/>
              </a:rPr>
              <a:t>of</a:t>
            </a:r>
            <a:r>
              <a:rPr lang="en-US" sz="1800" spc="-295" dirty="0">
                <a:effectLst/>
                <a:latin typeface="Arial MT"/>
                <a:ea typeface="Arial MT"/>
                <a:cs typeface="Arial MT"/>
              </a:rPr>
              <a:t> </a:t>
            </a:r>
            <a:r>
              <a:rPr lang="en-US" sz="1800" dirty="0" err="1">
                <a:effectLst/>
                <a:latin typeface="Arial MT"/>
                <a:ea typeface="Arial MT"/>
                <a:cs typeface="Arial MT"/>
              </a:rPr>
              <a:t>aluminium</a:t>
            </a:r>
            <a:r>
              <a:rPr lang="en-US" sz="1800" spc="-25" dirty="0">
                <a:effectLst/>
                <a:latin typeface="Arial MT"/>
                <a:ea typeface="Arial MT"/>
                <a:cs typeface="Arial MT"/>
              </a:rPr>
              <a:t> </a:t>
            </a:r>
            <a:r>
              <a:rPr lang="en-US" sz="1800" dirty="0">
                <a:effectLst/>
                <a:latin typeface="Arial MT"/>
                <a:ea typeface="Arial MT"/>
                <a:cs typeface="Arial MT"/>
              </a:rPr>
              <a:t>production</a:t>
            </a:r>
            <a:r>
              <a:rPr lang="en-US" sz="1800" spc="-25" dirty="0">
                <a:effectLst/>
                <a:latin typeface="Arial MT"/>
                <a:ea typeface="Arial MT"/>
                <a:cs typeface="Arial MT"/>
              </a:rPr>
              <a:t> </a:t>
            </a:r>
            <a:r>
              <a:rPr lang="en-US" sz="1800" dirty="0">
                <a:effectLst/>
                <a:latin typeface="Arial MT"/>
                <a:ea typeface="Arial MT"/>
                <a:cs typeface="Arial MT"/>
              </a:rPr>
              <a:t>is</a:t>
            </a:r>
            <a:r>
              <a:rPr lang="en-US" sz="1800" spc="-20" dirty="0">
                <a:effectLst/>
                <a:latin typeface="Arial MT"/>
                <a:ea typeface="Arial MT"/>
                <a:cs typeface="Arial MT"/>
              </a:rPr>
              <a:t> </a:t>
            </a:r>
            <a:r>
              <a:rPr lang="en-US" sz="1800" dirty="0">
                <a:effectLst/>
                <a:latin typeface="Arial MT"/>
                <a:ea typeface="Arial MT"/>
                <a:cs typeface="Arial MT"/>
              </a:rPr>
              <a:t>called</a:t>
            </a:r>
            <a:r>
              <a:rPr lang="en-US" sz="1800" spc="-25" dirty="0">
                <a:effectLst/>
                <a:latin typeface="Arial MT"/>
                <a:ea typeface="Arial MT"/>
                <a:cs typeface="Arial MT"/>
              </a:rPr>
              <a:t> </a:t>
            </a:r>
            <a:r>
              <a:rPr lang="en-US" sz="1800" dirty="0">
                <a:effectLst/>
                <a:latin typeface="Arial MT"/>
                <a:ea typeface="Arial MT"/>
                <a:cs typeface="Arial MT"/>
              </a:rPr>
              <a:t>“a</a:t>
            </a:r>
            <a:r>
              <a:rPr lang="en-US" sz="1800" spc="-25" dirty="0">
                <a:effectLst/>
                <a:latin typeface="Arial MT"/>
                <a:ea typeface="Arial MT"/>
                <a:cs typeface="Arial MT"/>
              </a:rPr>
              <a:t> </a:t>
            </a:r>
            <a:r>
              <a:rPr lang="en-US" sz="1800" dirty="0">
                <a:effectLst/>
                <a:latin typeface="Arial MT"/>
                <a:ea typeface="Arial MT"/>
                <a:cs typeface="Arial MT"/>
              </a:rPr>
              <a:t>heat”.</a:t>
            </a:r>
            <a:endParaRPr lang="es-ES" dirty="0"/>
          </a:p>
        </p:txBody>
      </p:sp>
      <p:sp>
        <p:nvSpPr>
          <p:cNvPr id="22" name="TextBox 21">
            <a:extLst>
              <a:ext uri="{FF2B5EF4-FFF2-40B4-BE49-F238E27FC236}">
                <a16:creationId xmlns:a16="http://schemas.microsoft.com/office/drawing/2014/main" id="{A9B20580-BA1E-4C7C-A82E-3639921429A1}"/>
              </a:ext>
            </a:extLst>
          </p:cNvPr>
          <p:cNvSpPr txBox="1"/>
          <p:nvPr/>
        </p:nvSpPr>
        <p:spPr>
          <a:xfrm>
            <a:off x="711552" y="2621570"/>
            <a:ext cx="9621168" cy="1287532"/>
          </a:xfrm>
          <a:prstGeom prst="rect">
            <a:avLst/>
          </a:prstGeom>
          <a:noFill/>
        </p:spPr>
        <p:txBody>
          <a:bodyPr wrap="square">
            <a:spAutoFit/>
          </a:bodyPr>
          <a:lstStyle/>
          <a:p>
            <a:pPr algn="just">
              <a:lnSpc>
                <a:spcPct val="150000"/>
              </a:lnSpc>
            </a:pPr>
            <a:r>
              <a:rPr lang="en-US" sz="1800">
                <a:effectLst/>
                <a:latin typeface="Arial MT"/>
                <a:ea typeface="Arial MT"/>
                <a:cs typeface="Arial MT"/>
              </a:rPr>
              <a:t>Through modifications</a:t>
            </a:r>
            <a:r>
              <a:rPr lang="en-US" sz="1800" spc="5">
                <a:effectLst/>
                <a:latin typeface="Arial MT"/>
                <a:ea typeface="Arial MT"/>
                <a:cs typeface="Arial MT"/>
              </a:rPr>
              <a:t> </a:t>
            </a:r>
            <a:r>
              <a:rPr lang="en-US" sz="1800">
                <a:effectLst/>
                <a:latin typeface="Arial MT"/>
                <a:ea typeface="Arial MT"/>
                <a:cs typeface="Arial MT"/>
              </a:rPr>
              <a:t>in</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raw materials pre-treatment and optimization</a:t>
            </a:r>
            <a:r>
              <a:rPr lang="en-US" sz="1800" spc="5">
                <a:effectLst/>
                <a:latin typeface="Arial MT"/>
                <a:ea typeface="Arial MT"/>
                <a:cs typeface="Arial MT"/>
              </a:rPr>
              <a:t> </a:t>
            </a:r>
            <a:r>
              <a:rPr lang="en-US" sz="1800">
                <a:effectLst/>
                <a:latin typeface="Arial MT"/>
                <a:ea typeface="Arial MT"/>
                <a:cs typeface="Arial MT"/>
              </a:rPr>
              <a:t>of the</a:t>
            </a:r>
            <a:r>
              <a:rPr lang="en-US" sz="1800" spc="5">
                <a:effectLst/>
                <a:latin typeface="Arial MT"/>
                <a:ea typeface="Arial MT"/>
                <a:cs typeface="Arial MT"/>
              </a:rPr>
              <a:t> </a:t>
            </a:r>
            <a:r>
              <a:rPr lang="en-US" sz="1800">
                <a:effectLst/>
                <a:latin typeface="Arial MT"/>
                <a:ea typeface="Arial MT"/>
                <a:cs typeface="Arial MT"/>
              </a:rPr>
              <a:t>combustion</a:t>
            </a:r>
            <a:r>
              <a:rPr lang="en-US" sz="1800" spc="5">
                <a:effectLst/>
                <a:latin typeface="Arial MT"/>
                <a:ea typeface="Arial MT"/>
                <a:cs typeface="Arial MT"/>
              </a:rPr>
              <a:t> </a:t>
            </a:r>
            <a:r>
              <a:rPr lang="en-US" sz="1800">
                <a:effectLst/>
                <a:latin typeface="Arial MT"/>
                <a:ea typeface="Arial MT"/>
                <a:cs typeface="Arial MT"/>
              </a:rPr>
              <a:t>environment in the furnace, ASAS expects to achieve higher energy efficiency in the aluminum</a:t>
            </a:r>
            <a:r>
              <a:rPr lang="en-US" sz="1800" spc="5">
                <a:effectLst/>
                <a:latin typeface="Arial MT"/>
                <a:ea typeface="Arial MT"/>
                <a:cs typeface="Arial MT"/>
              </a:rPr>
              <a:t> </a:t>
            </a:r>
            <a:r>
              <a:rPr lang="en-US" sz="1800">
                <a:effectLst/>
                <a:latin typeface="Arial MT"/>
                <a:ea typeface="Arial MT"/>
                <a:cs typeface="Arial MT"/>
              </a:rPr>
              <a:t>melting process, while controlling emissions and associated costs. </a:t>
            </a:r>
            <a:endParaRPr lang="en-US" b="0" i="0" u="none" strike="noStrike" baseline="0">
              <a:solidFill>
                <a:srgbClr val="000000"/>
              </a:solidFill>
              <a:latin typeface="Arial" panose="020B0604020202020204" pitchFamily="34" charset="0"/>
            </a:endParaRPr>
          </a:p>
        </p:txBody>
      </p:sp>
      <p:sp>
        <p:nvSpPr>
          <p:cNvPr id="23" name="TextBox 22">
            <a:extLst>
              <a:ext uri="{FF2B5EF4-FFF2-40B4-BE49-F238E27FC236}">
                <a16:creationId xmlns:a16="http://schemas.microsoft.com/office/drawing/2014/main" id="{EDADB62C-C9C5-46BD-B3F0-92C52F43256C}"/>
              </a:ext>
            </a:extLst>
          </p:cNvPr>
          <p:cNvSpPr txBox="1"/>
          <p:nvPr/>
        </p:nvSpPr>
        <p:spPr>
          <a:xfrm>
            <a:off x="711552" y="1910664"/>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Why</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ASAS?</a:t>
            </a:r>
          </a:p>
        </p:txBody>
      </p:sp>
      <p:sp>
        <p:nvSpPr>
          <p:cNvPr id="24" name="TextBox 23">
            <a:extLst>
              <a:ext uri="{FF2B5EF4-FFF2-40B4-BE49-F238E27FC236}">
                <a16:creationId xmlns:a16="http://schemas.microsoft.com/office/drawing/2014/main" id="{937FCD4A-B1F9-4E69-A0BA-D616BDBFF034}"/>
              </a:ext>
            </a:extLst>
          </p:cNvPr>
          <p:cNvSpPr txBox="1"/>
          <p:nvPr/>
        </p:nvSpPr>
        <p:spPr>
          <a:xfrm>
            <a:off x="711552" y="4317885"/>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Where</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ASAS?</a:t>
            </a:r>
          </a:p>
        </p:txBody>
      </p:sp>
      <p:sp>
        <p:nvSpPr>
          <p:cNvPr id="25" name="TextBox 24">
            <a:extLst>
              <a:ext uri="{FF2B5EF4-FFF2-40B4-BE49-F238E27FC236}">
                <a16:creationId xmlns:a16="http://schemas.microsoft.com/office/drawing/2014/main" id="{0ECC9F57-CF49-4DE9-A193-ACA3C8FEE863}"/>
              </a:ext>
            </a:extLst>
          </p:cNvPr>
          <p:cNvSpPr txBox="1"/>
          <p:nvPr/>
        </p:nvSpPr>
        <p:spPr>
          <a:xfrm>
            <a:off x="1357619" y="7953990"/>
            <a:ext cx="11521785" cy="11318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algn="ctr">
              <a:lnSpc>
                <a:spcPct val="150000"/>
              </a:lnSpc>
            </a:pPr>
            <a:r>
              <a:rPr lang="es-ES" sz="2400" err="1">
                <a:solidFill>
                  <a:schemeClr val="bg1"/>
                </a:solidFill>
              </a:rPr>
              <a:t>With</a:t>
            </a:r>
            <a:r>
              <a:rPr lang="es-ES" sz="2400">
                <a:solidFill>
                  <a:schemeClr val="bg1"/>
                </a:solidFill>
              </a:rPr>
              <a:t> </a:t>
            </a:r>
            <a:r>
              <a:rPr lang="es-ES" sz="2400" err="1">
                <a:solidFill>
                  <a:schemeClr val="bg1"/>
                </a:solidFill>
              </a:rPr>
              <a:t>these</a:t>
            </a:r>
            <a:r>
              <a:rPr lang="es-ES" sz="2400">
                <a:solidFill>
                  <a:schemeClr val="bg1"/>
                </a:solidFill>
              </a:rPr>
              <a:t> </a:t>
            </a:r>
            <a:r>
              <a:rPr lang="es-ES" sz="2400" err="1">
                <a:solidFill>
                  <a:schemeClr val="bg1"/>
                </a:solidFill>
              </a:rPr>
              <a:t>actions</a:t>
            </a:r>
            <a:r>
              <a:rPr lang="es-ES" sz="2400">
                <a:solidFill>
                  <a:schemeClr val="bg1"/>
                </a:solidFill>
              </a:rPr>
              <a:t>, </a:t>
            </a:r>
            <a:r>
              <a:rPr lang="es-ES" sz="2400" err="1">
                <a:solidFill>
                  <a:schemeClr val="bg1"/>
                </a:solidFill>
              </a:rPr>
              <a:t>it</a:t>
            </a:r>
            <a:r>
              <a:rPr lang="es-ES" sz="2400">
                <a:solidFill>
                  <a:schemeClr val="bg1"/>
                </a:solidFill>
              </a:rPr>
              <a:t> </a:t>
            </a:r>
            <a:r>
              <a:rPr lang="es-ES" sz="2400" err="1">
                <a:solidFill>
                  <a:schemeClr val="bg1"/>
                </a:solidFill>
              </a:rPr>
              <a:t>is</a:t>
            </a:r>
            <a:r>
              <a:rPr lang="es-ES" sz="2400">
                <a:solidFill>
                  <a:schemeClr val="bg1"/>
                </a:solidFill>
              </a:rPr>
              <a:t> </a:t>
            </a:r>
            <a:r>
              <a:rPr lang="es-ES" sz="2400" err="1">
                <a:solidFill>
                  <a:schemeClr val="bg1"/>
                </a:solidFill>
              </a:rPr>
              <a:t>expected</a:t>
            </a:r>
            <a:r>
              <a:rPr lang="es-ES" sz="2400">
                <a:solidFill>
                  <a:schemeClr val="bg1"/>
                </a:solidFill>
              </a:rPr>
              <a:t> </a:t>
            </a:r>
            <a:r>
              <a:rPr lang="es-ES" sz="2400" err="1">
                <a:solidFill>
                  <a:schemeClr val="bg1"/>
                </a:solidFill>
              </a:rPr>
              <a:t>to</a:t>
            </a:r>
            <a:r>
              <a:rPr lang="es-ES" sz="2400">
                <a:solidFill>
                  <a:schemeClr val="bg1"/>
                </a:solidFill>
              </a:rPr>
              <a:t> </a:t>
            </a:r>
            <a:r>
              <a:rPr lang="es-ES" sz="2400" err="1">
                <a:solidFill>
                  <a:schemeClr val="bg1"/>
                </a:solidFill>
              </a:rPr>
              <a:t>achieve</a:t>
            </a:r>
            <a:r>
              <a:rPr lang="es-ES" sz="2400">
                <a:solidFill>
                  <a:schemeClr val="bg1"/>
                </a:solidFill>
              </a:rPr>
              <a:t> </a:t>
            </a:r>
            <a:r>
              <a:rPr lang="en-US" sz="2400" b="0" i="0" u="none" strike="noStrike" baseline="0">
                <a:solidFill>
                  <a:schemeClr val="bg1"/>
                </a:solidFill>
                <a:latin typeface="Arial" panose="020B0604020202020204" pitchFamily="34" charset="0"/>
              </a:rPr>
              <a:t>higher energy efficiency and </a:t>
            </a:r>
            <a:r>
              <a:rPr lang="en-US" sz="2400">
                <a:effectLst/>
                <a:latin typeface="Arial MT"/>
                <a:ea typeface="Arial MT"/>
                <a:cs typeface="Arial MT"/>
              </a:rPr>
              <a:t>controlling emissions and associated costs</a:t>
            </a:r>
            <a:r>
              <a:rPr lang="en-US" sz="2400" b="0" i="0" u="none" strike="noStrike" baseline="0">
                <a:solidFill>
                  <a:schemeClr val="bg1"/>
                </a:solidFill>
                <a:latin typeface="Arial" panose="020B0604020202020204" pitchFamily="34" charset="0"/>
              </a:rPr>
              <a:t>.</a:t>
            </a:r>
            <a:endParaRPr lang="sv-SE" sz="2200">
              <a:solidFill>
                <a:schemeClr val="bg1"/>
              </a:solidFill>
            </a:endParaRPr>
          </a:p>
        </p:txBody>
      </p:sp>
      <p:pic>
        <p:nvPicPr>
          <p:cNvPr id="28" name="image29.jpeg">
            <a:extLst>
              <a:ext uri="{FF2B5EF4-FFF2-40B4-BE49-F238E27FC236}">
                <a16:creationId xmlns:a16="http://schemas.microsoft.com/office/drawing/2014/main" id="{BEB129D3-79E2-4EC3-A903-C65075DDF10F}"/>
              </a:ext>
            </a:extLst>
          </p:cNvPr>
          <p:cNvPicPr>
            <a:picLocks noChangeAspect="1"/>
          </p:cNvPicPr>
          <p:nvPr/>
        </p:nvPicPr>
        <p:blipFill>
          <a:blip r:embed="rId6" cstate="print"/>
          <a:stretch>
            <a:fillRect/>
          </a:stretch>
        </p:blipFill>
        <p:spPr>
          <a:xfrm>
            <a:off x="11423297" y="1836169"/>
            <a:ext cx="6153150" cy="5181600"/>
          </a:xfrm>
          <a:prstGeom prst="rect">
            <a:avLst/>
          </a:prstGeom>
        </p:spPr>
      </p:pic>
      <p:sp>
        <p:nvSpPr>
          <p:cNvPr id="29" name="TextBox 28">
            <a:extLst>
              <a:ext uri="{FF2B5EF4-FFF2-40B4-BE49-F238E27FC236}">
                <a16:creationId xmlns:a16="http://schemas.microsoft.com/office/drawing/2014/main" id="{6DA5AEA2-9C9B-4D13-A4C3-F978579AF303}"/>
              </a:ext>
            </a:extLst>
          </p:cNvPr>
          <p:cNvSpPr txBox="1"/>
          <p:nvPr/>
        </p:nvSpPr>
        <p:spPr>
          <a:xfrm>
            <a:off x="12690192" y="7301213"/>
            <a:ext cx="3845208" cy="369332"/>
          </a:xfrm>
          <a:prstGeom prst="rect">
            <a:avLst/>
          </a:prstGeom>
          <a:noFill/>
        </p:spPr>
        <p:txBody>
          <a:bodyPr wrap="square">
            <a:spAutoFit/>
          </a:bodyPr>
          <a:lstStyle/>
          <a:p>
            <a:r>
              <a:rPr lang="en-US" sz="1800" i="1" err="1">
                <a:effectLst/>
                <a:latin typeface="Arial" panose="020B0604020202020204" pitchFamily="34" charset="0"/>
                <a:ea typeface="Arial MT"/>
                <a:cs typeface="Arial MT"/>
              </a:rPr>
              <a:t>Delacquering</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system</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schematic</a:t>
            </a:r>
            <a:endParaRPr lang="sv-SE"/>
          </a:p>
        </p:txBody>
      </p:sp>
    </p:spTree>
    <p:extLst>
      <p:ext uri="{BB962C8B-B14F-4D97-AF65-F5344CB8AC3E}">
        <p14:creationId xmlns:p14="http://schemas.microsoft.com/office/powerpoint/2010/main" val="35993850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picture containing building, indoor, plane, table&#10;&#10;Description automatically generated">
            <a:extLst>
              <a:ext uri="{FF2B5EF4-FFF2-40B4-BE49-F238E27FC236}">
                <a16:creationId xmlns:a16="http://schemas.microsoft.com/office/drawing/2014/main" id="{2ECBB25D-652A-4D8F-92B4-E30E1ED5FE18}"/>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t="28368"/>
          <a:stretch/>
        </p:blipFill>
        <p:spPr>
          <a:xfrm>
            <a:off x="228600" y="3115427"/>
            <a:ext cx="17699981" cy="5739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971806" y="3768991"/>
            <a:ext cx="7162789" cy="4431983"/>
          </a:xfrm>
          <a:prstGeom prst="rect">
            <a:avLst/>
          </a:prstGeom>
        </p:spPr>
        <p:txBody>
          <a:bodyPr wrap="square" lIns="0" tIns="0" rIns="0" bIns="0" rtlCol="0" anchor="t">
            <a:spAutoFit/>
          </a:bodyPr>
          <a:lstStyle/>
          <a:p>
            <a:pPr>
              <a:buClr>
                <a:schemeClr val="accent5"/>
              </a:buClr>
            </a:pPr>
            <a:r>
              <a:rPr lang="en-US" sz="3200" b="1">
                <a:solidFill>
                  <a:schemeClr val="accent1"/>
                </a:solidFill>
              </a:rPr>
              <a:t>Retrofitting actions</a:t>
            </a:r>
          </a:p>
          <a:p>
            <a:pPr>
              <a:buClr>
                <a:schemeClr val="accent5"/>
              </a:buClr>
            </a:pPr>
            <a:endParaRPr lang="en-US" sz="3200" b="1"/>
          </a:p>
          <a:p>
            <a:pPr marL="457200" indent="-457200">
              <a:buClr>
                <a:srgbClr val="CC0033"/>
              </a:buClr>
              <a:buFont typeface="Wingdings" panose="05000000000000000000" pitchFamily="2" charset="2"/>
              <a:buChar char="ü"/>
            </a:pPr>
            <a:r>
              <a:rPr lang="en-US" sz="3200" b="1" err="1"/>
              <a:t>Delacquering</a:t>
            </a:r>
            <a:r>
              <a:rPr lang="en-US" sz="3200" b="1"/>
              <a:t> system</a:t>
            </a:r>
          </a:p>
          <a:p>
            <a:pPr marL="457200" indent="-457200">
              <a:buClr>
                <a:srgbClr val="CC0033"/>
              </a:buClr>
              <a:buFont typeface="Wingdings" panose="05000000000000000000" pitchFamily="2" charset="2"/>
              <a:buChar char="ü"/>
            </a:pPr>
            <a:endParaRPr lang="en-US" sz="3200" b="1"/>
          </a:p>
          <a:p>
            <a:pPr marL="457200" indent="-457200">
              <a:buClr>
                <a:srgbClr val="CC0033"/>
              </a:buClr>
              <a:buFont typeface="Wingdings" panose="05000000000000000000" pitchFamily="2" charset="2"/>
              <a:buChar char="ü"/>
            </a:pPr>
            <a:r>
              <a:rPr lang="en-US" sz="3200" b="1"/>
              <a:t>O</a:t>
            </a:r>
            <a:r>
              <a:rPr lang="en-US" sz="3200" b="1" baseline="-25000"/>
              <a:t>2</a:t>
            </a:r>
            <a:r>
              <a:rPr lang="en-US" sz="3200" b="1"/>
              <a:t> injection system</a:t>
            </a:r>
          </a:p>
          <a:p>
            <a:pPr marL="457200" indent="-457200">
              <a:buClr>
                <a:srgbClr val="CC0033"/>
              </a:buClr>
              <a:buFont typeface="Wingdings" panose="05000000000000000000" pitchFamily="2" charset="2"/>
              <a:buChar char="ü"/>
            </a:pPr>
            <a:endParaRPr lang="en-US" sz="3200" b="1"/>
          </a:p>
          <a:p>
            <a:pPr marL="457200" indent="-457200">
              <a:buClr>
                <a:srgbClr val="CC0033"/>
              </a:buClr>
              <a:buFont typeface="Wingdings" panose="05000000000000000000" pitchFamily="2" charset="2"/>
              <a:buChar char="ü"/>
            </a:pPr>
            <a:r>
              <a:rPr lang="en-US" sz="3200" b="1"/>
              <a:t>New burner head design</a:t>
            </a:r>
          </a:p>
          <a:p>
            <a:pPr marL="457200" indent="-457200">
              <a:buClr>
                <a:srgbClr val="CC0033"/>
              </a:buClr>
              <a:buFont typeface="Wingdings" panose="05000000000000000000" pitchFamily="2" charset="2"/>
              <a:buChar char="ü"/>
            </a:pPr>
            <a:endParaRPr lang="en-US" sz="3200" b="1"/>
          </a:p>
          <a:p>
            <a:pPr marL="457200" indent="-457200">
              <a:buClr>
                <a:srgbClr val="CC0033"/>
              </a:buClr>
              <a:buFont typeface="Wingdings" panose="05000000000000000000" pitchFamily="2" charset="2"/>
              <a:buChar char="ü"/>
            </a:pPr>
            <a:r>
              <a:rPr lang="en-US" sz="3200" b="1"/>
              <a:t>O</a:t>
            </a:r>
            <a:r>
              <a:rPr lang="en-US" sz="3200" b="1" baseline="-25000"/>
              <a:t>2</a:t>
            </a:r>
            <a:r>
              <a:rPr lang="en-US" sz="3200" b="1"/>
              <a:t> and TOC analyzers</a:t>
            </a:r>
            <a:endParaRPr lang="es-ES" sz="3200" b="1"/>
          </a:p>
        </p:txBody>
      </p:sp>
      <p:sp>
        <p:nvSpPr>
          <p:cNvPr id="26" name="TextBox 14">
            <a:extLst>
              <a:ext uri="{FF2B5EF4-FFF2-40B4-BE49-F238E27FC236}">
                <a16:creationId xmlns:a16="http://schemas.microsoft.com/office/drawing/2014/main" id="{7D36EA49-80B0-4761-8A24-F05F322EAC77}"/>
              </a:ext>
            </a:extLst>
          </p:cNvPr>
          <p:cNvSpPr txBox="1"/>
          <p:nvPr/>
        </p:nvSpPr>
        <p:spPr>
          <a:xfrm>
            <a:off x="9264833" y="3307326"/>
            <a:ext cx="8663748" cy="5355312"/>
          </a:xfrm>
          <a:prstGeom prst="rect">
            <a:avLst/>
          </a:prstGeom>
        </p:spPr>
        <p:txBody>
          <a:bodyPr wrap="square" lIns="0" tIns="0" rIns="0" bIns="0" rtlCol="0" anchor="t">
            <a:spAutoFit/>
          </a:bodyPr>
          <a:lstStyle/>
          <a:p>
            <a:pPr>
              <a:buClr>
                <a:schemeClr val="accent5"/>
              </a:buClr>
            </a:pPr>
            <a:r>
              <a:rPr lang="en-US" sz="3200" b="1">
                <a:solidFill>
                  <a:schemeClr val="accent2">
                    <a:lumMod val="75000"/>
                  </a:schemeClr>
                </a:solidFill>
              </a:rPr>
              <a:t>Goals</a:t>
            </a:r>
          </a:p>
          <a:p>
            <a:pPr>
              <a:buClr>
                <a:schemeClr val="accent5"/>
              </a:buClr>
            </a:pPr>
            <a:endParaRPr lang="en-US" sz="3200" b="1"/>
          </a:p>
          <a:p>
            <a:pPr marL="457200" indent="-457200">
              <a:buClr>
                <a:schemeClr val="accent2">
                  <a:lumMod val="75000"/>
                </a:schemeClr>
              </a:buClr>
              <a:buFont typeface="Wingdings" panose="05000000000000000000" pitchFamily="2" charset="2"/>
              <a:buChar char="ü"/>
            </a:pPr>
            <a:r>
              <a:rPr lang="en-GB" sz="3200" b="1"/>
              <a:t>50% increment in the amount of scrap</a:t>
            </a:r>
          </a:p>
          <a:p>
            <a:pPr marL="457200" indent="-457200">
              <a:buClr>
                <a:srgbClr val="99CC99"/>
              </a:buClr>
              <a:buFont typeface="Wingdings" panose="05000000000000000000" pitchFamily="2" charset="2"/>
              <a:buChar char="ü"/>
            </a:pPr>
            <a:endParaRPr lang="en-US" sz="2000" b="1"/>
          </a:p>
          <a:p>
            <a:pPr marL="457200" indent="-457200">
              <a:buClr>
                <a:schemeClr val="accent2">
                  <a:lumMod val="75000"/>
                </a:schemeClr>
              </a:buClr>
              <a:buFont typeface="Wingdings" panose="05000000000000000000" pitchFamily="2" charset="2"/>
              <a:buChar char="ü"/>
            </a:pPr>
            <a:r>
              <a:rPr lang="en-US" sz="3200" b="1"/>
              <a:t>Reduction of the energy consumption 15 times</a:t>
            </a:r>
          </a:p>
          <a:p>
            <a:pPr marL="457200" indent="-457200">
              <a:buClr>
                <a:srgbClr val="99CC99"/>
              </a:buClr>
              <a:buFont typeface="Wingdings" panose="05000000000000000000" pitchFamily="2" charset="2"/>
              <a:buChar char="ü"/>
            </a:pPr>
            <a:endParaRPr lang="en-US" sz="2400" b="1"/>
          </a:p>
          <a:p>
            <a:pPr marL="457200" indent="-457200">
              <a:buClr>
                <a:schemeClr val="accent2">
                  <a:lumMod val="75000"/>
                </a:schemeClr>
              </a:buClr>
              <a:buFont typeface="Wingdings" panose="05000000000000000000" pitchFamily="2" charset="2"/>
              <a:buChar char="ü"/>
            </a:pPr>
            <a:r>
              <a:rPr lang="en-US" sz="3200" b="1"/>
              <a:t>More efficient combustion</a:t>
            </a:r>
          </a:p>
          <a:p>
            <a:pPr marL="457200" indent="-457200">
              <a:buClr>
                <a:srgbClr val="99CC99"/>
              </a:buClr>
              <a:buFont typeface="Wingdings" panose="05000000000000000000" pitchFamily="2" charset="2"/>
              <a:buChar char="ü"/>
            </a:pPr>
            <a:endParaRPr lang="en-US" sz="2400" b="1"/>
          </a:p>
          <a:p>
            <a:pPr marL="457200" indent="-457200">
              <a:buClr>
                <a:schemeClr val="accent2">
                  <a:lumMod val="75000"/>
                </a:schemeClr>
              </a:buClr>
              <a:buFont typeface="Wingdings" panose="05000000000000000000" pitchFamily="2" charset="2"/>
              <a:buChar char="ü"/>
            </a:pPr>
            <a:r>
              <a:rPr lang="en-US" sz="3200" b="1"/>
              <a:t>Reduction of the GHG emissions</a:t>
            </a:r>
          </a:p>
          <a:p>
            <a:pPr marL="457200" indent="-457200">
              <a:buClr>
                <a:srgbClr val="99CC99"/>
              </a:buClr>
              <a:buFont typeface="Wingdings" panose="05000000000000000000" pitchFamily="2" charset="2"/>
              <a:buChar char="ü"/>
            </a:pPr>
            <a:endParaRPr lang="en-US" sz="2400" b="1"/>
          </a:p>
          <a:p>
            <a:pPr marL="457200" indent="-457200">
              <a:buClr>
                <a:schemeClr val="accent2">
                  <a:lumMod val="75000"/>
                </a:schemeClr>
              </a:buClr>
              <a:buFont typeface="Wingdings" panose="05000000000000000000" pitchFamily="2" charset="2"/>
              <a:buChar char="ü"/>
            </a:pPr>
            <a:r>
              <a:rPr lang="en-US" sz="3200" b="1"/>
              <a:t>Improved M&amp;C system</a:t>
            </a:r>
            <a:endParaRPr lang="es-ES" sz="3200" b="1"/>
          </a:p>
        </p:txBody>
      </p:sp>
      <p:cxnSp>
        <p:nvCxnSpPr>
          <p:cNvPr id="22" name="Conector recto 21">
            <a:extLst>
              <a:ext uri="{FF2B5EF4-FFF2-40B4-BE49-F238E27FC236}">
                <a16:creationId xmlns:a16="http://schemas.microsoft.com/office/drawing/2014/main" id="{9FC0026C-9C0D-4C19-96D8-569D0A2602DC}"/>
              </a:ext>
            </a:extLst>
          </p:cNvPr>
          <p:cNvCxnSpPr>
            <a:cxnSpLocks/>
          </p:cNvCxnSpPr>
          <p:nvPr/>
        </p:nvCxnSpPr>
        <p:spPr>
          <a:xfrm>
            <a:off x="8915400" y="3115427"/>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4AA0FCEF-C219-4FCC-B709-3C1AA09BC25C}"/>
              </a:ext>
            </a:extLst>
          </p:cNvPr>
          <p:cNvCxnSpPr>
            <a:cxnSpLocks/>
          </p:cNvCxnSpPr>
          <p:nvPr/>
        </p:nvCxnSpPr>
        <p:spPr>
          <a:xfrm>
            <a:off x="8915400" y="5898716"/>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4" name="Imagen 113">
            <a:extLst>
              <a:ext uri="{FF2B5EF4-FFF2-40B4-BE49-F238E27FC236}">
                <a16:creationId xmlns:a16="http://schemas.microsoft.com/office/drawing/2014/main" id="{36157C0D-4F26-46F7-B880-83100D1F971A}"/>
              </a:ext>
            </a:extLst>
          </p:cNvPr>
          <p:cNvPicPr>
            <a:picLocks noChangeAspect="1"/>
          </p:cNvPicPr>
          <p:nvPr/>
        </p:nvPicPr>
        <p:blipFill rotWithShape="1">
          <a:blip r:embed="rId7"/>
          <a:srcRect r="7132" b="12033"/>
          <a:stretch/>
        </p:blipFill>
        <p:spPr>
          <a:xfrm>
            <a:off x="15188617" y="402853"/>
            <a:ext cx="2739964" cy="1036941"/>
          </a:xfrm>
          <a:prstGeom prst="rect">
            <a:avLst/>
          </a:prstGeom>
        </p:spPr>
      </p:pic>
      <p:sp>
        <p:nvSpPr>
          <p:cNvPr id="24" name="TextBox 23">
            <a:extLst>
              <a:ext uri="{FF2B5EF4-FFF2-40B4-BE49-F238E27FC236}">
                <a16:creationId xmlns:a16="http://schemas.microsoft.com/office/drawing/2014/main" id="{18A1E8C5-B4EA-439B-9904-844DAB8EC6FB}"/>
              </a:ext>
            </a:extLst>
          </p:cNvPr>
          <p:cNvSpPr txBox="1"/>
          <p:nvPr/>
        </p:nvSpPr>
        <p:spPr>
          <a:xfrm>
            <a:off x="741949" y="1119170"/>
            <a:ext cx="11081084" cy="1569660"/>
          </a:xfrm>
          <a:prstGeom prst="rect">
            <a:avLst/>
          </a:prstGeom>
          <a:noFill/>
        </p:spPr>
        <p:txBody>
          <a:bodyPr wrap="square">
            <a:spAutoFit/>
          </a:bodyPr>
          <a:lstStyle/>
          <a:p>
            <a:r>
              <a:rPr lang="sv-SE" sz="4800" b="1" err="1">
                <a:solidFill>
                  <a:srgbClr val="CC0033"/>
                </a:solidFill>
                <a:latin typeface="+mj-lt"/>
                <a:cs typeface="Arial" panose="020B0604020202020204" pitchFamily="34" charset="0"/>
              </a:rPr>
              <a:t>Summary</a:t>
            </a:r>
            <a:r>
              <a:rPr lang="sv-SE" sz="4800" b="1">
                <a:solidFill>
                  <a:srgbClr val="CC0033"/>
                </a:solidFill>
                <a:latin typeface="+mj-lt"/>
                <a:cs typeface="Arial" panose="020B0604020202020204" pitchFamily="34" charset="0"/>
              </a:rPr>
              <a:t> </a:t>
            </a:r>
            <a:r>
              <a:rPr lang="sv-SE" sz="4800" b="1" err="1">
                <a:solidFill>
                  <a:srgbClr val="CC0033"/>
                </a:solidFill>
                <a:latin typeface="+mj-lt"/>
                <a:cs typeface="Arial" panose="020B0604020202020204" pitchFamily="34" charset="0"/>
              </a:rPr>
              <a:t>of</a:t>
            </a:r>
            <a:r>
              <a:rPr lang="sv-SE" sz="4800" b="1">
                <a:solidFill>
                  <a:srgbClr val="CC0033"/>
                </a:solidFill>
                <a:latin typeface="+mj-lt"/>
                <a:cs typeface="Arial" panose="020B0604020202020204" pitchFamily="34" charset="0"/>
              </a:rPr>
              <a:t> actions and </a:t>
            </a:r>
            <a:r>
              <a:rPr lang="sv-SE" sz="4800" b="1" err="1">
                <a:solidFill>
                  <a:srgbClr val="CC0033"/>
                </a:solidFill>
                <a:latin typeface="+mj-lt"/>
                <a:cs typeface="Arial" panose="020B0604020202020204" pitchFamily="34" charset="0"/>
              </a:rPr>
              <a:t>goals</a:t>
            </a:r>
            <a:r>
              <a:rPr lang="sv-SE" sz="4800" b="1">
                <a:solidFill>
                  <a:srgbClr val="CC0033"/>
                </a:solidFill>
                <a:latin typeface="+mj-lt"/>
                <a:cs typeface="Arial" panose="020B0604020202020204" pitchFamily="34" charset="0"/>
              </a:rPr>
              <a:t> </a:t>
            </a:r>
            <a:r>
              <a:rPr lang="sv-SE" sz="4800" b="1" err="1">
                <a:solidFill>
                  <a:srgbClr val="CC0033"/>
                </a:solidFill>
                <a:latin typeface="+mj-lt"/>
                <a:cs typeface="Arial" panose="020B0604020202020204" pitchFamily="34" charset="0"/>
              </a:rPr>
              <a:t>of</a:t>
            </a:r>
            <a:r>
              <a:rPr lang="sv-SE" sz="4800" b="1">
                <a:solidFill>
                  <a:srgbClr val="CC0033"/>
                </a:solidFill>
                <a:latin typeface="+mj-lt"/>
                <a:cs typeface="Arial" panose="020B0604020202020204" pitchFamily="34" charset="0"/>
              </a:rPr>
              <a:t> ASAS </a:t>
            </a:r>
            <a:r>
              <a:rPr lang="sv-SE" sz="4800" b="1" err="1">
                <a:solidFill>
                  <a:srgbClr val="CC0033"/>
                </a:solidFill>
                <a:latin typeface="+mj-lt"/>
                <a:cs typeface="Arial" panose="020B0604020202020204" pitchFamily="34" charset="0"/>
              </a:rPr>
              <a:t>retrofitting</a:t>
            </a:r>
            <a:endParaRPr lang="sv-SE" sz="4800" b="1">
              <a:solidFill>
                <a:srgbClr val="CC0033"/>
              </a:solidFill>
              <a:latin typeface="+mj-lt"/>
              <a:cs typeface="Arial" panose="020B0604020202020204" pitchFamily="34" charset="0"/>
            </a:endParaRPr>
          </a:p>
        </p:txBody>
      </p:sp>
    </p:spTree>
    <p:extLst>
      <p:ext uri="{BB962C8B-B14F-4D97-AF65-F5344CB8AC3E}">
        <p14:creationId xmlns:p14="http://schemas.microsoft.com/office/powerpoint/2010/main" val="1410153311"/>
      </p:ext>
    </p:extLst>
  </p:cSld>
  <p:clrMapOvr>
    <a:masterClrMapping/>
  </p:clrMapOvr>
  <mc:AlternateContent xmlns:mc="http://schemas.openxmlformats.org/markup-compatibility/2006" xmlns:p14="http://schemas.microsoft.com/office/powerpoint/2010/main">
    <mc:Choice Requires="p14">
      <p:transition spd="slow" p14:dur="2000" advTm="92160"/>
    </mc:Choice>
    <mc:Fallback xmlns="">
      <p:transition spd="slow" advTm="9216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2.4 </a:t>
            </a:r>
            <a:br>
              <a:rPr lang="en-GB" sz="6000" b="1" kern="1200" noProof="0" dirty="0">
                <a:solidFill>
                  <a:srgbClr val="FFFFFF"/>
                </a:solidFill>
                <a:latin typeface="+mj-lt"/>
                <a:ea typeface="+mj-ea"/>
                <a:cs typeface="+mj-cs"/>
              </a:rPr>
            </a:br>
            <a:r>
              <a:rPr lang="en-GB" sz="6000" b="1" noProof="0" dirty="0">
                <a:solidFill>
                  <a:srgbClr val="FFFFFF"/>
                </a:solidFill>
              </a:rPr>
              <a:t>Fertilizer production</a:t>
            </a:r>
            <a:endParaRPr lang="en-GB" sz="6000" b="1" kern="1200" noProof="0" dirty="0">
              <a:solidFill>
                <a:srgbClr val="FFFFFF"/>
              </a:solidFill>
              <a:latin typeface="+mj-lt"/>
              <a:ea typeface="+mj-ea"/>
              <a:cs typeface="+mj-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11684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a:extLst>
              <a:ext uri="{FF2B5EF4-FFF2-40B4-BE49-F238E27FC236}">
                <a16:creationId xmlns:a16="http://schemas.microsoft.com/office/drawing/2014/main" id="{35E82F0C-B9E7-446E-A03B-40B1AC18A676}"/>
              </a:ext>
            </a:extLst>
          </p:cNvPr>
          <p:cNvSpPr txBox="1"/>
          <p:nvPr/>
        </p:nvSpPr>
        <p:spPr>
          <a:xfrm>
            <a:off x="9883386" y="5344096"/>
            <a:ext cx="9144000" cy="400110"/>
          </a:xfrm>
          <a:prstGeom prst="rect">
            <a:avLst/>
          </a:prstGeom>
          <a:noFill/>
        </p:spPr>
        <p:txBody>
          <a:bodyPr wrap="square">
            <a:spAutoFit/>
          </a:bodyPr>
          <a:lstStyle/>
          <a:p>
            <a:r>
              <a:rPr lang="en-US" sz="2000" kern="100" err="1">
                <a:solidFill>
                  <a:srgbClr val="404040"/>
                </a:solidFill>
                <a:latin typeface="Arial (body)"/>
              </a:rPr>
              <a:t>Fertiberia’s</a:t>
            </a:r>
            <a:r>
              <a:rPr lang="en-US" sz="2000" kern="100">
                <a:solidFill>
                  <a:srgbClr val="404040"/>
                </a:solidFill>
                <a:latin typeface="Arial (body)"/>
              </a:rPr>
              <a:t> Huelva plant in Spain</a:t>
            </a:r>
            <a:endParaRPr lang="sv-SE" sz="2000" kern="100">
              <a:solidFill>
                <a:srgbClr val="404040"/>
              </a:solidFill>
              <a:latin typeface="Arial (body)"/>
            </a:endParaRPr>
          </a:p>
        </p:txBody>
      </p:sp>
      <p:sp>
        <p:nvSpPr>
          <p:cNvPr id="24" name="TextBox 23">
            <a:extLst>
              <a:ext uri="{FF2B5EF4-FFF2-40B4-BE49-F238E27FC236}">
                <a16:creationId xmlns:a16="http://schemas.microsoft.com/office/drawing/2014/main" id="{53BB3632-45DF-4475-AFF0-C8E3DBFBF385}"/>
              </a:ext>
            </a:extLst>
          </p:cNvPr>
          <p:cNvSpPr txBox="1"/>
          <p:nvPr/>
        </p:nvSpPr>
        <p:spPr>
          <a:xfrm>
            <a:off x="11590806" y="8873849"/>
            <a:ext cx="7235932" cy="400110"/>
          </a:xfrm>
          <a:prstGeom prst="rect">
            <a:avLst/>
          </a:prstGeom>
          <a:noFill/>
        </p:spPr>
        <p:txBody>
          <a:bodyPr wrap="square">
            <a:spAutoFit/>
          </a:bodyPr>
          <a:lstStyle/>
          <a:p>
            <a:r>
              <a:rPr lang="en-US" sz="2000" kern="100">
                <a:solidFill>
                  <a:srgbClr val="404040"/>
                </a:solidFill>
                <a:latin typeface="Arial (body)"/>
              </a:rPr>
              <a:t>Close-up of the production facility</a:t>
            </a:r>
            <a:endParaRPr lang="sv-SE" sz="2000" kern="100">
              <a:solidFill>
                <a:srgbClr val="404040"/>
              </a:solidFill>
              <a:latin typeface="Arial (body)"/>
            </a:endParaRPr>
          </a:p>
        </p:txBody>
      </p:sp>
      <p:sp>
        <p:nvSpPr>
          <p:cNvPr id="22" name="TextBox 21">
            <a:extLst>
              <a:ext uri="{FF2B5EF4-FFF2-40B4-BE49-F238E27FC236}">
                <a16:creationId xmlns:a16="http://schemas.microsoft.com/office/drawing/2014/main" id="{A62B0953-D773-4D67-AD34-F5E0CA958321}"/>
              </a:ext>
            </a:extLst>
          </p:cNvPr>
          <p:cNvSpPr txBox="1"/>
          <p:nvPr/>
        </p:nvSpPr>
        <p:spPr>
          <a:xfrm>
            <a:off x="724654" y="3473085"/>
            <a:ext cx="8304291" cy="465197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a:effectLst/>
                <a:latin typeface="Arial MT"/>
                <a:ea typeface="Arial MT"/>
                <a:cs typeface="Arial MT"/>
              </a:rPr>
              <a:t>FERTIBERIA Group is a Spanish fertilizer and industrial products producer </a:t>
            </a:r>
            <a:r>
              <a:rPr lang="en-US" sz="2000" b="0" i="0" u="none" strike="noStrike" baseline="0">
                <a:solidFill>
                  <a:srgbClr val="000000"/>
                </a:solidFill>
                <a:latin typeface="Arial" panose="020B0604020202020204" pitchFamily="34" charset="0"/>
              </a:rPr>
              <a:t>and one of the leading international providers of ammonia and its derivates. FERTIBERIA and its subsidiaries’ fertilizer production capacities amount to 75% of the total production in Spain and 100% in Portugal. It has 14 factories distributed across Spain, Portugal and France, producing roughly 8 million annual tons of fertilizer products.</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a:solidFill>
                  <a:srgbClr val="000000"/>
                </a:solidFill>
                <a:effectLst/>
                <a:latin typeface="Arial" panose="020B0604020202020204" pitchFamily="34" charset="0"/>
                <a:ea typeface="Arial MT"/>
                <a:cs typeface="Arial MT"/>
              </a:rPr>
              <a:t>FERTIBERIA’s fertilizers can be categorized as </a:t>
            </a:r>
            <a:r>
              <a:rPr lang="en-US" sz="2000" u="sng">
                <a:solidFill>
                  <a:srgbClr val="0070C0"/>
                </a:solidFill>
                <a:effectLst/>
                <a:latin typeface="Arial" panose="020B0604020202020204" pitchFamily="34" charset="0"/>
                <a:ea typeface="Arial MT"/>
                <a:cs typeface="Arial MT"/>
              </a:rPr>
              <a:t>simple</a:t>
            </a:r>
            <a:r>
              <a:rPr lang="en-US" sz="2000">
                <a:solidFill>
                  <a:srgbClr val="000000"/>
                </a:solidFill>
                <a:effectLst/>
                <a:latin typeface="Arial" panose="020B0604020202020204" pitchFamily="34" charset="0"/>
                <a:ea typeface="Arial MT"/>
                <a:cs typeface="Arial MT"/>
              </a:rPr>
              <a:t> and </a:t>
            </a:r>
            <a:r>
              <a:rPr lang="en-US" sz="2000" u="sng">
                <a:solidFill>
                  <a:srgbClr val="0070C0"/>
                </a:solidFill>
                <a:effectLst/>
                <a:latin typeface="Arial" panose="020B0604020202020204" pitchFamily="34" charset="0"/>
                <a:ea typeface="Arial MT"/>
                <a:cs typeface="Arial MT"/>
              </a:rPr>
              <a:t>complex</a:t>
            </a:r>
            <a:r>
              <a:rPr lang="en-US" sz="2000">
                <a:solidFill>
                  <a:srgbClr val="000000"/>
                </a:solidFill>
                <a:effectLst/>
                <a:latin typeface="Arial" panose="020B0604020202020204" pitchFamily="34" charset="0"/>
                <a:ea typeface="Arial MT"/>
                <a:cs typeface="Arial MT"/>
              </a:rPr>
              <a:t>. </a:t>
            </a:r>
            <a:r>
              <a:rPr lang="en-US" sz="2000" b="0" i="0" u="none" strike="noStrike" baseline="0">
                <a:solidFill>
                  <a:srgbClr val="000000"/>
                </a:solidFill>
                <a:latin typeface="Arial" panose="020B0604020202020204" pitchFamily="34" charset="0"/>
              </a:rPr>
              <a:t>In Huelva, Spain, </a:t>
            </a:r>
            <a:r>
              <a:rPr lang="en-US" sz="2000" b="0" i="0" u="none" strike="noStrike" baseline="0" err="1">
                <a:solidFill>
                  <a:srgbClr val="000000"/>
                </a:solidFill>
                <a:latin typeface="Arial" panose="020B0604020202020204" pitchFamily="34" charset="0"/>
              </a:rPr>
              <a:t>Fertiberia</a:t>
            </a:r>
            <a:r>
              <a:rPr lang="en-US" sz="2000" b="0" i="0" u="none" strike="noStrike" baseline="0">
                <a:solidFill>
                  <a:srgbClr val="000000"/>
                </a:solidFill>
                <a:latin typeface="Arial" panose="020B0604020202020204" pitchFamily="34" charset="0"/>
              </a:rPr>
              <a:t> manufactures these complex NPK (nitrogen-phosphorous-potassium) products, with an annual production of 250,000 tons. </a:t>
            </a:r>
            <a:endParaRPr lang="sv-SE" sz="2000" u="sng">
              <a:solidFill>
                <a:schemeClr val="accent1"/>
              </a:solidFill>
            </a:endParaRPr>
          </a:p>
        </p:txBody>
      </p:sp>
      <p:pic>
        <p:nvPicPr>
          <p:cNvPr id="26" name="Picture 8" descr="RETROFEED FERTIBERIA">
            <a:extLst>
              <a:ext uri="{FF2B5EF4-FFF2-40B4-BE49-F238E27FC236}">
                <a16:creationId xmlns:a16="http://schemas.microsoft.com/office/drawing/2014/main" id="{3DE88DDE-90F5-4BA7-AB7A-030F118101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1044" y="1686532"/>
            <a:ext cx="2886573" cy="1062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38486E6-89EB-4EC0-9F03-8EFD7E83B7E9}"/>
              </a:ext>
            </a:extLst>
          </p:cNvPr>
          <p:cNvPicPr>
            <a:picLocks noChangeAspect="1"/>
          </p:cNvPicPr>
          <p:nvPr/>
        </p:nvPicPr>
        <p:blipFill>
          <a:blip r:embed="rId7"/>
          <a:stretch>
            <a:fillRect/>
          </a:stretch>
        </p:blipFill>
        <p:spPr>
          <a:xfrm>
            <a:off x="9883386" y="2207182"/>
            <a:ext cx="7235931" cy="2998104"/>
          </a:xfrm>
          <a:prstGeom prst="rect">
            <a:avLst/>
          </a:prstGeom>
        </p:spPr>
      </p:pic>
      <p:pic>
        <p:nvPicPr>
          <p:cNvPr id="7" name="Picture 6">
            <a:extLst>
              <a:ext uri="{FF2B5EF4-FFF2-40B4-BE49-F238E27FC236}">
                <a16:creationId xmlns:a16="http://schemas.microsoft.com/office/drawing/2014/main" id="{79642FA2-D2F9-4F87-A755-C8DD09C5B72E}"/>
              </a:ext>
            </a:extLst>
          </p:cNvPr>
          <p:cNvPicPr>
            <a:picLocks noChangeAspect="1"/>
          </p:cNvPicPr>
          <p:nvPr/>
        </p:nvPicPr>
        <p:blipFill>
          <a:blip r:embed="rId8"/>
          <a:stretch>
            <a:fillRect/>
          </a:stretch>
        </p:blipFill>
        <p:spPr>
          <a:xfrm>
            <a:off x="12077363" y="6188397"/>
            <a:ext cx="2847975" cy="2447925"/>
          </a:xfrm>
          <a:prstGeom prst="rect">
            <a:avLst/>
          </a:prstGeom>
        </p:spPr>
      </p:pic>
    </p:spTree>
    <p:extLst>
      <p:ext uri="{BB962C8B-B14F-4D97-AF65-F5344CB8AC3E}">
        <p14:creationId xmlns:p14="http://schemas.microsoft.com/office/powerpoint/2010/main" val="5104316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81BF25F-B98F-4817-BE74-4CF8C4BD2997}"/>
              </a:ext>
            </a:extLst>
          </p:cNvPr>
          <p:cNvPicPr>
            <a:picLocks noChangeAspect="1"/>
          </p:cNvPicPr>
          <p:nvPr/>
        </p:nvPicPr>
        <p:blipFill>
          <a:blip r:embed="rId3"/>
          <a:stretch>
            <a:fillRect/>
          </a:stretch>
        </p:blipFill>
        <p:spPr>
          <a:xfrm>
            <a:off x="1936273" y="1622941"/>
            <a:ext cx="16061350" cy="8015346"/>
          </a:xfrm>
          <a:prstGeom prst="rect">
            <a:avLst/>
          </a:prstGeom>
        </p:spPr>
      </p:pic>
      <p:grpSp>
        <p:nvGrpSpPr>
          <p:cNvPr id="4" name="Gruppo 16">
            <a:extLst>
              <a:ext uri="{FF2B5EF4-FFF2-40B4-BE49-F238E27FC236}">
                <a16:creationId xmlns:a16="http://schemas.microsoft.com/office/drawing/2014/main" id="{7F05FA2D-BA17-4C4E-9DAE-36CC81DE9BAA}"/>
              </a:ext>
            </a:extLst>
          </p:cNvPr>
          <p:cNvGrpSpPr/>
          <p:nvPr/>
        </p:nvGrpSpPr>
        <p:grpSpPr>
          <a:xfrm>
            <a:off x="4346079" y="9593301"/>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5"/>
          <a:srcRect/>
          <a:stretch>
            <a:fillRect/>
          </a:stretch>
        </p:blipFill>
        <p:spPr>
          <a:xfrm>
            <a:off x="1" y="9683732"/>
            <a:ext cx="2487706" cy="603268"/>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99C0CE19-22C6-4951-8DB9-D20C1DC4179E}"/>
              </a:ext>
            </a:extLst>
          </p:cNvPr>
          <p:cNvSpPr txBox="1"/>
          <p:nvPr/>
        </p:nvSpPr>
        <p:spPr>
          <a:xfrm>
            <a:off x="9686781" y="8993520"/>
            <a:ext cx="6953538" cy="369332"/>
          </a:xfrm>
          <a:prstGeom prst="rect">
            <a:avLst/>
          </a:prstGeom>
          <a:noFill/>
        </p:spPr>
        <p:txBody>
          <a:bodyPr wrap="square" rtlCol="0">
            <a:spAutoFit/>
          </a:bodyPr>
          <a:lstStyle/>
          <a:p>
            <a:r>
              <a:rPr lang="en-US" kern="100">
                <a:solidFill>
                  <a:srgbClr val="404040"/>
                </a:solidFill>
                <a:latin typeface="Arial (body)"/>
              </a:rPr>
              <a:t>Block diagram of </a:t>
            </a:r>
            <a:r>
              <a:rPr lang="en-US" kern="100" err="1">
                <a:solidFill>
                  <a:srgbClr val="404040"/>
                </a:solidFill>
                <a:latin typeface="Arial (body)"/>
              </a:rPr>
              <a:t>Fertiberia’s</a:t>
            </a:r>
            <a:r>
              <a:rPr lang="en-US" kern="100">
                <a:solidFill>
                  <a:srgbClr val="404040"/>
                </a:solidFill>
                <a:latin typeface="Arial (body)"/>
              </a:rPr>
              <a:t> demo-site</a:t>
            </a:r>
            <a:endParaRPr lang="sv-SE" kern="100">
              <a:solidFill>
                <a:srgbClr val="404040"/>
              </a:solidFill>
              <a:latin typeface="Arial (body)"/>
            </a:endParaRPr>
          </a:p>
        </p:txBody>
      </p:sp>
      <p:sp>
        <p:nvSpPr>
          <p:cNvPr id="15" name="TextBox 13">
            <a:extLst>
              <a:ext uri="{FF2B5EF4-FFF2-40B4-BE49-F238E27FC236}">
                <a16:creationId xmlns:a16="http://schemas.microsoft.com/office/drawing/2014/main" id="{45ECE1C0-D450-4FA4-BCD5-5FAEAA13DE58}"/>
              </a:ext>
            </a:extLst>
          </p:cNvPr>
          <p:cNvSpPr txBox="1"/>
          <p:nvPr/>
        </p:nvSpPr>
        <p:spPr>
          <a:xfrm>
            <a:off x="228600" y="692944"/>
            <a:ext cx="10814538" cy="1005725"/>
          </a:xfrm>
          <a:prstGeom prst="rect">
            <a:avLst/>
          </a:prstGeom>
        </p:spPr>
        <p:txBody>
          <a:bodyPr wrap="square" lIns="0" tIns="0" rIns="0" bIns="0" rtlCol="0" anchor="t">
            <a:spAutoFit/>
          </a:bodyPr>
          <a:lstStyle/>
          <a:p>
            <a:pPr algn="ctr">
              <a:lnSpc>
                <a:spcPts val="8960"/>
              </a:lnSpc>
              <a:spcBef>
                <a:spcPct val="0"/>
              </a:spcBef>
            </a:pPr>
            <a:r>
              <a:rPr lang="en-US" sz="4800" b="1">
                <a:solidFill>
                  <a:srgbClr val="CC0033"/>
                </a:solidFill>
                <a:latin typeface="+mj-lt"/>
                <a:cs typeface="Arial" panose="020B0604020202020204" pitchFamily="34" charset="0"/>
              </a:rPr>
              <a:t>Production process in FERTIBERIA</a:t>
            </a:r>
          </a:p>
        </p:txBody>
      </p:sp>
      <p:sp>
        <p:nvSpPr>
          <p:cNvPr id="18" name="TextBox 17">
            <a:extLst>
              <a:ext uri="{FF2B5EF4-FFF2-40B4-BE49-F238E27FC236}">
                <a16:creationId xmlns:a16="http://schemas.microsoft.com/office/drawing/2014/main" id="{6937525C-ADE5-4F15-A4B2-A5AA3B5E6467}"/>
              </a:ext>
            </a:extLst>
          </p:cNvPr>
          <p:cNvSpPr txBox="1"/>
          <p:nvPr/>
        </p:nvSpPr>
        <p:spPr>
          <a:xfrm>
            <a:off x="923678" y="6863642"/>
            <a:ext cx="6642100" cy="26320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50000"/>
              </a:lnSpc>
            </a:pPr>
            <a:r>
              <a:rPr lang="en-US" sz="1600" b="1" i="0" u="none" strike="noStrike" baseline="0">
                <a:solidFill>
                  <a:srgbClr val="000000"/>
                </a:solidFill>
                <a:latin typeface="Arial" panose="020B0604020202020204" pitchFamily="34" charset="0"/>
              </a:rPr>
              <a:t>Process description</a:t>
            </a:r>
          </a:p>
          <a:p>
            <a:pPr algn="ctr">
              <a:lnSpc>
                <a:spcPct val="150000"/>
              </a:lnSpc>
            </a:pPr>
            <a:r>
              <a:rPr lang="en-US" sz="1600">
                <a:solidFill>
                  <a:srgbClr val="000000"/>
                </a:solidFill>
                <a:latin typeface="Arial" panose="020B0604020202020204" pitchFamily="34" charset="0"/>
              </a:rPr>
              <a:t>Solid and liquid raw materials of specific formulation are mixed, reacted and heated up in a granulator forming granules from a slurry. These granules are then dried, screened and cooled down to achieve the final product. The product out of physical specification is recycled to the granulator after been grinded. Gas emission is washed, and water is recycled to process. No wastewater is produced.</a:t>
            </a:r>
          </a:p>
        </p:txBody>
      </p:sp>
      <p:sp>
        <p:nvSpPr>
          <p:cNvPr id="23" name="textruta 22">
            <a:extLst>
              <a:ext uri="{FF2B5EF4-FFF2-40B4-BE49-F238E27FC236}">
                <a16:creationId xmlns:a16="http://schemas.microsoft.com/office/drawing/2014/main" id="{01F2F044-F35D-6935-152E-0213DB799829}"/>
              </a:ext>
            </a:extLst>
          </p:cNvPr>
          <p:cNvSpPr txBox="1"/>
          <p:nvPr/>
        </p:nvSpPr>
        <p:spPr>
          <a:xfrm>
            <a:off x="2487707" y="1791829"/>
            <a:ext cx="1612682" cy="369332"/>
          </a:xfrm>
          <a:prstGeom prst="rect">
            <a:avLst/>
          </a:prstGeom>
          <a:noFill/>
        </p:spPr>
        <p:txBody>
          <a:bodyPr wrap="square">
            <a:spAutoFit/>
          </a:bodyPr>
          <a:lstStyle/>
          <a:p>
            <a:pPr algn="ctr"/>
            <a:r>
              <a:rPr lang="sv-SE" b="1">
                <a:solidFill>
                  <a:schemeClr val="tx1"/>
                </a:solidFill>
              </a:rPr>
              <a:t>UNIT 1</a:t>
            </a:r>
          </a:p>
        </p:txBody>
      </p:sp>
      <p:sp>
        <p:nvSpPr>
          <p:cNvPr id="24" name="textruta 23">
            <a:extLst>
              <a:ext uri="{FF2B5EF4-FFF2-40B4-BE49-F238E27FC236}">
                <a16:creationId xmlns:a16="http://schemas.microsoft.com/office/drawing/2014/main" id="{4F7E8EAE-17C5-8B53-6A76-F84656117A39}"/>
              </a:ext>
            </a:extLst>
          </p:cNvPr>
          <p:cNvSpPr txBox="1"/>
          <p:nvPr/>
        </p:nvSpPr>
        <p:spPr>
          <a:xfrm>
            <a:off x="6448964" y="2843365"/>
            <a:ext cx="1612682" cy="369332"/>
          </a:xfrm>
          <a:prstGeom prst="rect">
            <a:avLst/>
          </a:prstGeom>
          <a:noFill/>
        </p:spPr>
        <p:txBody>
          <a:bodyPr wrap="square">
            <a:spAutoFit/>
          </a:bodyPr>
          <a:lstStyle/>
          <a:p>
            <a:pPr algn="ctr"/>
            <a:r>
              <a:rPr lang="sv-SE" b="1">
                <a:solidFill>
                  <a:schemeClr val="tx1"/>
                </a:solidFill>
              </a:rPr>
              <a:t>UNIT 2</a:t>
            </a:r>
          </a:p>
        </p:txBody>
      </p:sp>
      <p:sp>
        <p:nvSpPr>
          <p:cNvPr id="25" name="textruta 24">
            <a:extLst>
              <a:ext uri="{FF2B5EF4-FFF2-40B4-BE49-F238E27FC236}">
                <a16:creationId xmlns:a16="http://schemas.microsoft.com/office/drawing/2014/main" id="{578FA5A8-FE4E-07CC-F6C6-9E3A358B5D66}"/>
              </a:ext>
            </a:extLst>
          </p:cNvPr>
          <p:cNvSpPr txBox="1"/>
          <p:nvPr/>
        </p:nvSpPr>
        <p:spPr>
          <a:xfrm>
            <a:off x="7705608" y="4036570"/>
            <a:ext cx="1612682" cy="369332"/>
          </a:xfrm>
          <a:prstGeom prst="rect">
            <a:avLst/>
          </a:prstGeom>
          <a:noFill/>
        </p:spPr>
        <p:txBody>
          <a:bodyPr wrap="square">
            <a:spAutoFit/>
          </a:bodyPr>
          <a:lstStyle/>
          <a:p>
            <a:pPr algn="ctr"/>
            <a:r>
              <a:rPr lang="sv-SE" b="1">
                <a:solidFill>
                  <a:schemeClr val="tx1"/>
                </a:solidFill>
              </a:rPr>
              <a:t>UNIT 3</a:t>
            </a:r>
          </a:p>
        </p:txBody>
      </p:sp>
      <p:sp>
        <p:nvSpPr>
          <p:cNvPr id="28" name="textruta 27">
            <a:extLst>
              <a:ext uri="{FF2B5EF4-FFF2-40B4-BE49-F238E27FC236}">
                <a16:creationId xmlns:a16="http://schemas.microsoft.com/office/drawing/2014/main" id="{06AC25FA-16D8-2EB7-A2C2-5E276722EE97}"/>
              </a:ext>
            </a:extLst>
          </p:cNvPr>
          <p:cNvSpPr txBox="1"/>
          <p:nvPr/>
        </p:nvSpPr>
        <p:spPr>
          <a:xfrm>
            <a:off x="10617820" y="1981940"/>
            <a:ext cx="1612682" cy="369332"/>
          </a:xfrm>
          <a:prstGeom prst="rect">
            <a:avLst/>
          </a:prstGeom>
          <a:noFill/>
        </p:spPr>
        <p:txBody>
          <a:bodyPr wrap="square">
            <a:spAutoFit/>
          </a:bodyPr>
          <a:lstStyle/>
          <a:p>
            <a:pPr algn="ctr"/>
            <a:r>
              <a:rPr lang="sv-SE" b="1">
                <a:solidFill>
                  <a:schemeClr val="tx1"/>
                </a:solidFill>
              </a:rPr>
              <a:t>UNIT </a:t>
            </a:r>
            <a:r>
              <a:rPr lang="sv-SE" b="1"/>
              <a:t>6</a:t>
            </a:r>
            <a:endParaRPr lang="sv-SE" b="1">
              <a:solidFill>
                <a:schemeClr val="tx1"/>
              </a:solidFill>
            </a:endParaRPr>
          </a:p>
        </p:txBody>
      </p:sp>
      <p:sp>
        <p:nvSpPr>
          <p:cNvPr id="29" name="textruta 28">
            <a:extLst>
              <a:ext uri="{FF2B5EF4-FFF2-40B4-BE49-F238E27FC236}">
                <a16:creationId xmlns:a16="http://schemas.microsoft.com/office/drawing/2014/main" id="{789C6105-3FF9-D514-32F4-7DF509CB0496}"/>
              </a:ext>
            </a:extLst>
          </p:cNvPr>
          <p:cNvSpPr txBox="1"/>
          <p:nvPr/>
        </p:nvSpPr>
        <p:spPr>
          <a:xfrm>
            <a:off x="14314495" y="2798469"/>
            <a:ext cx="1612682" cy="369332"/>
          </a:xfrm>
          <a:prstGeom prst="rect">
            <a:avLst/>
          </a:prstGeom>
          <a:noFill/>
        </p:spPr>
        <p:txBody>
          <a:bodyPr wrap="square">
            <a:spAutoFit/>
          </a:bodyPr>
          <a:lstStyle/>
          <a:p>
            <a:pPr algn="ctr"/>
            <a:r>
              <a:rPr lang="sv-SE" b="1">
                <a:solidFill>
                  <a:schemeClr val="tx1"/>
                </a:solidFill>
              </a:rPr>
              <a:t>UNIT 5</a:t>
            </a:r>
          </a:p>
        </p:txBody>
      </p:sp>
      <p:sp>
        <p:nvSpPr>
          <p:cNvPr id="30" name="textruta 29">
            <a:extLst>
              <a:ext uri="{FF2B5EF4-FFF2-40B4-BE49-F238E27FC236}">
                <a16:creationId xmlns:a16="http://schemas.microsoft.com/office/drawing/2014/main" id="{2DE50463-CAB3-A113-5397-16F6F56B4FA9}"/>
              </a:ext>
            </a:extLst>
          </p:cNvPr>
          <p:cNvSpPr txBox="1"/>
          <p:nvPr/>
        </p:nvSpPr>
        <p:spPr>
          <a:xfrm>
            <a:off x="12512659" y="5921482"/>
            <a:ext cx="1612682" cy="369332"/>
          </a:xfrm>
          <a:prstGeom prst="rect">
            <a:avLst/>
          </a:prstGeom>
          <a:noFill/>
        </p:spPr>
        <p:txBody>
          <a:bodyPr wrap="square">
            <a:spAutoFit/>
          </a:bodyPr>
          <a:lstStyle/>
          <a:p>
            <a:pPr algn="ctr"/>
            <a:r>
              <a:rPr lang="sv-SE" b="1">
                <a:solidFill>
                  <a:schemeClr val="tx1"/>
                </a:solidFill>
              </a:rPr>
              <a:t>UNIT 4</a:t>
            </a:r>
          </a:p>
        </p:txBody>
      </p:sp>
    </p:spTree>
    <p:extLst>
      <p:ext uri="{BB962C8B-B14F-4D97-AF65-F5344CB8AC3E}">
        <p14:creationId xmlns:p14="http://schemas.microsoft.com/office/powerpoint/2010/main" val="1616312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81BF25F-B98F-4817-BE74-4CF8C4BD2997}"/>
              </a:ext>
            </a:extLst>
          </p:cNvPr>
          <p:cNvPicPr>
            <a:picLocks noChangeAspect="1"/>
          </p:cNvPicPr>
          <p:nvPr/>
        </p:nvPicPr>
        <p:blipFill>
          <a:blip r:embed="rId3"/>
          <a:stretch>
            <a:fillRect/>
          </a:stretch>
        </p:blipFill>
        <p:spPr>
          <a:xfrm>
            <a:off x="1936273" y="1622941"/>
            <a:ext cx="16061350" cy="8015346"/>
          </a:xfrm>
          <a:prstGeom prst="rect">
            <a:avLst/>
          </a:prstGeom>
        </p:spPr>
      </p:pic>
      <p:grpSp>
        <p:nvGrpSpPr>
          <p:cNvPr id="4" name="Gruppo 16">
            <a:extLst>
              <a:ext uri="{FF2B5EF4-FFF2-40B4-BE49-F238E27FC236}">
                <a16:creationId xmlns:a16="http://schemas.microsoft.com/office/drawing/2014/main" id="{7F05FA2D-BA17-4C4E-9DAE-36CC81DE9BAA}"/>
              </a:ext>
            </a:extLst>
          </p:cNvPr>
          <p:cNvGrpSpPr/>
          <p:nvPr/>
        </p:nvGrpSpPr>
        <p:grpSpPr>
          <a:xfrm>
            <a:off x="4346079" y="9593301"/>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5"/>
          <a:srcRect/>
          <a:stretch>
            <a:fillRect/>
          </a:stretch>
        </p:blipFill>
        <p:spPr>
          <a:xfrm>
            <a:off x="1" y="9683732"/>
            <a:ext cx="2487706" cy="603268"/>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99C0CE19-22C6-4951-8DB9-D20C1DC4179E}"/>
              </a:ext>
            </a:extLst>
          </p:cNvPr>
          <p:cNvSpPr txBox="1"/>
          <p:nvPr/>
        </p:nvSpPr>
        <p:spPr>
          <a:xfrm>
            <a:off x="9686781" y="8993520"/>
            <a:ext cx="6953538" cy="369332"/>
          </a:xfrm>
          <a:prstGeom prst="rect">
            <a:avLst/>
          </a:prstGeom>
          <a:noFill/>
        </p:spPr>
        <p:txBody>
          <a:bodyPr wrap="square" rtlCol="0">
            <a:spAutoFit/>
          </a:bodyPr>
          <a:lstStyle/>
          <a:p>
            <a:r>
              <a:rPr lang="en-US" kern="100">
                <a:solidFill>
                  <a:srgbClr val="404040"/>
                </a:solidFill>
                <a:latin typeface="Arial (body)"/>
              </a:rPr>
              <a:t>Block diagram of </a:t>
            </a:r>
            <a:r>
              <a:rPr lang="en-US" kern="100" err="1">
                <a:solidFill>
                  <a:srgbClr val="404040"/>
                </a:solidFill>
                <a:latin typeface="Arial (body)"/>
              </a:rPr>
              <a:t>Fertiberia’s</a:t>
            </a:r>
            <a:r>
              <a:rPr lang="en-US" kern="100">
                <a:solidFill>
                  <a:srgbClr val="404040"/>
                </a:solidFill>
                <a:latin typeface="Arial (body)"/>
              </a:rPr>
              <a:t> demo-site</a:t>
            </a:r>
            <a:endParaRPr lang="sv-SE" kern="100">
              <a:solidFill>
                <a:srgbClr val="404040"/>
              </a:solidFill>
              <a:latin typeface="Arial (body)"/>
            </a:endParaRPr>
          </a:p>
        </p:txBody>
      </p:sp>
      <p:sp>
        <p:nvSpPr>
          <p:cNvPr id="15" name="TextBox 13">
            <a:extLst>
              <a:ext uri="{FF2B5EF4-FFF2-40B4-BE49-F238E27FC236}">
                <a16:creationId xmlns:a16="http://schemas.microsoft.com/office/drawing/2014/main" id="{45ECE1C0-D450-4FA4-BCD5-5FAEAA13DE58}"/>
              </a:ext>
            </a:extLst>
          </p:cNvPr>
          <p:cNvSpPr txBox="1"/>
          <p:nvPr/>
        </p:nvSpPr>
        <p:spPr>
          <a:xfrm>
            <a:off x="228600" y="692944"/>
            <a:ext cx="10814538" cy="1005725"/>
          </a:xfrm>
          <a:prstGeom prst="rect">
            <a:avLst/>
          </a:prstGeom>
        </p:spPr>
        <p:txBody>
          <a:bodyPr wrap="square" lIns="0" tIns="0" rIns="0" bIns="0" rtlCol="0" anchor="t">
            <a:spAutoFit/>
          </a:bodyPr>
          <a:lstStyle/>
          <a:p>
            <a:pPr algn="ctr">
              <a:lnSpc>
                <a:spcPts val="8960"/>
              </a:lnSpc>
              <a:spcBef>
                <a:spcPct val="0"/>
              </a:spcBef>
            </a:pPr>
            <a:r>
              <a:rPr lang="en-US" sz="4800" b="1">
                <a:solidFill>
                  <a:srgbClr val="CC0033"/>
                </a:solidFill>
                <a:latin typeface="+mj-lt"/>
                <a:cs typeface="Arial" panose="020B0604020202020204" pitchFamily="34" charset="0"/>
              </a:rPr>
              <a:t>Production process in FERTIBERIA</a:t>
            </a:r>
          </a:p>
        </p:txBody>
      </p:sp>
      <p:sp>
        <p:nvSpPr>
          <p:cNvPr id="18" name="TextBox 17">
            <a:extLst>
              <a:ext uri="{FF2B5EF4-FFF2-40B4-BE49-F238E27FC236}">
                <a16:creationId xmlns:a16="http://schemas.microsoft.com/office/drawing/2014/main" id="{6937525C-ADE5-4F15-A4B2-A5AA3B5E6467}"/>
              </a:ext>
            </a:extLst>
          </p:cNvPr>
          <p:cNvSpPr txBox="1"/>
          <p:nvPr/>
        </p:nvSpPr>
        <p:spPr>
          <a:xfrm>
            <a:off x="923678" y="6863642"/>
            <a:ext cx="6642100" cy="263200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50000"/>
              </a:lnSpc>
            </a:pPr>
            <a:r>
              <a:rPr lang="en-US" sz="1600" b="1" i="0" u="none" strike="noStrike" baseline="0">
                <a:solidFill>
                  <a:srgbClr val="000000"/>
                </a:solidFill>
                <a:latin typeface="Arial" panose="020B0604020202020204" pitchFamily="34" charset="0"/>
              </a:rPr>
              <a:t>Process description</a:t>
            </a:r>
          </a:p>
          <a:p>
            <a:pPr algn="ctr">
              <a:lnSpc>
                <a:spcPct val="150000"/>
              </a:lnSpc>
            </a:pPr>
            <a:r>
              <a:rPr lang="en-US" sz="1600">
                <a:solidFill>
                  <a:srgbClr val="000000"/>
                </a:solidFill>
                <a:latin typeface="Arial" panose="020B0604020202020204" pitchFamily="34" charset="0"/>
              </a:rPr>
              <a:t>Solid and liquid raw materials of specific formulation are mixed, reacted and heated up in a granulator forming granules from a slurry. These granules are then dried, screened and cooled down to achieve the final product. The product out of physical specification is recycled to the granulator after been grinded. Gas emission is washed, and water is recycled to process. No wastewater is produced.</a:t>
            </a:r>
          </a:p>
        </p:txBody>
      </p:sp>
      <p:sp>
        <p:nvSpPr>
          <p:cNvPr id="2" name="Rectangle 2">
            <a:extLst>
              <a:ext uri="{FF2B5EF4-FFF2-40B4-BE49-F238E27FC236}">
                <a16:creationId xmlns:a16="http://schemas.microsoft.com/office/drawing/2014/main" id="{972E2FA2-7AD7-FD8B-F0A3-75E2EA5E26AC}"/>
              </a:ext>
            </a:extLst>
          </p:cNvPr>
          <p:cNvSpPr/>
          <p:nvPr/>
        </p:nvSpPr>
        <p:spPr>
          <a:xfrm>
            <a:off x="2783733" y="1623828"/>
            <a:ext cx="3405712" cy="2823966"/>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3" name="Rectangle 20">
            <a:extLst>
              <a:ext uri="{FF2B5EF4-FFF2-40B4-BE49-F238E27FC236}">
                <a16:creationId xmlns:a16="http://schemas.microsoft.com/office/drawing/2014/main" id="{D2F4609F-F4D7-8390-587C-6DF80383AC90}"/>
              </a:ext>
            </a:extLst>
          </p:cNvPr>
          <p:cNvSpPr/>
          <p:nvPr/>
        </p:nvSpPr>
        <p:spPr>
          <a:xfrm>
            <a:off x="7565778" y="3683768"/>
            <a:ext cx="2684067" cy="1558570"/>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6" name="Rectangle 22">
            <a:extLst>
              <a:ext uri="{FF2B5EF4-FFF2-40B4-BE49-F238E27FC236}">
                <a16:creationId xmlns:a16="http://schemas.microsoft.com/office/drawing/2014/main" id="{31D5FFC7-471D-7E24-8065-677EE6B5D944}"/>
              </a:ext>
            </a:extLst>
          </p:cNvPr>
          <p:cNvSpPr/>
          <p:nvPr/>
        </p:nvSpPr>
        <p:spPr>
          <a:xfrm>
            <a:off x="14375769" y="2669255"/>
            <a:ext cx="1490134" cy="1980945"/>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17" name="L-Shape 26">
            <a:extLst>
              <a:ext uri="{FF2B5EF4-FFF2-40B4-BE49-F238E27FC236}">
                <a16:creationId xmlns:a16="http://schemas.microsoft.com/office/drawing/2014/main" id="{0B57C302-3AA6-3CE8-C441-924348C84C6D}"/>
              </a:ext>
            </a:extLst>
          </p:cNvPr>
          <p:cNvSpPr/>
          <p:nvPr/>
        </p:nvSpPr>
        <p:spPr>
          <a:xfrm rot="16200000">
            <a:off x="4406492" y="1166162"/>
            <a:ext cx="2442635" cy="5517851"/>
          </a:xfrm>
          <a:prstGeom prst="corner">
            <a:avLst>
              <a:gd name="adj1" fmla="val 68324"/>
              <a:gd name="adj2" fmla="val 25989"/>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vert="vert" rtlCol="0" anchor="ctr"/>
          <a:lstStyle/>
          <a:p>
            <a:pPr algn="ctr"/>
            <a:endParaRPr lang="sv-SE">
              <a:solidFill>
                <a:schemeClr val="tx1"/>
              </a:solidFill>
            </a:endParaRPr>
          </a:p>
        </p:txBody>
      </p:sp>
      <p:sp>
        <p:nvSpPr>
          <p:cNvPr id="19" name="L-Shape 27">
            <a:extLst>
              <a:ext uri="{FF2B5EF4-FFF2-40B4-BE49-F238E27FC236}">
                <a16:creationId xmlns:a16="http://schemas.microsoft.com/office/drawing/2014/main" id="{06611EBA-31D8-FF0D-8DE5-DCCE3413FDDE}"/>
              </a:ext>
            </a:extLst>
          </p:cNvPr>
          <p:cNvSpPr/>
          <p:nvPr/>
        </p:nvSpPr>
        <p:spPr>
          <a:xfrm rot="5400000" flipH="1">
            <a:off x="11994131" y="3711004"/>
            <a:ext cx="4701902" cy="3664845"/>
          </a:xfrm>
          <a:prstGeom prst="corner">
            <a:avLst>
              <a:gd name="adj1" fmla="val 43027"/>
              <a:gd name="adj2" fmla="val 83897"/>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vert="vert270" rtlCol="0" anchor="ctr"/>
          <a:lstStyle/>
          <a:p>
            <a:pPr algn="ctr"/>
            <a:endParaRPr lang="sv-SE">
              <a:solidFill>
                <a:schemeClr val="tx1"/>
              </a:solidFill>
            </a:endParaRPr>
          </a:p>
        </p:txBody>
      </p:sp>
      <p:sp>
        <p:nvSpPr>
          <p:cNvPr id="21" name="Rectangle 30">
            <a:extLst>
              <a:ext uri="{FF2B5EF4-FFF2-40B4-BE49-F238E27FC236}">
                <a16:creationId xmlns:a16="http://schemas.microsoft.com/office/drawing/2014/main" id="{1B122963-6299-D870-F516-2954B65AC755}"/>
              </a:ext>
            </a:extLst>
          </p:cNvPr>
          <p:cNvSpPr/>
          <p:nvPr/>
        </p:nvSpPr>
        <p:spPr>
          <a:xfrm>
            <a:off x="10679094" y="1976495"/>
            <a:ext cx="1490134" cy="1980945"/>
          </a:xfrm>
          <a:prstGeom prst="rect">
            <a:avLst/>
          </a:prstGeom>
          <a:no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solidFill>
                <a:schemeClr val="tx1"/>
              </a:solidFill>
            </a:endParaRPr>
          </a:p>
        </p:txBody>
      </p:sp>
      <p:sp>
        <p:nvSpPr>
          <p:cNvPr id="23" name="textruta 22">
            <a:extLst>
              <a:ext uri="{FF2B5EF4-FFF2-40B4-BE49-F238E27FC236}">
                <a16:creationId xmlns:a16="http://schemas.microsoft.com/office/drawing/2014/main" id="{01F2F044-F35D-6935-152E-0213DB799829}"/>
              </a:ext>
            </a:extLst>
          </p:cNvPr>
          <p:cNvSpPr txBox="1"/>
          <p:nvPr/>
        </p:nvSpPr>
        <p:spPr>
          <a:xfrm>
            <a:off x="2542270" y="1768504"/>
            <a:ext cx="1612682" cy="369332"/>
          </a:xfrm>
          <a:prstGeom prst="rect">
            <a:avLst/>
          </a:prstGeom>
          <a:noFill/>
        </p:spPr>
        <p:txBody>
          <a:bodyPr wrap="square">
            <a:spAutoFit/>
          </a:bodyPr>
          <a:lstStyle/>
          <a:p>
            <a:pPr algn="ctr"/>
            <a:r>
              <a:rPr lang="sv-SE" b="1">
                <a:solidFill>
                  <a:schemeClr val="tx1"/>
                </a:solidFill>
              </a:rPr>
              <a:t>UNIT 1</a:t>
            </a:r>
          </a:p>
        </p:txBody>
      </p:sp>
      <p:sp>
        <p:nvSpPr>
          <p:cNvPr id="24" name="textruta 23">
            <a:extLst>
              <a:ext uri="{FF2B5EF4-FFF2-40B4-BE49-F238E27FC236}">
                <a16:creationId xmlns:a16="http://schemas.microsoft.com/office/drawing/2014/main" id="{4F7E8EAE-17C5-8B53-6A76-F84656117A39}"/>
              </a:ext>
            </a:extLst>
          </p:cNvPr>
          <p:cNvSpPr txBox="1"/>
          <p:nvPr/>
        </p:nvSpPr>
        <p:spPr>
          <a:xfrm>
            <a:off x="6448964" y="2843365"/>
            <a:ext cx="1612682" cy="369332"/>
          </a:xfrm>
          <a:prstGeom prst="rect">
            <a:avLst/>
          </a:prstGeom>
          <a:noFill/>
        </p:spPr>
        <p:txBody>
          <a:bodyPr wrap="square">
            <a:spAutoFit/>
          </a:bodyPr>
          <a:lstStyle/>
          <a:p>
            <a:pPr algn="ctr"/>
            <a:r>
              <a:rPr lang="sv-SE" b="1">
                <a:solidFill>
                  <a:schemeClr val="tx1"/>
                </a:solidFill>
              </a:rPr>
              <a:t>UNIT 2</a:t>
            </a:r>
          </a:p>
        </p:txBody>
      </p:sp>
      <p:sp>
        <p:nvSpPr>
          <p:cNvPr id="25" name="textruta 24">
            <a:extLst>
              <a:ext uri="{FF2B5EF4-FFF2-40B4-BE49-F238E27FC236}">
                <a16:creationId xmlns:a16="http://schemas.microsoft.com/office/drawing/2014/main" id="{578FA5A8-FE4E-07CC-F6C6-9E3A358B5D66}"/>
              </a:ext>
            </a:extLst>
          </p:cNvPr>
          <p:cNvSpPr txBox="1"/>
          <p:nvPr/>
        </p:nvSpPr>
        <p:spPr>
          <a:xfrm>
            <a:off x="7705608" y="4036570"/>
            <a:ext cx="1612682" cy="369332"/>
          </a:xfrm>
          <a:prstGeom prst="rect">
            <a:avLst/>
          </a:prstGeom>
          <a:noFill/>
        </p:spPr>
        <p:txBody>
          <a:bodyPr wrap="square">
            <a:spAutoFit/>
          </a:bodyPr>
          <a:lstStyle/>
          <a:p>
            <a:pPr algn="ctr"/>
            <a:r>
              <a:rPr lang="sv-SE" b="1">
                <a:solidFill>
                  <a:schemeClr val="tx1"/>
                </a:solidFill>
              </a:rPr>
              <a:t>UNIT 3</a:t>
            </a:r>
          </a:p>
        </p:txBody>
      </p:sp>
      <p:sp>
        <p:nvSpPr>
          <p:cNvPr id="28" name="textruta 27">
            <a:extLst>
              <a:ext uri="{FF2B5EF4-FFF2-40B4-BE49-F238E27FC236}">
                <a16:creationId xmlns:a16="http://schemas.microsoft.com/office/drawing/2014/main" id="{06AC25FA-16D8-2EB7-A2C2-5E276722EE97}"/>
              </a:ext>
            </a:extLst>
          </p:cNvPr>
          <p:cNvSpPr txBox="1"/>
          <p:nvPr/>
        </p:nvSpPr>
        <p:spPr>
          <a:xfrm>
            <a:off x="10617820" y="1981940"/>
            <a:ext cx="1612682" cy="369332"/>
          </a:xfrm>
          <a:prstGeom prst="rect">
            <a:avLst/>
          </a:prstGeom>
          <a:noFill/>
        </p:spPr>
        <p:txBody>
          <a:bodyPr wrap="square">
            <a:spAutoFit/>
          </a:bodyPr>
          <a:lstStyle/>
          <a:p>
            <a:pPr algn="ctr"/>
            <a:r>
              <a:rPr lang="sv-SE" b="1">
                <a:solidFill>
                  <a:schemeClr val="tx1"/>
                </a:solidFill>
              </a:rPr>
              <a:t>UNIT </a:t>
            </a:r>
            <a:r>
              <a:rPr lang="sv-SE" b="1"/>
              <a:t>6</a:t>
            </a:r>
            <a:endParaRPr lang="sv-SE" b="1">
              <a:solidFill>
                <a:schemeClr val="tx1"/>
              </a:solidFill>
            </a:endParaRPr>
          </a:p>
        </p:txBody>
      </p:sp>
      <p:sp>
        <p:nvSpPr>
          <p:cNvPr id="29" name="textruta 28">
            <a:extLst>
              <a:ext uri="{FF2B5EF4-FFF2-40B4-BE49-F238E27FC236}">
                <a16:creationId xmlns:a16="http://schemas.microsoft.com/office/drawing/2014/main" id="{789C6105-3FF9-D514-32F4-7DF509CB0496}"/>
              </a:ext>
            </a:extLst>
          </p:cNvPr>
          <p:cNvSpPr txBox="1"/>
          <p:nvPr/>
        </p:nvSpPr>
        <p:spPr>
          <a:xfrm>
            <a:off x="14314495" y="2798469"/>
            <a:ext cx="1612682" cy="369332"/>
          </a:xfrm>
          <a:prstGeom prst="rect">
            <a:avLst/>
          </a:prstGeom>
          <a:noFill/>
        </p:spPr>
        <p:txBody>
          <a:bodyPr wrap="square">
            <a:spAutoFit/>
          </a:bodyPr>
          <a:lstStyle/>
          <a:p>
            <a:pPr algn="ctr"/>
            <a:r>
              <a:rPr lang="sv-SE" b="1">
                <a:solidFill>
                  <a:schemeClr val="tx1"/>
                </a:solidFill>
              </a:rPr>
              <a:t>UNIT 5</a:t>
            </a:r>
          </a:p>
        </p:txBody>
      </p:sp>
      <p:sp>
        <p:nvSpPr>
          <p:cNvPr id="30" name="textruta 29">
            <a:extLst>
              <a:ext uri="{FF2B5EF4-FFF2-40B4-BE49-F238E27FC236}">
                <a16:creationId xmlns:a16="http://schemas.microsoft.com/office/drawing/2014/main" id="{2DE50463-CAB3-A113-5397-16F6F56B4FA9}"/>
              </a:ext>
            </a:extLst>
          </p:cNvPr>
          <p:cNvSpPr txBox="1"/>
          <p:nvPr/>
        </p:nvSpPr>
        <p:spPr>
          <a:xfrm>
            <a:off x="12512659" y="5921482"/>
            <a:ext cx="1612682" cy="369332"/>
          </a:xfrm>
          <a:prstGeom prst="rect">
            <a:avLst/>
          </a:prstGeom>
          <a:noFill/>
        </p:spPr>
        <p:txBody>
          <a:bodyPr wrap="square">
            <a:spAutoFit/>
          </a:bodyPr>
          <a:lstStyle/>
          <a:p>
            <a:pPr algn="ctr"/>
            <a:r>
              <a:rPr lang="sv-SE" b="1">
                <a:solidFill>
                  <a:schemeClr val="tx1"/>
                </a:solidFill>
              </a:rPr>
              <a:t>UNIT 4</a:t>
            </a:r>
          </a:p>
        </p:txBody>
      </p:sp>
    </p:spTree>
    <p:extLst>
      <p:ext uri="{BB962C8B-B14F-4D97-AF65-F5344CB8AC3E}">
        <p14:creationId xmlns:p14="http://schemas.microsoft.com/office/powerpoint/2010/main" val="846092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13">
            <a:extLst>
              <a:ext uri="{FF2B5EF4-FFF2-40B4-BE49-F238E27FC236}">
                <a16:creationId xmlns:a16="http://schemas.microsoft.com/office/drawing/2014/main" id="{6C5B5EBB-50F2-4911-9E8B-3B7B88900CA6}"/>
              </a:ext>
            </a:extLst>
          </p:cNvPr>
          <p:cNvSpPr txBox="1"/>
          <p:nvPr/>
        </p:nvSpPr>
        <p:spPr>
          <a:xfrm>
            <a:off x="228600" y="692944"/>
            <a:ext cx="17678400" cy="1005725"/>
          </a:xfrm>
          <a:prstGeom prst="rect">
            <a:avLst/>
          </a:prstGeom>
        </p:spPr>
        <p:txBody>
          <a:bodyPr wrap="square" lIns="0" tIns="0" rIns="0" bIns="0" rtlCol="0" anchor="t">
            <a:spAutoFit/>
          </a:bodyPr>
          <a:lstStyle/>
          <a:p>
            <a:pPr algn="ctr">
              <a:lnSpc>
                <a:spcPts val="8960"/>
              </a:lnSpc>
              <a:spcBef>
                <a:spcPct val="0"/>
              </a:spcBef>
            </a:pPr>
            <a:r>
              <a:rPr lang="en-US" sz="4800" b="1">
                <a:solidFill>
                  <a:srgbClr val="CC0033"/>
                </a:solidFill>
                <a:latin typeface="+mj-lt"/>
                <a:cs typeface="Arial" panose="020B0604020202020204" pitchFamily="34" charset="0"/>
              </a:rPr>
              <a:t>FERTIBERIA - Characterization</a:t>
            </a:r>
          </a:p>
        </p:txBody>
      </p:sp>
      <p:graphicFrame>
        <p:nvGraphicFramePr>
          <p:cNvPr id="27" name="Table 26">
            <a:extLst>
              <a:ext uri="{FF2B5EF4-FFF2-40B4-BE49-F238E27FC236}">
                <a16:creationId xmlns:a16="http://schemas.microsoft.com/office/drawing/2014/main" id="{F8FCF3BC-C8B3-492B-B92D-64C10225015C}"/>
              </a:ext>
            </a:extLst>
          </p:cNvPr>
          <p:cNvGraphicFramePr>
            <a:graphicFrameLocks noGrp="1"/>
          </p:cNvGraphicFramePr>
          <p:nvPr>
            <p:extLst>
              <p:ext uri="{D42A27DB-BD31-4B8C-83A1-F6EECF244321}">
                <p14:modId xmlns:p14="http://schemas.microsoft.com/office/powerpoint/2010/main" val="2387124808"/>
              </p:ext>
            </p:extLst>
          </p:nvPr>
        </p:nvGraphicFramePr>
        <p:xfrm>
          <a:off x="2832639" y="6123439"/>
          <a:ext cx="12470322" cy="2800801"/>
        </p:xfrm>
        <a:graphic>
          <a:graphicData uri="http://schemas.openxmlformats.org/drawingml/2006/table">
            <a:tbl>
              <a:tblPr firstRow="1" firstCol="1" lastRow="1" lastCol="1" bandRow="1" bandCol="1">
                <a:tableStyleId>{72833802-FEF1-4C79-8D5D-14CF1EAF98D9}</a:tableStyleId>
              </a:tblPr>
              <a:tblGrid>
                <a:gridCol w="4380866">
                  <a:extLst>
                    <a:ext uri="{9D8B030D-6E8A-4147-A177-3AD203B41FA5}">
                      <a16:colId xmlns:a16="http://schemas.microsoft.com/office/drawing/2014/main" val="3203473643"/>
                    </a:ext>
                  </a:extLst>
                </a:gridCol>
                <a:gridCol w="3245545">
                  <a:extLst>
                    <a:ext uri="{9D8B030D-6E8A-4147-A177-3AD203B41FA5}">
                      <a16:colId xmlns:a16="http://schemas.microsoft.com/office/drawing/2014/main" val="1554325551"/>
                    </a:ext>
                  </a:extLst>
                </a:gridCol>
                <a:gridCol w="4843911">
                  <a:extLst>
                    <a:ext uri="{9D8B030D-6E8A-4147-A177-3AD203B41FA5}">
                      <a16:colId xmlns:a16="http://schemas.microsoft.com/office/drawing/2014/main" val="1838484279"/>
                    </a:ext>
                  </a:extLst>
                </a:gridCol>
              </a:tblGrid>
              <a:tr h="843099">
                <a:tc>
                  <a:txBody>
                    <a:bodyPr/>
                    <a:lstStyle/>
                    <a:p>
                      <a:pPr indent="0" algn="ctr">
                        <a:lnSpc>
                          <a:spcPct val="100000"/>
                        </a:lnSpc>
                        <a:spcBef>
                          <a:spcPts val="55"/>
                        </a:spcBef>
                      </a:pPr>
                      <a:r>
                        <a:rPr lang="en-US" sz="2400" b="1" kern="1200">
                          <a:solidFill>
                            <a:schemeClr val="tx1"/>
                          </a:solidFill>
                          <a:effectLst/>
                        </a:rPr>
                        <a:t> KPI</a:t>
                      </a:r>
                      <a:endParaRPr lang="sv-SE" sz="24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en-US" sz="2400" b="1" kern="1200">
                          <a:solidFill>
                            <a:schemeClr val="tx1"/>
                          </a:solidFill>
                          <a:effectLst/>
                        </a:rPr>
                        <a:t>Fertiberia NPK value</a:t>
                      </a:r>
                      <a:endParaRPr lang="sv-SE" sz="2400" b="1"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sv-SE" sz="2400" b="1" kern="1200">
                          <a:solidFill>
                            <a:schemeClr val="tx1"/>
                          </a:solidFill>
                          <a:effectLst/>
                          <a:latin typeface="+mj-lt"/>
                          <a:ea typeface="+mn-ea"/>
                          <a:cs typeface="+mn-cs"/>
                        </a:rPr>
                        <a:t>NPK line average value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65927615"/>
                  </a:ext>
                </a:extLst>
              </a:tr>
              <a:tr h="646157">
                <a:tc>
                  <a:txBody>
                    <a:bodyPr/>
                    <a:lstStyle/>
                    <a:p>
                      <a:pPr indent="0" algn="ctr">
                        <a:lnSpc>
                          <a:spcPct val="100000"/>
                        </a:lnSpc>
                        <a:spcBef>
                          <a:spcPts val="30"/>
                        </a:spcBef>
                      </a:pPr>
                      <a:r>
                        <a:rPr lang="en-US" sz="2400" b="1" kern="1200">
                          <a:solidFill>
                            <a:schemeClr val="tx1"/>
                          </a:solidFill>
                          <a:effectLst/>
                        </a:rPr>
                        <a:t> Electricity requirements</a:t>
                      </a:r>
                      <a:endParaRPr lang="sv-SE" sz="24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400" b="0" kern="1200">
                          <a:solidFill>
                            <a:schemeClr val="tx1"/>
                          </a:solidFill>
                          <a:effectLst/>
                          <a:latin typeface="+mn-lt"/>
                          <a:ea typeface="+mn-ea"/>
                          <a:cs typeface="+mn-cs"/>
                        </a:rPr>
                        <a:t>0.07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sv-SE" sz="2400" b="0" kern="1200">
                          <a:solidFill>
                            <a:schemeClr val="tx1"/>
                          </a:solidFill>
                          <a:effectLst/>
                          <a:latin typeface="+mn-lt"/>
                          <a:ea typeface="+mn-ea"/>
                          <a:cs typeface="+mn-cs"/>
                        </a:rPr>
                        <a:t>0.03-0.08 MWh/t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460493"/>
                  </a:ext>
                </a:extLst>
              </a:tr>
              <a:tr h="646157">
                <a:tc>
                  <a:txBody>
                    <a:bodyPr/>
                    <a:lstStyle/>
                    <a:p>
                      <a:pPr indent="0" algn="ctr">
                        <a:lnSpc>
                          <a:spcPct val="100000"/>
                        </a:lnSpc>
                        <a:spcBef>
                          <a:spcPts val="30"/>
                        </a:spcBef>
                      </a:pPr>
                      <a:r>
                        <a:rPr lang="sv-SE" sz="2400" b="1" kern="1200" err="1">
                          <a:solidFill>
                            <a:schemeClr val="tx1"/>
                          </a:solidFill>
                          <a:effectLst/>
                          <a:latin typeface="+mj-lt"/>
                          <a:ea typeface="+mn-ea"/>
                          <a:cs typeface="+mn-cs"/>
                        </a:rPr>
                        <a:t>Natural</a:t>
                      </a:r>
                      <a:r>
                        <a:rPr lang="sv-SE" sz="2400" b="1" kern="1200">
                          <a:solidFill>
                            <a:schemeClr val="tx1"/>
                          </a:solidFill>
                          <a:effectLst/>
                          <a:latin typeface="+mj-lt"/>
                          <a:ea typeface="+mn-ea"/>
                          <a:cs typeface="+mn-cs"/>
                        </a:rPr>
                        <a:t> gas </a:t>
                      </a:r>
                      <a:r>
                        <a:rPr lang="sv-SE" sz="2400" b="1" kern="1200" err="1">
                          <a:solidFill>
                            <a:schemeClr val="tx1"/>
                          </a:solidFill>
                          <a:effectLst/>
                          <a:latin typeface="+mj-lt"/>
                          <a:ea typeface="+mn-ea"/>
                          <a:cs typeface="+mn-cs"/>
                        </a:rPr>
                        <a:t>requirements</a:t>
                      </a:r>
                      <a:endParaRPr lang="sv-SE" sz="24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400" b="0" kern="1200">
                          <a:solidFill>
                            <a:schemeClr val="tx1"/>
                          </a:solidFill>
                          <a:effectLst/>
                          <a:latin typeface="+mn-lt"/>
                          <a:ea typeface="+mn-ea"/>
                          <a:cs typeface="+mn-cs"/>
                        </a:rPr>
                        <a:t>0.14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58420" lvl="0" indent="0" algn="ctr" defTabSz="914400" rtl="0" eaLnBrk="1" fontAlgn="auto" latinLnBrk="0" hangingPunct="1">
                        <a:lnSpc>
                          <a:spcPct val="100000"/>
                        </a:lnSpc>
                        <a:spcBef>
                          <a:spcPts val="310"/>
                        </a:spcBef>
                        <a:spcAft>
                          <a:spcPts val="0"/>
                        </a:spcAft>
                        <a:buClrTx/>
                        <a:buSzTx/>
                        <a:buFontTx/>
                        <a:buNone/>
                        <a:tabLst/>
                        <a:defRPr/>
                      </a:pPr>
                      <a:r>
                        <a:rPr lang="sv-SE" sz="2400" b="0" kern="1200">
                          <a:solidFill>
                            <a:schemeClr val="tx1"/>
                          </a:solidFill>
                          <a:effectLst/>
                          <a:latin typeface="+mn-lt"/>
                          <a:ea typeface="+mn-ea"/>
                          <a:cs typeface="+mn-cs"/>
                        </a:rPr>
                        <a:t>0.209 MWh/t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2734578"/>
                  </a:ext>
                </a:extLst>
              </a:tr>
              <a:tr h="665388">
                <a:tc>
                  <a:txBody>
                    <a:bodyPr/>
                    <a:lstStyle/>
                    <a:p>
                      <a:pPr indent="0" algn="ctr">
                        <a:lnSpc>
                          <a:spcPct val="100000"/>
                        </a:lnSpc>
                        <a:spcBef>
                          <a:spcPts val="310"/>
                        </a:spcBef>
                      </a:pPr>
                      <a:r>
                        <a:rPr lang="en-US" sz="2400" b="1" kern="1200">
                          <a:solidFill>
                            <a:schemeClr val="tx1"/>
                          </a:solidFill>
                          <a:effectLst/>
                        </a:rPr>
                        <a:t> Environmental performance</a:t>
                      </a:r>
                      <a:endParaRPr lang="sv-SE" sz="24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en-US" sz="2400" b="0" kern="1200" dirty="0">
                          <a:solidFill>
                            <a:schemeClr val="tx1"/>
                          </a:solidFill>
                          <a:effectLst/>
                        </a:rPr>
                        <a:t>0.04 tCO2eq/t</a:t>
                      </a:r>
                      <a:endParaRPr lang="sv-SE" sz="2400" b="0" kern="1200" dirty="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sv-SE" sz="2400" b="0" kern="1200" dirty="0">
                          <a:solidFill>
                            <a:schemeClr val="tx1"/>
                          </a:solidFill>
                          <a:effectLst/>
                          <a:latin typeface="+mj-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04214"/>
                  </a:ext>
                </a:extLst>
              </a:tr>
            </a:tbl>
          </a:graphicData>
        </a:graphic>
      </p:graphicFrame>
      <p:sp>
        <p:nvSpPr>
          <p:cNvPr id="36" name="TextBox 35">
            <a:extLst>
              <a:ext uri="{FF2B5EF4-FFF2-40B4-BE49-F238E27FC236}">
                <a16:creationId xmlns:a16="http://schemas.microsoft.com/office/drawing/2014/main" id="{8EE001A1-983E-4290-BA1F-BA4ED3EC9E78}"/>
              </a:ext>
            </a:extLst>
          </p:cNvPr>
          <p:cNvSpPr txBox="1"/>
          <p:nvPr/>
        </p:nvSpPr>
        <p:spPr>
          <a:xfrm>
            <a:off x="711552" y="2639171"/>
            <a:ext cx="6480080"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b="0" i="0" u="none" strike="noStrike" baseline="0" err="1">
                <a:solidFill>
                  <a:srgbClr val="000000"/>
                </a:solidFill>
                <a:latin typeface="Arial" panose="020B0604020202020204" pitchFamily="34" charset="0"/>
              </a:rPr>
              <a:t>Fertiberia’s</a:t>
            </a:r>
            <a:r>
              <a:rPr lang="en-US">
                <a:solidFill>
                  <a:srgbClr val="000000"/>
                </a:solidFill>
                <a:latin typeface="Arial" panose="020B0604020202020204" pitchFamily="34" charset="0"/>
              </a:rPr>
              <a:t> </a:t>
            </a:r>
            <a:r>
              <a:rPr lang="en-US" b="1">
                <a:solidFill>
                  <a:srgbClr val="000000"/>
                </a:solidFill>
                <a:latin typeface="Arial" panose="020B0604020202020204" pitchFamily="34" charset="0"/>
              </a:rPr>
              <a:t>primary energy requirements for the NPK production line </a:t>
            </a:r>
            <a:r>
              <a:rPr lang="en-US">
                <a:solidFill>
                  <a:srgbClr val="000000"/>
                </a:solidFill>
                <a:latin typeface="Arial" panose="020B0604020202020204" pitchFamily="34" charset="0"/>
              </a:rPr>
              <a:t>are from electricity, followed by natural gas. The average energy usage for </a:t>
            </a:r>
            <a:r>
              <a:rPr lang="en-US" err="1">
                <a:solidFill>
                  <a:srgbClr val="000000"/>
                </a:solidFill>
                <a:latin typeface="Arial" panose="020B0604020202020204" pitchFamily="34" charset="0"/>
              </a:rPr>
              <a:t>Fertiberia</a:t>
            </a:r>
            <a:r>
              <a:rPr lang="en-US">
                <a:solidFill>
                  <a:srgbClr val="000000"/>
                </a:solidFill>
                <a:latin typeface="Arial" panose="020B0604020202020204" pitchFamily="34" charset="0"/>
              </a:rPr>
              <a:t> lays below the average value of the NPK production line.</a:t>
            </a:r>
          </a:p>
        </p:txBody>
      </p:sp>
      <p:pic>
        <p:nvPicPr>
          <p:cNvPr id="8" name="Picture 7">
            <a:extLst>
              <a:ext uri="{FF2B5EF4-FFF2-40B4-BE49-F238E27FC236}">
                <a16:creationId xmlns:a16="http://schemas.microsoft.com/office/drawing/2014/main" id="{1FA3425A-D231-44F7-A265-39E0B30145E2}"/>
              </a:ext>
            </a:extLst>
          </p:cNvPr>
          <p:cNvPicPr>
            <a:picLocks noChangeAspect="1"/>
          </p:cNvPicPr>
          <p:nvPr/>
        </p:nvPicPr>
        <p:blipFill>
          <a:blip r:embed="rId6"/>
          <a:stretch>
            <a:fillRect/>
          </a:stretch>
        </p:blipFill>
        <p:spPr>
          <a:xfrm>
            <a:off x="7826849" y="2524125"/>
            <a:ext cx="9048750" cy="2619375"/>
          </a:xfrm>
          <a:prstGeom prst="rect">
            <a:avLst/>
          </a:prstGeom>
        </p:spPr>
      </p:pic>
      <p:sp>
        <p:nvSpPr>
          <p:cNvPr id="21" name="TextBox 20">
            <a:extLst>
              <a:ext uri="{FF2B5EF4-FFF2-40B4-BE49-F238E27FC236}">
                <a16:creationId xmlns:a16="http://schemas.microsoft.com/office/drawing/2014/main" id="{7E41B0FC-13CE-48F1-BB16-AD5E9BE4A2B5}"/>
              </a:ext>
            </a:extLst>
          </p:cNvPr>
          <p:cNvSpPr txBox="1"/>
          <p:nvPr/>
        </p:nvSpPr>
        <p:spPr>
          <a:xfrm>
            <a:off x="8747484" y="5327870"/>
            <a:ext cx="9144000" cy="369332"/>
          </a:xfrm>
          <a:prstGeom prst="rect">
            <a:avLst/>
          </a:prstGeom>
          <a:noFill/>
        </p:spPr>
        <p:txBody>
          <a:bodyPr wrap="square">
            <a:spAutoFit/>
          </a:bodyPr>
          <a:lstStyle/>
          <a:p>
            <a:r>
              <a:rPr lang="en-US" kern="100">
                <a:solidFill>
                  <a:srgbClr val="404040"/>
                </a:solidFill>
                <a:latin typeface="Arial (body)"/>
              </a:rPr>
              <a:t>Primary energy consumption and GHG emission of the NPK production line</a:t>
            </a:r>
            <a:endParaRPr lang="sv-SE" kern="100">
              <a:solidFill>
                <a:srgbClr val="404040"/>
              </a:solidFill>
              <a:latin typeface="Arial (body)"/>
            </a:endParaRPr>
          </a:p>
        </p:txBody>
      </p:sp>
      <p:sp>
        <p:nvSpPr>
          <p:cNvPr id="22" name="TextBox 21">
            <a:extLst>
              <a:ext uri="{FF2B5EF4-FFF2-40B4-BE49-F238E27FC236}">
                <a16:creationId xmlns:a16="http://schemas.microsoft.com/office/drawing/2014/main" id="{C52C154E-0086-4357-B9EB-3119ADC619E5}"/>
              </a:ext>
            </a:extLst>
          </p:cNvPr>
          <p:cNvSpPr txBox="1"/>
          <p:nvPr/>
        </p:nvSpPr>
        <p:spPr>
          <a:xfrm>
            <a:off x="10231378" y="9036805"/>
            <a:ext cx="6176211" cy="307777"/>
          </a:xfrm>
          <a:prstGeom prst="rect">
            <a:avLst/>
          </a:prstGeom>
          <a:noFill/>
        </p:spPr>
        <p:txBody>
          <a:bodyPr wrap="square">
            <a:spAutoFit/>
          </a:bodyPr>
          <a:lstStyle/>
          <a:p>
            <a:r>
              <a:rPr lang="en-US" sz="1400" b="0" i="0" u="none" strike="noStrike" baseline="0" dirty="0">
                <a:solidFill>
                  <a:srgbClr val="000000"/>
                </a:solidFill>
              </a:rPr>
              <a:t>*Based on Commission Delegated Regulation (EU) 2019/331. </a:t>
            </a:r>
            <a:endParaRPr lang="sv-SE" sz="1400" dirty="0"/>
          </a:p>
        </p:txBody>
      </p:sp>
    </p:spTree>
    <p:extLst>
      <p:ext uri="{BB962C8B-B14F-4D97-AF65-F5344CB8AC3E}">
        <p14:creationId xmlns:p14="http://schemas.microsoft.com/office/powerpoint/2010/main" val="37450159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9464707"/>
            <a:ext cx="3390900" cy="822293"/>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4814845" y="924916"/>
            <a:ext cx="9143999" cy="830997"/>
          </a:xfrm>
          <a:prstGeom prst="rect">
            <a:avLst/>
          </a:prstGeom>
          <a:noFill/>
        </p:spPr>
        <p:txBody>
          <a:bodyPr wrap="square">
            <a:spAutoFit/>
          </a:bodyPr>
          <a:lstStyle/>
          <a:p>
            <a:r>
              <a:rPr lang="sv-SE" sz="4800" b="1">
                <a:solidFill>
                  <a:srgbClr val="CC0033"/>
                </a:solidFill>
                <a:latin typeface="+mj-lt"/>
                <a:cs typeface="Arial" panose="020B0604020202020204" pitchFamily="34" charset="0"/>
              </a:rPr>
              <a:t>RETROFEED at FERTIBERIA</a:t>
            </a:r>
          </a:p>
        </p:txBody>
      </p:sp>
      <p:sp>
        <p:nvSpPr>
          <p:cNvPr id="21" name="TextBox 20">
            <a:extLst>
              <a:ext uri="{FF2B5EF4-FFF2-40B4-BE49-F238E27FC236}">
                <a16:creationId xmlns:a16="http://schemas.microsoft.com/office/drawing/2014/main" id="{4D202826-A262-4E51-B95E-1EDEE44997BC}"/>
              </a:ext>
            </a:extLst>
          </p:cNvPr>
          <p:cNvSpPr txBox="1"/>
          <p:nvPr/>
        </p:nvSpPr>
        <p:spPr>
          <a:xfrm>
            <a:off x="711552" y="5526699"/>
            <a:ext cx="16459133" cy="2534027"/>
          </a:xfrm>
          <a:prstGeom prst="rect">
            <a:avLst/>
          </a:prstGeom>
          <a:noFill/>
        </p:spPr>
        <p:txBody>
          <a:bodyPr wrap="square">
            <a:spAutoFit/>
          </a:bodyPr>
          <a:lstStyle/>
          <a:p>
            <a:pPr algn="just">
              <a:lnSpc>
                <a:spcPct val="150000"/>
              </a:lnSpc>
            </a:pPr>
            <a:r>
              <a:rPr lang="en-US" sz="1800" b="0" i="0" u="none" strike="noStrike" baseline="0">
                <a:solidFill>
                  <a:srgbClr val="000000"/>
                </a:solidFill>
                <a:latin typeface="Arial" panose="020B0604020202020204" pitchFamily="34" charset="0"/>
              </a:rPr>
              <a:t>The tubular reactor which currently supplies energy for granulation by means of a chemical reaction (aided on occasions by steam) will be replaced with a novel reactor where a more exothermic reaction of sulfuric acid and ammonia  will take place. This will not only allow to reduce steam consumption, but also achieve greater flexibility in the raw material sources the process can admit, thus reducing costs associated to purchasing feedstock and increasing the overall process sustainability. Also, P2O5 from circular economy such as ashes, need higher temperature and lower pH to be solubilized in the slurry and so be available as fertilizer. The novel pipe reactor can cope with both goals.</a:t>
            </a:r>
          </a:p>
          <a:p>
            <a:pPr algn="just">
              <a:lnSpc>
                <a:spcPct val="150000"/>
              </a:lnSpc>
            </a:pPr>
            <a:endParaRPr lang="es-ES"/>
          </a:p>
        </p:txBody>
      </p:sp>
      <p:sp>
        <p:nvSpPr>
          <p:cNvPr id="22" name="TextBox 21">
            <a:extLst>
              <a:ext uri="{FF2B5EF4-FFF2-40B4-BE49-F238E27FC236}">
                <a16:creationId xmlns:a16="http://schemas.microsoft.com/office/drawing/2014/main" id="{A9B20580-BA1E-4C7C-A82E-3639921429A1}"/>
              </a:ext>
            </a:extLst>
          </p:cNvPr>
          <p:cNvSpPr txBox="1"/>
          <p:nvPr/>
        </p:nvSpPr>
        <p:spPr>
          <a:xfrm>
            <a:off x="711552" y="2641772"/>
            <a:ext cx="13357523" cy="2118529"/>
          </a:xfrm>
          <a:prstGeom prst="rect">
            <a:avLst/>
          </a:prstGeom>
          <a:noFill/>
        </p:spPr>
        <p:txBody>
          <a:bodyPr wrap="square">
            <a:spAutoFit/>
          </a:bodyPr>
          <a:lstStyle/>
          <a:p>
            <a:pPr>
              <a:lnSpc>
                <a:spcPct val="150000"/>
              </a:lnSpc>
            </a:pPr>
            <a:r>
              <a:rPr lang="en-US" sz="1800" b="0" i="0" u="none" strike="noStrike" baseline="0">
                <a:solidFill>
                  <a:srgbClr val="000000"/>
                </a:solidFill>
                <a:latin typeface="Arial" panose="020B0604020202020204" pitchFamily="34" charset="0"/>
              </a:rPr>
              <a:t>Phosphorous compounds are a major concern since they are widely used across all NPK fertilizer formulations. These are obtained by extraction of P2O5 from phosphoric rock, known to be a highly polluting process. Sulphur compounds, such as ammonium sulphate, are purchased from a third party, although they could potentially be produced on-site if adequate raw materials and reactor were made available. It is therefore of particular interest, to obtain alternate P and S sources. These alternative resources normally require more heat to be processed.</a:t>
            </a:r>
            <a:endParaRPr lang="en-US" b="0" i="0" u="none" strike="noStrike" baseline="0">
              <a:solidFill>
                <a:srgbClr val="000000"/>
              </a:solidFill>
              <a:latin typeface="Arial" panose="020B0604020202020204" pitchFamily="34" charset="0"/>
            </a:endParaRPr>
          </a:p>
        </p:txBody>
      </p:sp>
      <p:sp>
        <p:nvSpPr>
          <p:cNvPr id="23" name="TextBox 22">
            <a:extLst>
              <a:ext uri="{FF2B5EF4-FFF2-40B4-BE49-F238E27FC236}">
                <a16:creationId xmlns:a16="http://schemas.microsoft.com/office/drawing/2014/main" id="{EDADB62C-C9C5-46BD-B3F0-92C52F43256C}"/>
              </a:ext>
            </a:extLst>
          </p:cNvPr>
          <p:cNvSpPr txBox="1"/>
          <p:nvPr/>
        </p:nvSpPr>
        <p:spPr>
          <a:xfrm>
            <a:off x="711552" y="2117336"/>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Why</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FERTIBERIA?</a:t>
            </a:r>
          </a:p>
        </p:txBody>
      </p:sp>
      <p:sp>
        <p:nvSpPr>
          <p:cNvPr id="24" name="TextBox 23">
            <a:extLst>
              <a:ext uri="{FF2B5EF4-FFF2-40B4-BE49-F238E27FC236}">
                <a16:creationId xmlns:a16="http://schemas.microsoft.com/office/drawing/2014/main" id="{937FCD4A-B1F9-4E69-A0BA-D616BDBFF034}"/>
              </a:ext>
            </a:extLst>
          </p:cNvPr>
          <p:cNvSpPr txBox="1"/>
          <p:nvPr/>
        </p:nvSpPr>
        <p:spPr>
          <a:xfrm>
            <a:off x="711552" y="4929056"/>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Where</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FERTIBERIA?</a:t>
            </a:r>
          </a:p>
        </p:txBody>
      </p:sp>
      <p:sp>
        <p:nvSpPr>
          <p:cNvPr id="25" name="TextBox 24">
            <a:extLst>
              <a:ext uri="{FF2B5EF4-FFF2-40B4-BE49-F238E27FC236}">
                <a16:creationId xmlns:a16="http://schemas.microsoft.com/office/drawing/2014/main" id="{0ECC9F57-CF49-4DE9-A193-ACA3C8FEE863}"/>
              </a:ext>
            </a:extLst>
          </p:cNvPr>
          <p:cNvSpPr txBox="1"/>
          <p:nvPr/>
        </p:nvSpPr>
        <p:spPr>
          <a:xfrm>
            <a:off x="1383666" y="7887277"/>
            <a:ext cx="15558543" cy="104522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a:lnSpc>
                <a:spcPct val="150000"/>
              </a:lnSpc>
            </a:pPr>
            <a:r>
              <a:rPr lang="es-ES" sz="2200" err="1"/>
              <a:t>With</a:t>
            </a:r>
            <a:r>
              <a:rPr lang="es-ES" sz="2200"/>
              <a:t> </a:t>
            </a:r>
            <a:r>
              <a:rPr lang="es-ES" sz="2200" err="1"/>
              <a:t>these</a:t>
            </a:r>
            <a:r>
              <a:rPr lang="es-ES" sz="2200"/>
              <a:t> </a:t>
            </a:r>
            <a:r>
              <a:rPr lang="es-ES" sz="2200" err="1"/>
              <a:t>actions</a:t>
            </a:r>
            <a:r>
              <a:rPr lang="es-ES" sz="2200"/>
              <a:t>, </a:t>
            </a:r>
            <a:r>
              <a:rPr lang="es-ES" sz="2200" err="1"/>
              <a:t>it</a:t>
            </a:r>
            <a:r>
              <a:rPr lang="es-ES" sz="2200"/>
              <a:t> </a:t>
            </a:r>
            <a:r>
              <a:rPr lang="es-ES" sz="2200" err="1"/>
              <a:t>is</a:t>
            </a:r>
            <a:r>
              <a:rPr lang="es-ES" sz="2200"/>
              <a:t> </a:t>
            </a:r>
            <a:r>
              <a:rPr lang="es-ES" sz="2200" err="1"/>
              <a:t>expected</a:t>
            </a:r>
            <a:r>
              <a:rPr lang="es-ES" sz="2200"/>
              <a:t> </a:t>
            </a:r>
            <a:r>
              <a:rPr lang="es-ES" sz="2200" err="1"/>
              <a:t>to</a:t>
            </a:r>
            <a:r>
              <a:rPr lang="es-ES" sz="2200"/>
              <a:t> </a:t>
            </a:r>
            <a:r>
              <a:rPr lang="es-ES" sz="2200" err="1"/>
              <a:t>achieve</a:t>
            </a:r>
            <a:r>
              <a:rPr lang="es-ES" sz="2200"/>
              <a:t> </a:t>
            </a:r>
            <a:r>
              <a:rPr lang="es-ES" sz="2200" err="1"/>
              <a:t>energy</a:t>
            </a:r>
            <a:r>
              <a:rPr lang="es-ES" sz="2200"/>
              <a:t> </a:t>
            </a:r>
            <a:r>
              <a:rPr lang="es-ES" sz="2200" err="1"/>
              <a:t>consumption</a:t>
            </a:r>
            <a:r>
              <a:rPr lang="es-ES" sz="2200"/>
              <a:t> </a:t>
            </a:r>
            <a:r>
              <a:rPr lang="es-ES" sz="2200" err="1"/>
              <a:t>reduction</a:t>
            </a:r>
            <a:r>
              <a:rPr lang="es-ES" sz="2200"/>
              <a:t> (Steam) and </a:t>
            </a:r>
            <a:r>
              <a:rPr lang="es-ES" sz="2200" err="1"/>
              <a:t>contribute</a:t>
            </a:r>
            <a:r>
              <a:rPr lang="es-ES" sz="2200"/>
              <a:t> </a:t>
            </a:r>
            <a:r>
              <a:rPr lang="es-ES" sz="2200" err="1"/>
              <a:t>to</a:t>
            </a:r>
            <a:r>
              <a:rPr lang="es-ES" sz="2200"/>
              <a:t> circular </a:t>
            </a:r>
            <a:r>
              <a:rPr lang="es-ES" sz="2200" err="1"/>
              <a:t>economy</a:t>
            </a:r>
            <a:r>
              <a:rPr lang="es-ES" sz="2200"/>
              <a:t> and industrial </a:t>
            </a:r>
            <a:r>
              <a:rPr lang="es-ES" sz="2200" err="1"/>
              <a:t>symbiosis</a:t>
            </a:r>
            <a:r>
              <a:rPr lang="es-ES" sz="2200"/>
              <a:t> </a:t>
            </a:r>
            <a:r>
              <a:rPr lang="es-ES" sz="2200" err="1"/>
              <a:t>by</a:t>
            </a:r>
            <a:r>
              <a:rPr lang="es-ES" sz="2200"/>
              <a:t> </a:t>
            </a:r>
            <a:r>
              <a:rPr lang="es-ES" sz="2200" err="1"/>
              <a:t>using</a:t>
            </a:r>
            <a:r>
              <a:rPr lang="es-ES" sz="2200"/>
              <a:t> </a:t>
            </a:r>
            <a:r>
              <a:rPr lang="es-ES" sz="2200" err="1"/>
              <a:t>waste</a:t>
            </a:r>
            <a:r>
              <a:rPr lang="es-ES" sz="2200"/>
              <a:t> </a:t>
            </a:r>
            <a:r>
              <a:rPr lang="es-ES" sz="2200" err="1"/>
              <a:t>streams</a:t>
            </a:r>
            <a:r>
              <a:rPr lang="es-ES" sz="2200"/>
              <a:t> </a:t>
            </a:r>
            <a:r>
              <a:rPr lang="es-ES" sz="2200" err="1"/>
              <a:t>from</a:t>
            </a:r>
            <a:r>
              <a:rPr lang="es-ES" sz="2200"/>
              <a:t> </a:t>
            </a:r>
            <a:r>
              <a:rPr lang="es-ES" sz="2200" err="1"/>
              <a:t>other</a:t>
            </a:r>
            <a:r>
              <a:rPr lang="es-ES" sz="2200"/>
              <a:t> industries in </a:t>
            </a:r>
            <a:r>
              <a:rPr lang="es-ES" sz="2200" err="1"/>
              <a:t>replacement</a:t>
            </a:r>
            <a:r>
              <a:rPr lang="es-ES" sz="2200"/>
              <a:t> </a:t>
            </a:r>
            <a:r>
              <a:rPr lang="es-ES" sz="2200" err="1"/>
              <a:t>from</a:t>
            </a:r>
            <a:r>
              <a:rPr lang="es-ES" sz="2200"/>
              <a:t> </a:t>
            </a:r>
            <a:r>
              <a:rPr lang="es-ES" sz="2200" err="1"/>
              <a:t>virgin</a:t>
            </a:r>
            <a:r>
              <a:rPr lang="es-ES" sz="2200"/>
              <a:t> P and S </a:t>
            </a:r>
            <a:r>
              <a:rPr lang="es-ES" sz="2200" err="1"/>
              <a:t>sources</a:t>
            </a:r>
            <a:endParaRPr lang="sv-SE" sz="2200"/>
          </a:p>
        </p:txBody>
      </p:sp>
      <p:pic>
        <p:nvPicPr>
          <p:cNvPr id="3" name="Picture 2">
            <a:extLst>
              <a:ext uri="{FF2B5EF4-FFF2-40B4-BE49-F238E27FC236}">
                <a16:creationId xmlns:a16="http://schemas.microsoft.com/office/drawing/2014/main" id="{B9E734F6-C82D-40CA-A00A-01FCB4862063}"/>
              </a:ext>
            </a:extLst>
          </p:cNvPr>
          <p:cNvPicPr>
            <a:picLocks noChangeAspect="1"/>
          </p:cNvPicPr>
          <p:nvPr/>
        </p:nvPicPr>
        <p:blipFill>
          <a:blip r:embed="rId6"/>
          <a:stretch>
            <a:fillRect/>
          </a:stretch>
        </p:blipFill>
        <p:spPr>
          <a:xfrm>
            <a:off x="14082909" y="1840524"/>
            <a:ext cx="3176419" cy="2814401"/>
          </a:xfrm>
          <a:prstGeom prst="rect">
            <a:avLst/>
          </a:prstGeom>
        </p:spPr>
      </p:pic>
      <p:sp>
        <p:nvSpPr>
          <p:cNvPr id="30" name="TextBox 29">
            <a:extLst>
              <a:ext uri="{FF2B5EF4-FFF2-40B4-BE49-F238E27FC236}">
                <a16:creationId xmlns:a16="http://schemas.microsoft.com/office/drawing/2014/main" id="{9F84E796-4BF5-4524-A28B-FCAF5DBF90B2}"/>
              </a:ext>
            </a:extLst>
          </p:cNvPr>
          <p:cNvSpPr txBox="1"/>
          <p:nvPr/>
        </p:nvSpPr>
        <p:spPr>
          <a:xfrm>
            <a:off x="14400027" y="4760400"/>
            <a:ext cx="2542182" cy="307777"/>
          </a:xfrm>
          <a:prstGeom prst="rect">
            <a:avLst/>
          </a:prstGeom>
          <a:noFill/>
        </p:spPr>
        <p:txBody>
          <a:bodyPr wrap="square" rtlCol="0">
            <a:spAutoFit/>
          </a:bodyPr>
          <a:lstStyle/>
          <a:p>
            <a:pPr algn="ctr"/>
            <a:r>
              <a:rPr lang="sv-SE" sz="1400" kern="100">
                <a:solidFill>
                  <a:srgbClr val="404040"/>
                </a:solidFill>
                <a:latin typeface="Arial (body)"/>
              </a:rPr>
              <a:t>NPK </a:t>
            </a:r>
            <a:r>
              <a:rPr lang="sv-SE" sz="1400" kern="100" err="1">
                <a:solidFill>
                  <a:srgbClr val="404040"/>
                </a:solidFill>
                <a:latin typeface="Arial (body)"/>
              </a:rPr>
              <a:t>fertilizers</a:t>
            </a:r>
            <a:r>
              <a:rPr lang="sv-SE" sz="1400" kern="100">
                <a:solidFill>
                  <a:srgbClr val="404040"/>
                </a:solidFill>
                <a:latin typeface="Arial (body)"/>
              </a:rPr>
              <a:t> from </a:t>
            </a:r>
            <a:r>
              <a:rPr lang="sv-SE" sz="1400" kern="100" err="1">
                <a:solidFill>
                  <a:srgbClr val="404040"/>
                </a:solidFill>
                <a:latin typeface="Arial (body)"/>
              </a:rPr>
              <a:t>Fertiberia</a:t>
            </a:r>
            <a:endParaRPr lang="sv-SE" sz="1400" kern="100">
              <a:solidFill>
                <a:srgbClr val="404040"/>
              </a:solidFill>
              <a:latin typeface="Arial (body)"/>
            </a:endParaRPr>
          </a:p>
        </p:txBody>
      </p:sp>
    </p:spTree>
    <p:extLst>
      <p:ext uri="{BB962C8B-B14F-4D97-AF65-F5344CB8AC3E}">
        <p14:creationId xmlns:p14="http://schemas.microsoft.com/office/powerpoint/2010/main" val="6242529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 up of a road&#10;&#10;Description automatically generated">
            <a:extLst>
              <a:ext uri="{FF2B5EF4-FFF2-40B4-BE49-F238E27FC236}">
                <a16:creationId xmlns:a16="http://schemas.microsoft.com/office/drawing/2014/main" id="{8D6F7200-C8C8-4924-A4EC-00672247B088}"/>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tretch>
            <a:fillRect/>
          </a:stretch>
        </p:blipFill>
        <p:spPr>
          <a:xfrm>
            <a:off x="286074" y="3040002"/>
            <a:ext cx="17715829" cy="5821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773531" y="4711033"/>
            <a:ext cx="7162789" cy="2462213"/>
          </a:xfrm>
          <a:prstGeom prst="rect">
            <a:avLst/>
          </a:prstGeom>
        </p:spPr>
        <p:txBody>
          <a:bodyPr wrap="square" lIns="0" tIns="0" rIns="0" bIns="0" rtlCol="0" anchor="t">
            <a:spAutoFit/>
          </a:bodyPr>
          <a:lstStyle/>
          <a:p>
            <a:pPr>
              <a:buClr>
                <a:schemeClr val="accent5"/>
              </a:buClr>
            </a:pPr>
            <a:r>
              <a:rPr lang="en-US" sz="3200" b="1">
                <a:solidFill>
                  <a:schemeClr val="accent1"/>
                </a:solidFill>
              </a:rPr>
              <a:t>Retrofitting actions</a:t>
            </a:r>
          </a:p>
          <a:p>
            <a:pPr>
              <a:buClr>
                <a:schemeClr val="accent5"/>
              </a:buClr>
            </a:pPr>
            <a:endParaRPr lang="en-US" sz="3200" b="1"/>
          </a:p>
          <a:p>
            <a:pPr marL="457200" indent="-457200">
              <a:buClr>
                <a:srgbClr val="CC0033"/>
              </a:buClr>
              <a:buFont typeface="Wingdings" panose="05000000000000000000" pitchFamily="2" charset="2"/>
              <a:buChar char="ü"/>
            </a:pPr>
            <a:r>
              <a:rPr lang="en-US" sz="3200" b="1"/>
              <a:t>New design of an in-line reactor for alternative phosphorus sources. </a:t>
            </a:r>
            <a:endParaRPr lang="es-ES" sz="3200" b="1"/>
          </a:p>
        </p:txBody>
      </p:sp>
      <p:sp>
        <p:nvSpPr>
          <p:cNvPr id="26" name="TextBox 14">
            <a:extLst>
              <a:ext uri="{FF2B5EF4-FFF2-40B4-BE49-F238E27FC236}">
                <a16:creationId xmlns:a16="http://schemas.microsoft.com/office/drawing/2014/main" id="{7D36EA49-80B0-4761-8A24-F05F322EAC77}"/>
              </a:ext>
            </a:extLst>
          </p:cNvPr>
          <p:cNvSpPr txBox="1"/>
          <p:nvPr/>
        </p:nvSpPr>
        <p:spPr>
          <a:xfrm>
            <a:off x="9372601" y="3242306"/>
            <a:ext cx="8511346" cy="5170646"/>
          </a:xfrm>
          <a:prstGeom prst="rect">
            <a:avLst/>
          </a:prstGeom>
        </p:spPr>
        <p:txBody>
          <a:bodyPr wrap="square" lIns="0" tIns="0" rIns="0" bIns="0" rtlCol="0" anchor="t">
            <a:spAutoFit/>
          </a:bodyPr>
          <a:lstStyle/>
          <a:p>
            <a:pPr>
              <a:buClr>
                <a:schemeClr val="accent5"/>
              </a:buClr>
            </a:pPr>
            <a:r>
              <a:rPr lang="en-US" sz="2800" b="1">
                <a:solidFill>
                  <a:schemeClr val="accent2">
                    <a:lumMod val="75000"/>
                  </a:schemeClr>
                </a:solidFill>
              </a:rPr>
              <a:t>Goals</a:t>
            </a:r>
          </a:p>
          <a:p>
            <a:pPr>
              <a:buClr>
                <a:schemeClr val="accent5"/>
              </a:buClr>
            </a:pPr>
            <a:endParaRPr lang="en-US" sz="2800" b="1"/>
          </a:p>
          <a:p>
            <a:pPr marL="457200" indent="-457200">
              <a:buClr>
                <a:schemeClr val="accent2">
                  <a:lumMod val="75000"/>
                </a:schemeClr>
              </a:buClr>
              <a:buFont typeface="Wingdings" panose="05000000000000000000" pitchFamily="2" charset="2"/>
              <a:buChar char="ü"/>
            </a:pPr>
            <a:r>
              <a:rPr lang="en-GB" sz="2800" b="1"/>
              <a:t>Replace at least 10% of the currently used phosphorous sources.</a:t>
            </a:r>
          </a:p>
          <a:p>
            <a:pPr marL="457200" indent="-457200">
              <a:buClr>
                <a:srgbClr val="99CC99"/>
              </a:buClr>
              <a:buFont typeface="Wingdings" panose="05000000000000000000" pitchFamily="2" charset="2"/>
              <a:buChar char="ü"/>
            </a:pPr>
            <a:endParaRPr lang="en-GB" sz="2800" b="1"/>
          </a:p>
          <a:p>
            <a:pPr marL="457200" indent="-457200">
              <a:buClr>
                <a:schemeClr val="accent2">
                  <a:lumMod val="75000"/>
                </a:schemeClr>
              </a:buClr>
              <a:buFont typeface="Wingdings" panose="05000000000000000000" pitchFamily="2" charset="2"/>
              <a:buChar char="ü"/>
            </a:pPr>
            <a:r>
              <a:rPr lang="en-GB" sz="2800" b="1"/>
              <a:t>Recover valuable raw materials from wastes such as ashes, </a:t>
            </a:r>
            <a:r>
              <a:rPr lang="en-GB" sz="2800" b="1" err="1"/>
              <a:t>struvites</a:t>
            </a:r>
            <a:r>
              <a:rPr lang="en-GB" sz="2800" b="1"/>
              <a:t>, etc.</a:t>
            </a:r>
          </a:p>
          <a:p>
            <a:pPr marL="457200" indent="-457200">
              <a:buClr>
                <a:srgbClr val="99CC99"/>
              </a:buClr>
              <a:buFont typeface="Wingdings" panose="05000000000000000000" pitchFamily="2" charset="2"/>
              <a:buChar char="ü"/>
            </a:pPr>
            <a:endParaRPr lang="en-US" sz="2800" b="1"/>
          </a:p>
          <a:p>
            <a:pPr marL="457200" indent="-457200">
              <a:buClr>
                <a:schemeClr val="accent2">
                  <a:lumMod val="75000"/>
                </a:schemeClr>
              </a:buClr>
              <a:buFont typeface="Wingdings" panose="05000000000000000000" pitchFamily="2" charset="2"/>
              <a:buChar char="ü"/>
            </a:pPr>
            <a:r>
              <a:rPr lang="en-US" sz="2800" b="1"/>
              <a:t>Reduction of cost and energy consumption (reduction of CO2 emission).</a:t>
            </a:r>
          </a:p>
          <a:p>
            <a:pPr marL="457200" indent="-457200">
              <a:buClr>
                <a:srgbClr val="99CC99"/>
              </a:buClr>
              <a:buFont typeface="Wingdings" panose="05000000000000000000" pitchFamily="2" charset="2"/>
              <a:buChar char="ü"/>
            </a:pPr>
            <a:endParaRPr lang="en-US" sz="2800" b="1"/>
          </a:p>
          <a:p>
            <a:pPr marL="457200" indent="-457200">
              <a:buClr>
                <a:schemeClr val="accent2">
                  <a:lumMod val="75000"/>
                </a:schemeClr>
              </a:buClr>
              <a:buFont typeface="Wingdings" panose="05000000000000000000" pitchFamily="2" charset="2"/>
              <a:buChar char="ü"/>
            </a:pPr>
            <a:r>
              <a:rPr lang="en-US" sz="2800" b="1"/>
              <a:t>M&amp;C system improvement.</a:t>
            </a:r>
            <a:endParaRPr lang="es-ES" sz="2800" b="1"/>
          </a:p>
        </p:txBody>
      </p:sp>
      <p:cxnSp>
        <p:nvCxnSpPr>
          <p:cNvPr id="21" name="Conector recto 20">
            <a:extLst>
              <a:ext uri="{FF2B5EF4-FFF2-40B4-BE49-F238E27FC236}">
                <a16:creationId xmlns:a16="http://schemas.microsoft.com/office/drawing/2014/main" id="{6FC5688E-FA35-45DB-8675-BD50E91004D5}"/>
              </a:ext>
            </a:extLst>
          </p:cNvPr>
          <p:cNvCxnSpPr>
            <a:cxnSpLocks/>
          </p:cNvCxnSpPr>
          <p:nvPr/>
        </p:nvCxnSpPr>
        <p:spPr>
          <a:xfrm>
            <a:off x="8915400" y="3040002"/>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BDDCA4B0-4414-4BBC-A6F3-7F4FC6B01A01}"/>
              </a:ext>
            </a:extLst>
          </p:cNvPr>
          <p:cNvCxnSpPr>
            <a:cxnSpLocks/>
          </p:cNvCxnSpPr>
          <p:nvPr/>
        </p:nvCxnSpPr>
        <p:spPr>
          <a:xfrm>
            <a:off x="8915400" y="5920002"/>
            <a:ext cx="0" cy="2981111"/>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4" name="Imagen 117">
            <a:extLst>
              <a:ext uri="{FF2B5EF4-FFF2-40B4-BE49-F238E27FC236}">
                <a16:creationId xmlns:a16="http://schemas.microsoft.com/office/drawing/2014/main" id="{EB7893A8-61CD-43A4-B79A-81E1004AE936}"/>
              </a:ext>
            </a:extLst>
          </p:cNvPr>
          <p:cNvPicPr>
            <a:picLocks noChangeAspect="1"/>
          </p:cNvPicPr>
          <p:nvPr/>
        </p:nvPicPr>
        <p:blipFill>
          <a:blip r:embed="rId7"/>
          <a:stretch>
            <a:fillRect/>
          </a:stretch>
        </p:blipFill>
        <p:spPr>
          <a:xfrm>
            <a:off x="12924836" y="1187337"/>
            <a:ext cx="2950385" cy="1105105"/>
          </a:xfrm>
          <a:prstGeom prst="rect">
            <a:avLst/>
          </a:prstGeom>
        </p:spPr>
      </p:pic>
      <p:sp>
        <p:nvSpPr>
          <p:cNvPr id="24" name="TextBox 23">
            <a:extLst>
              <a:ext uri="{FF2B5EF4-FFF2-40B4-BE49-F238E27FC236}">
                <a16:creationId xmlns:a16="http://schemas.microsoft.com/office/drawing/2014/main" id="{B33BF360-6490-4FF4-B634-878D9753F424}"/>
              </a:ext>
            </a:extLst>
          </p:cNvPr>
          <p:cNvSpPr txBox="1"/>
          <p:nvPr/>
        </p:nvSpPr>
        <p:spPr>
          <a:xfrm>
            <a:off x="741949" y="1119170"/>
            <a:ext cx="11081084" cy="1569660"/>
          </a:xfrm>
          <a:prstGeom prst="rect">
            <a:avLst/>
          </a:prstGeom>
          <a:noFill/>
        </p:spPr>
        <p:txBody>
          <a:bodyPr wrap="square" lIns="91440" tIns="45720" rIns="91440" bIns="45720" anchor="t">
            <a:spAutoFit/>
          </a:bodyPr>
          <a:lstStyle/>
          <a:p>
            <a:r>
              <a:rPr lang="sv-SE" sz="4800" b="1" err="1">
                <a:solidFill>
                  <a:srgbClr val="CC0033"/>
                </a:solidFill>
                <a:latin typeface="+mj-lt"/>
                <a:cs typeface="Arial"/>
              </a:rPr>
              <a:t>Summary</a:t>
            </a:r>
            <a:r>
              <a:rPr lang="sv-SE" sz="4800" b="1">
                <a:solidFill>
                  <a:srgbClr val="CC0033"/>
                </a:solidFill>
                <a:latin typeface="+mj-lt"/>
                <a:cs typeface="Arial"/>
              </a:rPr>
              <a:t> </a:t>
            </a:r>
            <a:r>
              <a:rPr lang="sv-SE" sz="4800" b="1" err="1">
                <a:solidFill>
                  <a:srgbClr val="CC0033"/>
                </a:solidFill>
                <a:latin typeface="+mj-lt"/>
                <a:cs typeface="Arial"/>
              </a:rPr>
              <a:t>of</a:t>
            </a:r>
            <a:r>
              <a:rPr lang="sv-SE" sz="4800" b="1">
                <a:solidFill>
                  <a:srgbClr val="CC0033"/>
                </a:solidFill>
                <a:latin typeface="+mj-lt"/>
                <a:cs typeface="Arial"/>
              </a:rPr>
              <a:t> actions and </a:t>
            </a:r>
            <a:r>
              <a:rPr lang="sv-SE" sz="4800" b="1" err="1">
                <a:solidFill>
                  <a:srgbClr val="CC0033"/>
                </a:solidFill>
                <a:latin typeface="+mj-lt"/>
                <a:cs typeface="Arial"/>
              </a:rPr>
              <a:t>goals</a:t>
            </a:r>
            <a:r>
              <a:rPr lang="sv-SE" sz="4800" b="1">
                <a:solidFill>
                  <a:srgbClr val="CC0033"/>
                </a:solidFill>
                <a:latin typeface="+mj-lt"/>
                <a:cs typeface="Arial"/>
              </a:rPr>
              <a:t> </a:t>
            </a:r>
            <a:r>
              <a:rPr lang="sv-SE" sz="4800" b="1" err="1">
                <a:solidFill>
                  <a:srgbClr val="CC0033"/>
                </a:solidFill>
                <a:latin typeface="+mj-lt"/>
                <a:cs typeface="Arial"/>
              </a:rPr>
              <a:t>of</a:t>
            </a:r>
            <a:r>
              <a:rPr lang="sv-SE" sz="4800" b="1">
                <a:solidFill>
                  <a:srgbClr val="CC0033"/>
                </a:solidFill>
                <a:latin typeface="+mj-lt"/>
                <a:cs typeface="Arial"/>
              </a:rPr>
              <a:t> </a:t>
            </a:r>
            <a:r>
              <a:rPr lang="sv-SE" sz="4800" b="1" err="1">
                <a:solidFill>
                  <a:srgbClr val="CC0033"/>
                </a:solidFill>
                <a:latin typeface="+mj-lt"/>
                <a:cs typeface="Arial"/>
              </a:rPr>
              <a:t>FERTIBERIA</a:t>
            </a:r>
            <a:r>
              <a:rPr lang="sv-SE" sz="4800" b="1">
                <a:solidFill>
                  <a:srgbClr val="CC0033"/>
                </a:solidFill>
                <a:latin typeface="+mj-lt"/>
                <a:cs typeface="Arial"/>
              </a:rPr>
              <a:t> </a:t>
            </a:r>
            <a:r>
              <a:rPr lang="sv-SE" sz="4800" b="1" err="1">
                <a:solidFill>
                  <a:srgbClr val="CC0033"/>
                </a:solidFill>
                <a:latin typeface="+mj-lt"/>
                <a:cs typeface="Arial"/>
              </a:rPr>
              <a:t>retrofitting</a:t>
            </a:r>
            <a:endParaRPr lang="sv-SE" sz="4800" b="1" err="1">
              <a:solidFill>
                <a:srgbClr val="CC0033"/>
              </a:solidFill>
              <a:latin typeface="+mj-lt"/>
              <a:cs typeface="Arial" panose="020B0604020202020204" pitchFamily="34" charset="0"/>
            </a:endParaRPr>
          </a:p>
        </p:txBody>
      </p:sp>
    </p:spTree>
    <p:extLst>
      <p:ext uri="{BB962C8B-B14F-4D97-AF65-F5344CB8AC3E}">
        <p14:creationId xmlns:p14="http://schemas.microsoft.com/office/powerpoint/2010/main" val="1163249556"/>
      </p:ext>
    </p:extLst>
  </p:cSld>
  <p:clrMapOvr>
    <a:masterClrMapping/>
  </p:clrMapOvr>
  <mc:AlternateContent xmlns:mc="http://schemas.openxmlformats.org/markup-compatibility/2006" xmlns:p14="http://schemas.microsoft.com/office/powerpoint/2010/main">
    <mc:Choice Requires="p14">
      <p:transition spd="slow" p14:dur="2000" advTm="57810"/>
    </mc:Choice>
    <mc:Fallback xmlns="">
      <p:transition spd="slow" advTm="5781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819400" y="1485900"/>
            <a:ext cx="13502422"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2.5 </a:t>
            </a:r>
            <a:br>
              <a:rPr lang="en-GB" sz="6000" b="1" kern="1200" noProof="0" dirty="0">
                <a:solidFill>
                  <a:srgbClr val="FFFFFF"/>
                </a:solidFill>
                <a:latin typeface="+mj-lt"/>
                <a:ea typeface="+mj-ea"/>
                <a:cs typeface="+mj-cs"/>
              </a:rPr>
            </a:br>
            <a:r>
              <a:rPr lang="en-GB" sz="6000" b="1" noProof="0" dirty="0">
                <a:solidFill>
                  <a:srgbClr val="FFFFFF"/>
                </a:solidFill>
              </a:rPr>
              <a:t>Steel production</a:t>
            </a:r>
            <a:endParaRPr lang="en-GB" sz="6000" b="1" kern="1200" noProof="0" dirty="0">
              <a:solidFill>
                <a:srgbClr val="FFFFFF"/>
              </a:solidFill>
              <a:latin typeface="+mj-lt"/>
              <a:ea typeface="+mj-ea"/>
              <a:cs typeface="+mj-cs"/>
            </a:endParaRPr>
          </a:p>
        </p:txBody>
      </p:sp>
      <p:sp>
        <p:nvSpPr>
          <p:cNvPr id="6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6039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1588688" y="989115"/>
            <a:ext cx="13618595" cy="677108"/>
          </a:xfrm>
          <a:prstGeom prst="rect">
            <a:avLst/>
          </a:prstGeom>
        </p:spPr>
        <p:txBody>
          <a:bodyPr wrap="square" lIns="0" tIns="0" rIns="0" bIns="0" rtlCol="0" anchor="t">
            <a:spAutoFit/>
          </a:bodyPr>
          <a:lstStyle/>
          <a:p>
            <a:pPr>
              <a:spcBef>
                <a:spcPct val="0"/>
              </a:spcBef>
            </a:pPr>
            <a:r>
              <a:rPr lang="en-US" sz="4400" b="1">
                <a:solidFill>
                  <a:srgbClr val="CC0033"/>
                </a:solidFill>
                <a:latin typeface="+mj-lt"/>
                <a:cs typeface="Arial" panose="020B0604020202020204" pitchFamily="34" charset="0"/>
              </a:rPr>
              <a:t>Course Contents:</a:t>
            </a:r>
            <a:endParaRPr lang="en-US" sz="3600" b="1" i="1">
              <a:solidFill>
                <a:srgbClr val="CC0033"/>
              </a:solidFill>
              <a:latin typeface="+mj-lt"/>
              <a:cs typeface="Arial" panose="020B0604020202020204" pitchFamily="34" charset="0"/>
            </a:endParaRPr>
          </a:p>
        </p:txBody>
      </p:sp>
      <p:sp>
        <p:nvSpPr>
          <p:cNvPr id="21" name="Content Placeholder 2">
            <a:extLst>
              <a:ext uri="{FF2B5EF4-FFF2-40B4-BE49-F238E27FC236}">
                <a16:creationId xmlns:a16="http://schemas.microsoft.com/office/drawing/2014/main" id="{7410B400-A91F-45CE-9F10-13149670B085}"/>
              </a:ext>
            </a:extLst>
          </p:cNvPr>
          <p:cNvSpPr txBox="1">
            <a:spLocks/>
          </p:cNvSpPr>
          <p:nvPr/>
        </p:nvSpPr>
        <p:spPr>
          <a:xfrm>
            <a:off x="1109535" y="1835646"/>
            <a:ext cx="16797465" cy="7462239"/>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914400" lvl="1" indent="-457200" algn="l">
              <a:buFont typeface="Arial" panose="020B0604020202020204" pitchFamily="34" charset="0"/>
              <a:buChar char="•"/>
            </a:pPr>
            <a:r>
              <a:rPr lang="sv-SE" dirty="0" err="1">
                <a:solidFill>
                  <a:schemeClr val="tx1"/>
                </a:solidFill>
              </a:rPr>
              <a:t>Chapter</a:t>
            </a:r>
            <a:r>
              <a:rPr lang="sv-SE" dirty="0">
                <a:solidFill>
                  <a:schemeClr val="tx1"/>
                </a:solidFill>
              </a:rPr>
              <a:t> 5: Life </a:t>
            </a:r>
            <a:r>
              <a:rPr lang="sv-SE" dirty="0" err="1">
                <a:solidFill>
                  <a:schemeClr val="tx1"/>
                </a:solidFill>
              </a:rPr>
              <a:t>Cycle</a:t>
            </a:r>
            <a:r>
              <a:rPr lang="sv-SE" dirty="0">
                <a:solidFill>
                  <a:schemeClr val="tx1"/>
                </a:solidFill>
              </a:rPr>
              <a:t> </a:t>
            </a:r>
            <a:r>
              <a:rPr lang="en-GB" dirty="0">
                <a:solidFill>
                  <a:schemeClr val="tx1"/>
                </a:solidFill>
              </a:rPr>
              <a:t>Assessment (LCA)</a:t>
            </a:r>
          </a:p>
          <a:p>
            <a:pPr marL="1371600" lvl="2" indent="-457200" algn="l">
              <a:buFont typeface="Arial" panose="020B0604020202020204" pitchFamily="34" charset="0"/>
              <a:buChar char="•"/>
            </a:pPr>
            <a:r>
              <a:rPr lang="en-GB" sz="2000" dirty="0">
                <a:solidFill>
                  <a:schemeClr val="tx1"/>
                </a:solidFill>
              </a:rPr>
              <a:t>5.1 LCA</a:t>
            </a:r>
          </a:p>
          <a:p>
            <a:pPr marL="1371600" lvl="2" indent="-457200" algn="l">
              <a:buFont typeface="Arial" panose="020B0604020202020204" pitchFamily="34" charset="0"/>
              <a:buChar char="•"/>
            </a:pPr>
            <a:r>
              <a:rPr lang="en-GB" sz="2000" dirty="0">
                <a:solidFill>
                  <a:schemeClr val="tx1"/>
                </a:solidFill>
              </a:rPr>
              <a:t>5.2 LCC</a:t>
            </a:r>
          </a:p>
          <a:p>
            <a:pPr marL="1371600" lvl="2" indent="-457200" algn="l">
              <a:buFont typeface="Arial" panose="020B0604020202020204" pitchFamily="34" charset="0"/>
              <a:buChar char="•"/>
            </a:pPr>
            <a:r>
              <a:rPr lang="en-GB" sz="2000" dirty="0">
                <a:solidFill>
                  <a:schemeClr val="tx1"/>
                </a:solidFill>
              </a:rPr>
              <a:t>5.3 S-LCA</a:t>
            </a:r>
          </a:p>
          <a:p>
            <a:pPr marL="1371600" lvl="2" indent="-457200" algn="l">
              <a:buFont typeface="Arial" panose="020B0604020202020204" pitchFamily="34" charset="0"/>
              <a:buChar char="•"/>
            </a:pPr>
            <a:r>
              <a:rPr lang="en-GB" sz="2000" dirty="0">
                <a:solidFill>
                  <a:schemeClr val="tx1"/>
                </a:solidFill>
              </a:rPr>
              <a:t>5.4 Example of LCA from Agrochemical Sector</a:t>
            </a:r>
            <a:endParaRPr lang="sv-SE" sz="2000" dirty="0">
              <a:solidFill>
                <a:schemeClr val="tx1"/>
              </a:solidFill>
            </a:endParaRPr>
          </a:p>
          <a:p>
            <a:pPr marL="914400" lvl="1" indent="-457200" algn="l">
              <a:buFont typeface="Arial" panose="020B0604020202020204" pitchFamily="34" charset="0"/>
              <a:buChar char="•"/>
            </a:pPr>
            <a:r>
              <a:rPr lang="sv-SE" dirty="0" err="1">
                <a:solidFill>
                  <a:schemeClr val="tx1"/>
                </a:solidFill>
              </a:rPr>
              <a:t>Chaper</a:t>
            </a:r>
            <a:r>
              <a:rPr lang="sv-SE" dirty="0">
                <a:solidFill>
                  <a:schemeClr val="tx1"/>
                </a:solidFill>
              </a:rPr>
              <a:t> 6: </a:t>
            </a:r>
            <a:r>
              <a:rPr lang="sv-SE" dirty="0" err="1">
                <a:solidFill>
                  <a:schemeClr val="tx1"/>
                </a:solidFill>
              </a:rPr>
              <a:t>Results</a:t>
            </a:r>
            <a:r>
              <a:rPr lang="sv-SE" dirty="0">
                <a:solidFill>
                  <a:schemeClr val="tx1"/>
                </a:solidFill>
              </a:rPr>
              <a:t> from </a:t>
            </a:r>
            <a:r>
              <a:rPr lang="sv-SE" dirty="0" err="1">
                <a:solidFill>
                  <a:schemeClr val="tx1"/>
                </a:solidFill>
              </a:rPr>
              <a:t>Retrofitting</a:t>
            </a:r>
            <a:r>
              <a:rPr lang="sv-SE" dirty="0">
                <a:solidFill>
                  <a:schemeClr val="tx1"/>
                </a:solidFill>
              </a:rPr>
              <a:t> Actions</a:t>
            </a:r>
          </a:p>
          <a:p>
            <a:pPr marL="1371600" lvl="2" indent="-457200" algn="l">
              <a:buFont typeface="Arial" panose="020B0604020202020204" pitchFamily="34" charset="0"/>
              <a:buChar char="•"/>
            </a:pPr>
            <a:r>
              <a:rPr lang="sv-SE" sz="2000" dirty="0">
                <a:solidFill>
                  <a:schemeClr val="tx1"/>
                </a:solidFill>
              </a:rPr>
              <a:t>6.1 </a:t>
            </a:r>
            <a:r>
              <a:rPr lang="en-US" sz="2000" dirty="0">
                <a:solidFill>
                  <a:schemeClr val="tx1"/>
                </a:solidFill>
              </a:rPr>
              <a:t>Demo-sites retrofitting actions, goals and results</a:t>
            </a:r>
            <a:endParaRPr lang="sv-SE" sz="2000" dirty="0">
              <a:solidFill>
                <a:schemeClr val="tx1"/>
              </a:solidFill>
            </a:endParaRPr>
          </a:p>
          <a:p>
            <a:pPr marL="1371600" lvl="2" indent="-457200" algn="l">
              <a:buFont typeface="Arial" panose="020B0604020202020204" pitchFamily="34" charset="0"/>
              <a:buChar char="•"/>
            </a:pPr>
            <a:r>
              <a:rPr lang="sv-SE" sz="2000" dirty="0">
                <a:solidFill>
                  <a:schemeClr val="tx1"/>
                </a:solidFill>
              </a:rPr>
              <a:t>6.2 </a:t>
            </a:r>
            <a:r>
              <a:rPr lang="en-US" sz="2000" dirty="0">
                <a:solidFill>
                  <a:schemeClr val="tx1"/>
                </a:solidFill>
              </a:rPr>
              <a:t>Analyzing LCA and LCC Findings for </a:t>
            </a:r>
            <a:r>
              <a:rPr lang="en-US" sz="2000" dirty="0" err="1">
                <a:solidFill>
                  <a:schemeClr val="tx1"/>
                </a:solidFill>
              </a:rPr>
              <a:t>Fertiberia</a:t>
            </a:r>
            <a:r>
              <a:rPr lang="en-US" sz="2000" dirty="0">
                <a:solidFill>
                  <a:schemeClr val="tx1"/>
                </a:solidFill>
              </a:rPr>
              <a:t>: Demo's Perspective</a:t>
            </a:r>
          </a:p>
          <a:p>
            <a:pPr marL="1371600" lvl="2" indent="-457200" algn="l">
              <a:buFont typeface="Arial" panose="020B0604020202020204" pitchFamily="34" charset="0"/>
              <a:buChar char="•"/>
            </a:pPr>
            <a:r>
              <a:rPr lang="en-US" sz="2000" dirty="0">
                <a:solidFill>
                  <a:schemeClr val="tx1"/>
                </a:solidFill>
              </a:rPr>
              <a:t>6.3 Navigating Challenges: The Demo Experience</a:t>
            </a:r>
          </a:p>
          <a:p>
            <a:pPr marL="1371600" lvl="2" indent="-457200" algn="l">
              <a:buFont typeface="Arial" panose="020B0604020202020204" pitchFamily="34" charset="0"/>
              <a:buChar char="•"/>
            </a:pPr>
            <a:r>
              <a:rPr lang="en-US" sz="2000" dirty="0">
                <a:solidFill>
                  <a:schemeClr val="tx1"/>
                </a:solidFill>
              </a:rPr>
              <a:t>6.4 Future Outlook: Replicability Potential and Legislation </a:t>
            </a:r>
            <a:endParaRPr lang="sv-SE" sz="2000" dirty="0">
              <a:solidFill>
                <a:schemeClr val="tx1"/>
              </a:solidFill>
            </a:endParaRPr>
          </a:p>
        </p:txBody>
      </p:sp>
      <p:pic>
        <p:nvPicPr>
          <p:cNvPr id="5" name="Picture 4">
            <a:extLst>
              <a:ext uri="{FF2B5EF4-FFF2-40B4-BE49-F238E27FC236}">
                <a16:creationId xmlns:a16="http://schemas.microsoft.com/office/drawing/2014/main" id="{CFD55723-4A96-F3C0-834B-9D352FFC9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70665" y="884259"/>
            <a:ext cx="3895047" cy="3260711"/>
          </a:xfrm>
          <a:prstGeom prst="rect">
            <a:avLst/>
          </a:prstGeom>
        </p:spPr>
      </p:pic>
    </p:spTree>
    <p:extLst>
      <p:ext uri="{BB962C8B-B14F-4D97-AF65-F5344CB8AC3E}">
        <p14:creationId xmlns:p14="http://schemas.microsoft.com/office/powerpoint/2010/main" val="1778007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7D94EFFC-06AF-484F-891B-5C268374EA79}"/>
              </a:ext>
            </a:extLst>
          </p:cNvPr>
          <p:cNvSpPr txBox="1"/>
          <p:nvPr/>
        </p:nvSpPr>
        <p:spPr>
          <a:xfrm>
            <a:off x="12154296" y="7055481"/>
            <a:ext cx="4391778"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View</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of</a:t>
            </a:r>
            <a:r>
              <a:rPr lang="en-US" sz="1800" i="1" spc="-20">
                <a:effectLst/>
                <a:latin typeface="Arial" panose="020B0604020202020204" pitchFamily="34" charset="0"/>
                <a:ea typeface="Arial MT"/>
                <a:cs typeface="Arial MT"/>
              </a:rPr>
              <a:t> </a:t>
            </a:r>
            <a:r>
              <a:rPr lang="en-US" sz="1800" i="1" err="1">
                <a:effectLst/>
                <a:latin typeface="Arial" panose="020B0604020202020204" pitchFamily="34" charset="0"/>
                <a:ea typeface="Arial MT"/>
                <a:cs typeface="Arial MT"/>
              </a:rPr>
              <a:t>Ferriere</a:t>
            </a:r>
            <a:r>
              <a:rPr lang="en-US" sz="1800" i="1" spc="-1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Nord’s</a:t>
            </a:r>
            <a:r>
              <a:rPr lang="en-US" sz="1800" i="1" spc="-3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facility at</a:t>
            </a:r>
            <a:r>
              <a:rPr lang="en-US" sz="1800" i="1" spc="-25">
                <a:effectLst/>
                <a:latin typeface="Arial" panose="020B0604020202020204" pitchFamily="34" charset="0"/>
                <a:ea typeface="Arial MT"/>
                <a:cs typeface="Arial MT"/>
              </a:rPr>
              <a:t> </a:t>
            </a:r>
            <a:r>
              <a:rPr lang="en-US" sz="1800" i="1" err="1">
                <a:effectLst/>
                <a:latin typeface="Arial" panose="020B0604020202020204" pitchFamily="34" charset="0"/>
                <a:ea typeface="Arial MT"/>
                <a:cs typeface="Arial MT"/>
              </a:rPr>
              <a:t>Osoppo</a:t>
            </a:r>
            <a:endParaRPr lang="sv-SE" sz="2800" kern="100">
              <a:solidFill>
                <a:srgbClr val="404040"/>
              </a:solidFill>
              <a:latin typeface="Arial (body)"/>
            </a:endParaRPr>
          </a:p>
        </p:txBody>
      </p:sp>
      <p:sp>
        <p:nvSpPr>
          <p:cNvPr id="26" name="TextBox 25">
            <a:extLst>
              <a:ext uri="{FF2B5EF4-FFF2-40B4-BE49-F238E27FC236}">
                <a16:creationId xmlns:a16="http://schemas.microsoft.com/office/drawing/2014/main" id="{A21F6DD0-2BDA-4DD0-995A-49BD41C91E9E}"/>
              </a:ext>
            </a:extLst>
          </p:cNvPr>
          <p:cNvSpPr txBox="1"/>
          <p:nvPr/>
        </p:nvSpPr>
        <p:spPr>
          <a:xfrm>
            <a:off x="808947" y="3017873"/>
            <a:ext cx="8177835" cy="5632311"/>
          </a:xfrm>
          <a:prstGeom prst="rect">
            <a:avLst/>
          </a:prstGeom>
          <a:noFill/>
        </p:spPr>
        <p:txBody>
          <a:bodyPr wrap="square">
            <a:spAutoFit/>
          </a:bodyPr>
          <a:lstStyle/>
          <a:p>
            <a:pPr lvl="1" algn="just">
              <a:buSzPts val="1100"/>
              <a:tabLst>
                <a:tab pos="528320" algn="l"/>
                <a:tab pos="528955" algn="l"/>
              </a:tabLst>
            </a:pPr>
            <a:r>
              <a:rPr lang="en-US" sz="2000" dirty="0">
                <a:effectLst/>
                <a:latin typeface="Arial MT"/>
                <a:ea typeface="Arial MT"/>
                <a:cs typeface="Arial MT"/>
              </a:rPr>
              <a:t>FERRIERE NORD S.p.A. (FENO), founded in the sixties, is nowadays the leading company of the</a:t>
            </a:r>
            <a:r>
              <a:rPr lang="en-US" sz="2000" spc="5" dirty="0">
                <a:effectLst/>
                <a:latin typeface="Arial MT"/>
                <a:ea typeface="Arial MT"/>
                <a:cs typeface="Arial MT"/>
              </a:rPr>
              <a:t> </a:t>
            </a:r>
            <a:r>
              <a:rPr lang="en-US" sz="2000" dirty="0" err="1">
                <a:effectLst/>
                <a:latin typeface="Arial MT"/>
                <a:ea typeface="Arial MT"/>
                <a:cs typeface="Arial MT"/>
              </a:rPr>
              <a:t>Pittini</a:t>
            </a:r>
            <a:r>
              <a:rPr lang="en-US" sz="2000" dirty="0">
                <a:effectLst/>
                <a:latin typeface="Arial MT"/>
                <a:ea typeface="Arial MT"/>
                <a:cs typeface="Arial MT"/>
              </a:rPr>
              <a:t> Group, an international firm that operates in the field of steel, mainly for the construction and</a:t>
            </a:r>
            <a:r>
              <a:rPr lang="en-US" sz="2000" spc="5" dirty="0">
                <a:effectLst/>
                <a:latin typeface="Arial MT"/>
                <a:ea typeface="Arial MT"/>
                <a:cs typeface="Arial MT"/>
              </a:rPr>
              <a:t> </a:t>
            </a:r>
            <a:r>
              <a:rPr lang="en-US" sz="2000" dirty="0">
                <a:effectLst/>
                <a:latin typeface="Arial MT"/>
                <a:ea typeface="Arial MT"/>
                <a:cs typeface="Arial MT"/>
              </a:rPr>
              <a:t>mechanical industries. </a:t>
            </a:r>
            <a:r>
              <a:rPr lang="en-US" sz="2000" dirty="0" err="1">
                <a:effectLst/>
                <a:latin typeface="Arial MT"/>
                <a:ea typeface="Arial MT"/>
                <a:cs typeface="Arial MT"/>
              </a:rPr>
              <a:t>Pittini</a:t>
            </a:r>
            <a:r>
              <a:rPr lang="en-US" sz="2000" dirty="0">
                <a:effectLst/>
                <a:latin typeface="Arial MT"/>
                <a:ea typeface="Arial MT"/>
                <a:cs typeface="Arial MT"/>
              </a:rPr>
              <a:t> group, with its three manufacturing facilities in </a:t>
            </a:r>
            <a:r>
              <a:rPr lang="en-US" sz="2000" dirty="0" err="1">
                <a:effectLst/>
                <a:latin typeface="Arial MT"/>
                <a:ea typeface="Arial MT"/>
                <a:cs typeface="Arial MT"/>
              </a:rPr>
              <a:t>Osoppo</a:t>
            </a:r>
            <a:r>
              <a:rPr lang="en-US" sz="2000" dirty="0">
                <a:latin typeface="Arial MT"/>
                <a:ea typeface="Arial MT"/>
                <a:cs typeface="Arial MT"/>
              </a:rPr>
              <a:t>, </a:t>
            </a:r>
            <a:r>
              <a:rPr lang="en-US" sz="2000" dirty="0">
                <a:effectLst/>
                <a:latin typeface="Arial MT"/>
                <a:ea typeface="Arial MT"/>
                <a:cs typeface="Arial MT"/>
              </a:rPr>
              <a:t>Potenza and Verona,</a:t>
            </a:r>
            <a:r>
              <a:rPr lang="en-US" sz="2000" spc="5" dirty="0">
                <a:effectLst/>
                <a:latin typeface="Arial MT"/>
                <a:ea typeface="Arial MT"/>
                <a:cs typeface="Arial MT"/>
              </a:rPr>
              <a:t> </a:t>
            </a:r>
            <a:r>
              <a:rPr lang="en-US" sz="2000" dirty="0">
                <a:effectLst/>
                <a:latin typeface="Arial MT"/>
                <a:ea typeface="Arial MT"/>
                <a:cs typeface="Arial MT"/>
              </a:rPr>
              <a:t>can rely on three electric steel mills, three rolling mills for the production of steel bars and coils for</a:t>
            </a:r>
            <a:r>
              <a:rPr lang="en-US" sz="2000" spc="5" dirty="0">
                <a:effectLst/>
                <a:latin typeface="Arial MT"/>
                <a:ea typeface="Arial MT"/>
                <a:cs typeface="Arial MT"/>
              </a:rPr>
              <a:t> </a:t>
            </a:r>
            <a:r>
              <a:rPr lang="en-US" sz="2000" dirty="0">
                <a:effectLst/>
                <a:latin typeface="Arial MT"/>
                <a:ea typeface="Arial MT"/>
                <a:cs typeface="Arial MT"/>
              </a:rPr>
              <a:t>reinforced concrete, one rolling plant for wire rod and several plants for the production of meshes</a:t>
            </a:r>
            <a:r>
              <a:rPr lang="en-US" sz="2000" spc="5" dirty="0">
                <a:effectLst/>
                <a:latin typeface="Arial MT"/>
                <a:ea typeface="Arial MT"/>
                <a:cs typeface="Arial MT"/>
              </a:rPr>
              <a:t> </a:t>
            </a:r>
            <a:r>
              <a:rPr lang="en-US" sz="2000" dirty="0">
                <a:effectLst/>
                <a:latin typeface="Arial MT"/>
                <a:ea typeface="Arial MT"/>
                <a:cs typeface="Arial MT"/>
              </a:rPr>
              <a:t>and</a:t>
            </a:r>
            <a:r>
              <a:rPr lang="en-US" sz="2000" spc="-25" dirty="0">
                <a:effectLst/>
                <a:latin typeface="Arial MT"/>
                <a:ea typeface="Arial MT"/>
                <a:cs typeface="Arial MT"/>
              </a:rPr>
              <a:t> </a:t>
            </a:r>
            <a:r>
              <a:rPr lang="en-US" sz="2000" dirty="0">
                <a:effectLst/>
                <a:latin typeface="Arial MT"/>
                <a:ea typeface="Arial MT"/>
                <a:cs typeface="Arial MT"/>
              </a:rPr>
              <a:t>lattice</a:t>
            </a:r>
            <a:r>
              <a:rPr lang="en-US" sz="2000" spc="-25" dirty="0">
                <a:effectLst/>
                <a:latin typeface="Arial MT"/>
                <a:ea typeface="Arial MT"/>
                <a:cs typeface="Arial MT"/>
              </a:rPr>
              <a:t> </a:t>
            </a:r>
            <a:r>
              <a:rPr lang="en-US" sz="2000" dirty="0">
                <a:effectLst/>
                <a:latin typeface="Arial MT"/>
                <a:ea typeface="Arial MT"/>
                <a:cs typeface="Arial MT"/>
              </a:rPr>
              <a:t>girders.</a:t>
            </a:r>
            <a:r>
              <a:rPr lang="en-US" sz="2000" spc="-25" dirty="0">
                <a:effectLst/>
                <a:latin typeface="Arial MT"/>
                <a:ea typeface="Arial MT"/>
                <a:cs typeface="Arial MT"/>
              </a:rPr>
              <a:t> </a:t>
            </a:r>
            <a:r>
              <a:rPr lang="en-US" sz="2000" dirty="0">
                <a:effectLst/>
                <a:latin typeface="Arial MT"/>
                <a:ea typeface="Arial MT"/>
                <a:cs typeface="Arial MT"/>
              </a:rPr>
              <a:t>FERRIERE</a:t>
            </a:r>
            <a:r>
              <a:rPr lang="en-US" sz="2000" spc="-30" dirty="0">
                <a:effectLst/>
                <a:latin typeface="Arial MT"/>
                <a:ea typeface="Arial MT"/>
                <a:cs typeface="Arial MT"/>
              </a:rPr>
              <a:t> </a:t>
            </a:r>
            <a:r>
              <a:rPr lang="en-US" sz="2000" dirty="0">
                <a:effectLst/>
                <a:latin typeface="Arial MT"/>
                <a:ea typeface="Arial MT"/>
                <a:cs typeface="Arial MT"/>
              </a:rPr>
              <a:t>NORD</a:t>
            </a:r>
            <a:r>
              <a:rPr lang="en-US" sz="2000" spc="-60" dirty="0">
                <a:effectLst/>
                <a:latin typeface="Arial MT"/>
                <a:ea typeface="Arial MT"/>
                <a:cs typeface="Arial MT"/>
              </a:rPr>
              <a:t> </a:t>
            </a:r>
            <a:r>
              <a:rPr lang="en-US" sz="2000" dirty="0">
                <a:effectLst/>
                <a:latin typeface="Arial MT"/>
                <a:ea typeface="Arial MT"/>
                <a:cs typeface="Arial MT"/>
              </a:rPr>
              <a:t>S.p.A.</a:t>
            </a:r>
            <a:r>
              <a:rPr lang="en-US" sz="2000" spc="-25" dirty="0">
                <a:effectLst/>
                <a:latin typeface="Arial MT"/>
                <a:ea typeface="Arial MT"/>
                <a:cs typeface="Arial MT"/>
              </a:rPr>
              <a:t> </a:t>
            </a:r>
            <a:r>
              <a:rPr lang="en-US" sz="2000" dirty="0">
                <a:effectLst/>
                <a:latin typeface="Arial MT"/>
                <a:ea typeface="Arial MT"/>
                <a:cs typeface="Arial MT"/>
              </a:rPr>
              <a:t>steel</a:t>
            </a:r>
            <a:r>
              <a:rPr lang="en-US" sz="2000" spc="-40" dirty="0">
                <a:effectLst/>
                <a:latin typeface="Arial MT"/>
                <a:ea typeface="Arial MT"/>
                <a:cs typeface="Arial MT"/>
              </a:rPr>
              <a:t> </a:t>
            </a:r>
            <a:r>
              <a:rPr lang="en-US" sz="2000" dirty="0">
                <a:effectLst/>
                <a:latin typeface="Arial MT"/>
                <a:ea typeface="Arial MT"/>
                <a:cs typeface="Arial MT"/>
              </a:rPr>
              <a:t>production</a:t>
            </a:r>
            <a:r>
              <a:rPr lang="en-US" sz="2000" spc="-20" dirty="0">
                <a:effectLst/>
                <a:latin typeface="Arial MT"/>
                <a:ea typeface="Arial MT"/>
                <a:cs typeface="Arial MT"/>
              </a:rPr>
              <a:t> </a:t>
            </a:r>
            <a:r>
              <a:rPr lang="en-US" sz="2000" dirty="0">
                <a:effectLst/>
                <a:latin typeface="Arial MT"/>
                <a:ea typeface="Arial MT"/>
                <a:cs typeface="Arial MT"/>
              </a:rPr>
              <a:t>in</a:t>
            </a:r>
            <a:r>
              <a:rPr lang="en-US" sz="2000" spc="-50" dirty="0">
                <a:effectLst/>
                <a:latin typeface="Arial MT"/>
                <a:ea typeface="Arial MT"/>
                <a:cs typeface="Arial MT"/>
              </a:rPr>
              <a:t> </a:t>
            </a:r>
            <a:r>
              <a:rPr lang="en-US" sz="2000" dirty="0">
                <a:effectLst/>
                <a:latin typeface="Arial MT"/>
                <a:ea typeface="Arial MT"/>
                <a:cs typeface="Arial MT"/>
              </a:rPr>
              <a:t>the</a:t>
            </a:r>
            <a:r>
              <a:rPr lang="en-US" sz="2000" spc="-20" dirty="0">
                <a:effectLst/>
                <a:latin typeface="Arial MT"/>
                <a:ea typeface="Arial MT"/>
                <a:cs typeface="Arial MT"/>
              </a:rPr>
              <a:t> </a:t>
            </a:r>
            <a:r>
              <a:rPr lang="en-US" sz="2000" dirty="0" err="1">
                <a:effectLst/>
                <a:latin typeface="Arial MT"/>
                <a:ea typeface="Arial MT"/>
                <a:cs typeface="Arial MT"/>
              </a:rPr>
              <a:t>Osoppo</a:t>
            </a:r>
            <a:r>
              <a:rPr lang="en-US" sz="2000" spc="-25" dirty="0">
                <a:effectLst/>
                <a:latin typeface="Arial MT"/>
                <a:ea typeface="Arial MT"/>
                <a:cs typeface="Arial MT"/>
              </a:rPr>
              <a:t> </a:t>
            </a:r>
            <a:r>
              <a:rPr lang="en-US" sz="2000" dirty="0">
                <a:effectLst/>
                <a:latin typeface="Arial MT"/>
                <a:ea typeface="Arial MT"/>
                <a:cs typeface="Arial MT"/>
              </a:rPr>
              <a:t>site</a:t>
            </a:r>
            <a:r>
              <a:rPr lang="en-US" sz="2000" spc="-25" dirty="0">
                <a:effectLst/>
                <a:latin typeface="Arial MT"/>
                <a:ea typeface="Arial MT"/>
                <a:cs typeface="Arial MT"/>
              </a:rPr>
              <a:t> </a:t>
            </a:r>
            <a:r>
              <a:rPr lang="en-US" sz="2000" dirty="0">
                <a:effectLst/>
                <a:latin typeface="Arial MT"/>
                <a:ea typeface="Arial MT"/>
                <a:cs typeface="Arial MT"/>
              </a:rPr>
              <a:t>reaches</a:t>
            </a:r>
            <a:r>
              <a:rPr lang="en-US" sz="2000" spc="-30" dirty="0">
                <a:effectLst/>
                <a:latin typeface="Arial MT"/>
                <a:ea typeface="Arial MT"/>
                <a:cs typeface="Arial MT"/>
              </a:rPr>
              <a:t> </a:t>
            </a:r>
            <a:r>
              <a:rPr lang="en-US" sz="2000" dirty="0">
                <a:effectLst/>
                <a:latin typeface="Arial MT"/>
                <a:ea typeface="Arial MT"/>
                <a:cs typeface="Arial MT"/>
              </a:rPr>
              <a:t>1.5</a:t>
            </a:r>
            <a:r>
              <a:rPr lang="en-US" sz="2000" spc="-25" dirty="0">
                <a:effectLst/>
                <a:latin typeface="Arial MT"/>
                <a:ea typeface="Arial MT"/>
                <a:cs typeface="Arial MT"/>
              </a:rPr>
              <a:t> </a:t>
            </a:r>
            <a:r>
              <a:rPr lang="en-US" sz="2000" dirty="0">
                <a:effectLst/>
                <a:latin typeface="Arial MT"/>
                <a:ea typeface="Arial MT"/>
                <a:cs typeface="Arial MT"/>
              </a:rPr>
              <a:t>million</a:t>
            </a:r>
            <a:r>
              <a:rPr lang="en-US" sz="2000" spc="-295" dirty="0">
                <a:effectLst/>
                <a:latin typeface="Arial MT"/>
                <a:ea typeface="Arial MT"/>
                <a:cs typeface="Arial MT"/>
              </a:rPr>
              <a:t> </a:t>
            </a:r>
            <a:r>
              <a:rPr lang="en-US" sz="2000" dirty="0">
                <a:effectLst/>
                <a:latin typeface="Arial MT"/>
                <a:ea typeface="Arial MT"/>
                <a:cs typeface="Arial MT"/>
              </a:rPr>
              <a:t>tons</a:t>
            </a:r>
            <a:r>
              <a:rPr lang="en-US" sz="2000" spc="-25" dirty="0">
                <a:effectLst/>
                <a:latin typeface="Arial MT"/>
                <a:ea typeface="Arial MT"/>
                <a:cs typeface="Arial MT"/>
              </a:rPr>
              <a:t> </a:t>
            </a:r>
            <a:r>
              <a:rPr lang="en-US" sz="2000" dirty="0">
                <a:effectLst/>
                <a:latin typeface="Arial MT"/>
                <a:ea typeface="Arial MT"/>
                <a:cs typeface="Arial MT"/>
              </a:rPr>
              <a:t>per</a:t>
            </a:r>
            <a:r>
              <a:rPr lang="en-US" sz="2000" spc="-5" dirty="0">
                <a:effectLst/>
                <a:latin typeface="Arial MT"/>
                <a:ea typeface="Arial MT"/>
                <a:cs typeface="Arial MT"/>
              </a:rPr>
              <a:t> </a:t>
            </a:r>
            <a:r>
              <a:rPr lang="en-US" sz="2000" dirty="0">
                <a:effectLst/>
                <a:latin typeface="Arial MT"/>
                <a:ea typeface="Arial MT"/>
                <a:cs typeface="Arial MT"/>
              </a:rPr>
              <a:t>year</a:t>
            </a:r>
            <a:r>
              <a:rPr lang="en-US" sz="2000" spc="-10" dirty="0">
                <a:effectLst/>
                <a:latin typeface="Arial MT"/>
                <a:ea typeface="Arial MT"/>
                <a:cs typeface="Arial MT"/>
              </a:rPr>
              <a:t> </a:t>
            </a:r>
            <a:r>
              <a:rPr lang="en-US" sz="2000" dirty="0">
                <a:effectLst/>
                <a:latin typeface="Arial MT"/>
                <a:ea typeface="Arial MT"/>
                <a:cs typeface="Arial MT"/>
              </a:rPr>
              <a:t>using</a:t>
            </a:r>
            <a:r>
              <a:rPr lang="en-US" sz="2000" spc="-10" dirty="0">
                <a:effectLst/>
                <a:latin typeface="Arial MT"/>
                <a:ea typeface="Arial MT"/>
                <a:cs typeface="Arial MT"/>
              </a:rPr>
              <a:t> </a:t>
            </a:r>
            <a:r>
              <a:rPr lang="en-US" sz="2000" dirty="0">
                <a:effectLst/>
                <a:latin typeface="Arial MT"/>
                <a:ea typeface="Arial MT"/>
                <a:cs typeface="Arial MT"/>
              </a:rPr>
              <a:t>a</a:t>
            </a:r>
            <a:r>
              <a:rPr lang="en-US" sz="2000" spc="10" dirty="0">
                <a:effectLst/>
                <a:latin typeface="Arial MT"/>
                <a:ea typeface="Arial MT"/>
                <a:cs typeface="Arial MT"/>
              </a:rPr>
              <a:t> </a:t>
            </a:r>
            <a:r>
              <a:rPr lang="en-US" sz="2000" dirty="0">
                <a:effectLst/>
                <a:latin typeface="Arial MT"/>
                <a:ea typeface="Arial MT"/>
                <a:cs typeface="Arial MT"/>
              </a:rPr>
              <a:t>single</a:t>
            </a:r>
            <a:r>
              <a:rPr lang="en-US" sz="2000" spc="15" dirty="0">
                <a:effectLst/>
                <a:latin typeface="Arial MT"/>
                <a:ea typeface="Arial MT"/>
                <a:cs typeface="Arial MT"/>
              </a:rPr>
              <a:t> </a:t>
            </a:r>
            <a:r>
              <a:rPr lang="en-US" sz="2000" dirty="0">
                <a:effectLst/>
                <a:latin typeface="Arial MT"/>
                <a:ea typeface="Arial MT"/>
                <a:cs typeface="Arial MT"/>
              </a:rPr>
              <a:t>EAF</a:t>
            </a:r>
            <a:r>
              <a:rPr lang="en-US" sz="2000" spc="-5" dirty="0">
                <a:effectLst/>
                <a:latin typeface="Arial MT"/>
                <a:ea typeface="Arial MT"/>
                <a:cs typeface="Arial MT"/>
              </a:rPr>
              <a:t> </a:t>
            </a:r>
            <a:r>
              <a:rPr lang="en-US" sz="2000" dirty="0">
                <a:effectLst/>
                <a:latin typeface="Arial MT"/>
                <a:ea typeface="Arial MT"/>
                <a:cs typeface="Arial MT"/>
              </a:rPr>
              <a:t>(electric</a:t>
            </a:r>
            <a:r>
              <a:rPr lang="en-US" sz="2000" spc="5" dirty="0">
                <a:effectLst/>
                <a:latin typeface="Arial MT"/>
                <a:ea typeface="Arial MT"/>
                <a:cs typeface="Arial MT"/>
              </a:rPr>
              <a:t> </a:t>
            </a:r>
            <a:r>
              <a:rPr lang="en-US" sz="2000" dirty="0">
                <a:effectLst/>
                <a:latin typeface="Arial MT"/>
                <a:ea typeface="Arial MT"/>
                <a:cs typeface="Arial MT"/>
              </a:rPr>
              <a:t>arc</a:t>
            </a:r>
            <a:r>
              <a:rPr lang="en-US" sz="2000" spc="-25" dirty="0">
                <a:effectLst/>
                <a:latin typeface="Arial MT"/>
                <a:ea typeface="Arial MT"/>
                <a:cs typeface="Arial MT"/>
              </a:rPr>
              <a:t> </a:t>
            </a:r>
            <a:r>
              <a:rPr lang="en-US" sz="2000" dirty="0">
                <a:effectLst/>
                <a:latin typeface="Arial MT"/>
                <a:ea typeface="Arial MT"/>
                <a:cs typeface="Arial MT"/>
              </a:rPr>
              <a:t>furnace)</a:t>
            </a:r>
            <a:r>
              <a:rPr lang="en-US" sz="2000" spc="-5" dirty="0">
                <a:effectLst/>
                <a:latin typeface="Arial MT"/>
                <a:ea typeface="Arial MT"/>
                <a:cs typeface="Arial MT"/>
              </a:rPr>
              <a:t> </a:t>
            </a:r>
            <a:r>
              <a:rPr lang="en-US" sz="2000" dirty="0">
                <a:effectLst/>
                <a:latin typeface="Arial MT"/>
                <a:ea typeface="Arial MT"/>
                <a:cs typeface="Arial MT"/>
              </a:rPr>
              <a:t>charged</a:t>
            </a:r>
            <a:r>
              <a:rPr lang="en-US" sz="2000" spc="10" dirty="0">
                <a:effectLst/>
                <a:latin typeface="Arial MT"/>
                <a:ea typeface="Arial MT"/>
                <a:cs typeface="Arial MT"/>
              </a:rPr>
              <a:t> </a:t>
            </a:r>
            <a:r>
              <a:rPr lang="en-US" sz="2000" dirty="0">
                <a:effectLst/>
                <a:latin typeface="Arial MT"/>
                <a:ea typeface="Arial MT"/>
                <a:cs typeface="Arial MT"/>
              </a:rPr>
              <a:t>with</a:t>
            </a:r>
            <a:r>
              <a:rPr lang="en-US" sz="2000" spc="-10" dirty="0">
                <a:effectLst/>
                <a:latin typeface="Arial MT"/>
                <a:ea typeface="Arial MT"/>
                <a:cs typeface="Arial MT"/>
              </a:rPr>
              <a:t> </a:t>
            </a:r>
            <a:r>
              <a:rPr lang="en-US" sz="2000" dirty="0">
                <a:effectLst/>
                <a:latin typeface="Arial MT"/>
                <a:ea typeface="Arial MT"/>
                <a:cs typeface="Arial MT"/>
              </a:rPr>
              <a:t>scrap.</a:t>
            </a:r>
          </a:p>
          <a:p>
            <a:pPr lvl="1" algn="just">
              <a:buSzPts val="1100"/>
              <a:tabLst>
                <a:tab pos="528320" algn="l"/>
                <a:tab pos="528955" algn="l"/>
              </a:tabLst>
            </a:pPr>
            <a:r>
              <a:rPr lang="en-US" sz="2000" dirty="0">
                <a:effectLst/>
                <a:latin typeface="Arial MT"/>
                <a:ea typeface="Arial MT"/>
                <a:cs typeface="Arial MT"/>
              </a:rPr>
              <a:t>FERRIERE NORD </a:t>
            </a:r>
            <a:r>
              <a:rPr lang="en-US" sz="2000" dirty="0" err="1">
                <a:effectLst/>
                <a:latin typeface="Arial MT"/>
                <a:ea typeface="Arial MT"/>
                <a:cs typeface="Arial MT"/>
              </a:rPr>
              <a:t>S.p.A.’s</a:t>
            </a:r>
            <a:r>
              <a:rPr lang="en-US" sz="2000" dirty="0">
                <a:effectLst/>
                <a:latin typeface="Arial MT"/>
                <a:ea typeface="Arial MT"/>
                <a:cs typeface="Arial MT"/>
              </a:rPr>
              <a:t> manufacturing practices are centered around the company’s Zero Waste</a:t>
            </a:r>
            <a:r>
              <a:rPr lang="en-US" sz="2000" spc="-295" dirty="0">
                <a:effectLst/>
                <a:latin typeface="Arial MT"/>
                <a:ea typeface="Arial MT"/>
                <a:cs typeface="Arial MT"/>
              </a:rPr>
              <a:t> </a:t>
            </a:r>
            <a:r>
              <a:rPr lang="en-US" sz="2000" spc="-5" dirty="0">
                <a:effectLst/>
                <a:latin typeface="Arial MT"/>
                <a:ea typeface="Arial MT"/>
                <a:cs typeface="Arial MT"/>
              </a:rPr>
              <a:t>Project,</a:t>
            </a:r>
            <a:r>
              <a:rPr lang="en-US" sz="2000" spc="-65" dirty="0">
                <a:effectLst/>
                <a:latin typeface="Arial MT"/>
                <a:ea typeface="Arial MT"/>
                <a:cs typeface="Arial MT"/>
              </a:rPr>
              <a:t> </a:t>
            </a:r>
            <a:r>
              <a:rPr lang="en-US" sz="2000" spc="-5" dirty="0">
                <a:effectLst/>
                <a:latin typeface="Arial MT"/>
                <a:ea typeface="Arial MT"/>
                <a:cs typeface="Arial MT"/>
              </a:rPr>
              <a:t>devoting</a:t>
            </a:r>
            <a:r>
              <a:rPr lang="en-US" sz="2000" spc="-60" dirty="0">
                <a:effectLst/>
                <a:latin typeface="Arial MT"/>
                <a:ea typeface="Arial MT"/>
                <a:cs typeface="Arial MT"/>
              </a:rPr>
              <a:t> </a:t>
            </a:r>
            <a:r>
              <a:rPr lang="en-US" sz="2000" spc="-5" dirty="0">
                <a:effectLst/>
                <a:latin typeface="Arial MT"/>
                <a:ea typeface="Arial MT"/>
                <a:cs typeface="Arial MT"/>
              </a:rPr>
              <a:t>efforts</a:t>
            </a:r>
            <a:r>
              <a:rPr lang="en-US" sz="2000" spc="-70" dirty="0">
                <a:effectLst/>
                <a:latin typeface="Arial MT"/>
                <a:ea typeface="Arial MT"/>
                <a:cs typeface="Arial MT"/>
              </a:rPr>
              <a:t> </a:t>
            </a:r>
            <a:r>
              <a:rPr lang="en-US" sz="2000" spc="-5" dirty="0">
                <a:effectLst/>
                <a:latin typeface="Arial MT"/>
                <a:ea typeface="Arial MT"/>
                <a:cs typeface="Arial MT"/>
              </a:rPr>
              <a:t>to</a:t>
            </a:r>
            <a:r>
              <a:rPr lang="en-US" sz="2000" spc="-35" dirty="0">
                <a:effectLst/>
                <a:latin typeface="Arial MT"/>
                <a:ea typeface="Arial MT"/>
                <a:cs typeface="Arial MT"/>
              </a:rPr>
              <a:t> </a:t>
            </a:r>
            <a:r>
              <a:rPr lang="en-US" sz="2000" spc="-5" dirty="0">
                <a:effectLst/>
                <a:latin typeface="Arial MT"/>
                <a:ea typeface="Arial MT"/>
                <a:cs typeface="Arial MT"/>
              </a:rPr>
              <a:t>recycling</a:t>
            </a:r>
            <a:r>
              <a:rPr lang="en-US" sz="2000" spc="-35" dirty="0">
                <a:effectLst/>
                <a:latin typeface="Arial MT"/>
                <a:ea typeface="Arial MT"/>
                <a:cs typeface="Arial MT"/>
              </a:rPr>
              <a:t> </a:t>
            </a:r>
            <a:r>
              <a:rPr lang="en-US" sz="2000" spc="-5" dirty="0">
                <a:effectLst/>
                <a:latin typeface="Arial MT"/>
                <a:ea typeface="Arial MT"/>
                <a:cs typeface="Arial MT"/>
              </a:rPr>
              <a:t>raw</a:t>
            </a:r>
            <a:r>
              <a:rPr lang="en-US" sz="2000" spc="-75" dirty="0">
                <a:effectLst/>
                <a:latin typeface="Arial MT"/>
                <a:ea typeface="Arial MT"/>
                <a:cs typeface="Arial MT"/>
              </a:rPr>
              <a:t> </a:t>
            </a:r>
            <a:r>
              <a:rPr lang="en-US" sz="2000" spc="-5" dirty="0">
                <a:effectLst/>
                <a:latin typeface="Arial MT"/>
                <a:ea typeface="Arial MT"/>
                <a:cs typeface="Arial MT"/>
              </a:rPr>
              <a:t>materials</a:t>
            </a:r>
            <a:r>
              <a:rPr lang="en-US" sz="2000" spc="-85" dirty="0">
                <a:effectLst/>
                <a:latin typeface="Arial MT"/>
                <a:ea typeface="Arial MT"/>
                <a:cs typeface="Arial MT"/>
              </a:rPr>
              <a:t> </a:t>
            </a:r>
            <a:r>
              <a:rPr lang="en-US" sz="2000" spc="-5" dirty="0">
                <a:effectLst/>
                <a:latin typeface="Arial MT"/>
                <a:ea typeface="Arial MT"/>
                <a:cs typeface="Arial MT"/>
              </a:rPr>
              <a:t>and</a:t>
            </a:r>
            <a:r>
              <a:rPr lang="en-US" sz="2000" spc="-35" dirty="0">
                <a:effectLst/>
                <a:latin typeface="Arial MT"/>
                <a:ea typeface="Arial MT"/>
                <a:cs typeface="Arial MT"/>
              </a:rPr>
              <a:t> </a:t>
            </a:r>
            <a:r>
              <a:rPr lang="en-US" sz="2000" spc="-5" dirty="0">
                <a:effectLst/>
                <a:latin typeface="Arial MT"/>
                <a:ea typeface="Arial MT"/>
                <a:cs typeface="Arial MT"/>
              </a:rPr>
              <a:t>waste.</a:t>
            </a:r>
            <a:r>
              <a:rPr lang="en-US" sz="2000" spc="-65" dirty="0">
                <a:effectLst/>
                <a:latin typeface="Arial MT"/>
                <a:ea typeface="Arial MT"/>
                <a:cs typeface="Arial MT"/>
              </a:rPr>
              <a:t> </a:t>
            </a:r>
            <a:r>
              <a:rPr lang="en-US" sz="2000" dirty="0">
                <a:effectLst/>
                <a:latin typeface="Arial MT"/>
                <a:ea typeface="Arial MT"/>
                <a:cs typeface="Arial MT"/>
              </a:rPr>
              <a:t>The</a:t>
            </a:r>
            <a:r>
              <a:rPr lang="en-US" sz="2000" spc="-60" dirty="0">
                <a:effectLst/>
                <a:latin typeface="Arial MT"/>
                <a:ea typeface="Arial MT"/>
                <a:cs typeface="Arial MT"/>
              </a:rPr>
              <a:t> </a:t>
            </a:r>
            <a:r>
              <a:rPr lang="en-US" sz="2000" dirty="0">
                <a:effectLst/>
                <a:latin typeface="Arial MT"/>
                <a:ea typeface="Arial MT"/>
                <a:cs typeface="Arial MT"/>
              </a:rPr>
              <a:t>facilities</a:t>
            </a:r>
            <a:r>
              <a:rPr lang="en-US" sz="2000" spc="-70" dirty="0">
                <a:effectLst/>
                <a:latin typeface="Arial MT"/>
                <a:ea typeface="Arial MT"/>
                <a:cs typeface="Arial MT"/>
              </a:rPr>
              <a:t> </a:t>
            </a:r>
            <a:r>
              <a:rPr lang="en-US" sz="2000" dirty="0">
                <a:effectLst/>
                <a:latin typeface="Arial MT"/>
                <a:ea typeface="Arial MT"/>
                <a:cs typeface="Arial MT"/>
              </a:rPr>
              <a:t>have</a:t>
            </a:r>
            <a:r>
              <a:rPr lang="en-US" sz="2000" spc="-60" dirty="0">
                <a:effectLst/>
                <a:latin typeface="Arial MT"/>
                <a:ea typeface="Arial MT"/>
                <a:cs typeface="Arial MT"/>
              </a:rPr>
              <a:t> </a:t>
            </a:r>
            <a:r>
              <a:rPr lang="en-US" sz="2000" dirty="0">
                <a:effectLst/>
                <a:latin typeface="Arial MT"/>
                <a:ea typeface="Arial MT"/>
                <a:cs typeface="Arial MT"/>
              </a:rPr>
              <a:t>been</a:t>
            </a:r>
            <a:r>
              <a:rPr lang="en-US" sz="2000" spc="-60" dirty="0">
                <a:effectLst/>
                <a:latin typeface="Arial MT"/>
                <a:ea typeface="Arial MT"/>
                <a:cs typeface="Arial MT"/>
              </a:rPr>
              <a:t> </a:t>
            </a:r>
            <a:r>
              <a:rPr lang="en-US" sz="2000" dirty="0">
                <a:effectLst/>
                <a:latin typeface="Arial MT"/>
                <a:ea typeface="Arial MT"/>
                <a:cs typeface="Arial MT"/>
              </a:rPr>
              <a:t>certified</a:t>
            </a:r>
            <a:r>
              <a:rPr lang="en-US" sz="2000" spc="-55" dirty="0">
                <a:effectLst/>
                <a:latin typeface="Arial MT"/>
                <a:ea typeface="Arial MT"/>
                <a:cs typeface="Arial MT"/>
              </a:rPr>
              <a:t> </a:t>
            </a:r>
            <a:r>
              <a:rPr lang="en-US" sz="2000" dirty="0">
                <a:effectLst/>
                <a:latin typeface="Arial MT"/>
                <a:ea typeface="Arial MT"/>
                <a:cs typeface="Arial MT"/>
              </a:rPr>
              <a:t>under</a:t>
            </a:r>
            <a:r>
              <a:rPr lang="en-US" sz="2000" spc="5" dirty="0">
                <a:effectLst/>
                <a:latin typeface="Arial MT"/>
                <a:ea typeface="Arial MT"/>
                <a:cs typeface="Arial MT"/>
              </a:rPr>
              <a:t> </a:t>
            </a:r>
            <a:r>
              <a:rPr lang="en-US" sz="2000" dirty="0">
                <a:effectLst/>
                <a:latin typeface="Arial MT"/>
                <a:ea typeface="Arial MT"/>
                <a:cs typeface="Arial MT"/>
              </a:rPr>
              <a:t>ISO 9001:2015 for meeting quality management standards and ISO 14001:2015 and 50001:2011</a:t>
            </a:r>
            <a:r>
              <a:rPr lang="en-US" sz="2000" spc="5" dirty="0">
                <a:effectLst/>
                <a:latin typeface="Arial MT"/>
                <a:ea typeface="Arial MT"/>
                <a:cs typeface="Arial MT"/>
              </a:rPr>
              <a:t> </a:t>
            </a:r>
            <a:r>
              <a:rPr lang="en-US" sz="2000" dirty="0">
                <a:effectLst/>
                <a:latin typeface="Arial MT"/>
                <a:ea typeface="Arial MT"/>
                <a:cs typeface="Arial MT"/>
              </a:rPr>
              <a:t>corresponding</a:t>
            </a:r>
            <a:r>
              <a:rPr lang="en-US" sz="2000" spc="-5" dirty="0">
                <a:effectLst/>
                <a:latin typeface="Arial MT"/>
                <a:ea typeface="Arial MT"/>
                <a:cs typeface="Arial MT"/>
              </a:rPr>
              <a:t> </a:t>
            </a:r>
            <a:r>
              <a:rPr lang="en-US" sz="2000" dirty="0">
                <a:effectLst/>
                <a:latin typeface="Arial MT"/>
                <a:ea typeface="Arial MT"/>
                <a:cs typeface="Arial MT"/>
              </a:rPr>
              <a:t>to environmental</a:t>
            </a:r>
            <a:r>
              <a:rPr lang="en-US" sz="2000" spc="-40" dirty="0">
                <a:effectLst/>
                <a:latin typeface="Arial MT"/>
                <a:ea typeface="Arial MT"/>
                <a:cs typeface="Arial MT"/>
              </a:rPr>
              <a:t> </a:t>
            </a:r>
            <a:r>
              <a:rPr lang="en-US" sz="2000" dirty="0">
                <a:effectLst/>
                <a:latin typeface="Arial MT"/>
                <a:ea typeface="Arial MT"/>
                <a:cs typeface="Arial MT"/>
              </a:rPr>
              <a:t>and</a:t>
            </a:r>
            <a:r>
              <a:rPr lang="en-US" sz="2000" spc="-25" dirty="0">
                <a:effectLst/>
                <a:latin typeface="Arial MT"/>
                <a:ea typeface="Arial MT"/>
                <a:cs typeface="Arial MT"/>
              </a:rPr>
              <a:t> </a:t>
            </a:r>
            <a:r>
              <a:rPr lang="en-US" sz="2000" dirty="0">
                <a:effectLst/>
                <a:latin typeface="Arial MT"/>
                <a:ea typeface="Arial MT"/>
                <a:cs typeface="Arial MT"/>
              </a:rPr>
              <a:t>energy</a:t>
            </a:r>
            <a:r>
              <a:rPr lang="en-US" sz="2000" spc="-10" dirty="0">
                <a:effectLst/>
                <a:latin typeface="Arial MT"/>
                <a:ea typeface="Arial MT"/>
                <a:cs typeface="Arial MT"/>
              </a:rPr>
              <a:t> </a:t>
            </a:r>
            <a:r>
              <a:rPr lang="en-US" sz="2000" dirty="0">
                <a:effectLst/>
                <a:latin typeface="Arial MT"/>
                <a:ea typeface="Arial MT"/>
                <a:cs typeface="Arial MT"/>
              </a:rPr>
              <a:t>management</a:t>
            </a:r>
            <a:r>
              <a:rPr lang="en-US" sz="2000" spc="-30" dirty="0">
                <a:effectLst/>
                <a:latin typeface="Arial MT"/>
                <a:ea typeface="Arial MT"/>
                <a:cs typeface="Arial MT"/>
              </a:rPr>
              <a:t> </a:t>
            </a:r>
            <a:r>
              <a:rPr lang="en-US" sz="2000" dirty="0">
                <a:effectLst/>
                <a:latin typeface="Arial MT"/>
                <a:ea typeface="Arial MT"/>
                <a:cs typeface="Arial MT"/>
              </a:rPr>
              <a:t>standards</a:t>
            </a:r>
            <a:r>
              <a:rPr lang="en-US" sz="2000" spc="-35" dirty="0">
                <a:effectLst/>
                <a:latin typeface="Arial MT"/>
                <a:ea typeface="Arial MT"/>
                <a:cs typeface="Arial MT"/>
              </a:rPr>
              <a:t> </a:t>
            </a:r>
            <a:r>
              <a:rPr lang="en-US" sz="2000" dirty="0">
                <a:effectLst/>
                <a:latin typeface="Arial MT"/>
                <a:ea typeface="Arial MT"/>
                <a:cs typeface="Arial MT"/>
              </a:rPr>
              <a:t>compliance,</a:t>
            </a:r>
            <a:r>
              <a:rPr lang="en-US" sz="2000" spc="-10" dirty="0">
                <a:effectLst/>
                <a:latin typeface="Arial MT"/>
                <a:ea typeface="Arial MT"/>
                <a:cs typeface="Arial MT"/>
              </a:rPr>
              <a:t> </a:t>
            </a:r>
            <a:r>
              <a:rPr lang="en-US" sz="2000" dirty="0">
                <a:effectLst/>
                <a:latin typeface="Arial MT"/>
                <a:ea typeface="Arial MT"/>
                <a:cs typeface="Arial MT"/>
              </a:rPr>
              <a:t>respectively.</a:t>
            </a:r>
            <a:endParaRPr lang="sv-SE" sz="2000" kern="100" dirty="0">
              <a:solidFill>
                <a:srgbClr val="404040"/>
              </a:solidFill>
              <a:latin typeface="Arial (body)"/>
            </a:endParaRPr>
          </a:p>
        </p:txBody>
      </p:sp>
      <p:pic>
        <p:nvPicPr>
          <p:cNvPr id="21" name="image40.jpeg">
            <a:extLst>
              <a:ext uri="{FF2B5EF4-FFF2-40B4-BE49-F238E27FC236}">
                <a16:creationId xmlns:a16="http://schemas.microsoft.com/office/drawing/2014/main" id="{64FE5F8D-67B9-45A8-98D4-66ACA642D403}"/>
              </a:ext>
            </a:extLst>
          </p:cNvPr>
          <p:cNvPicPr>
            <a:picLocks noChangeAspect="1"/>
          </p:cNvPicPr>
          <p:nvPr/>
        </p:nvPicPr>
        <p:blipFill>
          <a:blip r:embed="rId6" cstate="print"/>
          <a:stretch>
            <a:fillRect/>
          </a:stretch>
        </p:blipFill>
        <p:spPr>
          <a:xfrm>
            <a:off x="10320337" y="2537667"/>
            <a:ext cx="7158716" cy="4278094"/>
          </a:xfrm>
          <a:prstGeom prst="rect">
            <a:avLst/>
          </a:prstGeom>
        </p:spPr>
      </p:pic>
      <p:pic>
        <p:nvPicPr>
          <p:cNvPr id="22" name="Imagen 115">
            <a:extLst>
              <a:ext uri="{FF2B5EF4-FFF2-40B4-BE49-F238E27FC236}">
                <a16:creationId xmlns:a16="http://schemas.microsoft.com/office/drawing/2014/main" id="{39605F8B-6D50-4E47-88E6-5E260EBB71C9}"/>
              </a:ext>
            </a:extLst>
          </p:cNvPr>
          <p:cNvPicPr>
            <a:picLocks noChangeAspect="1"/>
          </p:cNvPicPr>
          <p:nvPr/>
        </p:nvPicPr>
        <p:blipFill>
          <a:blip r:embed="rId7"/>
          <a:stretch>
            <a:fillRect/>
          </a:stretch>
        </p:blipFill>
        <p:spPr>
          <a:xfrm>
            <a:off x="4124416" y="1294464"/>
            <a:ext cx="1812359" cy="1521412"/>
          </a:xfrm>
          <a:prstGeom prst="rect">
            <a:avLst/>
          </a:prstGeom>
        </p:spPr>
      </p:pic>
    </p:spTree>
    <p:extLst>
      <p:ext uri="{BB962C8B-B14F-4D97-AF65-F5344CB8AC3E}">
        <p14:creationId xmlns:p14="http://schemas.microsoft.com/office/powerpoint/2010/main" val="2390882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687AB5ED-77D2-45EC-AF55-339AC7DA13BE}"/>
              </a:ext>
            </a:extLst>
          </p:cNvPr>
          <p:cNvSpPr txBox="1"/>
          <p:nvPr/>
        </p:nvSpPr>
        <p:spPr>
          <a:xfrm>
            <a:off x="448707" y="1201221"/>
            <a:ext cx="9144000" cy="646331"/>
          </a:xfrm>
          <a:prstGeom prst="rect">
            <a:avLst/>
          </a:prstGeom>
          <a:noFill/>
        </p:spPr>
        <p:txBody>
          <a:bodyPr wrap="square">
            <a:spAutoFit/>
          </a:bodyPr>
          <a:lstStyle/>
          <a:p>
            <a:r>
              <a:rPr lang="en-US" sz="3600" b="1">
                <a:solidFill>
                  <a:srgbClr val="CC0033"/>
                </a:solidFill>
                <a:latin typeface="+mj-lt"/>
                <a:cs typeface="Arial" panose="020B0604020202020204" pitchFamily="34" charset="0"/>
              </a:rPr>
              <a:t>Production process in PITTINI-FENO</a:t>
            </a:r>
            <a:endParaRPr lang="sv-SE" sz="3600"/>
          </a:p>
        </p:txBody>
      </p:sp>
      <p:pic>
        <p:nvPicPr>
          <p:cNvPr id="29" name="image41.png">
            <a:extLst>
              <a:ext uri="{FF2B5EF4-FFF2-40B4-BE49-F238E27FC236}">
                <a16:creationId xmlns:a16="http://schemas.microsoft.com/office/drawing/2014/main" id="{CD68272E-D765-4006-9DAC-6A197D513C9D}"/>
              </a:ext>
            </a:extLst>
          </p:cNvPr>
          <p:cNvPicPr>
            <a:picLocks noChangeAspect="1"/>
          </p:cNvPicPr>
          <p:nvPr/>
        </p:nvPicPr>
        <p:blipFill>
          <a:blip r:embed="rId6" cstate="print"/>
          <a:stretch>
            <a:fillRect/>
          </a:stretch>
        </p:blipFill>
        <p:spPr>
          <a:xfrm>
            <a:off x="2857500" y="851122"/>
            <a:ext cx="14533172" cy="8535059"/>
          </a:xfrm>
          <a:prstGeom prst="rect">
            <a:avLst/>
          </a:prstGeom>
        </p:spPr>
      </p:pic>
      <p:sp>
        <p:nvSpPr>
          <p:cNvPr id="3" name="TextBox 2">
            <a:extLst>
              <a:ext uri="{FF2B5EF4-FFF2-40B4-BE49-F238E27FC236}">
                <a16:creationId xmlns:a16="http://schemas.microsoft.com/office/drawing/2014/main" id="{D4D89C44-C14B-269F-B505-BA01265DDEB3}"/>
              </a:ext>
            </a:extLst>
          </p:cNvPr>
          <p:cNvSpPr txBox="1"/>
          <p:nvPr/>
        </p:nvSpPr>
        <p:spPr>
          <a:xfrm>
            <a:off x="897328" y="5665116"/>
            <a:ext cx="8938060" cy="2926442"/>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lnSpc>
                <a:spcPct val="150000"/>
              </a:lnSpc>
            </a:pPr>
            <a:r>
              <a:rPr lang="en-US" sz="2400" b="1" i="0" u="none" strike="noStrike" baseline="0">
                <a:solidFill>
                  <a:srgbClr val="000000"/>
                </a:solidFill>
                <a:latin typeface="+mj-lt"/>
              </a:rPr>
              <a:t>Process description</a:t>
            </a:r>
          </a:p>
          <a:p>
            <a:pPr marL="71120" marR="294640" algn="just">
              <a:spcBef>
                <a:spcPts val="470"/>
              </a:spcBef>
              <a:spcAft>
                <a:spcPts val="0"/>
              </a:spcAft>
            </a:pPr>
            <a:r>
              <a:rPr lang="en-US" sz="2400">
                <a:solidFill>
                  <a:srgbClr val="374151"/>
                </a:solidFill>
                <a:latin typeface="+mj-lt"/>
              </a:rPr>
              <a:t>The Electric Arc Furnace melts the scrap to liquid steel and increases its temperature to the desired value. The liquid steel is treated in the Ladle Furnace, where the chemical composition and steel temperature are adjusted. It is then put into a Continuous Casting Machine where liquid steel becomes solid in the shape of square billets. </a:t>
            </a:r>
          </a:p>
        </p:txBody>
      </p:sp>
      <p:sp>
        <p:nvSpPr>
          <p:cNvPr id="2" name="textruta 1">
            <a:extLst>
              <a:ext uri="{FF2B5EF4-FFF2-40B4-BE49-F238E27FC236}">
                <a16:creationId xmlns:a16="http://schemas.microsoft.com/office/drawing/2014/main" id="{4379A702-9341-057D-9EEF-75A024332069}"/>
              </a:ext>
            </a:extLst>
          </p:cNvPr>
          <p:cNvSpPr txBox="1"/>
          <p:nvPr/>
        </p:nvSpPr>
        <p:spPr>
          <a:xfrm>
            <a:off x="3753676" y="4532400"/>
            <a:ext cx="1612682" cy="369332"/>
          </a:xfrm>
          <a:prstGeom prst="rect">
            <a:avLst/>
          </a:prstGeom>
          <a:noFill/>
        </p:spPr>
        <p:txBody>
          <a:bodyPr wrap="square">
            <a:spAutoFit/>
          </a:bodyPr>
          <a:lstStyle/>
          <a:p>
            <a:pPr algn="ctr"/>
            <a:r>
              <a:rPr lang="sv-SE" b="1"/>
              <a:t>2</a:t>
            </a:r>
            <a:r>
              <a:rPr lang="sv-SE" b="1">
                <a:solidFill>
                  <a:schemeClr val="tx1"/>
                </a:solidFill>
              </a:rPr>
              <a:t>.</a:t>
            </a:r>
          </a:p>
        </p:txBody>
      </p:sp>
      <p:sp>
        <p:nvSpPr>
          <p:cNvPr id="15" name="textruta 14">
            <a:extLst>
              <a:ext uri="{FF2B5EF4-FFF2-40B4-BE49-F238E27FC236}">
                <a16:creationId xmlns:a16="http://schemas.microsoft.com/office/drawing/2014/main" id="{BCADA39F-47D1-EBA2-0078-E576835E784B}"/>
              </a:ext>
            </a:extLst>
          </p:cNvPr>
          <p:cNvSpPr txBox="1"/>
          <p:nvPr/>
        </p:nvSpPr>
        <p:spPr>
          <a:xfrm>
            <a:off x="1967249" y="4532400"/>
            <a:ext cx="1612682" cy="369332"/>
          </a:xfrm>
          <a:prstGeom prst="rect">
            <a:avLst/>
          </a:prstGeom>
          <a:noFill/>
        </p:spPr>
        <p:txBody>
          <a:bodyPr wrap="square">
            <a:spAutoFit/>
          </a:bodyPr>
          <a:lstStyle/>
          <a:p>
            <a:pPr algn="ctr"/>
            <a:r>
              <a:rPr lang="sv-SE" b="1">
                <a:solidFill>
                  <a:schemeClr val="tx1"/>
                </a:solidFill>
              </a:rPr>
              <a:t>1.</a:t>
            </a:r>
          </a:p>
        </p:txBody>
      </p:sp>
      <p:sp>
        <p:nvSpPr>
          <p:cNvPr id="16" name="textruta 15">
            <a:extLst>
              <a:ext uri="{FF2B5EF4-FFF2-40B4-BE49-F238E27FC236}">
                <a16:creationId xmlns:a16="http://schemas.microsoft.com/office/drawing/2014/main" id="{4D0691D0-5405-8A0D-A736-C7C7E4B3E34E}"/>
              </a:ext>
            </a:extLst>
          </p:cNvPr>
          <p:cNvSpPr txBox="1"/>
          <p:nvPr/>
        </p:nvSpPr>
        <p:spPr>
          <a:xfrm>
            <a:off x="5631090" y="4452590"/>
            <a:ext cx="1612682" cy="369332"/>
          </a:xfrm>
          <a:prstGeom prst="rect">
            <a:avLst/>
          </a:prstGeom>
          <a:noFill/>
        </p:spPr>
        <p:txBody>
          <a:bodyPr wrap="square">
            <a:spAutoFit/>
          </a:bodyPr>
          <a:lstStyle/>
          <a:p>
            <a:pPr algn="ctr"/>
            <a:r>
              <a:rPr lang="sv-SE" b="1">
                <a:solidFill>
                  <a:schemeClr val="tx1"/>
                </a:solidFill>
              </a:rPr>
              <a:t>3.</a:t>
            </a:r>
          </a:p>
        </p:txBody>
      </p:sp>
      <p:sp>
        <p:nvSpPr>
          <p:cNvPr id="17" name="textruta 16">
            <a:extLst>
              <a:ext uri="{FF2B5EF4-FFF2-40B4-BE49-F238E27FC236}">
                <a16:creationId xmlns:a16="http://schemas.microsoft.com/office/drawing/2014/main" id="{E6182F17-55F4-AE21-A65D-D7C40365F574}"/>
              </a:ext>
            </a:extLst>
          </p:cNvPr>
          <p:cNvSpPr txBox="1"/>
          <p:nvPr/>
        </p:nvSpPr>
        <p:spPr>
          <a:xfrm>
            <a:off x="7243772" y="4491070"/>
            <a:ext cx="1612682" cy="369332"/>
          </a:xfrm>
          <a:prstGeom prst="rect">
            <a:avLst/>
          </a:prstGeom>
          <a:noFill/>
        </p:spPr>
        <p:txBody>
          <a:bodyPr wrap="square">
            <a:spAutoFit/>
          </a:bodyPr>
          <a:lstStyle/>
          <a:p>
            <a:pPr algn="ctr"/>
            <a:r>
              <a:rPr lang="sv-SE" b="1">
                <a:solidFill>
                  <a:schemeClr val="tx1"/>
                </a:solidFill>
              </a:rPr>
              <a:t>4.</a:t>
            </a:r>
          </a:p>
        </p:txBody>
      </p:sp>
      <p:sp>
        <p:nvSpPr>
          <p:cNvPr id="18" name="textruta 17">
            <a:extLst>
              <a:ext uri="{FF2B5EF4-FFF2-40B4-BE49-F238E27FC236}">
                <a16:creationId xmlns:a16="http://schemas.microsoft.com/office/drawing/2014/main" id="{11650C62-2951-27CB-1820-8179B7E6A02D}"/>
              </a:ext>
            </a:extLst>
          </p:cNvPr>
          <p:cNvSpPr txBox="1"/>
          <p:nvPr/>
        </p:nvSpPr>
        <p:spPr>
          <a:xfrm>
            <a:off x="10774590" y="2452340"/>
            <a:ext cx="1612682" cy="369332"/>
          </a:xfrm>
          <a:prstGeom prst="rect">
            <a:avLst/>
          </a:prstGeom>
          <a:noFill/>
        </p:spPr>
        <p:txBody>
          <a:bodyPr wrap="square">
            <a:spAutoFit/>
          </a:bodyPr>
          <a:lstStyle/>
          <a:p>
            <a:pPr algn="ctr"/>
            <a:r>
              <a:rPr lang="sv-SE" b="1"/>
              <a:t>5</a:t>
            </a:r>
            <a:r>
              <a:rPr lang="sv-SE" b="1">
                <a:solidFill>
                  <a:schemeClr val="tx1"/>
                </a:solidFill>
              </a:rPr>
              <a:t>.</a:t>
            </a:r>
          </a:p>
        </p:txBody>
      </p:sp>
      <p:sp>
        <p:nvSpPr>
          <p:cNvPr id="20" name="textruta 19">
            <a:extLst>
              <a:ext uri="{FF2B5EF4-FFF2-40B4-BE49-F238E27FC236}">
                <a16:creationId xmlns:a16="http://schemas.microsoft.com/office/drawing/2014/main" id="{D62A11D7-C543-4D36-5321-8C94C423E96A}"/>
              </a:ext>
            </a:extLst>
          </p:cNvPr>
          <p:cNvSpPr txBox="1"/>
          <p:nvPr/>
        </p:nvSpPr>
        <p:spPr>
          <a:xfrm>
            <a:off x="14224307" y="3442940"/>
            <a:ext cx="1612682" cy="369332"/>
          </a:xfrm>
          <a:prstGeom prst="rect">
            <a:avLst/>
          </a:prstGeom>
          <a:noFill/>
        </p:spPr>
        <p:txBody>
          <a:bodyPr wrap="square">
            <a:spAutoFit/>
          </a:bodyPr>
          <a:lstStyle/>
          <a:p>
            <a:pPr algn="ctr"/>
            <a:r>
              <a:rPr lang="sv-SE" b="1"/>
              <a:t>5</a:t>
            </a:r>
            <a:r>
              <a:rPr lang="sv-SE" b="1">
                <a:solidFill>
                  <a:schemeClr val="tx1"/>
                </a:solidFill>
              </a:rPr>
              <a:t>.</a:t>
            </a:r>
          </a:p>
        </p:txBody>
      </p:sp>
    </p:spTree>
    <p:extLst>
      <p:ext uri="{BB962C8B-B14F-4D97-AF65-F5344CB8AC3E}">
        <p14:creationId xmlns:p14="http://schemas.microsoft.com/office/powerpoint/2010/main" val="791548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13">
            <a:extLst>
              <a:ext uri="{FF2B5EF4-FFF2-40B4-BE49-F238E27FC236}">
                <a16:creationId xmlns:a16="http://schemas.microsoft.com/office/drawing/2014/main" id="{6C5B5EBB-50F2-4911-9E8B-3B7B88900CA6}"/>
              </a:ext>
            </a:extLst>
          </p:cNvPr>
          <p:cNvSpPr txBox="1"/>
          <p:nvPr/>
        </p:nvSpPr>
        <p:spPr>
          <a:xfrm>
            <a:off x="228600" y="692944"/>
            <a:ext cx="17678400" cy="1005725"/>
          </a:xfrm>
          <a:prstGeom prst="rect">
            <a:avLst/>
          </a:prstGeom>
        </p:spPr>
        <p:txBody>
          <a:bodyPr wrap="square" lIns="0" tIns="0" rIns="0" bIns="0" rtlCol="0" anchor="t">
            <a:spAutoFit/>
          </a:bodyPr>
          <a:lstStyle/>
          <a:p>
            <a:pPr algn="ctr">
              <a:lnSpc>
                <a:spcPts val="8960"/>
              </a:lnSpc>
              <a:spcBef>
                <a:spcPct val="0"/>
              </a:spcBef>
            </a:pPr>
            <a:r>
              <a:rPr lang="en-US" sz="4800" b="1">
                <a:solidFill>
                  <a:srgbClr val="CC0033"/>
                </a:solidFill>
                <a:latin typeface="+mj-lt"/>
                <a:cs typeface="Arial" panose="020B0604020202020204" pitchFamily="34" charset="0"/>
              </a:rPr>
              <a:t>PITTINI-FENO Characterization</a:t>
            </a:r>
          </a:p>
        </p:txBody>
      </p:sp>
      <p:sp>
        <p:nvSpPr>
          <p:cNvPr id="36" name="TextBox 35">
            <a:extLst>
              <a:ext uri="{FF2B5EF4-FFF2-40B4-BE49-F238E27FC236}">
                <a16:creationId xmlns:a16="http://schemas.microsoft.com/office/drawing/2014/main" id="{8EE001A1-983E-4290-BA1F-BA4ED3EC9E78}"/>
              </a:ext>
            </a:extLst>
          </p:cNvPr>
          <p:cNvSpPr txBox="1"/>
          <p:nvPr/>
        </p:nvSpPr>
        <p:spPr>
          <a:xfrm>
            <a:off x="626395" y="2569308"/>
            <a:ext cx="6353027" cy="2635978"/>
          </a:xfrm>
          <a:prstGeom prst="rect">
            <a:avLst/>
          </a:prstGeom>
          <a:noFill/>
        </p:spPr>
        <p:txBody>
          <a:bodyPr wrap="square">
            <a:spAutoFit/>
          </a:bodyPr>
          <a:lstStyle/>
          <a:p>
            <a:pPr marL="285750" marR="718185" indent="-285750" algn="just">
              <a:lnSpc>
                <a:spcPct val="125000"/>
              </a:lnSpc>
              <a:spcBef>
                <a:spcPts val="1200"/>
              </a:spcBef>
              <a:buFont typeface="Arial" panose="020B0604020202020204" pitchFamily="34" charset="0"/>
              <a:buChar char="•"/>
            </a:pPr>
            <a:r>
              <a:rPr lang="en-US">
                <a:latin typeface="Arial MT"/>
              </a:rPr>
              <a:t>The FENO furnace is mainly relying on electricity and natural gas. In terms of </a:t>
            </a:r>
            <a:r>
              <a:rPr lang="en-US" b="1">
                <a:latin typeface="Arial MT"/>
              </a:rPr>
              <a:t>primary energy</a:t>
            </a:r>
            <a:r>
              <a:rPr lang="en-US">
                <a:latin typeface="Arial MT"/>
              </a:rPr>
              <a:t>, electricity represents the higher share since it covers 95 % of the total consumption. </a:t>
            </a:r>
          </a:p>
          <a:p>
            <a:pPr marL="285750" marR="718185" indent="-285750" algn="just">
              <a:lnSpc>
                <a:spcPct val="125000"/>
              </a:lnSpc>
              <a:spcBef>
                <a:spcPts val="1200"/>
              </a:spcBef>
              <a:buFont typeface="Arial" panose="020B0604020202020204" pitchFamily="34" charset="0"/>
              <a:buChar char="•"/>
            </a:pPr>
            <a:r>
              <a:rPr lang="en-US" b="0" i="0" u="none" strike="noStrike" baseline="0">
                <a:solidFill>
                  <a:srgbClr val="000000"/>
                </a:solidFill>
                <a:latin typeface="Arial" panose="020B0604020202020204" pitchFamily="34" charset="0"/>
              </a:rPr>
              <a:t>The </a:t>
            </a:r>
            <a:r>
              <a:rPr lang="en-US" b="1" i="0" u="none" strike="noStrike" baseline="0">
                <a:solidFill>
                  <a:srgbClr val="000000"/>
                </a:solidFill>
                <a:latin typeface="Arial" panose="020B0604020202020204" pitchFamily="34" charset="0"/>
              </a:rPr>
              <a:t>GH</a:t>
            </a:r>
            <a:r>
              <a:rPr lang="en-US" b="1">
                <a:solidFill>
                  <a:srgbClr val="000000"/>
                </a:solidFill>
                <a:latin typeface="Arial" panose="020B0604020202020204" pitchFamily="34" charset="0"/>
              </a:rPr>
              <a:t>G emissions </a:t>
            </a:r>
            <a:r>
              <a:rPr lang="en-US">
                <a:solidFill>
                  <a:srgbClr val="000000"/>
                </a:solidFill>
                <a:latin typeface="Arial" panose="020B0604020202020204" pitchFamily="34" charset="0"/>
              </a:rPr>
              <a:t>associated with the consumption of these sources of energy lay below the average of the sector. </a:t>
            </a:r>
            <a:endParaRPr lang="sv-SE" sz="1800">
              <a:effectLst/>
              <a:latin typeface="Arial MT"/>
              <a:ea typeface="Arial MT"/>
              <a:cs typeface="Arial MT"/>
            </a:endParaRPr>
          </a:p>
        </p:txBody>
      </p:sp>
      <p:sp>
        <p:nvSpPr>
          <p:cNvPr id="21" name="TextBox 20">
            <a:extLst>
              <a:ext uri="{FF2B5EF4-FFF2-40B4-BE49-F238E27FC236}">
                <a16:creationId xmlns:a16="http://schemas.microsoft.com/office/drawing/2014/main" id="{4C3D3616-59F0-4323-9ECD-8988E8318C9E}"/>
              </a:ext>
            </a:extLst>
          </p:cNvPr>
          <p:cNvSpPr txBox="1"/>
          <p:nvPr/>
        </p:nvSpPr>
        <p:spPr>
          <a:xfrm>
            <a:off x="10041978" y="8910495"/>
            <a:ext cx="6176211" cy="861774"/>
          </a:xfrm>
          <a:prstGeom prst="rect">
            <a:avLst/>
          </a:prstGeom>
          <a:noFill/>
        </p:spPr>
        <p:txBody>
          <a:bodyPr wrap="square">
            <a:spAutoFit/>
          </a:bodyPr>
          <a:lstStyle/>
          <a:p>
            <a:r>
              <a:rPr lang="en-US" sz="1400" b="0" i="0" u="none" strike="noStrike" baseline="0">
                <a:solidFill>
                  <a:srgbClr val="000000"/>
                </a:solidFill>
              </a:rPr>
              <a:t>*Based on Commission Delegated Regulation (EU) 2019/331</a:t>
            </a:r>
          </a:p>
          <a:p>
            <a:pPr algn="l"/>
            <a:r>
              <a:rPr lang="en-US" sz="1400">
                <a:solidFill>
                  <a:srgbClr val="000000"/>
                </a:solidFill>
              </a:rPr>
              <a:t>**Based on </a:t>
            </a:r>
            <a:r>
              <a:rPr lang="sv-SE" sz="1800" b="0" i="0" u="none" strike="noStrike" baseline="0">
                <a:latin typeface="ECSquareSansPro"/>
              </a:rPr>
              <a:t>JRC referens </a:t>
            </a:r>
            <a:r>
              <a:rPr lang="en-GB" sz="1800" b="0" i="0" u="none" strike="noStrike" baseline="0">
                <a:latin typeface="ECSquareSansPro"/>
              </a:rPr>
              <a:t>report</a:t>
            </a:r>
            <a:r>
              <a:rPr lang="sv-SE">
                <a:latin typeface="ECSquareSansPro"/>
              </a:rPr>
              <a:t> </a:t>
            </a:r>
            <a:r>
              <a:rPr lang="fr-FR" sz="1800" b="0" i="0" u="none" strike="noStrike" baseline="0">
                <a:latin typeface="ECSquareSansPro"/>
              </a:rPr>
              <a:t>Best </a:t>
            </a:r>
            <a:r>
              <a:rPr lang="fr-FR" sz="1800" b="0" i="0" u="none" strike="noStrike" baseline="0" err="1">
                <a:latin typeface="ECSquareSansPro"/>
              </a:rPr>
              <a:t>Available</a:t>
            </a:r>
            <a:r>
              <a:rPr lang="fr-FR" sz="1800" b="0" i="0" u="none" strike="noStrike" baseline="0">
                <a:latin typeface="ECSquareSansPro"/>
              </a:rPr>
              <a:t> Techniques (BAT) Reference </a:t>
            </a:r>
            <a:r>
              <a:rPr lang="en-US" sz="1800" b="0" i="0" u="none" strike="noStrike" baseline="0">
                <a:latin typeface="ECSquareSansPro"/>
              </a:rPr>
              <a:t>Document for Iron and Steel Production</a:t>
            </a:r>
            <a:r>
              <a:rPr lang="en-US" sz="1400" b="0" i="0" u="none" strike="noStrike" baseline="0">
                <a:solidFill>
                  <a:srgbClr val="000000"/>
                </a:solidFill>
              </a:rPr>
              <a:t> </a:t>
            </a:r>
            <a:endParaRPr lang="sv-SE" sz="1400"/>
          </a:p>
        </p:txBody>
      </p:sp>
      <p:graphicFrame>
        <p:nvGraphicFramePr>
          <p:cNvPr id="22" name="Table 21">
            <a:extLst>
              <a:ext uri="{FF2B5EF4-FFF2-40B4-BE49-F238E27FC236}">
                <a16:creationId xmlns:a16="http://schemas.microsoft.com/office/drawing/2014/main" id="{8E3DCA3D-5DA4-4072-BD61-D826FFE9257A}"/>
              </a:ext>
            </a:extLst>
          </p:cNvPr>
          <p:cNvGraphicFramePr>
            <a:graphicFrameLocks noGrp="1"/>
          </p:cNvGraphicFramePr>
          <p:nvPr/>
        </p:nvGraphicFramePr>
        <p:xfrm>
          <a:off x="2432372" y="5989777"/>
          <a:ext cx="12470322" cy="2747057"/>
        </p:xfrm>
        <a:graphic>
          <a:graphicData uri="http://schemas.openxmlformats.org/drawingml/2006/table">
            <a:tbl>
              <a:tblPr firstRow="1" firstCol="1" lastRow="1" lastCol="1" bandRow="1" bandCol="1">
                <a:tableStyleId>{72833802-FEF1-4C79-8D5D-14CF1EAF98D9}</a:tableStyleId>
              </a:tblPr>
              <a:tblGrid>
                <a:gridCol w="4380866">
                  <a:extLst>
                    <a:ext uri="{9D8B030D-6E8A-4147-A177-3AD203B41FA5}">
                      <a16:colId xmlns:a16="http://schemas.microsoft.com/office/drawing/2014/main" val="3203473643"/>
                    </a:ext>
                  </a:extLst>
                </a:gridCol>
                <a:gridCol w="3245545">
                  <a:extLst>
                    <a:ext uri="{9D8B030D-6E8A-4147-A177-3AD203B41FA5}">
                      <a16:colId xmlns:a16="http://schemas.microsoft.com/office/drawing/2014/main" val="1554325551"/>
                    </a:ext>
                  </a:extLst>
                </a:gridCol>
                <a:gridCol w="4843911">
                  <a:extLst>
                    <a:ext uri="{9D8B030D-6E8A-4147-A177-3AD203B41FA5}">
                      <a16:colId xmlns:a16="http://schemas.microsoft.com/office/drawing/2014/main" val="1838484279"/>
                    </a:ext>
                  </a:extLst>
                </a:gridCol>
              </a:tblGrid>
              <a:tr h="664494">
                <a:tc>
                  <a:txBody>
                    <a:bodyPr/>
                    <a:lstStyle/>
                    <a:p>
                      <a:pPr indent="0" algn="ctr">
                        <a:lnSpc>
                          <a:spcPct val="100000"/>
                        </a:lnSpc>
                        <a:spcBef>
                          <a:spcPts val="55"/>
                        </a:spcBef>
                      </a:pPr>
                      <a:r>
                        <a:rPr lang="en-US" sz="2000" b="1" kern="1200">
                          <a:solidFill>
                            <a:schemeClr val="tx1"/>
                          </a:solidFill>
                          <a:effectLst/>
                        </a:rPr>
                        <a:t> KPI</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en-US" sz="2000" b="1" kern="1200">
                          <a:solidFill>
                            <a:schemeClr val="tx1"/>
                          </a:solidFill>
                          <a:effectLst/>
                        </a:rPr>
                        <a:t>FENO’s EAF value</a:t>
                      </a:r>
                      <a:endParaRPr lang="sv-SE" sz="2000" b="1"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sv-SE" sz="2000" b="1" kern="1200">
                          <a:solidFill>
                            <a:schemeClr val="tx1"/>
                          </a:solidFill>
                          <a:effectLst/>
                          <a:latin typeface="+mj-lt"/>
                          <a:ea typeface="+mn-ea"/>
                          <a:cs typeface="+mn-cs"/>
                        </a:rPr>
                        <a:t>Steel </a:t>
                      </a:r>
                      <a:r>
                        <a:rPr lang="sv-SE" sz="2000" b="1" kern="1200" err="1">
                          <a:solidFill>
                            <a:schemeClr val="tx1"/>
                          </a:solidFill>
                          <a:effectLst/>
                          <a:latin typeface="+mj-lt"/>
                          <a:ea typeface="+mn-ea"/>
                          <a:cs typeface="+mn-cs"/>
                        </a:rPr>
                        <a:t>sector</a:t>
                      </a:r>
                      <a:r>
                        <a:rPr lang="sv-SE" sz="2000" b="1" kern="1200">
                          <a:solidFill>
                            <a:schemeClr val="tx1"/>
                          </a:solidFill>
                          <a:effectLst/>
                          <a:latin typeface="+mj-lt"/>
                          <a:ea typeface="+mn-ea"/>
                          <a:cs typeface="+mn-cs"/>
                        </a:rPr>
                        <a:t> (EAF) </a:t>
                      </a:r>
                      <a:r>
                        <a:rPr lang="sv-SE" sz="2000" b="1" kern="1200" err="1">
                          <a:solidFill>
                            <a:schemeClr val="tx1"/>
                          </a:solidFill>
                          <a:effectLst/>
                          <a:latin typeface="+mj-lt"/>
                          <a:ea typeface="+mn-ea"/>
                          <a:cs typeface="+mn-cs"/>
                        </a:rPr>
                        <a:t>average</a:t>
                      </a:r>
                      <a:r>
                        <a:rPr lang="sv-SE" sz="2000" b="1" kern="1200">
                          <a:solidFill>
                            <a:schemeClr val="tx1"/>
                          </a:solidFill>
                          <a:effectLst/>
                          <a:latin typeface="+mj-lt"/>
                          <a:ea typeface="+mn-ea"/>
                          <a:cs typeface="+mn-cs"/>
                        </a:rPr>
                        <a:t> </a:t>
                      </a:r>
                      <a:r>
                        <a:rPr lang="sv-SE" sz="2000" b="1" kern="1200" err="1">
                          <a:solidFill>
                            <a:schemeClr val="tx1"/>
                          </a:solidFill>
                          <a:effectLst/>
                          <a:latin typeface="+mj-lt"/>
                          <a:ea typeface="+mn-ea"/>
                          <a:cs typeface="+mn-cs"/>
                        </a:rPr>
                        <a:t>value</a:t>
                      </a:r>
                      <a:endParaRPr lang="sv-SE" sz="2000" b="1"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65927615"/>
                  </a:ext>
                </a:extLst>
              </a:tr>
              <a:tr h="509273">
                <a:tc>
                  <a:txBody>
                    <a:bodyPr/>
                    <a:lstStyle/>
                    <a:p>
                      <a:pPr indent="0" algn="ctr">
                        <a:lnSpc>
                          <a:spcPct val="100000"/>
                        </a:lnSpc>
                        <a:spcBef>
                          <a:spcPts val="30"/>
                        </a:spcBef>
                      </a:pPr>
                      <a:r>
                        <a:rPr lang="en-US" sz="2000" b="1" kern="1200">
                          <a:solidFill>
                            <a:schemeClr val="tx1"/>
                          </a:solidFill>
                          <a:effectLst/>
                        </a:rPr>
                        <a:t>Primary energy requirements</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en-US" sz="2000" b="0" kern="1200">
                          <a:solidFill>
                            <a:schemeClr val="tx1"/>
                          </a:solidFill>
                          <a:effectLst/>
                        </a:rPr>
                        <a:t>0.08 toe/t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sv-SE" sz="2000" b="0" kern="1200">
                          <a:solidFill>
                            <a:schemeClr val="tx1"/>
                          </a:solidFill>
                          <a:effectLst/>
                          <a:latin typeface="+mj-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460493"/>
                  </a:ext>
                </a:extLst>
              </a:tr>
              <a:tr h="524430">
                <a:tc>
                  <a:txBody>
                    <a:bodyPr/>
                    <a:lstStyle/>
                    <a:p>
                      <a:pPr algn="ctr"/>
                      <a:r>
                        <a:rPr lang="sv-SE" sz="1600"/>
                        <a:t> </a:t>
                      </a:r>
                      <a:r>
                        <a:rPr lang="sv-SE" sz="2000" b="1" kern="1200" err="1">
                          <a:solidFill>
                            <a:schemeClr val="tx1"/>
                          </a:solidFill>
                          <a:effectLst/>
                          <a:latin typeface="+mn-lt"/>
                          <a:ea typeface="+mn-ea"/>
                          <a:cs typeface="+mn-cs"/>
                        </a:rPr>
                        <a:t>Electricity</a:t>
                      </a:r>
                      <a:r>
                        <a:rPr lang="sv-SE" sz="2000" b="1" kern="1200">
                          <a:solidFill>
                            <a:schemeClr val="tx1"/>
                          </a:solidFill>
                          <a:effectLst/>
                          <a:latin typeface="+mn-lt"/>
                          <a:ea typeface="+mn-ea"/>
                          <a:cs typeface="+mn-cs"/>
                        </a:rPr>
                        <a:t> </a:t>
                      </a:r>
                      <a:r>
                        <a:rPr lang="sv-SE" sz="2000" b="1" kern="1200" err="1">
                          <a:solidFill>
                            <a:schemeClr val="tx1"/>
                          </a:solidFill>
                          <a:effectLst/>
                          <a:latin typeface="+mn-lt"/>
                          <a:ea typeface="+mn-ea"/>
                          <a:cs typeface="+mn-cs"/>
                        </a:rPr>
                        <a:t>demand</a:t>
                      </a:r>
                      <a:endParaRPr lang="sv-SE" sz="2000" b="1" kern="120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0.42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0.404-748**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04214"/>
                  </a:ext>
                </a:extLst>
              </a:tr>
              <a:tr h="524430">
                <a:tc>
                  <a:txBody>
                    <a:bodyPr/>
                    <a:lstStyle/>
                    <a:p>
                      <a:pPr algn="ctr"/>
                      <a:r>
                        <a:rPr lang="sv-SE" sz="2000" b="1" kern="1200" err="1">
                          <a:solidFill>
                            <a:schemeClr val="tx1"/>
                          </a:solidFill>
                          <a:effectLst/>
                          <a:latin typeface="+mn-lt"/>
                          <a:ea typeface="+mn-ea"/>
                          <a:cs typeface="+mn-cs"/>
                        </a:rPr>
                        <a:t>Natural</a:t>
                      </a:r>
                      <a:r>
                        <a:rPr lang="sv-SE" sz="2000" b="1" kern="1200">
                          <a:solidFill>
                            <a:schemeClr val="tx1"/>
                          </a:solidFill>
                          <a:effectLst/>
                          <a:latin typeface="+mn-lt"/>
                          <a:ea typeface="+mn-ea"/>
                          <a:cs typeface="+mn-cs"/>
                        </a:rPr>
                        <a:t> gas </a:t>
                      </a:r>
                      <a:r>
                        <a:rPr lang="sv-SE" sz="2000" b="1" kern="1200" err="1">
                          <a:solidFill>
                            <a:schemeClr val="tx1"/>
                          </a:solidFill>
                          <a:effectLst/>
                          <a:latin typeface="+mn-lt"/>
                          <a:ea typeface="+mn-ea"/>
                          <a:cs typeface="+mn-cs"/>
                        </a:rPr>
                        <a:t>demand</a:t>
                      </a:r>
                      <a:endParaRPr lang="sv-SE" sz="2000" b="1" kern="120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0.05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0.138-0.417**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2484635"/>
                  </a:ext>
                </a:extLst>
              </a:tr>
              <a:tr h="524430">
                <a:tc>
                  <a:txBody>
                    <a:bodyPr/>
                    <a:lstStyle/>
                    <a:p>
                      <a:pPr indent="0" algn="ctr">
                        <a:lnSpc>
                          <a:spcPct val="100000"/>
                        </a:lnSpc>
                        <a:spcBef>
                          <a:spcPts val="310"/>
                        </a:spcBef>
                      </a:pPr>
                      <a:r>
                        <a:rPr lang="en-US" sz="2000" b="1" kern="1200">
                          <a:solidFill>
                            <a:schemeClr val="tx1"/>
                          </a:solidFill>
                          <a:effectLst/>
                        </a:rPr>
                        <a:t> Environmental performance</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en-US" sz="2000" b="0" kern="1200">
                          <a:solidFill>
                            <a:schemeClr val="tx1"/>
                          </a:solidFill>
                          <a:effectLst/>
                        </a:rPr>
                        <a:t>0.11 tCO2eq/t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sv-SE" sz="2000" b="0" kern="1200">
                          <a:solidFill>
                            <a:schemeClr val="tx1"/>
                          </a:solidFill>
                          <a:effectLst/>
                          <a:latin typeface="+mj-lt"/>
                          <a:ea typeface="+mn-ea"/>
                          <a:cs typeface="+mn-cs"/>
                        </a:rPr>
                        <a:t>0.283 tCO2eq/t*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549919"/>
                  </a:ext>
                </a:extLst>
              </a:tr>
            </a:tbl>
          </a:graphicData>
        </a:graphic>
      </p:graphicFrame>
      <p:sp>
        <p:nvSpPr>
          <p:cNvPr id="23" name="TextBox 22">
            <a:extLst>
              <a:ext uri="{FF2B5EF4-FFF2-40B4-BE49-F238E27FC236}">
                <a16:creationId xmlns:a16="http://schemas.microsoft.com/office/drawing/2014/main" id="{0EE42EB4-D37E-4350-A5C6-2CFBE4589E33}"/>
              </a:ext>
            </a:extLst>
          </p:cNvPr>
          <p:cNvSpPr txBox="1"/>
          <p:nvPr/>
        </p:nvSpPr>
        <p:spPr>
          <a:xfrm>
            <a:off x="6673755" y="5115653"/>
            <a:ext cx="11362594" cy="369332"/>
          </a:xfrm>
          <a:prstGeom prst="rect">
            <a:avLst/>
          </a:prstGeom>
          <a:noFill/>
        </p:spPr>
        <p:txBody>
          <a:bodyPr wrap="square">
            <a:spAutoFit/>
          </a:bodyPr>
          <a:lstStyle/>
          <a:p>
            <a:r>
              <a:rPr lang="en-US" kern="100">
                <a:solidFill>
                  <a:srgbClr val="404040"/>
                </a:solidFill>
                <a:latin typeface="Arial (body)"/>
              </a:rPr>
              <a:t>Primary energy consumption and GHG emission of FENO’s Electric Arc Furnace (EAF) in </a:t>
            </a:r>
            <a:r>
              <a:rPr lang="en-US" kern="100" err="1">
                <a:solidFill>
                  <a:srgbClr val="404040"/>
                </a:solidFill>
                <a:latin typeface="Arial (body)"/>
              </a:rPr>
              <a:t>Osoppo</a:t>
            </a:r>
            <a:r>
              <a:rPr lang="en-US" kern="100">
                <a:solidFill>
                  <a:srgbClr val="404040"/>
                </a:solidFill>
                <a:latin typeface="Arial (body)"/>
              </a:rPr>
              <a:t> (Italy)</a:t>
            </a:r>
            <a:endParaRPr lang="sv-SE" kern="100">
              <a:solidFill>
                <a:srgbClr val="404040"/>
              </a:solidFill>
              <a:latin typeface="Arial (body)"/>
            </a:endParaRPr>
          </a:p>
        </p:txBody>
      </p:sp>
      <p:pic>
        <p:nvPicPr>
          <p:cNvPr id="6" name="Picture 5">
            <a:extLst>
              <a:ext uri="{FF2B5EF4-FFF2-40B4-BE49-F238E27FC236}">
                <a16:creationId xmlns:a16="http://schemas.microsoft.com/office/drawing/2014/main" id="{0AF9F078-A021-4FB3-9886-1B6B5C87DB51}"/>
              </a:ext>
            </a:extLst>
          </p:cNvPr>
          <p:cNvPicPr>
            <a:picLocks noChangeAspect="1"/>
          </p:cNvPicPr>
          <p:nvPr/>
        </p:nvPicPr>
        <p:blipFill>
          <a:blip r:embed="rId6"/>
          <a:stretch>
            <a:fillRect/>
          </a:stretch>
        </p:blipFill>
        <p:spPr>
          <a:xfrm>
            <a:off x="7758080" y="1851215"/>
            <a:ext cx="8792432" cy="3013870"/>
          </a:xfrm>
          <a:prstGeom prst="rect">
            <a:avLst/>
          </a:prstGeom>
        </p:spPr>
      </p:pic>
      <p:sp>
        <p:nvSpPr>
          <p:cNvPr id="24" name="TextBox 23">
            <a:extLst>
              <a:ext uri="{FF2B5EF4-FFF2-40B4-BE49-F238E27FC236}">
                <a16:creationId xmlns:a16="http://schemas.microsoft.com/office/drawing/2014/main" id="{36A1E9A7-E4EA-4059-A8C1-331355915675}"/>
              </a:ext>
            </a:extLst>
          </p:cNvPr>
          <p:cNvSpPr txBox="1"/>
          <p:nvPr/>
        </p:nvSpPr>
        <p:spPr>
          <a:xfrm>
            <a:off x="15514671" y="6811265"/>
            <a:ext cx="1581665"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b="1"/>
              <a:t>The </a:t>
            </a:r>
            <a:r>
              <a:rPr lang="sv-SE" b="1" err="1"/>
              <a:t>tones</a:t>
            </a:r>
            <a:r>
              <a:rPr lang="sv-SE" b="1"/>
              <a:t> </a:t>
            </a:r>
            <a:r>
              <a:rPr lang="sv-SE" b="1" err="1"/>
              <a:t>refer</a:t>
            </a:r>
            <a:r>
              <a:rPr lang="sv-SE" b="1"/>
              <a:t> to EAF </a:t>
            </a:r>
            <a:r>
              <a:rPr lang="sv-SE" b="1" err="1"/>
              <a:t>carbon</a:t>
            </a:r>
            <a:r>
              <a:rPr lang="sv-SE" b="1"/>
              <a:t> </a:t>
            </a:r>
            <a:r>
              <a:rPr lang="sv-SE" b="1" err="1"/>
              <a:t>steel</a:t>
            </a:r>
            <a:r>
              <a:rPr lang="sv-SE" b="1"/>
              <a:t> </a:t>
            </a:r>
            <a:r>
              <a:rPr lang="sv-SE" b="1" err="1"/>
              <a:t>produced</a:t>
            </a:r>
            <a:endParaRPr lang="sv-SE" b="1"/>
          </a:p>
        </p:txBody>
      </p:sp>
    </p:spTree>
    <p:extLst>
      <p:ext uri="{BB962C8B-B14F-4D97-AF65-F5344CB8AC3E}">
        <p14:creationId xmlns:p14="http://schemas.microsoft.com/office/powerpoint/2010/main" val="11871991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9295662"/>
            <a:ext cx="4087993" cy="991338"/>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5529863" y="924916"/>
            <a:ext cx="8428981" cy="830997"/>
          </a:xfrm>
          <a:prstGeom prst="rect">
            <a:avLst/>
          </a:prstGeom>
          <a:noFill/>
        </p:spPr>
        <p:txBody>
          <a:bodyPr wrap="square">
            <a:spAutoFit/>
          </a:bodyPr>
          <a:lstStyle/>
          <a:p>
            <a:r>
              <a:rPr lang="sv-SE" sz="4800" b="1">
                <a:solidFill>
                  <a:srgbClr val="CC0033"/>
                </a:solidFill>
                <a:latin typeface="+mj-lt"/>
                <a:cs typeface="Arial" panose="020B0604020202020204" pitchFamily="34" charset="0"/>
              </a:rPr>
              <a:t>RETROFEED at FENO</a:t>
            </a:r>
          </a:p>
        </p:txBody>
      </p:sp>
      <p:sp>
        <p:nvSpPr>
          <p:cNvPr id="21" name="TextBox 20">
            <a:extLst>
              <a:ext uri="{FF2B5EF4-FFF2-40B4-BE49-F238E27FC236}">
                <a16:creationId xmlns:a16="http://schemas.microsoft.com/office/drawing/2014/main" id="{4D202826-A262-4E51-B95E-1EDEE44997BC}"/>
              </a:ext>
            </a:extLst>
          </p:cNvPr>
          <p:cNvSpPr txBox="1"/>
          <p:nvPr/>
        </p:nvSpPr>
        <p:spPr>
          <a:xfrm>
            <a:off x="711553" y="4864596"/>
            <a:ext cx="9880248" cy="2118529"/>
          </a:xfrm>
          <a:prstGeom prst="rect">
            <a:avLst/>
          </a:prstGeom>
          <a:noFill/>
        </p:spPr>
        <p:txBody>
          <a:bodyPr wrap="square">
            <a:spAutoFit/>
          </a:bodyPr>
          <a:lstStyle/>
          <a:p>
            <a:pPr algn="just">
              <a:lnSpc>
                <a:spcPct val="150000"/>
              </a:lnSpc>
            </a:pPr>
            <a:r>
              <a:rPr lang="en-US" sz="1800">
                <a:effectLst/>
                <a:latin typeface="Arial MT"/>
                <a:ea typeface="Arial MT"/>
                <a:cs typeface="Arial MT"/>
              </a:rPr>
              <a:t>The objective of the project is to achieve a reduction in the fossil fuel consumption of the steel</a:t>
            </a:r>
            <a:r>
              <a:rPr lang="en-US" sz="1800" spc="5">
                <a:effectLst/>
                <a:latin typeface="Arial MT"/>
                <a:ea typeface="Arial MT"/>
                <a:cs typeface="Arial MT"/>
              </a:rPr>
              <a:t> </a:t>
            </a:r>
            <a:r>
              <a:rPr lang="en-US" sz="1800">
                <a:effectLst/>
                <a:latin typeface="Arial MT"/>
                <a:ea typeface="Arial MT"/>
                <a:cs typeface="Arial MT"/>
              </a:rPr>
              <a:t>production process, through utilization of wastes and biobased sources as fuel and fossil carbon</a:t>
            </a:r>
            <a:r>
              <a:rPr lang="en-US" sz="1800" spc="5">
                <a:effectLst/>
                <a:latin typeface="Arial MT"/>
                <a:ea typeface="Arial MT"/>
                <a:cs typeface="Arial MT"/>
              </a:rPr>
              <a:t> </a:t>
            </a:r>
            <a:r>
              <a:rPr lang="en-US" sz="1800">
                <a:effectLst/>
                <a:latin typeface="Arial MT"/>
                <a:ea typeface="Arial MT"/>
                <a:cs typeface="Arial MT"/>
              </a:rPr>
              <a:t>replacements. Pathways devised to accomplish such goal are to modify a burner to be able to burn</a:t>
            </a:r>
            <a:r>
              <a:rPr lang="en-US" sz="1800" spc="-295">
                <a:effectLst/>
                <a:latin typeface="Arial MT"/>
                <a:ea typeface="Arial MT"/>
                <a:cs typeface="Arial MT"/>
              </a:rPr>
              <a:t> </a:t>
            </a:r>
            <a:r>
              <a:rPr lang="en-US" sz="1800">
                <a:effectLst/>
                <a:latin typeface="Arial MT"/>
                <a:ea typeface="Arial MT"/>
                <a:cs typeface="Arial MT"/>
              </a:rPr>
              <a:t>plastic grains and biochar as fuel alternatives to natural gas, and revamp an injector, allowing it to</a:t>
            </a:r>
            <a:r>
              <a:rPr lang="en-US" sz="1800" spc="5">
                <a:effectLst/>
                <a:latin typeface="Arial MT"/>
                <a:ea typeface="Arial MT"/>
                <a:cs typeface="Arial MT"/>
              </a:rPr>
              <a:t> </a:t>
            </a:r>
            <a:r>
              <a:rPr lang="en-US" sz="1800">
                <a:effectLst/>
                <a:latin typeface="Arial MT"/>
                <a:ea typeface="Arial MT"/>
                <a:cs typeface="Arial MT"/>
              </a:rPr>
              <a:t>blow</a:t>
            </a:r>
            <a:r>
              <a:rPr lang="en-US" sz="1800" spc="-30">
                <a:effectLst/>
                <a:latin typeface="Arial MT"/>
                <a:ea typeface="Arial MT"/>
                <a:cs typeface="Arial MT"/>
              </a:rPr>
              <a:t> </a:t>
            </a:r>
            <a:r>
              <a:rPr lang="en-US" sz="1800">
                <a:effectLst/>
                <a:latin typeface="Arial MT"/>
                <a:ea typeface="Arial MT"/>
                <a:cs typeface="Arial MT"/>
              </a:rPr>
              <a:t>biochar</a:t>
            </a:r>
            <a:r>
              <a:rPr lang="en-US" sz="1800" spc="-5">
                <a:effectLst/>
                <a:latin typeface="Arial MT"/>
                <a:ea typeface="Arial MT"/>
                <a:cs typeface="Arial MT"/>
              </a:rPr>
              <a:t> </a:t>
            </a:r>
            <a:r>
              <a:rPr lang="en-US" sz="1800">
                <a:effectLst/>
                <a:latin typeface="Arial MT"/>
                <a:ea typeface="Arial MT"/>
                <a:cs typeface="Arial MT"/>
              </a:rPr>
              <a:t>instead</a:t>
            </a:r>
            <a:r>
              <a:rPr lang="en-US" sz="1800" spc="-10">
                <a:effectLst/>
                <a:latin typeface="Arial MT"/>
                <a:ea typeface="Arial MT"/>
                <a:cs typeface="Arial MT"/>
              </a:rPr>
              <a:t> </a:t>
            </a:r>
            <a:r>
              <a:rPr lang="en-US" sz="1800">
                <a:effectLst/>
                <a:latin typeface="Arial MT"/>
                <a:ea typeface="Arial MT"/>
                <a:cs typeface="Arial MT"/>
              </a:rPr>
              <a:t>of</a:t>
            </a:r>
            <a:r>
              <a:rPr lang="en-US" sz="1800" spc="-15">
                <a:effectLst/>
                <a:latin typeface="Arial MT"/>
                <a:ea typeface="Arial MT"/>
                <a:cs typeface="Arial MT"/>
              </a:rPr>
              <a:t> </a:t>
            </a:r>
            <a:r>
              <a:rPr lang="en-US" sz="1800">
                <a:effectLst/>
                <a:latin typeface="Arial MT"/>
                <a:ea typeface="Arial MT"/>
                <a:cs typeface="Arial MT"/>
              </a:rPr>
              <a:t>anthracite</a:t>
            </a:r>
            <a:r>
              <a:rPr lang="en-US" sz="1800" spc="-10">
                <a:effectLst/>
                <a:latin typeface="Arial MT"/>
                <a:ea typeface="Arial MT"/>
                <a:cs typeface="Arial MT"/>
              </a:rPr>
              <a:t> </a:t>
            </a:r>
            <a:r>
              <a:rPr lang="en-US" sz="1800">
                <a:effectLst/>
                <a:latin typeface="Arial MT"/>
                <a:ea typeface="Arial MT"/>
                <a:cs typeface="Arial MT"/>
              </a:rPr>
              <a:t>to</a:t>
            </a:r>
            <a:r>
              <a:rPr lang="en-US" sz="1800" spc="-10">
                <a:effectLst/>
                <a:latin typeface="Arial MT"/>
                <a:ea typeface="Arial MT"/>
                <a:cs typeface="Arial MT"/>
              </a:rPr>
              <a:t> </a:t>
            </a:r>
            <a:r>
              <a:rPr lang="en-US" sz="1800">
                <a:effectLst/>
                <a:latin typeface="Arial MT"/>
                <a:ea typeface="Arial MT"/>
                <a:cs typeface="Arial MT"/>
              </a:rPr>
              <a:t>the</a:t>
            </a:r>
            <a:r>
              <a:rPr lang="en-US" sz="1800" spc="15">
                <a:effectLst/>
                <a:latin typeface="Arial MT"/>
                <a:ea typeface="Arial MT"/>
                <a:cs typeface="Arial MT"/>
              </a:rPr>
              <a:t> </a:t>
            </a:r>
            <a:r>
              <a:rPr lang="en-US" sz="1800">
                <a:effectLst/>
                <a:latin typeface="Arial MT"/>
                <a:ea typeface="Arial MT"/>
                <a:cs typeface="Arial MT"/>
              </a:rPr>
              <a:t>melt.</a:t>
            </a:r>
            <a:endParaRPr lang="es-ES"/>
          </a:p>
        </p:txBody>
      </p:sp>
      <p:sp>
        <p:nvSpPr>
          <p:cNvPr id="22" name="TextBox 21">
            <a:extLst>
              <a:ext uri="{FF2B5EF4-FFF2-40B4-BE49-F238E27FC236}">
                <a16:creationId xmlns:a16="http://schemas.microsoft.com/office/drawing/2014/main" id="{A9B20580-BA1E-4C7C-A82E-3639921429A1}"/>
              </a:ext>
            </a:extLst>
          </p:cNvPr>
          <p:cNvSpPr txBox="1"/>
          <p:nvPr/>
        </p:nvSpPr>
        <p:spPr>
          <a:xfrm>
            <a:off x="604872" y="2447908"/>
            <a:ext cx="9621168" cy="1703030"/>
          </a:xfrm>
          <a:prstGeom prst="rect">
            <a:avLst/>
          </a:prstGeom>
          <a:noFill/>
        </p:spPr>
        <p:txBody>
          <a:bodyPr wrap="square">
            <a:spAutoFit/>
          </a:bodyPr>
          <a:lstStyle/>
          <a:p>
            <a:pPr algn="just">
              <a:lnSpc>
                <a:spcPct val="150000"/>
              </a:lnSpc>
            </a:pPr>
            <a:r>
              <a:rPr lang="en-US" sz="1800">
                <a:effectLst/>
                <a:latin typeface="Arial MT"/>
                <a:ea typeface="Arial MT"/>
                <a:cs typeface="Arial MT"/>
              </a:rPr>
              <a:t>The main motivation for FERRIERE NORD S.p.A. to take part in the RETROFEED project is to</a:t>
            </a:r>
            <a:r>
              <a:rPr lang="en-US" sz="1800" spc="5">
                <a:effectLst/>
                <a:latin typeface="Arial MT"/>
                <a:ea typeface="Arial MT"/>
                <a:cs typeface="Arial MT"/>
              </a:rPr>
              <a:t> </a:t>
            </a:r>
            <a:r>
              <a:rPr lang="en-US" sz="1800">
                <a:effectLst/>
                <a:latin typeface="Arial MT"/>
                <a:ea typeface="Arial MT"/>
                <a:cs typeface="Arial MT"/>
              </a:rPr>
              <a:t>significantly cut</a:t>
            </a:r>
            <a:r>
              <a:rPr lang="en-US" sz="1800" spc="5">
                <a:effectLst/>
                <a:latin typeface="Arial MT"/>
                <a:ea typeface="Arial MT"/>
                <a:cs typeface="Arial MT"/>
              </a:rPr>
              <a:t> </a:t>
            </a:r>
            <a:r>
              <a:rPr lang="en-US" sz="1800">
                <a:effectLst/>
                <a:latin typeface="Arial MT"/>
                <a:ea typeface="Arial MT"/>
                <a:cs typeface="Arial MT"/>
              </a:rPr>
              <a:t>back on</a:t>
            </a:r>
            <a:r>
              <a:rPr lang="en-US" sz="1800" spc="5">
                <a:effectLst/>
                <a:latin typeface="Arial MT"/>
                <a:ea typeface="Arial MT"/>
                <a:cs typeface="Arial MT"/>
              </a:rPr>
              <a:t> </a:t>
            </a:r>
            <a:r>
              <a:rPr lang="en-US" sz="1800">
                <a:effectLst/>
                <a:latin typeface="Arial MT"/>
                <a:ea typeface="Arial MT"/>
                <a:cs typeface="Arial MT"/>
              </a:rPr>
              <a:t>their</a:t>
            </a:r>
            <a:r>
              <a:rPr lang="en-US" sz="1800" spc="5">
                <a:effectLst/>
                <a:latin typeface="Arial MT"/>
                <a:ea typeface="Arial MT"/>
                <a:cs typeface="Arial MT"/>
              </a:rPr>
              <a:t> </a:t>
            </a:r>
            <a:r>
              <a:rPr lang="en-US" sz="1800">
                <a:effectLst/>
                <a:latin typeface="Arial MT"/>
                <a:ea typeface="Arial MT"/>
                <a:cs typeface="Arial MT"/>
              </a:rPr>
              <a:t>fossil</a:t>
            </a:r>
            <a:r>
              <a:rPr lang="en-US" sz="1800" spc="5">
                <a:effectLst/>
                <a:latin typeface="Arial MT"/>
                <a:ea typeface="Arial MT"/>
                <a:cs typeface="Arial MT"/>
              </a:rPr>
              <a:t> </a:t>
            </a:r>
            <a:r>
              <a:rPr lang="en-US" sz="1800">
                <a:effectLst/>
                <a:latin typeface="Arial MT"/>
                <a:ea typeface="Arial MT"/>
                <a:cs typeface="Arial MT"/>
              </a:rPr>
              <a:t>fuel reliance</a:t>
            </a:r>
            <a:r>
              <a:rPr lang="en-US" sz="1800" spc="5">
                <a:effectLst/>
                <a:latin typeface="Arial MT"/>
                <a:ea typeface="Arial MT"/>
                <a:cs typeface="Arial MT"/>
              </a:rPr>
              <a:t> </a:t>
            </a:r>
            <a:r>
              <a:rPr lang="en-US" sz="1800">
                <a:effectLst/>
                <a:latin typeface="Arial MT"/>
                <a:ea typeface="Arial MT"/>
                <a:cs typeface="Arial MT"/>
              </a:rPr>
              <a:t>and</a:t>
            </a:r>
            <a:r>
              <a:rPr lang="en-US" sz="1800" spc="5">
                <a:effectLst/>
                <a:latin typeface="Arial MT"/>
                <a:ea typeface="Arial MT"/>
                <a:cs typeface="Arial MT"/>
              </a:rPr>
              <a:t> </a:t>
            </a:r>
            <a:r>
              <a:rPr lang="en-US" sz="1800">
                <a:effectLst/>
                <a:latin typeface="Arial MT"/>
                <a:ea typeface="Arial MT"/>
                <a:cs typeface="Arial MT"/>
              </a:rPr>
              <a:t>associated</a:t>
            </a:r>
            <a:r>
              <a:rPr lang="en-US" sz="1800" spc="5">
                <a:effectLst/>
                <a:latin typeface="Arial MT"/>
                <a:ea typeface="Arial MT"/>
                <a:cs typeface="Arial MT"/>
              </a:rPr>
              <a:t> </a:t>
            </a:r>
            <a:r>
              <a:rPr lang="en-US" sz="1800">
                <a:effectLst/>
                <a:latin typeface="Arial MT"/>
                <a:ea typeface="Arial MT"/>
                <a:cs typeface="Arial MT"/>
              </a:rPr>
              <a:t>CO2</a:t>
            </a:r>
            <a:r>
              <a:rPr lang="en-US" sz="1800" spc="5">
                <a:effectLst/>
                <a:latin typeface="Arial MT"/>
                <a:ea typeface="Arial MT"/>
                <a:cs typeface="Arial MT"/>
              </a:rPr>
              <a:t> </a:t>
            </a:r>
            <a:r>
              <a:rPr lang="en-US" sz="1800">
                <a:effectLst/>
                <a:latin typeface="Arial MT"/>
                <a:ea typeface="Arial MT"/>
                <a:cs typeface="Arial MT"/>
              </a:rPr>
              <a:t>emissions through</a:t>
            </a:r>
            <a:r>
              <a:rPr lang="en-US" sz="1800" spc="5">
                <a:effectLst/>
                <a:latin typeface="Arial MT"/>
                <a:ea typeface="Arial MT"/>
                <a:cs typeface="Arial MT"/>
              </a:rPr>
              <a:t> </a:t>
            </a:r>
            <a:r>
              <a:rPr lang="en-US" sz="1800">
                <a:effectLst/>
                <a:latin typeface="Arial MT"/>
                <a:ea typeface="Arial MT"/>
                <a:cs typeface="Arial MT"/>
              </a:rPr>
              <a:t>the</a:t>
            </a:r>
            <a:r>
              <a:rPr lang="en-US" sz="1800" spc="5">
                <a:effectLst/>
                <a:latin typeface="Arial MT"/>
                <a:ea typeface="Arial MT"/>
                <a:cs typeface="Arial MT"/>
              </a:rPr>
              <a:t> </a:t>
            </a:r>
            <a:r>
              <a:rPr lang="en-US" sz="1800">
                <a:effectLst/>
                <a:latin typeface="Arial MT"/>
                <a:ea typeface="Arial MT"/>
                <a:cs typeface="Arial MT"/>
              </a:rPr>
              <a:t>adaptation of key process equipment to recycled and biobased sources, while leaving productivity</a:t>
            </a:r>
            <a:r>
              <a:rPr lang="en-US" sz="1800" spc="5">
                <a:effectLst/>
                <a:latin typeface="Arial MT"/>
                <a:ea typeface="Arial MT"/>
                <a:cs typeface="Arial MT"/>
              </a:rPr>
              <a:t> </a:t>
            </a:r>
            <a:r>
              <a:rPr lang="en-US" sz="1800">
                <a:effectLst/>
                <a:latin typeface="Arial MT"/>
                <a:ea typeface="Arial MT"/>
                <a:cs typeface="Arial MT"/>
              </a:rPr>
              <a:t>and</a:t>
            </a:r>
            <a:r>
              <a:rPr lang="en-US" sz="1800" spc="5">
                <a:effectLst/>
                <a:latin typeface="Arial MT"/>
                <a:ea typeface="Arial MT"/>
                <a:cs typeface="Arial MT"/>
              </a:rPr>
              <a:t> </a:t>
            </a:r>
            <a:r>
              <a:rPr lang="en-US" sz="1800">
                <a:effectLst/>
                <a:latin typeface="Arial MT"/>
                <a:ea typeface="Arial MT"/>
                <a:cs typeface="Arial MT"/>
              </a:rPr>
              <a:t>product</a:t>
            </a:r>
            <a:r>
              <a:rPr lang="en-US" sz="1800" spc="-25">
                <a:effectLst/>
                <a:latin typeface="Arial MT"/>
                <a:ea typeface="Arial MT"/>
                <a:cs typeface="Arial MT"/>
              </a:rPr>
              <a:t> </a:t>
            </a:r>
            <a:r>
              <a:rPr lang="en-US" sz="1800">
                <a:effectLst/>
                <a:latin typeface="Arial MT"/>
                <a:ea typeface="Arial MT"/>
                <a:cs typeface="Arial MT"/>
              </a:rPr>
              <a:t>quality</a:t>
            </a:r>
            <a:r>
              <a:rPr lang="en-US" sz="1800" spc="-30">
                <a:effectLst/>
                <a:latin typeface="Arial MT"/>
                <a:ea typeface="Arial MT"/>
                <a:cs typeface="Arial MT"/>
              </a:rPr>
              <a:t> </a:t>
            </a:r>
            <a:r>
              <a:rPr lang="en-US" sz="1800">
                <a:effectLst/>
                <a:latin typeface="Arial MT"/>
                <a:ea typeface="Arial MT"/>
                <a:cs typeface="Arial MT"/>
              </a:rPr>
              <a:t>unaffected.</a:t>
            </a:r>
            <a:endParaRPr lang="en-US" b="0" i="0" u="none" strike="noStrike" baseline="0">
              <a:solidFill>
                <a:srgbClr val="000000"/>
              </a:solidFill>
              <a:latin typeface="Arial" panose="020B0604020202020204" pitchFamily="34" charset="0"/>
            </a:endParaRPr>
          </a:p>
        </p:txBody>
      </p:sp>
      <p:sp>
        <p:nvSpPr>
          <p:cNvPr id="23" name="TextBox 22">
            <a:extLst>
              <a:ext uri="{FF2B5EF4-FFF2-40B4-BE49-F238E27FC236}">
                <a16:creationId xmlns:a16="http://schemas.microsoft.com/office/drawing/2014/main" id="{EDADB62C-C9C5-46BD-B3F0-92C52F43256C}"/>
              </a:ext>
            </a:extLst>
          </p:cNvPr>
          <p:cNvSpPr txBox="1"/>
          <p:nvPr/>
        </p:nvSpPr>
        <p:spPr>
          <a:xfrm>
            <a:off x="711552" y="1910664"/>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Why</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FENO?</a:t>
            </a:r>
          </a:p>
        </p:txBody>
      </p:sp>
      <p:sp>
        <p:nvSpPr>
          <p:cNvPr id="24" name="TextBox 23">
            <a:extLst>
              <a:ext uri="{FF2B5EF4-FFF2-40B4-BE49-F238E27FC236}">
                <a16:creationId xmlns:a16="http://schemas.microsoft.com/office/drawing/2014/main" id="{937FCD4A-B1F9-4E69-A0BA-D616BDBFF034}"/>
              </a:ext>
            </a:extLst>
          </p:cNvPr>
          <p:cNvSpPr txBox="1"/>
          <p:nvPr/>
        </p:nvSpPr>
        <p:spPr>
          <a:xfrm>
            <a:off x="711552" y="4317885"/>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Where</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FENO?</a:t>
            </a:r>
          </a:p>
        </p:txBody>
      </p:sp>
      <p:sp>
        <p:nvSpPr>
          <p:cNvPr id="25" name="TextBox 24">
            <a:extLst>
              <a:ext uri="{FF2B5EF4-FFF2-40B4-BE49-F238E27FC236}">
                <a16:creationId xmlns:a16="http://schemas.microsoft.com/office/drawing/2014/main" id="{0ECC9F57-CF49-4DE9-A193-ACA3C8FEE863}"/>
              </a:ext>
            </a:extLst>
          </p:cNvPr>
          <p:cNvSpPr txBox="1"/>
          <p:nvPr/>
        </p:nvSpPr>
        <p:spPr>
          <a:xfrm>
            <a:off x="331905" y="7545426"/>
            <a:ext cx="11521785" cy="11318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algn="ctr">
              <a:lnSpc>
                <a:spcPct val="150000"/>
              </a:lnSpc>
            </a:pPr>
            <a:r>
              <a:rPr lang="es-ES" sz="2400" err="1">
                <a:solidFill>
                  <a:schemeClr val="bg1"/>
                </a:solidFill>
              </a:rPr>
              <a:t>With</a:t>
            </a:r>
            <a:r>
              <a:rPr lang="es-ES" sz="2400">
                <a:solidFill>
                  <a:schemeClr val="bg1"/>
                </a:solidFill>
              </a:rPr>
              <a:t> </a:t>
            </a:r>
            <a:r>
              <a:rPr lang="es-ES" sz="2400" err="1">
                <a:solidFill>
                  <a:schemeClr val="bg1"/>
                </a:solidFill>
              </a:rPr>
              <a:t>these</a:t>
            </a:r>
            <a:r>
              <a:rPr lang="es-ES" sz="2400">
                <a:solidFill>
                  <a:schemeClr val="bg1"/>
                </a:solidFill>
              </a:rPr>
              <a:t> </a:t>
            </a:r>
            <a:r>
              <a:rPr lang="es-ES" sz="2400" err="1">
                <a:solidFill>
                  <a:schemeClr val="bg1"/>
                </a:solidFill>
              </a:rPr>
              <a:t>actions</a:t>
            </a:r>
            <a:r>
              <a:rPr lang="es-ES" sz="2400">
                <a:solidFill>
                  <a:schemeClr val="bg1"/>
                </a:solidFill>
              </a:rPr>
              <a:t>, </a:t>
            </a:r>
            <a:r>
              <a:rPr lang="es-ES" sz="2400" err="1">
                <a:solidFill>
                  <a:schemeClr val="bg1"/>
                </a:solidFill>
              </a:rPr>
              <a:t>it</a:t>
            </a:r>
            <a:r>
              <a:rPr lang="es-ES" sz="2400">
                <a:solidFill>
                  <a:schemeClr val="bg1"/>
                </a:solidFill>
              </a:rPr>
              <a:t> </a:t>
            </a:r>
            <a:r>
              <a:rPr lang="es-ES" sz="2400" err="1">
                <a:solidFill>
                  <a:schemeClr val="bg1"/>
                </a:solidFill>
              </a:rPr>
              <a:t>is</a:t>
            </a:r>
            <a:r>
              <a:rPr lang="es-ES" sz="2400">
                <a:solidFill>
                  <a:schemeClr val="bg1"/>
                </a:solidFill>
              </a:rPr>
              <a:t> </a:t>
            </a:r>
            <a:r>
              <a:rPr lang="es-ES" sz="2400" err="1">
                <a:solidFill>
                  <a:schemeClr val="bg1"/>
                </a:solidFill>
              </a:rPr>
              <a:t>expected</a:t>
            </a:r>
            <a:r>
              <a:rPr lang="es-ES" sz="2400">
                <a:solidFill>
                  <a:schemeClr val="bg1"/>
                </a:solidFill>
              </a:rPr>
              <a:t> </a:t>
            </a:r>
            <a:r>
              <a:rPr lang="es-ES" sz="2400" err="1">
                <a:solidFill>
                  <a:schemeClr val="bg1"/>
                </a:solidFill>
              </a:rPr>
              <a:t>to</a:t>
            </a:r>
            <a:r>
              <a:rPr lang="es-ES" sz="2400">
                <a:solidFill>
                  <a:schemeClr val="bg1"/>
                </a:solidFill>
              </a:rPr>
              <a:t> </a:t>
            </a:r>
            <a:r>
              <a:rPr lang="es-ES" sz="2400" err="1">
                <a:solidFill>
                  <a:schemeClr val="bg1"/>
                </a:solidFill>
              </a:rPr>
              <a:t>achieve</a:t>
            </a:r>
            <a:r>
              <a:rPr lang="es-ES" sz="2400">
                <a:solidFill>
                  <a:schemeClr val="bg1"/>
                </a:solidFill>
              </a:rPr>
              <a:t> </a:t>
            </a:r>
            <a:r>
              <a:rPr lang="en-US" sz="2400">
                <a:effectLst/>
                <a:latin typeface="Arial MT"/>
                <a:ea typeface="Arial MT"/>
                <a:cs typeface="Arial MT"/>
              </a:rPr>
              <a:t>achieve a reduction in the fossil fuel consumption and</a:t>
            </a:r>
            <a:r>
              <a:rPr lang="en-US" sz="2400" spc="5">
                <a:effectLst/>
                <a:latin typeface="Arial MT"/>
                <a:ea typeface="Arial MT"/>
                <a:cs typeface="Arial MT"/>
              </a:rPr>
              <a:t> </a:t>
            </a:r>
            <a:r>
              <a:rPr lang="en-US" sz="2400">
                <a:effectLst/>
                <a:latin typeface="Arial MT"/>
                <a:ea typeface="Arial MT"/>
                <a:cs typeface="Arial MT"/>
              </a:rPr>
              <a:t>associated</a:t>
            </a:r>
            <a:r>
              <a:rPr lang="en-US" sz="2400" spc="5">
                <a:effectLst/>
                <a:latin typeface="Arial MT"/>
                <a:ea typeface="Arial MT"/>
                <a:cs typeface="Arial MT"/>
              </a:rPr>
              <a:t> </a:t>
            </a:r>
            <a:r>
              <a:rPr lang="en-US" sz="2400">
                <a:effectLst/>
                <a:latin typeface="Arial MT"/>
                <a:ea typeface="Arial MT"/>
                <a:cs typeface="Arial MT"/>
              </a:rPr>
              <a:t>CO2</a:t>
            </a:r>
            <a:r>
              <a:rPr lang="en-US" sz="2400" spc="5">
                <a:effectLst/>
                <a:latin typeface="Arial MT"/>
                <a:ea typeface="Arial MT"/>
                <a:cs typeface="Arial MT"/>
              </a:rPr>
              <a:t> </a:t>
            </a:r>
            <a:r>
              <a:rPr lang="en-US" sz="2400">
                <a:effectLst/>
                <a:latin typeface="Arial MT"/>
                <a:ea typeface="Arial MT"/>
                <a:cs typeface="Arial MT"/>
              </a:rPr>
              <a:t>emissions of the steel</a:t>
            </a:r>
            <a:r>
              <a:rPr lang="en-US" sz="2400" spc="5">
                <a:effectLst/>
                <a:latin typeface="Arial MT"/>
                <a:ea typeface="Arial MT"/>
                <a:cs typeface="Arial MT"/>
              </a:rPr>
              <a:t> </a:t>
            </a:r>
            <a:r>
              <a:rPr lang="en-US" sz="2400">
                <a:effectLst/>
                <a:latin typeface="Arial MT"/>
                <a:ea typeface="Arial MT"/>
                <a:cs typeface="Arial MT"/>
              </a:rPr>
              <a:t>production process</a:t>
            </a:r>
            <a:r>
              <a:rPr lang="en-US" sz="2400" b="0" i="0" u="none" strike="noStrike" baseline="0">
                <a:solidFill>
                  <a:schemeClr val="bg1"/>
                </a:solidFill>
                <a:latin typeface="Arial" panose="020B0604020202020204" pitchFamily="34" charset="0"/>
              </a:rPr>
              <a:t>.</a:t>
            </a:r>
            <a:endParaRPr lang="sv-SE" sz="2200">
              <a:solidFill>
                <a:schemeClr val="bg1"/>
              </a:solidFill>
            </a:endParaRPr>
          </a:p>
        </p:txBody>
      </p:sp>
      <p:pic>
        <p:nvPicPr>
          <p:cNvPr id="26" name="image45.jpeg">
            <a:extLst>
              <a:ext uri="{FF2B5EF4-FFF2-40B4-BE49-F238E27FC236}">
                <a16:creationId xmlns:a16="http://schemas.microsoft.com/office/drawing/2014/main" id="{DC79D133-3DC7-493E-A227-00462CD69B25}"/>
              </a:ext>
            </a:extLst>
          </p:cNvPr>
          <p:cNvPicPr>
            <a:picLocks noChangeAspect="1"/>
          </p:cNvPicPr>
          <p:nvPr/>
        </p:nvPicPr>
        <p:blipFill>
          <a:blip r:embed="rId6" cstate="print"/>
          <a:stretch>
            <a:fillRect/>
          </a:stretch>
        </p:blipFill>
        <p:spPr>
          <a:xfrm>
            <a:off x="11014392" y="1796416"/>
            <a:ext cx="5235132" cy="3491864"/>
          </a:xfrm>
          <a:prstGeom prst="rect">
            <a:avLst/>
          </a:prstGeom>
        </p:spPr>
      </p:pic>
      <p:sp>
        <p:nvSpPr>
          <p:cNvPr id="27" name="TextBox 26">
            <a:extLst>
              <a:ext uri="{FF2B5EF4-FFF2-40B4-BE49-F238E27FC236}">
                <a16:creationId xmlns:a16="http://schemas.microsoft.com/office/drawing/2014/main" id="{27B009C8-959E-4FF7-8463-7D48E40FAEEA}"/>
              </a:ext>
            </a:extLst>
          </p:cNvPr>
          <p:cNvSpPr txBox="1"/>
          <p:nvPr/>
        </p:nvSpPr>
        <p:spPr>
          <a:xfrm>
            <a:off x="11567160" y="5411355"/>
            <a:ext cx="4381896" cy="646331"/>
          </a:xfrm>
          <a:prstGeom prst="rect">
            <a:avLst/>
          </a:prstGeom>
          <a:noFill/>
        </p:spPr>
        <p:txBody>
          <a:bodyPr wrap="square">
            <a:spAutoFit/>
          </a:bodyPr>
          <a:lstStyle/>
          <a:p>
            <a:r>
              <a:rPr lang="en-US" sz="1800" i="1">
                <a:effectLst/>
                <a:latin typeface="Arial" panose="020B0604020202020204" pitchFamily="34" charset="0"/>
                <a:ea typeface="Arial MT"/>
                <a:cs typeface="Arial MT"/>
              </a:rPr>
              <a:t>FERRIERE</a:t>
            </a:r>
            <a:r>
              <a:rPr lang="en-US" sz="1800" i="1" spc="-4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NORD</a:t>
            </a:r>
            <a:r>
              <a:rPr lang="en-US" sz="1800" i="1" spc="-4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EAF,</a:t>
            </a:r>
            <a:r>
              <a:rPr lang="en-US" sz="1800" i="1" spc="-3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position</a:t>
            </a:r>
            <a:r>
              <a:rPr lang="en-US" sz="1800" i="1" spc="-2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of</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burners</a:t>
            </a:r>
            <a:r>
              <a:rPr lang="en-US" sz="1800" i="1" spc="-3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and</a:t>
            </a:r>
            <a:r>
              <a:rPr lang="en-US" sz="1800" i="1" spc="-2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injectors</a:t>
            </a:r>
            <a:endParaRPr lang="sv-SE"/>
          </a:p>
        </p:txBody>
      </p:sp>
      <p:pic>
        <p:nvPicPr>
          <p:cNvPr id="30" name="image47.jpeg">
            <a:extLst>
              <a:ext uri="{FF2B5EF4-FFF2-40B4-BE49-F238E27FC236}">
                <a16:creationId xmlns:a16="http://schemas.microsoft.com/office/drawing/2014/main" id="{C0F30964-55CB-47CE-95FF-3BF8DD10E23B}"/>
              </a:ext>
            </a:extLst>
          </p:cNvPr>
          <p:cNvPicPr>
            <a:picLocks noChangeAspect="1"/>
          </p:cNvPicPr>
          <p:nvPr/>
        </p:nvPicPr>
        <p:blipFill>
          <a:blip r:embed="rId7" cstate="print"/>
          <a:stretch>
            <a:fillRect/>
          </a:stretch>
        </p:blipFill>
        <p:spPr>
          <a:xfrm>
            <a:off x="13300689" y="6138774"/>
            <a:ext cx="3459917" cy="2706468"/>
          </a:xfrm>
          <a:prstGeom prst="rect">
            <a:avLst/>
          </a:prstGeom>
        </p:spPr>
      </p:pic>
      <p:sp>
        <p:nvSpPr>
          <p:cNvPr id="31" name="TextBox 30">
            <a:extLst>
              <a:ext uri="{FF2B5EF4-FFF2-40B4-BE49-F238E27FC236}">
                <a16:creationId xmlns:a16="http://schemas.microsoft.com/office/drawing/2014/main" id="{256E3415-4A6B-495F-AB10-C51A94703041}"/>
              </a:ext>
            </a:extLst>
          </p:cNvPr>
          <p:cNvSpPr txBox="1"/>
          <p:nvPr/>
        </p:nvSpPr>
        <p:spPr>
          <a:xfrm>
            <a:off x="14400029" y="8926330"/>
            <a:ext cx="2788422"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Burner example</a:t>
            </a:r>
            <a:r>
              <a:rPr lang="en-US" sz="1800" i="1" spc="-35">
                <a:effectLst/>
                <a:latin typeface="Arial" panose="020B0604020202020204" pitchFamily="34" charset="0"/>
                <a:ea typeface="Arial MT"/>
                <a:cs typeface="Arial MT"/>
              </a:rPr>
              <a:t> </a:t>
            </a:r>
            <a:endParaRPr lang="sv-SE"/>
          </a:p>
        </p:txBody>
      </p:sp>
    </p:spTree>
    <p:extLst>
      <p:ext uri="{BB962C8B-B14F-4D97-AF65-F5344CB8AC3E}">
        <p14:creationId xmlns:p14="http://schemas.microsoft.com/office/powerpoint/2010/main" val="985875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B10D54-872A-4321-A299-5E7A8C17CAF5}"/>
              </a:ext>
            </a:extLst>
          </p:cNvPr>
          <p:cNvPicPr>
            <a:picLocks noChangeAspect="1"/>
          </p:cNvPicPr>
          <p:nvPr/>
        </p:nvPicPr>
        <p:blipFill rotWithShape="1">
          <a:blip r:embed="rId3">
            <a:alphaModFix amt="20000"/>
          </a:blip>
          <a:srcRect t="23260" b="17641"/>
          <a:stretch/>
        </p:blipFill>
        <p:spPr>
          <a:xfrm>
            <a:off x="287989" y="3397713"/>
            <a:ext cx="17712000" cy="5461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a:off x="1020300" y="4224565"/>
            <a:ext cx="7162789" cy="5909310"/>
          </a:xfrm>
          <a:prstGeom prst="rect">
            <a:avLst/>
          </a:prstGeom>
        </p:spPr>
        <p:txBody>
          <a:bodyPr wrap="square" lIns="0" tIns="0" rIns="0" bIns="0" rtlCol="0" anchor="t">
            <a:spAutoFit/>
          </a:bodyPr>
          <a:lstStyle/>
          <a:p>
            <a:pPr>
              <a:buClr>
                <a:schemeClr val="accent5"/>
              </a:buClr>
            </a:pPr>
            <a:r>
              <a:rPr lang="en-US" sz="3200" b="1">
                <a:solidFill>
                  <a:schemeClr val="accent1"/>
                </a:solidFill>
              </a:rPr>
              <a:t>Retrofitting actions FENO </a:t>
            </a:r>
          </a:p>
          <a:p>
            <a:pPr>
              <a:buClr>
                <a:schemeClr val="accent5"/>
              </a:buClr>
            </a:pPr>
            <a:endParaRPr lang="en-US" sz="3200" b="1"/>
          </a:p>
          <a:p>
            <a:pPr marL="457200" indent="-457200">
              <a:buClr>
                <a:srgbClr val="CC0033"/>
              </a:buClr>
              <a:buFont typeface="Wingdings" panose="05000000000000000000" pitchFamily="2" charset="2"/>
              <a:buChar char="ü"/>
            </a:pPr>
            <a:r>
              <a:rPr lang="en-US" sz="3200" b="1"/>
              <a:t>Burner modification for feeding biochar and plastic grains </a:t>
            </a:r>
          </a:p>
          <a:p>
            <a:pPr marL="457200" indent="-457200">
              <a:buClr>
                <a:srgbClr val="CC0033"/>
              </a:buClr>
              <a:buFont typeface="Wingdings" panose="05000000000000000000" pitchFamily="2" charset="2"/>
              <a:buChar char="ü"/>
            </a:pPr>
            <a:endParaRPr lang="en-US" sz="3200" b="1"/>
          </a:p>
          <a:p>
            <a:pPr marL="457200" indent="-457200">
              <a:buClr>
                <a:srgbClr val="CC0033"/>
              </a:buClr>
              <a:buFont typeface="Wingdings" panose="05000000000000000000" pitchFamily="2" charset="2"/>
              <a:buChar char="ü"/>
            </a:pPr>
            <a:r>
              <a:rPr lang="en-US" sz="3200" b="1"/>
              <a:t>Injection system </a:t>
            </a:r>
          </a:p>
          <a:p>
            <a:pPr marL="457200" indent="-457200">
              <a:buClr>
                <a:srgbClr val="CC0033"/>
              </a:buClr>
              <a:buFont typeface="Wingdings" panose="05000000000000000000" pitchFamily="2" charset="2"/>
              <a:buChar char="ü"/>
            </a:pPr>
            <a:endParaRPr lang="en-US" sz="3200" b="1"/>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endParaRPr lang="en-US" sz="3200" b="1">
              <a:solidFill>
                <a:schemeClr val="accent1"/>
              </a:solidFill>
            </a:endParaRPr>
          </a:p>
          <a:p>
            <a:pPr>
              <a:buClr>
                <a:srgbClr val="CC0033"/>
              </a:buClr>
            </a:pPr>
            <a:endParaRPr lang="en-US" sz="3200" b="1">
              <a:solidFill>
                <a:schemeClr val="accent1"/>
              </a:solidFill>
            </a:endParaRPr>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endParaRPr lang="es-ES" sz="3200" b="1"/>
          </a:p>
        </p:txBody>
      </p:sp>
      <p:sp>
        <p:nvSpPr>
          <p:cNvPr id="26" name="TextBox 14">
            <a:extLst>
              <a:ext uri="{FF2B5EF4-FFF2-40B4-BE49-F238E27FC236}">
                <a16:creationId xmlns:a16="http://schemas.microsoft.com/office/drawing/2014/main" id="{7D36EA49-80B0-4761-8A24-F05F322EAC77}"/>
              </a:ext>
            </a:extLst>
          </p:cNvPr>
          <p:cNvSpPr txBox="1"/>
          <p:nvPr/>
        </p:nvSpPr>
        <p:spPr>
          <a:xfrm>
            <a:off x="10380023" y="4007611"/>
            <a:ext cx="7162789" cy="3447098"/>
          </a:xfrm>
          <a:prstGeom prst="rect">
            <a:avLst/>
          </a:prstGeom>
        </p:spPr>
        <p:txBody>
          <a:bodyPr wrap="square" lIns="0" tIns="0" rIns="0" bIns="0" rtlCol="0" anchor="t">
            <a:spAutoFit/>
          </a:bodyPr>
          <a:lstStyle/>
          <a:p>
            <a:pPr>
              <a:buClr>
                <a:schemeClr val="accent5"/>
              </a:buClr>
            </a:pPr>
            <a:r>
              <a:rPr lang="en-US" sz="3200" b="1">
                <a:solidFill>
                  <a:schemeClr val="accent2">
                    <a:lumMod val="75000"/>
                  </a:schemeClr>
                </a:solidFill>
              </a:rPr>
              <a:t>Goals</a:t>
            </a:r>
          </a:p>
          <a:p>
            <a:pPr>
              <a:buClr>
                <a:schemeClr val="accent5"/>
              </a:buClr>
            </a:pPr>
            <a:endParaRPr lang="en-US" sz="3200" b="1"/>
          </a:p>
          <a:p>
            <a:pPr marL="457200" indent="-457200">
              <a:buClr>
                <a:schemeClr val="accent2">
                  <a:lumMod val="75000"/>
                </a:schemeClr>
              </a:buClr>
              <a:buFont typeface="Wingdings" panose="05000000000000000000" pitchFamily="2" charset="2"/>
              <a:buChar char="ü"/>
            </a:pPr>
            <a:r>
              <a:rPr lang="en-US" sz="3200" b="1"/>
              <a:t>Reduction of GHG emissions </a:t>
            </a:r>
          </a:p>
          <a:p>
            <a:pPr marL="457200" indent="-457200">
              <a:buClr>
                <a:srgbClr val="99CC99"/>
              </a:buClr>
              <a:buFont typeface="Wingdings" panose="05000000000000000000" pitchFamily="2" charset="2"/>
              <a:buChar char="ü"/>
            </a:pPr>
            <a:endParaRPr lang="en-US" sz="3200" b="1"/>
          </a:p>
          <a:p>
            <a:pPr marL="457200" indent="-457200">
              <a:buClr>
                <a:schemeClr val="accent2">
                  <a:lumMod val="75000"/>
                </a:schemeClr>
              </a:buClr>
              <a:buFont typeface="Wingdings" panose="05000000000000000000" pitchFamily="2" charset="2"/>
              <a:buChar char="ü"/>
            </a:pPr>
            <a:r>
              <a:rPr lang="en-US" sz="3200" b="1"/>
              <a:t>Use of alternative feedstock</a:t>
            </a:r>
          </a:p>
          <a:p>
            <a:pPr>
              <a:buClr>
                <a:schemeClr val="accent2">
                  <a:lumMod val="75000"/>
                </a:schemeClr>
              </a:buClr>
            </a:pPr>
            <a:endParaRPr lang="en-US" sz="3200" b="1"/>
          </a:p>
          <a:p>
            <a:pPr marL="457200" indent="-457200">
              <a:buClr>
                <a:schemeClr val="accent2">
                  <a:lumMod val="75000"/>
                </a:schemeClr>
              </a:buClr>
              <a:buFont typeface="Wingdings" panose="05000000000000000000" pitchFamily="2" charset="2"/>
              <a:buChar char="ü"/>
            </a:pPr>
            <a:r>
              <a:rPr lang="en-US" sz="3200" b="1"/>
              <a:t>M&amp;C system improvement</a:t>
            </a:r>
            <a:endParaRPr lang="es-ES" sz="3200" b="1"/>
          </a:p>
        </p:txBody>
      </p:sp>
      <p:cxnSp>
        <p:nvCxnSpPr>
          <p:cNvPr id="22" name="Conector recto 21">
            <a:extLst>
              <a:ext uri="{FF2B5EF4-FFF2-40B4-BE49-F238E27FC236}">
                <a16:creationId xmlns:a16="http://schemas.microsoft.com/office/drawing/2014/main" id="{C1C13E5C-9B1F-4C49-A1A9-8711ED072063}"/>
              </a:ext>
            </a:extLst>
          </p:cNvPr>
          <p:cNvCxnSpPr>
            <a:cxnSpLocks/>
          </p:cNvCxnSpPr>
          <p:nvPr/>
        </p:nvCxnSpPr>
        <p:spPr>
          <a:xfrm>
            <a:off x="8915400" y="3397713"/>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F94BB75A-6E76-4134-ACE8-6F0CFB1646EA}"/>
              </a:ext>
            </a:extLst>
          </p:cNvPr>
          <p:cNvCxnSpPr>
            <a:cxnSpLocks/>
          </p:cNvCxnSpPr>
          <p:nvPr/>
        </p:nvCxnSpPr>
        <p:spPr>
          <a:xfrm>
            <a:off x="8905164" y="6021113"/>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3" name="Imagen 115">
            <a:extLst>
              <a:ext uri="{FF2B5EF4-FFF2-40B4-BE49-F238E27FC236}">
                <a16:creationId xmlns:a16="http://schemas.microsoft.com/office/drawing/2014/main" id="{B5E46839-6851-4D0B-A989-A54DF41E5DB2}"/>
              </a:ext>
            </a:extLst>
          </p:cNvPr>
          <p:cNvPicPr>
            <a:picLocks noChangeAspect="1"/>
          </p:cNvPicPr>
          <p:nvPr/>
        </p:nvPicPr>
        <p:blipFill>
          <a:blip r:embed="rId7"/>
          <a:stretch>
            <a:fillRect/>
          </a:stretch>
        </p:blipFill>
        <p:spPr>
          <a:xfrm>
            <a:off x="13958844" y="1182993"/>
            <a:ext cx="1426810" cy="1197757"/>
          </a:xfrm>
          <a:prstGeom prst="rect">
            <a:avLst/>
          </a:prstGeom>
        </p:spPr>
      </p:pic>
      <p:sp>
        <p:nvSpPr>
          <p:cNvPr id="24" name="TextBox 23">
            <a:extLst>
              <a:ext uri="{FF2B5EF4-FFF2-40B4-BE49-F238E27FC236}">
                <a16:creationId xmlns:a16="http://schemas.microsoft.com/office/drawing/2014/main" id="{3F5DCC90-D9F9-4E55-AED0-35F9D5B030D9}"/>
              </a:ext>
            </a:extLst>
          </p:cNvPr>
          <p:cNvSpPr txBox="1"/>
          <p:nvPr/>
        </p:nvSpPr>
        <p:spPr>
          <a:xfrm>
            <a:off x="741949" y="1119170"/>
            <a:ext cx="11081084" cy="1569660"/>
          </a:xfrm>
          <a:prstGeom prst="rect">
            <a:avLst/>
          </a:prstGeom>
          <a:noFill/>
        </p:spPr>
        <p:txBody>
          <a:bodyPr wrap="square">
            <a:spAutoFit/>
          </a:bodyPr>
          <a:lstStyle/>
          <a:p>
            <a:r>
              <a:rPr lang="sv-SE" sz="4800" b="1" err="1">
                <a:solidFill>
                  <a:srgbClr val="CC0033"/>
                </a:solidFill>
                <a:latin typeface="+mj-lt"/>
                <a:cs typeface="Arial" panose="020B0604020202020204" pitchFamily="34" charset="0"/>
              </a:rPr>
              <a:t>Summary</a:t>
            </a:r>
            <a:r>
              <a:rPr lang="sv-SE" sz="4800" b="1">
                <a:solidFill>
                  <a:srgbClr val="CC0033"/>
                </a:solidFill>
                <a:latin typeface="+mj-lt"/>
                <a:cs typeface="Arial" panose="020B0604020202020204" pitchFamily="34" charset="0"/>
              </a:rPr>
              <a:t> </a:t>
            </a:r>
            <a:r>
              <a:rPr lang="sv-SE" sz="4800" b="1" err="1">
                <a:solidFill>
                  <a:srgbClr val="CC0033"/>
                </a:solidFill>
                <a:latin typeface="+mj-lt"/>
                <a:cs typeface="Arial" panose="020B0604020202020204" pitchFamily="34" charset="0"/>
              </a:rPr>
              <a:t>of</a:t>
            </a:r>
            <a:r>
              <a:rPr lang="sv-SE" sz="4800" b="1">
                <a:solidFill>
                  <a:srgbClr val="CC0033"/>
                </a:solidFill>
                <a:latin typeface="+mj-lt"/>
                <a:cs typeface="Arial" panose="020B0604020202020204" pitchFamily="34" charset="0"/>
              </a:rPr>
              <a:t> actions and </a:t>
            </a:r>
            <a:r>
              <a:rPr lang="sv-SE" sz="4800" b="1" err="1">
                <a:solidFill>
                  <a:srgbClr val="CC0033"/>
                </a:solidFill>
                <a:latin typeface="+mj-lt"/>
                <a:cs typeface="Arial" panose="020B0604020202020204" pitchFamily="34" charset="0"/>
              </a:rPr>
              <a:t>goals</a:t>
            </a:r>
            <a:r>
              <a:rPr lang="sv-SE" sz="4800" b="1">
                <a:solidFill>
                  <a:srgbClr val="CC0033"/>
                </a:solidFill>
                <a:latin typeface="+mj-lt"/>
                <a:cs typeface="Arial" panose="020B0604020202020204" pitchFamily="34" charset="0"/>
              </a:rPr>
              <a:t> </a:t>
            </a:r>
            <a:r>
              <a:rPr lang="sv-SE" sz="4800" b="1" err="1">
                <a:solidFill>
                  <a:srgbClr val="CC0033"/>
                </a:solidFill>
                <a:latin typeface="+mj-lt"/>
                <a:cs typeface="Arial" panose="020B0604020202020204" pitchFamily="34" charset="0"/>
              </a:rPr>
              <a:t>of</a:t>
            </a:r>
            <a:r>
              <a:rPr lang="sv-SE" sz="4800" b="1">
                <a:solidFill>
                  <a:srgbClr val="CC0033"/>
                </a:solidFill>
                <a:latin typeface="+mj-lt"/>
                <a:cs typeface="Arial" panose="020B0604020202020204" pitchFamily="34" charset="0"/>
              </a:rPr>
              <a:t> FENO </a:t>
            </a:r>
            <a:r>
              <a:rPr lang="sv-SE" sz="4800" b="1" err="1">
                <a:solidFill>
                  <a:srgbClr val="CC0033"/>
                </a:solidFill>
                <a:latin typeface="+mj-lt"/>
                <a:cs typeface="Arial" panose="020B0604020202020204" pitchFamily="34" charset="0"/>
              </a:rPr>
              <a:t>retrofitting</a:t>
            </a:r>
            <a:endParaRPr lang="sv-SE" sz="4800" b="1">
              <a:solidFill>
                <a:srgbClr val="CC0033"/>
              </a:solidFill>
              <a:latin typeface="+mj-lt"/>
              <a:cs typeface="Arial" panose="020B0604020202020204" pitchFamily="34" charset="0"/>
            </a:endParaRPr>
          </a:p>
        </p:txBody>
      </p:sp>
    </p:spTree>
    <p:extLst>
      <p:ext uri="{BB962C8B-B14F-4D97-AF65-F5344CB8AC3E}">
        <p14:creationId xmlns:p14="http://schemas.microsoft.com/office/powerpoint/2010/main" val="4241684571"/>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7D94EFFC-06AF-484F-891B-5C268374EA79}"/>
              </a:ext>
            </a:extLst>
          </p:cNvPr>
          <p:cNvSpPr txBox="1"/>
          <p:nvPr/>
        </p:nvSpPr>
        <p:spPr>
          <a:xfrm>
            <a:off x="10591800" y="7055481"/>
            <a:ext cx="5954274"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Aerial</a:t>
            </a:r>
            <a:r>
              <a:rPr lang="en-US" sz="1800" i="1" spc="-2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view</a:t>
            </a:r>
            <a:r>
              <a:rPr lang="en-US" sz="1800" i="1" spc="-2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of</a:t>
            </a:r>
            <a:r>
              <a:rPr lang="en-US" sz="1800" i="1" spc="-2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TENARIS</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SILCOTUB</a:t>
            </a:r>
            <a:r>
              <a:rPr lang="en-US" sz="1800" i="1" spc="-1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production</a:t>
            </a:r>
            <a:r>
              <a:rPr lang="en-US" sz="1800" i="1" spc="-20">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facilities</a:t>
            </a:r>
            <a:endParaRPr lang="sv-SE" sz="2800" kern="100">
              <a:solidFill>
                <a:srgbClr val="404040"/>
              </a:solidFill>
              <a:latin typeface="Arial (body)"/>
            </a:endParaRPr>
          </a:p>
        </p:txBody>
      </p:sp>
      <p:sp>
        <p:nvSpPr>
          <p:cNvPr id="26" name="TextBox 25">
            <a:extLst>
              <a:ext uri="{FF2B5EF4-FFF2-40B4-BE49-F238E27FC236}">
                <a16:creationId xmlns:a16="http://schemas.microsoft.com/office/drawing/2014/main" id="{A21F6DD0-2BDA-4DD0-995A-49BD41C91E9E}"/>
              </a:ext>
            </a:extLst>
          </p:cNvPr>
          <p:cNvSpPr txBox="1"/>
          <p:nvPr/>
        </p:nvSpPr>
        <p:spPr>
          <a:xfrm>
            <a:off x="1066800" y="2781731"/>
            <a:ext cx="8177835" cy="5355312"/>
          </a:xfrm>
          <a:prstGeom prst="rect">
            <a:avLst/>
          </a:prstGeom>
          <a:noFill/>
        </p:spPr>
        <p:txBody>
          <a:bodyPr wrap="square">
            <a:spAutoFit/>
          </a:bodyPr>
          <a:lstStyle/>
          <a:p>
            <a:pPr marL="0" lvl="1" algn="just">
              <a:buSzPts val="1100"/>
              <a:tabLst>
                <a:tab pos="528320" algn="l"/>
                <a:tab pos="528955" algn="l"/>
              </a:tabLst>
            </a:pPr>
            <a:r>
              <a:rPr lang="en-US">
                <a:latin typeface="Arial MT"/>
              </a:rPr>
              <a:t>TENARIS is the world’s leading producer of steel pipes for the energy sector and other industrial applications, with a total installed capacity of 7.2 million tons of seamless and welded steel pipes. The company’s annual turnover in 2019 was estimated at 7.3 billion USD, as a result of a distribution and services network which extends to more than 30 countries worldwide, serving more than 2,500 customers. Through its mills in </a:t>
            </a:r>
            <a:r>
              <a:rPr lang="en-US" err="1">
                <a:latin typeface="Arial MT"/>
              </a:rPr>
              <a:t>Zalau</a:t>
            </a:r>
            <a:r>
              <a:rPr lang="en-US">
                <a:latin typeface="Arial MT"/>
              </a:rPr>
              <a:t> and </a:t>
            </a:r>
            <a:r>
              <a:rPr lang="en-US" err="1">
                <a:latin typeface="Arial MT"/>
              </a:rPr>
              <a:t>Calarasi</a:t>
            </a:r>
            <a:r>
              <a:rPr lang="en-US">
                <a:latin typeface="Arial MT"/>
              </a:rPr>
              <a:t>, TENARIS SILCOTUB S.A. is the leading Romanian producer of small diameter seamless steel pipes used in Oil &amp; Gas, mechanical, automotive, chemical, petrochemical and power generation sectors.</a:t>
            </a:r>
          </a:p>
          <a:p>
            <a:pPr marL="0" lvl="1" algn="just">
              <a:buSzPts val="1100"/>
              <a:tabLst>
                <a:tab pos="528320" algn="l"/>
                <a:tab pos="528955" algn="l"/>
              </a:tabLst>
            </a:pPr>
            <a:r>
              <a:rPr lang="en-US" sz="1800">
                <a:effectLst/>
                <a:latin typeface="Arial MT"/>
                <a:ea typeface="Arial MT"/>
                <a:cs typeface="Arial MT"/>
              </a:rPr>
              <a:t>The mills are part of a fully integrated production process which starts with steel production from</a:t>
            </a:r>
            <a:r>
              <a:rPr lang="en-US" sz="1800" spc="5">
                <a:effectLst/>
                <a:latin typeface="Arial MT"/>
                <a:ea typeface="Arial MT"/>
                <a:cs typeface="Arial MT"/>
              </a:rPr>
              <a:t> </a:t>
            </a:r>
            <a:r>
              <a:rPr lang="en-US" sz="1800">
                <a:effectLst/>
                <a:latin typeface="Arial MT"/>
                <a:ea typeface="Arial MT"/>
                <a:cs typeface="Arial MT"/>
              </a:rPr>
              <a:t>scrap at the steel shop in </a:t>
            </a:r>
            <a:r>
              <a:rPr lang="en-US" sz="1800" err="1">
                <a:effectLst/>
                <a:latin typeface="Arial MT"/>
                <a:ea typeface="Arial MT"/>
                <a:cs typeface="Arial MT"/>
              </a:rPr>
              <a:t>Calarasi</a:t>
            </a:r>
            <a:r>
              <a:rPr lang="en-US" sz="1800">
                <a:effectLst/>
                <a:latin typeface="Arial MT"/>
                <a:ea typeface="Arial MT"/>
                <a:cs typeface="Arial MT"/>
              </a:rPr>
              <a:t>, which has a production capacity of 600,000 tons a year.</a:t>
            </a:r>
            <a:r>
              <a:rPr lang="en-US" sz="1800" spc="5">
                <a:effectLst/>
                <a:latin typeface="Arial MT"/>
                <a:ea typeface="Arial MT"/>
                <a:cs typeface="Arial MT"/>
              </a:rPr>
              <a:t> </a:t>
            </a:r>
            <a:r>
              <a:rPr lang="en-US" sz="1800" spc="-5">
                <a:effectLst/>
                <a:latin typeface="Arial MT"/>
                <a:ea typeface="Arial MT"/>
                <a:cs typeface="Arial MT"/>
              </a:rPr>
              <a:t>Transformation</a:t>
            </a:r>
            <a:r>
              <a:rPr lang="en-US" sz="1800" spc="-60">
                <a:effectLst/>
                <a:latin typeface="Arial MT"/>
                <a:ea typeface="Arial MT"/>
                <a:cs typeface="Arial MT"/>
              </a:rPr>
              <a:t> </a:t>
            </a:r>
            <a:r>
              <a:rPr lang="en-US" sz="1800" spc="-5">
                <a:effectLst/>
                <a:latin typeface="Arial MT"/>
                <a:ea typeface="Arial MT"/>
                <a:cs typeface="Arial MT"/>
              </a:rPr>
              <a:t>of</a:t>
            </a:r>
            <a:r>
              <a:rPr lang="en-US" sz="1800" spc="-85">
                <a:effectLst/>
                <a:latin typeface="Arial MT"/>
                <a:ea typeface="Arial MT"/>
                <a:cs typeface="Arial MT"/>
              </a:rPr>
              <a:t> </a:t>
            </a:r>
            <a:r>
              <a:rPr lang="en-US" sz="1800" spc="-5">
                <a:effectLst/>
                <a:latin typeface="Arial MT"/>
                <a:ea typeface="Arial MT"/>
                <a:cs typeface="Arial MT"/>
              </a:rPr>
              <a:t>raw</a:t>
            </a:r>
            <a:r>
              <a:rPr lang="en-US" sz="1800" spc="-75">
                <a:effectLst/>
                <a:latin typeface="Arial MT"/>
                <a:ea typeface="Arial MT"/>
                <a:cs typeface="Arial MT"/>
              </a:rPr>
              <a:t> </a:t>
            </a:r>
            <a:r>
              <a:rPr lang="en-US" sz="1800" spc="-5">
                <a:effectLst/>
                <a:latin typeface="Arial MT"/>
                <a:ea typeface="Arial MT"/>
                <a:cs typeface="Arial MT"/>
              </a:rPr>
              <a:t>materials</a:t>
            </a:r>
            <a:r>
              <a:rPr lang="en-US" sz="1800" spc="-70">
                <a:effectLst/>
                <a:latin typeface="Arial MT"/>
                <a:ea typeface="Arial MT"/>
                <a:cs typeface="Arial MT"/>
              </a:rPr>
              <a:t> </a:t>
            </a:r>
            <a:r>
              <a:rPr lang="en-US" sz="1800" spc="-5">
                <a:effectLst/>
                <a:latin typeface="Arial MT"/>
                <a:ea typeface="Arial MT"/>
                <a:cs typeface="Arial MT"/>
              </a:rPr>
              <a:t>into</a:t>
            </a:r>
            <a:r>
              <a:rPr lang="en-US" sz="1800" spc="-85">
                <a:effectLst/>
                <a:latin typeface="Arial MT"/>
                <a:ea typeface="Arial MT"/>
                <a:cs typeface="Arial MT"/>
              </a:rPr>
              <a:t> </a:t>
            </a:r>
            <a:r>
              <a:rPr lang="en-US" sz="1800">
                <a:effectLst/>
                <a:latin typeface="Arial MT"/>
                <a:ea typeface="Arial MT"/>
                <a:cs typeface="Arial MT"/>
              </a:rPr>
              <a:t>seamless</a:t>
            </a:r>
            <a:r>
              <a:rPr lang="en-US" sz="1800" spc="-90">
                <a:effectLst/>
                <a:latin typeface="Arial MT"/>
                <a:ea typeface="Arial MT"/>
                <a:cs typeface="Arial MT"/>
              </a:rPr>
              <a:t> </a:t>
            </a:r>
            <a:r>
              <a:rPr lang="en-US" sz="1800">
                <a:effectLst/>
                <a:latin typeface="Arial MT"/>
                <a:ea typeface="Arial MT"/>
                <a:cs typeface="Arial MT"/>
              </a:rPr>
              <a:t>pipes</a:t>
            </a:r>
            <a:r>
              <a:rPr lang="en-US" sz="1800" spc="-70">
                <a:effectLst/>
                <a:latin typeface="Arial MT"/>
                <a:ea typeface="Arial MT"/>
                <a:cs typeface="Arial MT"/>
              </a:rPr>
              <a:t> </a:t>
            </a:r>
            <a:r>
              <a:rPr lang="en-US" sz="1800">
                <a:effectLst/>
                <a:latin typeface="Arial MT"/>
                <a:ea typeface="Arial MT"/>
                <a:cs typeface="Arial MT"/>
              </a:rPr>
              <a:t>is</a:t>
            </a:r>
            <a:r>
              <a:rPr lang="en-US" sz="1800" spc="-70">
                <a:effectLst/>
                <a:latin typeface="Arial MT"/>
                <a:ea typeface="Arial MT"/>
                <a:cs typeface="Arial MT"/>
              </a:rPr>
              <a:t> </a:t>
            </a:r>
            <a:r>
              <a:rPr lang="en-US" sz="1800">
                <a:effectLst/>
                <a:latin typeface="Arial MT"/>
                <a:ea typeface="Arial MT"/>
                <a:cs typeface="Arial MT"/>
              </a:rPr>
              <a:t>performed</a:t>
            </a:r>
            <a:r>
              <a:rPr lang="en-US" sz="1800" spc="-80">
                <a:effectLst/>
                <a:latin typeface="Arial MT"/>
                <a:ea typeface="Arial MT"/>
                <a:cs typeface="Arial MT"/>
              </a:rPr>
              <a:t> </a:t>
            </a:r>
            <a:r>
              <a:rPr lang="en-US" sz="1800">
                <a:effectLst/>
                <a:latin typeface="Arial MT"/>
                <a:ea typeface="Arial MT"/>
                <a:cs typeface="Arial MT"/>
              </a:rPr>
              <a:t>at</a:t>
            </a:r>
            <a:r>
              <a:rPr lang="en-US" sz="1800" spc="-85">
                <a:effectLst/>
                <a:latin typeface="Arial MT"/>
                <a:ea typeface="Arial MT"/>
                <a:cs typeface="Arial MT"/>
              </a:rPr>
              <a:t> </a:t>
            </a:r>
            <a:r>
              <a:rPr lang="en-US" sz="1800">
                <a:effectLst/>
                <a:latin typeface="Arial MT"/>
                <a:ea typeface="Arial MT"/>
                <a:cs typeface="Arial MT"/>
              </a:rPr>
              <a:t>the</a:t>
            </a:r>
            <a:r>
              <a:rPr lang="en-US" sz="1800" spc="-80">
                <a:effectLst/>
                <a:latin typeface="Arial MT"/>
                <a:ea typeface="Arial MT"/>
                <a:cs typeface="Arial MT"/>
              </a:rPr>
              <a:t> </a:t>
            </a:r>
            <a:r>
              <a:rPr lang="en-US" sz="1800">
                <a:effectLst/>
                <a:latin typeface="Arial MT"/>
                <a:ea typeface="Arial MT"/>
                <a:cs typeface="Arial MT"/>
              </a:rPr>
              <a:t>TENARIS</a:t>
            </a:r>
            <a:r>
              <a:rPr lang="en-US" sz="1800" spc="-85">
                <a:effectLst/>
                <a:latin typeface="Arial MT"/>
                <a:ea typeface="Arial MT"/>
                <a:cs typeface="Arial MT"/>
              </a:rPr>
              <a:t> </a:t>
            </a:r>
            <a:r>
              <a:rPr lang="en-US" sz="1800">
                <a:effectLst/>
                <a:latin typeface="Arial MT"/>
                <a:ea typeface="Arial MT"/>
                <a:cs typeface="Arial MT"/>
              </a:rPr>
              <a:t>SILCOTUB</a:t>
            </a:r>
            <a:r>
              <a:rPr lang="en-US" sz="1800" spc="-60">
                <a:effectLst/>
                <a:latin typeface="Arial MT"/>
                <a:ea typeface="Arial MT"/>
                <a:cs typeface="Arial MT"/>
              </a:rPr>
              <a:t> </a:t>
            </a:r>
            <a:r>
              <a:rPr lang="en-US" sz="1800">
                <a:effectLst/>
                <a:latin typeface="Arial MT"/>
                <a:ea typeface="Arial MT"/>
                <a:cs typeface="Arial MT"/>
              </a:rPr>
              <a:t>facility</a:t>
            </a:r>
            <a:r>
              <a:rPr lang="en-US" sz="1800" spc="-290">
                <a:effectLst/>
                <a:latin typeface="Arial MT"/>
                <a:ea typeface="Arial MT"/>
                <a:cs typeface="Arial MT"/>
              </a:rPr>
              <a:t> </a:t>
            </a:r>
            <a:r>
              <a:rPr lang="en-US" sz="1800">
                <a:effectLst/>
                <a:latin typeface="Arial MT"/>
                <a:ea typeface="Arial MT"/>
                <a:cs typeface="Arial MT"/>
              </a:rPr>
              <a:t>in </a:t>
            </a:r>
            <a:r>
              <a:rPr lang="en-US" sz="1800" err="1">
                <a:effectLst/>
                <a:latin typeface="Arial MT"/>
                <a:ea typeface="Arial MT"/>
                <a:cs typeface="Arial MT"/>
              </a:rPr>
              <a:t>Zalau</a:t>
            </a:r>
            <a:r>
              <a:rPr lang="en-US" sz="1800">
                <a:effectLst/>
                <a:latin typeface="Arial MT"/>
                <a:ea typeface="Arial MT"/>
                <a:cs typeface="Arial MT"/>
              </a:rPr>
              <a:t>, with an annual capacity of 225,000 tons and counts with a component </a:t>
            </a:r>
            <a:r>
              <a:rPr lang="en-US" sz="1800" err="1">
                <a:effectLst/>
                <a:latin typeface="Arial MT"/>
                <a:ea typeface="Arial MT"/>
                <a:cs typeface="Arial MT"/>
              </a:rPr>
              <a:t>centre</a:t>
            </a:r>
            <a:r>
              <a:rPr lang="en-US" sz="1800">
                <a:effectLst/>
                <a:latin typeface="Arial MT"/>
                <a:ea typeface="Arial MT"/>
                <a:cs typeface="Arial MT"/>
              </a:rPr>
              <a:t> dedicated to</a:t>
            </a:r>
            <a:r>
              <a:rPr lang="en-US" sz="1800" spc="-295">
                <a:effectLst/>
                <a:latin typeface="Arial MT"/>
                <a:ea typeface="Arial MT"/>
                <a:cs typeface="Arial MT"/>
              </a:rPr>
              <a:t> </a:t>
            </a:r>
            <a:r>
              <a:rPr lang="en-US" sz="1800">
                <a:effectLst/>
                <a:latin typeface="Arial MT"/>
                <a:ea typeface="Arial MT"/>
                <a:cs typeface="Arial MT"/>
              </a:rPr>
              <a:t>executing added value operations to the tubes, to obtain products employed in the automotive and</a:t>
            </a:r>
            <a:r>
              <a:rPr lang="en-US" sz="1800" spc="5">
                <a:effectLst/>
                <a:latin typeface="Arial MT"/>
                <a:ea typeface="Arial MT"/>
                <a:cs typeface="Arial MT"/>
              </a:rPr>
              <a:t> </a:t>
            </a:r>
            <a:r>
              <a:rPr lang="en-US" sz="1800">
                <a:effectLst/>
                <a:latin typeface="Arial MT"/>
                <a:ea typeface="Arial MT"/>
                <a:cs typeface="Arial MT"/>
              </a:rPr>
              <a:t>earth moving machineries sectors. The premises can rely on a new laboratory which performs</a:t>
            </a:r>
            <a:r>
              <a:rPr lang="en-US" sz="1800" spc="5">
                <a:effectLst/>
                <a:latin typeface="Arial MT"/>
                <a:ea typeface="Arial MT"/>
                <a:cs typeface="Arial MT"/>
              </a:rPr>
              <a:t> </a:t>
            </a:r>
            <a:r>
              <a:rPr lang="en-US" sz="1800">
                <a:effectLst/>
                <a:latin typeface="Arial MT"/>
                <a:ea typeface="Arial MT"/>
                <a:cs typeface="Arial MT"/>
              </a:rPr>
              <a:t>metallurgical and mechanical tests, as well as a coupling shop which does API and Premium</a:t>
            </a:r>
            <a:r>
              <a:rPr lang="en-US" sz="1800" spc="5">
                <a:effectLst/>
                <a:latin typeface="Arial MT"/>
                <a:ea typeface="Arial MT"/>
                <a:cs typeface="Arial MT"/>
              </a:rPr>
              <a:t> </a:t>
            </a:r>
            <a:r>
              <a:rPr lang="en-US" sz="1800">
                <a:effectLst/>
                <a:latin typeface="Arial MT"/>
                <a:ea typeface="Arial MT"/>
                <a:cs typeface="Arial MT"/>
              </a:rPr>
              <a:t>connections</a:t>
            </a:r>
            <a:r>
              <a:rPr lang="en-US" sz="1800" spc="-25">
                <a:effectLst/>
                <a:latin typeface="Arial MT"/>
                <a:ea typeface="Arial MT"/>
                <a:cs typeface="Arial MT"/>
              </a:rPr>
              <a:t> </a:t>
            </a:r>
            <a:r>
              <a:rPr lang="en-US" sz="1800">
                <a:effectLst/>
                <a:latin typeface="Arial MT"/>
                <a:ea typeface="Arial MT"/>
                <a:cs typeface="Arial MT"/>
              </a:rPr>
              <a:t>threads,</a:t>
            </a:r>
            <a:r>
              <a:rPr lang="en-US" sz="1800" spc="5">
                <a:effectLst/>
                <a:latin typeface="Arial MT"/>
                <a:ea typeface="Arial MT"/>
                <a:cs typeface="Arial MT"/>
              </a:rPr>
              <a:t> </a:t>
            </a:r>
            <a:r>
              <a:rPr lang="en-US" sz="1800">
                <a:effectLst/>
                <a:latin typeface="Arial MT"/>
                <a:ea typeface="Arial MT"/>
                <a:cs typeface="Arial MT"/>
              </a:rPr>
              <a:t>responding</a:t>
            </a:r>
            <a:r>
              <a:rPr lang="en-US" sz="1800" spc="15">
                <a:effectLst/>
                <a:latin typeface="Arial MT"/>
                <a:ea typeface="Arial MT"/>
                <a:cs typeface="Arial MT"/>
              </a:rPr>
              <a:t> </a:t>
            </a:r>
            <a:r>
              <a:rPr lang="en-US" sz="1800">
                <a:effectLst/>
                <a:latin typeface="Arial MT"/>
                <a:ea typeface="Arial MT"/>
                <a:cs typeface="Arial MT"/>
              </a:rPr>
              <a:t>to</a:t>
            </a:r>
            <a:r>
              <a:rPr lang="en-US" sz="1800" spc="10">
                <a:effectLst/>
                <a:latin typeface="Arial MT"/>
                <a:ea typeface="Arial MT"/>
                <a:cs typeface="Arial MT"/>
              </a:rPr>
              <a:t> </a:t>
            </a:r>
            <a:r>
              <a:rPr lang="en-US" sz="1800">
                <a:effectLst/>
                <a:latin typeface="Arial MT"/>
                <a:ea typeface="Arial MT"/>
                <a:cs typeface="Arial MT"/>
              </a:rPr>
              <a:t>the</a:t>
            </a:r>
            <a:r>
              <a:rPr lang="en-US" sz="1800" spc="-10">
                <a:effectLst/>
                <a:latin typeface="Arial MT"/>
                <a:ea typeface="Arial MT"/>
                <a:cs typeface="Arial MT"/>
              </a:rPr>
              <a:t> </a:t>
            </a:r>
            <a:r>
              <a:rPr lang="en-US" sz="1800">
                <a:effectLst/>
                <a:latin typeface="Arial MT"/>
                <a:ea typeface="Arial MT"/>
                <a:cs typeface="Arial MT"/>
              </a:rPr>
              <a:t>requirements</a:t>
            </a:r>
            <a:r>
              <a:rPr lang="en-US" sz="1800" spc="-25">
                <a:effectLst/>
                <a:latin typeface="Arial MT"/>
                <a:ea typeface="Arial MT"/>
                <a:cs typeface="Arial MT"/>
              </a:rPr>
              <a:t> </a:t>
            </a:r>
            <a:r>
              <a:rPr lang="en-US" sz="1800">
                <a:effectLst/>
                <a:latin typeface="Arial MT"/>
                <a:ea typeface="Arial MT"/>
                <a:cs typeface="Arial MT"/>
              </a:rPr>
              <a:t>of</a:t>
            </a:r>
            <a:r>
              <a:rPr lang="en-US" sz="1800" spc="-15">
                <a:effectLst/>
                <a:latin typeface="Arial MT"/>
                <a:ea typeface="Arial MT"/>
                <a:cs typeface="Arial MT"/>
              </a:rPr>
              <a:t> </a:t>
            </a:r>
            <a:r>
              <a:rPr lang="en-US" sz="1800">
                <a:effectLst/>
                <a:latin typeface="Arial MT"/>
                <a:ea typeface="Arial MT"/>
                <a:cs typeface="Arial MT"/>
              </a:rPr>
              <a:t>Oil</a:t>
            </a:r>
            <a:r>
              <a:rPr lang="en-US" sz="1800" spc="-5">
                <a:effectLst/>
                <a:latin typeface="Arial MT"/>
                <a:ea typeface="Arial MT"/>
                <a:cs typeface="Arial MT"/>
              </a:rPr>
              <a:t> </a:t>
            </a:r>
            <a:r>
              <a:rPr lang="en-US" sz="1800">
                <a:effectLst/>
                <a:latin typeface="Arial MT"/>
                <a:ea typeface="Arial MT"/>
                <a:cs typeface="Arial MT"/>
              </a:rPr>
              <a:t>&amp;</a:t>
            </a:r>
            <a:r>
              <a:rPr lang="en-US" sz="1800" spc="-15">
                <a:effectLst/>
                <a:latin typeface="Arial MT"/>
                <a:ea typeface="Arial MT"/>
                <a:cs typeface="Arial MT"/>
              </a:rPr>
              <a:t> </a:t>
            </a:r>
            <a:r>
              <a:rPr lang="en-US" sz="1800">
                <a:effectLst/>
                <a:latin typeface="Arial MT"/>
                <a:ea typeface="Arial MT"/>
                <a:cs typeface="Arial MT"/>
              </a:rPr>
              <a:t>Gas</a:t>
            </a:r>
            <a:r>
              <a:rPr lang="en-US" sz="1800" spc="5">
                <a:effectLst/>
                <a:latin typeface="Arial MT"/>
                <a:ea typeface="Arial MT"/>
                <a:cs typeface="Arial MT"/>
              </a:rPr>
              <a:t> </a:t>
            </a:r>
            <a:r>
              <a:rPr lang="en-US" sz="1800">
                <a:effectLst/>
                <a:latin typeface="Arial MT"/>
                <a:ea typeface="Arial MT"/>
                <a:cs typeface="Arial MT"/>
              </a:rPr>
              <a:t>companies.</a:t>
            </a:r>
            <a:endParaRPr lang="sv-SE" sz="2000" kern="100">
              <a:solidFill>
                <a:srgbClr val="404040"/>
              </a:solidFill>
              <a:latin typeface="Arial (body)"/>
            </a:endParaRPr>
          </a:p>
        </p:txBody>
      </p:sp>
      <p:pic>
        <p:nvPicPr>
          <p:cNvPr id="22" name="image48.jpeg">
            <a:extLst>
              <a:ext uri="{FF2B5EF4-FFF2-40B4-BE49-F238E27FC236}">
                <a16:creationId xmlns:a16="http://schemas.microsoft.com/office/drawing/2014/main" id="{6A3FAF4C-A9FF-4BDE-ADE5-CF15D326D8FD}"/>
              </a:ext>
            </a:extLst>
          </p:cNvPr>
          <p:cNvPicPr>
            <a:picLocks noChangeAspect="1"/>
          </p:cNvPicPr>
          <p:nvPr/>
        </p:nvPicPr>
        <p:blipFill>
          <a:blip r:embed="rId6" cstate="print"/>
          <a:stretch>
            <a:fillRect/>
          </a:stretch>
        </p:blipFill>
        <p:spPr>
          <a:xfrm>
            <a:off x="10469880" y="2319965"/>
            <a:ext cx="6751320" cy="4502632"/>
          </a:xfrm>
          <a:prstGeom prst="rect">
            <a:avLst/>
          </a:prstGeom>
        </p:spPr>
      </p:pic>
      <p:pic>
        <p:nvPicPr>
          <p:cNvPr id="21" name="Picture 2" descr="t_T_SB">
            <a:extLst>
              <a:ext uri="{FF2B5EF4-FFF2-40B4-BE49-F238E27FC236}">
                <a16:creationId xmlns:a16="http://schemas.microsoft.com/office/drawing/2014/main" id="{A760511E-D86B-4624-BDA2-B99580F74A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0992" y="1329963"/>
            <a:ext cx="4864659" cy="666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4F95366-74F0-CE52-5F35-A6136C21DEC3}"/>
              </a:ext>
            </a:extLst>
          </p:cNvPr>
          <p:cNvSpPr txBox="1"/>
          <p:nvPr/>
        </p:nvSpPr>
        <p:spPr>
          <a:xfrm>
            <a:off x="15286297" y="433570"/>
            <a:ext cx="2213463" cy="523220"/>
          </a:xfrm>
          <a:prstGeom prst="rect">
            <a:avLst/>
          </a:prstGeom>
          <a:ln/>
        </p:spPr>
        <p:style>
          <a:lnRef idx="3">
            <a:schemeClr val="lt1"/>
          </a:lnRef>
          <a:fillRef idx="1">
            <a:schemeClr val="accent1"/>
          </a:fillRef>
          <a:effectRef idx="1">
            <a:schemeClr val="accent1"/>
          </a:effectRef>
          <a:fontRef idx="minor">
            <a:schemeClr val="lt1"/>
          </a:fontRef>
        </p:style>
        <p:txBody>
          <a:bodyPr wrap="square">
            <a:spAutoFit/>
          </a:bodyPr>
          <a:lstStyle/>
          <a:p>
            <a:r>
              <a:rPr lang="sv-SE" sz="2800" i="1" kern="100">
                <a:solidFill>
                  <a:schemeClr val="bg1"/>
                </a:solidFill>
                <a:latin typeface="+mj-lt"/>
              </a:rPr>
              <a:t>Demo-site 5</a:t>
            </a:r>
            <a:endParaRPr lang="sv-SE" sz="2800" i="1">
              <a:solidFill>
                <a:schemeClr val="bg1"/>
              </a:solidFill>
            </a:endParaRPr>
          </a:p>
        </p:txBody>
      </p:sp>
    </p:spTree>
    <p:extLst>
      <p:ext uri="{BB962C8B-B14F-4D97-AF65-F5344CB8AC3E}">
        <p14:creationId xmlns:p14="http://schemas.microsoft.com/office/powerpoint/2010/main" val="407442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687AB5ED-77D2-45EC-AF55-339AC7DA13BE}"/>
              </a:ext>
            </a:extLst>
          </p:cNvPr>
          <p:cNvSpPr txBox="1"/>
          <p:nvPr/>
        </p:nvSpPr>
        <p:spPr>
          <a:xfrm>
            <a:off x="448707" y="1201221"/>
            <a:ext cx="9144000" cy="646331"/>
          </a:xfrm>
          <a:prstGeom prst="rect">
            <a:avLst/>
          </a:prstGeom>
          <a:noFill/>
        </p:spPr>
        <p:txBody>
          <a:bodyPr wrap="square">
            <a:spAutoFit/>
          </a:bodyPr>
          <a:lstStyle/>
          <a:p>
            <a:r>
              <a:rPr lang="en-US" sz="3600" b="1">
                <a:solidFill>
                  <a:srgbClr val="CC0033"/>
                </a:solidFill>
                <a:latin typeface="+mj-lt"/>
                <a:cs typeface="Arial" panose="020B0604020202020204" pitchFamily="34" charset="0"/>
              </a:rPr>
              <a:t>Production process in SILCOTUB</a:t>
            </a:r>
            <a:endParaRPr lang="sv-SE" sz="3600"/>
          </a:p>
        </p:txBody>
      </p:sp>
      <p:pic>
        <p:nvPicPr>
          <p:cNvPr id="21" name="image49.jpeg">
            <a:extLst>
              <a:ext uri="{FF2B5EF4-FFF2-40B4-BE49-F238E27FC236}">
                <a16:creationId xmlns:a16="http://schemas.microsoft.com/office/drawing/2014/main" id="{C55CB6EE-9B8C-4273-B9FE-A0C02DA7F059}"/>
              </a:ext>
            </a:extLst>
          </p:cNvPr>
          <p:cNvPicPr>
            <a:picLocks noChangeAspect="1"/>
          </p:cNvPicPr>
          <p:nvPr/>
        </p:nvPicPr>
        <p:blipFill>
          <a:blip r:embed="rId6" cstate="print"/>
          <a:stretch>
            <a:fillRect/>
          </a:stretch>
        </p:blipFill>
        <p:spPr>
          <a:xfrm>
            <a:off x="6506447" y="2028542"/>
            <a:ext cx="11295698" cy="6029436"/>
          </a:xfrm>
          <a:prstGeom prst="rect">
            <a:avLst/>
          </a:prstGeom>
        </p:spPr>
      </p:pic>
      <p:sp>
        <p:nvSpPr>
          <p:cNvPr id="3" name="TextBox 2">
            <a:extLst>
              <a:ext uri="{FF2B5EF4-FFF2-40B4-BE49-F238E27FC236}">
                <a16:creationId xmlns:a16="http://schemas.microsoft.com/office/drawing/2014/main" id="{698D544B-EEA5-786B-DFF2-E9DD1F647C13}"/>
              </a:ext>
            </a:extLst>
          </p:cNvPr>
          <p:cNvSpPr txBox="1"/>
          <p:nvPr/>
        </p:nvSpPr>
        <p:spPr>
          <a:xfrm>
            <a:off x="654647" y="2352594"/>
            <a:ext cx="5060353" cy="606576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ctr"/>
            <a:r>
              <a:rPr lang="en-US" sz="2400" b="1" i="0" u="none" strike="noStrike" baseline="0">
                <a:solidFill>
                  <a:srgbClr val="000000"/>
                </a:solidFill>
                <a:latin typeface="+mj-lt"/>
              </a:rPr>
              <a:t>Process description</a:t>
            </a:r>
          </a:p>
          <a:p>
            <a:pPr marL="71120" marR="294640" algn="just">
              <a:spcBef>
                <a:spcPts val="470"/>
              </a:spcBef>
            </a:pPr>
            <a:r>
              <a:rPr lang="en-US" sz="2400">
                <a:solidFill>
                  <a:srgbClr val="374151"/>
                </a:solidFill>
                <a:latin typeface="+mj-lt"/>
              </a:rPr>
              <a:t>The steel scrap is first sorted and charged into dedicated scrap buckets. It is then introduced in the electric arc furnace, where the main chemical reactions occur. At the end of each melt, the liquid steel is processed in the Ladle Furnace, where the final chemical and thermal adjustments are made. The ladle is then carried to the Continuous Casting machine where the liquid steel becomes solid in the shape of round blooms and then cooled down to room temperature.</a:t>
            </a:r>
            <a:endParaRPr lang="en-US" sz="2400" b="1" i="0" u="none" strike="noStrike" baseline="0">
              <a:solidFill>
                <a:srgbClr val="000000"/>
              </a:solidFill>
              <a:latin typeface="+mj-lt"/>
            </a:endParaRPr>
          </a:p>
        </p:txBody>
      </p:sp>
      <p:sp>
        <p:nvSpPr>
          <p:cNvPr id="2" name="textruta 1">
            <a:extLst>
              <a:ext uri="{FF2B5EF4-FFF2-40B4-BE49-F238E27FC236}">
                <a16:creationId xmlns:a16="http://schemas.microsoft.com/office/drawing/2014/main" id="{5075F57F-02C0-8B35-FC70-DA723B63D300}"/>
              </a:ext>
            </a:extLst>
          </p:cNvPr>
          <p:cNvSpPr txBox="1"/>
          <p:nvPr/>
        </p:nvSpPr>
        <p:spPr>
          <a:xfrm>
            <a:off x="8337648" y="2352594"/>
            <a:ext cx="1612682" cy="369332"/>
          </a:xfrm>
          <a:prstGeom prst="rect">
            <a:avLst/>
          </a:prstGeom>
          <a:noFill/>
        </p:spPr>
        <p:txBody>
          <a:bodyPr wrap="square">
            <a:spAutoFit/>
          </a:bodyPr>
          <a:lstStyle/>
          <a:p>
            <a:pPr algn="ctr"/>
            <a:r>
              <a:rPr lang="sv-SE" b="1">
                <a:solidFill>
                  <a:schemeClr val="tx1"/>
                </a:solidFill>
              </a:rPr>
              <a:t>1.</a:t>
            </a:r>
          </a:p>
        </p:txBody>
      </p:sp>
      <p:sp>
        <p:nvSpPr>
          <p:cNvPr id="15" name="textruta 14">
            <a:extLst>
              <a:ext uri="{FF2B5EF4-FFF2-40B4-BE49-F238E27FC236}">
                <a16:creationId xmlns:a16="http://schemas.microsoft.com/office/drawing/2014/main" id="{11C7D6B8-0BE3-7E3E-9709-F681BD15AAA0}"/>
              </a:ext>
            </a:extLst>
          </p:cNvPr>
          <p:cNvSpPr txBox="1"/>
          <p:nvPr/>
        </p:nvSpPr>
        <p:spPr>
          <a:xfrm>
            <a:off x="5745687" y="7338195"/>
            <a:ext cx="1612682" cy="369332"/>
          </a:xfrm>
          <a:prstGeom prst="rect">
            <a:avLst/>
          </a:prstGeom>
          <a:noFill/>
        </p:spPr>
        <p:txBody>
          <a:bodyPr wrap="square">
            <a:spAutoFit/>
          </a:bodyPr>
          <a:lstStyle/>
          <a:p>
            <a:pPr algn="ctr"/>
            <a:r>
              <a:rPr lang="sv-SE" b="1"/>
              <a:t>2</a:t>
            </a:r>
            <a:r>
              <a:rPr lang="sv-SE" b="1">
                <a:solidFill>
                  <a:schemeClr val="tx1"/>
                </a:solidFill>
              </a:rPr>
              <a:t>.</a:t>
            </a:r>
          </a:p>
        </p:txBody>
      </p:sp>
      <p:sp>
        <p:nvSpPr>
          <p:cNvPr id="16" name="textruta 15">
            <a:extLst>
              <a:ext uri="{FF2B5EF4-FFF2-40B4-BE49-F238E27FC236}">
                <a16:creationId xmlns:a16="http://schemas.microsoft.com/office/drawing/2014/main" id="{4F9C834C-D9CC-88C1-859F-45DE31F0357D}"/>
              </a:ext>
            </a:extLst>
          </p:cNvPr>
          <p:cNvSpPr txBox="1"/>
          <p:nvPr/>
        </p:nvSpPr>
        <p:spPr>
          <a:xfrm>
            <a:off x="9470431" y="7311480"/>
            <a:ext cx="1612682" cy="369332"/>
          </a:xfrm>
          <a:prstGeom prst="rect">
            <a:avLst/>
          </a:prstGeom>
          <a:noFill/>
        </p:spPr>
        <p:txBody>
          <a:bodyPr wrap="square">
            <a:spAutoFit/>
          </a:bodyPr>
          <a:lstStyle/>
          <a:p>
            <a:pPr algn="ctr"/>
            <a:r>
              <a:rPr lang="sv-SE" b="1">
                <a:solidFill>
                  <a:schemeClr val="tx1"/>
                </a:solidFill>
              </a:rPr>
              <a:t>3.</a:t>
            </a:r>
          </a:p>
        </p:txBody>
      </p:sp>
      <p:sp>
        <p:nvSpPr>
          <p:cNvPr id="17" name="textruta 16">
            <a:extLst>
              <a:ext uri="{FF2B5EF4-FFF2-40B4-BE49-F238E27FC236}">
                <a16:creationId xmlns:a16="http://schemas.microsoft.com/office/drawing/2014/main" id="{BDBE17A5-58A3-74A4-979B-864D61CE2F38}"/>
              </a:ext>
            </a:extLst>
          </p:cNvPr>
          <p:cNvSpPr txBox="1"/>
          <p:nvPr/>
        </p:nvSpPr>
        <p:spPr>
          <a:xfrm>
            <a:off x="12542314" y="7399065"/>
            <a:ext cx="1612682" cy="369332"/>
          </a:xfrm>
          <a:prstGeom prst="rect">
            <a:avLst/>
          </a:prstGeom>
          <a:noFill/>
        </p:spPr>
        <p:txBody>
          <a:bodyPr wrap="square">
            <a:spAutoFit/>
          </a:bodyPr>
          <a:lstStyle/>
          <a:p>
            <a:pPr algn="ctr"/>
            <a:r>
              <a:rPr lang="sv-SE" b="1">
                <a:solidFill>
                  <a:schemeClr val="tx1"/>
                </a:solidFill>
              </a:rPr>
              <a:t>4.</a:t>
            </a:r>
          </a:p>
        </p:txBody>
      </p:sp>
    </p:spTree>
    <p:extLst>
      <p:ext uri="{BB962C8B-B14F-4D97-AF65-F5344CB8AC3E}">
        <p14:creationId xmlns:p14="http://schemas.microsoft.com/office/powerpoint/2010/main" val="18542493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852181"/>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13">
            <a:extLst>
              <a:ext uri="{FF2B5EF4-FFF2-40B4-BE49-F238E27FC236}">
                <a16:creationId xmlns:a16="http://schemas.microsoft.com/office/drawing/2014/main" id="{6C5B5EBB-50F2-4911-9E8B-3B7B88900CA6}"/>
              </a:ext>
            </a:extLst>
          </p:cNvPr>
          <p:cNvSpPr txBox="1"/>
          <p:nvPr/>
        </p:nvSpPr>
        <p:spPr>
          <a:xfrm>
            <a:off x="228600" y="692944"/>
            <a:ext cx="17678400" cy="1005725"/>
          </a:xfrm>
          <a:prstGeom prst="rect">
            <a:avLst/>
          </a:prstGeom>
        </p:spPr>
        <p:txBody>
          <a:bodyPr wrap="square" lIns="0" tIns="0" rIns="0" bIns="0" rtlCol="0" anchor="t">
            <a:spAutoFit/>
          </a:bodyPr>
          <a:lstStyle/>
          <a:p>
            <a:pPr algn="ctr">
              <a:lnSpc>
                <a:spcPts val="8960"/>
              </a:lnSpc>
              <a:spcBef>
                <a:spcPct val="0"/>
              </a:spcBef>
            </a:pPr>
            <a:r>
              <a:rPr lang="en-US" sz="4800" b="1">
                <a:solidFill>
                  <a:srgbClr val="CC0033"/>
                </a:solidFill>
                <a:latin typeface="+mj-lt"/>
                <a:cs typeface="Arial" panose="020B0604020202020204" pitchFamily="34" charset="0"/>
              </a:rPr>
              <a:t>SILCOTUB Characterization</a:t>
            </a:r>
          </a:p>
        </p:txBody>
      </p:sp>
      <p:sp>
        <p:nvSpPr>
          <p:cNvPr id="36" name="TextBox 35">
            <a:extLst>
              <a:ext uri="{FF2B5EF4-FFF2-40B4-BE49-F238E27FC236}">
                <a16:creationId xmlns:a16="http://schemas.microsoft.com/office/drawing/2014/main" id="{8EE001A1-983E-4290-BA1F-BA4ED3EC9E78}"/>
              </a:ext>
            </a:extLst>
          </p:cNvPr>
          <p:cNvSpPr txBox="1"/>
          <p:nvPr/>
        </p:nvSpPr>
        <p:spPr>
          <a:xfrm>
            <a:off x="170603" y="1949188"/>
            <a:ext cx="6153997" cy="3674724"/>
          </a:xfrm>
          <a:prstGeom prst="rect">
            <a:avLst/>
          </a:prstGeom>
          <a:noFill/>
        </p:spPr>
        <p:txBody>
          <a:bodyPr wrap="square" lIns="91440" tIns="45720" rIns="91440" bIns="45720" anchor="t">
            <a:spAutoFit/>
          </a:bodyPr>
          <a:lstStyle/>
          <a:p>
            <a:pPr marL="285750" marR="721360" indent="-285750" algn="just">
              <a:lnSpc>
                <a:spcPct val="125000"/>
              </a:lnSpc>
              <a:spcBef>
                <a:spcPts val="1200"/>
              </a:spcBef>
              <a:buFont typeface="Arial" panose="020B0604020202020204" pitchFamily="34" charset="0"/>
              <a:buChar char="•"/>
            </a:pPr>
            <a:r>
              <a:rPr lang="en-US" sz="1800">
                <a:effectLst/>
                <a:latin typeface="Arial MT"/>
                <a:ea typeface="Arial MT"/>
                <a:cs typeface="Arial MT"/>
              </a:rPr>
              <a:t>SILCOTUB</a:t>
            </a:r>
            <a:r>
              <a:rPr lang="en-US">
                <a:latin typeface="Arial MT"/>
                <a:ea typeface="Arial MT"/>
                <a:cs typeface="Arial MT"/>
              </a:rPr>
              <a:t> </a:t>
            </a:r>
            <a:r>
              <a:rPr lang="en-US">
                <a:ea typeface="+mn-lt"/>
                <a:cs typeface="+mn-lt"/>
              </a:rPr>
              <a:t>furnace</a:t>
            </a:r>
            <a:r>
              <a:rPr lang="en-US" sz="1800">
                <a:effectLst/>
                <a:ea typeface="+mn-lt"/>
                <a:cs typeface="+mn-lt"/>
              </a:rPr>
              <a:t> </a:t>
            </a:r>
            <a:r>
              <a:rPr lang="en-US" sz="1800" b="1">
                <a:effectLst/>
                <a:latin typeface="Arial MT"/>
                <a:ea typeface="Arial MT"/>
                <a:cs typeface="Arial MT"/>
              </a:rPr>
              <a:t>energy consumption </a:t>
            </a:r>
            <a:r>
              <a:rPr lang="en-US" sz="1800">
                <a:effectLst/>
                <a:latin typeface="Arial MT"/>
                <a:ea typeface="Arial MT"/>
                <a:cs typeface="Arial MT"/>
              </a:rPr>
              <a:t>was characterized by </a:t>
            </a:r>
            <a:r>
              <a:rPr lang="en-US">
                <a:latin typeface="Arial MT"/>
                <a:ea typeface="Arial MT"/>
                <a:cs typeface="Arial MT"/>
              </a:rPr>
              <a:t>92 </a:t>
            </a:r>
            <a:r>
              <a:rPr lang="en-US" sz="1800">
                <a:effectLst/>
                <a:latin typeface="Arial MT"/>
                <a:ea typeface="Arial MT"/>
                <a:cs typeface="Arial MT"/>
              </a:rPr>
              <a:t>% input in form of</a:t>
            </a:r>
            <a:r>
              <a:rPr lang="en-US" sz="1800" spc="5">
                <a:effectLst/>
                <a:latin typeface="Arial MT"/>
                <a:ea typeface="Arial MT"/>
                <a:cs typeface="Arial MT"/>
              </a:rPr>
              <a:t> </a:t>
            </a:r>
            <a:r>
              <a:rPr lang="en-US" sz="1800">
                <a:effectLst/>
                <a:latin typeface="Arial MT"/>
                <a:ea typeface="Arial MT"/>
                <a:cs typeface="Arial MT"/>
              </a:rPr>
              <a:t>electricity and </a:t>
            </a:r>
            <a:r>
              <a:rPr lang="en-US">
                <a:latin typeface="Arial MT"/>
                <a:ea typeface="Arial MT"/>
                <a:cs typeface="Arial MT"/>
              </a:rPr>
              <a:t>8</a:t>
            </a:r>
            <a:r>
              <a:rPr lang="en-US" sz="1800">
                <a:effectLst/>
                <a:latin typeface="Arial MT"/>
                <a:ea typeface="Arial MT"/>
                <a:cs typeface="Arial MT"/>
              </a:rPr>
              <a:t> % in form of natural gas. Since the Romanian power mix includes renewable and</a:t>
            </a:r>
            <a:r>
              <a:rPr lang="en-US" sz="1800" spc="5">
                <a:effectLst/>
                <a:latin typeface="Arial MT"/>
                <a:ea typeface="Arial MT"/>
                <a:cs typeface="Arial MT"/>
              </a:rPr>
              <a:t> </a:t>
            </a:r>
            <a:r>
              <a:rPr lang="en-US" sz="1800">
                <a:effectLst/>
                <a:latin typeface="Arial MT"/>
                <a:ea typeface="Arial MT"/>
                <a:cs typeface="Arial MT"/>
              </a:rPr>
              <a:t>nuclear</a:t>
            </a:r>
            <a:r>
              <a:rPr lang="en-US" sz="1800" spc="-20">
                <a:effectLst/>
                <a:latin typeface="Arial MT"/>
                <a:ea typeface="Arial MT"/>
                <a:cs typeface="Arial MT"/>
              </a:rPr>
              <a:t> </a:t>
            </a:r>
            <a:r>
              <a:rPr lang="en-US" sz="1800">
                <a:effectLst/>
                <a:latin typeface="Arial MT"/>
                <a:ea typeface="Arial MT"/>
                <a:cs typeface="Arial MT"/>
              </a:rPr>
              <a:t>sources</a:t>
            </a:r>
            <a:endParaRPr lang="en-US" sz="1800" spc="-15">
              <a:effectLst/>
              <a:latin typeface="Arial MT"/>
              <a:ea typeface="Arial MT"/>
              <a:cs typeface="Arial MT"/>
            </a:endParaRPr>
          </a:p>
          <a:p>
            <a:pPr marL="285750" marR="721360" indent="-285750" algn="just">
              <a:lnSpc>
                <a:spcPct val="125000"/>
              </a:lnSpc>
              <a:spcBef>
                <a:spcPts val="1200"/>
              </a:spcBef>
              <a:buFont typeface="Arial" panose="020B0604020202020204" pitchFamily="34" charset="0"/>
              <a:buChar char="•"/>
            </a:pPr>
            <a:r>
              <a:rPr lang="en-US">
                <a:latin typeface="Arial MT"/>
                <a:ea typeface="+mn-lt"/>
                <a:cs typeface="+mn-lt"/>
              </a:rPr>
              <a:t>The </a:t>
            </a:r>
            <a:r>
              <a:rPr lang="en-US">
                <a:ea typeface="+mn-lt"/>
                <a:cs typeface="+mn-lt"/>
              </a:rPr>
              <a:t>furnace</a:t>
            </a:r>
            <a:r>
              <a:rPr lang="en-US" sz="1800">
                <a:effectLst/>
                <a:ea typeface="+mn-lt"/>
                <a:cs typeface="+mn-lt"/>
              </a:rPr>
              <a:t> </a:t>
            </a:r>
            <a:r>
              <a:rPr lang="en-US" sz="1800" b="1">
                <a:effectLst/>
                <a:latin typeface="Arial MT"/>
                <a:ea typeface="Arial MT"/>
                <a:cs typeface="Arial MT"/>
              </a:rPr>
              <a:t>GHG</a:t>
            </a:r>
            <a:r>
              <a:rPr lang="en-US" sz="1800" b="1" spc="-20">
                <a:effectLst/>
                <a:latin typeface="Arial MT"/>
                <a:ea typeface="Arial MT"/>
                <a:cs typeface="Arial MT"/>
              </a:rPr>
              <a:t> </a:t>
            </a:r>
            <a:r>
              <a:rPr lang="en-US" sz="1800" b="1">
                <a:effectLst/>
                <a:latin typeface="Arial MT"/>
                <a:ea typeface="Arial MT"/>
                <a:cs typeface="Arial MT"/>
              </a:rPr>
              <a:t>emissions</a:t>
            </a:r>
            <a:r>
              <a:rPr lang="en-US" sz="1800" b="1" spc="-20">
                <a:effectLst/>
                <a:latin typeface="Arial MT"/>
                <a:ea typeface="Arial MT"/>
                <a:cs typeface="Arial MT"/>
              </a:rPr>
              <a:t> </a:t>
            </a:r>
            <a:r>
              <a:rPr lang="en-US" sz="1800">
                <a:effectLst/>
                <a:latin typeface="Arial MT"/>
                <a:ea typeface="Arial MT"/>
                <a:cs typeface="Arial MT"/>
              </a:rPr>
              <a:t>related</a:t>
            </a:r>
            <a:r>
              <a:rPr lang="en-US" sz="1800" spc="-20">
                <a:effectLst/>
                <a:latin typeface="Arial MT"/>
                <a:ea typeface="Arial MT"/>
                <a:cs typeface="Arial MT"/>
              </a:rPr>
              <a:t> </a:t>
            </a:r>
            <a:r>
              <a:rPr lang="en-US" sz="1800">
                <a:effectLst/>
                <a:latin typeface="Arial MT"/>
                <a:ea typeface="Arial MT"/>
                <a:cs typeface="Arial MT"/>
              </a:rPr>
              <a:t>to</a:t>
            </a:r>
            <a:r>
              <a:rPr lang="en-US" sz="1800" spc="-10">
                <a:effectLst/>
                <a:latin typeface="Arial MT"/>
                <a:ea typeface="Arial MT"/>
                <a:cs typeface="Arial MT"/>
              </a:rPr>
              <a:t> </a:t>
            </a:r>
            <a:r>
              <a:rPr lang="en-US" sz="1800">
                <a:effectLst/>
                <a:latin typeface="Arial MT"/>
                <a:ea typeface="Arial MT"/>
                <a:cs typeface="Arial MT"/>
              </a:rPr>
              <a:t>electricity</a:t>
            </a:r>
            <a:r>
              <a:rPr lang="en-US" sz="1800" spc="-20">
                <a:effectLst/>
                <a:latin typeface="Arial MT"/>
                <a:ea typeface="Arial MT"/>
                <a:cs typeface="Arial MT"/>
              </a:rPr>
              <a:t> </a:t>
            </a:r>
            <a:r>
              <a:rPr lang="en-US" sz="1800">
                <a:effectLst/>
                <a:latin typeface="Arial MT"/>
                <a:ea typeface="Arial MT"/>
                <a:cs typeface="Arial MT"/>
              </a:rPr>
              <a:t>are</a:t>
            </a:r>
            <a:r>
              <a:rPr lang="en-US" sz="1800" spc="-20">
                <a:effectLst/>
                <a:latin typeface="Arial MT"/>
                <a:ea typeface="Arial MT"/>
                <a:cs typeface="Arial MT"/>
              </a:rPr>
              <a:t> </a:t>
            </a:r>
            <a:r>
              <a:rPr lang="en-US" sz="1800">
                <a:effectLst/>
                <a:latin typeface="Arial MT"/>
                <a:ea typeface="Arial MT"/>
                <a:cs typeface="Arial MT"/>
              </a:rPr>
              <a:t>lower</a:t>
            </a:r>
            <a:r>
              <a:rPr lang="en-US" sz="1800" spc="-20">
                <a:effectLst/>
                <a:latin typeface="Arial MT"/>
                <a:ea typeface="Arial MT"/>
                <a:cs typeface="Arial MT"/>
              </a:rPr>
              <a:t> </a:t>
            </a:r>
            <a:r>
              <a:rPr lang="en-US" sz="1800">
                <a:effectLst/>
                <a:latin typeface="Arial MT"/>
                <a:ea typeface="Arial MT"/>
                <a:cs typeface="Arial MT"/>
              </a:rPr>
              <a:t>than</a:t>
            </a:r>
            <a:r>
              <a:rPr lang="en-US" sz="1800" spc="-20">
                <a:effectLst/>
                <a:latin typeface="Arial MT"/>
                <a:ea typeface="Arial MT"/>
                <a:cs typeface="Arial MT"/>
              </a:rPr>
              <a:t> </a:t>
            </a:r>
            <a:r>
              <a:rPr lang="en-US" sz="1800">
                <a:effectLst/>
                <a:latin typeface="Arial MT"/>
                <a:ea typeface="Arial MT"/>
                <a:cs typeface="Arial MT"/>
              </a:rPr>
              <a:t>the</a:t>
            </a:r>
            <a:r>
              <a:rPr lang="en-US" sz="1800" spc="-15">
                <a:effectLst/>
                <a:latin typeface="Arial MT"/>
                <a:ea typeface="Arial MT"/>
                <a:cs typeface="Arial MT"/>
              </a:rPr>
              <a:t> </a:t>
            </a:r>
            <a:r>
              <a:rPr lang="en-US" sz="1800">
                <a:effectLst/>
                <a:latin typeface="Arial MT"/>
                <a:ea typeface="Arial MT"/>
                <a:cs typeface="Arial MT"/>
              </a:rPr>
              <a:t>respective</a:t>
            </a:r>
            <a:r>
              <a:rPr lang="en-US" sz="1800" spc="-20">
                <a:effectLst/>
                <a:latin typeface="Arial MT"/>
                <a:ea typeface="Arial MT"/>
                <a:cs typeface="Arial MT"/>
              </a:rPr>
              <a:t> </a:t>
            </a:r>
            <a:r>
              <a:rPr lang="en-US" sz="1800">
                <a:effectLst/>
                <a:latin typeface="Arial MT"/>
                <a:ea typeface="Arial MT"/>
                <a:cs typeface="Arial MT"/>
              </a:rPr>
              <a:t>share</a:t>
            </a:r>
            <a:r>
              <a:rPr lang="en-US" sz="1800" spc="-15">
                <a:effectLst/>
                <a:latin typeface="Arial MT"/>
                <a:ea typeface="Arial MT"/>
                <a:cs typeface="Arial MT"/>
              </a:rPr>
              <a:t> </a:t>
            </a:r>
            <a:r>
              <a:rPr lang="en-US" sz="1800">
                <a:effectLst/>
                <a:latin typeface="Arial MT"/>
                <a:ea typeface="Arial MT"/>
                <a:cs typeface="Arial MT"/>
              </a:rPr>
              <a:t>of</a:t>
            </a:r>
            <a:r>
              <a:rPr lang="en-US" sz="1800" spc="-15">
                <a:effectLst/>
                <a:latin typeface="Arial MT"/>
                <a:ea typeface="Arial MT"/>
                <a:cs typeface="Arial MT"/>
              </a:rPr>
              <a:t> </a:t>
            </a:r>
            <a:r>
              <a:rPr lang="en-US" sz="1800">
                <a:effectLst/>
                <a:latin typeface="Arial MT"/>
                <a:ea typeface="Arial MT"/>
                <a:cs typeface="Arial MT"/>
              </a:rPr>
              <a:t>the</a:t>
            </a:r>
            <a:r>
              <a:rPr lang="en-US" sz="1800" spc="-295">
                <a:effectLst/>
                <a:latin typeface="Arial MT"/>
                <a:ea typeface="Arial MT"/>
                <a:cs typeface="Arial MT"/>
              </a:rPr>
              <a:t> </a:t>
            </a:r>
            <a:r>
              <a:rPr lang="en-US" sz="1800">
                <a:effectLst/>
                <a:latin typeface="Arial MT"/>
                <a:ea typeface="Arial MT"/>
                <a:cs typeface="Arial MT"/>
              </a:rPr>
              <a:t>primary</a:t>
            </a:r>
            <a:r>
              <a:rPr lang="en-US" sz="1800" spc="-40">
                <a:effectLst/>
                <a:latin typeface="Arial MT"/>
                <a:ea typeface="Arial MT"/>
                <a:cs typeface="Arial MT"/>
              </a:rPr>
              <a:t> </a:t>
            </a:r>
            <a:r>
              <a:rPr lang="en-US" sz="1800">
                <a:effectLst/>
                <a:latin typeface="Arial MT"/>
                <a:ea typeface="Arial MT"/>
                <a:cs typeface="Arial MT"/>
              </a:rPr>
              <a:t>energy</a:t>
            </a:r>
            <a:r>
              <a:rPr lang="en-US" sz="1800" spc="-35">
                <a:effectLst/>
                <a:latin typeface="Arial MT"/>
                <a:ea typeface="Arial MT"/>
                <a:cs typeface="Arial MT"/>
              </a:rPr>
              <a:t> </a:t>
            </a:r>
            <a:r>
              <a:rPr lang="en-US" sz="1800">
                <a:effectLst/>
                <a:latin typeface="Arial MT"/>
                <a:ea typeface="Arial MT"/>
                <a:cs typeface="Arial MT"/>
              </a:rPr>
              <a:t>(</a:t>
            </a:r>
            <a:r>
              <a:rPr lang="en-US">
                <a:latin typeface="Arial MT"/>
                <a:ea typeface="Arial MT"/>
                <a:cs typeface="Arial MT"/>
              </a:rPr>
              <a:t>89</a:t>
            </a:r>
            <a:r>
              <a:rPr lang="en-US" spc="-40">
                <a:latin typeface="Arial MT"/>
                <a:ea typeface="Arial MT"/>
                <a:cs typeface="Arial MT"/>
              </a:rPr>
              <a:t> </a:t>
            </a:r>
            <a:r>
              <a:rPr lang="en-US" sz="1800">
                <a:effectLst/>
                <a:latin typeface="Arial MT"/>
                <a:ea typeface="Arial MT"/>
                <a:cs typeface="Arial MT"/>
              </a:rPr>
              <a:t>%</a:t>
            </a:r>
            <a:r>
              <a:rPr lang="en-US" sz="1800" spc="-40">
                <a:effectLst/>
                <a:latin typeface="Arial MT"/>
                <a:ea typeface="Arial MT"/>
                <a:cs typeface="Arial MT"/>
              </a:rPr>
              <a:t> </a:t>
            </a:r>
            <a:r>
              <a:rPr lang="en-US" sz="1800">
                <a:effectLst/>
                <a:latin typeface="Arial MT"/>
                <a:ea typeface="Arial MT"/>
                <a:cs typeface="Arial MT"/>
              </a:rPr>
              <a:t>compared</a:t>
            </a:r>
            <a:r>
              <a:rPr lang="en-US" sz="1800" spc="-40">
                <a:effectLst/>
                <a:latin typeface="Arial MT"/>
                <a:ea typeface="Arial MT"/>
                <a:cs typeface="Arial MT"/>
              </a:rPr>
              <a:t> </a:t>
            </a:r>
            <a:r>
              <a:rPr lang="en-US" sz="1800">
                <a:effectLst/>
                <a:latin typeface="Arial MT"/>
                <a:ea typeface="Arial MT"/>
                <a:cs typeface="Arial MT"/>
              </a:rPr>
              <a:t>to</a:t>
            </a:r>
            <a:r>
              <a:rPr lang="en-US" sz="1800" spc="-35">
                <a:effectLst/>
                <a:latin typeface="Arial MT"/>
                <a:ea typeface="Arial MT"/>
                <a:cs typeface="Arial MT"/>
              </a:rPr>
              <a:t> </a:t>
            </a:r>
            <a:r>
              <a:rPr lang="en-US">
                <a:latin typeface="Arial MT"/>
                <a:ea typeface="Arial MT"/>
                <a:cs typeface="Arial MT"/>
              </a:rPr>
              <a:t>92</a:t>
            </a:r>
            <a:r>
              <a:rPr lang="en-US" spc="-40">
                <a:latin typeface="Arial MT"/>
                <a:ea typeface="Arial MT"/>
                <a:cs typeface="Arial MT"/>
              </a:rPr>
              <a:t> </a:t>
            </a:r>
            <a:r>
              <a:rPr lang="en-US" sz="1800">
                <a:effectLst/>
                <a:latin typeface="Arial MT"/>
                <a:ea typeface="Arial MT"/>
                <a:cs typeface="Arial MT"/>
              </a:rPr>
              <a:t>%).</a:t>
            </a:r>
            <a:r>
              <a:rPr lang="en-US" sz="1800" spc="-50">
                <a:effectLst/>
                <a:latin typeface="Arial MT"/>
                <a:ea typeface="Arial MT"/>
                <a:cs typeface="Arial MT"/>
              </a:rPr>
              <a:t> </a:t>
            </a:r>
            <a:r>
              <a:rPr lang="en-US" sz="1800">
                <a:effectLst/>
                <a:latin typeface="Arial MT"/>
                <a:ea typeface="Arial MT"/>
                <a:cs typeface="Arial MT"/>
              </a:rPr>
              <a:t>The</a:t>
            </a:r>
            <a:r>
              <a:rPr lang="en-US" sz="1800" spc="-30">
                <a:effectLst/>
                <a:latin typeface="Arial MT"/>
                <a:ea typeface="Arial MT"/>
                <a:cs typeface="Arial MT"/>
              </a:rPr>
              <a:t> </a:t>
            </a:r>
            <a:r>
              <a:rPr lang="en-US" sz="1800">
                <a:effectLst/>
                <a:latin typeface="Arial MT"/>
                <a:ea typeface="Arial MT"/>
                <a:cs typeface="Arial MT"/>
              </a:rPr>
              <a:t>natural</a:t>
            </a:r>
            <a:r>
              <a:rPr lang="en-US" sz="1800" spc="-40">
                <a:effectLst/>
                <a:latin typeface="Arial MT"/>
                <a:ea typeface="Arial MT"/>
                <a:cs typeface="Arial MT"/>
              </a:rPr>
              <a:t> </a:t>
            </a:r>
            <a:r>
              <a:rPr lang="en-US" sz="1800">
                <a:effectLst/>
                <a:latin typeface="Arial MT"/>
                <a:ea typeface="Arial MT"/>
                <a:cs typeface="Arial MT"/>
              </a:rPr>
              <a:t>gas</a:t>
            </a:r>
            <a:r>
              <a:rPr lang="en-US" sz="1800" spc="-40">
                <a:effectLst/>
                <a:latin typeface="Arial MT"/>
                <a:ea typeface="Arial MT"/>
                <a:cs typeface="Arial MT"/>
              </a:rPr>
              <a:t> </a:t>
            </a:r>
            <a:r>
              <a:rPr lang="en-US" sz="1800">
                <a:effectLst/>
                <a:latin typeface="Arial MT"/>
                <a:ea typeface="Arial MT"/>
                <a:cs typeface="Arial MT"/>
              </a:rPr>
              <a:t>is</a:t>
            </a:r>
            <a:r>
              <a:rPr lang="en-US" sz="1800" spc="-40">
                <a:effectLst/>
                <a:latin typeface="Arial MT"/>
                <a:ea typeface="Arial MT"/>
                <a:cs typeface="Arial MT"/>
              </a:rPr>
              <a:t> </a:t>
            </a:r>
            <a:r>
              <a:rPr lang="en-US" sz="1800">
                <a:effectLst/>
                <a:latin typeface="Arial MT"/>
                <a:ea typeface="Arial MT"/>
                <a:cs typeface="Arial MT"/>
              </a:rPr>
              <a:t>responsible</a:t>
            </a:r>
            <a:r>
              <a:rPr lang="en-US" sz="1800" spc="-40">
                <a:effectLst/>
                <a:latin typeface="Arial MT"/>
                <a:ea typeface="Arial MT"/>
                <a:cs typeface="Arial MT"/>
              </a:rPr>
              <a:t> </a:t>
            </a:r>
            <a:r>
              <a:rPr lang="en-US" sz="1800">
                <a:effectLst/>
                <a:latin typeface="Arial MT"/>
                <a:ea typeface="Arial MT"/>
                <a:cs typeface="Arial MT"/>
              </a:rPr>
              <a:t>of</a:t>
            </a:r>
            <a:r>
              <a:rPr lang="en-US" sz="1800" spc="-35">
                <a:effectLst/>
                <a:latin typeface="Arial MT"/>
                <a:ea typeface="Arial MT"/>
                <a:cs typeface="Arial MT"/>
              </a:rPr>
              <a:t> </a:t>
            </a:r>
            <a:r>
              <a:rPr lang="en-US">
                <a:latin typeface="Arial MT"/>
                <a:ea typeface="Arial MT"/>
                <a:cs typeface="Arial MT"/>
              </a:rPr>
              <a:t>11</a:t>
            </a:r>
            <a:r>
              <a:rPr lang="en-US" sz="1800" spc="-40">
                <a:effectLst/>
                <a:latin typeface="Arial MT"/>
                <a:ea typeface="Arial MT"/>
                <a:cs typeface="Arial MT"/>
              </a:rPr>
              <a:t> </a:t>
            </a:r>
            <a:r>
              <a:rPr lang="en-US" sz="1800">
                <a:effectLst/>
                <a:latin typeface="Arial MT"/>
                <a:ea typeface="Arial MT"/>
                <a:cs typeface="Arial MT"/>
              </a:rPr>
              <a:t>%</a:t>
            </a:r>
            <a:r>
              <a:rPr lang="en-US" sz="1800" spc="-35">
                <a:effectLst/>
                <a:latin typeface="Arial MT"/>
                <a:ea typeface="Arial MT"/>
                <a:cs typeface="Arial MT"/>
              </a:rPr>
              <a:t> </a:t>
            </a:r>
            <a:r>
              <a:rPr lang="en-US" sz="1800">
                <a:effectLst/>
                <a:latin typeface="Arial MT"/>
                <a:ea typeface="Arial MT"/>
                <a:cs typeface="Arial MT"/>
              </a:rPr>
              <a:t>of</a:t>
            </a:r>
            <a:r>
              <a:rPr lang="en-US" sz="1800" spc="-45">
                <a:effectLst/>
                <a:latin typeface="Arial MT"/>
                <a:ea typeface="Arial MT"/>
                <a:cs typeface="Arial MT"/>
              </a:rPr>
              <a:t> </a:t>
            </a:r>
            <a:r>
              <a:rPr lang="en-US" sz="1800">
                <a:effectLst/>
                <a:latin typeface="Arial MT"/>
                <a:ea typeface="Arial MT"/>
                <a:cs typeface="Arial MT"/>
              </a:rPr>
              <a:t>GHG</a:t>
            </a:r>
            <a:r>
              <a:rPr lang="en-US" sz="1800" spc="-35">
                <a:effectLst/>
                <a:latin typeface="Arial MT"/>
                <a:ea typeface="Arial MT"/>
                <a:cs typeface="Arial MT"/>
              </a:rPr>
              <a:t> </a:t>
            </a:r>
            <a:r>
              <a:rPr lang="en-US" sz="1800">
                <a:effectLst/>
                <a:latin typeface="Arial MT"/>
                <a:ea typeface="Arial MT"/>
                <a:cs typeface="Arial MT"/>
              </a:rPr>
              <a:t>emissions</a:t>
            </a:r>
            <a:r>
              <a:rPr lang="en-US" sz="1800" spc="-295">
                <a:effectLst/>
                <a:latin typeface="Arial MT"/>
                <a:ea typeface="Arial MT"/>
                <a:cs typeface="Arial MT"/>
              </a:rPr>
              <a:t> </a:t>
            </a:r>
            <a:r>
              <a:rPr lang="en-US" sz="1800">
                <a:effectLst/>
                <a:latin typeface="Arial MT"/>
                <a:ea typeface="Arial MT"/>
                <a:cs typeface="Arial MT"/>
              </a:rPr>
              <a:t>of</a:t>
            </a:r>
            <a:r>
              <a:rPr lang="en-US" sz="1800" spc="-5">
                <a:effectLst/>
                <a:latin typeface="Arial MT"/>
                <a:ea typeface="Arial MT"/>
                <a:cs typeface="Arial MT"/>
              </a:rPr>
              <a:t> </a:t>
            </a:r>
            <a:r>
              <a:rPr lang="en-US" sz="1800">
                <a:effectLst/>
                <a:latin typeface="Arial MT"/>
                <a:ea typeface="Arial MT"/>
                <a:cs typeface="Arial MT"/>
              </a:rPr>
              <a:t>the total plant.</a:t>
            </a:r>
            <a:endParaRPr lang="sv-SE" sz="1800">
              <a:effectLst/>
              <a:latin typeface="Arial MT"/>
              <a:ea typeface="Arial MT"/>
              <a:cs typeface="Arial MT"/>
            </a:endParaRPr>
          </a:p>
        </p:txBody>
      </p:sp>
      <p:sp>
        <p:nvSpPr>
          <p:cNvPr id="21" name="TextBox 20">
            <a:extLst>
              <a:ext uri="{FF2B5EF4-FFF2-40B4-BE49-F238E27FC236}">
                <a16:creationId xmlns:a16="http://schemas.microsoft.com/office/drawing/2014/main" id="{4C3D3616-59F0-4323-9ECD-8988E8318C9E}"/>
              </a:ext>
            </a:extLst>
          </p:cNvPr>
          <p:cNvSpPr txBox="1"/>
          <p:nvPr/>
        </p:nvSpPr>
        <p:spPr>
          <a:xfrm>
            <a:off x="10395284" y="9325349"/>
            <a:ext cx="6176211" cy="307777"/>
          </a:xfrm>
          <a:prstGeom prst="rect">
            <a:avLst/>
          </a:prstGeom>
          <a:noFill/>
        </p:spPr>
        <p:txBody>
          <a:bodyPr wrap="square">
            <a:spAutoFit/>
          </a:bodyPr>
          <a:lstStyle/>
          <a:p>
            <a:r>
              <a:rPr lang="en-US" sz="1400" b="0" i="0" u="none" strike="noStrike" baseline="0">
                <a:solidFill>
                  <a:srgbClr val="000000"/>
                </a:solidFill>
              </a:rPr>
              <a:t>*Based on Commission Delegated Regulation (EU) 2019/331. </a:t>
            </a:r>
            <a:endParaRPr lang="sv-SE" sz="1400"/>
          </a:p>
        </p:txBody>
      </p:sp>
      <p:graphicFrame>
        <p:nvGraphicFramePr>
          <p:cNvPr id="24" name="Table 23">
            <a:extLst>
              <a:ext uri="{FF2B5EF4-FFF2-40B4-BE49-F238E27FC236}">
                <a16:creationId xmlns:a16="http://schemas.microsoft.com/office/drawing/2014/main" id="{FAEB2D1D-B585-4104-94CE-B8B8748A18E3}"/>
              </a:ext>
            </a:extLst>
          </p:cNvPr>
          <p:cNvGraphicFramePr>
            <a:graphicFrameLocks noGrp="1"/>
          </p:cNvGraphicFramePr>
          <p:nvPr>
            <p:extLst>
              <p:ext uri="{D42A27DB-BD31-4B8C-83A1-F6EECF244321}">
                <p14:modId xmlns:p14="http://schemas.microsoft.com/office/powerpoint/2010/main" val="801703916"/>
              </p:ext>
            </p:extLst>
          </p:nvPr>
        </p:nvGraphicFramePr>
        <p:xfrm>
          <a:off x="2803922" y="5913222"/>
          <a:ext cx="12470322" cy="2972720"/>
        </p:xfrm>
        <a:graphic>
          <a:graphicData uri="http://schemas.openxmlformats.org/drawingml/2006/table">
            <a:tbl>
              <a:tblPr firstRow="1" firstCol="1" lastRow="1" lastCol="1" bandRow="1" bandCol="1">
                <a:tableStyleId>{72833802-FEF1-4C79-8D5D-14CF1EAF98D9}</a:tableStyleId>
              </a:tblPr>
              <a:tblGrid>
                <a:gridCol w="4380866">
                  <a:extLst>
                    <a:ext uri="{9D8B030D-6E8A-4147-A177-3AD203B41FA5}">
                      <a16:colId xmlns:a16="http://schemas.microsoft.com/office/drawing/2014/main" val="3203473643"/>
                    </a:ext>
                  </a:extLst>
                </a:gridCol>
                <a:gridCol w="3245545">
                  <a:extLst>
                    <a:ext uri="{9D8B030D-6E8A-4147-A177-3AD203B41FA5}">
                      <a16:colId xmlns:a16="http://schemas.microsoft.com/office/drawing/2014/main" val="1554325551"/>
                    </a:ext>
                  </a:extLst>
                </a:gridCol>
                <a:gridCol w="4843911">
                  <a:extLst>
                    <a:ext uri="{9D8B030D-6E8A-4147-A177-3AD203B41FA5}">
                      <a16:colId xmlns:a16="http://schemas.microsoft.com/office/drawing/2014/main" val="1838484279"/>
                    </a:ext>
                  </a:extLst>
                </a:gridCol>
              </a:tblGrid>
              <a:tr h="664494">
                <a:tc>
                  <a:txBody>
                    <a:bodyPr/>
                    <a:lstStyle/>
                    <a:p>
                      <a:pPr indent="0" algn="ctr">
                        <a:lnSpc>
                          <a:spcPct val="100000"/>
                        </a:lnSpc>
                        <a:spcBef>
                          <a:spcPts val="55"/>
                        </a:spcBef>
                      </a:pPr>
                      <a:r>
                        <a:rPr lang="en-US" sz="2000" b="1" kern="1200">
                          <a:solidFill>
                            <a:schemeClr val="tx1"/>
                          </a:solidFill>
                          <a:effectLst/>
                        </a:rPr>
                        <a:t> KPI</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indent="0" algn="ctr">
                        <a:lnSpc>
                          <a:spcPct val="100000"/>
                        </a:lnSpc>
                        <a:spcBef>
                          <a:spcPts val="15"/>
                        </a:spcBef>
                      </a:pPr>
                      <a:r>
                        <a:rPr lang="en-US" sz="2000" b="1" kern="1200">
                          <a:solidFill>
                            <a:schemeClr val="tx1"/>
                          </a:solidFill>
                          <a:effectLst/>
                        </a:rPr>
                        <a:t>Silcotub'</a:t>
                      </a:r>
                      <a:r>
                        <a:rPr lang="en-US" sz="2000" b="1" i="0" u="none" strike="noStrike" kern="1200" noProof="0">
                          <a:solidFill>
                            <a:schemeClr val="tx1"/>
                          </a:solidFill>
                          <a:effectLst/>
                          <a:latin typeface="Arial"/>
                        </a:rPr>
                        <a:t>s EAF </a:t>
                      </a:r>
                      <a:r>
                        <a:rPr lang="en-US" sz="2000" b="1" kern="1200">
                          <a:solidFill>
                            <a:schemeClr val="tx1"/>
                          </a:solidFill>
                          <a:effectLst/>
                        </a:rPr>
                        <a:t>value</a:t>
                      </a:r>
                      <a:endParaRPr lang="sv-SE" sz="2000" b="1"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lvl="0" indent="0" algn="ctr">
                        <a:lnSpc>
                          <a:spcPct val="100000"/>
                        </a:lnSpc>
                        <a:spcBef>
                          <a:spcPts val="15"/>
                        </a:spcBef>
                        <a:buNone/>
                      </a:pPr>
                      <a:r>
                        <a:rPr lang="sv-SE" sz="2000" b="1" i="0" u="none" strike="noStrike" kern="1200" noProof="0">
                          <a:solidFill>
                            <a:schemeClr val="tx1"/>
                          </a:solidFill>
                          <a:effectLst/>
                          <a:latin typeface="Arial"/>
                        </a:rPr>
                        <a:t>Steel sector (EAF) average value*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965927615"/>
                  </a:ext>
                </a:extLst>
              </a:tr>
              <a:tr h="509273">
                <a:tc>
                  <a:txBody>
                    <a:bodyPr/>
                    <a:lstStyle/>
                    <a:p>
                      <a:pPr indent="0" algn="ctr">
                        <a:lnSpc>
                          <a:spcPct val="100000"/>
                        </a:lnSpc>
                        <a:spcBef>
                          <a:spcPts val="30"/>
                        </a:spcBef>
                      </a:pPr>
                      <a:r>
                        <a:rPr lang="en-US" sz="2000" b="1" kern="1200" dirty="0">
                          <a:solidFill>
                            <a:schemeClr val="tx1"/>
                          </a:solidFill>
                          <a:effectLst/>
                        </a:rPr>
                        <a:t>Primary energy requirements</a:t>
                      </a:r>
                      <a:endParaRPr lang="sv-SE" sz="2000" b="1" kern="1200" dirty="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en-US" sz="2000" b="0" kern="1200">
                          <a:solidFill>
                            <a:schemeClr val="tx1"/>
                          </a:solidFill>
                          <a:effectLst/>
                        </a:rPr>
                        <a:t>0.08 toe/t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R="58420" indent="0" algn="ctr">
                        <a:lnSpc>
                          <a:spcPct val="100000"/>
                        </a:lnSpc>
                        <a:spcBef>
                          <a:spcPts val="310"/>
                        </a:spcBef>
                        <a:spcAft>
                          <a:spcPts val="0"/>
                        </a:spcAft>
                      </a:pPr>
                      <a:r>
                        <a:rPr lang="sv-SE" sz="2000" b="0"/>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1460493"/>
                  </a:ext>
                </a:extLst>
              </a:tr>
              <a:tr h="524430">
                <a:tc>
                  <a:txBody>
                    <a:bodyPr/>
                    <a:lstStyle/>
                    <a:p>
                      <a:pPr algn="ctr"/>
                      <a:r>
                        <a:rPr lang="sv-SE" sz="1600"/>
                        <a:t> </a:t>
                      </a:r>
                      <a:r>
                        <a:rPr lang="sv-SE" sz="2000" b="1" kern="1200">
                          <a:solidFill>
                            <a:schemeClr val="tx1"/>
                          </a:solidFill>
                          <a:effectLst/>
                          <a:latin typeface="+mn-lt"/>
                          <a:ea typeface="+mn-ea"/>
                          <a:cs typeface="+mn-cs"/>
                        </a:rPr>
                        <a:t>Electricity demand</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0.38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0504214"/>
                  </a:ext>
                </a:extLst>
              </a:tr>
              <a:tr h="524430">
                <a:tc>
                  <a:txBody>
                    <a:bodyPr/>
                    <a:lstStyle/>
                    <a:p>
                      <a:pPr algn="ctr"/>
                      <a:r>
                        <a:rPr lang="sv-SE" sz="2000" b="1" kern="1200" dirty="0" err="1">
                          <a:solidFill>
                            <a:schemeClr val="tx1"/>
                          </a:solidFill>
                          <a:effectLst/>
                          <a:latin typeface="+mn-lt"/>
                          <a:ea typeface="+mn-ea"/>
                          <a:cs typeface="+mn-cs"/>
                        </a:rPr>
                        <a:t>Natural</a:t>
                      </a:r>
                      <a:r>
                        <a:rPr lang="sv-SE" sz="2000" b="1" kern="1200" dirty="0">
                          <a:solidFill>
                            <a:schemeClr val="tx1"/>
                          </a:solidFill>
                          <a:effectLst/>
                          <a:latin typeface="+mn-lt"/>
                          <a:ea typeface="+mn-ea"/>
                          <a:cs typeface="+mn-cs"/>
                        </a:rPr>
                        <a:t> gas </a:t>
                      </a:r>
                      <a:r>
                        <a:rPr lang="sv-SE" sz="2000" b="1" kern="1200" dirty="0" err="1">
                          <a:solidFill>
                            <a:schemeClr val="tx1"/>
                          </a:solidFill>
                          <a:effectLst/>
                          <a:latin typeface="+mn-lt"/>
                          <a:ea typeface="+mn-ea"/>
                          <a:cs typeface="+mn-cs"/>
                        </a:rPr>
                        <a:t>demand</a:t>
                      </a:r>
                      <a:endParaRPr lang="sv-SE" sz="2000" b="1" kern="1200" dirty="0">
                        <a:solidFill>
                          <a:schemeClr val="tx1"/>
                        </a:solidFill>
                        <a:effectLst/>
                        <a:latin typeface="+mn-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sv-SE" sz="2000" b="0" kern="1200">
                          <a:solidFill>
                            <a:schemeClr val="tx1"/>
                          </a:solidFill>
                          <a:effectLst/>
                          <a:latin typeface="+mn-lt"/>
                          <a:ea typeface="+mn-ea"/>
                          <a:cs typeface="+mn-cs"/>
                        </a:rPr>
                        <a:t>0.07 MWh/t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sv-SE" sz="2000" b="0" kern="1200">
                          <a:solidFill>
                            <a:schemeClr val="tx1"/>
                          </a:solidFill>
                          <a:effectLst/>
                          <a:latin typeface="+mn-lt"/>
                          <a:ea typeface="+mn-ea"/>
                          <a:cs typeface="+mn-cs"/>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2484635"/>
                  </a:ext>
                </a:extLst>
              </a:tr>
              <a:tr h="750093">
                <a:tc>
                  <a:txBody>
                    <a:bodyPr/>
                    <a:lstStyle/>
                    <a:p>
                      <a:pPr indent="0" algn="ctr">
                        <a:lnSpc>
                          <a:spcPct val="100000"/>
                        </a:lnSpc>
                        <a:spcBef>
                          <a:spcPts val="310"/>
                        </a:spcBef>
                      </a:pPr>
                      <a:r>
                        <a:rPr lang="en-US" sz="2000" b="1" kern="1200">
                          <a:solidFill>
                            <a:schemeClr val="tx1"/>
                          </a:solidFill>
                          <a:effectLst/>
                        </a:rPr>
                        <a:t> Environmental performance</a:t>
                      </a:r>
                      <a:endParaRPr lang="sv-SE" sz="2000" b="1" kern="1200">
                        <a:solidFill>
                          <a:schemeClr val="tx1"/>
                        </a:solidFill>
                        <a:effectLst/>
                        <a:latin typeface="+mj-lt"/>
                        <a:ea typeface="+mn-ea"/>
                        <a:cs typeface="+mn-cs"/>
                      </a:endParaRPr>
                    </a:p>
                  </a:txBody>
                  <a:tcPr marL="0" marR="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en-US" sz="2000" b="0" kern="1200">
                          <a:solidFill>
                            <a:schemeClr val="tx1"/>
                          </a:solidFill>
                          <a:effectLst/>
                        </a:rPr>
                        <a:t>0.13 tCO2eq/t</a:t>
                      </a:r>
                      <a:endParaRPr lang="sv-SE" sz="2000" b="0" kern="1200">
                        <a:solidFill>
                          <a:schemeClr val="tx1"/>
                        </a:solidFill>
                        <a:effectLst/>
                        <a:latin typeface="+mj-lt"/>
                        <a:ea typeface="+mn-ea"/>
                        <a:cs typeface="+mn-cs"/>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gn="ctr">
                        <a:lnSpc>
                          <a:spcPct val="100000"/>
                        </a:lnSpc>
                        <a:spcBef>
                          <a:spcPts val="310"/>
                        </a:spcBef>
                      </a:pPr>
                      <a:r>
                        <a:rPr lang="sv-SE" sz="2000" b="0" kern="1200" dirty="0">
                          <a:solidFill>
                            <a:schemeClr val="tx1"/>
                          </a:solidFill>
                          <a:effectLst/>
                          <a:latin typeface="+mj-lt"/>
                          <a:ea typeface="+mn-ea"/>
                          <a:cs typeface="+mn-cs"/>
                        </a:rPr>
                        <a:t>0.238 tCO2eq/t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4549919"/>
                  </a:ext>
                </a:extLst>
              </a:tr>
            </a:tbl>
          </a:graphicData>
        </a:graphic>
      </p:graphicFrame>
      <p:sp>
        <p:nvSpPr>
          <p:cNvPr id="8" name="TextBox 7">
            <a:extLst>
              <a:ext uri="{FF2B5EF4-FFF2-40B4-BE49-F238E27FC236}">
                <a16:creationId xmlns:a16="http://schemas.microsoft.com/office/drawing/2014/main" id="{9F7D247C-1BF9-829F-676D-2A9EA17BBC50}"/>
              </a:ext>
            </a:extLst>
          </p:cNvPr>
          <p:cNvSpPr txBox="1"/>
          <p:nvPr/>
        </p:nvSpPr>
        <p:spPr>
          <a:xfrm>
            <a:off x="6137974" y="5133512"/>
            <a:ext cx="10958362" cy="369332"/>
          </a:xfrm>
          <a:prstGeom prst="rect">
            <a:avLst/>
          </a:prstGeom>
          <a:noFill/>
        </p:spPr>
        <p:txBody>
          <a:bodyPr wrap="square" lIns="91440" tIns="45720" rIns="91440" bIns="45720" anchor="t">
            <a:spAutoFit/>
          </a:bodyPr>
          <a:lstStyle/>
          <a:p>
            <a:r>
              <a:rPr lang="en-US" kern="100">
                <a:solidFill>
                  <a:srgbClr val="404040"/>
                </a:solidFill>
                <a:latin typeface="Arial (body)"/>
              </a:rPr>
              <a:t>Primary energy consumption and GHG emission of </a:t>
            </a:r>
            <a:r>
              <a:rPr lang="en-US" kern="100">
                <a:ea typeface="+mn-lt"/>
                <a:cs typeface="+mn-lt"/>
              </a:rPr>
              <a:t>SILCOTUB </a:t>
            </a:r>
            <a:r>
              <a:rPr lang="en-US" kern="100">
                <a:solidFill>
                  <a:srgbClr val="404040"/>
                </a:solidFill>
                <a:latin typeface="Arial (body)"/>
              </a:rPr>
              <a:t>’s Electric Arc Furnace (EAF) in </a:t>
            </a:r>
            <a:r>
              <a:rPr lang="en-US" kern="100" err="1">
                <a:ea typeface="+mn-lt"/>
                <a:cs typeface="+mn-lt"/>
              </a:rPr>
              <a:t>Zalau</a:t>
            </a:r>
            <a:r>
              <a:rPr lang="en-US" kern="100">
                <a:ea typeface="+mn-lt"/>
                <a:cs typeface="+mn-lt"/>
              </a:rPr>
              <a:t> </a:t>
            </a:r>
            <a:r>
              <a:rPr lang="en-US" sz="1800">
                <a:effectLst/>
                <a:latin typeface="Arial MT"/>
                <a:ea typeface="Arial MT"/>
                <a:cs typeface="Arial MT"/>
              </a:rPr>
              <a:t>.</a:t>
            </a:r>
            <a:endParaRPr lang="sv-SE" kern="100">
              <a:solidFill>
                <a:srgbClr val="404040"/>
              </a:solidFill>
              <a:latin typeface="Arial (body)"/>
            </a:endParaRPr>
          </a:p>
        </p:txBody>
      </p:sp>
      <p:pic>
        <p:nvPicPr>
          <p:cNvPr id="9" name="Picture 12" descr="Chart, pie chart&#10;&#10;Description automatically generated">
            <a:extLst>
              <a:ext uri="{FF2B5EF4-FFF2-40B4-BE49-F238E27FC236}">
                <a16:creationId xmlns:a16="http://schemas.microsoft.com/office/drawing/2014/main" id="{05B0C9B9-4259-ED97-B369-DAEEF3E66F50}"/>
              </a:ext>
            </a:extLst>
          </p:cNvPr>
          <p:cNvPicPr>
            <a:picLocks noChangeAspect="1"/>
          </p:cNvPicPr>
          <p:nvPr/>
        </p:nvPicPr>
        <p:blipFill>
          <a:blip r:embed="rId6"/>
          <a:stretch>
            <a:fillRect/>
          </a:stretch>
        </p:blipFill>
        <p:spPr>
          <a:xfrm>
            <a:off x="6950869" y="2152650"/>
            <a:ext cx="9601200" cy="2874168"/>
          </a:xfrm>
          <a:prstGeom prst="rect">
            <a:avLst/>
          </a:prstGeom>
        </p:spPr>
      </p:pic>
      <p:sp>
        <p:nvSpPr>
          <p:cNvPr id="22" name="TextBox 21">
            <a:extLst>
              <a:ext uri="{FF2B5EF4-FFF2-40B4-BE49-F238E27FC236}">
                <a16:creationId xmlns:a16="http://schemas.microsoft.com/office/drawing/2014/main" id="{20F5594A-08EA-4168-B729-C7AD362F1083}"/>
              </a:ext>
            </a:extLst>
          </p:cNvPr>
          <p:cNvSpPr txBox="1"/>
          <p:nvPr/>
        </p:nvSpPr>
        <p:spPr>
          <a:xfrm>
            <a:off x="15780662" y="6813932"/>
            <a:ext cx="1581665"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sv-SE" b="1"/>
              <a:t>The </a:t>
            </a:r>
            <a:r>
              <a:rPr lang="sv-SE" b="1" err="1"/>
              <a:t>tones</a:t>
            </a:r>
            <a:r>
              <a:rPr lang="sv-SE" b="1"/>
              <a:t> </a:t>
            </a:r>
            <a:r>
              <a:rPr lang="sv-SE" b="1" err="1"/>
              <a:t>refer</a:t>
            </a:r>
            <a:r>
              <a:rPr lang="sv-SE" b="1"/>
              <a:t> to EAF </a:t>
            </a:r>
            <a:r>
              <a:rPr lang="sv-SE" b="1" err="1"/>
              <a:t>carbon</a:t>
            </a:r>
            <a:r>
              <a:rPr lang="sv-SE" b="1"/>
              <a:t> </a:t>
            </a:r>
            <a:r>
              <a:rPr lang="sv-SE" b="1" err="1"/>
              <a:t>steel</a:t>
            </a:r>
            <a:r>
              <a:rPr lang="sv-SE" b="1"/>
              <a:t> </a:t>
            </a:r>
            <a:r>
              <a:rPr lang="sv-SE" b="1" err="1"/>
              <a:t>produced</a:t>
            </a:r>
            <a:endParaRPr lang="sv-SE" b="1"/>
          </a:p>
        </p:txBody>
      </p:sp>
    </p:spTree>
    <p:extLst>
      <p:ext uri="{BB962C8B-B14F-4D97-AF65-F5344CB8AC3E}">
        <p14:creationId xmlns:p14="http://schemas.microsoft.com/office/powerpoint/2010/main" val="67774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9298205"/>
            <a:ext cx="4077505" cy="988795"/>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5529863" y="924916"/>
            <a:ext cx="8428981" cy="830997"/>
          </a:xfrm>
          <a:prstGeom prst="rect">
            <a:avLst/>
          </a:prstGeom>
          <a:noFill/>
        </p:spPr>
        <p:txBody>
          <a:bodyPr wrap="square">
            <a:spAutoFit/>
          </a:bodyPr>
          <a:lstStyle/>
          <a:p>
            <a:r>
              <a:rPr lang="sv-SE" sz="4800" b="1">
                <a:solidFill>
                  <a:srgbClr val="CC0033"/>
                </a:solidFill>
                <a:latin typeface="+mj-lt"/>
                <a:cs typeface="Arial" panose="020B0604020202020204" pitchFamily="34" charset="0"/>
              </a:rPr>
              <a:t>RETROFEED at </a:t>
            </a:r>
            <a:r>
              <a:rPr lang="en-US" sz="4800" b="1">
                <a:solidFill>
                  <a:srgbClr val="CC0033"/>
                </a:solidFill>
                <a:latin typeface="+mj-lt"/>
                <a:cs typeface="Arial" panose="020B0604020202020204" pitchFamily="34" charset="0"/>
              </a:rPr>
              <a:t>SILCOTUB</a:t>
            </a:r>
            <a:endParaRPr lang="sv-SE" sz="4800" b="1">
              <a:solidFill>
                <a:srgbClr val="CC0033"/>
              </a:solidFill>
              <a:latin typeface="+mj-lt"/>
              <a:cs typeface="Arial" panose="020B0604020202020204" pitchFamily="34" charset="0"/>
            </a:endParaRPr>
          </a:p>
        </p:txBody>
      </p:sp>
      <p:sp>
        <p:nvSpPr>
          <p:cNvPr id="21" name="TextBox 20">
            <a:extLst>
              <a:ext uri="{FF2B5EF4-FFF2-40B4-BE49-F238E27FC236}">
                <a16:creationId xmlns:a16="http://schemas.microsoft.com/office/drawing/2014/main" id="{4D202826-A262-4E51-B95E-1EDEE44997BC}"/>
              </a:ext>
            </a:extLst>
          </p:cNvPr>
          <p:cNvSpPr txBox="1"/>
          <p:nvPr/>
        </p:nvSpPr>
        <p:spPr>
          <a:xfrm>
            <a:off x="711551" y="5196654"/>
            <a:ext cx="11842913" cy="2534027"/>
          </a:xfrm>
          <a:prstGeom prst="rect">
            <a:avLst/>
          </a:prstGeom>
          <a:noFill/>
        </p:spPr>
        <p:txBody>
          <a:bodyPr wrap="square">
            <a:spAutoFit/>
          </a:bodyPr>
          <a:lstStyle/>
          <a:p>
            <a:pPr algn="just">
              <a:lnSpc>
                <a:spcPct val="150000"/>
              </a:lnSpc>
            </a:pPr>
            <a:r>
              <a:rPr lang="en-US">
                <a:effectLst/>
                <a:latin typeface="Arial MT"/>
                <a:ea typeface="Arial MT"/>
                <a:cs typeface="Arial MT"/>
              </a:rPr>
              <a:t>The main</a:t>
            </a:r>
            <a:r>
              <a:rPr lang="en-US" spc="5">
                <a:effectLst/>
                <a:latin typeface="Arial MT"/>
                <a:ea typeface="Arial MT"/>
                <a:cs typeface="Arial MT"/>
              </a:rPr>
              <a:t> </a:t>
            </a:r>
            <a:r>
              <a:rPr lang="en-US">
                <a:effectLst/>
                <a:latin typeface="Arial MT"/>
                <a:ea typeface="Arial MT"/>
                <a:cs typeface="Arial MT"/>
              </a:rPr>
              <a:t>objective of the project is to lean the steel production process towards decarbonization, expand</a:t>
            </a:r>
            <a:r>
              <a:rPr lang="en-US" spc="5">
                <a:effectLst/>
                <a:latin typeface="Arial MT"/>
                <a:ea typeface="Arial MT"/>
                <a:cs typeface="Arial MT"/>
              </a:rPr>
              <a:t> </a:t>
            </a:r>
            <a:r>
              <a:rPr lang="en-US">
                <a:effectLst/>
                <a:latin typeface="Arial MT"/>
                <a:ea typeface="Arial MT"/>
                <a:cs typeface="Arial MT"/>
              </a:rPr>
              <a:t>circular economy practices and broaden industrial symbiosis relationships. To achieve this, a new</a:t>
            </a:r>
            <a:r>
              <a:rPr lang="en-US" spc="5">
                <a:effectLst/>
                <a:latin typeface="Arial MT"/>
                <a:ea typeface="Arial MT"/>
                <a:cs typeface="Arial MT"/>
              </a:rPr>
              <a:t> </a:t>
            </a:r>
            <a:r>
              <a:rPr lang="en-US">
                <a:effectLst/>
                <a:latin typeface="Arial MT"/>
                <a:ea typeface="Arial MT"/>
                <a:cs typeface="Arial MT"/>
              </a:rPr>
              <a:t>injector able to blow rubber, plastic grains, sludges and EAF dust will be designed and installed.</a:t>
            </a:r>
            <a:r>
              <a:rPr lang="en-US" spc="5">
                <a:effectLst/>
                <a:latin typeface="Arial MT"/>
                <a:ea typeface="Arial MT"/>
                <a:cs typeface="Arial MT"/>
              </a:rPr>
              <a:t> </a:t>
            </a:r>
            <a:r>
              <a:rPr lang="en-US">
                <a:effectLst/>
                <a:latin typeface="Arial MT"/>
                <a:ea typeface="Arial MT"/>
                <a:cs typeface="Arial MT"/>
              </a:rPr>
              <a:t>Rubber</a:t>
            </a:r>
            <a:r>
              <a:rPr lang="en-US" spc="-20">
                <a:effectLst/>
                <a:latin typeface="Arial MT"/>
                <a:ea typeface="Arial MT"/>
                <a:cs typeface="Arial MT"/>
              </a:rPr>
              <a:t> </a:t>
            </a:r>
            <a:r>
              <a:rPr lang="en-US">
                <a:effectLst/>
                <a:latin typeface="Arial MT"/>
                <a:ea typeface="Arial MT"/>
                <a:cs typeface="Arial MT"/>
              </a:rPr>
              <a:t>and</a:t>
            </a:r>
            <a:r>
              <a:rPr lang="en-US" spc="-20">
                <a:effectLst/>
                <a:latin typeface="Arial MT"/>
                <a:ea typeface="Arial MT"/>
                <a:cs typeface="Arial MT"/>
              </a:rPr>
              <a:t> </a:t>
            </a:r>
            <a:r>
              <a:rPr lang="en-US">
                <a:effectLst/>
                <a:latin typeface="Arial MT"/>
                <a:ea typeface="Arial MT"/>
                <a:cs typeface="Arial MT"/>
              </a:rPr>
              <a:t>plastics</a:t>
            </a:r>
            <a:r>
              <a:rPr lang="en-US" spc="-15">
                <a:effectLst/>
                <a:latin typeface="Arial MT"/>
                <a:ea typeface="Arial MT"/>
                <a:cs typeface="Arial MT"/>
              </a:rPr>
              <a:t> </a:t>
            </a:r>
            <a:r>
              <a:rPr lang="en-US">
                <a:effectLst/>
                <a:latin typeface="Arial MT"/>
                <a:ea typeface="Arial MT"/>
                <a:cs typeface="Arial MT"/>
              </a:rPr>
              <a:t>will</a:t>
            </a:r>
            <a:r>
              <a:rPr lang="en-US" spc="-20">
                <a:effectLst/>
                <a:latin typeface="Arial MT"/>
                <a:ea typeface="Arial MT"/>
                <a:cs typeface="Arial MT"/>
              </a:rPr>
              <a:t> </a:t>
            </a:r>
            <a:r>
              <a:rPr lang="en-US">
                <a:effectLst/>
                <a:latin typeface="Arial MT"/>
                <a:ea typeface="Arial MT"/>
                <a:cs typeface="Arial MT"/>
              </a:rPr>
              <a:t>be</a:t>
            </a:r>
            <a:r>
              <a:rPr lang="en-US" spc="-20">
                <a:effectLst/>
                <a:latin typeface="Arial MT"/>
                <a:ea typeface="Arial MT"/>
                <a:cs typeface="Arial MT"/>
              </a:rPr>
              <a:t> </a:t>
            </a:r>
            <a:r>
              <a:rPr lang="en-US">
                <a:effectLst/>
                <a:latin typeface="Arial MT"/>
                <a:ea typeface="Arial MT"/>
                <a:cs typeface="Arial MT"/>
              </a:rPr>
              <a:t>used</a:t>
            </a:r>
            <a:r>
              <a:rPr lang="en-US" spc="-20">
                <a:effectLst/>
                <a:latin typeface="Arial MT"/>
                <a:ea typeface="Arial MT"/>
                <a:cs typeface="Arial MT"/>
              </a:rPr>
              <a:t> </a:t>
            </a:r>
            <a:r>
              <a:rPr lang="en-US">
                <a:effectLst/>
                <a:latin typeface="Arial MT"/>
                <a:ea typeface="Arial MT"/>
                <a:cs typeface="Arial MT"/>
              </a:rPr>
              <a:t>as</a:t>
            </a:r>
            <a:r>
              <a:rPr lang="en-US" spc="-20">
                <a:effectLst/>
                <a:latin typeface="Arial MT"/>
                <a:ea typeface="Arial MT"/>
                <a:cs typeface="Arial MT"/>
              </a:rPr>
              <a:t> </a:t>
            </a:r>
            <a:r>
              <a:rPr lang="en-US">
                <a:effectLst/>
                <a:latin typeface="Arial MT"/>
                <a:ea typeface="Arial MT"/>
                <a:cs typeface="Arial MT"/>
              </a:rPr>
              <a:t>carbon</a:t>
            </a:r>
            <a:r>
              <a:rPr lang="en-US" spc="-20">
                <a:effectLst/>
                <a:latin typeface="Arial MT"/>
                <a:ea typeface="Arial MT"/>
                <a:cs typeface="Arial MT"/>
              </a:rPr>
              <a:t> </a:t>
            </a:r>
            <a:r>
              <a:rPr lang="en-US">
                <a:effectLst/>
                <a:latin typeface="Arial MT"/>
                <a:ea typeface="Arial MT"/>
                <a:cs typeface="Arial MT"/>
              </a:rPr>
              <a:t>and</a:t>
            </a:r>
            <a:r>
              <a:rPr lang="en-US" spc="-20">
                <a:effectLst/>
                <a:latin typeface="Arial MT"/>
                <a:ea typeface="Arial MT"/>
                <a:cs typeface="Arial MT"/>
              </a:rPr>
              <a:t> </a:t>
            </a:r>
            <a:r>
              <a:rPr lang="en-US">
                <a:effectLst/>
                <a:latin typeface="Arial MT"/>
                <a:ea typeface="Arial MT"/>
                <a:cs typeface="Arial MT"/>
              </a:rPr>
              <a:t>chemical</a:t>
            </a:r>
            <a:r>
              <a:rPr lang="en-US" spc="-20">
                <a:effectLst/>
                <a:latin typeface="Arial MT"/>
                <a:ea typeface="Arial MT"/>
                <a:cs typeface="Arial MT"/>
              </a:rPr>
              <a:t> </a:t>
            </a:r>
            <a:r>
              <a:rPr lang="en-US">
                <a:effectLst/>
                <a:latin typeface="Arial MT"/>
                <a:ea typeface="Arial MT"/>
                <a:cs typeface="Arial MT"/>
              </a:rPr>
              <a:t>energy</a:t>
            </a:r>
            <a:r>
              <a:rPr lang="en-US" spc="-20">
                <a:effectLst/>
                <a:latin typeface="Arial MT"/>
                <a:ea typeface="Arial MT"/>
                <a:cs typeface="Arial MT"/>
              </a:rPr>
              <a:t> </a:t>
            </a:r>
            <a:r>
              <a:rPr lang="en-US">
                <a:effectLst/>
                <a:latin typeface="Arial MT"/>
                <a:ea typeface="Arial MT"/>
                <a:cs typeface="Arial MT"/>
              </a:rPr>
              <a:t>sources,</a:t>
            </a:r>
            <a:r>
              <a:rPr lang="en-US" spc="-20">
                <a:effectLst/>
                <a:latin typeface="Arial MT"/>
                <a:ea typeface="Arial MT"/>
                <a:cs typeface="Arial MT"/>
              </a:rPr>
              <a:t> </a:t>
            </a:r>
            <a:r>
              <a:rPr lang="en-US">
                <a:effectLst/>
                <a:latin typeface="Arial MT"/>
                <a:ea typeface="Arial MT"/>
                <a:cs typeface="Arial MT"/>
              </a:rPr>
              <a:t>replacing</a:t>
            </a:r>
            <a:r>
              <a:rPr lang="en-US" spc="-20">
                <a:effectLst/>
                <a:latin typeface="Arial MT"/>
                <a:ea typeface="Arial MT"/>
                <a:cs typeface="Arial MT"/>
              </a:rPr>
              <a:t> </a:t>
            </a:r>
            <a:r>
              <a:rPr lang="en-US">
                <a:effectLst/>
                <a:latin typeface="Arial MT"/>
                <a:ea typeface="Arial MT"/>
                <a:cs typeface="Arial MT"/>
              </a:rPr>
              <a:t>coal</a:t>
            </a:r>
            <a:r>
              <a:rPr lang="en-US" spc="-20">
                <a:effectLst/>
                <a:latin typeface="Arial MT"/>
                <a:ea typeface="Arial MT"/>
                <a:cs typeface="Arial MT"/>
              </a:rPr>
              <a:t> </a:t>
            </a:r>
            <a:r>
              <a:rPr lang="en-US">
                <a:effectLst/>
                <a:latin typeface="Arial MT"/>
                <a:ea typeface="Arial MT"/>
                <a:cs typeface="Arial MT"/>
              </a:rPr>
              <a:t>injected</a:t>
            </a:r>
            <a:r>
              <a:rPr lang="en-US" spc="-25">
                <a:effectLst/>
                <a:latin typeface="Arial MT"/>
                <a:ea typeface="Arial MT"/>
                <a:cs typeface="Arial MT"/>
              </a:rPr>
              <a:t> </a:t>
            </a:r>
            <a:r>
              <a:rPr lang="en-US">
                <a:effectLst/>
                <a:latin typeface="Arial MT"/>
                <a:ea typeface="Arial MT"/>
                <a:cs typeface="Arial MT"/>
              </a:rPr>
              <a:t>to</a:t>
            </a:r>
            <a:r>
              <a:rPr lang="en-US" spc="-295">
                <a:effectLst/>
                <a:latin typeface="Arial MT"/>
                <a:ea typeface="Arial MT"/>
                <a:cs typeface="Arial MT"/>
              </a:rPr>
              <a:t> </a:t>
            </a:r>
            <a:r>
              <a:rPr lang="en-US">
                <a:effectLst/>
                <a:latin typeface="Arial MT"/>
                <a:ea typeface="Arial MT"/>
                <a:cs typeface="Arial MT"/>
              </a:rPr>
              <a:t>the EAF and/or natural gas used in the burners. Natural gas substitution by the new materials is</a:t>
            </a:r>
            <a:r>
              <a:rPr lang="en-US" spc="5">
                <a:effectLst/>
                <a:latin typeface="Arial MT"/>
                <a:ea typeface="Arial MT"/>
                <a:cs typeface="Arial MT"/>
              </a:rPr>
              <a:t> </a:t>
            </a:r>
            <a:r>
              <a:rPr lang="en-US">
                <a:effectLst/>
                <a:latin typeface="Arial MT"/>
                <a:ea typeface="Arial MT"/>
                <a:cs typeface="Arial MT"/>
              </a:rPr>
              <a:t>indirect since these will not be incorporated into the burners, but rather introduced inside the EAF</a:t>
            </a:r>
            <a:r>
              <a:rPr lang="en-US" spc="5">
                <a:effectLst/>
                <a:latin typeface="Arial MT"/>
                <a:ea typeface="Arial MT"/>
                <a:cs typeface="Arial MT"/>
              </a:rPr>
              <a:t> </a:t>
            </a:r>
            <a:r>
              <a:rPr lang="en-US">
                <a:effectLst/>
                <a:latin typeface="Arial MT"/>
                <a:ea typeface="Arial MT"/>
                <a:cs typeface="Arial MT"/>
              </a:rPr>
              <a:t>and</a:t>
            </a:r>
            <a:r>
              <a:rPr lang="en-US" spc="-10">
                <a:effectLst/>
                <a:latin typeface="Arial MT"/>
                <a:ea typeface="Arial MT"/>
                <a:cs typeface="Arial MT"/>
              </a:rPr>
              <a:t> </a:t>
            </a:r>
            <a:r>
              <a:rPr lang="en-US">
                <a:effectLst/>
                <a:latin typeface="Arial MT"/>
                <a:ea typeface="Arial MT"/>
                <a:cs typeface="Arial MT"/>
              </a:rPr>
              <a:t>burn,</a:t>
            </a:r>
            <a:r>
              <a:rPr lang="en-US" spc="-5">
                <a:effectLst/>
                <a:latin typeface="Arial MT"/>
                <a:ea typeface="Arial MT"/>
                <a:cs typeface="Arial MT"/>
              </a:rPr>
              <a:t> </a:t>
            </a:r>
            <a:r>
              <a:rPr lang="en-US">
                <a:effectLst/>
                <a:latin typeface="Arial MT"/>
                <a:ea typeface="Arial MT"/>
                <a:cs typeface="Arial MT"/>
              </a:rPr>
              <a:t>releasing</a:t>
            </a:r>
            <a:r>
              <a:rPr lang="en-US" spc="-10">
                <a:effectLst/>
                <a:latin typeface="Arial MT"/>
                <a:ea typeface="Arial MT"/>
                <a:cs typeface="Arial MT"/>
              </a:rPr>
              <a:t> </a:t>
            </a:r>
            <a:r>
              <a:rPr lang="en-US">
                <a:effectLst/>
                <a:latin typeface="Arial MT"/>
                <a:ea typeface="Arial MT"/>
                <a:cs typeface="Arial MT"/>
              </a:rPr>
              <a:t>heat.</a:t>
            </a:r>
            <a:r>
              <a:rPr lang="en-US" spc="-10">
                <a:effectLst/>
                <a:latin typeface="Arial MT"/>
                <a:ea typeface="Arial MT"/>
                <a:cs typeface="Arial MT"/>
              </a:rPr>
              <a:t> </a:t>
            </a:r>
            <a:r>
              <a:rPr lang="en-US">
                <a:effectLst/>
                <a:latin typeface="Arial MT"/>
                <a:ea typeface="Arial MT"/>
                <a:cs typeface="Arial MT"/>
              </a:rPr>
              <a:t>Sludges</a:t>
            </a:r>
            <a:r>
              <a:rPr lang="en-US" spc="-5">
                <a:effectLst/>
                <a:latin typeface="Arial MT"/>
                <a:ea typeface="Arial MT"/>
                <a:cs typeface="Arial MT"/>
              </a:rPr>
              <a:t> </a:t>
            </a:r>
            <a:r>
              <a:rPr lang="en-US">
                <a:effectLst/>
                <a:latin typeface="Arial MT"/>
                <a:ea typeface="Arial MT"/>
                <a:cs typeface="Arial MT"/>
              </a:rPr>
              <a:t>and</a:t>
            </a:r>
            <a:r>
              <a:rPr lang="en-US" spc="-10">
                <a:effectLst/>
                <a:latin typeface="Arial MT"/>
                <a:ea typeface="Arial MT"/>
                <a:cs typeface="Arial MT"/>
              </a:rPr>
              <a:t> </a:t>
            </a:r>
            <a:r>
              <a:rPr lang="en-US">
                <a:effectLst/>
                <a:latin typeface="Arial MT"/>
                <a:ea typeface="Arial MT"/>
                <a:cs typeface="Arial MT"/>
              </a:rPr>
              <a:t>dust</a:t>
            </a:r>
            <a:r>
              <a:rPr lang="en-US" spc="-5">
                <a:effectLst/>
                <a:latin typeface="Arial MT"/>
                <a:ea typeface="Arial MT"/>
                <a:cs typeface="Arial MT"/>
              </a:rPr>
              <a:t> </a:t>
            </a:r>
            <a:r>
              <a:rPr lang="en-US">
                <a:effectLst/>
                <a:latin typeface="Arial MT"/>
                <a:ea typeface="Arial MT"/>
                <a:cs typeface="Arial MT"/>
              </a:rPr>
              <a:t>will</a:t>
            </a:r>
            <a:r>
              <a:rPr lang="en-US" spc="-10">
                <a:effectLst/>
                <a:latin typeface="Arial MT"/>
                <a:ea typeface="Arial MT"/>
                <a:cs typeface="Arial MT"/>
              </a:rPr>
              <a:t> </a:t>
            </a:r>
            <a:r>
              <a:rPr lang="en-US">
                <a:effectLst/>
                <a:latin typeface="Arial MT"/>
                <a:ea typeface="Arial MT"/>
                <a:cs typeface="Arial MT"/>
              </a:rPr>
              <a:t>be</a:t>
            </a:r>
            <a:r>
              <a:rPr lang="en-US" spc="-10">
                <a:effectLst/>
                <a:latin typeface="Arial MT"/>
                <a:ea typeface="Arial MT"/>
                <a:cs typeface="Arial MT"/>
              </a:rPr>
              <a:t> </a:t>
            </a:r>
            <a:r>
              <a:rPr lang="en-US">
                <a:effectLst/>
                <a:latin typeface="Arial MT"/>
                <a:ea typeface="Arial MT"/>
                <a:cs typeface="Arial MT"/>
              </a:rPr>
              <a:t>blown</a:t>
            </a:r>
            <a:r>
              <a:rPr lang="en-US" spc="-10">
                <a:effectLst/>
                <a:latin typeface="Arial MT"/>
                <a:ea typeface="Arial MT"/>
                <a:cs typeface="Arial MT"/>
              </a:rPr>
              <a:t> </a:t>
            </a:r>
            <a:r>
              <a:rPr lang="en-US">
                <a:effectLst/>
                <a:latin typeface="Arial MT"/>
                <a:ea typeface="Arial MT"/>
                <a:cs typeface="Arial MT"/>
              </a:rPr>
              <a:t>to</a:t>
            </a:r>
            <a:r>
              <a:rPr lang="en-US" spc="-10">
                <a:effectLst/>
                <a:latin typeface="Arial MT"/>
                <a:ea typeface="Arial MT"/>
                <a:cs typeface="Arial MT"/>
              </a:rPr>
              <a:t> </a:t>
            </a:r>
            <a:r>
              <a:rPr lang="en-US">
                <a:effectLst/>
                <a:latin typeface="Arial MT"/>
                <a:ea typeface="Arial MT"/>
                <a:cs typeface="Arial MT"/>
              </a:rPr>
              <a:t>recuperate</a:t>
            </a:r>
            <a:r>
              <a:rPr lang="en-US" spc="-5">
                <a:effectLst/>
                <a:latin typeface="Arial MT"/>
                <a:ea typeface="Arial MT"/>
                <a:cs typeface="Arial MT"/>
              </a:rPr>
              <a:t> </a:t>
            </a:r>
            <a:r>
              <a:rPr lang="en-US">
                <a:effectLst/>
                <a:latin typeface="Arial MT"/>
                <a:ea typeface="Arial MT"/>
                <a:cs typeface="Arial MT"/>
              </a:rPr>
              <a:t>iron</a:t>
            </a:r>
            <a:r>
              <a:rPr lang="en-US" spc="-10">
                <a:effectLst/>
                <a:latin typeface="Arial MT"/>
                <a:ea typeface="Arial MT"/>
                <a:cs typeface="Arial MT"/>
              </a:rPr>
              <a:t> </a:t>
            </a:r>
            <a:r>
              <a:rPr lang="en-US">
                <a:effectLst/>
                <a:latin typeface="Arial MT"/>
                <a:ea typeface="Arial MT"/>
                <a:cs typeface="Arial MT"/>
              </a:rPr>
              <a:t>from</a:t>
            </a:r>
            <a:r>
              <a:rPr lang="en-US" spc="-10">
                <a:effectLst/>
                <a:latin typeface="Arial MT"/>
                <a:ea typeface="Arial MT"/>
                <a:cs typeface="Arial MT"/>
              </a:rPr>
              <a:t> </a:t>
            </a:r>
            <a:r>
              <a:rPr lang="en-US">
                <a:effectLst/>
                <a:latin typeface="Arial MT"/>
                <a:ea typeface="Arial MT"/>
                <a:cs typeface="Arial MT"/>
              </a:rPr>
              <a:t>it.</a:t>
            </a:r>
            <a:endParaRPr lang="es-ES"/>
          </a:p>
        </p:txBody>
      </p:sp>
      <p:sp>
        <p:nvSpPr>
          <p:cNvPr id="22" name="TextBox 21">
            <a:extLst>
              <a:ext uri="{FF2B5EF4-FFF2-40B4-BE49-F238E27FC236}">
                <a16:creationId xmlns:a16="http://schemas.microsoft.com/office/drawing/2014/main" id="{A9B20580-BA1E-4C7C-A82E-3639921429A1}"/>
              </a:ext>
            </a:extLst>
          </p:cNvPr>
          <p:cNvSpPr txBox="1"/>
          <p:nvPr/>
        </p:nvSpPr>
        <p:spPr>
          <a:xfrm>
            <a:off x="719279" y="1999765"/>
            <a:ext cx="11612764" cy="2534027"/>
          </a:xfrm>
          <a:prstGeom prst="rect">
            <a:avLst/>
          </a:prstGeom>
          <a:noFill/>
        </p:spPr>
        <p:txBody>
          <a:bodyPr wrap="square">
            <a:spAutoFit/>
          </a:bodyPr>
          <a:lstStyle/>
          <a:p>
            <a:pPr algn="just">
              <a:lnSpc>
                <a:spcPct val="150000"/>
              </a:lnSpc>
            </a:pPr>
            <a:r>
              <a:rPr lang="en-US">
                <a:effectLst/>
                <a:latin typeface="Arial MT"/>
                <a:ea typeface="Arial MT"/>
                <a:cs typeface="Arial MT"/>
              </a:rPr>
              <a:t>TENARIS SILCOTUB is committed to reducing the steel process’ environmental footprint, through</a:t>
            </a:r>
            <a:r>
              <a:rPr lang="en-US" spc="5">
                <a:effectLst/>
                <a:latin typeface="Arial MT"/>
                <a:ea typeface="Arial MT"/>
                <a:cs typeface="Arial MT"/>
              </a:rPr>
              <a:t> </a:t>
            </a:r>
            <a:r>
              <a:rPr lang="en-US">
                <a:effectLst/>
                <a:latin typeface="Arial MT"/>
                <a:ea typeface="Arial MT"/>
                <a:cs typeface="Arial MT"/>
              </a:rPr>
              <a:t>incorporation of more sustainable feedstock into their processes, following circular economy and</a:t>
            </a:r>
            <a:r>
              <a:rPr lang="en-US" spc="5">
                <a:effectLst/>
                <a:latin typeface="Arial MT"/>
                <a:ea typeface="Arial MT"/>
                <a:cs typeface="Arial MT"/>
              </a:rPr>
              <a:t> </a:t>
            </a:r>
            <a:r>
              <a:rPr lang="en-US">
                <a:effectLst/>
                <a:latin typeface="Arial MT"/>
                <a:ea typeface="Arial MT"/>
                <a:cs typeface="Arial MT"/>
              </a:rPr>
              <a:t>industrial symbiosis principles. Through valorization of plastics and rubber recycled from external</a:t>
            </a:r>
            <a:r>
              <a:rPr lang="en-US" spc="5">
                <a:effectLst/>
                <a:latin typeface="Arial MT"/>
                <a:ea typeface="Arial MT"/>
                <a:cs typeface="Arial MT"/>
              </a:rPr>
              <a:t> </a:t>
            </a:r>
            <a:r>
              <a:rPr lang="en-US" spc="-5">
                <a:effectLst/>
                <a:latin typeface="Arial MT"/>
                <a:ea typeface="Arial MT"/>
                <a:cs typeface="Arial MT"/>
              </a:rPr>
              <a:t>processes,</a:t>
            </a:r>
            <a:r>
              <a:rPr lang="en-US" spc="-70">
                <a:effectLst/>
                <a:latin typeface="Arial MT"/>
                <a:ea typeface="Arial MT"/>
                <a:cs typeface="Arial MT"/>
              </a:rPr>
              <a:t> </a:t>
            </a:r>
            <a:r>
              <a:rPr lang="en-US" spc="-5">
                <a:effectLst/>
                <a:latin typeface="Arial MT"/>
                <a:ea typeface="Arial MT"/>
                <a:cs typeface="Arial MT"/>
              </a:rPr>
              <a:t>fossil</a:t>
            </a:r>
            <a:r>
              <a:rPr lang="en-US" spc="-65">
                <a:effectLst/>
                <a:latin typeface="Arial MT"/>
                <a:ea typeface="Arial MT"/>
                <a:cs typeface="Arial MT"/>
              </a:rPr>
              <a:t> </a:t>
            </a:r>
            <a:r>
              <a:rPr lang="en-US">
                <a:effectLst/>
                <a:latin typeface="Arial MT"/>
                <a:ea typeface="Arial MT"/>
                <a:cs typeface="Arial MT"/>
              </a:rPr>
              <a:t>carbon</a:t>
            </a:r>
            <a:r>
              <a:rPr lang="en-US" spc="-70">
                <a:effectLst/>
                <a:latin typeface="Arial MT"/>
                <a:ea typeface="Arial MT"/>
                <a:cs typeface="Arial MT"/>
              </a:rPr>
              <a:t> </a:t>
            </a:r>
            <a:r>
              <a:rPr lang="en-US">
                <a:effectLst/>
                <a:latin typeface="Arial MT"/>
                <a:ea typeface="Arial MT"/>
                <a:cs typeface="Arial MT"/>
              </a:rPr>
              <a:t>and</a:t>
            </a:r>
            <a:r>
              <a:rPr lang="en-US" spc="-60">
                <a:effectLst/>
                <a:latin typeface="Arial MT"/>
                <a:ea typeface="Arial MT"/>
                <a:cs typeface="Arial MT"/>
              </a:rPr>
              <a:t> </a:t>
            </a:r>
            <a:r>
              <a:rPr lang="en-US">
                <a:effectLst/>
                <a:latin typeface="Arial MT"/>
                <a:ea typeface="Arial MT"/>
                <a:cs typeface="Arial MT"/>
              </a:rPr>
              <a:t>natural</a:t>
            </a:r>
            <a:r>
              <a:rPr lang="en-US" spc="-65">
                <a:effectLst/>
                <a:latin typeface="Arial MT"/>
                <a:ea typeface="Arial MT"/>
                <a:cs typeface="Arial MT"/>
              </a:rPr>
              <a:t> </a:t>
            </a:r>
            <a:r>
              <a:rPr lang="en-US">
                <a:effectLst/>
                <a:latin typeface="Arial MT"/>
                <a:ea typeface="Arial MT"/>
                <a:cs typeface="Arial MT"/>
              </a:rPr>
              <a:t>gas</a:t>
            </a:r>
            <a:r>
              <a:rPr lang="en-US" spc="-60">
                <a:effectLst/>
                <a:latin typeface="Arial MT"/>
                <a:ea typeface="Arial MT"/>
                <a:cs typeface="Arial MT"/>
              </a:rPr>
              <a:t> </a:t>
            </a:r>
            <a:r>
              <a:rPr lang="en-US">
                <a:effectLst/>
                <a:latin typeface="Arial MT"/>
                <a:ea typeface="Arial MT"/>
                <a:cs typeface="Arial MT"/>
              </a:rPr>
              <a:t>utilizations</a:t>
            </a:r>
            <a:r>
              <a:rPr lang="en-US" spc="-65">
                <a:effectLst/>
                <a:latin typeface="Arial MT"/>
                <a:ea typeface="Arial MT"/>
                <a:cs typeface="Arial MT"/>
              </a:rPr>
              <a:t> </a:t>
            </a:r>
            <a:r>
              <a:rPr lang="en-US">
                <a:effectLst/>
                <a:latin typeface="Arial MT"/>
                <a:ea typeface="Arial MT"/>
                <a:cs typeface="Arial MT"/>
              </a:rPr>
              <a:t>are</a:t>
            </a:r>
            <a:r>
              <a:rPr lang="en-US" spc="-65">
                <a:effectLst/>
                <a:latin typeface="Arial MT"/>
                <a:ea typeface="Arial MT"/>
                <a:cs typeface="Arial MT"/>
              </a:rPr>
              <a:t> </a:t>
            </a:r>
            <a:r>
              <a:rPr lang="en-US">
                <a:effectLst/>
                <a:latin typeface="Arial MT"/>
                <a:ea typeface="Arial MT"/>
                <a:cs typeface="Arial MT"/>
              </a:rPr>
              <a:t>expected</a:t>
            </a:r>
            <a:r>
              <a:rPr lang="en-US" spc="-65">
                <a:effectLst/>
                <a:latin typeface="Arial MT"/>
                <a:ea typeface="Arial MT"/>
                <a:cs typeface="Arial MT"/>
              </a:rPr>
              <a:t> </a:t>
            </a:r>
            <a:r>
              <a:rPr lang="en-US">
                <a:effectLst/>
                <a:latin typeface="Arial MT"/>
                <a:ea typeface="Arial MT"/>
                <a:cs typeface="Arial MT"/>
              </a:rPr>
              <a:t>to</a:t>
            </a:r>
            <a:r>
              <a:rPr lang="en-US" spc="-65">
                <a:effectLst/>
                <a:latin typeface="Arial MT"/>
                <a:ea typeface="Arial MT"/>
                <a:cs typeface="Arial MT"/>
              </a:rPr>
              <a:t> </a:t>
            </a:r>
            <a:r>
              <a:rPr lang="en-US">
                <a:effectLst/>
                <a:latin typeface="Arial MT"/>
                <a:ea typeface="Arial MT"/>
                <a:cs typeface="Arial MT"/>
              </a:rPr>
              <a:t>be</a:t>
            </a:r>
            <a:r>
              <a:rPr lang="en-US" spc="-40">
                <a:effectLst/>
                <a:latin typeface="Arial MT"/>
                <a:ea typeface="Arial MT"/>
                <a:cs typeface="Arial MT"/>
              </a:rPr>
              <a:t> </a:t>
            </a:r>
            <a:r>
              <a:rPr lang="en-US">
                <a:effectLst/>
                <a:latin typeface="Arial MT"/>
                <a:ea typeface="Arial MT"/>
                <a:cs typeface="Arial MT"/>
              </a:rPr>
              <a:t>reduced.</a:t>
            </a:r>
            <a:r>
              <a:rPr lang="en-US" spc="-75">
                <a:effectLst/>
                <a:latin typeface="Arial MT"/>
                <a:ea typeface="Arial MT"/>
                <a:cs typeface="Arial MT"/>
              </a:rPr>
              <a:t> </a:t>
            </a:r>
            <a:r>
              <a:rPr lang="en-US">
                <a:effectLst/>
                <a:latin typeface="Arial MT"/>
                <a:ea typeface="Arial MT"/>
                <a:cs typeface="Arial MT"/>
              </a:rPr>
              <a:t>The</a:t>
            </a:r>
            <a:r>
              <a:rPr lang="en-US" spc="-70">
                <a:effectLst/>
                <a:latin typeface="Arial MT"/>
                <a:ea typeface="Arial MT"/>
                <a:cs typeface="Arial MT"/>
              </a:rPr>
              <a:t> </a:t>
            </a:r>
            <a:r>
              <a:rPr lang="en-US">
                <a:effectLst/>
                <a:latin typeface="Arial MT"/>
                <a:ea typeface="Arial MT"/>
                <a:cs typeface="Arial MT"/>
              </a:rPr>
              <a:t>extent</a:t>
            </a:r>
            <a:r>
              <a:rPr lang="en-US" spc="-65">
                <a:effectLst/>
                <a:latin typeface="Arial MT"/>
                <a:ea typeface="Arial MT"/>
                <a:cs typeface="Arial MT"/>
              </a:rPr>
              <a:t> </a:t>
            </a:r>
            <a:r>
              <a:rPr lang="en-US">
                <a:effectLst/>
                <a:latin typeface="Arial MT"/>
                <a:ea typeface="Arial MT"/>
                <a:cs typeface="Arial MT"/>
              </a:rPr>
              <a:t>to</a:t>
            </a:r>
            <a:r>
              <a:rPr lang="en-US" spc="-65">
                <a:effectLst/>
                <a:latin typeface="Arial MT"/>
                <a:ea typeface="Arial MT"/>
                <a:cs typeface="Arial MT"/>
              </a:rPr>
              <a:t> </a:t>
            </a:r>
            <a:r>
              <a:rPr lang="en-US">
                <a:effectLst/>
                <a:latin typeface="Arial MT"/>
                <a:ea typeface="Arial MT"/>
                <a:cs typeface="Arial MT"/>
              </a:rPr>
              <a:t>which</a:t>
            </a:r>
            <a:r>
              <a:rPr lang="en-US" spc="-295">
                <a:effectLst/>
                <a:latin typeface="Arial MT"/>
                <a:ea typeface="Arial MT"/>
                <a:cs typeface="Arial MT"/>
              </a:rPr>
              <a:t> </a:t>
            </a:r>
            <a:r>
              <a:rPr lang="en-US">
                <a:effectLst/>
                <a:latin typeface="Arial MT"/>
                <a:ea typeface="Arial MT"/>
                <a:cs typeface="Arial MT"/>
              </a:rPr>
              <a:t>fossil fuels will be replaced will be established during the activities; from performed works, a very</a:t>
            </a:r>
            <a:r>
              <a:rPr lang="en-US" spc="5">
                <a:effectLst/>
                <a:latin typeface="Arial MT"/>
                <a:ea typeface="Arial MT"/>
                <a:cs typeface="Arial MT"/>
              </a:rPr>
              <a:t> </a:t>
            </a:r>
            <a:r>
              <a:rPr lang="en-US">
                <a:effectLst/>
                <a:latin typeface="Arial MT"/>
                <a:ea typeface="Arial MT"/>
                <a:cs typeface="Arial MT"/>
              </a:rPr>
              <a:t>good figure is a replacement ratio of coal = 1.2 plastics. The efficiency of the blowing will determine</a:t>
            </a:r>
            <a:r>
              <a:rPr lang="en-US" spc="-295">
                <a:effectLst/>
                <a:latin typeface="Arial MT"/>
                <a:ea typeface="Arial MT"/>
                <a:cs typeface="Arial MT"/>
              </a:rPr>
              <a:t> </a:t>
            </a:r>
            <a:r>
              <a:rPr lang="en-US">
                <a:effectLst/>
                <a:latin typeface="Arial MT"/>
                <a:ea typeface="Arial MT"/>
                <a:cs typeface="Arial MT"/>
              </a:rPr>
              <a:t>the</a:t>
            </a:r>
            <a:r>
              <a:rPr lang="en-US" spc="-45">
                <a:effectLst/>
                <a:latin typeface="Arial MT"/>
                <a:ea typeface="Arial MT"/>
                <a:cs typeface="Arial MT"/>
              </a:rPr>
              <a:t> </a:t>
            </a:r>
            <a:r>
              <a:rPr lang="en-US">
                <a:effectLst/>
                <a:latin typeface="Arial MT"/>
                <a:ea typeface="Arial MT"/>
                <a:cs typeface="Arial MT"/>
              </a:rPr>
              <a:t>actual</a:t>
            </a:r>
            <a:r>
              <a:rPr lang="en-US" spc="-40">
                <a:effectLst/>
                <a:latin typeface="Arial MT"/>
                <a:ea typeface="Arial MT"/>
                <a:cs typeface="Arial MT"/>
              </a:rPr>
              <a:t> </a:t>
            </a:r>
            <a:r>
              <a:rPr lang="en-US">
                <a:effectLst/>
                <a:latin typeface="Arial MT"/>
                <a:ea typeface="Arial MT"/>
                <a:cs typeface="Arial MT"/>
              </a:rPr>
              <a:t>percentage</a:t>
            </a:r>
            <a:r>
              <a:rPr lang="en-US" spc="-40">
                <a:effectLst/>
                <a:latin typeface="Arial MT"/>
                <a:ea typeface="Arial MT"/>
                <a:cs typeface="Arial MT"/>
              </a:rPr>
              <a:t> </a:t>
            </a:r>
            <a:r>
              <a:rPr lang="en-US">
                <a:effectLst/>
                <a:latin typeface="Arial MT"/>
                <a:ea typeface="Arial MT"/>
                <a:cs typeface="Arial MT"/>
              </a:rPr>
              <a:t>of</a:t>
            </a:r>
            <a:r>
              <a:rPr lang="en-US" spc="-45">
                <a:effectLst/>
                <a:latin typeface="Arial MT"/>
                <a:ea typeface="Arial MT"/>
                <a:cs typeface="Arial MT"/>
              </a:rPr>
              <a:t> </a:t>
            </a:r>
            <a:r>
              <a:rPr lang="en-US">
                <a:effectLst/>
                <a:latin typeface="Arial MT"/>
                <a:ea typeface="Arial MT"/>
                <a:cs typeface="Arial MT"/>
              </a:rPr>
              <a:t>methane</a:t>
            </a:r>
            <a:r>
              <a:rPr lang="en-US" spc="-40">
                <a:effectLst/>
                <a:latin typeface="Arial MT"/>
                <a:ea typeface="Arial MT"/>
                <a:cs typeface="Arial MT"/>
              </a:rPr>
              <a:t> </a:t>
            </a:r>
            <a:r>
              <a:rPr lang="en-US">
                <a:effectLst/>
                <a:latin typeface="Arial MT"/>
                <a:ea typeface="Arial MT"/>
                <a:cs typeface="Arial MT"/>
              </a:rPr>
              <a:t>and</a:t>
            </a:r>
            <a:r>
              <a:rPr lang="en-US" spc="-40">
                <a:effectLst/>
                <a:latin typeface="Arial MT"/>
                <a:ea typeface="Arial MT"/>
                <a:cs typeface="Arial MT"/>
              </a:rPr>
              <a:t> </a:t>
            </a:r>
            <a:r>
              <a:rPr lang="en-US">
                <a:effectLst/>
                <a:latin typeface="Arial MT"/>
                <a:ea typeface="Arial MT"/>
                <a:cs typeface="Arial MT"/>
              </a:rPr>
              <a:t>coal</a:t>
            </a:r>
            <a:r>
              <a:rPr lang="en-US" spc="-45">
                <a:effectLst/>
                <a:latin typeface="Arial MT"/>
                <a:ea typeface="Arial MT"/>
                <a:cs typeface="Arial MT"/>
              </a:rPr>
              <a:t> </a:t>
            </a:r>
            <a:r>
              <a:rPr lang="en-US">
                <a:effectLst/>
                <a:latin typeface="Arial MT"/>
                <a:ea typeface="Arial MT"/>
                <a:cs typeface="Arial MT"/>
              </a:rPr>
              <a:t>reductions.</a:t>
            </a:r>
            <a:endParaRPr lang="en-US" b="0" i="0" u="none" strike="noStrike" baseline="0">
              <a:solidFill>
                <a:srgbClr val="000000"/>
              </a:solidFill>
              <a:latin typeface="Arial" panose="020B0604020202020204" pitchFamily="34" charset="0"/>
            </a:endParaRPr>
          </a:p>
        </p:txBody>
      </p:sp>
      <p:sp>
        <p:nvSpPr>
          <p:cNvPr id="23" name="TextBox 22">
            <a:extLst>
              <a:ext uri="{FF2B5EF4-FFF2-40B4-BE49-F238E27FC236}">
                <a16:creationId xmlns:a16="http://schemas.microsoft.com/office/drawing/2014/main" id="{EDADB62C-C9C5-46BD-B3F0-92C52F43256C}"/>
              </a:ext>
            </a:extLst>
          </p:cNvPr>
          <p:cNvSpPr txBox="1"/>
          <p:nvPr/>
        </p:nvSpPr>
        <p:spPr>
          <a:xfrm>
            <a:off x="711552" y="1670186"/>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Why</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a:t>
            </a:r>
            <a:r>
              <a:rPr lang="en-US" sz="2400" b="1">
                <a:solidFill>
                  <a:srgbClr val="CC0033"/>
                </a:solidFill>
                <a:latin typeface="+mj-lt"/>
                <a:cs typeface="Arial" panose="020B0604020202020204" pitchFamily="34" charset="0"/>
              </a:rPr>
              <a:t>SILCOTUB</a:t>
            </a:r>
            <a:r>
              <a:rPr lang="sv-SE" sz="2400" b="1">
                <a:solidFill>
                  <a:srgbClr val="CC0033"/>
                </a:solidFill>
                <a:latin typeface="+mj-lt"/>
                <a:cs typeface="Arial" panose="020B0604020202020204" pitchFamily="34" charset="0"/>
              </a:rPr>
              <a:t>?</a:t>
            </a:r>
          </a:p>
        </p:txBody>
      </p:sp>
      <p:sp>
        <p:nvSpPr>
          <p:cNvPr id="24" name="TextBox 23">
            <a:extLst>
              <a:ext uri="{FF2B5EF4-FFF2-40B4-BE49-F238E27FC236}">
                <a16:creationId xmlns:a16="http://schemas.microsoft.com/office/drawing/2014/main" id="{937FCD4A-B1F9-4E69-A0BA-D616BDBFF034}"/>
              </a:ext>
            </a:extLst>
          </p:cNvPr>
          <p:cNvSpPr txBox="1"/>
          <p:nvPr/>
        </p:nvSpPr>
        <p:spPr>
          <a:xfrm>
            <a:off x="719279" y="4749017"/>
            <a:ext cx="9144000" cy="461665"/>
          </a:xfrm>
          <a:prstGeom prst="rect">
            <a:avLst/>
          </a:prstGeom>
          <a:noFill/>
        </p:spPr>
        <p:txBody>
          <a:bodyPr wrap="square">
            <a:spAutoFit/>
          </a:bodyPr>
          <a:lstStyle/>
          <a:p>
            <a:r>
              <a:rPr lang="sv-SE" sz="2400" b="1" err="1">
                <a:solidFill>
                  <a:srgbClr val="CC0033"/>
                </a:solidFill>
                <a:latin typeface="+mj-lt"/>
                <a:cs typeface="Arial" panose="020B0604020202020204" pitchFamily="34" charset="0"/>
              </a:rPr>
              <a:t>Where</a:t>
            </a:r>
            <a:r>
              <a:rPr lang="sv-SE" sz="2400" b="1">
                <a:solidFill>
                  <a:srgbClr val="CC0033"/>
                </a:solidFill>
                <a:latin typeface="+mj-lt"/>
                <a:cs typeface="Arial" panose="020B0604020202020204" pitchFamily="34" charset="0"/>
              </a:rPr>
              <a:t> is </a:t>
            </a:r>
            <a:r>
              <a:rPr lang="sv-SE" sz="2400" b="1" err="1">
                <a:solidFill>
                  <a:srgbClr val="CC0033"/>
                </a:solidFill>
                <a:latin typeface="+mj-lt"/>
                <a:cs typeface="Arial" panose="020B0604020202020204" pitchFamily="34" charset="0"/>
              </a:rPr>
              <a:t>retrofit</a:t>
            </a:r>
            <a:r>
              <a:rPr lang="sv-SE" sz="2400" b="1">
                <a:solidFill>
                  <a:srgbClr val="CC0033"/>
                </a:solidFill>
                <a:latin typeface="+mj-lt"/>
                <a:cs typeface="Arial" panose="020B0604020202020204" pitchFamily="34" charset="0"/>
              </a:rPr>
              <a:t> </a:t>
            </a:r>
            <a:r>
              <a:rPr lang="sv-SE" sz="2400" b="1" err="1">
                <a:solidFill>
                  <a:srgbClr val="CC0033"/>
                </a:solidFill>
                <a:latin typeface="+mj-lt"/>
                <a:cs typeface="Arial" panose="020B0604020202020204" pitchFamily="34" charset="0"/>
              </a:rPr>
              <a:t>needed</a:t>
            </a:r>
            <a:r>
              <a:rPr lang="sv-SE" sz="2400" b="1">
                <a:solidFill>
                  <a:srgbClr val="CC0033"/>
                </a:solidFill>
                <a:latin typeface="+mj-lt"/>
                <a:cs typeface="Arial" panose="020B0604020202020204" pitchFamily="34" charset="0"/>
              </a:rPr>
              <a:t> at </a:t>
            </a:r>
            <a:r>
              <a:rPr lang="en-US" sz="2400" b="1">
                <a:solidFill>
                  <a:srgbClr val="CC0033"/>
                </a:solidFill>
                <a:latin typeface="+mj-lt"/>
                <a:cs typeface="Arial" panose="020B0604020202020204" pitchFamily="34" charset="0"/>
              </a:rPr>
              <a:t>SILCOTUB</a:t>
            </a:r>
            <a:r>
              <a:rPr lang="sv-SE" sz="2400" b="1">
                <a:solidFill>
                  <a:srgbClr val="CC0033"/>
                </a:solidFill>
                <a:latin typeface="+mj-lt"/>
                <a:cs typeface="Arial" panose="020B0604020202020204" pitchFamily="34" charset="0"/>
              </a:rPr>
              <a:t>?</a:t>
            </a:r>
          </a:p>
        </p:txBody>
      </p:sp>
      <p:sp>
        <p:nvSpPr>
          <p:cNvPr id="25" name="TextBox 24">
            <a:extLst>
              <a:ext uri="{FF2B5EF4-FFF2-40B4-BE49-F238E27FC236}">
                <a16:creationId xmlns:a16="http://schemas.microsoft.com/office/drawing/2014/main" id="{0ECC9F57-CF49-4DE9-A193-ACA3C8FEE863}"/>
              </a:ext>
            </a:extLst>
          </p:cNvPr>
          <p:cNvSpPr txBox="1"/>
          <p:nvPr/>
        </p:nvSpPr>
        <p:spPr>
          <a:xfrm>
            <a:off x="711551" y="7965657"/>
            <a:ext cx="15599367" cy="11318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nchor="ctr">
            <a:spAutoFit/>
          </a:bodyPr>
          <a:lstStyle/>
          <a:p>
            <a:pPr algn="ctr">
              <a:lnSpc>
                <a:spcPct val="150000"/>
              </a:lnSpc>
            </a:pPr>
            <a:r>
              <a:rPr lang="es-ES" sz="2400" err="1">
                <a:solidFill>
                  <a:schemeClr val="bg1"/>
                </a:solidFill>
              </a:rPr>
              <a:t>With</a:t>
            </a:r>
            <a:r>
              <a:rPr lang="es-ES" sz="2400">
                <a:solidFill>
                  <a:schemeClr val="bg1"/>
                </a:solidFill>
              </a:rPr>
              <a:t> </a:t>
            </a:r>
            <a:r>
              <a:rPr lang="es-ES" sz="2400" err="1">
                <a:solidFill>
                  <a:schemeClr val="bg1"/>
                </a:solidFill>
              </a:rPr>
              <a:t>these</a:t>
            </a:r>
            <a:r>
              <a:rPr lang="es-ES" sz="2400">
                <a:solidFill>
                  <a:schemeClr val="bg1"/>
                </a:solidFill>
              </a:rPr>
              <a:t> </a:t>
            </a:r>
            <a:r>
              <a:rPr lang="es-ES" sz="2400" err="1">
                <a:solidFill>
                  <a:schemeClr val="bg1"/>
                </a:solidFill>
              </a:rPr>
              <a:t>actions</a:t>
            </a:r>
            <a:r>
              <a:rPr lang="es-ES" sz="2400">
                <a:solidFill>
                  <a:schemeClr val="bg1"/>
                </a:solidFill>
              </a:rPr>
              <a:t>, </a:t>
            </a:r>
            <a:r>
              <a:rPr lang="es-ES" sz="2400" err="1">
                <a:solidFill>
                  <a:schemeClr val="bg1"/>
                </a:solidFill>
              </a:rPr>
              <a:t>it</a:t>
            </a:r>
            <a:r>
              <a:rPr lang="es-ES" sz="2400">
                <a:solidFill>
                  <a:schemeClr val="bg1"/>
                </a:solidFill>
              </a:rPr>
              <a:t> </a:t>
            </a:r>
            <a:r>
              <a:rPr lang="es-ES" sz="2400" err="1">
                <a:solidFill>
                  <a:schemeClr val="bg1"/>
                </a:solidFill>
              </a:rPr>
              <a:t>is</a:t>
            </a:r>
            <a:r>
              <a:rPr lang="es-ES" sz="2400">
                <a:solidFill>
                  <a:schemeClr val="bg1"/>
                </a:solidFill>
              </a:rPr>
              <a:t> </a:t>
            </a:r>
            <a:r>
              <a:rPr lang="es-ES" sz="2400" err="1">
                <a:solidFill>
                  <a:schemeClr val="bg1"/>
                </a:solidFill>
              </a:rPr>
              <a:t>expected</a:t>
            </a:r>
            <a:r>
              <a:rPr lang="es-ES" sz="2400">
                <a:solidFill>
                  <a:schemeClr val="bg1"/>
                </a:solidFill>
              </a:rPr>
              <a:t> </a:t>
            </a:r>
            <a:r>
              <a:rPr lang="en-US" sz="2400">
                <a:effectLst/>
                <a:latin typeface="Arial MT"/>
                <a:ea typeface="Arial MT"/>
                <a:cs typeface="Arial MT"/>
              </a:rPr>
              <a:t>to reduce the steel process’ environmental footprint, through</a:t>
            </a:r>
            <a:r>
              <a:rPr lang="en-US" sz="2400" spc="5">
                <a:effectLst/>
                <a:latin typeface="Arial MT"/>
                <a:ea typeface="Arial MT"/>
                <a:cs typeface="Arial MT"/>
              </a:rPr>
              <a:t> </a:t>
            </a:r>
            <a:r>
              <a:rPr lang="en-US" sz="2400">
                <a:effectLst/>
                <a:latin typeface="Arial MT"/>
                <a:ea typeface="Arial MT"/>
                <a:cs typeface="Arial MT"/>
              </a:rPr>
              <a:t>incorporation of more sustainable feedstock into their processes, following circular economy and</a:t>
            </a:r>
            <a:r>
              <a:rPr lang="en-US" sz="2400" spc="5">
                <a:effectLst/>
                <a:latin typeface="Arial MT"/>
                <a:ea typeface="Arial MT"/>
                <a:cs typeface="Arial MT"/>
              </a:rPr>
              <a:t> </a:t>
            </a:r>
            <a:r>
              <a:rPr lang="en-US" sz="2400">
                <a:effectLst/>
                <a:latin typeface="Arial MT"/>
                <a:ea typeface="Arial MT"/>
                <a:cs typeface="Arial MT"/>
              </a:rPr>
              <a:t>industrial symbiosis principles.</a:t>
            </a:r>
            <a:endParaRPr lang="sv-SE" sz="2200">
              <a:solidFill>
                <a:schemeClr val="bg1"/>
              </a:solidFill>
            </a:endParaRPr>
          </a:p>
        </p:txBody>
      </p:sp>
      <p:sp>
        <p:nvSpPr>
          <p:cNvPr id="27" name="TextBox 26">
            <a:extLst>
              <a:ext uri="{FF2B5EF4-FFF2-40B4-BE49-F238E27FC236}">
                <a16:creationId xmlns:a16="http://schemas.microsoft.com/office/drawing/2014/main" id="{27B009C8-959E-4FF7-8463-7D48E40FAEEA}"/>
              </a:ext>
            </a:extLst>
          </p:cNvPr>
          <p:cNvSpPr txBox="1"/>
          <p:nvPr/>
        </p:nvSpPr>
        <p:spPr>
          <a:xfrm>
            <a:off x="13906094" y="6278472"/>
            <a:ext cx="4381896" cy="369332"/>
          </a:xfrm>
          <a:prstGeom prst="rect">
            <a:avLst/>
          </a:prstGeom>
          <a:noFill/>
        </p:spPr>
        <p:txBody>
          <a:bodyPr wrap="square">
            <a:spAutoFit/>
          </a:bodyPr>
          <a:lstStyle/>
          <a:p>
            <a:r>
              <a:rPr lang="en-US" sz="1800" i="1">
                <a:effectLst/>
                <a:latin typeface="Arial" panose="020B0604020202020204" pitchFamily="34" charset="0"/>
                <a:ea typeface="Arial MT"/>
                <a:cs typeface="Arial MT"/>
              </a:rPr>
              <a:t>SILCOTUB’s</a:t>
            </a:r>
            <a:r>
              <a:rPr lang="en-US" sz="1800" i="1" spc="-3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EAF</a:t>
            </a:r>
            <a:r>
              <a:rPr lang="en-US" sz="1800" i="1" spc="-45">
                <a:effectLst/>
                <a:latin typeface="Arial" panose="020B0604020202020204" pitchFamily="34" charset="0"/>
                <a:ea typeface="Arial MT"/>
                <a:cs typeface="Arial MT"/>
              </a:rPr>
              <a:t> </a:t>
            </a:r>
            <a:r>
              <a:rPr lang="en-US" sz="1800" i="1">
                <a:effectLst/>
                <a:latin typeface="Arial" panose="020B0604020202020204" pitchFamily="34" charset="0"/>
                <a:ea typeface="Arial MT"/>
                <a:cs typeface="Arial MT"/>
              </a:rPr>
              <a:t>layout</a:t>
            </a:r>
            <a:endParaRPr lang="sv-SE"/>
          </a:p>
        </p:txBody>
      </p:sp>
      <p:pic>
        <p:nvPicPr>
          <p:cNvPr id="28" name="image50.jpeg">
            <a:extLst>
              <a:ext uri="{FF2B5EF4-FFF2-40B4-BE49-F238E27FC236}">
                <a16:creationId xmlns:a16="http://schemas.microsoft.com/office/drawing/2014/main" id="{316AF2BC-42FC-4FFA-805C-7746B001497E}"/>
              </a:ext>
            </a:extLst>
          </p:cNvPr>
          <p:cNvPicPr>
            <a:picLocks noChangeAspect="1"/>
          </p:cNvPicPr>
          <p:nvPr/>
        </p:nvPicPr>
        <p:blipFill>
          <a:blip r:embed="rId6" cstate="print"/>
          <a:stretch>
            <a:fillRect/>
          </a:stretch>
        </p:blipFill>
        <p:spPr>
          <a:xfrm>
            <a:off x="13416039" y="2361067"/>
            <a:ext cx="3938922" cy="3711855"/>
          </a:xfrm>
          <a:prstGeom prst="rect">
            <a:avLst/>
          </a:prstGeom>
        </p:spPr>
      </p:pic>
    </p:spTree>
    <p:extLst>
      <p:ext uri="{BB962C8B-B14F-4D97-AF65-F5344CB8AC3E}">
        <p14:creationId xmlns:p14="http://schemas.microsoft.com/office/powerpoint/2010/main" val="3140548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FB10D54-872A-4321-A299-5E7A8C17CAF5}"/>
              </a:ext>
            </a:extLst>
          </p:cNvPr>
          <p:cNvPicPr>
            <a:picLocks noChangeAspect="1"/>
          </p:cNvPicPr>
          <p:nvPr/>
        </p:nvPicPr>
        <p:blipFill rotWithShape="1">
          <a:blip r:embed="rId3">
            <a:alphaModFix amt="20000"/>
          </a:blip>
          <a:srcRect t="23260" b="17641"/>
          <a:stretch/>
        </p:blipFill>
        <p:spPr>
          <a:xfrm>
            <a:off x="287989" y="3226852"/>
            <a:ext cx="17729859" cy="566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4"/>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5"/>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6"/>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TextBox 14">
            <a:extLst>
              <a:ext uri="{FF2B5EF4-FFF2-40B4-BE49-F238E27FC236}">
                <a16:creationId xmlns:a16="http://schemas.microsoft.com/office/drawing/2014/main" id="{B5C457C5-5E6A-4DD1-9F95-583C431D5128}"/>
              </a:ext>
            </a:extLst>
          </p:cNvPr>
          <p:cNvSpPr txBox="1"/>
          <p:nvPr/>
        </p:nvSpPr>
        <p:spPr>
          <a:xfrm rot="-10800000" flipV="1">
            <a:off x="890636" y="4739710"/>
            <a:ext cx="7162789" cy="3939540"/>
          </a:xfrm>
          <a:prstGeom prst="rect">
            <a:avLst/>
          </a:prstGeom>
        </p:spPr>
        <p:txBody>
          <a:bodyPr wrap="square" lIns="0" tIns="0" rIns="0" bIns="0" rtlCol="0" anchor="t">
            <a:spAutoFit/>
          </a:bodyPr>
          <a:lstStyle/>
          <a:p>
            <a:pPr>
              <a:buClr>
                <a:srgbClr val="CC0033"/>
              </a:buClr>
            </a:pPr>
            <a:r>
              <a:rPr lang="en-US" sz="3200" b="1">
                <a:solidFill>
                  <a:schemeClr val="accent1"/>
                </a:solidFill>
              </a:rPr>
              <a:t>Retrofitting actions SILCOTUB</a:t>
            </a:r>
            <a:endParaRPr lang="en-US">
              <a:solidFill>
                <a:schemeClr val="accent1"/>
              </a:solidFill>
            </a:endParaRPr>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r>
              <a:rPr lang="en-US" sz="3200" b="1"/>
              <a:t>Feeding injection system </a:t>
            </a:r>
            <a:endParaRPr lang="en-US" sz="3200" b="1">
              <a:cs typeface="Arial"/>
            </a:endParaRPr>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endParaRPr lang="en-US" sz="3200" b="1">
              <a:solidFill>
                <a:schemeClr val="accent1"/>
              </a:solidFill>
            </a:endParaRPr>
          </a:p>
          <a:p>
            <a:pPr>
              <a:buClr>
                <a:srgbClr val="CC0033"/>
              </a:buClr>
            </a:pPr>
            <a:endParaRPr lang="en-US" sz="3200" b="1">
              <a:solidFill>
                <a:schemeClr val="accent1"/>
              </a:solidFill>
            </a:endParaRPr>
          </a:p>
          <a:p>
            <a:pPr>
              <a:buClr>
                <a:srgbClr val="CC0033"/>
              </a:buClr>
            </a:pPr>
            <a:endParaRPr lang="en-US" sz="3200" b="1">
              <a:solidFill>
                <a:schemeClr val="accent1"/>
              </a:solidFill>
            </a:endParaRPr>
          </a:p>
          <a:p>
            <a:pPr marL="457200" indent="-457200">
              <a:buClr>
                <a:srgbClr val="CC0033"/>
              </a:buClr>
              <a:buFont typeface="Wingdings" panose="05000000000000000000" pitchFamily="2" charset="2"/>
              <a:buChar char="ü"/>
            </a:pPr>
            <a:endParaRPr lang="es-ES" sz="3200" b="1"/>
          </a:p>
        </p:txBody>
      </p:sp>
      <p:sp>
        <p:nvSpPr>
          <p:cNvPr id="14" name="TextBox 14">
            <a:extLst>
              <a:ext uri="{FF2B5EF4-FFF2-40B4-BE49-F238E27FC236}">
                <a16:creationId xmlns:a16="http://schemas.microsoft.com/office/drawing/2014/main" id="{12570483-BBAE-48AE-8153-04CB0245E339}"/>
              </a:ext>
            </a:extLst>
          </p:cNvPr>
          <p:cNvSpPr txBox="1"/>
          <p:nvPr/>
        </p:nvSpPr>
        <p:spPr>
          <a:xfrm>
            <a:off x="406389" y="1004417"/>
            <a:ext cx="16611600" cy="2462213"/>
          </a:xfrm>
          <a:prstGeom prst="rect">
            <a:avLst/>
          </a:prstGeom>
        </p:spPr>
        <p:txBody>
          <a:bodyPr wrap="square" lIns="0" tIns="0" rIns="0" bIns="0" rtlCol="0" anchor="t">
            <a:spAutoFit/>
          </a:bodyPr>
          <a:lstStyle/>
          <a:p>
            <a:r>
              <a:rPr lang="sv-SE" sz="4800" b="1" err="1">
                <a:solidFill>
                  <a:srgbClr val="CC0033"/>
                </a:solidFill>
                <a:latin typeface="+mj-lt"/>
                <a:cs typeface="Arial"/>
              </a:rPr>
              <a:t>Summary</a:t>
            </a:r>
            <a:r>
              <a:rPr lang="sv-SE" sz="4800" b="1">
                <a:solidFill>
                  <a:srgbClr val="CC0033"/>
                </a:solidFill>
                <a:latin typeface="+mj-lt"/>
                <a:cs typeface="Arial"/>
              </a:rPr>
              <a:t> </a:t>
            </a:r>
            <a:r>
              <a:rPr lang="sv-SE" sz="4800" b="1" err="1">
                <a:solidFill>
                  <a:srgbClr val="CC0033"/>
                </a:solidFill>
                <a:latin typeface="+mj-lt"/>
                <a:cs typeface="Arial"/>
              </a:rPr>
              <a:t>of</a:t>
            </a:r>
            <a:r>
              <a:rPr lang="sv-SE" sz="4800" b="1">
                <a:solidFill>
                  <a:srgbClr val="CC0033"/>
                </a:solidFill>
                <a:latin typeface="+mj-lt"/>
                <a:cs typeface="Arial"/>
              </a:rPr>
              <a:t> actions and </a:t>
            </a:r>
            <a:r>
              <a:rPr lang="sv-SE" sz="4800" b="1" err="1">
                <a:solidFill>
                  <a:srgbClr val="CC0033"/>
                </a:solidFill>
                <a:latin typeface="+mj-lt"/>
                <a:cs typeface="Arial"/>
              </a:rPr>
              <a:t>goals</a:t>
            </a:r>
            <a:r>
              <a:rPr lang="sv-SE" sz="4800" b="1">
                <a:solidFill>
                  <a:srgbClr val="CC0033"/>
                </a:solidFill>
                <a:latin typeface="+mj-lt"/>
                <a:cs typeface="Arial"/>
              </a:rPr>
              <a:t> </a:t>
            </a:r>
            <a:r>
              <a:rPr lang="sv-SE" sz="4800" b="1" err="1">
                <a:solidFill>
                  <a:srgbClr val="CC0033"/>
                </a:solidFill>
                <a:latin typeface="+mj-lt"/>
                <a:cs typeface="Arial"/>
              </a:rPr>
              <a:t>of</a:t>
            </a:r>
            <a:r>
              <a:rPr lang="sv-SE" sz="4800" b="1">
                <a:solidFill>
                  <a:srgbClr val="CC0033"/>
                </a:solidFill>
                <a:latin typeface="+mj-lt"/>
                <a:cs typeface="Arial"/>
              </a:rPr>
              <a:t> </a:t>
            </a:r>
            <a:endParaRPr lang="en-US" sz="4800" b="1">
              <a:solidFill>
                <a:srgbClr val="CC0033"/>
              </a:solidFill>
              <a:latin typeface="+mj-lt"/>
              <a:cs typeface="Arial"/>
            </a:endParaRPr>
          </a:p>
          <a:p>
            <a:r>
              <a:rPr lang="en-US" sz="4800" b="1">
                <a:solidFill>
                  <a:srgbClr val="CC0033"/>
                </a:solidFill>
                <a:latin typeface="+mj-lt"/>
                <a:cs typeface="Arial"/>
              </a:rPr>
              <a:t>SILCOTUB </a:t>
            </a:r>
            <a:r>
              <a:rPr lang="sv-SE" sz="4800" b="1" err="1">
                <a:solidFill>
                  <a:srgbClr val="CC0033"/>
                </a:solidFill>
                <a:latin typeface="+mj-lt"/>
                <a:cs typeface="Arial"/>
              </a:rPr>
              <a:t>retrofitting</a:t>
            </a:r>
            <a:endParaRPr lang="en-US" sz="4800" b="1">
              <a:solidFill>
                <a:srgbClr val="CC0033"/>
              </a:solidFill>
              <a:latin typeface="+mj-lt"/>
              <a:cs typeface="Arial"/>
            </a:endParaRPr>
          </a:p>
          <a:p>
            <a:endParaRPr lang="en-US" sz="3200" b="1">
              <a:solidFill>
                <a:schemeClr val="accent1"/>
              </a:solidFill>
              <a:cs typeface="Arial"/>
            </a:endParaRPr>
          </a:p>
          <a:p>
            <a:pPr marL="0" indent="0">
              <a:buClr>
                <a:schemeClr val="accent5"/>
              </a:buClr>
              <a:buNone/>
            </a:pPr>
            <a:endParaRPr lang="en-US" sz="3200"/>
          </a:p>
        </p:txBody>
      </p:sp>
      <p:sp>
        <p:nvSpPr>
          <p:cNvPr id="26" name="TextBox 14">
            <a:extLst>
              <a:ext uri="{FF2B5EF4-FFF2-40B4-BE49-F238E27FC236}">
                <a16:creationId xmlns:a16="http://schemas.microsoft.com/office/drawing/2014/main" id="{7D36EA49-80B0-4761-8A24-F05F322EAC77}"/>
              </a:ext>
            </a:extLst>
          </p:cNvPr>
          <p:cNvSpPr txBox="1"/>
          <p:nvPr/>
        </p:nvSpPr>
        <p:spPr>
          <a:xfrm>
            <a:off x="10234575" y="4099754"/>
            <a:ext cx="7162789" cy="3447098"/>
          </a:xfrm>
          <a:prstGeom prst="rect">
            <a:avLst/>
          </a:prstGeom>
        </p:spPr>
        <p:txBody>
          <a:bodyPr wrap="square" lIns="0" tIns="0" rIns="0" bIns="0" rtlCol="0" anchor="t">
            <a:spAutoFit/>
          </a:bodyPr>
          <a:lstStyle/>
          <a:p>
            <a:pPr>
              <a:buClr>
                <a:schemeClr val="accent5"/>
              </a:buClr>
            </a:pPr>
            <a:r>
              <a:rPr lang="en-US" sz="3200" b="1">
                <a:solidFill>
                  <a:schemeClr val="accent2">
                    <a:lumMod val="75000"/>
                  </a:schemeClr>
                </a:solidFill>
              </a:rPr>
              <a:t>Goals</a:t>
            </a:r>
          </a:p>
          <a:p>
            <a:pPr>
              <a:buClr>
                <a:schemeClr val="accent5"/>
              </a:buClr>
            </a:pPr>
            <a:endParaRPr lang="en-US" sz="3200" b="1"/>
          </a:p>
          <a:p>
            <a:pPr marL="457200" indent="-457200">
              <a:buClr>
                <a:schemeClr val="accent2">
                  <a:lumMod val="75000"/>
                </a:schemeClr>
              </a:buClr>
              <a:buFont typeface="Wingdings" panose="05000000000000000000" pitchFamily="2" charset="2"/>
              <a:buChar char="ü"/>
            </a:pPr>
            <a:r>
              <a:rPr lang="en-US" sz="3200" b="1"/>
              <a:t>Reduction of GHG emissions </a:t>
            </a:r>
          </a:p>
          <a:p>
            <a:pPr marL="457200" indent="-457200">
              <a:buClr>
                <a:srgbClr val="99CC99"/>
              </a:buClr>
              <a:buFont typeface="Wingdings" panose="05000000000000000000" pitchFamily="2" charset="2"/>
              <a:buChar char="ü"/>
            </a:pPr>
            <a:endParaRPr lang="en-US" sz="3200" b="1"/>
          </a:p>
          <a:p>
            <a:pPr marL="457200" indent="-457200">
              <a:buClr>
                <a:schemeClr val="accent2">
                  <a:lumMod val="75000"/>
                </a:schemeClr>
              </a:buClr>
              <a:buFont typeface="Wingdings" panose="05000000000000000000" pitchFamily="2" charset="2"/>
              <a:buChar char="ü"/>
            </a:pPr>
            <a:r>
              <a:rPr lang="en-US" sz="3200" b="1"/>
              <a:t>Use of alternative feedstock</a:t>
            </a:r>
          </a:p>
          <a:p>
            <a:pPr>
              <a:buClr>
                <a:schemeClr val="accent2">
                  <a:lumMod val="75000"/>
                </a:schemeClr>
              </a:buClr>
            </a:pPr>
            <a:endParaRPr lang="en-US" sz="3200" b="1"/>
          </a:p>
          <a:p>
            <a:pPr marL="457200" indent="-457200">
              <a:buClr>
                <a:schemeClr val="accent2">
                  <a:lumMod val="75000"/>
                </a:schemeClr>
              </a:buClr>
              <a:buFont typeface="Wingdings" panose="05000000000000000000" pitchFamily="2" charset="2"/>
              <a:buChar char="ü"/>
            </a:pPr>
            <a:r>
              <a:rPr lang="en-US" sz="3200" b="1"/>
              <a:t>M&amp;C system improvement</a:t>
            </a:r>
            <a:endParaRPr lang="es-ES" sz="3200" b="1"/>
          </a:p>
        </p:txBody>
      </p:sp>
      <p:cxnSp>
        <p:nvCxnSpPr>
          <p:cNvPr id="22" name="Conector recto 21">
            <a:extLst>
              <a:ext uri="{FF2B5EF4-FFF2-40B4-BE49-F238E27FC236}">
                <a16:creationId xmlns:a16="http://schemas.microsoft.com/office/drawing/2014/main" id="{C1C13E5C-9B1F-4C49-A1A9-8711ED072063}"/>
              </a:ext>
            </a:extLst>
          </p:cNvPr>
          <p:cNvCxnSpPr>
            <a:cxnSpLocks/>
          </p:cNvCxnSpPr>
          <p:nvPr/>
        </p:nvCxnSpPr>
        <p:spPr>
          <a:xfrm>
            <a:off x="8915400" y="3226852"/>
            <a:ext cx="0" cy="288000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F94BB75A-6E76-4134-ACE8-6F0CFB1646EA}"/>
              </a:ext>
            </a:extLst>
          </p:cNvPr>
          <p:cNvCxnSpPr>
            <a:cxnSpLocks/>
          </p:cNvCxnSpPr>
          <p:nvPr/>
        </p:nvCxnSpPr>
        <p:spPr>
          <a:xfrm>
            <a:off x="8915400" y="6106852"/>
            <a:ext cx="0" cy="2880000"/>
          </a:xfrm>
          <a:prstGeom prst="line">
            <a:avLst/>
          </a:prstGeom>
          <a:ln w="63500">
            <a:solidFill>
              <a:srgbClr val="99CC99"/>
            </a:solidFill>
          </a:ln>
        </p:spPr>
        <p:style>
          <a:lnRef idx="1">
            <a:schemeClr val="accent1"/>
          </a:lnRef>
          <a:fillRef idx="0">
            <a:schemeClr val="accent1"/>
          </a:fillRef>
          <a:effectRef idx="0">
            <a:schemeClr val="accent1"/>
          </a:effectRef>
          <a:fontRef idx="minor">
            <a:schemeClr val="tx1"/>
          </a:fontRef>
        </p:style>
      </p:cxnSp>
      <p:pic>
        <p:nvPicPr>
          <p:cNvPr id="4" name="Picture 2" descr="t_T_SB">
            <a:extLst>
              <a:ext uri="{FF2B5EF4-FFF2-40B4-BE49-F238E27FC236}">
                <a16:creationId xmlns:a16="http://schemas.microsoft.com/office/drawing/2014/main" id="{5DABEBD0-A048-4409-A6BE-D2DC62FAF7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5805" y="1102001"/>
            <a:ext cx="3302184" cy="45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4044541"/>
      </p:ext>
    </p:extLst>
  </p:cSld>
  <p:clrMapOvr>
    <a:masterClrMapping/>
  </p:clrMapOvr>
  <mc:AlternateContent xmlns:mc="http://schemas.openxmlformats.org/markup-compatibility/2006" xmlns:p14="http://schemas.microsoft.com/office/powerpoint/2010/main">
    <mc:Choice Requires="p14">
      <p:transition spd="slow" p14:dur="2000" advTm="83130"/>
    </mc:Choice>
    <mc:Fallback xmlns="">
      <p:transition spd="slow" advTm="8313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4173" y="-2079252"/>
            <a:ext cx="3637310" cy="5416787"/>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56500" y="-507873"/>
            <a:ext cx="2453933" cy="2453933"/>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1978" y="-9882"/>
            <a:ext cx="6089090" cy="3822165"/>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394386" y="2198670"/>
            <a:ext cx="1778562" cy="177856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336" y="7798115"/>
            <a:ext cx="3667361" cy="3549174"/>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54681" y="8159840"/>
            <a:ext cx="1392701" cy="13927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FFFFFF"/>
              </a:solidFill>
              <a:effectLst>
                <a:outerShdw blurRad="38100" dist="38100" dir="2700000" algn="tl">
                  <a:srgbClr val="000000">
                    <a:alpha val="43137"/>
                  </a:srgbClr>
                </a:outerShdw>
              </a:effectLst>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01967" y="1101467"/>
            <a:ext cx="8084069" cy="808406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50425" y="49925"/>
            <a:ext cx="10187153" cy="10187153"/>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593812" y="2077366"/>
            <a:ext cx="17100376" cy="5423039"/>
          </a:xfrm>
          <a:noFill/>
        </p:spPr>
        <p:txBody>
          <a:bodyPr vert="horz" lIns="91440" tIns="45720" rIns="91440" bIns="45720" rtlCol="0" anchor="ctr">
            <a:normAutofit/>
          </a:bodyPr>
          <a:lstStyle/>
          <a:p>
            <a:pPr indent="457200">
              <a:spcBef>
                <a:spcPts val="600"/>
              </a:spcBef>
              <a:spcAft>
                <a:spcPts val="600"/>
              </a:spcAft>
            </a:pPr>
            <a: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t> </a:t>
            </a:r>
            <a:b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br>
            <a:r>
              <a:rPr lang="en-GB" sz="5400" b="1" noProof="0" dirty="0">
                <a:solidFill>
                  <a:srgbClr val="CC0033"/>
                </a:solidFill>
                <a:ea typeface="+mn-ea"/>
                <a:cs typeface="Arial" panose="020B0604020202020204" pitchFamily="34" charset="0"/>
              </a:rPr>
              <a:t>Chapter 1: Drivers for Retrofitting</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4735" y="8186387"/>
            <a:ext cx="3347691" cy="3853217"/>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580089" y="7865318"/>
            <a:ext cx="1439978" cy="143997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584825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5530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4173" y="-2079252"/>
            <a:ext cx="3637310" cy="5416787"/>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56500" y="-507873"/>
            <a:ext cx="2453933" cy="2453933"/>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1978" y="-9882"/>
            <a:ext cx="6089090" cy="3822165"/>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394386" y="2198670"/>
            <a:ext cx="1778562" cy="177856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336" y="7798115"/>
            <a:ext cx="3667361" cy="3549174"/>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54681" y="8159840"/>
            <a:ext cx="1392701" cy="13927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01967" y="1101467"/>
            <a:ext cx="8084069" cy="808406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50425" y="49925"/>
            <a:ext cx="10187153" cy="10187153"/>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593812" y="2304680"/>
            <a:ext cx="14931938" cy="5423039"/>
          </a:xfrm>
          <a:noFill/>
        </p:spPr>
        <p:txBody>
          <a:bodyPr vert="horz" lIns="91440" tIns="45720" rIns="91440" bIns="45720" rtlCol="0" anchor="ctr">
            <a:normAutofit/>
          </a:bodyPr>
          <a:lstStyle/>
          <a:p>
            <a:pPr indent="457200">
              <a:spcBef>
                <a:spcPts val="600"/>
              </a:spcBef>
              <a:spcAft>
                <a:spcPts val="600"/>
              </a:spcAft>
            </a:pPr>
            <a: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t> </a:t>
            </a:r>
            <a:b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br>
            <a:r>
              <a:rPr lang="en-GB" sz="5400" b="1" noProof="0" dirty="0">
                <a:solidFill>
                  <a:srgbClr val="CC0033"/>
                </a:solidFill>
                <a:ea typeface="+mn-ea"/>
                <a:cs typeface="Arial" panose="020B0604020202020204" pitchFamily="34" charset="0"/>
              </a:rPr>
              <a:t>Chapter 3: Key Resource Indicators (KRI), Key Performance Attributes (KPA) </a:t>
            </a:r>
            <a:br>
              <a:rPr lang="en-GB" sz="5400" b="1" noProof="0" dirty="0">
                <a:solidFill>
                  <a:srgbClr val="CC0033"/>
                </a:solidFill>
                <a:ea typeface="+mn-ea"/>
                <a:cs typeface="Arial" panose="020B0604020202020204" pitchFamily="34" charset="0"/>
              </a:rPr>
            </a:br>
            <a:r>
              <a:rPr lang="en-GB" sz="5400" b="1" noProof="0" dirty="0">
                <a:solidFill>
                  <a:srgbClr val="CC0033"/>
                </a:solidFill>
                <a:ea typeface="+mn-ea"/>
                <a:cs typeface="Arial" panose="020B0604020202020204" pitchFamily="34" charset="0"/>
              </a:rPr>
              <a:t>and Expected Project Impact</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4735" y="8186387"/>
            <a:ext cx="3347691" cy="3853217"/>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580089" y="7865318"/>
            <a:ext cx="1439978" cy="143997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954682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646220" y="1231987"/>
            <a:ext cx="13618595"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Overview of Chapter 3</a:t>
            </a:r>
            <a:endParaRPr kumimoji="0" lang="en-US" sz="3600" b="1" i="1"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21" name="Content Placeholder 2">
            <a:extLst>
              <a:ext uri="{FF2B5EF4-FFF2-40B4-BE49-F238E27FC236}">
                <a16:creationId xmlns:a16="http://schemas.microsoft.com/office/drawing/2014/main" id="{7410B400-A91F-45CE-9F10-13149670B085}"/>
              </a:ext>
            </a:extLst>
          </p:cNvPr>
          <p:cNvSpPr txBox="1">
            <a:spLocks/>
          </p:cNvSpPr>
          <p:nvPr/>
        </p:nvSpPr>
        <p:spPr>
          <a:xfrm>
            <a:off x="1129553" y="2426246"/>
            <a:ext cx="9055336" cy="621799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800" b="1" i="0" u="none" strike="noStrike" kern="1200" cap="none" spc="0" normalizeH="0" baseline="0" noProof="0">
                <a:ln>
                  <a:noFill/>
                </a:ln>
                <a:solidFill>
                  <a:srgbClr val="2F2F2F"/>
                </a:solidFill>
                <a:effectLst/>
                <a:uLnTx/>
                <a:uFillTx/>
                <a:latin typeface="Arial"/>
                <a:ea typeface="+mn-ea"/>
                <a:cs typeface="+mn-cs"/>
              </a:rPr>
              <a:t>In </a:t>
            </a:r>
            <a:r>
              <a:rPr kumimoji="0" lang="sv-SE" sz="2800" b="1" i="0" u="none" strike="noStrike" kern="1200" cap="none" spc="0" normalizeH="0" baseline="0" noProof="0" err="1">
                <a:ln>
                  <a:noFill/>
                </a:ln>
                <a:solidFill>
                  <a:srgbClr val="2F2F2F"/>
                </a:solidFill>
                <a:effectLst/>
                <a:uLnTx/>
                <a:uFillTx/>
                <a:latin typeface="Arial"/>
                <a:ea typeface="+mn-ea"/>
                <a:cs typeface="+mn-cs"/>
              </a:rPr>
              <a:t>this</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chapter</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we</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will</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learn</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about</a:t>
            </a:r>
            <a:r>
              <a:rPr kumimoji="0" lang="sv-SE" sz="2800" b="1" i="0" u="none" strike="noStrike" kern="1200" cap="none" spc="0" normalizeH="0" baseline="0" noProof="0">
                <a:ln>
                  <a:noFill/>
                </a:ln>
                <a:solidFill>
                  <a:srgbClr val="2F2F2F"/>
                </a:solidFill>
                <a:effectLst/>
                <a:uLnTx/>
                <a:uFillTx/>
                <a:latin typeface="Arial"/>
                <a:ea typeface="+mn-ea"/>
                <a:cs typeface="+mn-cs"/>
              </a:rPr>
              <a:t>:</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v-SE" sz="2800" b="1" i="0" u="none" strike="noStrike" kern="1200" cap="none" spc="0" normalizeH="0" baseline="0" noProof="0">
              <a:ln>
                <a:noFill/>
              </a:ln>
              <a:solidFill>
                <a:srgbClr val="2F2F2F"/>
              </a:solidFill>
              <a:effectLst/>
              <a:uLnTx/>
              <a:uFillTx/>
              <a:latin typeface="Arial"/>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err="1">
                <a:solidFill>
                  <a:srgbClr val="2F2F2F"/>
                </a:solidFill>
                <a:latin typeface="Arial"/>
              </a:rPr>
              <a:t>Chapter</a:t>
            </a:r>
            <a:r>
              <a:rPr lang="sv-SE">
                <a:solidFill>
                  <a:srgbClr val="2F2F2F"/>
                </a:solidFill>
                <a:latin typeface="Arial"/>
              </a:rPr>
              <a:t> 3.1 </a:t>
            </a:r>
            <a:r>
              <a:rPr lang="en-US">
                <a:solidFill>
                  <a:srgbClr val="2F2F2F"/>
                </a:solidFill>
                <a:latin typeface="Arial"/>
              </a:rPr>
              <a:t>KRIs and KPAs </a:t>
            </a: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err="1">
                <a:solidFill>
                  <a:srgbClr val="2F2F2F"/>
                </a:solidFill>
                <a:latin typeface="Arial"/>
              </a:rPr>
              <a:t>Chapter</a:t>
            </a:r>
            <a:r>
              <a:rPr lang="sv-SE">
                <a:solidFill>
                  <a:srgbClr val="2F2F2F"/>
                </a:solidFill>
                <a:latin typeface="Arial"/>
              </a:rPr>
              <a:t> 3.2 </a:t>
            </a:r>
            <a:r>
              <a:rPr lang="en-US">
                <a:solidFill>
                  <a:srgbClr val="2F2F2F"/>
                </a:solidFill>
                <a:latin typeface="Arial"/>
              </a:rPr>
              <a:t>Expected Impacts in RETROFEED demo-sites</a:t>
            </a:r>
            <a:endParaRPr lang="sv-SE">
              <a:solidFill>
                <a:srgbClr val="2F2F2F"/>
              </a:solidFill>
              <a:latin typeface="Arial"/>
            </a:endParaRPr>
          </a:p>
        </p:txBody>
      </p:sp>
      <p:pic>
        <p:nvPicPr>
          <p:cNvPr id="6" name="Picture 5" descr="A close-up of a sign&#10;&#10;Description automatically generated">
            <a:extLst>
              <a:ext uri="{FF2B5EF4-FFF2-40B4-BE49-F238E27FC236}">
                <a16:creationId xmlns:a16="http://schemas.microsoft.com/office/drawing/2014/main" id="{23D3E5E2-D1A2-5E5A-3A17-A10D8BE6D558}"/>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905199" y="2426246"/>
            <a:ext cx="8140530" cy="4070265"/>
          </a:xfrm>
          <a:prstGeom prst="rect">
            <a:avLst/>
          </a:prstGeom>
        </p:spPr>
      </p:pic>
      <p:sp>
        <p:nvSpPr>
          <p:cNvPr id="7" name="TextBox 6">
            <a:extLst>
              <a:ext uri="{FF2B5EF4-FFF2-40B4-BE49-F238E27FC236}">
                <a16:creationId xmlns:a16="http://schemas.microsoft.com/office/drawing/2014/main" id="{AACC8F1A-A3D7-8A45-8984-77662C189BDD}"/>
              </a:ext>
            </a:extLst>
          </p:cNvPr>
          <p:cNvSpPr txBox="1"/>
          <p:nvPr/>
        </p:nvSpPr>
        <p:spPr>
          <a:xfrm>
            <a:off x="9905199" y="6598287"/>
            <a:ext cx="3810000" cy="230832"/>
          </a:xfrm>
          <a:prstGeom prst="rect">
            <a:avLst/>
          </a:prstGeom>
          <a:noFill/>
        </p:spPr>
        <p:txBody>
          <a:bodyPr wrap="square" rtlCol="0">
            <a:spAutoFit/>
          </a:bodyPr>
          <a:lstStyle/>
          <a:p>
            <a:r>
              <a:rPr lang="sv-SE" sz="900" err="1">
                <a:hlinkClick r:id="rId7" tooltip="https://www.josegalan.es/diccionario-analitica-web/"/>
              </a:rPr>
              <a:t>This</a:t>
            </a:r>
            <a:r>
              <a:rPr lang="sv-SE" sz="900">
                <a:hlinkClick r:id="rId7" tooltip="https://www.josegalan.es/diccionario-analitica-web/"/>
              </a:rPr>
              <a:t> Photo</a:t>
            </a:r>
            <a:r>
              <a:rPr lang="sv-SE" sz="900"/>
              <a:t> by </a:t>
            </a:r>
            <a:r>
              <a:rPr lang="sv-SE" sz="900" err="1"/>
              <a:t>Unknown</a:t>
            </a:r>
            <a:r>
              <a:rPr lang="sv-SE" sz="900"/>
              <a:t> </a:t>
            </a:r>
            <a:r>
              <a:rPr lang="sv-SE" sz="900" err="1"/>
              <a:t>Author</a:t>
            </a:r>
            <a:r>
              <a:rPr lang="sv-SE" sz="900"/>
              <a:t> is </a:t>
            </a:r>
            <a:r>
              <a:rPr lang="sv-SE" sz="900" err="1"/>
              <a:t>licensed</a:t>
            </a:r>
            <a:r>
              <a:rPr lang="sv-SE" sz="900"/>
              <a:t> under </a:t>
            </a:r>
            <a:r>
              <a:rPr lang="sv-SE" sz="900">
                <a:hlinkClick r:id="rId8" tooltip="https://creativecommons.org/licenses/by/3.0/"/>
              </a:rPr>
              <a:t>CC BY</a:t>
            </a:r>
            <a:endParaRPr lang="sv-SE" sz="900"/>
          </a:p>
        </p:txBody>
      </p:sp>
    </p:spTree>
    <p:extLst>
      <p:ext uri="{BB962C8B-B14F-4D97-AF65-F5344CB8AC3E}">
        <p14:creationId xmlns:p14="http://schemas.microsoft.com/office/powerpoint/2010/main" val="1051239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3838074" y="1432963"/>
            <a:ext cx="10611852" cy="4348463"/>
          </a:xfrm>
        </p:spPr>
        <p:txBody>
          <a:bodyPr vert="horz" lIns="91440" tIns="45720" rIns="91440" bIns="45720" rtlCol="0" anchor="b">
            <a:noAutofit/>
          </a:bodyPr>
          <a:lstStyle/>
          <a:p>
            <a:pPr indent="457200">
              <a:lnSpc>
                <a:spcPct val="90000"/>
              </a:lnSpc>
              <a:spcAft>
                <a:spcPts val="600"/>
              </a:spcAft>
            </a:pPr>
            <a:r>
              <a:rPr lang="en-GB" sz="6000" b="1" kern="1200" noProof="0" dirty="0">
                <a:solidFill>
                  <a:srgbClr val="FFFFFF"/>
                </a:solidFill>
                <a:latin typeface="+mj-lt"/>
                <a:ea typeface="+mj-ea"/>
                <a:cs typeface="+mj-cs"/>
              </a:rPr>
              <a:t>Chapter </a:t>
            </a:r>
            <a:r>
              <a:rPr lang="en-GB" sz="6000" b="1" noProof="0" dirty="0">
                <a:solidFill>
                  <a:srgbClr val="FFFFFF"/>
                </a:solidFill>
              </a:rPr>
              <a:t>3.1 </a:t>
            </a:r>
            <a:br>
              <a:rPr lang="en-GB" sz="6000" b="1" noProof="0" dirty="0">
                <a:solidFill>
                  <a:srgbClr val="FFFFFF"/>
                </a:solidFill>
              </a:rPr>
            </a:br>
            <a:r>
              <a:rPr lang="en-GB" sz="6000" b="1" noProof="0" dirty="0">
                <a:solidFill>
                  <a:srgbClr val="FFFFFF"/>
                </a:solidFill>
              </a:rPr>
              <a:t>KRIs and KPAs</a:t>
            </a:r>
          </a:p>
        </p:txBody>
      </p:sp>
      <p:sp>
        <p:nvSpPr>
          <p:cNvPr id="1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883501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6">
            <a:extLst>
              <a:ext uri="{FF2B5EF4-FFF2-40B4-BE49-F238E27FC236}">
                <a16:creationId xmlns:a16="http://schemas.microsoft.com/office/drawing/2014/main" id="{3F5F7AF6-0534-4E89-AE02-CE3836F7A2BE}"/>
              </a:ext>
            </a:extLst>
          </p:cNvPr>
          <p:cNvGrpSpPr/>
          <p:nvPr/>
        </p:nvGrpSpPr>
        <p:grpSpPr>
          <a:xfrm>
            <a:off x="4329146" y="9620433"/>
            <a:ext cx="13958844" cy="666567"/>
            <a:chOff x="4329156" y="9649198"/>
            <a:chExt cx="13958844" cy="666567"/>
          </a:xfrm>
        </p:grpSpPr>
        <p:pic>
          <p:nvPicPr>
            <p:cNvPr id="7" name="Picture 12">
              <a:extLst>
                <a:ext uri="{FF2B5EF4-FFF2-40B4-BE49-F238E27FC236}">
                  <a16:creationId xmlns:a16="http://schemas.microsoft.com/office/drawing/2014/main" id="{4858E8BF-2173-4F89-804F-345558864251}"/>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8" name="TextBox 16">
              <a:extLst>
                <a:ext uri="{FF2B5EF4-FFF2-40B4-BE49-F238E27FC236}">
                  <a16:creationId xmlns:a16="http://schemas.microsoft.com/office/drawing/2014/main" id="{BC9248AC-0972-4328-8B1F-A2C970BE34E2}"/>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9" name="Picture 12">
            <a:extLst>
              <a:ext uri="{FF2B5EF4-FFF2-40B4-BE49-F238E27FC236}">
                <a16:creationId xmlns:a16="http://schemas.microsoft.com/office/drawing/2014/main" id="{426C4F99-0853-4E54-96B0-626D89C4E0F7}"/>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10" name="Gruppo 2">
            <a:extLst>
              <a:ext uri="{FF2B5EF4-FFF2-40B4-BE49-F238E27FC236}">
                <a16:creationId xmlns:a16="http://schemas.microsoft.com/office/drawing/2014/main" id="{CF0AECC4-F876-41D0-A929-D2475ED45E73}"/>
              </a:ext>
            </a:extLst>
          </p:cNvPr>
          <p:cNvGrpSpPr/>
          <p:nvPr/>
        </p:nvGrpSpPr>
        <p:grpSpPr>
          <a:xfrm>
            <a:off x="-12" y="138554"/>
            <a:ext cx="18288002" cy="681138"/>
            <a:chOff x="-12" y="138554"/>
            <a:chExt cx="18288002" cy="681138"/>
          </a:xfrm>
        </p:grpSpPr>
        <p:grpSp>
          <p:nvGrpSpPr>
            <p:cNvPr id="11" name="Gruppo 1">
              <a:extLst>
                <a:ext uri="{FF2B5EF4-FFF2-40B4-BE49-F238E27FC236}">
                  <a16:creationId xmlns:a16="http://schemas.microsoft.com/office/drawing/2014/main" id="{CB1F2BCB-6780-46C6-8C55-58EA8CCA8E2E}"/>
                </a:ext>
              </a:extLst>
            </p:cNvPr>
            <p:cNvGrpSpPr/>
            <p:nvPr/>
          </p:nvGrpSpPr>
          <p:grpSpPr>
            <a:xfrm>
              <a:off x="0" y="153125"/>
              <a:ext cx="17907000" cy="666567"/>
              <a:chOff x="0" y="153125"/>
              <a:chExt cx="17907000" cy="666567"/>
            </a:xfrm>
          </p:grpSpPr>
          <p:grpSp>
            <p:nvGrpSpPr>
              <p:cNvPr id="13" name="Gruppo 15">
                <a:extLst>
                  <a:ext uri="{FF2B5EF4-FFF2-40B4-BE49-F238E27FC236}">
                    <a16:creationId xmlns:a16="http://schemas.microsoft.com/office/drawing/2014/main" id="{E70CFF61-09B8-4460-9E25-56434FBA271C}"/>
                  </a:ext>
                </a:extLst>
              </p:cNvPr>
              <p:cNvGrpSpPr/>
              <p:nvPr/>
            </p:nvGrpSpPr>
            <p:grpSpPr>
              <a:xfrm>
                <a:off x="0" y="153125"/>
                <a:ext cx="13958844" cy="666567"/>
                <a:chOff x="0" y="153125"/>
                <a:chExt cx="13958844" cy="666567"/>
              </a:xfrm>
            </p:grpSpPr>
            <p:pic>
              <p:nvPicPr>
                <p:cNvPr id="15" name="Picture 10">
                  <a:extLst>
                    <a:ext uri="{FF2B5EF4-FFF2-40B4-BE49-F238E27FC236}">
                      <a16:creationId xmlns:a16="http://schemas.microsoft.com/office/drawing/2014/main" id="{A7D6FD36-74A4-4E44-8F40-2403271A3E0F}"/>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6" name="TextBox 11">
                  <a:extLst>
                    <a:ext uri="{FF2B5EF4-FFF2-40B4-BE49-F238E27FC236}">
                      <a16:creationId xmlns:a16="http://schemas.microsoft.com/office/drawing/2014/main" id="{B24D47EA-E251-440E-AE41-D7B3380585D7}"/>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EF270367-E803-4FF8-B0D4-E65C6329223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2" name="Rettangolo 13">
              <a:extLst>
                <a:ext uri="{FF2B5EF4-FFF2-40B4-BE49-F238E27FC236}">
                  <a16:creationId xmlns:a16="http://schemas.microsoft.com/office/drawing/2014/main" id="{33792927-A67D-4B2A-8F4D-6E60C45CB3CE}"/>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FC76D9D2-7CF1-4943-A222-2CB626447591}"/>
              </a:ext>
            </a:extLst>
          </p:cNvPr>
          <p:cNvSpPr txBox="1"/>
          <p:nvPr/>
        </p:nvSpPr>
        <p:spPr>
          <a:xfrm>
            <a:off x="228600" y="687344"/>
            <a:ext cx="17807739" cy="1077218"/>
          </a:xfrm>
          <a:prstGeom prst="rect">
            <a:avLst/>
          </a:prstGeom>
          <a:noFill/>
        </p:spPr>
        <p:txBody>
          <a:bodyPr wrap="square">
            <a:spAutoFit/>
          </a:bodyPr>
          <a:lstStyle/>
          <a:p>
            <a:pPr algn="ctr"/>
            <a:r>
              <a:rPr lang="en-US" sz="6400" b="1" dirty="0">
                <a:solidFill>
                  <a:srgbClr val="CC0033"/>
                </a:solidFill>
                <a:latin typeface="+mj-lt"/>
                <a:cs typeface="Arial" panose="020B0604020202020204" pitchFamily="34" charset="0"/>
              </a:rPr>
              <a:t>KRI and KPA</a:t>
            </a:r>
            <a:endParaRPr lang="sv-SE" sz="6400" b="1" dirty="0">
              <a:solidFill>
                <a:srgbClr val="CC0033"/>
              </a:solidFill>
              <a:latin typeface="+mj-lt"/>
              <a:cs typeface="Arial" panose="020B0604020202020204" pitchFamily="34" charset="0"/>
            </a:endParaRPr>
          </a:p>
        </p:txBody>
      </p:sp>
      <p:sp>
        <p:nvSpPr>
          <p:cNvPr id="20" name="TextBox 19">
            <a:extLst>
              <a:ext uri="{FF2B5EF4-FFF2-40B4-BE49-F238E27FC236}">
                <a16:creationId xmlns:a16="http://schemas.microsoft.com/office/drawing/2014/main" id="{831B271D-D943-45F9-A1D3-6758B0E15665}"/>
              </a:ext>
            </a:extLst>
          </p:cNvPr>
          <p:cNvSpPr txBox="1"/>
          <p:nvPr/>
        </p:nvSpPr>
        <p:spPr>
          <a:xfrm>
            <a:off x="541421" y="2258959"/>
            <a:ext cx="17008642" cy="6863417"/>
          </a:xfrm>
          <a:prstGeom prst="rect">
            <a:avLst/>
          </a:prstGeom>
          <a:noFill/>
        </p:spPr>
        <p:txBody>
          <a:bodyPr wrap="square" numCol="1">
            <a:spAutoFit/>
          </a:bodyPr>
          <a:lstStyle/>
          <a:p>
            <a:r>
              <a:rPr lang="en-US" sz="2400" dirty="0">
                <a:effectLst/>
                <a:latin typeface="Segoe UI" panose="020B0502040204020203" pitchFamily="34" charset="0"/>
              </a:rPr>
              <a:t>What is KRI and KPA?</a:t>
            </a:r>
          </a:p>
          <a:p>
            <a:endParaRPr lang="en-US" sz="2400" dirty="0">
              <a:latin typeface="Segoe UI" panose="020B0502040204020203" pitchFamily="34" charset="0"/>
            </a:endParaRPr>
          </a:p>
          <a:p>
            <a:pPr marL="457200" indent="-457200">
              <a:buFont typeface="Arial" panose="020B0604020202020204" pitchFamily="34" charset="0"/>
              <a:buChar char="•"/>
            </a:pPr>
            <a:r>
              <a:rPr lang="en-US" sz="2400" dirty="0">
                <a:effectLst/>
                <a:latin typeface="Segoe UI" panose="020B0502040204020203" pitchFamily="34" charset="0"/>
              </a:rPr>
              <a:t>Key Resource Indicators (KRI) reflect </a:t>
            </a:r>
            <a:r>
              <a:rPr lang="en-US" sz="2400" u="sng" dirty="0">
                <a:effectLst/>
                <a:latin typeface="Segoe UI" panose="020B0502040204020203" pitchFamily="34" charset="0"/>
              </a:rPr>
              <a:t>environmenta</a:t>
            </a:r>
            <a:r>
              <a:rPr lang="en-US" sz="2400" dirty="0">
                <a:effectLst/>
                <a:latin typeface="Segoe UI" panose="020B0502040204020203" pitchFamily="34" charset="0"/>
              </a:rPr>
              <a:t>l and </a:t>
            </a:r>
            <a:r>
              <a:rPr lang="en-US" sz="2400" u="sng" dirty="0">
                <a:effectLst/>
                <a:latin typeface="Segoe UI" panose="020B0502040204020203" pitchFamily="34" charset="0"/>
              </a:rPr>
              <a:t>resource efficiency </a:t>
            </a:r>
            <a:r>
              <a:rPr lang="en-US" sz="2400" dirty="0">
                <a:effectLst/>
                <a:latin typeface="Segoe UI" panose="020B0502040204020203" pitchFamily="34" charset="0"/>
              </a:rPr>
              <a:t>performance. </a:t>
            </a:r>
          </a:p>
          <a:p>
            <a:pPr marL="457200" indent="-457200">
              <a:buFont typeface="Arial" panose="020B0604020202020204" pitchFamily="34" charset="0"/>
              <a:buChar char="•"/>
            </a:pPr>
            <a:r>
              <a:rPr lang="en-US" sz="2400" dirty="0">
                <a:effectLst/>
                <a:latin typeface="Segoe UI" panose="020B0502040204020203" pitchFamily="34" charset="0"/>
              </a:rPr>
              <a:t>Key Performance Attributes (KPA) reflect process performance regarding </a:t>
            </a:r>
            <a:r>
              <a:rPr lang="en-US" sz="2400" u="sng" dirty="0">
                <a:effectLst/>
                <a:latin typeface="Segoe UI" panose="020B0502040204020203" pitchFamily="34" charset="0"/>
              </a:rPr>
              <a:t>cost, quality and safety</a:t>
            </a:r>
            <a:r>
              <a:rPr lang="en-US" sz="2400" dirty="0">
                <a:effectLst/>
                <a:latin typeface="Segoe UI" panose="020B0502040204020203" pitchFamily="34" charset="0"/>
              </a:rPr>
              <a:t>. </a:t>
            </a:r>
          </a:p>
          <a:p>
            <a:pPr marL="457200" indent="-457200">
              <a:buFont typeface="Arial" panose="020B0604020202020204" pitchFamily="34" charset="0"/>
              <a:buChar char="•"/>
            </a:pPr>
            <a:endParaRPr lang="en-US" sz="2400" dirty="0">
              <a:latin typeface="Segoe UI" panose="020B0502040204020203" pitchFamily="34" charset="0"/>
            </a:endParaRPr>
          </a:p>
          <a:p>
            <a:r>
              <a:rPr lang="en-US" sz="2400" dirty="0">
                <a:effectLst/>
                <a:latin typeface="Segoe UI" panose="020B0502040204020203" pitchFamily="34" charset="0"/>
              </a:rPr>
              <a:t>Why is it important to set KRIs and KPAs?</a:t>
            </a:r>
          </a:p>
          <a:p>
            <a:endParaRPr lang="en-US" sz="2400" dirty="0">
              <a:latin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rPr>
              <a:t>KRI and KPA is set to monitor the progress of the retrofit actions/the project. The KRI and KPA can be incorporated in the new control of the processes, within the decision support system (DSS) and ease the follow up of targets. </a:t>
            </a:r>
          </a:p>
          <a:p>
            <a:pPr marL="457200" indent="-457200">
              <a:buFont typeface="Arial" panose="020B0604020202020204" pitchFamily="34" charset="0"/>
              <a:buChar char="•"/>
            </a:pPr>
            <a:endParaRPr lang="en-US" sz="2400" dirty="0">
              <a:latin typeface="Segoe UI" panose="020B0502040204020203" pitchFamily="34" charset="0"/>
            </a:endParaRPr>
          </a:p>
          <a:p>
            <a:r>
              <a:rPr lang="en-US" sz="2400" dirty="0">
                <a:latin typeface="Segoe UI" panose="020B0502040204020203" pitchFamily="34" charset="0"/>
              </a:rPr>
              <a:t>How can indicators in general be evaluated? </a:t>
            </a:r>
          </a:p>
          <a:p>
            <a:endParaRPr lang="en-US" sz="2400" dirty="0">
              <a:latin typeface="Segoe UI" panose="020B0502040204020203" pitchFamily="34" charset="0"/>
            </a:endParaRPr>
          </a:p>
          <a:p>
            <a:pPr marL="342900" indent="-342900">
              <a:buFont typeface="Arial" panose="020B0604020202020204" pitchFamily="34" charset="0"/>
              <a:buChar char="•"/>
            </a:pPr>
            <a:r>
              <a:rPr lang="en-US" sz="2400" dirty="0">
                <a:latin typeface="Segoe UI" panose="020B0502040204020203" pitchFamily="34" charset="0"/>
              </a:rPr>
              <a:t>The following slides will go through what </a:t>
            </a:r>
            <a:r>
              <a:rPr lang="en-US" sz="2400" dirty="0" err="1">
                <a:latin typeface="Segoe UI" panose="020B0502040204020203" pitchFamily="34" charset="0"/>
              </a:rPr>
              <a:t>criterias</a:t>
            </a:r>
            <a:r>
              <a:rPr lang="en-US" sz="2400" dirty="0">
                <a:latin typeface="Segoe UI" panose="020B0502040204020203" pitchFamily="34" charset="0"/>
              </a:rPr>
              <a:t> that can be used to evaluate indicators:</a:t>
            </a:r>
          </a:p>
          <a:p>
            <a:pPr marL="800100" lvl="1" indent="-342900">
              <a:buFont typeface="Arial" panose="020B0604020202020204" pitchFamily="34" charset="0"/>
              <a:buChar char="•"/>
            </a:pPr>
            <a:r>
              <a:rPr lang="en-US" sz="2400" dirty="0">
                <a:latin typeface="Segoe UI" panose="020B0502040204020203" pitchFamily="34" charset="0"/>
              </a:rPr>
              <a:t>Criteria for indicators</a:t>
            </a:r>
          </a:p>
          <a:p>
            <a:pPr marL="800100" lvl="1" indent="-342900">
              <a:buFont typeface="Arial" panose="020B0604020202020204" pitchFamily="34" charset="0"/>
              <a:buChar char="•"/>
            </a:pPr>
            <a:r>
              <a:rPr lang="en-US" sz="2400" dirty="0">
                <a:latin typeface="Segoe UI" panose="020B0502040204020203" pitchFamily="34" charset="0"/>
              </a:rPr>
              <a:t>SMART</a:t>
            </a:r>
          </a:p>
          <a:p>
            <a:pPr marL="800100" lvl="1" indent="-342900">
              <a:buFont typeface="Arial" panose="020B0604020202020204" pitchFamily="34" charset="0"/>
              <a:buChar char="•"/>
            </a:pPr>
            <a:r>
              <a:rPr lang="en-US" sz="2400" dirty="0">
                <a:latin typeface="Segoe UI" panose="020B0502040204020203" pitchFamily="34" charset="0"/>
              </a:rPr>
              <a:t>CREAM </a:t>
            </a:r>
          </a:p>
          <a:p>
            <a:pPr marL="342900" indent="-342900">
              <a:buFont typeface="Arial" panose="020B0604020202020204" pitchFamily="34" charset="0"/>
              <a:buChar char="•"/>
            </a:pPr>
            <a:endParaRPr lang="en-US" sz="2400" dirty="0">
              <a:latin typeface="Segoe UI" panose="020B0502040204020203" pitchFamily="34" charset="0"/>
            </a:endParaRPr>
          </a:p>
          <a:p>
            <a:endParaRPr lang="en-US" sz="3200" dirty="0">
              <a:effectLst/>
              <a:latin typeface="Segoe UI" panose="020B0502040204020203" pitchFamily="34" charset="0"/>
            </a:endParaRPr>
          </a:p>
        </p:txBody>
      </p:sp>
    </p:spTree>
    <p:extLst>
      <p:ext uri="{BB962C8B-B14F-4D97-AF65-F5344CB8AC3E}">
        <p14:creationId xmlns:p14="http://schemas.microsoft.com/office/powerpoint/2010/main" val="30124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6">
            <a:extLst>
              <a:ext uri="{FF2B5EF4-FFF2-40B4-BE49-F238E27FC236}">
                <a16:creationId xmlns:a16="http://schemas.microsoft.com/office/drawing/2014/main" id="{3F5F7AF6-0534-4E89-AE02-CE3836F7A2BE}"/>
              </a:ext>
            </a:extLst>
          </p:cNvPr>
          <p:cNvGrpSpPr/>
          <p:nvPr/>
        </p:nvGrpSpPr>
        <p:grpSpPr>
          <a:xfrm>
            <a:off x="4329146" y="9620433"/>
            <a:ext cx="13958844" cy="666567"/>
            <a:chOff x="4329156" y="9649198"/>
            <a:chExt cx="13958844" cy="666567"/>
          </a:xfrm>
        </p:grpSpPr>
        <p:pic>
          <p:nvPicPr>
            <p:cNvPr id="7" name="Picture 12">
              <a:extLst>
                <a:ext uri="{FF2B5EF4-FFF2-40B4-BE49-F238E27FC236}">
                  <a16:creationId xmlns:a16="http://schemas.microsoft.com/office/drawing/2014/main" id="{4858E8BF-2173-4F89-804F-345558864251}"/>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8" name="TextBox 16">
              <a:extLst>
                <a:ext uri="{FF2B5EF4-FFF2-40B4-BE49-F238E27FC236}">
                  <a16:creationId xmlns:a16="http://schemas.microsoft.com/office/drawing/2014/main" id="{BC9248AC-0972-4328-8B1F-A2C970BE34E2}"/>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9" name="Picture 12">
            <a:extLst>
              <a:ext uri="{FF2B5EF4-FFF2-40B4-BE49-F238E27FC236}">
                <a16:creationId xmlns:a16="http://schemas.microsoft.com/office/drawing/2014/main" id="{426C4F99-0853-4E54-96B0-626D89C4E0F7}"/>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10" name="Gruppo 2">
            <a:extLst>
              <a:ext uri="{FF2B5EF4-FFF2-40B4-BE49-F238E27FC236}">
                <a16:creationId xmlns:a16="http://schemas.microsoft.com/office/drawing/2014/main" id="{CF0AECC4-F876-41D0-A929-D2475ED45E73}"/>
              </a:ext>
            </a:extLst>
          </p:cNvPr>
          <p:cNvGrpSpPr/>
          <p:nvPr/>
        </p:nvGrpSpPr>
        <p:grpSpPr>
          <a:xfrm>
            <a:off x="-12" y="138554"/>
            <a:ext cx="18288002" cy="681138"/>
            <a:chOff x="-12" y="138554"/>
            <a:chExt cx="18288002" cy="681138"/>
          </a:xfrm>
        </p:grpSpPr>
        <p:grpSp>
          <p:nvGrpSpPr>
            <p:cNvPr id="11" name="Gruppo 1">
              <a:extLst>
                <a:ext uri="{FF2B5EF4-FFF2-40B4-BE49-F238E27FC236}">
                  <a16:creationId xmlns:a16="http://schemas.microsoft.com/office/drawing/2014/main" id="{CB1F2BCB-6780-46C6-8C55-58EA8CCA8E2E}"/>
                </a:ext>
              </a:extLst>
            </p:cNvPr>
            <p:cNvGrpSpPr/>
            <p:nvPr/>
          </p:nvGrpSpPr>
          <p:grpSpPr>
            <a:xfrm>
              <a:off x="0" y="153125"/>
              <a:ext cx="17907000" cy="666567"/>
              <a:chOff x="0" y="153125"/>
              <a:chExt cx="17907000" cy="666567"/>
            </a:xfrm>
          </p:grpSpPr>
          <p:grpSp>
            <p:nvGrpSpPr>
              <p:cNvPr id="13" name="Gruppo 15">
                <a:extLst>
                  <a:ext uri="{FF2B5EF4-FFF2-40B4-BE49-F238E27FC236}">
                    <a16:creationId xmlns:a16="http://schemas.microsoft.com/office/drawing/2014/main" id="{E70CFF61-09B8-4460-9E25-56434FBA271C}"/>
                  </a:ext>
                </a:extLst>
              </p:cNvPr>
              <p:cNvGrpSpPr/>
              <p:nvPr/>
            </p:nvGrpSpPr>
            <p:grpSpPr>
              <a:xfrm>
                <a:off x="0" y="153125"/>
                <a:ext cx="13958844" cy="666567"/>
                <a:chOff x="0" y="153125"/>
                <a:chExt cx="13958844" cy="666567"/>
              </a:xfrm>
            </p:grpSpPr>
            <p:pic>
              <p:nvPicPr>
                <p:cNvPr id="15" name="Picture 10">
                  <a:extLst>
                    <a:ext uri="{FF2B5EF4-FFF2-40B4-BE49-F238E27FC236}">
                      <a16:creationId xmlns:a16="http://schemas.microsoft.com/office/drawing/2014/main" id="{A7D6FD36-74A4-4E44-8F40-2403271A3E0F}"/>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6" name="TextBox 11">
                  <a:extLst>
                    <a:ext uri="{FF2B5EF4-FFF2-40B4-BE49-F238E27FC236}">
                      <a16:creationId xmlns:a16="http://schemas.microsoft.com/office/drawing/2014/main" id="{B24D47EA-E251-440E-AE41-D7B3380585D7}"/>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EF270367-E803-4FF8-B0D4-E65C6329223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2" name="Rettangolo 13">
              <a:extLst>
                <a:ext uri="{FF2B5EF4-FFF2-40B4-BE49-F238E27FC236}">
                  <a16:creationId xmlns:a16="http://schemas.microsoft.com/office/drawing/2014/main" id="{33792927-A67D-4B2A-8F4D-6E60C45CB3CE}"/>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FC76D9D2-7CF1-4943-A222-2CB626447591}"/>
              </a:ext>
            </a:extLst>
          </p:cNvPr>
          <p:cNvSpPr txBox="1"/>
          <p:nvPr/>
        </p:nvSpPr>
        <p:spPr>
          <a:xfrm>
            <a:off x="228600" y="687344"/>
            <a:ext cx="17807739" cy="1077218"/>
          </a:xfrm>
          <a:prstGeom prst="rect">
            <a:avLst/>
          </a:prstGeom>
          <a:noFill/>
        </p:spPr>
        <p:txBody>
          <a:bodyPr wrap="square">
            <a:spAutoFit/>
          </a:bodyPr>
          <a:lstStyle/>
          <a:p>
            <a:pPr algn="ctr"/>
            <a:r>
              <a:rPr lang="en-US" sz="6400" b="1">
                <a:solidFill>
                  <a:srgbClr val="CC0033"/>
                </a:solidFill>
                <a:latin typeface="+mj-lt"/>
                <a:cs typeface="Arial" panose="020B0604020202020204" pitchFamily="34" charset="0"/>
              </a:rPr>
              <a:t>Criteria for indicators</a:t>
            </a:r>
            <a:endParaRPr lang="sv-SE" sz="6400" b="1">
              <a:solidFill>
                <a:srgbClr val="CC0033"/>
              </a:solidFill>
              <a:latin typeface="+mj-lt"/>
              <a:cs typeface="Arial" panose="020B0604020202020204" pitchFamily="34" charset="0"/>
            </a:endParaRPr>
          </a:p>
        </p:txBody>
      </p:sp>
      <p:sp>
        <p:nvSpPr>
          <p:cNvPr id="20" name="TextBox 19">
            <a:extLst>
              <a:ext uri="{FF2B5EF4-FFF2-40B4-BE49-F238E27FC236}">
                <a16:creationId xmlns:a16="http://schemas.microsoft.com/office/drawing/2014/main" id="{831B271D-D943-45F9-A1D3-6758B0E15665}"/>
              </a:ext>
            </a:extLst>
          </p:cNvPr>
          <p:cNvSpPr txBox="1"/>
          <p:nvPr/>
        </p:nvSpPr>
        <p:spPr>
          <a:xfrm>
            <a:off x="541421" y="2258959"/>
            <a:ext cx="17008642" cy="6246775"/>
          </a:xfrm>
          <a:prstGeom prst="rect">
            <a:avLst/>
          </a:prstGeom>
          <a:noFill/>
        </p:spPr>
        <p:txBody>
          <a:bodyPr wrap="square" numCol="1">
            <a:spAutoFit/>
          </a:bodyPr>
          <a:lstStyle/>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Valid and meaningful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Sensitive and specific to the underlying phenomenon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Grounded in research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Statistically sound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Intelligible and easily interpreted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Relate where appropriate to other indicators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Allow international comparison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Ability to be disaggregated over time and geography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Consistency over time </a:t>
            </a:r>
            <a:endParaRPr lang="sv-SE" sz="3200" kern="100">
              <a:solidFill>
                <a:srgbClr val="404040"/>
              </a:solidFill>
              <a:latin typeface="Arial (body)"/>
            </a:endParaRPr>
          </a:p>
          <a:p>
            <a:pPr marL="1371600" lvl="2" indent="-457200">
              <a:lnSpc>
                <a:spcPct val="107000"/>
              </a:lnSpc>
              <a:spcAft>
                <a:spcPts val="800"/>
              </a:spcAft>
              <a:buFont typeface="Arial" panose="020B0604020202020204" pitchFamily="34" charset="0"/>
              <a:buChar char="•"/>
              <a:tabLst>
                <a:tab pos="180340" algn="l"/>
              </a:tabLst>
            </a:pPr>
            <a:r>
              <a:rPr lang="en-US" sz="3200" kern="100">
                <a:solidFill>
                  <a:srgbClr val="404040"/>
                </a:solidFill>
                <a:latin typeface="Arial (body)"/>
              </a:rPr>
              <a:t>Timeliness</a:t>
            </a:r>
            <a:endParaRPr lang="sv-SE" sz="3200" kern="100">
              <a:solidFill>
                <a:srgbClr val="404040"/>
              </a:solidFill>
              <a:latin typeface="Arial (body)"/>
            </a:endParaRPr>
          </a:p>
        </p:txBody>
      </p:sp>
      <p:pic>
        <p:nvPicPr>
          <p:cNvPr id="25" name="Graphic 24">
            <a:extLst>
              <a:ext uri="{FF2B5EF4-FFF2-40B4-BE49-F238E27FC236}">
                <a16:creationId xmlns:a16="http://schemas.microsoft.com/office/drawing/2014/main" id="{84C38EC7-8A74-4C60-BA07-AFC44AFAE1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91801" y="2879261"/>
            <a:ext cx="6958262" cy="4322800"/>
          </a:xfrm>
          <a:prstGeom prst="rect">
            <a:avLst/>
          </a:prstGeom>
        </p:spPr>
      </p:pic>
    </p:spTree>
    <p:extLst>
      <p:ext uri="{BB962C8B-B14F-4D97-AF65-F5344CB8AC3E}">
        <p14:creationId xmlns:p14="http://schemas.microsoft.com/office/powerpoint/2010/main" val="35293329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343631A1-4B39-4CA4-A273-11823DE88CF3}"/>
              </a:ext>
            </a:extLst>
          </p:cNvPr>
          <p:cNvGrpSpPr/>
          <p:nvPr/>
        </p:nvGrpSpPr>
        <p:grpSpPr>
          <a:xfrm>
            <a:off x="4329146" y="9620433"/>
            <a:ext cx="13958844" cy="666567"/>
            <a:chOff x="4329156" y="9649198"/>
            <a:chExt cx="13958844" cy="666567"/>
          </a:xfrm>
        </p:grpSpPr>
        <p:pic>
          <p:nvPicPr>
            <p:cNvPr id="5" name="Picture 12">
              <a:extLst>
                <a:ext uri="{FF2B5EF4-FFF2-40B4-BE49-F238E27FC236}">
                  <a16:creationId xmlns:a16="http://schemas.microsoft.com/office/drawing/2014/main" id="{1D11EBF6-0994-43A9-928F-8BABFC74BD28}"/>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54224889-B304-4428-AAF6-2A3DE80DF97B}"/>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C254AB6A-D854-4368-BF55-BFB3CE1A4A6F}"/>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20FC2C58-1AE8-4A9B-89CD-E0A401F4B146}"/>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1F47955A-7E80-42AE-835A-0210D5D78CF1}"/>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6DA0420A-961F-45C6-ACCE-BD2462F331A4}"/>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C9B036D-3496-4E69-A7C6-6746BA9CC86E}"/>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67E1ECBD-A313-4B75-A9AE-49D87C092F2D}"/>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6C9A50F6-F632-473B-A1B5-C8CE67C0570F}"/>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EE79968F-ECAB-4AC7-9602-F785C37F869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17FE9D73-D101-41FB-B8B0-7B8FE5547163}"/>
              </a:ext>
            </a:extLst>
          </p:cNvPr>
          <p:cNvSpPr txBox="1"/>
          <p:nvPr/>
        </p:nvSpPr>
        <p:spPr>
          <a:xfrm>
            <a:off x="228600" y="687344"/>
            <a:ext cx="17807739" cy="1077218"/>
          </a:xfrm>
          <a:prstGeom prst="rect">
            <a:avLst/>
          </a:prstGeom>
          <a:noFill/>
        </p:spPr>
        <p:txBody>
          <a:bodyPr wrap="square">
            <a:spAutoFit/>
          </a:bodyPr>
          <a:lstStyle/>
          <a:p>
            <a:pPr algn="ctr"/>
            <a:r>
              <a:rPr lang="en-US" sz="6400" b="1">
                <a:solidFill>
                  <a:srgbClr val="CC0033"/>
                </a:solidFill>
                <a:latin typeface="+mj-lt"/>
                <a:cs typeface="Arial" panose="020B0604020202020204" pitchFamily="34" charset="0"/>
              </a:rPr>
              <a:t>Criteria for indicators</a:t>
            </a:r>
            <a:endParaRPr lang="sv-SE" sz="6400" b="1">
              <a:solidFill>
                <a:srgbClr val="CC0033"/>
              </a:solidFill>
              <a:latin typeface="+mj-lt"/>
              <a:cs typeface="Arial" panose="020B0604020202020204" pitchFamily="34" charset="0"/>
            </a:endParaRPr>
          </a:p>
        </p:txBody>
      </p:sp>
      <p:pic>
        <p:nvPicPr>
          <p:cNvPr id="5122" name="Picture 2" descr="smart goals marketing hubspot inbound 2">
            <a:extLst>
              <a:ext uri="{FF2B5EF4-FFF2-40B4-BE49-F238E27FC236}">
                <a16:creationId xmlns:a16="http://schemas.microsoft.com/office/drawing/2014/main" id="{5EF76F03-D709-4DB4-B451-1F2A0B7A2A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3863" y="2205038"/>
            <a:ext cx="9820275" cy="587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570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9E51574F-5D0E-4288-9EA3-D480FFF47CFD}"/>
              </a:ext>
            </a:extLst>
          </p:cNvPr>
          <p:cNvGrpSpPr/>
          <p:nvPr/>
        </p:nvGrpSpPr>
        <p:grpSpPr>
          <a:xfrm>
            <a:off x="4329146" y="9620433"/>
            <a:ext cx="13958844" cy="666567"/>
            <a:chOff x="4329156" y="9649198"/>
            <a:chExt cx="13958844" cy="666567"/>
          </a:xfrm>
        </p:grpSpPr>
        <p:pic>
          <p:nvPicPr>
            <p:cNvPr id="5" name="Picture 12">
              <a:extLst>
                <a:ext uri="{FF2B5EF4-FFF2-40B4-BE49-F238E27FC236}">
                  <a16:creationId xmlns:a16="http://schemas.microsoft.com/office/drawing/2014/main" id="{C0752C1D-6F81-4789-A232-835E874E4199}"/>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B7D5C7D4-FCC6-4656-A771-371E6E8B693F}"/>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12B3AFAA-8899-4B24-AFB8-EEC1C57483C0}"/>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6C30F77E-E93D-4415-A1A9-ABD944CB0132}"/>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81015244-0E4C-4B09-9079-C9D0AA10BA22}"/>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B9EBC647-4A33-453A-B618-F0740C73F407}"/>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F619BAB0-2843-4A3B-8839-7FCD539FF703}"/>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2BF6A4A5-A4F2-44E0-943B-5DCB362AA51A}"/>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7093768F-3F77-4CA3-9B6B-AF99082BE31A}"/>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8F7BB912-0E13-4715-A938-6460F32D8A8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9365DE9C-0F31-4D62-B7D8-F3F652560B48}"/>
              </a:ext>
            </a:extLst>
          </p:cNvPr>
          <p:cNvSpPr txBox="1"/>
          <p:nvPr/>
        </p:nvSpPr>
        <p:spPr>
          <a:xfrm>
            <a:off x="228600" y="687344"/>
            <a:ext cx="17807739" cy="1077218"/>
          </a:xfrm>
          <a:prstGeom prst="rect">
            <a:avLst/>
          </a:prstGeom>
          <a:noFill/>
        </p:spPr>
        <p:txBody>
          <a:bodyPr wrap="square">
            <a:spAutoFit/>
          </a:bodyPr>
          <a:lstStyle/>
          <a:p>
            <a:pPr algn="ctr"/>
            <a:r>
              <a:rPr lang="en-US" sz="6000" b="1">
                <a:solidFill>
                  <a:srgbClr val="CC0033"/>
                </a:solidFill>
                <a:latin typeface="+mj-lt"/>
                <a:cs typeface="Arial" panose="020B0604020202020204" pitchFamily="34" charset="0"/>
              </a:rPr>
              <a:t>Criteria</a:t>
            </a:r>
            <a:r>
              <a:rPr lang="en-US" sz="6400" b="1">
                <a:solidFill>
                  <a:srgbClr val="CC0033"/>
                </a:solidFill>
                <a:latin typeface="+mj-lt"/>
                <a:cs typeface="Arial" panose="020B0604020202020204" pitchFamily="34" charset="0"/>
              </a:rPr>
              <a:t> for indicators</a:t>
            </a:r>
            <a:endParaRPr lang="sv-SE" sz="6400" b="1">
              <a:solidFill>
                <a:srgbClr val="CC0033"/>
              </a:solidFill>
              <a:latin typeface="+mj-lt"/>
              <a:cs typeface="Arial" panose="020B0604020202020204" pitchFamily="34" charset="0"/>
            </a:endParaRPr>
          </a:p>
        </p:txBody>
      </p:sp>
      <p:sp>
        <p:nvSpPr>
          <p:cNvPr id="18" name="TextBox 17">
            <a:extLst>
              <a:ext uri="{FF2B5EF4-FFF2-40B4-BE49-F238E27FC236}">
                <a16:creationId xmlns:a16="http://schemas.microsoft.com/office/drawing/2014/main" id="{0468FBD1-85BC-499E-9458-A500C02F3795}"/>
              </a:ext>
            </a:extLst>
          </p:cNvPr>
          <p:cNvSpPr txBox="1"/>
          <p:nvPr/>
        </p:nvSpPr>
        <p:spPr>
          <a:xfrm>
            <a:off x="867171" y="2242112"/>
            <a:ext cx="11287125" cy="6263253"/>
          </a:xfrm>
          <a:prstGeom prst="rect">
            <a:avLst/>
          </a:prstGeom>
          <a:noFill/>
        </p:spPr>
        <p:txBody>
          <a:bodyPr wrap="square">
            <a:spAutoFit/>
          </a:bodyPr>
          <a:lstStyle/>
          <a:p>
            <a:pPr marR="718820" lvl="2">
              <a:lnSpc>
                <a:spcPct val="113000"/>
              </a:lnSpc>
              <a:spcAft>
                <a:spcPts val="0"/>
              </a:spcAft>
              <a:buSzPts val="1100"/>
              <a:tabLst>
                <a:tab pos="1176655" algn="l"/>
                <a:tab pos="1177290" algn="l"/>
              </a:tabLst>
            </a:pPr>
            <a:r>
              <a:rPr lang="en-US" sz="5400" b="1">
                <a:solidFill>
                  <a:srgbClr val="CC0033"/>
                </a:solidFill>
                <a:latin typeface="+mj-lt"/>
                <a:cs typeface="Arial" panose="020B0604020202020204" pitchFamily="34" charset="0"/>
              </a:rPr>
              <a:t>CREAM</a:t>
            </a:r>
            <a:r>
              <a:rPr lang="en-US" sz="6400" b="1">
                <a:solidFill>
                  <a:srgbClr val="CC0033"/>
                </a:solidFill>
                <a:latin typeface="+mj-lt"/>
                <a:cs typeface="Arial" panose="020B0604020202020204" pitchFamily="34" charset="0"/>
              </a:rPr>
              <a:t> </a:t>
            </a:r>
          </a:p>
          <a:p>
            <a:pPr marL="1600200" marR="718820" lvl="3" indent="-228600">
              <a:lnSpc>
                <a:spcPct val="113000"/>
              </a:lnSpc>
              <a:buSzPts val="1100"/>
              <a:buFont typeface="Symbol" panose="05050102010706020507" pitchFamily="18" charset="2"/>
              <a:buChar char=""/>
              <a:tabLst>
                <a:tab pos="1176655" algn="l"/>
                <a:tab pos="1177290" algn="l"/>
              </a:tabLst>
            </a:pPr>
            <a:r>
              <a:rPr lang="en-US" sz="3600" i="1">
                <a:effectLst/>
                <a:latin typeface="Arial" panose="020B0604020202020204" pitchFamily="34" charset="0"/>
                <a:ea typeface="Courier New" panose="02070309020205020404" pitchFamily="49" charset="0"/>
                <a:cs typeface="Arial MT"/>
              </a:rPr>
              <a:t>Clear</a:t>
            </a:r>
            <a:endParaRPr lang="sv-SE" sz="3600">
              <a:effectLst/>
              <a:latin typeface="Arial MT"/>
              <a:ea typeface="Courier New" panose="02070309020205020404" pitchFamily="49" charset="0"/>
              <a:cs typeface="Arial MT"/>
            </a:endParaRPr>
          </a:p>
          <a:p>
            <a:pPr>
              <a:spcBef>
                <a:spcPts val="35"/>
              </a:spcBef>
            </a:pPr>
            <a:r>
              <a:rPr lang="en-US" sz="3600" i="1">
                <a:effectLst/>
                <a:latin typeface="Arial" panose="020B0604020202020204" pitchFamily="34" charset="0"/>
                <a:ea typeface="Arial MT"/>
                <a:cs typeface="Arial MT"/>
              </a:rPr>
              <a:t> </a:t>
            </a:r>
            <a:endParaRPr lang="sv-SE" sz="360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3600" i="1">
                <a:effectLst/>
                <a:latin typeface="Arial" panose="020B0604020202020204" pitchFamily="34" charset="0"/>
                <a:ea typeface="Courier New" panose="02070309020205020404" pitchFamily="49" charset="0"/>
                <a:cs typeface="Arial MT"/>
              </a:rPr>
              <a:t>Relevant</a:t>
            </a:r>
            <a:endParaRPr lang="sv-SE" sz="3600">
              <a:effectLst/>
              <a:latin typeface="Arial MT"/>
              <a:ea typeface="Courier New" panose="02070309020205020404" pitchFamily="49" charset="0"/>
              <a:cs typeface="Arial MT"/>
            </a:endParaRPr>
          </a:p>
          <a:p>
            <a:pPr>
              <a:spcBef>
                <a:spcPts val="40"/>
              </a:spcBef>
            </a:pPr>
            <a:r>
              <a:rPr lang="en-US" sz="3600" i="1">
                <a:effectLst/>
                <a:latin typeface="Arial" panose="020B0604020202020204" pitchFamily="34" charset="0"/>
                <a:ea typeface="Arial MT"/>
                <a:cs typeface="Arial MT"/>
              </a:rPr>
              <a:t> </a:t>
            </a:r>
            <a:endParaRPr lang="sv-SE" sz="360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3600" i="1">
                <a:effectLst/>
                <a:latin typeface="Arial" panose="020B0604020202020204" pitchFamily="34" charset="0"/>
                <a:ea typeface="Courier New" panose="02070309020205020404" pitchFamily="49" charset="0"/>
                <a:cs typeface="Arial MT"/>
              </a:rPr>
              <a:t>Economic</a:t>
            </a:r>
            <a:endParaRPr lang="sv-SE" sz="3600">
              <a:effectLst/>
              <a:latin typeface="Arial MT"/>
              <a:ea typeface="Courier New" panose="02070309020205020404" pitchFamily="49" charset="0"/>
              <a:cs typeface="Arial MT"/>
            </a:endParaRPr>
          </a:p>
          <a:p>
            <a:pPr>
              <a:spcBef>
                <a:spcPts val="40"/>
              </a:spcBef>
            </a:pPr>
            <a:r>
              <a:rPr lang="en-US" sz="3600" i="1">
                <a:effectLst/>
                <a:latin typeface="Arial" panose="020B0604020202020204" pitchFamily="34" charset="0"/>
                <a:ea typeface="Arial MT"/>
                <a:cs typeface="Arial MT"/>
              </a:rPr>
              <a:t> </a:t>
            </a:r>
            <a:endParaRPr lang="sv-SE" sz="360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3600" i="1">
                <a:effectLst/>
                <a:latin typeface="Arial" panose="020B0604020202020204" pitchFamily="34" charset="0"/>
                <a:ea typeface="Courier New" panose="02070309020205020404" pitchFamily="49" charset="0"/>
                <a:cs typeface="Arial MT"/>
              </a:rPr>
              <a:t>Adequate</a:t>
            </a:r>
            <a:endParaRPr lang="sv-SE" sz="3600">
              <a:effectLst/>
              <a:latin typeface="Arial MT"/>
              <a:ea typeface="Courier New" panose="02070309020205020404" pitchFamily="49" charset="0"/>
              <a:cs typeface="Arial MT"/>
            </a:endParaRPr>
          </a:p>
          <a:p>
            <a:pPr>
              <a:spcBef>
                <a:spcPts val="40"/>
              </a:spcBef>
            </a:pPr>
            <a:r>
              <a:rPr lang="en-US" sz="3600" i="1">
                <a:effectLst/>
                <a:latin typeface="Arial" panose="020B0604020202020204" pitchFamily="34" charset="0"/>
                <a:ea typeface="Arial MT"/>
                <a:cs typeface="Arial MT"/>
              </a:rPr>
              <a:t> </a:t>
            </a:r>
            <a:endParaRPr lang="sv-SE" sz="3600">
              <a:effectLst/>
              <a:latin typeface="Arial MT"/>
              <a:ea typeface="Arial MT"/>
              <a:cs typeface="Arial MT"/>
            </a:endParaRPr>
          </a:p>
          <a:p>
            <a:pPr marL="1600200" lvl="3" indent="-228600">
              <a:buSzPts val="1100"/>
              <a:buFont typeface="Courier New" panose="02070309020205020404" pitchFamily="49" charset="0"/>
              <a:buChar char="o"/>
              <a:tabLst>
                <a:tab pos="1634490" algn="l"/>
              </a:tabLst>
            </a:pPr>
            <a:r>
              <a:rPr lang="en-US" sz="3600" i="1">
                <a:effectLst/>
                <a:latin typeface="Arial" panose="020B0604020202020204" pitchFamily="34" charset="0"/>
                <a:ea typeface="Courier New" panose="02070309020205020404" pitchFamily="49" charset="0"/>
                <a:cs typeface="Arial MT"/>
              </a:rPr>
              <a:t>Monitorable</a:t>
            </a:r>
            <a:endParaRPr lang="sv-SE" sz="3600">
              <a:effectLst/>
              <a:latin typeface="Arial MT"/>
              <a:ea typeface="Courier New" panose="02070309020205020404" pitchFamily="49" charset="0"/>
              <a:cs typeface="Arial MT"/>
            </a:endParaRPr>
          </a:p>
        </p:txBody>
      </p:sp>
      <p:pic>
        <p:nvPicPr>
          <p:cNvPr id="7170" name="Picture 2" descr="fruit and coconut ice cream">
            <a:extLst>
              <a:ext uri="{FF2B5EF4-FFF2-40B4-BE49-F238E27FC236}">
                <a16:creationId xmlns:a16="http://schemas.microsoft.com/office/drawing/2014/main" id="{3B0A9580-23A9-4242-A2A7-FDCAE72E27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2232" y="2284837"/>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9420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16">
            <a:extLst>
              <a:ext uri="{FF2B5EF4-FFF2-40B4-BE49-F238E27FC236}">
                <a16:creationId xmlns:a16="http://schemas.microsoft.com/office/drawing/2014/main" id="{3F5F7AF6-0534-4E89-AE02-CE3836F7A2BE}"/>
              </a:ext>
            </a:extLst>
          </p:cNvPr>
          <p:cNvGrpSpPr/>
          <p:nvPr/>
        </p:nvGrpSpPr>
        <p:grpSpPr>
          <a:xfrm>
            <a:off x="4329146" y="9620433"/>
            <a:ext cx="13958844" cy="666567"/>
            <a:chOff x="4329156" y="9649198"/>
            <a:chExt cx="13958844" cy="666567"/>
          </a:xfrm>
        </p:grpSpPr>
        <p:pic>
          <p:nvPicPr>
            <p:cNvPr id="7" name="Picture 12">
              <a:extLst>
                <a:ext uri="{FF2B5EF4-FFF2-40B4-BE49-F238E27FC236}">
                  <a16:creationId xmlns:a16="http://schemas.microsoft.com/office/drawing/2014/main" id="{4858E8BF-2173-4F89-804F-345558864251}"/>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8" name="TextBox 16">
              <a:extLst>
                <a:ext uri="{FF2B5EF4-FFF2-40B4-BE49-F238E27FC236}">
                  <a16:creationId xmlns:a16="http://schemas.microsoft.com/office/drawing/2014/main" id="{BC9248AC-0972-4328-8B1F-A2C970BE34E2}"/>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9" name="Picture 12">
            <a:extLst>
              <a:ext uri="{FF2B5EF4-FFF2-40B4-BE49-F238E27FC236}">
                <a16:creationId xmlns:a16="http://schemas.microsoft.com/office/drawing/2014/main" id="{426C4F99-0853-4E54-96B0-626D89C4E0F7}"/>
              </a:ext>
            </a:extLst>
          </p:cNvPr>
          <p:cNvPicPr>
            <a:picLocks noChangeAspect="1"/>
          </p:cNvPicPr>
          <p:nvPr/>
        </p:nvPicPr>
        <p:blipFill>
          <a:blip r:embed="rId4"/>
          <a:srcRect/>
          <a:stretch>
            <a:fillRect/>
          </a:stretch>
        </p:blipFill>
        <p:spPr>
          <a:xfrm>
            <a:off x="0" y="8965281"/>
            <a:ext cx="5715000" cy="1385887"/>
          </a:xfrm>
          <a:prstGeom prst="rect">
            <a:avLst/>
          </a:prstGeom>
        </p:spPr>
      </p:pic>
      <p:grpSp>
        <p:nvGrpSpPr>
          <p:cNvPr id="10" name="Gruppo 2">
            <a:extLst>
              <a:ext uri="{FF2B5EF4-FFF2-40B4-BE49-F238E27FC236}">
                <a16:creationId xmlns:a16="http://schemas.microsoft.com/office/drawing/2014/main" id="{CF0AECC4-F876-41D0-A929-D2475ED45E73}"/>
              </a:ext>
            </a:extLst>
          </p:cNvPr>
          <p:cNvGrpSpPr/>
          <p:nvPr/>
        </p:nvGrpSpPr>
        <p:grpSpPr>
          <a:xfrm>
            <a:off x="-12" y="138554"/>
            <a:ext cx="18288002" cy="681138"/>
            <a:chOff x="-12" y="138554"/>
            <a:chExt cx="18288002" cy="681138"/>
          </a:xfrm>
        </p:grpSpPr>
        <p:grpSp>
          <p:nvGrpSpPr>
            <p:cNvPr id="11" name="Gruppo 1">
              <a:extLst>
                <a:ext uri="{FF2B5EF4-FFF2-40B4-BE49-F238E27FC236}">
                  <a16:creationId xmlns:a16="http://schemas.microsoft.com/office/drawing/2014/main" id="{CB1F2BCB-6780-46C6-8C55-58EA8CCA8E2E}"/>
                </a:ext>
              </a:extLst>
            </p:cNvPr>
            <p:cNvGrpSpPr/>
            <p:nvPr/>
          </p:nvGrpSpPr>
          <p:grpSpPr>
            <a:xfrm>
              <a:off x="0" y="153125"/>
              <a:ext cx="17907000" cy="666567"/>
              <a:chOff x="0" y="153125"/>
              <a:chExt cx="17907000" cy="666567"/>
            </a:xfrm>
          </p:grpSpPr>
          <p:grpSp>
            <p:nvGrpSpPr>
              <p:cNvPr id="13" name="Gruppo 15">
                <a:extLst>
                  <a:ext uri="{FF2B5EF4-FFF2-40B4-BE49-F238E27FC236}">
                    <a16:creationId xmlns:a16="http://schemas.microsoft.com/office/drawing/2014/main" id="{E70CFF61-09B8-4460-9E25-56434FBA271C}"/>
                  </a:ext>
                </a:extLst>
              </p:cNvPr>
              <p:cNvGrpSpPr/>
              <p:nvPr/>
            </p:nvGrpSpPr>
            <p:grpSpPr>
              <a:xfrm>
                <a:off x="0" y="153125"/>
                <a:ext cx="13958844" cy="666567"/>
                <a:chOff x="0" y="153125"/>
                <a:chExt cx="13958844" cy="666567"/>
              </a:xfrm>
            </p:grpSpPr>
            <p:pic>
              <p:nvPicPr>
                <p:cNvPr id="15" name="Picture 10">
                  <a:extLst>
                    <a:ext uri="{FF2B5EF4-FFF2-40B4-BE49-F238E27FC236}">
                      <a16:creationId xmlns:a16="http://schemas.microsoft.com/office/drawing/2014/main" id="{A7D6FD36-74A4-4E44-8F40-2403271A3E0F}"/>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6" name="TextBox 11">
                  <a:extLst>
                    <a:ext uri="{FF2B5EF4-FFF2-40B4-BE49-F238E27FC236}">
                      <a16:creationId xmlns:a16="http://schemas.microsoft.com/office/drawing/2014/main" id="{B24D47EA-E251-440E-AE41-D7B3380585D7}"/>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4" name="TextBox 13">
                <a:extLst>
                  <a:ext uri="{FF2B5EF4-FFF2-40B4-BE49-F238E27FC236}">
                    <a16:creationId xmlns:a16="http://schemas.microsoft.com/office/drawing/2014/main" id="{EF270367-E803-4FF8-B0D4-E65C63292230}"/>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2" name="Rettangolo 13">
              <a:extLst>
                <a:ext uri="{FF2B5EF4-FFF2-40B4-BE49-F238E27FC236}">
                  <a16:creationId xmlns:a16="http://schemas.microsoft.com/office/drawing/2014/main" id="{33792927-A67D-4B2A-8F4D-6E60C45CB3CE}"/>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FC76D9D2-7CF1-4943-A222-2CB626447591}"/>
              </a:ext>
            </a:extLst>
          </p:cNvPr>
          <p:cNvSpPr txBox="1"/>
          <p:nvPr/>
        </p:nvSpPr>
        <p:spPr>
          <a:xfrm>
            <a:off x="228600" y="671302"/>
            <a:ext cx="17807739" cy="1015663"/>
          </a:xfrm>
          <a:prstGeom prst="rect">
            <a:avLst/>
          </a:prstGeom>
          <a:noFill/>
        </p:spPr>
        <p:txBody>
          <a:bodyPr wrap="square">
            <a:spAutoFit/>
          </a:bodyPr>
          <a:lstStyle/>
          <a:p>
            <a:pPr algn="ctr"/>
            <a:r>
              <a:rPr lang="en-US" sz="6000" b="1">
                <a:solidFill>
                  <a:srgbClr val="CC0033"/>
                </a:solidFill>
                <a:latin typeface="+mj-lt"/>
                <a:cs typeface="Arial" panose="020B0604020202020204" pitchFamily="34" charset="0"/>
              </a:rPr>
              <a:t>Key Resource Indicators (KRI)</a:t>
            </a:r>
            <a:endParaRPr lang="sv-SE" sz="6000" b="1">
              <a:solidFill>
                <a:srgbClr val="CC0033"/>
              </a:solidFill>
              <a:latin typeface="+mj-lt"/>
              <a:cs typeface="Arial" panose="020B0604020202020204" pitchFamily="34" charset="0"/>
            </a:endParaRPr>
          </a:p>
        </p:txBody>
      </p:sp>
      <p:graphicFrame>
        <p:nvGraphicFramePr>
          <p:cNvPr id="2" name="Table 1">
            <a:extLst>
              <a:ext uri="{FF2B5EF4-FFF2-40B4-BE49-F238E27FC236}">
                <a16:creationId xmlns:a16="http://schemas.microsoft.com/office/drawing/2014/main" id="{C517C874-D8C9-4A8E-A4AC-D3E10765FF75}"/>
              </a:ext>
            </a:extLst>
          </p:cNvPr>
          <p:cNvGraphicFramePr>
            <a:graphicFrameLocks noGrp="1"/>
          </p:cNvGraphicFramePr>
          <p:nvPr>
            <p:extLst>
              <p:ext uri="{D42A27DB-BD31-4B8C-83A1-F6EECF244321}">
                <p14:modId xmlns:p14="http://schemas.microsoft.com/office/powerpoint/2010/main" val="3961094698"/>
              </p:ext>
            </p:extLst>
          </p:nvPr>
        </p:nvGraphicFramePr>
        <p:xfrm>
          <a:off x="228599" y="1611889"/>
          <a:ext cx="17807739" cy="7490460"/>
        </p:xfrm>
        <a:graphic>
          <a:graphicData uri="http://schemas.openxmlformats.org/drawingml/2006/table">
            <a:tbl>
              <a:tblPr firstRow="1" firstCol="1" lastRow="1" lastCol="1" bandRow="1" bandCol="1">
                <a:tableStyleId>{72833802-FEF1-4C79-8D5D-14CF1EAF98D9}</a:tableStyleId>
              </a:tblPr>
              <a:tblGrid>
                <a:gridCol w="4442210">
                  <a:extLst>
                    <a:ext uri="{9D8B030D-6E8A-4147-A177-3AD203B41FA5}">
                      <a16:colId xmlns:a16="http://schemas.microsoft.com/office/drawing/2014/main" val="3847811735"/>
                    </a:ext>
                  </a:extLst>
                </a:gridCol>
                <a:gridCol w="2089401">
                  <a:extLst>
                    <a:ext uri="{9D8B030D-6E8A-4147-A177-3AD203B41FA5}">
                      <a16:colId xmlns:a16="http://schemas.microsoft.com/office/drawing/2014/main" val="3852747853"/>
                    </a:ext>
                  </a:extLst>
                </a:gridCol>
                <a:gridCol w="11276128">
                  <a:extLst>
                    <a:ext uri="{9D8B030D-6E8A-4147-A177-3AD203B41FA5}">
                      <a16:colId xmlns:a16="http://schemas.microsoft.com/office/drawing/2014/main" val="2396287200"/>
                    </a:ext>
                  </a:extLst>
                </a:gridCol>
              </a:tblGrid>
              <a:tr h="204774">
                <a:tc>
                  <a:txBody>
                    <a:bodyPr/>
                    <a:lstStyle/>
                    <a:p>
                      <a:pPr marL="83185" indent="0" algn="ctr">
                        <a:lnSpc>
                          <a:spcPct val="100000"/>
                        </a:lnSpc>
                        <a:spcBef>
                          <a:spcPts val="360"/>
                        </a:spcBef>
                        <a:spcAft>
                          <a:spcPts val="0"/>
                        </a:spcAft>
                      </a:pPr>
                      <a:r>
                        <a:rPr lang="en-US" sz="2200">
                          <a:effectLst/>
                        </a:rPr>
                        <a:t>Indicator</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a:effectLst/>
                        </a:rPr>
                        <a:t>Unit</a:t>
                      </a:r>
                      <a:endParaRPr lang="sv-SE" sz="22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0400" marR="655320" algn="ctr">
                        <a:lnSpc>
                          <a:spcPct val="107000"/>
                        </a:lnSpc>
                        <a:spcBef>
                          <a:spcPts val="360"/>
                        </a:spcBef>
                        <a:spcAft>
                          <a:spcPts val="0"/>
                        </a:spcAft>
                      </a:pPr>
                      <a:r>
                        <a:rPr lang="en-US" sz="2200">
                          <a:effectLst/>
                        </a:rPr>
                        <a:t>Relevance</a:t>
                      </a:r>
                      <a:r>
                        <a:rPr lang="en-US" sz="2200" spc="-15">
                          <a:effectLst/>
                        </a:rPr>
                        <a:t> </a:t>
                      </a:r>
                      <a:r>
                        <a:rPr lang="en-US" sz="2200">
                          <a:effectLst/>
                        </a:rPr>
                        <a:t>for</a:t>
                      </a:r>
                      <a:r>
                        <a:rPr lang="en-US" sz="2200" spc="-20">
                          <a:effectLst/>
                        </a:rPr>
                        <a:t> </a:t>
                      </a:r>
                      <a:r>
                        <a:rPr lang="en-US" sz="2200">
                          <a:effectLst/>
                        </a:rPr>
                        <a:t>RETROFEED</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25591918"/>
                  </a:ext>
                </a:extLst>
              </a:tr>
              <a:tr h="315058">
                <a:tc gridSpan="3">
                  <a:txBody>
                    <a:bodyPr/>
                    <a:lstStyle/>
                    <a:p>
                      <a:pPr marL="1116330" indent="0" algn="l">
                        <a:lnSpc>
                          <a:spcPct val="100000"/>
                        </a:lnSpc>
                        <a:spcBef>
                          <a:spcPts val="360"/>
                        </a:spcBef>
                        <a:spcAft>
                          <a:spcPts val="0"/>
                        </a:spcAft>
                      </a:pPr>
                      <a:r>
                        <a:rPr lang="en-US" sz="2200" b="1">
                          <a:effectLst/>
                        </a:rPr>
                        <a:t>                                           KRIs</a:t>
                      </a:r>
                      <a:r>
                        <a:rPr lang="en-US" sz="2200" b="1" spc="-15">
                          <a:effectLst/>
                        </a:rPr>
                        <a:t> </a:t>
                      </a:r>
                      <a:r>
                        <a:rPr lang="en-US" sz="2200" b="1">
                          <a:effectLst/>
                        </a:rPr>
                        <a:t>related</a:t>
                      </a:r>
                      <a:r>
                        <a:rPr lang="en-US" sz="2200" b="1" spc="-15">
                          <a:effectLst/>
                        </a:rPr>
                        <a:t> </a:t>
                      </a:r>
                      <a:r>
                        <a:rPr lang="en-US" sz="2200" b="1">
                          <a:effectLst/>
                        </a:rPr>
                        <a:t>to</a:t>
                      </a:r>
                      <a:r>
                        <a:rPr lang="en-US" sz="2200" b="1" spc="-20">
                          <a:effectLst/>
                        </a:rPr>
                        <a:t> </a:t>
                      </a:r>
                      <a:r>
                        <a:rPr lang="en-US" sz="2200" b="1">
                          <a:effectLst/>
                        </a:rPr>
                        <a:t>energy</a:t>
                      </a:r>
                      <a:r>
                        <a:rPr lang="en-US" sz="2200" b="1" spc="-15">
                          <a:effectLst/>
                        </a:rPr>
                        <a:t> </a:t>
                      </a:r>
                      <a:r>
                        <a:rPr lang="en-US" sz="2200" b="1">
                          <a:effectLst/>
                        </a:rPr>
                        <a:t>use</a:t>
                      </a:r>
                      <a:r>
                        <a:rPr lang="en-US" sz="2200" b="1" spc="-15">
                          <a:effectLst/>
                        </a:rPr>
                        <a:t> </a:t>
                      </a:r>
                      <a:r>
                        <a:rPr lang="en-US" sz="2200" b="1">
                          <a:effectLst/>
                        </a:rPr>
                        <a:t>and</a:t>
                      </a:r>
                      <a:r>
                        <a:rPr lang="en-US" sz="2200" b="1" spc="-20">
                          <a:effectLst/>
                        </a:rPr>
                        <a:t> </a:t>
                      </a:r>
                      <a:r>
                        <a:rPr lang="en-US" sz="2200" b="1">
                          <a:effectLst/>
                        </a:rPr>
                        <a:t>assessment of</a:t>
                      </a:r>
                      <a:r>
                        <a:rPr lang="en-US" sz="2200" b="1" spc="-20">
                          <a:effectLst/>
                        </a:rPr>
                        <a:t> </a:t>
                      </a:r>
                      <a:r>
                        <a:rPr lang="en-US" sz="2200" b="1">
                          <a:effectLst/>
                        </a:rPr>
                        <a:t>their</a:t>
                      </a:r>
                      <a:r>
                        <a:rPr lang="en-US" sz="2200" b="1" spc="-15">
                          <a:effectLst/>
                        </a:rPr>
                        <a:t> </a:t>
                      </a:r>
                      <a:r>
                        <a:rPr lang="en-US" sz="2200" b="1">
                          <a:effectLst/>
                        </a:rPr>
                        <a:t>relevance</a:t>
                      </a:r>
                      <a:endParaRPr lang="sv-SE" sz="2200" b="1">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lnL>
                      <a:noFill/>
                    </a:lnL>
                    <a:lnT w="12700" cap="flat" cmpd="sng" algn="ctr">
                      <a:solidFill>
                        <a:schemeClr val="tx1"/>
                      </a:solidFill>
                      <a:prstDash val="solid"/>
                      <a:round/>
                      <a:headEnd type="none" w="med" len="med"/>
                      <a:tailEnd type="none" w="med" len="med"/>
                    </a:lnT>
                  </a:tcPr>
                </a:tc>
                <a:tc hMerge="1">
                  <a:txBody>
                    <a:bodyPr/>
                    <a:lstStyle/>
                    <a:p>
                      <a:endParaRPr lang="sv-SE"/>
                    </a:p>
                  </a:txBody>
                  <a:tcPr/>
                </a:tc>
                <a:extLst>
                  <a:ext uri="{0D108BD9-81ED-4DB2-BD59-A6C34878D82A}">
                    <a16:rowId xmlns:a16="http://schemas.microsoft.com/office/drawing/2014/main" val="2198553554"/>
                  </a:ext>
                </a:extLst>
              </a:tr>
              <a:tr h="1197098">
                <a:tc>
                  <a:txBody>
                    <a:bodyPr/>
                    <a:lstStyle/>
                    <a:p>
                      <a:pPr marL="0" marR="313690" indent="0" algn="l">
                        <a:lnSpc>
                          <a:spcPct val="100000"/>
                        </a:lnSpc>
                        <a:spcBef>
                          <a:spcPts val="0"/>
                        </a:spcBef>
                        <a:spcAft>
                          <a:spcPts val="0"/>
                        </a:spcAft>
                      </a:pPr>
                      <a:r>
                        <a:rPr lang="en-US" sz="2200" b="0">
                          <a:effectLst/>
                        </a:rPr>
                        <a:t>Primary energy</a:t>
                      </a:r>
                      <a:r>
                        <a:rPr lang="en-US" sz="2200" b="0" spc="-300">
                          <a:effectLst/>
                        </a:rPr>
                        <a:t> </a:t>
                      </a:r>
                      <a:r>
                        <a:rPr lang="en-US" sz="2200" b="0">
                          <a:effectLst/>
                        </a:rPr>
                        <a:t>consumption</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310" indent="0">
                        <a:lnSpc>
                          <a:spcPct val="100000"/>
                        </a:lnSpc>
                        <a:spcBef>
                          <a:spcPts val="100"/>
                        </a:spcBef>
                      </a:pPr>
                      <a:r>
                        <a:rPr lang="en-US" sz="2200" b="0">
                          <a:effectLst/>
                        </a:rPr>
                        <a:t>[MJ/output</a:t>
                      </a:r>
                      <a:r>
                        <a:rPr lang="en-US" sz="2200" b="0" spc="-10">
                          <a:effectLst/>
                        </a:rPr>
                        <a:t> </a:t>
                      </a:r>
                      <a:r>
                        <a:rPr lang="en-US" sz="2200" b="0">
                          <a:effectLst/>
                        </a:rPr>
                        <a:t>unit]</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67945" indent="0">
                        <a:lnSpc>
                          <a:spcPct val="100000"/>
                        </a:lnSpc>
                        <a:spcBef>
                          <a:spcPts val="100"/>
                        </a:spcBef>
                      </a:pPr>
                      <a:r>
                        <a:rPr lang="en-US" sz="2200" b="0">
                          <a:effectLst/>
                        </a:rPr>
                        <a:t>For</a:t>
                      </a:r>
                      <a:r>
                        <a:rPr lang="en-US" sz="2200" b="0" spc="-10">
                          <a:effectLst/>
                        </a:rPr>
                        <a:t> </a:t>
                      </a:r>
                      <a:r>
                        <a:rPr lang="en-US" sz="2200" b="0">
                          <a:effectLst/>
                        </a:rPr>
                        <a:t>all</a:t>
                      </a:r>
                      <a:r>
                        <a:rPr lang="en-US" sz="2200" b="0" spc="-10">
                          <a:effectLst/>
                        </a:rPr>
                        <a:t> </a:t>
                      </a:r>
                      <a:r>
                        <a:rPr lang="en-US" sz="2200" b="0">
                          <a:effectLst/>
                        </a:rPr>
                        <a:t>test</a:t>
                      </a:r>
                      <a:r>
                        <a:rPr lang="en-US" sz="2200" b="0" spc="-10">
                          <a:effectLst/>
                        </a:rPr>
                        <a:t> </a:t>
                      </a:r>
                      <a:r>
                        <a:rPr lang="en-US" sz="2200" b="0">
                          <a:effectLst/>
                        </a:rPr>
                        <a:t>cases</a:t>
                      </a:r>
                      <a:r>
                        <a:rPr lang="en-US" sz="2200" b="0" spc="-10">
                          <a:effectLst/>
                        </a:rPr>
                        <a:t> </a:t>
                      </a:r>
                      <a:r>
                        <a:rPr lang="en-US" sz="2200" b="0">
                          <a:effectLst/>
                        </a:rPr>
                        <a:t>but</a:t>
                      </a:r>
                      <a:r>
                        <a:rPr lang="en-US" sz="2200" b="0" spc="-5">
                          <a:effectLst/>
                        </a:rPr>
                        <a:t> </a:t>
                      </a:r>
                      <a:r>
                        <a:rPr lang="en-US" sz="2200" b="0">
                          <a:effectLst/>
                        </a:rPr>
                        <a:t>particularly</a:t>
                      </a:r>
                      <a:r>
                        <a:rPr lang="en-US" sz="2200" b="0" spc="-10">
                          <a:effectLst/>
                        </a:rPr>
                        <a:t> </a:t>
                      </a:r>
                      <a:r>
                        <a:rPr lang="en-US" sz="2200" b="0">
                          <a:effectLst/>
                        </a:rPr>
                        <a:t>for</a:t>
                      </a:r>
                      <a:r>
                        <a:rPr lang="en-US" sz="2200" b="0" spc="-5">
                          <a:effectLst/>
                        </a:rPr>
                        <a:t> </a:t>
                      </a:r>
                      <a:r>
                        <a:rPr lang="en-US" sz="2200" b="0">
                          <a:effectLst/>
                        </a:rPr>
                        <a:t>the:</a:t>
                      </a:r>
                      <a:endParaRPr lang="sv-SE" sz="2200" b="0">
                        <a:effectLst/>
                      </a:endParaRPr>
                    </a:p>
                    <a:p>
                      <a:pPr marL="342900" marR="186055" lvl="0" indent="0">
                        <a:lnSpc>
                          <a:spcPct val="100000"/>
                        </a:lnSpc>
                        <a:spcBef>
                          <a:spcPts val="95"/>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aluminum case which expects an energy reduction for</a:t>
                      </a:r>
                      <a:r>
                        <a:rPr lang="en-US" sz="2200" b="0" spc="-300">
                          <a:effectLst/>
                        </a:rPr>
                        <a:t> </a:t>
                      </a:r>
                      <a:r>
                        <a:rPr lang="en-US" sz="2200" b="0">
                          <a:effectLst/>
                        </a:rPr>
                        <a:t>increase</a:t>
                      </a:r>
                      <a:r>
                        <a:rPr lang="en-US" sz="2200" b="0" spc="-5">
                          <a:effectLst/>
                        </a:rPr>
                        <a:t> </a:t>
                      </a:r>
                      <a:r>
                        <a:rPr lang="en-US" sz="2200" b="0">
                          <a:effectLst/>
                        </a:rPr>
                        <a:t>in</a:t>
                      </a:r>
                      <a:r>
                        <a:rPr lang="en-US" sz="2200" b="0" spc="-5">
                          <a:effectLst/>
                        </a:rPr>
                        <a:t> </a:t>
                      </a:r>
                      <a:r>
                        <a:rPr lang="en-US" sz="2200" b="0">
                          <a:effectLst/>
                        </a:rPr>
                        <a:t>the share of</a:t>
                      </a:r>
                      <a:r>
                        <a:rPr lang="en-US" sz="2200" b="0" spc="-5">
                          <a:effectLst/>
                        </a:rPr>
                        <a:t> </a:t>
                      </a:r>
                      <a:r>
                        <a:rPr lang="en-US" sz="2200" b="0">
                          <a:effectLst/>
                        </a:rPr>
                        <a:t>scrap.</a:t>
                      </a:r>
                      <a:endParaRPr lang="sv-SE" sz="2200" b="0">
                        <a:effectLst/>
                      </a:endParaRPr>
                    </a:p>
                    <a:p>
                      <a:pPr marL="342900" marR="340995" lvl="0" indent="0">
                        <a:lnSpc>
                          <a:spcPct val="100000"/>
                        </a:lnSpc>
                        <a:spcBef>
                          <a:spcPts val="95"/>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the steel and cement factories, which are looking to</a:t>
                      </a:r>
                      <a:r>
                        <a:rPr lang="en-US" sz="2200" b="0" spc="-295">
                          <a:effectLst/>
                        </a:rPr>
                        <a:t> </a:t>
                      </a:r>
                      <a:r>
                        <a:rPr lang="en-US" sz="2200" b="0">
                          <a:effectLst/>
                        </a:rPr>
                        <a:t>reduce</a:t>
                      </a:r>
                      <a:r>
                        <a:rPr lang="en-US" sz="2200" b="0" spc="-5">
                          <a:effectLst/>
                        </a:rPr>
                        <a:t> </a:t>
                      </a:r>
                      <a:r>
                        <a:rPr lang="en-US" sz="2200" b="0">
                          <a:effectLst/>
                        </a:rPr>
                        <a:t>their</a:t>
                      </a:r>
                      <a:r>
                        <a:rPr lang="en-US" sz="2200" b="0" spc="-10">
                          <a:effectLst/>
                        </a:rPr>
                        <a:t> </a:t>
                      </a:r>
                      <a:r>
                        <a:rPr lang="en-US" sz="2200" b="0">
                          <a:effectLst/>
                        </a:rPr>
                        <a:t>primary energy use</a:t>
                      </a:r>
                      <a:endParaRPr lang="sv-SE" sz="2200" b="0">
                        <a:effectLst/>
                      </a:endParaRPr>
                    </a:p>
                    <a:p>
                      <a:pPr marL="342900" lvl="0" indent="0">
                        <a:lnSpc>
                          <a:spcPct val="100000"/>
                        </a:lnSpc>
                        <a:spcBef>
                          <a:spcPts val="90"/>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fertilizer</a:t>
                      </a:r>
                      <a:r>
                        <a:rPr lang="en-US" sz="2200" b="0" spc="-20">
                          <a:effectLst/>
                        </a:rPr>
                        <a:t> </a:t>
                      </a:r>
                      <a:r>
                        <a:rPr lang="en-US" sz="2200" b="0">
                          <a:effectLst/>
                        </a:rPr>
                        <a:t>case</a:t>
                      </a:r>
                      <a:r>
                        <a:rPr lang="en-US" sz="2200" b="0" spc="-10">
                          <a:effectLst/>
                        </a:rPr>
                        <a:t> </a:t>
                      </a:r>
                      <a:r>
                        <a:rPr lang="en-US" sz="2200" b="0">
                          <a:effectLst/>
                        </a:rPr>
                        <a:t>which</a:t>
                      </a:r>
                      <a:r>
                        <a:rPr lang="en-US" sz="2200" b="0" spc="-5">
                          <a:effectLst/>
                        </a:rPr>
                        <a:t> </a:t>
                      </a:r>
                      <a:r>
                        <a:rPr lang="en-US" sz="2200" b="0">
                          <a:effectLst/>
                        </a:rPr>
                        <a:t>aims</a:t>
                      </a:r>
                      <a:r>
                        <a:rPr lang="en-US" sz="2200" b="0" spc="-10">
                          <a:effectLst/>
                        </a:rPr>
                        <a:t> </a:t>
                      </a:r>
                      <a:r>
                        <a:rPr lang="en-US" sz="2200" b="0">
                          <a:effectLst/>
                        </a:rPr>
                        <a:t>at</a:t>
                      </a:r>
                      <a:r>
                        <a:rPr lang="en-US" sz="2200" b="0" spc="-5">
                          <a:effectLst/>
                        </a:rPr>
                        <a:t> </a:t>
                      </a:r>
                      <a:r>
                        <a:rPr lang="en-US" sz="2200" b="0">
                          <a:effectLst/>
                        </a:rPr>
                        <a:t>modifying</a:t>
                      </a:r>
                      <a:r>
                        <a:rPr lang="en-US" sz="2200" b="0" spc="-10">
                          <a:effectLst/>
                        </a:rPr>
                        <a:t> </a:t>
                      </a:r>
                      <a:r>
                        <a:rPr lang="en-US" sz="2200" b="0">
                          <a:effectLst/>
                        </a:rPr>
                        <a:t>their</a:t>
                      </a:r>
                      <a:r>
                        <a:rPr lang="en-US" sz="2200" b="0" spc="-10">
                          <a:effectLst/>
                        </a:rPr>
                        <a:t> </a:t>
                      </a:r>
                      <a:r>
                        <a:rPr lang="en-US" sz="2200" b="0">
                          <a:effectLst/>
                        </a:rPr>
                        <a:t>heat</a:t>
                      </a:r>
                      <a:r>
                        <a:rPr lang="en-US" sz="2200" b="0" spc="-10">
                          <a:effectLst/>
                        </a:rPr>
                        <a:t> </a:t>
                      </a:r>
                      <a:r>
                        <a:rPr lang="en-US" sz="2200" b="0">
                          <a:effectLst/>
                        </a:rPr>
                        <a:t>source</a:t>
                      </a:r>
                      <a:endParaRPr lang="sv-SE" sz="2200" b="0">
                        <a:effectLst/>
                      </a:endParaRPr>
                    </a:p>
                    <a:p>
                      <a:pPr marL="342900" marR="335915" lvl="0" indent="0">
                        <a:lnSpc>
                          <a:spcPct val="100000"/>
                        </a:lnSpc>
                        <a:spcBef>
                          <a:spcPts val="155"/>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ceramic case which aims at integrating smart</a:t>
                      </a:r>
                      <a:r>
                        <a:rPr lang="en-US" sz="2200" b="0" spc="5">
                          <a:effectLst/>
                        </a:rPr>
                        <a:t> </a:t>
                      </a:r>
                      <a:r>
                        <a:rPr lang="en-US" sz="2200" b="0">
                          <a:effectLst/>
                        </a:rPr>
                        <a:t>combustion</a:t>
                      </a:r>
                      <a:r>
                        <a:rPr lang="en-US" sz="2200" b="0" spc="-30">
                          <a:effectLst/>
                        </a:rPr>
                        <a:t> </a:t>
                      </a:r>
                      <a:r>
                        <a:rPr lang="en-US" sz="2200" b="0">
                          <a:effectLst/>
                        </a:rPr>
                        <a:t>and</a:t>
                      </a:r>
                      <a:r>
                        <a:rPr lang="en-US" sz="2200" b="0" spc="-25">
                          <a:effectLst/>
                        </a:rPr>
                        <a:t> </a:t>
                      </a:r>
                      <a:r>
                        <a:rPr lang="en-US" sz="2200" b="0">
                          <a:effectLst/>
                        </a:rPr>
                        <a:t>improving</a:t>
                      </a:r>
                      <a:r>
                        <a:rPr lang="en-US" sz="2200" b="0" spc="-20">
                          <a:effectLst/>
                        </a:rPr>
                        <a:t> </a:t>
                      </a:r>
                      <a:r>
                        <a:rPr lang="en-US" sz="2200" b="0">
                          <a:effectLst/>
                        </a:rPr>
                        <a:t>the</a:t>
                      </a:r>
                      <a:r>
                        <a:rPr lang="en-US" sz="2200" b="0" spc="-25">
                          <a:effectLst/>
                        </a:rPr>
                        <a:t> </a:t>
                      </a:r>
                      <a:r>
                        <a:rPr lang="en-US" sz="2200" b="0">
                          <a:effectLst/>
                        </a:rPr>
                        <a:t>waste</a:t>
                      </a:r>
                      <a:r>
                        <a:rPr lang="en-US" sz="2200" b="0" spc="-25">
                          <a:effectLst/>
                        </a:rPr>
                        <a:t> </a:t>
                      </a:r>
                      <a:r>
                        <a:rPr lang="en-US" sz="2200" b="0">
                          <a:effectLst/>
                        </a:rPr>
                        <a:t>heat</a:t>
                      </a:r>
                      <a:r>
                        <a:rPr lang="en-US" sz="2200" b="0" spc="-20">
                          <a:effectLst/>
                        </a:rPr>
                        <a:t> </a:t>
                      </a:r>
                      <a:r>
                        <a:rPr lang="en-US" sz="2200" b="0">
                          <a:effectLst/>
                        </a:rPr>
                        <a:t>recovery.</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2353165"/>
                  </a:ext>
                </a:extLst>
              </a:tr>
              <a:tr h="865893">
                <a:tc>
                  <a:txBody>
                    <a:bodyPr/>
                    <a:lstStyle/>
                    <a:p>
                      <a:pPr marL="67945" marR="80645" indent="0" algn="l">
                        <a:lnSpc>
                          <a:spcPct val="100000"/>
                        </a:lnSpc>
                        <a:spcBef>
                          <a:spcPts val="95"/>
                        </a:spcBef>
                        <a:spcAft>
                          <a:spcPts val="0"/>
                        </a:spcAft>
                      </a:pPr>
                      <a:r>
                        <a:rPr lang="en-US" sz="2200" b="0">
                          <a:effectLst/>
                        </a:rPr>
                        <a:t>Final energy</a:t>
                      </a:r>
                      <a:r>
                        <a:rPr lang="en-US" sz="2200" b="0" spc="5">
                          <a:effectLst/>
                        </a:rPr>
                        <a:t> </a:t>
                      </a:r>
                      <a:r>
                        <a:rPr lang="en-US" sz="2200" b="0">
                          <a:effectLst/>
                        </a:rPr>
                        <a:t>consumption by</a:t>
                      </a:r>
                      <a:r>
                        <a:rPr lang="en-US" sz="2200" b="0" spc="5">
                          <a:effectLst/>
                        </a:rPr>
                        <a:t> </a:t>
                      </a:r>
                      <a:r>
                        <a:rPr lang="en-US" sz="2200" b="0">
                          <a:effectLst/>
                        </a:rPr>
                        <a:t>type of energy</a:t>
                      </a:r>
                      <a:r>
                        <a:rPr lang="en-US" sz="2200" b="0" spc="5">
                          <a:effectLst/>
                        </a:rPr>
                        <a:t> </a:t>
                      </a:r>
                      <a:r>
                        <a:rPr lang="en-US" sz="2200" b="0">
                          <a:effectLst/>
                        </a:rPr>
                        <a:t>carrier (e.g. natural</a:t>
                      </a:r>
                      <a:r>
                        <a:rPr lang="en-US" sz="2200" b="0" spc="-300">
                          <a:effectLst/>
                        </a:rPr>
                        <a:t> </a:t>
                      </a:r>
                      <a:r>
                        <a:rPr lang="en-US" sz="2200" b="0">
                          <a:effectLst/>
                        </a:rPr>
                        <a:t>gas, coal,</a:t>
                      </a:r>
                      <a:r>
                        <a:rPr lang="en-US" sz="2200" b="0" spc="5">
                          <a:effectLst/>
                        </a:rPr>
                        <a:t> </a:t>
                      </a:r>
                      <a:r>
                        <a:rPr lang="en-US" sz="2200" b="0">
                          <a:effectLst/>
                        </a:rPr>
                        <a:t>electricity,</a:t>
                      </a:r>
                      <a:r>
                        <a:rPr lang="en-US" sz="2200" b="0" spc="-15">
                          <a:effectLst/>
                        </a:rPr>
                        <a:t> </a:t>
                      </a:r>
                      <a:r>
                        <a:rPr lang="en-US" sz="2200" b="0">
                          <a:effectLst/>
                        </a:rPr>
                        <a:t>etc.)</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310" indent="0">
                        <a:lnSpc>
                          <a:spcPct val="100000"/>
                        </a:lnSpc>
                        <a:spcBef>
                          <a:spcPts val="100"/>
                        </a:spcBef>
                      </a:pPr>
                      <a:r>
                        <a:rPr lang="en-US" sz="2200" b="0">
                          <a:effectLst/>
                        </a:rPr>
                        <a:t>[MJ/unit</a:t>
                      </a:r>
                      <a:r>
                        <a:rPr lang="en-US" sz="2200" b="0" spc="-10">
                          <a:effectLst/>
                        </a:rPr>
                        <a:t> </a:t>
                      </a:r>
                      <a:r>
                        <a:rPr lang="en-US" sz="2200" b="0">
                          <a:effectLst/>
                        </a:rPr>
                        <a:t>product]</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310" indent="0">
                        <a:lnSpc>
                          <a:spcPct val="100000"/>
                        </a:lnSpc>
                        <a:spcBef>
                          <a:spcPts val="100"/>
                        </a:spcBef>
                      </a:pPr>
                      <a:r>
                        <a:rPr lang="en-US" sz="2200" b="0">
                          <a:effectLst/>
                        </a:rPr>
                        <a:t>For</a:t>
                      </a:r>
                      <a:r>
                        <a:rPr lang="en-US" sz="2200" b="0" spc="-10">
                          <a:effectLst/>
                        </a:rPr>
                        <a:t> </a:t>
                      </a:r>
                      <a:r>
                        <a:rPr lang="en-US" sz="2200" b="0">
                          <a:effectLst/>
                        </a:rPr>
                        <a:t>all</a:t>
                      </a:r>
                      <a:r>
                        <a:rPr lang="en-US" sz="2200" b="0" spc="-10">
                          <a:effectLst/>
                        </a:rPr>
                        <a:t> </a:t>
                      </a:r>
                      <a:r>
                        <a:rPr lang="en-US" sz="2200" b="0">
                          <a:effectLst/>
                        </a:rPr>
                        <a:t>test</a:t>
                      </a:r>
                      <a:r>
                        <a:rPr lang="en-US" sz="2200" b="0" spc="-15">
                          <a:effectLst/>
                        </a:rPr>
                        <a:t> </a:t>
                      </a:r>
                      <a:r>
                        <a:rPr lang="en-US" sz="2200" b="0">
                          <a:effectLst/>
                        </a:rPr>
                        <a:t>cases</a:t>
                      </a:r>
                      <a:r>
                        <a:rPr lang="en-US" sz="2200" b="0" spc="-5">
                          <a:effectLst/>
                        </a:rPr>
                        <a:t> </a:t>
                      </a:r>
                      <a:r>
                        <a:rPr lang="en-US" sz="2200" b="0">
                          <a:effectLst/>
                        </a:rPr>
                        <a:t>but</a:t>
                      </a:r>
                      <a:r>
                        <a:rPr lang="en-US" sz="2200" b="0" spc="-10">
                          <a:effectLst/>
                        </a:rPr>
                        <a:t> </a:t>
                      </a:r>
                      <a:r>
                        <a:rPr lang="en-US" sz="2200" b="0">
                          <a:effectLst/>
                        </a:rPr>
                        <a:t>particularly</a:t>
                      </a:r>
                      <a:r>
                        <a:rPr lang="en-US" sz="2200" b="0" spc="-10">
                          <a:effectLst/>
                        </a:rPr>
                        <a:t> </a:t>
                      </a:r>
                      <a:r>
                        <a:rPr lang="en-US" sz="2200" b="0">
                          <a:effectLst/>
                        </a:rPr>
                        <a:t>for</a:t>
                      </a:r>
                      <a:r>
                        <a:rPr lang="en-US" sz="2200" b="0" spc="-20">
                          <a:effectLst/>
                        </a:rPr>
                        <a:t> </a:t>
                      </a:r>
                      <a:r>
                        <a:rPr lang="en-US" sz="2200" b="0">
                          <a:effectLst/>
                        </a:rPr>
                        <a:t>cases</a:t>
                      </a:r>
                      <a:r>
                        <a:rPr lang="en-US" sz="2200" b="0" spc="-5">
                          <a:effectLst/>
                        </a:rPr>
                        <a:t> </a:t>
                      </a:r>
                      <a:r>
                        <a:rPr lang="en-US" sz="2200" b="0">
                          <a:effectLst/>
                        </a:rPr>
                        <a:t>mentioned</a:t>
                      </a:r>
                      <a:r>
                        <a:rPr lang="en-US" sz="2200" b="0" spc="-10">
                          <a:effectLst/>
                        </a:rPr>
                        <a:t> </a:t>
                      </a:r>
                      <a:r>
                        <a:rPr lang="en-US" sz="2200" b="0">
                          <a:effectLst/>
                        </a:rPr>
                        <a:t>under</a:t>
                      </a:r>
                      <a:r>
                        <a:rPr lang="en-US" sz="2200" b="0" spc="-290">
                          <a:effectLst/>
                        </a:rPr>
                        <a:t> </a:t>
                      </a:r>
                      <a:r>
                        <a:rPr lang="en-US" sz="2200" b="0">
                          <a:effectLst/>
                        </a:rPr>
                        <a:t>primary</a:t>
                      </a:r>
                      <a:r>
                        <a:rPr lang="en-US" sz="2200" b="0" spc="-5">
                          <a:effectLst/>
                        </a:rPr>
                        <a:t> </a:t>
                      </a:r>
                      <a:r>
                        <a:rPr lang="en-US" sz="2200" b="0">
                          <a:effectLst/>
                        </a:rPr>
                        <a:t>energy consumption.</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1117443"/>
                  </a:ext>
                </a:extLst>
              </a:tr>
              <a:tr h="204774">
                <a:tc gridSpan="3">
                  <a:txBody>
                    <a:bodyPr/>
                    <a:lstStyle/>
                    <a:p>
                      <a:pPr marL="72390" indent="0" algn="l">
                        <a:lnSpc>
                          <a:spcPct val="100000"/>
                        </a:lnSpc>
                        <a:spcBef>
                          <a:spcPts val="470"/>
                        </a:spcBef>
                        <a:spcAft>
                          <a:spcPts val="0"/>
                        </a:spcAft>
                      </a:pPr>
                      <a:r>
                        <a:rPr lang="en-US" sz="2200" b="1">
                          <a:effectLst/>
                        </a:rPr>
                        <a:t>                                                        KRIs</a:t>
                      </a:r>
                      <a:r>
                        <a:rPr lang="en-US" sz="2200" b="1" spc="-15">
                          <a:effectLst/>
                        </a:rPr>
                        <a:t> </a:t>
                      </a:r>
                      <a:r>
                        <a:rPr lang="en-US" sz="2200" b="1">
                          <a:effectLst/>
                        </a:rPr>
                        <a:t>related</a:t>
                      </a:r>
                      <a:r>
                        <a:rPr lang="en-US" sz="2200" b="1" spc="-20">
                          <a:effectLst/>
                        </a:rPr>
                        <a:t> </a:t>
                      </a:r>
                      <a:r>
                        <a:rPr lang="en-US" sz="2200" b="1">
                          <a:effectLst/>
                        </a:rPr>
                        <a:t>to</a:t>
                      </a:r>
                      <a:r>
                        <a:rPr lang="en-US" sz="2200" b="1" spc="-20">
                          <a:effectLst/>
                        </a:rPr>
                        <a:t> </a:t>
                      </a:r>
                      <a:r>
                        <a:rPr lang="en-US" sz="2200" b="1">
                          <a:effectLst/>
                        </a:rPr>
                        <a:t>material</a:t>
                      </a:r>
                      <a:r>
                        <a:rPr lang="en-US" sz="2200" b="1" spc="-20">
                          <a:effectLst/>
                        </a:rPr>
                        <a:t> </a:t>
                      </a:r>
                      <a:r>
                        <a:rPr lang="en-US" sz="2200" b="1">
                          <a:effectLst/>
                        </a:rPr>
                        <a:t>flow</a:t>
                      </a:r>
                      <a:r>
                        <a:rPr lang="en-US" sz="2200" b="1" spc="-15">
                          <a:effectLst/>
                        </a:rPr>
                        <a:t> </a:t>
                      </a:r>
                      <a:r>
                        <a:rPr lang="en-US" sz="2200" b="1">
                          <a:effectLst/>
                        </a:rPr>
                        <a:t>and</a:t>
                      </a:r>
                      <a:r>
                        <a:rPr lang="en-US" sz="2200" b="1" spc="-25">
                          <a:effectLst/>
                        </a:rPr>
                        <a:t> </a:t>
                      </a:r>
                      <a:r>
                        <a:rPr lang="en-US" sz="2200" b="1">
                          <a:effectLst/>
                        </a:rPr>
                        <a:t>assessment</a:t>
                      </a:r>
                      <a:r>
                        <a:rPr lang="en-US" sz="2200" b="1" spc="-20">
                          <a:effectLst/>
                        </a:rPr>
                        <a:t> </a:t>
                      </a:r>
                      <a:r>
                        <a:rPr lang="en-US" sz="2200" b="1">
                          <a:effectLst/>
                        </a:rPr>
                        <a:t>of</a:t>
                      </a:r>
                      <a:r>
                        <a:rPr lang="en-US" sz="2200" b="1" spc="-20">
                          <a:effectLst/>
                        </a:rPr>
                        <a:t> </a:t>
                      </a:r>
                      <a:r>
                        <a:rPr lang="en-US" sz="2200" b="1">
                          <a:effectLst/>
                        </a:rPr>
                        <a:t>their</a:t>
                      </a:r>
                      <a:r>
                        <a:rPr lang="en-US" sz="2200" b="1" spc="-15">
                          <a:effectLst/>
                        </a:rPr>
                        <a:t> </a:t>
                      </a:r>
                      <a:r>
                        <a:rPr lang="en-US" sz="2200" b="1">
                          <a:effectLst/>
                        </a:rPr>
                        <a:t>relevance</a:t>
                      </a:r>
                      <a:endParaRPr lang="sv-SE" sz="2200" b="1">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lnL>
                      <a:noFill/>
                    </a:lnL>
                    <a:lnT w="12700" cap="flat" cmpd="sng" algn="ctr">
                      <a:solidFill>
                        <a:schemeClr val="tx1"/>
                      </a:solidFill>
                      <a:prstDash val="solid"/>
                      <a:round/>
                      <a:headEnd type="none" w="med" len="med"/>
                      <a:tailEnd type="none" w="med" len="med"/>
                    </a:lnT>
                  </a:tcPr>
                </a:tc>
                <a:tc hMerge="1">
                  <a:txBody>
                    <a:bodyPr/>
                    <a:lstStyle/>
                    <a:p>
                      <a:endParaRPr lang="sv-SE"/>
                    </a:p>
                  </a:txBody>
                  <a:tcPr/>
                </a:tc>
                <a:extLst>
                  <a:ext uri="{0D108BD9-81ED-4DB2-BD59-A6C34878D82A}">
                    <a16:rowId xmlns:a16="http://schemas.microsoft.com/office/drawing/2014/main" val="384023565"/>
                  </a:ext>
                </a:extLst>
              </a:tr>
              <a:tr h="403342">
                <a:tc>
                  <a:txBody>
                    <a:bodyPr/>
                    <a:lstStyle/>
                    <a:p>
                      <a:pPr marL="67945" marR="146050" indent="0" algn="l">
                        <a:lnSpc>
                          <a:spcPct val="100000"/>
                        </a:lnSpc>
                        <a:spcBef>
                          <a:spcPts val="100"/>
                        </a:spcBef>
                        <a:spcAft>
                          <a:spcPts val="0"/>
                        </a:spcAft>
                      </a:pPr>
                      <a:r>
                        <a:rPr lang="en-US" sz="2200" b="0">
                          <a:effectLst/>
                        </a:rPr>
                        <a:t>Material intensity,</a:t>
                      </a:r>
                      <a:r>
                        <a:rPr lang="en-US" sz="2200" b="0" spc="5">
                          <a:effectLst/>
                        </a:rPr>
                        <a:t> </a:t>
                      </a:r>
                      <a:r>
                        <a:rPr lang="en-US" sz="2200" b="0">
                          <a:effectLst/>
                        </a:rPr>
                        <a:t>as in raw material</a:t>
                      </a:r>
                      <a:r>
                        <a:rPr lang="en-US" sz="2200" b="0" spc="-295">
                          <a:effectLst/>
                        </a:rPr>
                        <a:t> </a:t>
                      </a:r>
                      <a:r>
                        <a:rPr lang="en-US" sz="2200" b="0">
                          <a:effectLst/>
                        </a:rPr>
                        <a:t>per</a:t>
                      </a:r>
                      <a:r>
                        <a:rPr lang="en-US" sz="2200" b="0" spc="-30">
                          <a:effectLst/>
                        </a:rPr>
                        <a:t> </a:t>
                      </a:r>
                      <a:r>
                        <a:rPr lang="en-US" sz="2200" b="0">
                          <a:effectLst/>
                        </a:rPr>
                        <a:t>unit</a:t>
                      </a:r>
                      <a:r>
                        <a:rPr lang="en-US" sz="2200" b="0" spc="-25">
                          <a:effectLst/>
                        </a:rPr>
                        <a:t> </a:t>
                      </a:r>
                      <a:r>
                        <a:rPr lang="en-US" sz="2200" b="0">
                          <a:effectLst/>
                        </a:rPr>
                        <a:t>of</a:t>
                      </a:r>
                      <a:r>
                        <a:rPr lang="en-US" sz="2200" b="0" spc="-25">
                          <a:effectLst/>
                        </a:rPr>
                        <a:t> </a:t>
                      </a:r>
                      <a:r>
                        <a:rPr lang="en-US" sz="2200" b="0">
                          <a:effectLst/>
                        </a:rPr>
                        <a:t>product</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0">
                        <a:lnSpc>
                          <a:spcPct val="100000"/>
                        </a:lnSpc>
                      </a:pPr>
                      <a:r>
                        <a:rPr lang="en-US" sz="2200" b="0">
                          <a:effectLst/>
                        </a:rPr>
                        <a:t>[kg/unit</a:t>
                      </a:r>
                      <a:r>
                        <a:rPr lang="en-US" sz="2200" b="0" spc="-10">
                          <a:effectLst/>
                        </a:rPr>
                        <a:t> </a:t>
                      </a:r>
                      <a:r>
                        <a:rPr lang="en-US" sz="2200" b="0">
                          <a:effectLst/>
                        </a:rPr>
                        <a:t>product]</a:t>
                      </a:r>
                      <a:endParaRPr lang="sv-SE" sz="2200" b="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67310" indent="0">
                        <a:lnSpc>
                          <a:spcPct val="100000"/>
                        </a:lnSpc>
                        <a:spcBef>
                          <a:spcPts val="100"/>
                        </a:spcBef>
                        <a:spcAft>
                          <a:spcPts val="0"/>
                        </a:spcAft>
                      </a:pPr>
                      <a:r>
                        <a:rPr lang="en-US" sz="2200" b="0">
                          <a:effectLst/>
                        </a:rPr>
                        <a:t>Relevant</a:t>
                      </a:r>
                      <a:r>
                        <a:rPr lang="en-US" sz="2200" b="0" spc="-15">
                          <a:effectLst/>
                        </a:rPr>
                        <a:t> </a:t>
                      </a:r>
                      <a:r>
                        <a:rPr lang="en-US" sz="2200" b="0">
                          <a:effectLst/>
                        </a:rPr>
                        <a:t>for</a:t>
                      </a:r>
                      <a:r>
                        <a:rPr lang="en-US" sz="2200" b="0" spc="-15">
                          <a:effectLst/>
                        </a:rPr>
                        <a:t> </a:t>
                      </a:r>
                      <a:r>
                        <a:rPr lang="en-US" sz="2200" b="0">
                          <a:effectLst/>
                        </a:rPr>
                        <a:t>all</a:t>
                      </a:r>
                      <a:r>
                        <a:rPr lang="en-US" sz="2200" b="0" spc="-10">
                          <a:effectLst/>
                        </a:rPr>
                        <a:t> </a:t>
                      </a:r>
                      <a:r>
                        <a:rPr lang="en-US" sz="2200" b="0">
                          <a:effectLst/>
                        </a:rPr>
                        <a:t>test</a:t>
                      </a:r>
                      <a:r>
                        <a:rPr lang="en-US" sz="2200" b="0" spc="-15">
                          <a:effectLst/>
                        </a:rPr>
                        <a:t> </a:t>
                      </a:r>
                      <a:r>
                        <a:rPr lang="en-US" sz="2200" b="0">
                          <a:effectLst/>
                        </a:rPr>
                        <a:t>cases,</a:t>
                      </a:r>
                      <a:r>
                        <a:rPr lang="en-US" sz="2200" b="0" spc="-10">
                          <a:effectLst/>
                        </a:rPr>
                        <a:t> </a:t>
                      </a:r>
                      <a:r>
                        <a:rPr lang="en-US" sz="2200" b="0">
                          <a:effectLst/>
                        </a:rPr>
                        <a:t>as</a:t>
                      </a:r>
                      <a:r>
                        <a:rPr lang="en-US" sz="2200" b="0" spc="-10">
                          <a:effectLst/>
                        </a:rPr>
                        <a:t> </a:t>
                      </a:r>
                      <a:r>
                        <a:rPr lang="en-US" sz="2200" b="0">
                          <a:effectLst/>
                        </a:rPr>
                        <a:t>material</a:t>
                      </a:r>
                      <a:r>
                        <a:rPr lang="en-US" sz="2200" b="0" spc="-10">
                          <a:effectLst/>
                        </a:rPr>
                        <a:t> </a:t>
                      </a:r>
                      <a:r>
                        <a:rPr lang="en-US" sz="2200" b="0">
                          <a:effectLst/>
                        </a:rPr>
                        <a:t>intensity</a:t>
                      </a:r>
                      <a:r>
                        <a:rPr lang="en-US" sz="2200" b="0" spc="-10">
                          <a:effectLst/>
                        </a:rPr>
                        <a:t> </a:t>
                      </a:r>
                      <a:r>
                        <a:rPr lang="en-US" sz="2200" b="0">
                          <a:effectLst/>
                        </a:rPr>
                        <a:t>reductions</a:t>
                      </a:r>
                      <a:r>
                        <a:rPr lang="en-US" sz="2200" b="0" spc="-10">
                          <a:effectLst/>
                        </a:rPr>
                        <a:t> </a:t>
                      </a:r>
                      <a:r>
                        <a:rPr lang="en-US" sz="2200" b="0">
                          <a:effectLst/>
                        </a:rPr>
                        <a:t>are</a:t>
                      </a:r>
                      <a:r>
                        <a:rPr lang="en-US" sz="2200" b="0" spc="-295">
                          <a:effectLst/>
                        </a:rPr>
                        <a:t> </a:t>
                      </a:r>
                      <a:r>
                        <a:rPr lang="en-US" sz="2200" b="0">
                          <a:effectLst/>
                        </a:rPr>
                        <a:t>expected</a:t>
                      </a:r>
                      <a:r>
                        <a:rPr lang="en-US" sz="2200" b="0" spc="-5">
                          <a:effectLst/>
                        </a:rPr>
                        <a:t> </a:t>
                      </a:r>
                      <a:r>
                        <a:rPr lang="en-US" sz="2200" b="0">
                          <a:effectLst/>
                        </a:rPr>
                        <a:t>for</a:t>
                      </a:r>
                      <a:r>
                        <a:rPr lang="en-US" sz="2200" b="0" spc="-5">
                          <a:effectLst/>
                        </a:rPr>
                        <a:t> </a:t>
                      </a:r>
                      <a:r>
                        <a:rPr lang="en-US" sz="2200" b="0">
                          <a:effectLst/>
                        </a:rPr>
                        <a:t>all cases.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1889971"/>
                  </a:ext>
                </a:extLst>
              </a:tr>
              <a:tr h="1176414">
                <a:tc>
                  <a:txBody>
                    <a:bodyPr/>
                    <a:lstStyle/>
                    <a:p>
                      <a:pPr marL="67945" marR="204470" indent="0" algn="l">
                        <a:lnSpc>
                          <a:spcPct val="100000"/>
                        </a:lnSpc>
                        <a:spcBef>
                          <a:spcPts val="100"/>
                        </a:spcBef>
                        <a:spcAft>
                          <a:spcPts val="0"/>
                        </a:spcAft>
                      </a:pPr>
                      <a:r>
                        <a:rPr lang="en-US" sz="2200" b="0">
                          <a:effectLst/>
                        </a:rPr>
                        <a:t>Input of waste/by</a:t>
                      </a:r>
                      <a:r>
                        <a:rPr lang="en-US" sz="2200" b="0" spc="-295">
                          <a:effectLst/>
                        </a:rPr>
                        <a:t> </a:t>
                      </a:r>
                      <a:r>
                        <a:rPr lang="en-US" sz="2200" b="0">
                          <a:effectLst/>
                        </a:rPr>
                        <a:t>products as raw</a:t>
                      </a:r>
                      <a:r>
                        <a:rPr lang="en-US" sz="2200" b="0" spc="5">
                          <a:effectLst/>
                        </a:rPr>
                        <a:t> </a:t>
                      </a:r>
                      <a:r>
                        <a:rPr lang="en-US" sz="2200" b="0">
                          <a:effectLst/>
                        </a:rPr>
                        <a:t>material (not</a:t>
                      </a:r>
                      <a:r>
                        <a:rPr lang="en-US" sz="2200" b="0" spc="5">
                          <a:effectLst/>
                        </a:rPr>
                        <a:t> </a:t>
                      </a:r>
                      <a:r>
                        <a:rPr lang="en-US" sz="2200" b="0">
                          <a:effectLst/>
                        </a:rPr>
                        <a:t>energy</a:t>
                      </a:r>
                      <a:r>
                        <a:rPr lang="en-US" sz="2200" b="0" spc="305">
                          <a:effectLst/>
                        </a:rPr>
                        <a:t> </a:t>
                      </a:r>
                      <a:r>
                        <a:rPr lang="en-US" sz="2200" b="0">
                          <a:effectLst/>
                        </a:rPr>
                        <a:t>carrier)</a:t>
                      </a:r>
                      <a:r>
                        <a:rPr lang="en-US" sz="2200" b="0" spc="5">
                          <a:effectLst/>
                        </a:rPr>
                        <a:t> </a:t>
                      </a:r>
                      <a:r>
                        <a:rPr lang="en-US" sz="2200" b="0">
                          <a:effectLst/>
                        </a:rPr>
                        <a:t>or</a:t>
                      </a:r>
                      <a:endParaRPr lang="sv-SE" sz="2200" b="0">
                        <a:effectLst/>
                      </a:endParaRPr>
                    </a:p>
                    <a:p>
                      <a:pPr marL="67945" marR="235585" indent="0" algn="l">
                        <a:lnSpc>
                          <a:spcPct val="100000"/>
                        </a:lnSpc>
                        <a:spcBef>
                          <a:spcPts val="100"/>
                        </a:spcBef>
                        <a:spcAft>
                          <a:spcPts val="0"/>
                        </a:spcAft>
                      </a:pPr>
                      <a:r>
                        <a:rPr lang="en-US" sz="2200" b="0">
                          <a:effectLst/>
                        </a:rPr>
                        <a:t>Input of recycled</a:t>
                      </a:r>
                      <a:r>
                        <a:rPr lang="en-US" sz="2200" b="0" spc="-295">
                          <a:effectLst/>
                        </a:rPr>
                        <a:t> </a:t>
                      </a:r>
                      <a:r>
                        <a:rPr lang="en-US" sz="2200" b="0">
                          <a:effectLst/>
                        </a:rPr>
                        <a:t>material</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310" indent="0">
                        <a:lnSpc>
                          <a:spcPct val="100000"/>
                        </a:lnSpc>
                        <a:spcBef>
                          <a:spcPts val="100"/>
                        </a:spcBef>
                        <a:spcAft>
                          <a:spcPts val="0"/>
                        </a:spcAft>
                      </a:pPr>
                      <a:r>
                        <a:rPr lang="en-US" sz="2200" b="0">
                          <a:effectLst/>
                        </a:rPr>
                        <a:t>[%]</a:t>
                      </a:r>
                      <a:endParaRPr lang="sv-SE" sz="2200" b="0">
                        <a:effectLst/>
                      </a:endParaRPr>
                    </a:p>
                    <a:p>
                      <a:pPr marL="67945" indent="0">
                        <a:lnSpc>
                          <a:spcPct val="100000"/>
                        </a:lnSpc>
                        <a:spcBef>
                          <a:spcPts val="100"/>
                        </a:spcBef>
                        <a:spcAft>
                          <a:spcPts val="0"/>
                        </a:spcAft>
                      </a:pPr>
                      <a:r>
                        <a:rPr lang="en-US" sz="2200" b="0">
                          <a:effectLst/>
                        </a:rPr>
                        <a:t> </a:t>
                      </a:r>
                      <a:endParaRPr lang="sv-SE" sz="2200" b="0">
                        <a:effectLst/>
                      </a:endParaRPr>
                    </a:p>
                    <a:p>
                      <a:pPr marL="67310" indent="0">
                        <a:lnSpc>
                          <a:spcPct val="100000"/>
                        </a:lnSpc>
                        <a:spcBef>
                          <a:spcPts val="100"/>
                        </a:spcBef>
                        <a:spcAft>
                          <a:spcPts val="0"/>
                        </a:spcAft>
                      </a:pPr>
                      <a:r>
                        <a:rPr lang="en-US" sz="2200" b="0">
                          <a:effectLst/>
                        </a:rPr>
                        <a:t>[kg/unit</a:t>
                      </a:r>
                      <a:r>
                        <a:rPr lang="en-US" sz="2200" b="0" spc="-10">
                          <a:effectLst/>
                        </a:rPr>
                        <a:t> </a:t>
                      </a:r>
                      <a:r>
                        <a:rPr lang="en-US" sz="2200" b="0">
                          <a:effectLst/>
                        </a:rPr>
                        <a:t>product]</a:t>
                      </a:r>
                      <a:endParaRPr lang="sv-SE" sz="2200" b="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645160" indent="0">
                        <a:lnSpc>
                          <a:spcPct val="100000"/>
                        </a:lnSpc>
                        <a:spcBef>
                          <a:spcPts val="100"/>
                        </a:spcBef>
                        <a:spcAft>
                          <a:spcPts val="0"/>
                        </a:spcAft>
                      </a:pPr>
                      <a:r>
                        <a:rPr lang="en-US" sz="2200" b="0">
                          <a:effectLst/>
                        </a:rPr>
                        <a:t>Relevant for all test cases as waste reductions are also</a:t>
                      </a:r>
                      <a:r>
                        <a:rPr lang="en-US" sz="2200" b="0" spc="-300">
                          <a:effectLst/>
                        </a:rPr>
                        <a:t> </a:t>
                      </a:r>
                      <a:r>
                        <a:rPr lang="en-US" sz="2200" b="0">
                          <a:effectLst/>
                        </a:rPr>
                        <a:t>expected,</a:t>
                      </a:r>
                      <a:r>
                        <a:rPr lang="en-US" sz="2200" b="0" spc="-5">
                          <a:effectLst/>
                        </a:rPr>
                        <a:t> </a:t>
                      </a:r>
                      <a:r>
                        <a:rPr lang="en-US" sz="2200" b="0">
                          <a:effectLst/>
                        </a:rPr>
                        <a:t>but particularly for the:</a:t>
                      </a:r>
                      <a:endParaRPr lang="sv-SE" sz="2200" b="0">
                        <a:effectLst/>
                      </a:endParaRPr>
                    </a:p>
                    <a:p>
                      <a:pPr marL="342900" marR="378460" lvl="0" indent="0">
                        <a:lnSpc>
                          <a:spcPct val="100000"/>
                        </a:lnSpc>
                        <a:spcBef>
                          <a:spcPts val="100"/>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aluminum case which aims at increasing the input of</a:t>
                      </a:r>
                      <a:r>
                        <a:rPr lang="en-US" sz="2200" b="0" spc="-300">
                          <a:effectLst/>
                        </a:rPr>
                        <a:t> </a:t>
                      </a:r>
                      <a:r>
                        <a:rPr lang="en-US" sz="2200" b="0">
                          <a:effectLst/>
                        </a:rPr>
                        <a:t>scrap</a:t>
                      </a:r>
                      <a:endParaRPr lang="sv-SE" sz="2200" b="0">
                        <a:effectLst/>
                      </a:endParaRPr>
                    </a:p>
                    <a:p>
                      <a:pPr marL="342900" marR="525780" lvl="0" indent="0">
                        <a:lnSpc>
                          <a:spcPct val="100000"/>
                        </a:lnSpc>
                        <a:spcBef>
                          <a:spcPts val="100"/>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ceramic case which aims at reducing raw material</a:t>
                      </a:r>
                      <a:r>
                        <a:rPr lang="en-US" sz="2200" b="0" spc="-295">
                          <a:effectLst/>
                        </a:rPr>
                        <a:t> </a:t>
                      </a:r>
                      <a:r>
                        <a:rPr lang="en-US" sz="2200" b="0">
                          <a:effectLst/>
                        </a:rPr>
                        <a:t>consumption</a:t>
                      </a:r>
                      <a:endParaRPr lang="sv-SE" sz="2200" b="0">
                        <a:effectLst/>
                      </a:endParaRPr>
                    </a:p>
                    <a:p>
                      <a:pPr marL="342900" marR="160655" lvl="0" indent="0">
                        <a:lnSpc>
                          <a:spcPct val="100000"/>
                        </a:lnSpc>
                        <a:spcBef>
                          <a:spcPts val="100"/>
                        </a:spcBef>
                        <a:spcAft>
                          <a:spcPts val="0"/>
                        </a:spcAft>
                        <a:buClr>
                          <a:srgbClr val="3E3E3E"/>
                        </a:buClr>
                        <a:buSzPts val="1100"/>
                        <a:buFont typeface="Symbol" panose="05050102010706020507" pitchFamily="18" charset="2"/>
                        <a:buChar char=""/>
                        <a:tabLst>
                          <a:tab pos="525145" algn="l"/>
                          <a:tab pos="525780" algn="l"/>
                        </a:tabLst>
                      </a:pPr>
                      <a:r>
                        <a:rPr lang="en-US" sz="2200" b="0">
                          <a:effectLst/>
                        </a:rPr>
                        <a:t>fertilizer case which aims at using alternative sources of</a:t>
                      </a:r>
                      <a:r>
                        <a:rPr lang="en-US" sz="2200" b="0" spc="-295">
                          <a:effectLst/>
                        </a:rPr>
                        <a:t> </a:t>
                      </a:r>
                      <a:r>
                        <a:rPr lang="en-US" sz="2200" b="0">
                          <a:effectLst/>
                        </a:rPr>
                        <a:t>phosphate</a:t>
                      </a:r>
                      <a:r>
                        <a:rPr lang="en-US" sz="2200" b="0" spc="-5">
                          <a:effectLst/>
                        </a:rPr>
                        <a:t> </a:t>
                      </a:r>
                      <a:r>
                        <a:rPr lang="en-US" sz="2200" b="0">
                          <a:effectLst/>
                        </a:rPr>
                        <a:t>(P), sulfur</a:t>
                      </a:r>
                      <a:r>
                        <a:rPr lang="en-US" sz="2200" b="0" spc="-5">
                          <a:effectLst/>
                        </a:rPr>
                        <a:t> </a:t>
                      </a:r>
                      <a:r>
                        <a:rPr lang="en-US" sz="2200" b="0">
                          <a:effectLst/>
                        </a:rPr>
                        <a:t>(S) and</a:t>
                      </a:r>
                      <a:r>
                        <a:rPr lang="en-US" sz="2200" b="0" spc="-5">
                          <a:effectLst/>
                        </a:rPr>
                        <a:t> </a:t>
                      </a:r>
                      <a:r>
                        <a:rPr lang="en-US" sz="2200" b="0">
                          <a:effectLst/>
                        </a:rPr>
                        <a:t>potassium</a:t>
                      </a:r>
                      <a:r>
                        <a:rPr lang="en-US" sz="2200" b="0" spc="-5">
                          <a:effectLst/>
                        </a:rPr>
                        <a:t> </a:t>
                      </a:r>
                      <a:r>
                        <a:rPr lang="en-US" sz="2200" b="0">
                          <a:effectLst/>
                        </a:rPr>
                        <a:t>(K).</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1457733"/>
                  </a:ext>
                </a:extLst>
              </a:tr>
              <a:tr h="268895">
                <a:tc>
                  <a:txBody>
                    <a:bodyPr/>
                    <a:lstStyle/>
                    <a:p>
                      <a:pPr marL="67945" marR="235585" indent="0">
                        <a:lnSpc>
                          <a:spcPct val="100000"/>
                        </a:lnSpc>
                        <a:spcBef>
                          <a:spcPts val="100"/>
                        </a:spcBef>
                        <a:spcAft>
                          <a:spcPts val="0"/>
                        </a:spcAft>
                      </a:pPr>
                      <a:r>
                        <a:rPr lang="en-US" sz="2200" b="0">
                          <a:effectLst/>
                        </a:rPr>
                        <a:t>Abiotic depletion</a:t>
                      </a:r>
                      <a:r>
                        <a:rPr lang="en-US" sz="2200" b="0" spc="-295">
                          <a:effectLst/>
                        </a:rPr>
                        <a:t> </a:t>
                      </a:r>
                    </a:p>
                    <a:p>
                      <a:pPr marL="67945" marR="235585" indent="0">
                        <a:lnSpc>
                          <a:spcPct val="100000"/>
                        </a:lnSpc>
                        <a:spcBef>
                          <a:spcPts val="100"/>
                        </a:spcBef>
                        <a:spcAft>
                          <a:spcPts val="0"/>
                        </a:spcAft>
                      </a:pPr>
                      <a:r>
                        <a:rPr lang="en-US" sz="2200" b="0">
                          <a:effectLst/>
                        </a:rPr>
                        <a:t>Fossil</a:t>
                      </a:r>
                      <a:r>
                        <a:rPr lang="en-US" sz="2200" b="0" spc="-10">
                          <a:effectLst/>
                        </a:rPr>
                        <a:t> </a:t>
                      </a:r>
                      <a:r>
                        <a:rPr lang="en-US" sz="2200" b="0">
                          <a:effectLst/>
                        </a:rPr>
                        <a:t>depletion</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0">
                        <a:lnSpc>
                          <a:spcPct val="100000"/>
                        </a:lnSpc>
                      </a:pPr>
                      <a:r>
                        <a:rPr lang="en-US" sz="2200" b="0">
                          <a:effectLst/>
                        </a:rPr>
                        <a:t>[kg</a:t>
                      </a:r>
                      <a:r>
                        <a:rPr lang="en-US" sz="2200" b="0" spc="-30">
                          <a:effectLst/>
                        </a:rPr>
                        <a:t> </a:t>
                      </a:r>
                      <a:r>
                        <a:rPr lang="en-US" sz="2200" b="0">
                          <a:effectLst/>
                        </a:rPr>
                        <a:t>Sb</a:t>
                      </a:r>
                      <a:r>
                        <a:rPr lang="en-US" sz="2200" b="0" spc="-25">
                          <a:effectLst/>
                        </a:rPr>
                        <a:t> </a:t>
                      </a:r>
                      <a:r>
                        <a:rPr lang="en-US" sz="2200" b="0">
                          <a:effectLst/>
                        </a:rPr>
                        <a:t>eq/</a:t>
                      </a:r>
                      <a:r>
                        <a:rPr lang="en-US" sz="2200" b="0" spc="-30">
                          <a:effectLst/>
                        </a:rPr>
                        <a:t> </a:t>
                      </a:r>
                      <a:r>
                        <a:rPr lang="en-US" sz="2200" b="0">
                          <a:effectLst/>
                        </a:rPr>
                        <a:t>FU]</a:t>
                      </a:r>
                      <a:r>
                        <a:rPr lang="en-US" sz="2200" b="0" spc="-290">
                          <a:effectLst/>
                        </a:rPr>
                        <a:t> </a:t>
                      </a:r>
                    </a:p>
                    <a:p>
                      <a:pPr indent="0">
                        <a:lnSpc>
                          <a:spcPct val="100000"/>
                        </a:lnSpc>
                      </a:pPr>
                      <a:r>
                        <a:rPr lang="en-US" sz="2200" b="0">
                          <a:effectLst/>
                        </a:rPr>
                        <a:t>[kg</a:t>
                      </a:r>
                      <a:r>
                        <a:rPr lang="en-US" sz="2200" b="0" spc="-10">
                          <a:effectLst/>
                        </a:rPr>
                        <a:t> </a:t>
                      </a:r>
                      <a:r>
                        <a:rPr lang="en-US" sz="2200" b="0">
                          <a:effectLst/>
                        </a:rPr>
                        <a:t>oil</a:t>
                      </a:r>
                      <a:r>
                        <a:rPr lang="en-US" sz="2200" b="0" spc="-5">
                          <a:effectLst/>
                        </a:rPr>
                        <a:t> </a:t>
                      </a:r>
                      <a:r>
                        <a:rPr lang="en-US" sz="2200" b="0">
                          <a:effectLst/>
                        </a:rPr>
                        <a:t>eq/</a:t>
                      </a:r>
                      <a:r>
                        <a:rPr lang="en-US" sz="2200" b="0" spc="-5">
                          <a:effectLst/>
                        </a:rPr>
                        <a:t> </a:t>
                      </a:r>
                      <a:r>
                        <a:rPr lang="en-US" sz="2200" b="0">
                          <a:effectLst/>
                        </a:rPr>
                        <a:t>FU]</a:t>
                      </a:r>
                      <a:endParaRPr lang="sv-SE" sz="2200" b="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67310" marR="650240" indent="0">
                        <a:lnSpc>
                          <a:spcPct val="100000"/>
                        </a:lnSpc>
                        <a:spcBef>
                          <a:spcPts val="100"/>
                        </a:spcBef>
                        <a:spcAft>
                          <a:spcPts val="0"/>
                        </a:spcAft>
                      </a:pPr>
                      <a:r>
                        <a:rPr lang="en-US" sz="2200" b="0">
                          <a:effectLst/>
                        </a:rPr>
                        <a:t>Relevant</a:t>
                      </a:r>
                      <a:r>
                        <a:rPr lang="en-US" sz="2200" b="0" spc="-10">
                          <a:effectLst/>
                        </a:rPr>
                        <a:t> </a:t>
                      </a:r>
                      <a:r>
                        <a:rPr lang="en-US" sz="2200" b="0">
                          <a:effectLst/>
                        </a:rPr>
                        <a:t>for</a:t>
                      </a:r>
                      <a:r>
                        <a:rPr lang="en-US" sz="2200" b="0" spc="-15">
                          <a:effectLst/>
                        </a:rPr>
                        <a:t> </a:t>
                      </a:r>
                      <a:r>
                        <a:rPr lang="en-US" sz="2200" b="0">
                          <a:effectLst/>
                        </a:rPr>
                        <a:t>all</a:t>
                      </a:r>
                      <a:r>
                        <a:rPr lang="en-US" sz="2200" b="0" spc="-10">
                          <a:effectLst/>
                        </a:rPr>
                        <a:t> </a:t>
                      </a:r>
                      <a:r>
                        <a:rPr lang="en-US" sz="2200" b="0">
                          <a:effectLst/>
                        </a:rPr>
                        <a:t>test</a:t>
                      </a:r>
                      <a:r>
                        <a:rPr lang="en-US" sz="2200" b="0" spc="-15">
                          <a:effectLst/>
                        </a:rPr>
                        <a:t> </a:t>
                      </a:r>
                      <a:r>
                        <a:rPr lang="en-US" sz="2200" b="0">
                          <a:effectLst/>
                        </a:rPr>
                        <a:t>cases,</a:t>
                      </a:r>
                      <a:r>
                        <a:rPr lang="en-US" sz="2200" b="0" spc="-5">
                          <a:effectLst/>
                        </a:rPr>
                        <a:t> </a:t>
                      </a:r>
                      <a:r>
                        <a:rPr lang="en-US" sz="2200" b="0">
                          <a:effectLst/>
                        </a:rPr>
                        <a:t>as</a:t>
                      </a:r>
                      <a:r>
                        <a:rPr lang="en-US" sz="2200" b="0" spc="-10">
                          <a:effectLst/>
                        </a:rPr>
                        <a:t> </a:t>
                      </a:r>
                      <a:r>
                        <a:rPr lang="en-US" sz="2200" b="0">
                          <a:effectLst/>
                        </a:rPr>
                        <a:t>reductions</a:t>
                      </a:r>
                      <a:r>
                        <a:rPr lang="en-US" sz="2200" b="0" spc="-10">
                          <a:effectLst/>
                        </a:rPr>
                        <a:t> </a:t>
                      </a:r>
                      <a:r>
                        <a:rPr lang="en-US" sz="2200" b="0">
                          <a:effectLst/>
                        </a:rPr>
                        <a:t>of</a:t>
                      </a:r>
                      <a:r>
                        <a:rPr lang="en-US" sz="2200" b="0" spc="-10">
                          <a:effectLst/>
                        </a:rPr>
                        <a:t> </a:t>
                      </a:r>
                      <a:r>
                        <a:rPr lang="en-US" sz="2200" b="0">
                          <a:effectLst/>
                        </a:rPr>
                        <a:t>fossil</a:t>
                      </a:r>
                      <a:r>
                        <a:rPr lang="en-US" sz="2200" b="0" spc="-15">
                          <a:effectLst/>
                        </a:rPr>
                        <a:t> </a:t>
                      </a:r>
                      <a:r>
                        <a:rPr lang="en-US" sz="2200" b="0">
                          <a:effectLst/>
                        </a:rPr>
                        <a:t>feedstock</a:t>
                      </a:r>
                      <a:r>
                        <a:rPr lang="en-US" sz="2200" b="0" spc="-10">
                          <a:effectLst/>
                        </a:rPr>
                        <a:t> </a:t>
                      </a:r>
                      <a:r>
                        <a:rPr lang="en-US" sz="2200" b="0">
                          <a:effectLst/>
                        </a:rPr>
                        <a:t>are</a:t>
                      </a:r>
                      <a:r>
                        <a:rPr lang="en-US" sz="2200" b="0" spc="-290">
                          <a:effectLst/>
                        </a:rPr>
                        <a:t> </a:t>
                      </a:r>
                      <a:r>
                        <a:rPr lang="en-US" sz="2200" b="0">
                          <a:effectLst/>
                        </a:rPr>
                        <a:t>expected</a:t>
                      </a:r>
                      <a:r>
                        <a:rPr lang="en-US" sz="2200" b="0" spc="-5">
                          <a:effectLst/>
                        </a:rPr>
                        <a:t> </a:t>
                      </a:r>
                      <a:r>
                        <a:rPr lang="en-US" sz="2200" b="0">
                          <a:effectLst/>
                        </a:rPr>
                        <a:t>in</a:t>
                      </a:r>
                      <a:r>
                        <a:rPr lang="en-US" sz="2200" b="0" spc="-5">
                          <a:effectLst/>
                        </a:rPr>
                        <a:t> </a:t>
                      </a:r>
                      <a:r>
                        <a:rPr lang="en-US" sz="2200" b="0">
                          <a:effectLst/>
                        </a:rPr>
                        <a:t>all pilot</a:t>
                      </a:r>
                      <a:r>
                        <a:rPr lang="en-US" sz="2200" b="0" spc="-5">
                          <a:effectLst/>
                        </a:rPr>
                        <a:t> </a:t>
                      </a:r>
                      <a:r>
                        <a:rPr lang="en-US" sz="2200" b="0">
                          <a:effectLst/>
                        </a:rPr>
                        <a:t>cases.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171461696"/>
                  </a:ext>
                </a:extLst>
              </a:tr>
            </a:tbl>
          </a:graphicData>
        </a:graphic>
      </p:graphicFrame>
    </p:spTree>
    <p:extLst>
      <p:ext uri="{BB962C8B-B14F-4D97-AF65-F5344CB8AC3E}">
        <p14:creationId xmlns:p14="http://schemas.microsoft.com/office/powerpoint/2010/main" val="5158062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BACCD1F-9686-4087-BB33-F20CE26B709A}"/>
              </a:ext>
            </a:extLst>
          </p:cNvPr>
          <p:cNvGrpSpPr/>
          <p:nvPr/>
        </p:nvGrpSpPr>
        <p:grpSpPr>
          <a:xfrm>
            <a:off x="4329146" y="9679208"/>
            <a:ext cx="13958844" cy="666567"/>
            <a:chOff x="4329156" y="9649198"/>
            <a:chExt cx="13958844" cy="666567"/>
          </a:xfrm>
        </p:grpSpPr>
        <p:pic>
          <p:nvPicPr>
            <p:cNvPr id="5" name="Picture 12">
              <a:extLst>
                <a:ext uri="{FF2B5EF4-FFF2-40B4-BE49-F238E27FC236}">
                  <a16:creationId xmlns:a16="http://schemas.microsoft.com/office/drawing/2014/main" id="{56D2B9EA-B725-488F-A1CD-57C637EB525D}"/>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D6E5CF12-E17F-41D4-9F41-C479FC06588E}"/>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6C29DD11-0A0B-4A67-A938-80795ACCB8E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E24A5B4F-EDDE-494A-BE11-CFD865411C1E}"/>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4DF8892-F815-45A4-AB48-B1972224F71C}"/>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948F7F4C-E54E-42B1-A753-48D74BBDC71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07561B61-D593-4693-8104-16C3072C1262}"/>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7E61F482-2C19-4060-B41E-C2F6869449D3}"/>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DA7246BD-7520-46DD-98C8-CDEB766CE10B}"/>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E9CDDDCB-8477-4EC3-9CC4-19B79F5C378E}"/>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B522EC93-2689-4B48-A4AD-625C0BA68544}"/>
              </a:ext>
            </a:extLst>
          </p:cNvPr>
          <p:cNvSpPr txBox="1"/>
          <p:nvPr/>
        </p:nvSpPr>
        <p:spPr>
          <a:xfrm>
            <a:off x="228600" y="717252"/>
            <a:ext cx="17807739" cy="1015663"/>
          </a:xfrm>
          <a:prstGeom prst="rect">
            <a:avLst/>
          </a:prstGeom>
          <a:noFill/>
        </p:spPr>
        <p:txBody>
          <a:bodyPr wrap="square">
            <a:spAutoFit/>
          </a:bodyPr>
          <a:lstStyle/>
          <a:p>
            <a:pPr algn="ctr"/>
            <a:r>
              <a:rPr lang="en-US" sz="6000" b="1">
                <a:solidFill>
                  <a:srgbClr val="CC0033"/>
                </a:solidFill>
                <a:latin typeface="+mj-lt"/>
                <a:cs typeface="Arial" panose="020B0604020202020204" pitchFamily="34" charset="0"/>
              </a:rPr>
              <a:t>Key Resource Indicators (KRI)</a:t>
            </a:r>
            <a:endParaRPr lang="sv-SE" sz="6000" b="1">
              <a:solidFill>
                <a:srgbClr val="CC0033"/>
              </a:solidFill>
              <a:latin typeface="+mj-lt"/>
              <a:cs typeface="Arial" panose="020B0604020202020204" pitchFamily="34" charset="0"/>
            </a:endParaRPr>
          </a:p>
        </p:txBody>
      </p:sp>
      <p:graphicFrame>
        <p:nvGraphicFramePr>
          <p:cNvPr id="2" name="Table 1">
            <a:extLst>
              <a:ext uri="{FF2B5EF4-FFF2-40B4-BE49-F238E27FC236}">
                <a16:creationId xmlns:a16="http://schemas.microsoft.com/office/drawing/2014/main" id="{E214A7EB-8DDC-4920-A34B-EDCFD06A8B2E}"/>
              </a:ext>
            </a:extLst>
          </p:cNvPr>
          <p:cNvGraphicFramePr>
            <a:graphicFrameLocks noGrp="1"/>
          </p:cNvGraphicFramePr>
          <p:nvPr>
            <p:extLst>
              <p:ext uri="{D42A27DB-BD31-4B8C-83A1-F6EECF244321}">
                <p14:modId xmlns:p14="http://schemas.microsoft.com/office/powerpoint/2010/main" val="791216907"/>
              </p:ext>
            </p:extLst>
          </p:nvPr>
        </p:nvGraphicFramePr>
        <p:xfrm>
          <a:off x="294480" y="1846628"/>
          <a:ext cx="17624553" cy="7067734"/>
        </p:xfrm>
        <a:graphic>
          <a:graphicData uri="http://schemas.openxmlformats.org/drawingml/2006/table">
            <a:tbl>
              <a:tblPr firstRow="1" firstCol="1" lastRow="1" lastCol="1" bandRow="1" bandCol="1">
                <a:tableStyleId>{72833802-FEF1-4C79-8D5D-14CF1EAF98D9}</a:tableStyleId>
              </a:tblPr>
              <a:tblGrid>
                <a:gridCol w="7116974">
                  <a:extLst>
                    <a:ext uri="{9D8B030D-6E8A-4147-A177-3AD203B41FA5}">
                      <a16:colId xmlns:a16="http://schemas.microsoft.com/office/drawing/2014/main" val="2784526241"/>
                    </a:ext>
                  </a:extLst>
                </a:gridCol>
                <a:gridCol w="1524000">
                  <a:extLst>
                    <a:ext uri="{9D8B030D-6E8A-4147-A177-3AD203B41FA5}">
                      <a16:colId xmlns:a16="http://schemas.microsoft.com/office/drawing/2014/main" val="534015953"/>
                    </a:ext>
                  </a:extLst>
                </a:gridCol>
                <a:gridCol w="8983579">
                  <a:extLst>
                    <a:ext uri="{9D8B030D-6E8A-4147-A177-3AD203B41FA5}">
                      <a16:colId xmlns:a16="http://schemas.microsoft.com/office/drawing/2014/main" val="4180283984"/>
                    </a:ext>
                  </a:extLst>
                </a:gridCol>
              </a:tblGrid>
              <a:tr h="306022">
                <a:tc>
                  <a:txBody>
                    <a:bodyPr/>
                    <a:lstStyle/>
                    <a:p>
                      <a:pPr marL="815340" marR="810260" indent="0" algn="ctr">
                        <a:lnSpc>
                          <a:spcPct val="100000"/>
                        </a:lnSpc>
                        <a:spcBef>
                          <a:spcPts val="360"/>
                        </a:spcBef>
                        <a:spcAft>
                          <a:spcPts val="0"/>
                        </a:spcAft>
                      </a:pPr>
                      <a:r>
                        <a:rPr lang="en-US" sz="2200">
                          <a:effectLst/>
                        </a:rPr>
                        <a:t>Indicator</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00990" marR="295910" indent="0" algn="ctr">
                        <a:lnSpc>
                          <a:spcPct val="100000"/>
                        </a:lnSpc>
                        <a:spcBef>
                          <a:spcPts val="360"/>
                        </a:spcBef>
                        <a:spcAft>
                          <a:spcPts val="0"/>
                        </a:spcAft>
                      </a:pPr>
                      <a:r>
                        <a:rPr lang="en-US" sz="2200">
                          <a:effectLst/>
                        </a:rPr>
                        <a:t>Unit</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071245">
                        <a:lnSpc>
                          <a:spcPct val="107000"/>
                        </a:lnSpc>
                        <a:spcBef>
                          <a:spcPts val="360"/>
                        </a:spcBef>
                        <a:spcAft>
                          <a:spcPts val="0"/>
                        </a:spcAft>
                      </a:pPr>
                      <a:r>
                        <a:rPr lang="en-US" sz="2200">
                          <a:effectLst/>
                        </a:rPr>
                        <a:t>Relevance</a:t>
                      </a:r>
                      <a:r>
                        <a:rPr lang="en-US" sz="2200" spc="-15">
                          <a:effectLst/>
                        </a:rPr>
                        <a:t> </a:t>
                      </a:r>
                      <a:r>
                        <a:rPr lang="en-US" sz="2200">
                          <a:effectLst/>
                        </a:rPr>
                        <a:t>for</a:t>
                      </a:r>
                      <a:r>
                        <a:rPr lang="en-US" sz="2200" spc="-20">
                          <a:effectLst/>
                        </a:rPr>
                        <a:t> </a:t>
                      </a:r>
                      <a:r>
                        <a:rPr lang="en-US" sz="2200">
                          <a:effectLst/>
                        </a:rPr>
                        <a:t>RETROFEED</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6257773"/>
                  </a:ext>
                </a:extLst>
              </a:tr>
              <a:tr h="158642">
                <a:tc gridSpan="3">
                  <a:txBody>
                    <a:bodyPr/>
                    <a:lstStyle/>
                    <a:p>
                      <a:pPr marL="1071245" indent="0" algn="l">
                        <a:lnSpc>
                          <a:spcPct val="100000"/>
                        </a:lnSpc>
                        <a:spcBef>
                          <a:spcPts val="360"/>
                        </a:spcBef>
                        <a:spcAft>
                          <a:spcPts val="0"/>
                        </a:spcAft>
                      </a:pPr>
                      <a:r>
                        <a:rPr lang="en-US" sz="2200">
                          <a:effectLst/>
                        </a:rPr>
                        <a:t>                                          KRIs</a:t>
                      </a:r>
                      <a:r>
                        <a:rPr lang="en-US" sz="2200" spc="-15">
                          <a:effectLst/>
                        </a:rPr>
                        <a:t> </a:t>
                      </a:r>
                      <a:r>
                        <a:rPr lang="en-US" sz="2200">
                          <a:effectLst/>
                        </a:rPr>
                        <a:t>related</a:t>
                      </a:r>
                      <a:r>
                        <a:rPr lang="en-US" sz="2200" spc="-20">
                          <a:effectLst/>
                        </a:rPr>
                        <a:t> </a:t>
                      </a:r>
                      <a:r>
                        <a:rPr lang="en-US" sz="2200">
                          <a:effectLst/>
                        </a:rPr>
                        <a:t>to</a:t>
                      </a:r>
                      <a:r>
                        <a:rPr lang="en-US" sz="2200" spc="-20">
                          <a:effectLst/>
                        </a:rPr>
                        <a:t> </a:t>
                      </a:r>
                      <a:r>
                        <a:rPr lang="en-US" sz="2200">
                          <a:effectLst/>
                        </a:rPr>
                        <a:t>water</a:t>
                      </a:r>
                      <a:r>
                        <a:rPr lang="en-US" sz="2200" spc="-15">
                          <a:effectLst/>
                        </a:rPr>
                        <a:t> </a:t>
                      </a:r>
                      <a:r>
                        <a:rPr lang="en-US" sz="2200">
                          <a:effectLst/>
                        </a:rPr>
                        <a:t>use</a:t>
                      </a:r>
                      <a:r>
                        <a:rPr lang="en-US" sz="2200" spc="-20">
                          <a:effectLst/>
                        </a:rPr>
                        <a:t> </a:t>
                      </a:r>
                      <a:r>
                        <a:rPr lang="en-US" sz="2200">
                          <a:effectLst/>
                        </a:rPr>
                        <a:t>and</a:t>
                      </a:r>
                      <a:r>
                        <a:rPr lang="en-US" sz="2200" spc="-20">
                          <a:effectLst/>
                        </a:rPr>
                        <a:t> </a:t>
                      </a:r>
                      <a:r>
                        <a:rPr lang="en-US" sz="2200">
                          <a:effectLst/>
                        </a:rPr>
                        <a:t>assessment</a:t>
                      </a:r>
                      <a:r>
                        <a:rPr lang="en-US" sz="2200" spc="-20">
                          <a:effectLst/>
                        </a:rPr>
                        <a:t> </a:t>
                      </a:r>
                      <a:r>
                        <a:rPr lang="en-US" sz="2200">
                          <a:effectLst/>
                        </a:rPr>
                        <a:t>of</a:t>
                      </a:r>
                      <a:r>
                        <a:rPr lang="en-US" sz="2200" spc="-20">
                          <a:effectLst/>
                        </a:rPr>
                        <a:t> </a:t>
                      </a:r>
                      <a:r>
                        <a:rPr lang="en-US" sz="2200">
                          <a:effectLst/>
                        </a:rPr>
                        <a:t>their</a:t>
                      </a:r>
                      <a:r>
                        <a:rPr lang="en-US" sz="2200" spc="-20">
                          <a:effectLst/>
                        </a:rPr>
                        <a:t> </a:t>
                      </a:r>
                      <a:r>
                        <a:rPr lang="en-US" sz="2200">
                          <a:effectLst/>
                        </a:rPr>
                        <a:t>relevance</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lnL>
                      <a:noFill/>
                    </a:lnL>
                    <a:lnT w="12700" cap="flat" cmpd="sng" algn="ctr">
                      <a:solidFill>
                        <a:schemeClr val="tx1"/>
                      </a:solidFill>
                      <a:prstDash val="solid"/>
                      <a:round/>
                      <a:headEnd type="none" w="med" len="med"/>
                      <a:tailEnd type="none" w="med" len="med"/>
                    </a:lnT>
                  </a:tcPr>
                </a:tc>
                <a:tc hMerge="1">
                  <a:txBody>
                    <a:bodyPr/>
                    <a:lstStyle/>
                    <a:p>
                      <a:pPr marL="1071245" indent="0">
                        <a:lnSpc>
                          <a:spcPct val="100000"/>
                        </a:lnSpc>
                        <a:spcBef>
                          <a:spcPts val="360"/>
                        </a:spcBef>
                        <a:spcAft>
                          <a:spcPts val="0"/>
                        </a:spcAft>
                      </a:pP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21182091"/>
                  </a:ext>
                </a:extLst>
              </a:tr>
              <a:tr h="805798">
                <a:tc>
                  <a:txBody>
                    <a:bodyPr/>
                    <a:lstStyle/>
                    <a:p>
                      <a:pPr marL="67945" marR="911860" indent="0">
                        <a:lnSpc>
                          <a:spcPct val="100000"/>
                        </a:lnSpc>
                        <a:spcBef>
                          <a:spcPts val="105"/>
                        </a:spcBef>
                        <a:spcAft>
                          <a:spcPts val="0"/>
                        </a:spcAft>
                      </a:pPr>
                      <a:r>
                        <a:rPr lang="en-US" sz="2200" b="0">
                          <a:effectLst/>
                        </a:rPr>
                        <a:t>(Gross) water use</a:t>
                      </a:r>
                      <a:r>
                        <a:rPr lang="en-US" sz="2200" b="0" spc="5">
                          <a:effectLst/>
                        </a:rPr>
                        <a:t> </a:t>
                      </a:r>
                      <a:r>
                        <a:rPr lang="en-US" sz="2200" b="0">
                          <a:effectLst/>
                        </a:rPr>
                        <a:t>(Overall</a:t>
                      </a:r>
                      <a:r>
                        <a:rPr lang="en-US" sz="2200" b="0" spc="-40">
                          <a:effectLst/>
                        </a:rPr>
                        <a:t> </a:t>
                      </a:r>
                      <a:r>
                        <a:rPr lang="en-US" sz="2200" b="0">
                          <a:effectLst/>
                        </a:rPr>
                        <a:t>water</a:t>
                      </a:r>
                      <a:r>
                        <a:rPr lang="en-US" sz="2200" b="0" spc="-35">
                          <a:effectLst/>
                        </a:rPr>
                        <a:t> </a:t>
                      </a:r>
                      <a:r>
                        <a:rPr lang="en-US" sz="2200" b="0">
                          <a:effectLst/>
                        </a:rPr>
                        <a:t>input)</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[m3/ unit</a:t>
                      </a:r>
                      <a:r>
                        <a:rPr lang="en-US" sz="2200" b="0" spc="-300">
                          <a:effectLst/>
                        </a:rPr>
                        <a:t> </a:t>
                      </a:r>
                      <a:r>
                        <a:rPr lang="en-US" sz="2200" b="0">
                          <a:effectLst/>
                        </a:rPr>
                        <a:t>product]</a:t>
                      </a:r>
                      <a:endParaRPr lang="sv-SE"/>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67945" indent="0">
                        <a:lnSpc>
                          <a:spcPct val="100000"/>
                        </a:lnSpc>
                        <a:spcBef>
                          <a:spcPts val="105"/>
                        </a:spcBef>
                      </a:pPr>
                      <a:r>
                        <a:rPr lang="en-US" sz="2200" b="0">
                          <a:effectLst/>
                        </a:rPr>
                        <a:t>Particularly</a:t>
                      </a:r>
                      <a:r>
                        <a:rPr lang="en-US" sz="2200" b="0" spc="-15">
                          <a:effectLst/>
                        </a:rPr>
                        <a:t> </a:t>
                      </a:r>
                      <a:r>
                        <a:rPr lang="en-US" sz="2200" b="0">
                          <a:effectLst/>
                        </a:rPr>
                        <a:t>relevant</a:t>
                      </a:r>
                      <a:r>
                        <a:rPr lang="en-US" sz="2200" b="0" spc="-10">
                          <a:effectLst/>
                        </a:rPr>
                        <a:t> </a:t>
                      </a:r>
                      <a:r>
                        <a:rPr lang="en-US" sz="2200" b="0">
                          <a:effectLst/>
                        </a:rPr>
                        <a:t>for</a:t>
                      </a:r>
                      <a:r>
                        <a:rPr lang="en-US" sz="2200" b="0" spc="-15">
                          <a:effectLst/>
                        </a:rPr>
                        <a:t> </a:t>
                      </a:r>
                      <a:r>
                        <a:rPr lang="en-US" sz="2200" b="0">
                          <a:effectLst/>
                        </a:rPr>
                        <a:t>the:</a:t>
                      </a:r>
                      <a:endParaRPr lang="sv-SE" sz="2200" b="0">
                        <a:effectLst/>
                      </a:endParaRPr>
                    </a:p>
                    <a:p>
                      <a:pPr marL="342900" marR="66040" lvl="0" indent="0">
                        <a:lnSpc>
                          <a:spcPct val="100000"/>
                        </a:lnSpc>
                        <a:spcBef>
                          <a:spcPts val="95"/>
                        </a:spcBef>
                        <a:spcAft>
                          <a:spcPts val="0"/>
                        </a:spcAft>
                        <a:buClr>
                          <a:srgbClr val="3E3E3E"/>
                        </a:buClr>
                        <a:buSzPts val="1100"/>
                        <a:buFont typeface="Symbol" panose="05050102010706020507" pitchFamily="18" charset="2"/>
                        <a:buChar char=""/>
                        <a:tabLst>
                          <a:tab pos="524510" algn="l"/>
                          <a:tab pos="525145" algn="l"/>
                        </a:tabLst>
                      </a:pPr>
                      <a:r>
                        <a:rPr lang="en-US" sz="2200" b="0">
                          <a:effectLst/>
                        </a:rPr>
                        <a:t>fertilizer</a:t>
                      </a:r>
                      <a:r>
                        <a:rPr lang="en-US" sz="2200" b="0" spc="-30">
                          <a:effectLst/>
                        </a:rPr>
                        <a:t> </a:t>
                      </a:r>
                      <a:r>
                        <a:rPr lang="en-US" sz="2200" b="0">
                          <a:effectLst/>
                        </a:rPr>
                        <a:t>case</a:t>
                      </a:r>
                      <a:r>
                        <a:rPr lang="en-US" sz="2200" b="0" spc="-20">
                          <a:effectLst/>
                        </a:rPr>
                        <a:t> </a:t>
                      </a:r>
                      <a:r>
                        <a:rPr lang="en-US" sz="2200" b="0">
                          <a:effectLst/>
                        </a:rPr>
                        <a:t>which</a:t>
                      </a:r>
                      <a:r>
                        <a:rPr lang="en-US" sz="2200" b="0" spc="-15">
                          <a:effectLst/>
                        </a:rPr>
                        <a:t> </a:t>
                      </a:r>
                      <a:r>
                        <a:rPr lang="en-US" sz="2200" b="0">
                          <a:effectLst/>
                        </a:rPr>
                        <a:t>needs</a:t>
                      </a:r>
                      <a:r>
                        <a:rPr lang="en-US" sz="2200" b="0" spc="-20">
                          <a:effectLst/>
                        </a:rPr>
                        <a:t> </a:t>
                      </a:r>
                      <a:r>
                        <a:rPr lang="en-US" sz="2200" b="0">
                          <a:effectLst/>
                        </a:rPr>
                        <a:t>process</a:t>
                      </a:r>
                      <a:r>
                        <a:rPr lang="en-US" sz="2200" b="0" spc="-25">
                          <a:effectLst/>
                        </a:rPr>
                        <a:t> </a:t>
                      </a:r>
                      <a:r>
                        <a:rPr lang="en-US" sz="2200" b="0">
                          <a:effectLst/>
                        </a:rPr>
                        <a:t>water,</a:t>
                      </a:r>
                      <a:r>
                        <a:rPr lang="en-US" sz="2200" b="0" spc="-15">
                          <a:effectLst/>
                        </a:rPr>
                        <a:t> </a:t>
                      </a:r>
                      <a:r>
                        <a:rPr lang="en-US" sz="2200" b="0">
                          <a:effectLst/>
                        </a:rPr>
                        <a:t>and</a:t>
                      </a:r>
                      <a:r>
                        <a:rPr lang="en-US" sz="2200" b="0" spc="-20">
                          <a:effectLst/>
                        </a:rPr>
                        <a:t> </a:t>
                      </a:r>
                      <a:r>
                        <a:rPr lang="en-US" sz="2200" b="0">
                          <a:effectLst/>
                        </a:rPr>
                        <a:t>savings</a:t>
                      </a:r>
                      <a:r>
                        <a:rPr lang="en-US" sz="2200" b="0" spc="-290">
                          <a:effectLst/>
                        </a:rPr>
                        <a:t> </a:t>
                      </a:r>
                      <a:r>
                        <a:rPr lang="en-US" sz="2200" b="0">
                          <a:effectLst/>
                        </a:rPr>
                        <a:t>are</a:t>
                      </a:r>
                      <a:r>
                        <a:rPr lang="en-US" sz="2200" b="0" spc="-5">
                          <a:effectLst/>
                        </a:rPr>
                        <a:t> </a:t>
                      </a:r>
                      <a:r>
                        <a:rPr lang="en-US" sz="2200" b="0">
                          <a:effectLst/>
                        </a:rPr>
                        <a:t>expected</a:t>
                      </a:r>
                      <a:endParaRPr lang="sv-SE" sz="2200" b="0">
                        <a:effectLst/>
                      </a:endParaRPr>
                    </a:p>
                    <a:p>
                      <a:pPr marL="342900" marR="233045" lvl="0" indent="0">
                        <a:lnSpc>
                          <a:spcPct val="100000"/>
                        </a:lnSpc>
                        <a:spcBef>
                          <a:spcPts val="90"/>
                        </a:spcBef>
                        <a:spcAft>
                          <a:spcPts val="0"/>
                        </a:spcAft>
                        <a:buClr>
                          <a:srgbClr val="3E3E3E"/>
                        </a:buClr>
                        <a:buSzPts val="1100"/>
                        <a:buFont typeface="Symbol" panose="05050102010706020507" pitchFamily="18" charset="2"/>
                        <a:buChar char=""/>
                        <a:tabLst>
                          <a:tab pos="524510" algn="l"/>
                          <a:tab pos="525145" algn="l"/>
                        </a:tabLst>
                      </a:pPr>
                      <a:r>
                        <a:rPr lang="en-US" sz="2200" b="0">
                          <a:effectLst/>
                        </a:rPr>
                        <a:t>TORRECID,</a:t>
                      </a:r>
                      <a:r>
                        <a:rPr lang="en-US" sz="2200" b="0" spc="-15">
                          <a:effectLst/>
                        </a:rPr>
                        <a:t> </a:t>
                      </a:r>
                      <a:r>
                        <a:rPr lang="en-US" sz="2200" b="0">
                          <a:effectLst/>
                        </a:rPr>
                        <a:t>where</a:t>
                      </a:r>
                      <a:r>
                        <a:rPr lang="en-US" sz="2200" b="0" spc="-15">
                          <a:effectLst/>
                        </a:rPr>
                        <a:t> </a:t>
                      </a:r>
                      <a:r>
                        <a:rPr lang="en-US" sz="2200" b="0">
                          <a:effectLst/>
                        </a:rPr>
                        <a:t>water</a:t>
                      </a:r>
                      <a:r>
                        <a:rPr lang="en-US" sz="2200" b="0" spc="-15">
                          <a:effectLst/>
                        </a:rPr>
                        <a:t> </a:t>
                      </a:r>
                      <a:r>
                        <a:rPr lang="en-US" sz="2200" b="0">
                          <a:effectLst/>
                        </a:rPr>
                        <a:t>loses</a:t>
                      </a:r>
                      <a:r>
                        <a:rPr lang="en-US" sz="2200" b="0" spc="-15">
                          <a:effectLst/>
                        </a:rPr>
                        <a:t> </a:t>
                      </a:r>
                      <a:r>
                        <a:rPr lang="en-US" sz="2200" b="0">
                          <a:effectLst/>
                        </a:rPr>
                        <a:t>occur</a:t>
                      </a:r>
                      <a:r>
                        <a:rPr lang="en-US" sz="2200" b="0" spc="-15">
                          <a:effectLst/>
                        </a:rPr>
                        <a:t> </a:t>
                      </a:r>
                      <a:r>
                        <a:rPr lang="en-US" sz="2200" b="0">
                          <a:effectLst/>
                        </a:rPr>
                        <a:t>in</a:t>
                      </a:r>
                      <a:r>
                        <a:rPr lang="en-US" sz="2200" b="0" spc="-15">
                          <a:effectLst/>
                        </a:rPr>
                        <a:t> </a:t>
                      </a:r>
                      <a:r>
                        <a:rPr lang="en-US" sz="2200" b="0">
                          <a:effectLst/>
                        </a:rPr>
                        <a:t>the</a:t>
                      </a:r>
                      <a:r>
                        <a:rPr lang="en-US" sz="2200" b="0" spc="-15">
                          <a:effectLst/>
                        </a:rPr>
                        <a:t> </a:t>
                      </a:r>
                      <a:r>
                        <a:rPr lang="en-US" sz="2200" b="0">
                          <a:effectLst/>
                        </a:rPr>
                        <a:t>furnace</a:t>
                      </a:r>
                      <a:r>
                        <a:rPr lang="en-US" sz="2200" b="0" spc="-290">
                          <a:effectLst/>
                        </a:rPr>
                        <a:t> </a:t>
                      </a:r>
                      <a:r>
                        <a:rPr lang="en-US" sz="2200" b="0">
                          <a:effectLst/>
                        </a:rPr>
                        <a:t>and</a:t>
                      </a:r>
                      <a:r>
                        <a:rPr lang="en-US" sz="2200" b="0" spc="-5">
                          <a:effectLst/>
                        </a:rPr>
                        <a:t> </a:t>
                      </a:r>
                      <a:r>
                        <a:rPr lang="en-US" sz="2200" b="0">
                          <a:effectLst/>
                        </a:rPr>
                        <a:t>are expected to be</a:t>
                      </a:r>
                      <a:r>
                        <a:rPr lang="en-US" sz="2200" b="0" spc="-5">
                          <a:effectLst/>
                        </a:rPr>
                        <a:t> </a:t>
                      </a:r>
                      <a:r>
                        <a:rPr lang="en-US" sz="2200" b="0">
                          <a:effectLst/>
                        </a:rPr>
                        <a:t>reduced.</a:t>
                      </a:r>
                      <a:endParaRPr lang="sv-SE" sz="2200" b="0">
                        <a:effectLst/>
                        <a:latin typeface="Arial MT"/>
                        <a:ea typeface="Symbol" panose="05050102010706020507" pitchFamily="18" charset="2"/>
                        <a:cs typeface="Symbol" panose="05050102010706020507" pitchFamily="18" charset="2"/>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30406827"/>
                  </a:ext>
                </a:extLst>
              </a:tr>
              <a:tr h="97005">
                <a:tc>
                  <a:txBody>
                    <a:bodyPr/>
                    <a:lstStyle/>
                    <a:p>
                      <a:pPr marL="67945" marR="797560" indent="0">
                        <a:lnSpc>
                          <a:spcPct val="100000"/>
                        </a:lnSpc>
                        <a:spcBef>
                          <a:spcPts val="100"/>
                        </a:spcBef>
                      </a:pPr>
                      <a:r>
                        <a:rPr lang="en-US" sz="2200" b="0">
                          <a:effectLst/>
                        </a:rPr>
                        <a:t>Net water use = water</a:t>
                      </a:r>
                      <a:r>
                        <a:rPr lang="en-US" sz="2200" b="0" spc="-295">
                          <a:effectLst/>
                        </a:rPr>
                        <a:t> </a:t>
                      </a:r>
                      <a:r>
                        <a:rPr lang="en-US" sz="2200" b="0">
                          <a:effectLst/>
                        </a:rPr>
                        <a:t>consumption</a:t>
                      </a:r>
                      <a:endParaRPr lang="sv-SE" sz="2200" b="0">
                        <a:effectLst/>
                      </a:endParaRPr>
                    </a:p>
                    <a:p>
                      <a:pPr marL="67945" indent="0">
                        <a:lnSpc>
                          <a:spcPct val="100000"/>
                        </a:lnSpc>
                        <a:spcBef>
                          <a:spcPts val="105"/>
                        </a:spcBef>
                      </a:pPr>
                      <a:r>
                        <a:rPr lang="en-US" sz="2200" b="0">
                          <a:effectLst/>
                        </a:rPr>
                        <a:t>(water</a:t>
                      </a:r>
                      <a:r>
                        <a:rPr lang="en-US" sz="2200" b="0" spc="-10">
                          <a:effectLst/>
                        </a:rPr>
                        <a:t> </a:t>
                      </a:r>
                      <a:r>
                        <a:rPr lang="en-US" sz="2200" b="0">
                          <a:effectLst/>
                        </a:rPr>
                        <a:t>input</a:t>
                      </a:r>
                      <a:r>
                        <a:rPr lang="en-US" sz="2200" b="0" spc="-10">
                          <a:effectLst/>
                        </a:rPr>
                        <a:t> </a:t>
                      </a:r>
                      <a:r>
                        <a:rPr lang="en-US" sz="2200" b="0">
                          <a:effectLst/>
                        </a:rPr>
                        <a:t>minus</a:t>
                      </a:r>
                      <a:r>
                        <a:rPr lang="en-US" sz="2200" b="0" spc="-5">
                          <a:effectLst/>
                        </a:rPr>
                        <a:t> </a:t>
                      </a:r>
                      <a:r>
                        <a:rPr lang="en-US" sz="2200" b="0">
                          <a:effectLst/>
                        </a:rPr>
                        <a:t>water</a:t>
                      </a:r>
                      <a:r>
                        <a:rPr lang="en-US" sz="2200" b="0" spc="-10">
                          <a:effectLst/>
                        </a:rPr>
                        <a:t> </a:t>
                      </a:r>
                      <a:r>
                        <a:rPr lang="en-US" sz="2200" b="0">
                          <a:effectLst/>
                        </a:rPr>
                        <a:t>output)</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[m3/unit</a:t>
                      </a:r>
                      <a:r>
                        <a:rPr lang="en-US" sz="2200" b="0" spc="-295">
                          <a:effectLst/>
                        </a:rPr>
                        <a:t> </a:t>
                      </a:r>
                      <a:r>
                        <a:rPr lang="en-US" sz="2200" b="0">
                          <a:effectLst/>
                        </a:rPr>
                        <a:t>product]</a:t>
                      </a:r>
                      <a:endParaRPr lang="sv-SE"/>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indent="0">
                        <a:lnSpc>
                          <a:spcPct val="100000"/>
                        </a:lnSpc>
                        <a:spcBef>
                          <a:spcPts val="105"/>
                        </a:spcBef>
                      </a:pPr>
                      <a:r>
                        <a:rPr lang="en-US" sz="2200" b="0">
                          <a:effectLst/>
                        </a:rPr>
                        <a:t>Same</a:t>
                      </a:r>
                      <a:r>
                        <a:rPr lang="en-US" sz="2200" b="0" spc="-10">
                          <a:effectLst/>
                        </a:rPr>
                        <a:t> </a:t>
                      </a:r>
                      <a:r>
                        <a:rPr lang="en-US" sz="2200" b="0">
                          <a:effectLst/>
                        </a:rPr>
                        <a:t>as</a:t>
                      </a:r>
                      <a:r>
                        <a:rPr lang="en-US" sz="2200" b="0" spc="-10">
                          <a:effectLst/>
                        </a:rPr>
                        <a:t> </a:t>
                      </a:r>
                      <a:r>
                        <a:rPr lang="en-US" sz="2200" b="0">
                          <a:effectLst/>
                        </a:rPr>
                        <a:t>for</a:t>
                      </a:r>
                      <a:r>
                        <a:rPr lang="en-US" sz="2200" b="0" spc="-5">
                          <a:effectLst/>
                        </a:rPr>
                        <a:t> </a:t>
                      </a:r>
                      <a:r>
                        <a:rPr lang="en-US" sz="2200" b="0">
                          <a:effectLst/>
                        </a:rPr>
                        <a:t>“(Gross)</a:t>
                      </a:r>
                      <a:r>
                        <a:rPr lang="en-US" sz="2200" b="0" spc="-10">
                          <a:effectLst/>
                        </a:rPr>
                        <a:t> </a:t>
                      </a:r>
                      <a:r>
                        <a:rPr lang="en-US" sz="2200" b="0">
                          <a:effectLst/>
                        </a:rPr>
                        <a:t>water</a:t>
                      </a:r>
                      <a:r>
                        <a:rPr lang="en-US" sz="2200" b="0" spc="-5">
                          <a:effectLst/>
                        </a:rPr>
                        <a:t> </a:t>
                      </a:r>
                      <a:r>
                        <a:rPr lang="en-US" sz="2200" b="0">
                          <a:effectLst/>
                        </a:rPr>
                        <a:t>use”.</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8335711"/>
                  </a:ext>
                </a:extLst>
              </a:tr>
              <a:tr h="969194">
                <a:tc>
                  <a:txBody>
                    <a:bodyPr/>
                    <a:lstStyle/>
                    <a:p>
                      <a:pPr marL="67945" indent="0">
                        <a:lnSpc>
                          <a:spcPct val="100000"/>
                        </a:lnSpc>
                        <a:spcBef>
                          <a:spcPts val="105"/>
                        </a:spcBef>
                      </a:pPr>
                      <a:r>
                        <a:rPr lang="en-US" sz="2200" b="0">
                          <a:effectLst/>
                        </a:rPr>
                        <a:t>Water</a:t>
                      </a:r>
                      <a:r>
                        <a:rPr lang="en-US" sz="2200" b="0" spc="-30">
                          <a:effectLst/>
                        </a:rPr>
                        <a:t> </a:t>
                      </a:r>
                      <a:r>
                        <a:rPr lang="en-US" sz="2200" b="0">
                          <a:effectLst/>
                        </a:rPr>
                        <a:t>discharge</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[m3/year]</a:t>
                      </a:r>
                      <a:endParaRPr lang="sv-SE"/>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149860" indent="0" algn="just">
                        <a:lnSpc>
                          <a:spcPct val="100000"/>
                        </a:lnSpc>
                        <a:spcBef>
                          <a:spcPts val="100"/>
                        </a:spcBef>
                      </a:pPr>
                      <a:r>
                        <a:rPr lang="en-US" sz="2200" b="0">
                          <a:effectLst/>
                        </a:rPr>
                        <a:t>Particularly relevant for the cement, steel and fertilizer cases</a:t>
                      </a:r>
                      <a:r>
                        <a:rPr lang="en-US" sz="2200" b="0" spc="-295">
                          <a:effectLst/>
                        </a:rPr>
                        <a:t> </a:t>
                      </a:r>
                      <a:r>
                        <a:rPr lang="en-US" sz="2200" b="0">
                          <a:effectLst/>
                        </a:rPr>
                        <a:t>as globally leading producers include it in their sustainability</a:t>
                      </a:r>
                      <a:r>
                        <a:rPr lang="en-US" sz="2200" b="0" spc="5">
                          <a:effectLst/>
                        </a:rPr>
                        <a:t> </a:t>
                      </a:r>
                      <a:r>
                        <a:rPr lang="en-US" sz="2200" b="0">
                          <a:effectLst/>
                        </a:rPr>
                        <a:t>reports.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3227229"/>
                  </a:ext>
                </a:extLst>
              </a:tr>
              <a:tr h="444476">
                <a:tc>
                  <a:txBody>
                    <a:bodyPr/>
                    <a:lstStyle/>
                    <a:p>
                      <a:pPr marL="67945" marR="140970" indent="0">
                        <a:lnSpc>
                          <a:spcPct val="100000"/>
                        </a:lnSpc>
                        <a:spcBef>
                          <a:spcPts val="100"/>
                        </a:spcBef>
                      </a:pPr>
                      <a:r>
                        <a:rPr lang="en-US" sz="2200" b="0">
                          <a:effectLst/>
                        </a:rPr>
                        <a:t>Nitrogen compounds, phosphate</a:t>
                      </a:r>
                      <a:r>
                        <a:rPr lang="en-US" sz="2200" b="0" spc="-300">
                          <a:effectLst/>
                        </a:rPr>
                        <a:t> </a:t>
                      </a:r>
                      <a:r>
                        <a:rPr lang="en-US" sz="2200" b="0">
                          <a:effectLst/>
                        </a:rPr>
                        <a:t>compounds and fluoride</a:t>
                      </a:r>
                      <a:r>
                        <a:rPr lang="en-US" sz="2200" b="0" spc="5">
                          <a:effectLst/>
                        </a:rPr>
                        <a:t> </a:t>
                      </a:r>
                      <a:r>
                        <a:rPr lang="en-US" sz="2200" b="0">
                          <a:effectLst/>
                        </a:rPr>
                        <a:t>compounds discharged with</a:t>
                      </a:r>
                      <a:r>
                        <a:rPr lang="en-US" sz="2200" b="0" spc="5">
                          <a:effectLst/>
                        </a:rPr>
                        <a:t> </a:t>
                      </a:r>
                      <a:r>
                        <a:rPr lang="en-US" sz="2200" b="0">
                          <a:effectLst/>
                        </a:rPr>
                        <a:t>wastewater</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[t]</a:t>
                      </a:r>
                      <a:endParaRPr lang="sv-SE"/>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99695" indent="0">
                        <a:lnSpc>
                          <a:spcPct val="100000"/>
                        </a:lnSpc>
                        <a:spcBef>
                          <a:spcPts val="100"/>
                        </a:spcBef>
                      </a:pPr>
                      <a:r>
                        <a:rPr lang="en-US" sz="2200" b="0">
                          <a:effectLst/>
                        </a:rPr>
                        <a:t>Particularly relevant for the fertilizer case as globally leading</a:t>
                      </a:r>
                      <a:r>
                        <a:rPr lang="en-US" sz="2200" b="0" spc="5">
                          <a:effectLst/>
                        </a:rPr>
                        <a:t> </a:t>
                      </a:r>
                      <a:r>
                        <a:rPr lang="en-US" sz="2200" b="0">
                          <a:effectLst/>
                        </a:rPr>
                        <a:t>producers</a:t>
                      </a:r>
                      <a:r>
                        <a:rPr lang="en-US" sz="2200" b="0" spc="-20">
                          <a:effectLst/>
                        </a:rPr>
                        <a:t> </a:t>
                      </a:r>
                      <a:r>
                        <a:rPr lang="en-US" sz="2200" b="0">
                          <a:effectLst/>
                        </a:rPr>
                        <a:t>include</a:t>
                      </a:r>
                      <a:r>
                        <a:rPr lang="en-US" sz="2200" b="0" spc="-20">
                          <a:effectLst/>
                        </a:rPr>
                        <a:t> </a:t>
                      </a:r>
                      <a:r>
                        <a:rPr lang="en-US" sz="2200" b="0">
                          <a:effectLst/>
                        </a:rPr>
                        <a:t>it</a:t>
                      </a:r>
                      <a:r>
                        <a:rPr lang="en-US" sz="2200" b="0" spc="-20">
                          <a:effectLst/>
                        </a:rPr>
                        <a:t> </a:t>
                      </a:r>
                      <a:r>
                        <a:rPr lang="en-US" sz="2200" b="0">
                          <a:effectLst/>
                        </a:rPr>
                        <a:t>in</a:t>
                      </a:r>
                      <a:r>
                        <a:rPr lang="en-US" sz="2200" b="0" spc="-20">
                          <a:effectLst/>
                        </a:rPr>
                        <a:t> </a:t>
                      </a:r>
                      <a:r>
                        <a:rPr lang="en-US" sz="2200" b="0">
                          <a:effectLst/>
                        </a:rPr>
                        <a:t>their</a:t>
                      </a:r>
                      <a:r>
                        <a:rPr lang="en-US" sz="2200" b="0" spc="-20">
                          <a:effectLst/>
                        </a:rPr>
                        <a:t> </a:t>
                      </a:r>
                      <a:r>
                        <a:rPr lang="en-US" sz="2200" b="0">
                          <a:effectLst/>
                        </a:rPr>
                        <a:t>sustainability</a:t>
                      </a:r>
                      <a:r>
                        <a:rPr lang="en-US" sz="2200" b="0" spc="-20">
                          <a:effectLst/>
                        </a:rPr>
                        <a:t> </a:t>
                      </a:r>
                      <a:r>
                        <a:rPr lang="en-US" sz="2200" b="0">
                          <a:effectLst/>
                        </a:rPr>
                        <a:t>reports</a:t>
                      </a:r>
                      <a:r>
                        <a:rPr lang="en-US" sz="2200" b="0" spc="-20">
                          <a:effectLst/>
                        </a:rPr>
                        <a:t> </a:t>
                      </a:r>
                      <a:r>
                        <a:rPr lang="en-US" sz="2200" b="0">
                          <a:effectLst/>
                        </a:rPr>
                        <a:t>and</a:t>
                      </a:r>
                      <a:r>
                        <a:rPr lang="en-US" sz="2200" b="0" spc="-20">
                          <a:effectLst/>
                        </a:rPr>
                        <a:t> </a:t>
                      </a:r>
                      <a:r>
                        <a:rPr lang="en-US" sz="2200" b="0">
                          <a:effectLst/>
                        </a:rPr>
                        <a:t>the</a:t>
                      </a:r>
                      <a:r>
                        <a:rPr lang="en-US" sz="2200" b="0" spc="-20">
                          <a:effectLst/>
                        </a:rPr>
                        <a:t> </a:t>
                      </a:r>
                      <a:r>
                        <a:rPr lang="en-US" sz="2200" b="0">
                          <a:effectLst/>
                        </a:rPr>
                        <a:t>BAT</a:t>
                      </a:r>
                      <a:r>
                        <a:rPr lang="en-US" sz="2200" b="0" spc="-290">
                          <a:effectLst/>
                        </a:rPr>
                        <a:t> </a:t>
                      </a:r>
                      <a:r>
                        <a:rPr lang="en-US" sz="2200" b="0">
                          <a:effectLst/>
                        </a:rPr>
                        <a:t>document</a:t>
                      </a:r>
                      <a:r>
                        <a:rPr lang="en-US" sz="2200" b="0" spc="-5">
                          <a:effectLst/>
                        </a:rPr>
                        <a:t> </a:t>
                      </a:r>
                      <a:r>
                        <a:rPr lang="en-US" sz="2200" b="0">
                          <a:effectLst/>
                        </a:rPr>
                        <a:t>includes it</a:t>
                      </a:r>
                      <a:r>
                        <a:rPr lang="en-US" sz="2200" b="0" spc="-5">
                          <a:effectLst/>
                        </a:rPr>
                        <a:t> </a:t>
                      </a:r>
                      <a:r>
                        <a:rPr lang="en-US" sz="2200" b="0">
                          <a:effectLst/>
                        </a:rPr>
                        <a:t>as</a:t>
                      </a:r>
                      <a:r>
                        <a:rPr lang="en-US" sz="2200" b="0" spc="-5">
                          <a:effectLst/>
                        </a:rPr>
                        <a:t> </a:t>
                      </a:r>
                      <a:r>
                        <a:rPr lang="en-US" sz="2200" b="0">
                          <a:effectLst/>
                        </a:rPr>
                        <a:t>well.</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5236547"/>
                  </a:ext>
                </a:extLst>
              </a:tr>
              <a:tr h="158642">
                <a:tc gridSpan="3">
                  <a:txBody>
                    <a:bodyPr/>
                    <a:lstStyle/>
                    <a:p>
                      <a:pPr marL="926465" indent="0" algn="l">
                        <a:lnSpc>
                          <a:spcPct val="100000"/>
                        </a:lnSpc>
                        <a:spcBef>
                          <a:spcPts val="360"/>
                        </a:spcBef>
                        <a:spcAft>
                          <a:spcPts val="0"/>
                        </a:spcAft>
                      </a:pPr>
                      <a:r>
                        <a:rPr lang="en-US" sz="2200">
                          <a:effectLst/>
                        </a:rPr>
                        <a:t>                                            KRIs</a:t>
                      </a:r>
                      <a:r>
                        <a:rPr lang="en-US" sz="2200" spc="-15">
                          <a:effectLst/>
                        </a:rPr>
                        <a:t> </a:t>
                      </a:r>
                      <a:r>
                        <a:rPr lang="en-US" sz="2200">
                          <a:effectLst/>
                        </a:rPr>
                        <a:t>related</a:t>
                      </a:r>
                      <a:r>
                        <a:rPr lang="en-US" sz="2200" spc="-15">
                          <a:effectLst/>
                        </a:rPr>
                        <a:t> </a:t>
                      </a:r>
                      <a:r>
                        <a:rPr lang="en-US" sz="2200">
                          <a:effectLst/>
                        </a:rPr>
                        <a:t>to</a:t>
                      </a:r>
                      <a:r>
                        <a:rPr lang="en-US" sz="2200" spc="-20">
                          <a:effectLst/>
                        </a:rPr>
                        <a:t> </a:t>
                      </a:r>
                      <a:r>
                        <a:rPr lang="en-US" sz="2200">
                          <a:effectLst/>
                        </a:rPr>
                        <a:t>waste</a:t>
                      </a:r>
                      <a:r>
                        <a:rPr lang="en-US" sz="2200" spc="-20">
                          <a:effectLst/>
                        </a:rPr>
                        <a:t> </a:t>
                      </a:r>
                      <a:r>
                        <a:rPr lang="en-US" sz="2200">
                          <a:effectLst/>
                        </a:rPr>
                        <a:t>generation</a:t>
                      </a:r>
                      <a:r>
                        <a:rPr lang="en-US" sz="2200" spc="-25">
                          <a:effectLst/>
                        </a:rPr>
                        <a:t> </a:t>
                      </a:r>
                      <a:r>
                        <a:rPr lang="en-US" sz="2200">
                          <a:effectLst/>
                        </a:rPr>
                        <a:t>and</a:t>
                      </a:r>
                      <a:r>
                        <a:rPr lang="en-US" sz="2200" spc="-20">
                          <a:effectLst/>
                        </a:rPr>
                        <a:t> </a:t>
                      </a:r>
                      <a:r>
                        <a:rPr lang="en-US" sz="2200">
                          <a:effectLst/>
                        </a:rPr>
                        <a:t>assessment</a:t>
                      </a:r>
                      <a:r>
                        <a:rPr lang="en-US" sz="2200" spc="-15">
                          <a:effectLst/>
                        </a:rPr>
                        <a:t> </a:t>
                      </a:r>
                      <a:r>
                        <a:rPr lang="en-US" sz="2200">
                          <a:effectLst/>
                        </a:rPr>
                        <a:t>of</a:t>
                      </a:r>
                      <a:r>
                        <a:rPr lang="en-US" sz="2200" spc="-20">
                          <a:effectLst/>
                        </a:rPr>
                        <a:t> </a:t>
                      </a:r>
                      <a:r>
                        <a:rPr lang="en-US" sz="2200">
                          <a:effectLst/>
                        </a:rPr>
                        <a:t>their</a:t>
                      </a:r>
                      <a:r>
                        <a:rPr lang="en-US" sz="2200" spc="-15">
                          <a:effectLst/>
                        </a:rPr>
                        <a:t> </a:t>
                      </a:r>
                      <a:r>
                        <a:rPr lang="en-US" sz="2200">
                          <a:effectLst/>
                        </a:rPr>
                        <a:t>relevance</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lnL>
                      <a:noFill/>
                    </a:lnL>
                    <a:lnT w="12700" cap="flat" cmpd="sng" algn="ctr">
                      <a:solidFill>
                        <a:schemeClr val="tx1"/>
                      </a:solidFill>
                      <a:prstDash val="solid"/>
                      <a:round/>
                      <a:headEnd type="none" w="med" len="med"/>
                      <a:tailEnd type="none" w="med" len="med"/>
                    </a:lnT>
                  </a:tcPr>
                </a:tc>
                <a:tc hMerge="1">
                  <a:txBody>
                    <a:bodyPr/>
                    <a:lstStyle/>
                    <a:p>
                      <a:pPr marL="926465" indent="0">
                        <a:lnSpc>
                          <a:spcPct val="100000"/>
                        </a:lnSpc>
                        <a:spcBef>
                          <a:spcPts val="360"/>
                        </a:spcBef>
                        <a:spcAft>
                          <a:spcPts val="0"/>
                        </a:spcAft>
                      </a:pP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759336572"/>
                  </a:ext>
                </a:extLst>
              </a:tr>
              <a:tr h="331304">
                <a:tc>
                  <a:txBody>
                    <a:bodyPr/>
                    <a:lstStyle/>
                    <a:p>
                      <a:pPr marL="67945" marR="296545" indent="0">
                        <a:lnSpc>
                          <a:spcPct val="100000"/>
                        </a:lnSpc>
                        <a:spcBef>
                          <a:spcPts val="20"/>
                        </a:spcBef>
                        <a:spcAft>
                          <a:spcPts val="0"/>
                        </a:spcAft>
                      </a:pPr>
                      <a:r>
                        <a:rPr lang="en-US" sz="2200" b="0">
                          <a:effectLst/>
                        </a:rPr>
                        <a:t>Generation of non-hazardous waste</a:t>
                      </a:r>
                      <a:r>
                        <a:rPr lang="en-US" sz="2200" b="0" spc="-295">
                          <a:effectLst/>
                        </a:rPr>
                        <a:t> </a:t>
                      </a:r>
                      <a:r>
                        <a:rPr lang="en-US" sz="2200" b="0">
                          <a:effectLst/>
                        </a:rPr>
                        <a:t>Generation</a:t>
                      </a:r>
                      <a:r>
                        <a:rPr lang="en-US" sz="2200" b="0" spc="-5">
                          <a:effectLst/>
                        </a:rPr>
                        <a:t> </a:t>
                      </a:r>
                      <a:r>
                        <a:rPr lang="en-US" sz="2200" b="0">
                          <a:effectLst/>
                        </a:rPr>
                        <a:t>of</a:t>
                      </a:r>
                      <a:r>
                        <a:rPr lang="en-US" sz="2200" b="0" spc="-5">
                          <a:effectLst/>
                        </a:rPr>
                        <a:t> </a:t>
                      </a:r>
                      <a:r>
                        <a:rPr lang="en-US" sz="2200" b="0">
                          <a:effectLst/>
                        </a:rPr>
                        <a:t>hazardous</a:t>
                      </a:r>
                      <a:r>
                        <a:rPr lang="en-US" sz="2200" b="0" spc="-5">
                          <a:effectLst/>
                        </a:rPr>
                        <a:t> </a:t>
                      </a:r>
                      <a:r>
                        <a:rPr lang="en-US" sz="2200" b="0">
                          <a:effectLst/>
                        </a:rPr>
                        <a:t>waste</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[t]</a:t>
                      </a:r>
                      <a:endParaRPr lang="sv-SE"/>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67945" marR="474345" indent="0">
                        <a:lnSpc>
                          <a:spcPct val="100000"/>
                        </a:lnSpc>
                        <a:spcBef>
                          <a:spcPts val="100"/>
                        </a:spcBef>
                      </a:pPr>
                      <a:r>
                        <a:rPr lang="en-US" sz="2200" b="0">
                          <a:effectLst/>
                        </a:rPr>
                        <a:t>Relevant</a:t>
                      </a:r>
                      <a:r>
                        <a:rPr lang="en-US" sz="2200" b="0" spc="-15">
                          <a:effectLst/>
                        </a:rPr>
                        <a:t> </a:t>
                      </a:r>
                      <a:r>
                        <a:rPr lang="en-US" sz="2200" b="0">
                          <a:effectLst/>
                        </a:rPr>
                        <a:t>for</a:t>
                      </a:r>
                      <a:r>
                        <a:rPr lang="en-US" sz="2200" b="0" spc="-15">
                          <a:effectLst/>
                        </a:rPr>
                        <a:t> </a:t>
                      </a:r>
                      <a:r>
                        <a:rPr lang="en-US" sz="2200" b="0">
                          <a:effectLst/>
                        </a:rPr>
                        <a:t>all</a:t>
                      </a:r>
                      <a:r>
                        <a:rPr lang="en-US" sz="2200" b="0" spc="-10">
                          <a:effectLst/>
                        </a:rPr>
                        <a:t> </a:t>
                      </a:r>
                      <a:r>
                        <a:rPr lang="en-US" sz="2200" b="0">
                          <a:effectLst/>
                        </a:rPr>
                        <a:t>cases,</a:t>
                      </a:r>
                      <a:r>
                        <a:rPr lang="en-US" sz="2200" b="0" spc="-10">
                          <a:effectLst/>
                        </a:rPr>
                        <a:t> </a:t>
                      </a:r>
                      <a:r>
                        <a:rPr lang="en-US" sz="2200" b="0">
                          <a:effectLst/>
                        </a:rPr>
                        <a:t>where</a:t>
                      </a:r>
                      <a:r>
                        <a:rPr lang="en-US" sz="2200" b="0" spc="-10">
                          <a:effectLst/>
                        </a:rPr>
                        <a:t> </a:t>
                      </a:r>
                      <a:r>
                        <a:rPr lang="en-US" sz="2200" b="0">
                          <a:effectLst/>
                        </a:rPr>
                        <a:t>waste</a:t>
                      </a:r>
                      <a:r>
                        <a:rPr lang="en-US" sz="2200" b="0" spc="-15">
                          <a:effectLst/>
                        </a:rPr>
                        <a:t> </a:t>
                      </a:r>
                      <a:r>
                        <a:rPr lang="en-US" sz="2200" b="0">
                          <a:effectLst/>
                        </a:rPr>
                        <a:t>reductions</a:t>
                      </a:r>
                      <a:r>
                        <a:rPr lang="en-US" sz="2200" b="0" spc="-10">
                          <a:effectLst/>
                        </a:rPr>
                        <a:t> </a:t>
                      </a:r>
                      <a:r>
                        <a:rPr lang="en-US" sz="2200" b="0">
                          <a:effectLst/>
                        </a:rPr>
                        <a:t>are</a:t>
                      </a:r>
                      <a:r>
                        <a:rPr lang="en-US" sz="2200" b="0" spc="-290">
                          <a:effectLst/>
                        </a:rPr>
                        <a:t> </a:t>
                      </a:r>
                      <a:r>
                        <a:rPr lang="en-US" sz="2200" b="0">
                          <a:effectLst/>
                        </a:rPr>
                        <a:t>expected.</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42418820"/>
                  </a:ext>
                </a:extLst>
              </a:tr>
              <a:tr h="686845">
                <a:tc>
                  <a:txBody>
                    <a:bodyPr/>
                    <a:lstStyle/>
                    <a:p>
                      <a:pPr marL="67945" marR="153670" indent="0">
                        <a:lnSpc>
                          <a:spcPct val="100000"/>
                        </a:lnSpc>
                        <a:spcBef>
                          <a:spcPts val="100"/>
                        </a:spcBef>
                      </a:pPr>
                      <a:r>
                        <a:rPr lang="en-US" sz="2200" b="0">
                          <a:effectLst/>
                        </a:rPr>
                        <a:t>Waste</a:t>
                      </a:r>
                      <a:r>
                        <a:rPr lang="en-US" sz="2200" b="0" spc="-25">
                          <a:effectLst/>
                        </a:rPr>
                        <a:t> </a:t>
                      </a:r>
                      <a:r>
                        <a:rPr lang="en-US" sz="2200" b="0">
                          <a:effectLst/>
                        </a:rPr>
                        <a:t>to</a:t>
                      </a:r>
                      <a:r>
                        <a:rPr lang="en-US" sz="2200" b="0" spc="-25">
                          <a:effectLst/>
                        </a:rPr>
                        <a:t> </a:t>
                      </a:r>
                      <a:r>
                        <a:rPr lang="en-US" sz="2200" b="0">
                          <a:effectLst/>
                        </a:rPr>
                        <a:t>disposal</a:t>
                      </a:r>
                      <a:r>
                        <a:rPr lang="en-US" sz="2200" b="0" spc="-25">
                          <a:effectLst/>
                        </a:rPr>
                        <a:t> </a:t>
                      </a:r>
                      <a:r>
                        <a:rPr lang="en-US" sz="2200" b="0">
                          <a:effectLst/>
                        </a:rPr>
                        <a:t>(landfill,</a:t>
                      </a:r>
                      <a:r>
                        <a:rPr lang="en-US" sz="2200" b="0" spc="-20">
                          <a:effectLst/>
                        </a:rPr>
                        <a:t> </a:t>
                      </a:r>
                      <a:r>
                        <a:rPr lang="en-US" sz="2200" b="0">
                          <a:effectLst/>
                        </a:rPr>
                        <a:t>incineration</a:t>
                      </a:r>
                      <a:r>
                        <a:rPr lang="en-US" sz="2200" b="0" spc="-290">
                          <a:effectLst/>
                        </a:rPr>
                        <a:t> </a:t>
                      </a:r>
                      <a:r>
                        <a:rPr lang="en-US" sz="2200" b="0">
                          <a:effectLst/>
                        </a:rPr>
                        <a:t>without</a:t>
                      </a:r>
                      <a:r>
                        <a:rPr lang="en-US" sz="2200" b="0" spc="-5">
                          <a:effectLst/>
                        </a:rPr>
                        <a:t> </a:t>
                      </a:r>
                      <a:r>
                        <a:rPr lang="en-US" sz="2200" b="0">
                          <a:effectLst/>
                        </a:rPr>
                        <a:t>energy recovery)</a:t>
                      </a:r>
                      <a:endParaRPr lang="sv-SE" sz="2200" b="0">
                        <a:effectLst/>
                      </a:endParaRPr>
                    </a:p>
                    <a:p>
                      <a:pPr marL="67945" marR="680720" indent="0">
                        <a:lnSpc>
                          <a:spcPct val="100000"/>
                        </a:lnSpc>
                        <a:spcBef>
                          <a:spcPts val="100"/>
                        </a:spcBef>
                      </a:pPr>
                      <a:r>
                        <a:rPr lang="en-US" sz="2200" b="0">
                          <a:effectLst/>
                        </a:rPr>
                        <a:t>Waste</a:t>
                      </a:r>
                      <a:r>
                        <a:rPr lang="en-US" sz="2200" b="0" spc="-30">
                          <a:effectLst/>
                        </a:rPr>
                        <a:t> </a:t>
                      </a:r>
                      <a:r>
                        <a:rPr lang="en-US" sz="2200" b="0">
                          <a:effectLst/>
                        </a:rPr>
                        <a:t>to</a:t>
                      </a:r>
                      <a:r>
                        <a:rPr lang="en-US" sz="2200" b="0" spc="-25">
                          <a:effectLst/>
                        </a:rPr>
                        <a:t> </a:t>
                      </a:r>
                      <a:r>
                        <a:rPr lang="en-US" sz="2200" b="0">
                          <a:effectLst/>
                        </a:rPr>
                        <a:t>recycling</a:t>
                      </a:r>
                      <a:r>
                        <a:rPr lang="en-US" sz="2200" b="0" spc="-30">
                          <a:effectLst/>
                        </a:rPr>
                        <a:t> </a:t>
                      </a:r>
                      <a:r>
                        <a:rPr lang="en-US" sz="2200" b="0">
                          <a:effectLst/>
                        </a:rPr>
                        <a:t>(upcycling,</a:t>
                      </a:r>
                      <a:r>
                        <a:rPr lang="en-US" sz="2200" b="0" spc="-290">
                          <a:effectLst/>
                        </a:rPr>
                        <a:t> </a:t>
                      </a:r>
                      <a:r>
                        <a:rPr lang="en-US" sz="2200" b="0">
                          <a:effectLst/>
                        </a:rPr>
                        <a:t>downcycling)</a:t>
                      </a:r>
                      <a:endParaRPr lang="sv-SE" sz="2200" b="0">
                        <a:effectLst/>
                      </a:endParaRPr>
                    </a:p>
                    <a:p>
                      <a:pPr marL="67945" indent="0">
                        <a:lnSpc>
                          <a:spcPct val="100000"/>
                        </a:lnSpc>
                        <a:spcBef>
                          <a:spcPts val="100"/>
                        </a:spcBef>
                      </a:pPr>
                      <a:r>
                        <a:rPr lang="en-US" sz="2200" b="0">
                          <a:effectLst/>
                        </a:rPr>
                        <a:t>Waste</a:t>
                      </a:r>
                      <a:r>
                        <a:rPr lang="en-US" sz="2200" b="0" spc="-20">
                          <a:effectLst/>
                        </a:rPr>
                        <a:t> </a:t>
                      </a:r>
                      <a:r>
                        <a:rPr lang="en-US" sz="2200" b="0">
                          <a:effectLst/>
                        </a:rPr>
                        <a:t>to</a:t>
                      </a:r>
                      <a:r>
                        <a:rPr lang="en-US" sz="2200" b="0" spc="-20">
                          <a:effectLst/>
                        </a:rPr>
                        <a:t> </a:t>
                      </a:r>
                      <a:r>
                        <a:rPr lang="en-US" sz="2200" b="0">
                          <a:effectLst/>
                        </a:rPr>
                        <a:t>energy</a:t>
                      </a:r>
                      <a:r>
                        <a:rPr lang="en-US" sz="2200" b="0" spc="-20">
                          <a:effectLst/>
                        </a:rPr>
                        <a:t> </a:t>
                      </a:r>
                      <a:r>
                        <a:rPr lang="en-US" sz="2200" b="0">
                          <a:effectLst/>
                        </a:rPr>
                        <a:t>recovery</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2200" b="0">
                          <a:effectLst/>
                        </a:rPr>
                        <a:t>[%]</a:t>
                      </a:r>
                      <a:endParaRPr lang="sv-SE"/>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67945" marR="474345" indent="0">
                        <a:lnSpc>
                          <a:spcPct val="100000"/>
                        </a:lnSpc>
                        <a:spcBef>
                          <a:spcPts val="100"/>
                        </a:spcBef>
                      </a:pPr>
                      <a:r>
                        <a:rPr lang="en-US" sz="2200" b="0">
                          <a:effectLst/>
                        </a:rPr>
                        <a:t>Relevant</a:t>
                      </a:r>
                      <a:r>
                        <a:rPr lang="en-US" sz="2200" b="0" spc="-15">
                          <a:effectLst/>
                        </a:rPr>
                        <a:t> </a:t>
                      </a:r>
                      <a:r>
                        <a:rPr lang="en-US" sz="2200" b="0">
                          <a:effectLst/>
                        </a:rPr>
                        <a:t>for</a:t>
                      </a:r>
                      <a:r>
                        <a:rPr lang="en-US" sz="2200" b="0" spc="-15">
                          <a:effectLst/>
                        </a:rPr>
                        <a:t> </a:t>
                      </a:r>
                      <a:r>
                        <a:rPr lang="en-US" sz="2200" b="0">
                          <a:effectLst/>
                        </a:rPr>
                        <a:t>all</a:t>
                      </a:r>
                      <a:r>
                        <a:rPr lang="en-US" sz="2200" b="0" spc="-10">
                          <a:effectLst/>
                        </a:rPr>
                        <a:t> </a:t>
                      </a:r>
                      <a:r>
                        <a:rPr lang="en-US" sz="2200" b="0">
                          <a:effectLst/>
                        </a:rPr>
                        <a:t>cases,</a:t>
                      </a:r>
                      <a:r>
                        <a:rPr lang="en-US" sz="2200" b="0" spc="-10">
                          <a:effectLst/>
                        </a:rPr>
                        <a:t> </a:t>
                      </a:r>
                      <a:r>
                        <a:rPr lang="en-US" sz="2200" b="0">
                          <a:effectLst/>
                        </a:rPr>
                        <a:t>where</a:t>
                      </a:r>
                      <a:r>
                        <a:rPr lang="en-US" sz="2200" b="0" spc="-10">
                          <a:effectLst/>
                        </a:rPr>
                        <a:t> </a:t>
                      </a:r>
                      <a:r>
                        <a:rPr lang="en-US" sz="2200" b="0">
                          <a:effectLst/>
                        </a:rPr>
                        <a:t>waste</a:t>
                      </a:r>
                      <a:r>
                        <a:rPr lang="en-US" sz="2200" b="0" spc="-15">
                          <a:effectLst/>
                        </a:rPr>
                        <a:t> </a:t>
                      </a:r>
                      <a:r>
                        <a:rPr lang="en-US" sz="2200" b="0">
                          <a:effectLst/>
                        </a:rPr>
                        <a:t>reductions</a:t>
                      </a:r>
                      <a:r>
                        <a:rPr lang="en-US" sz="2200" b="0" spc="-10">
                          <a:effectLst/>
                        </a:rPr>
                        <a:t> </a:t>
                      </a:r>
                      <a:r>
                        <a:rPr lang="en-US" sz="2200" b="0">
                          <a:effectLst/>
                        </a:rPr>
                        <a:t>are</a:t>
                      </a:r>
                      <a:r>
                        <a:rPr lang="en-US" sz="2200" b="0" spc="-290">
                          <a:effectLst/>
                        </a:rPr>
                        <a:t> </a:t>
                      </a:r>
                      <a:r>
                        <a:rPr lang="en-US" sz="2200" b="0">
                          <a:effectLst/>
                        </a:rPr>
                        <a:t>expected.</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211052330"/>
                  </a:ext>
                </a:extLst>
              </a:tr>
            </a:tbl>
          </a:graphicData>
        </a:graphic>
      </p:graphicFrame>
    </p:spTree>
    <p:extLst>
      <p:ext uri="{BB962C8B-B14F-4D97-AF65-F5344CB8AC3E}">
        <p14:creationId xmlns:p14="http://schemas.microsoft.com/office/powerpoint/2010/main" val="1010663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625294"/>
            <a:ext cx="2728686" cy="661706"/>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6" name="Title 1">
            <a:extLst>
              <a:ext uri="{FF2B5EF4-FFF2-40B4-BE49-F238E27FC236}">
                <a16:creationId xmlns:a16="http://schemas.microsoft.com/office/drawing/2014/main" id="{2583BFDD-8EE6-8483-D4E4-AA6A5F3901C8}"/>
              </a:ext>
            </a:extLst>
          </p:cNvPr>
          <p:cNvSpPr txBox="1">
            <a:spLocks/>
          </p:cNvSpPr>
          <p:nvPr/>
        </p:nvSpPr>
        <p:spPr>
          <a:xfrm>
            <a:off x="540522" y="934579"/>
            <a:ext cx="12877800" cy="93072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sv-SE" sz="5400" b="1">
                <a:solidFill>
                  <a:srgbClr val="CC0033"/>
                </a:solidFill>
                <a:ea typeface="+mn-ea"/>
                <a:cs typeface="Arial" panose="020B0604020202020204" pitchFamily="34" charset="0"/>
              </a:rPr>
              <a:t>Group </a:t>
            </a:r>
            <a:r>
              <a:rPr lang="sv-SE" sz="5400" b="1" err="1">
                <a:solidFill>
                  <a:srgbClr val="CC0033"/>
                </a:solidFill>
                <a:ea typeface="+mn-ea"/>
                <a:cs typeface="Arial" panose="020B0604020202020204" pitchFamily="34" charset="0"/>
              </a:rPr>
              <a:t>discussion</a:t>
            </a:r>
            <a:endParaRPr lang="sv-SE"/>
          </a:p>
        </p:txBody>
      </p:sp>
      <p:sp>
        <p:nvSpPr>
          <p:cNvPr id="7" name="Oval 6">
            <a:extLst>
              <a:ext uri="{FF2B5EF4-FFF2-40B4-BE49-F238E27FC236}">
                <a16:creationId xmlns:a16="http://schemas.microsoft.com/office/drawing/2014/main" id="{19AE5D9D-3AC7-66BB-55B7-372D536612D6}"/>
              </a:ext>
            </a:extLst>
          </p:cNvPr>
          <p:cNvSpPr/>
          <p:nvPr/>
        </p:nvSpPr>
        <p:spPr>
          <a:xfrm>
            <a:off x="6529614" y="6032499"/>
            <a:ext cx="2859313" cy="1146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EU policy </a:t>
            </a:r>
            <a:r>
              <a:rPr kumimoji="0" lang="sv-SE" sz="2400" b="1" i="0" u="none" strike="noStrike" kern="1200" cap="none" spc="0" normalizeH="0" baseline="0" noProof="0" err="1">
                <a:ln>
                  <a:noFill/>
                </a:ln>
                <a:solidFill>
                  <a:srgbClr val="FFFFFF"/>
                </a:solidFill>
                <a:effectLst/>
                <a:uLnTx/>
                <a:uFillTx/>
                <a:latin typeface="Arial"/>
                <a:ea typeface="+mn-ea"/>
                <a:cs typeface="+mn-cs"/>
              </a:rPr>
              <a:t>framework</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2F050510-5E10-03FC-EA75-23CAF4D23A88}"/>
              </a:ext>
            </a:extLst>
          </p:cNvPr>
          <p:cNvSpPr/>
          <p:nvPr/>
        </p:nvSpPr>
        <p:spPr>
          <a:xfrm>
            <a:off x="5261425" y="7794960"/>
            <a:ext cx="3069769" cy="1400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Reduction</a:t>
            </a:r>
            <a:r>
              <a:rPr kumimoji="0" lang="sv-SE" sz="2400" b="1" i="0" u="none" strike="noStrike" kern="1200" cap="none" spc="0" normalizeH="0" baseline="0" noProof="0">
                <a:ln>
                  <a:noFill/>
                </a:ln>
                <a:solidFill>
                  <a:srgbClr val="FFFFFF"/>
                </a:solidFill>
                <a:effectLst/>
                <a:uLnTx/>
                <a:uFillTx/>
                <a:latin typeface="Arial"/>
                <a:ea typeface="+mn-ea"/>
                <a:cs typeface="+mn-cs"/>
              </a:rPr>
              <a:t> of CAPEX and OPEX</a:t>
            </a:r>
          </a:p>
        </p:txBody>
      </p:sp>
      <p:sp>
        <p:nvSpPr>
          <p:cNvPr id="9" name="Oval 8">
            <a:extLst>
              <a:ext uri="{FF2B5EF4-FFF2-40B4-BE49-F238E27FC236}">
                <a16:creationId xmlns:a16="http://schemas.microsoft.com/office/drawing/2014/main" id="{44C8D079-09F3-D192-892B-42B558E86050}"/>
              </a:ext>
            </a:extLst>
          </p:cNvPr>
          <p:cNvSpPr/>
          <p:nvPr/>
        </p:nvSpPr>
        <p:spPr>
          <a:xfrm>
            <a:off x="8778419" y="8264859"/>
            <a:ext cx="3817254" cy="930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Competitiveness</a:t>
            </a:r>
            <a:r>
              <a:rPr kumimoji="0" lang="sv-SE" sz="2400" b="1" i="0" u="none" strike="noStrike" kern="1200" cap="none" spc="0" normalizeH="0" baseline="0" noProof="0">
                <a:ln>
                  <a:noFill/>
                </a:ln>
                <a:solidFill>
                  <a:srgbClr val="FFFFFF"/>
                </a:solidFill>
                <a:effectLst/>
                <a:uLnTx/>
                <a:uFillTx/>
                <a:latin typeface="Arial"/>
                <a:ea typeface="+mn-ea"/>
                <a:cs typeface="+mn-cs"/>
              </a:rPr>
              <a:t> level</a:t>
            </a:r>
          </a:p>
        </p:txBody>
      </p:sp>
      <p:sp>
        <p:nvSpPr>
          <p:cNvPr id="15" name="Oval 14">
            <a:extLst>
              <a:ext uri="{FF2B5EF4-FFF2-40B4-BE49-F238E27FC236}">
                <a16:creationId xmlns:a16="http://schemas.microsoft.com/office/drawing/2014/main" id="{23CFCDD7-7379-6070-BB60-B67CE7575E57}"/>
              </a:ext>
            </a:extLst>
          </p:cNvPr>
          <p:cNvSpPr/>
          <p:nvPr/>
        </p:nvSpPr>
        <p:spPr>
          <a:xfrm>
            <a:off x="1045024" y="6032499"/>
            <a:ext cx="4216401" cy="12677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Type</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400" b="1" i="0" u="none" strike="noStrike" kern="1200" cap="none" spc="0" normalizeH="0" baseline="0" noProof="0" err="1">
                <a:ln>
                  <a:noFill/>
                </a:ln>
                <a:solidFill>
                  <a:srgbClr val="FFFFFF"/>
                </a:solidFill>
                <a:effectLst/>
                <a:uLnTx/>
                <a:uFillTx/>
                <a:latin typeface="Arial"/>
                <a:ea typeface="+mn-ea"/>
                <a:cs typeface="+mn-cs"/>
              </a:rPr>
              <a:t>of</a:t>
            </a:r>
            <a:r>
              <a:rPr kumimoji="0" lang="sv-SE" sz="2400" b="1" i="0" u="none" strike="noStrike" kern="1200" cap="none" spc="0" normalizeH="0" baseline="0" noProof="0">
                <a:ln>
                  <a:noFill/>
                </a:ln>
                <a:solidFill>
                  <a:srgbClr val="FFFFFF"/>
                </a:solidFill>
                <a:effectLst/>
                <a:uLnTx/>
                <a:uFillTx/>
                <a:latin typeface="Arial"/>
                <a:ea typeface="+mn-ea"/>
                <a:cs typeface="+mn-cs"/>
              </a:rPr>
              <a:t> market: international or </a:t>
            </a:r>
            <a:r>
              <a:rPr kumimoji="0" lang="sv-SE" sz="2400" b="1" i="0" u="none" strike="noStrike" kern="1200" cap="none" spc="0" normalizeH="0" baseline="0" noProof="0" err="1">
                <a:ln>
                  <a:noFill/>
                </a:ln>
                <a:solidFill>
                  <a:srgbClr val="FFFFFF"/>
                </a:solidFill>
                <a:effectLst/>
                <a:uLnTx/>
                <a:uFillTx/>
                <a:latin typeface="Arial"/>
                <a:ea typeface="+mn-ea"/>
                <a:cs typeface="+mn-cs"/>
              </a:rPr>
              <a:t>domestic</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6F03AF8C-5EA2-DC13-B30D-CC923CF20A9A}"/>
              </a:ext>
            </a:extLst>
          </p:cNvPr>
          <p:cNvSpPr/>
          <p:nvPr/>
        </p:nvSpPr>
        <p:spPr>
          <a:xfrm>
            <a:off x="10063848" y="4368257"/>
            <a:ext cx="2859313" cy="930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Company </a:t>
            </a:r>
            <a:r>
              <a:rPr kumimoji="0" lang="sv-SE" sz="2400" b="1" i="0" u="none" strike="noStrike" kern="1200" cap="none" spc="0" normalizeH="0" baseline="0" noProof="0" err="1">
                <a:ln>
                  <a:noFill/>
                </a:ln>
                <a:solidFill>
                  <a:srgbClr val="FFFFFF"/>
                </a:solidFill>
                <a:effectLst/>
                <a:uLnTx/>
                <a:uFillTx/>
                <a:latin typeface="Arial"/>
                <a:ea typeface="+mn-ea"/>
                <a:cs typeface="+mn-cs"/>
              </a:rPr>
              <a:t>organization</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3" name="Oval 22">
            <a:extLst>
              <a:ext uri="{FF2B5EF4-FFF2-40B4-BE49-F238E27FC236}">
                <a16:creationId xmlns:a16="http://schemas.microsoft.com/office/drawing/2014/main" id="{8FC52B93-ECC7-B31B-6A2A-42BAE28D855D}"/>
              </a:ext>
            </a:extLst>
          </p:cNvPr>
          <p:cNvSpPr/>
          <p:nvPr/>
        </p:nvSpPr>
        <p:spPr>
          <a:xfrm>
            <a:off x="1519466" y="7971971"/>
            <a:ext cx="2859313" cy="1146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Price of </a:t>
            </a:r>
            <a:r>
              <a:rPr kumimoji="0" lang="sv-SE" sz="2400" b="1" i="0" u="none" strike="noStrike" kern="1200" cap="none" spc="0" normalizeH="0" baseline="0" noProof="0" err="1">
                <a:ln>
                  <a:noFill/>
                </a:ln>
                <a:solidFill>
                  <a:srgbClr val="FFFFFF"/>
                </a:solidFill>
                <a:effectLst/>
                <a:uLnTx/>
                <a:uFillTx/>
                <a:latin typeface="Arial"/>
                <a:ea typeface="+mn-ea"/>
                <a:cs typeface="+mn-cs"/>
              </a:rPr>
              <a:t>feedstock</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4" name="Oval 23">
            <a:extLst>
              <a:ext uri="{FF2B5EF4-FFF2-40B4-BE49-F238E27FC236}">
                <a16:creationId xmlns:a16="http://schemas.microsoft.com/office/drawing/2014/main" id="{38FA6073-5208-B9FB-B244-79C81A17FA60}"/>
              </a:ext>
            </a:extLst>
          </p:cNvPr>
          <p:cNvSpPr/>
          <p:nvPr/>
        </p:nvSpPr>
        <p:spPr>
          <a:xfrm>
            <a:off x="13819420" y="6140448"/>
            <a:ext cx="2859313" cy="930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err="1">
                <a:ln>
                  <a:noFill/>
                </a:ln>
                <a:solidFill>
                  <a:srgbClr val="FFFFFF"/>
                </a:solidFill>
                <a:effectLst/>
                <a:uLnTx/>
                <a:uFillTx/>
                <a:latin typeface="Arial"/>
                <a:ea typeface="+mn-ea"/>
                <a:cs typeface="+mn-cs"/>
              </a:rPr>
              <a:t>Size</a:t>
            </a:r>
            <a:r>
              <a:rPr kumimoji="0" lang="sv-SE" sz="2400" b="1" i="0" u="none" strike="noStrike" kern="1200" cap="none" spc="0" normalizeH="0" baseline="0" noProof="0">
                <a:ln>
                  <a:noFill/>
                </a:ln>
                <a:solidFill>
                  <a:srgbClr val="FFFFFF"/>
                </a:solidFill>
                <a:effectLst/>
                <a:uLnTx/>
                <a:uFillTx/>
                <a:latin typeface="Arial"/>
                <a:ea typeface="+mn-ea"/>
                <a:cs typeface="+mn-cs"/>
              </a:rPr>
              <a:t> of the </a:t>
            </a:r>
            <a:r>
              <a:rPr kumimoji="0" lang="sv-SE" sz="2400" b="1" i="0" u="none" strike="noStrike" kern="1200" cap="none" spc="0" normalizeH="0" baseline="0" noProof="0" err="1">
                <a:ln>
                  <a:noFill/>
                </a:ln>
                <a:solidFill>
                  <a:srgbClr val="FFFFFF"/>
                </a:solidFill>
                <a:effectLst/>
                <a:uLnTx/>
                <a:uFillTx/>
                <a:latin typeface="Arial"/>
                <a:ea typeface="+mn-ea"/>
                <a:cs typeface="+mn-cs"/>
              </a:rPr>
              <a:t>company</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5" name="Oval 24">
            <a:extLst>
              <a:ext uri="{FF2B5EF4-FFF2-40B4-BE49-F238E27FC236}">
                <a16:creationId xmlns:a16="http://schemas.microsoft.com/office/drawing/2014/main" id="{872D24E1-713A-08E6-2785-52AB75BDD0A4}"/>
              </a:ext>
            </a:extLst>
          </p:cNvPr>
          <p:cNvSpPr/>
          <p:nvPr/>
        </p:nvSpPr>
        <p:spPr>
          <a:xfrm>
            <a:off x="1944918" y="3966026"/>
            <a:ext cx="2859313" cy="9307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Company </a:t>
            </a:r>
            <a:r>
              <a:rPr kumimoji="0" lang="sv-SE" sz="2400" b="1" i="0" u="none" strike="noStrike" kern="1200" cap="none" spc="0" normalizeH="0" baseline="0" noProof="0" err="1">
                <a:ln>
                  <a:noFill/>
                </a:ln>
                <a:solidFill>
                  <a:srgbClr val="FFFFFF"/>
                </a:solidFill>
                <a:effectLst/>
                <a:uLnTx/>
                <a:uFillTx/>
                <a:latin typeface="Arial"/>
                <a:ea typeface="+mn-ea"/>
                <a:cs typeface="+mn-cs"/>
              </a:rPr>
              <a:t>culture</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6" name="TextBox 25">
            <a:extLst>
              <a:ext uri="{FF2B5EF4-FFF2-40B4-BE49-F238E27FC236}">
                <a16:creationId xmlns:a16="http://schemas.microsoft.com/office/drawing/2014/main" id="{A97BC720-60F9-19A6-5233-7766CA9FAD18}"/>
              </a:ext>
            </a:extLst>
          </p:cNvPr>
          <p:cNvSpPr txBox="1"/>
          <p:nvPr/>
        </p:nvSpPr>
        <p:spPr>
          <a:xfrm>
            <a:off x="710644" y="1918158"/>
            <a:ext cx="15548431" cy="1200329"/>
          </a:xfrm>
          <a:prstGeom prst="rect">
            <a:avLst/>
          </a:prstGeom>
          <a:noFill/>
        </p:spPr>
        <p:txBody>
          <a:bodyPr wrap="square">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600" b="0" i="0" u="none" strike="noStrike" kern="1200" cap="none" spc="0" normalizeH="0" baseline="0" noProof="0" err="1">
                <a:ln>
                  <a:noFill/>
                </a:ln>
                <a:solidFill>
                  <a:srgbClr val="2F2F2F"/>
                </a:solidFill>
                <a:effectLst/>
                <a:uLnTx/>
                <a:uFillTx/>
                <a:latin typeface="Arial"/>
                <a:ea typeface="+mn-ea"/>
                <a:cs typeface="+mn-cs"/>
              </a:rPr>
              <a:t>Prioritize</a:t>
            </a:r>
            <a:r>
              <a:rPr kumimoji="0" lang="sv-SE" sz="3600" b="0" i="0" u="none" strike="noStrike" kern="1200" cap="none" spc="0" normalizeH="0" baseline="0" noProof="0">
                <a:ln>
                  <a:noFill/>
                </a:ln>
                <a:solidFill>
                  <a:srgbClr val="2F2F2F"/>
                </a:solidFill>
                <a:effectLst/>
                <a:uLnTx/>
                <a:uFillTx/>
                <a:latin typeface="Arial"/>
                <a:ea typeface="+mn-ea"/>
                <a:cs typeface="+mn-cs"/>
              </a:rPr>
              <a:t> the drivers for </a:t>
            </a:r>
            <a:r>
              <a:rPr kumimoji="0" lang="sv-SE" sz="3600" b="0" i="0" u="none" strike="noStrike" kern="1200" cap="none" spc="0" normalizeH="0" baseline="0" noProof="0" err="1">
                <a:ln>
                  <a:noFill/>
                </a:ln>
                <a:solidFill>
                  <a:srgbClr val="2F2F2F"/>
                </a:solidFill>
                <a:effectLst/>
                <a:uLnTx/>
                <a:uFillTx/>
                <a:latin typeface="Arial"/>
                <a:ea typeface="+mn-ea"/>
                <a:cs typeface="+mn-cs"/>
              </a:rPr>
              <a:t>retrofitting</a:t>
            </a:r>
            <a:r>
              <a:rPr kumimoji="0" lang="sv-SE" sz="3600" b="0" i="0" u="none" strike="noStrike" kern="1200" cap="none" spc="0" normalizeH="0" baseline="0" noProof="0">
                <a:ln>
                  <a:noFill/>
                </a:ln>
                <a:solidFill>
                  <a:srgbClr val="2F2F2F"/>
                </a:solidFill>
                <a:effectLst/>
                <a:uLnTx/>
                <a:uFillTx/>
                <a:latin typeface="Arial"/>
                <a:ea typeface="+mn-ea"/>
                <a:cs typeface="+mn-cs"/>
              </a:rPr>
              <a:t>, for a </a:t>
            </a:r>
            <a:r>
              <a:rPr kumimoji="0" lang="sv-SE" sz="3600" b="0" i="0" u="none" strike="noStrike" kern="1200" cap="none" spc="0" normalizeH="0" baseline="0" noProof="0" err="1">
                <a:ln>
                  <a:noFill/>
                </a:ln>
                <a:solidFill>
                  <a:srgbClr val="2F2F2F"/>
                </a:solidFill>
                <a:effectLst/>
                <a:uLnTx/>
                <a:uFillTx/>
                <a:latin typeface="Arial"/>
                <a:ea typeface="+mn-ea"/>
                <a:cs typeface="+mn-cs"/>
              </a:rPr>
              <a:t>ceramic</a:t>
            </a:r>
            <a:r>
              <a:rPr kumimoji="0" lang="sv-SE" sz="3600" b="0" i="0" u="none" strike="noStrike" kern="1200" cap="none" spc="0" normalizeH="0" baseline="0" noProof="0">
                <a:ln>
                  <a:noFill/>
                </a:ln>
                <a:solidFill>
                  <a:srgbClr val="2F2F2F"/>
                </a:solidFill>
                <a:effectLst/>
                <a:uLnTx/>
                <a:uFillTx/>
                <a:latin typeface="Arial"/>
                <a:ea typeface="+mn-ea"/>
                <a:cs typeface="+mn-cs"/>
              </a:rPr>
              <a:t> </a:t>
            </a:r>
            <a:r>
              <a:rPr kumimoji="0" lang="sv-SE" sz="3600" b="0" i="0" u="none" strike="noStrike" kern="1200" cap="none" spc="0" normalizeH="0" baseline="0" noProof="0" err="1">
                <a:ln>
                  <a:noFill/>
                </a:ln>
                <a:solidFill>
                  <a:srgbClr val="2F2F2F"/>
                </a:solidFill>
                <a:effectLst/>
                <a:uLnTx/>
                <a:uFillTx/>
                <a:latin typeface="Arial"/>
                <a:ea typeface="+mn-ea"/>
                <a:cs typeface="+mn-cs"/>
              </a:rPr>
              <a:t>industry</a:t>
            </a:r>
            <a:r>
              <a:rPr kumimoji="0" lang="sv-SE" sz="3600" b="0" i="0" u="none" strike="noStrike" kern="1200" cap="none" spc="0" normalizeH="0" baseline="0" noProof="0">
                <a:ln>
                  <a:noFill/>
                </a:ln>
                <a:solidFill>
                  <a:srgbClr val="2F2F2F"/>
                </a:solidFill>
                <a:effectLst/>
                <a:uLnTx/>
                <a:uFillTx/>
                <a:latin typeface="Arial"/>
                <a:ea typeface="+mn-ea"/>
                <a:cs typeface="+mn-cs"/>
              </a:rPr>
              <a:t>.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3600" b="0" i="0" u="none" strike="noStrike" kern="1200" cap="none" spc="0" normalizeH="0" baseline="0" noProof="0">
                <a:ln>
                  <a:noFill/>
                </a:ln>
                <a:solidFill>
                  <a:srgbClr val="2F2F2F"/>
                </a:solidFill>
                <a:effectLst/>
                <a:uLnTx/>
                <a:uFillTx/>
                <a:latin typeface="Arial"/>
                <a:ea typeface="+mn-ea"/>
                <a:cs typeface="+mn-cs"/>
              </a:rPr>
              <a:t>Do </a:t>
            </a:r>
            <a:r>
              <a:rPr kumimoji="0" lang="sv-SE" sz="3600" b="0" i="0" u="none" strike="noStrike" kern="1200" cap="none" spc="0" normalizeH="0" baseline="0" noProof="0" err="1">
                <a:ln>
                  <a:noFill/>
                </a:ln>
                <a:solidFill>
                  <a:srgbClr val="2F2F2F"/>
                </a:solidFill>
                <a:effectLst/>
                <a:uLnTx/>
                <a:uFillTx/>
                <a:latin typeface="Arial"/>
                <a:ea typeface="+mn-ea"/>
                <a:cs typeface="+mn-cs"/>
              </a:rPr>
              <a:t>you</a:t>
            </a:r>
            <a:r>
              <a:rPr kumimoji="0" lang="sv-SE" sz="3600" b="0" i="0" u="none" strike="noStrike" kern="1200" cap="none" spc="0" normalizeH="0" baseline="0" noProof="0">
                <a:ln>
                  <a:noFill/>
                </a:ln>
                <a:solidFill>
                  <a:srgbClr val="2F2F2F"/>
                </a:solidFill>
                <a:effectLst/>
                <a:uLnTx/>
                <a:uFillTx/>
                <a:latin typeface="Arial"/>
                <a:ea typeface="+mn-ea"/>
                <a:cs typeface="+mn-cs"/>
              </a:rPr>
              <a:t> </a:t>
            </a:r>
            <a:r>
              <a:rPr kumimoji="0" lang="sv-SE" sz="3600" b="0" i="0" u="none" strike="noStrike" kern="1200" cap="none" spc="0" normalizeH="0" baseline="0" noProof="0" err="1">
                <a:ln>
                  <a:noFill/>
                </a:ln>
                <a:solidFill>
                  <a:srgbClr val="2F2F2F"/>
                </a:solidFill>
                <a:effectLst/>
                <a:uLnTx/>
                <a:uFillTx/>
                <a:latin typeface="Arial"/>
                <a:ea typeface="+mn-ea"/>
                <a:cs typeface="+mn-cs"/>
              </a:rPr>
              <a:t>think</a:t>
            </a:r>
            <a:r>
              <a:rPr kumimoji="0" lang="sv-SE" sz="3600" b="0" i="0" u="none" strike="noStrike" kern="1200" cap="none" spc="0" normalizeH="0" baseline="0" noProof="0">
                <a:ln>
                  <a:noFill/>
                </a:ln>
                <a:solidFill>
                  <a:srgbClr val="2F2F2F"/>
                </a:solidFill>
                <a:effectLst/>
                <a:uLnTx/>
                <a:uFillTx/>
                <a:latin typeface="Arial"/>
                <a:ea typeface="+mn-ea"/>
                <a:cs typeface="+mn-cs"/>
              </a:rPr>
              <a:t> the drivers </a:t>
            </a:r>
            <a:r>
              <a:rPr kumimoji="0" lang="sv-SE" sz="3600" b="0" i="0" u="none" strike="noStrike" kern="1200" cap="none" spc="0" normalizeH="0" baseline="0" noProof="0" err="1">
                <a:ln>
                  <a:noFill/>
                </a:ln>
                <a:solidFill>
                  <a:srgbClr val="2F2F2F"/>
                </a:solidFill>
                <a:effectLst/>
                <a:uLnTx/>
                <a:uFillTx/>
                <a:latin typeface="Arial"/>
                <a:ea typeface="+mn-ea"/>
                <a:cs typeface="+mn-cs"/>
              </a:rPr>
              <a:t>would</a:t>
            </a:r>
            <a:r>
              <a:rPr kumimoji="0" lang="sv-SE" sz="3600" b="0" i="0" u="none" strike="noStrike" kern="1200" cap="none" spc="0" normalizeH="0" baseline="0" noProof="0">
                <a:ln>
                  <a:noFill/>
                </a:ln>
                <a:solidFill>
                  <a:srgbClr val="2F2F2F"/>
                </a:solidFill>
                <a:effectLst/>
                <a:uLnTx/>
                <a:uFillTx/>
                <a:latin typeface="Arial"/>
                <a:ea typeface="+mn-ea"/>
                <a:cs typeface="+mn-cs"/>
              </a:rPr>
              <a:t> be different for </a:t>
            </a:r>
            <a:r>
              <a:rPr kumimoji="0" lang="sv-SE" sz="3600" b="0" i="0" u="none" strike="noStrike" kern="1200" cap="none" spc="0" normalizeH="0" baseline="0" noProof="0" err="1">
                <a:ln>
                  <a:noFill/>
                </a:ln>
                <a:solidFill>
                  <a:srgbClr val="2F2F2F"/>
                </a:solidFill>
                <a:effectLst/>
                <a:uLnTx/>
                <a:uFillTx/>
                <a:latin typeface="Arial"/>
                <a:ea typeface="+mn-ea"/>
                <a:cs typeface="+mn-cs"/>
              </a:rPr>
              <a:t>fertilizer</a:t>
            </a:r>
            <a:r>
              <a:rPr kumimoji="0" lang="sv-SE" sz="3600" b="0" i="0" u="none" strike="noStrike" kern="1200" cap="none" spc="0" normalizeH="0" baseline="0" noProof="0">
                <a:ln>
                  <a:noFill/>
                </a:ln>
                <a:solidFill>
                  <a:srgbClr val="2F2F2F"/>
                </a:solidFill>
                <a:effectLst/>
                <a:uLnTx/>
                <a:uFillTx/>
                <a:latin typeface="Arial"/>
                <a:ea typeface="+mn-ea"/>
                <a:cs typeface="+mn-cs"/>
              </a:rPr>
              <a:t> </a:t>
            </a:r>
            <a:r>
              <a:rPr kumimoji="0" lang="sv-SE" sz="3600" b="0" i="0" u="none" strike="noStrike" kern="1200" cap="none" spc="0" normalizeH="0" baseline="0" noProof="0" err="1">
                <a:ln>
                  <a:noFill/>
                </a:ln>
                <a:solidFill>
                  <a:srgbClr val="2F2F2F"/>
                </a:solidFill>
                <a:effectLst/>
                <a:uLnTx/>
                <a:uFillTx/>
                <a:latin typeface="Arial"/>
                <a:ea typeface="+mn-ea"/>
                <a:cs typeface="+mn-cs"/>
              </a:rPr>
              <a:t>industry</a:t>
            </a:r>
            <a:r>
              <a:rPr kumimoji="0" lang="sv-SE" sz="3600" b="0" i="0" u="none" strike="noStrike" kern="1200" cap="none" spc="0" normalizeH="0" baseline="0" noProof="0">
                <a:ln>
                  <a:noFill/>
                </a:ln>
                <a:solidFill>
                  <a:srgbClr val="2F2F2F"/>
                </a:solidFill>
                <a:effectLst/>
                <a:uLnTx/>
                <a:uFillTx/>
                <a:latin typeface="Arial"/>
                <a:ea typeface="+mn-ea"/>
                <a:cs typeface="+mn-cs"/>
              </a:rPr>
              <a:t>?</a:t>
            </a:r>
          </a:p>
        </p:txBody>
      </p:sp>
      <p:sp>
        <p:nvSpPr>
          <p:cNvPr id="27" name="Oval 26">
            <a:extLst>
              <a:ext uri="{FF2B5EF4-FFF2-40B4-BE49-F238E27FC236}">
                <a16:creationId xmlns:a16="http://schemas.microsoft.com/office/drawing/2014/main" id="{CF7C020E-44BA-9BA3-5799-3EE1CED7431B}"/>
              </a:ext>
            </a:extLst>
          </p:cNvPr>
          <p:cNvSpPr/>
          <p:nvPr/>
        </p:nvSpPr>
        <p:spPr>
          <a:xfrm>
            <a:off x="10063848" y="6032499"/>
            <a:ext cx="3189513" cy="13939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Company </a:t>
            </a:r>
            <a:r>
              <a:rPr kumimoji="0" lang="sv-SE" sz="2400" b="1" i="0" u="none" strike="noStrike" kern="1200" cap="none" spc="0" normalizeH="0" baseline="0" noProof="0" err="1">
                <a:ln>
                  <a:noFill/>
                </a:ln>
                <a:solidFill>
                  <a:srgbClr val="FFFFFF"/>
                </a:solidFill>
                <a:effectLst/>
                <a:uLnTx/>
                <a:uFillTx/>
                <a:latin typeface="Arial"/>
                <a:ea typeface="+mn-ea"/>
                <a:cs typeface="+mn-cs"/>
              </a:rPr>
              <a:t>Regulatory</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400" b="1" i="0" u="none" strike="noStrike" kern="1200" cap="none" spc="0" normalizeH="0" baseline="0" noProof="0" err="1">
                <a:ln>
                  <a:noFill/>
                </a:ln>
                <a:solidFill>
                  <a:srgbClr val="FFFFFF"/>
                </a:solidFill>
                <a:effectLst/>
                <a:uLnTx/>
                <a:uFillTx/>
                <a:latin typeface="Arial"/>
                <a:ea typeface="+mn-ea"/>
                <a:cs typeface="+mn-cs"/>
              </a:rPr>
              <a:t>Department</a:t>
            </a:r>
            <a:r>
              <a:rPr kumimoji="0" lang="sv-SE" sz="2400" b="1" i="0" u="none" strike="noStrike" kern="1200" cap="none" spc="0" normalizeH="0" baseline="0" noProof="0">
                <a:ln>
                  <a:noFill/>
                </a:ln>
                <a:solidFill>
                  <a:srgbClr val="FFFFFF"/>
                </a:solidFill>
                <a:effectLst/>
                <a:uLnTx/>
                <a:uFillTx/>
                <a:latin typeface="Arial"/>
                <a:ea typeface="+mn-ea"/>
                <a:cs typeface="+mn-cs"/>
              </a:rPr>
              <a:t> </a:t>
            </a:r>
          </a:p>
        </p:txBody>
      </p:sp>
      <p:sp>
        <p:nvSpPr>
          <p:cNvPr id="28" name="Oval 27">
            <a:extLst>
              <a:ext uri="{FF2B5EF4-FFF2-40B4-BE49-F238E27FC236}">
                <a16:creationId xmlns:a16="http://schemas.microsoft.com/office/drawing/2014/main" id="{AF1EB125-43C0-1F4B-8B21-5D1D9A23D1BA}"/>
              </a:ext>
            </a:extLst>
          </p:cNvPr>
          <p:cNvSpPr/>
          <p:nvPr/>
        </p:nvSpPr>
        <p:spPr>
          <a:xfrm>
            <a:off x="13846629" y="3699982"/>
            <a:ext cx="2496453" cy="10855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Access to </a:t>
            </a:r>
            <a:r>
              <a:rPr kumimoji="0" lang="sv-SE" sz="2400" b="1" i="0" u="none" strike="noStrike" kern="1200" cap="none" spc="0" normalizeH="0" baseline="0" noProof="0" err="1">
                <a:ln>
                  <a:noFill/>
                </a:ln>
                <a:solidFill>
                  <a:srgbClr val="FFFFFF"/>
                </a:solidFill>
                <a:effectLst/>
                <a:uLnTx/>
                <a:uFillTx/>
                <a:latin typeface="Arial"/>
                <a:ea typeface="+mn-ea"/>
                <a:cs typeface="+mn-cs"/>
              </a:rPr>
              <a:t>financing</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29" name="Oval 28">
            <a:extLst>
              <a:ext uri="{FF2B5EF4-FFF2-40B4-BE49-F238E27FC236}">
                <a16:creationId xmlns:a16="http://schemas.microsoft.com/office/drawing/2014/main" id="{2E42FF0B-30AA-E96E-06E2-753327F7AF9F}"/>
              </a:ext>
            </a:extLst>
          </p:cNvPr>
          <p:cNvSpPr/>
          <p:nvPr/>
        </p:nvSpPr>
        <p:spPr>
          <a:xfrm>
            <a:off x="13042898" y="7596446"/>
            <a:ext cx="4765569" cy="20064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Company in-house </a:t>
            </a:r>
            <a:r>
              <a:rPr kumimoji="0" lang="sv-SE" sz="2400" b="1" i="0" u="none" strike="noStrike" kern="1200" cap="none" spc="0" normalizeH="0" baseline="0" noProof="0" err="1">
                <a:ln>
                  <a:noFill/>
                </a:ln>
                <a:solidFill>
                  <a:srgbClr val="FFFFFF"/>
                </a:solidFill>
                <a:effectLst/>
                <a:uLnTx/>
                <a:uFillTx/>
                <a:latin typeface="Arial"/>
                <a:ea typeface="+mn-ea"/>
                <a:cs typeface="+mn-cs"/>
              </a:rPr>
              <a:t>capacity</a:t>
            </a:r>
            <a:r>
              <a:rPr kumimoji="0" lang="sv-SE" sz="2400" b="1" i="0" u="none" strike="noStrike" kern="1200" cap="none" spc="0" normalizeH="0" baseline="0" noProof="0">
                <a:ln>
                  <a:noFill/>
                </a:ln>
                <a:solidFill>
                  <a:srgbClr val="FFFFFF"/>
                </a:solidFill>
                <a:effectLst/>
                <a:uLnTx/>
                <a:uFillTx/>
                <a:latin typeface="Arial"/>
                <a:ea typeface="+mn-ea"/>
                <a:cs typeface="+mn-cs"/>
              </a:rPr>
              <a:t> </a:t>
            </a:r>
            <a:r>
              <a:rPr kumimoji="0" lang="sv-SE" sz="2000" b="1" i="0" u="none" strike="noStrike" kern="1200" cap="none" spc="0" normalizeH="0" baseline="0" noProof="0">
                <a:ln>
                  <a:noFill/>
                </a:ln>
                <a:solidFill>
                  <a:srgbClr val="FFFFFF"/>
                </a:solidFill>
                <a:effectLst/>
                <a:uLnTx/>
                <a:uFillTx/>
                <a:latin typeface="Arial"/>
                <a:ea typeface="+mn-ea"/>
                <a:cs typeface="+mn-cs"/>
              </a:rPr>
              <a:t>(expert </a:t>
            </a:r>
            <a:r>
              <a:rPr kumimoji="0" lang="sv-SE" sz="2000" b="1" i="0" u="none" strike="noStrike" kern="1200" cap="none" spc="0" normalizeH="0" baseline="0" noProof="0" err="1">
                <a:ln>
                  <a:noFill/>
                </a:ln>
                <a:solidFill>
                  <a:srgbClr val="FFFFFF"/>
                </a:solidFill>
                <a:effectLst/>
                <a:uLnTx/>
                <a:uFillTx/>
                <a:latin typeface="Arial"/>
                <a:ea typeface="+mn-ea"/>
                <a:cs typeface="+mn-cs"/>
              </a:rPr>
              <a:t>staff</a:t>
            </a:r>
            <a:r>
              <a:rPr kumimoji="0" lang="sv-SE" sz="2000" b="1" i="0" u="none" strike="noStrike" kern="1200" cap="none" spc="0" normalizeH="0" baseline="0" noProof="0">
                <a:ln>
                  <a:noFill/>
                </a:ln>
                <a:solidFill>
                  <a:srgbClr val="FFFFFF"/>
                </a:solidFill>
                <a:effectLst/>
                <a:uLnTx/>
                <a:uFillTx/>
                <a:latin typeface="Arial"/>
                <a:ea typeface="+mn-ea"/>
                <a:cs typeface="+mn-cs"/>
              </a:rPr>
              <a:t>, R&amp;D, </a:t>
            </a:r>
            <a:r>
              <a:rPr kumimoji="0" lang="sv-SE" sz="2000" b="1" i="0" u="none" strike="noStrike" kern="1200" cap="none" spc="0" normalizeH="0" baseline="0" noProof="0" err="1">
                <a:ln>
                  <a:noFill/>
                </a:ln>
                <a:solidFill>
                  <a:srgbClr val="FFFFFF"/>
                </a:solidFill>
                <a:effectLst/>
                <a:uLnTx/>
                <a:uFillTx/>
                <a:latin typeface="Arial"/>
                <a:ea typeface="+mn-ea"/>
                <a:cs typeface="+mn-cs"/>
              </a:rPr>
              <a:t>environmental</a:t>
            </a:r>
            <a:r>
              <a:rPr kumimoji="0" lang="sv-SE" sz="2000" b="1" i="0" u="none" strike="noStrike" kern="1200" cap="none" spc="0" normalizeH="0" baseline="0" noProof="0">
                <a:ln>
                  <a:noFill/>
                </a:ln>
                <a:solidFill>
                  <a:srgbClr val="FFFFFF"/>
                </a:solidFill>
                <a:effectLst/>
                <a:uLnTx/>
                <a:uFillTx/>
                <a:latin typeface="Arial"/>
                <a:ea typeface="+mn-ea"/>
                <a:cs typeface="+mn-cs"/>
              </a:rPr>
              <a:t>, innovation </a:t>
            </a:r>
            <a:r>
              <a:rPr kumimoji="0" lang="sv-SE" sz="2000" b="1" i="0" u="none" strike="noStrike" kern="1200" cap="none" spc="0" normalizeH="0" baseline="0" noProof="0" err="1">
                <a:ln>
                  <a:noFill/>
                </a:ln>
                <a:solidFill>
                  <a:srgbClr val="FFFFFF"/>
                </a:solidFill>
                <a:effectLst/>
                <a:uLnTx/>
                <a:uFillTx/>
                <a:latin typeface="Arial"/>
                <a:ea typeface="+mn-ea"/>
                <a:cs typeface="+mn-cs"/>
              </a:rPr>
              <a:t>departments</a:t>
            </a:r>
            <a:r>
              <a:rPr kumimoji="0" lang="sv-SE" sz="2000" b="1" i="0" u="none" strike="noStrike" kern="1200" cap="none" spc="0" normalizeH="0" baseline="0" noProof="0">
                <a:ln>
                  <a:noFill/>
                </a:ln>
                <a:solidFill>
                  <a:srgbClr val="FFFFFF"/>
                </a:solidFill>
                <a:effectLst/>
                <a:uLnTx/>
                <a:uFillTx/>
                <a:latin typeface="Arial"/>
                <a:ea typeface="+mn-ea"/>
                <a:cs typeface="+mn-cs"/>
              </a:rPr>
              <a:t>..)</a:t>
            </a:r>
            <a:endParaRPr kumimoji="0" lang="sv-SE" sz="2400" b="1" i="0" u="none" strike="noStrike" kern="1200" cap="none" spc="0" normalizeH="0" baseline="0" noProof="0">
              <a:ln>
                <a:noFill/>
              </a:ln>
              <a:solidFill>
                <a:srgbClr val="FFFFFF"/>
              </a:solidFill>
              <a:effectLst/>
              <a:uLnTx/>
              <a:uFillTx/>
              <a:latin typeface="Arial"/>
              <a:ea typeface="+mn-ea"/>
              <a:cs typeface="+mn-cs"/>
            </a:endParaRPr>
          </a:p>
        </p:txBody>
      </p:sp>
      <p:sp>
        <p:nvSpPr>
          <p:cNvPr id="30" name="Oval 29">
            <a:extLst>
              <a:ext uri="{FF2B5EF4-FFF2-40B4-BE49-F238E27FC236}">
                <a16:creationId xmlns:a16="http://schemas.microsoft.com/office/drawing/2014/main" id="{486C1CAE-D3D6-9B21-071A-639D0CF350E2}"/>
              </a:ext>
            </a:extLst>
          </p:cNvPr>
          <p:cNvSpPr/>
          <p:nvPr/>
        </p:nvSpPr>
        <p:spPr>
          <a:xfrm>
            <a:off x="5992589" y="4553132"/>
            <a:ext cx="2730498" cy="6872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400" b="1" i="0" u="none" strike="noStrike" kern="1200" cap="none" spc="0" normalizeH="0" baseline="0" noProof="0">
                <a:ln>
                  <a:noFill/>
                </a:ln>
                <a:solidFill>
                  <a:srgbClr val="FFFFFF"/>
                </a:solidFill>
                <a:effectLst/>
                <a:uLnTx/>
                <a:uFillTx/>
                <a:latin typeface="Arial"/>
                <a:ea typeface="+mn-ea"/>
                <a:cs typeface="+mn-cs"/>
              </a:rPr>
              <a:t>Price of fuel</a:t>
            </a:r>
          </a:p>
        </p:txBody>
      </p:sp>
    </p:spTree>
    <p:extLst>
      <p:ext uri="{BB962C8B-B14F-4D97-AF65-F5344CB8AC3E}">
        <p14:creationId xmlns:p14="http://schemas.microsoft.com/office/powerpoint/2010/main" val="18329219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5641D69D-F446-45C0-B1B1-D52C17384F41}"/>
              </a:ext>
            </a:extLst>
          </p:cNvPr>
          <p:cNvGrpSpPr/>
          <p:nvPr/>
        </p:nvGrpSpPr>
        <p:grpSpPr>
          <a:xfrm>
            <a:off x="4329146" y="9679208"/>
            <a:ext cx="13958844" cy="666567"/>
            <a:chOff x="4329156" y="9649198"/>
            <a:chExt cx="13958844" cy="666567"/>
          </a:xfrm>
        </p:grpSpPr>
        <p:pic>
          <p:nvPicPr>
            <p:cNvPr id="5" name="Picture 12">
              <a:extLst>
                <a:ext uri="{FF2B5EF4-FFF2-40B4-BE49-F238E27FC236}">
                  <a16:creationId xmlns:a16="http://schemas.microsoft.com/office/drawing/2014/main" id="{C443324A-16BC-439B-BA92-3C206F27773D}"/>
                </a:ext>
              </a:extLst>
            </p:cNvPr>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D1FD3C08-9A87-4EDD-BC80-689832CE91B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6279672E-4F2E-4362-8E83-52C6FD33164E}"/>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33B55136-7EFA-4157-861B-08087FA0C0F2}"/>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62A55FC7-320F-48B3-A59B-755D8FA9782B}"/>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3B5A4C16-6470-45B9-BE89-6A9F2D53488D}"/>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0CF0D3B5-3E76-4526-9E35-20FAF3770486}"/>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C873002F-5FBC-4124-BF29-34AE8E42E696}"/>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EBBE7005-ACBB-42F6-A108-399AADAA415A}"/>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E4D6A16F-1667-450B-8473-A527F2BCBA45}"/>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BED41E68-DA5D-4E37-AD7F-E96D5A8AC9A5}"/>
              </a:ext>
            </a:extLst>
          </p:cNvPr>
          <p:cNvSpPr txBox="1"/>
          <p:nvPr/>
        </p:nvSpPr>
        <p:spPr>
          <a:xfrm>
            <a:off x="228600" y="765922"/>
            <a:ext cx="17807739" cy="1015663"/>
          </a:xfrm>
          <a:prstGeom prst="rect">
            <a:avLst/>
          </a:prstGeom>
          <a:noFill/>
        </p:spPr>
        <p:txBody>
          <a:bodyPr wrap="square">
            <a:spAutoFit/>
          </a:bodyPr>
          <a:lstStyle/>
          <a:p>
            <a:pPr algn="ctr"/>
            <a:r>
              <a:rPr lang="en-US" sz="6000" b="1">
                <a:solidFill>
                  <a:srgbClr val="CC0033"/>
                </a:solidFill>
                <a:latin typeface="+mj-lt"/>
                <a:cs typeface="Arial" panose="020B0604020202020204" pitchFamily="34" charset="0"/>
              </a:rPr>
              <a:t>Key Resource Indicators (KRI)</a:t>
            </a:r>
            <a:endParaRPr lang="sv-SE" sz="6000" b="1">
              <a:solidFill>
                <a:srgbClr val="CC0033"/>
              </a:solidFill>
              <a:latin typeface="+mj-lt"/>
              <a:cs typeface="Arial" panose="020B0604020202020204" pitchFamily="34" charset="0"/>
            </a:endParaRPr>
          </a:p>
        </p:txBody>
      </p:sp>
      <p:graphicFrame>
        <p:nvGraphicFramePr>
          <p:cNvPr id="17" name="Table 16">
            <a:extLst>
              <a:ext uri="{FF2B5EF4-FFF2-40B4-BE49-F238E27FC236}">
                <a16:creationId xmlns:a16="http://schemas.microsoft.com/office/drawing/2014/main" id="{D6F0A493-935C-4F0C-8DA9-38A248094EDA}"/>
              </a:ext>
            </a:extLst>
          </p:cNvPr>
          <p:cNvGraphicFramePr>
            <a:graphicFrameLocks noGrp="1"/>
          </p:cNvGraphicFramePr>
          <p:nvPr>
            <p:extLst>
              <p:ext uri="{D42A27DB-BD31-4B8C-83A1-F6EECF244321}">
                <p14:modId xmlns:p14="http://schemas.microsoft.com/office/powerpoint/2010/main" val="3462280242"/>
              </p:ext>
            </p:extLst>
          </p:nvPr>
        </p:nvGraphicFramePr>
        <p:xfrm>
          <a:off x="316319" y="1815571"/>
          <a:ext cx="17655339" cy="7376160"/>
        </p:xfrm>
        <a:graphic>
          <a:graphicData uri="http://schemas.openxmlformats.org/drawingml/2006/table">
            <a:tbl>
              <a:tblPr firstRow="1" firstCol="1" lastRow="1" lastCol="1" bandRow="1" bandCol="1">
                <a:tableStyleId>{72833802-FEF1-4C79-8D5D-14CF1EAF98D9}</a:tableStyleId>
              </a:tblPr>
              <a:tblGrid>
                <a:gridCol w="4704529">
                  <a:extLst>
                    <a:ext uri="{9D8B030D-6E8A-4147-A177-3AD203B41FA5}">
                      <a16:colId xmlns:a16="http://schemas.microsoft.com/office/drawing/2014/main" val="3460427771"/>
                    </a:ext>
                  </a:extLst>
                </a:gridCol>
                <a:gridCol w="2118377">
                  <a:extLst>
                    <a:ext uri="{9D8B030D-6E8A-4147-A177-3AD203B41FA5}">
                      <a16:colId xmlns:a16="http://schemas.microsoft.com/office/drawing/2014/main" val="814983830"/>
                    </a:ext>
                  </a:extLst>
                </a:gridCol>
                <a:gridCol w="10832433">
                  <a:extLst>
                    <a:ext uri="{9D8B030D-6E8A-4147-A177-3AD203B41FA5}">
                      <a16:colId xmlns:a16="http://schemas.microsoft.com/office/drawing/2014/main" val="955182470"/>
                    </a:ext>
                  </a:extLst>
                </a:gridCol>
              </a:tblGrid>
              <a:tr h="206365">
                <a:tc>
                  <a:txBody>
                    <a:bodyPr/>
                    <a:lstStyle/>
                    <a:p>
                      <a:pPr marL="0" algn="ctr">
                        <a:lnSpc>
                          <a:spcPct val="100000"/>
                        </a:lnSpc>
                        <a:spcBef>
                          <a:spcPts val="0"/>
                        </a:spcBef>
                        <a:spcAft>
                          <a:spcPts val="0"/>
                        </a:spcAft>
                      </a:pPr>
                      <a:r>
                        <a:rPr lang="en-US" sz="2200">
                          <a:effectLst/>
                        </a:rPr>
                        <a:t>Indicator</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a:lnSpc>
                          <a:spcPct val="100000"/>
                        </a:lnSpc>
                        <a:spcBef>
                          <a:spcPts val="0"/>
                        </a:spcBef>
                        <a:spcAft>
                          <a:spcPts val="0"/>
                        </a:spcAft>
                      </a:pPr>
                      <a:r>
                        <a:rPr lang="en-US" sz="2200">
                          <a:effectLst/>
                        </a:rPr>
                        <a:t>Unit</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a:lnSpc>
                          <a:spcPct val="100000"/>
                        </a:lnSpc>
                        <a:spcBef>
                          <a:spcPts val="0"/>
                        </a:spcBef>
                        <a:spcAft>
                          <a:spcPts val="0"/>
                        </a:spcAft>
                      </a:pPr>
                      <a:r>
                        <a:rPr lang="en-US" sz="2200">
                          <a:effectLst/>
                        </a:rPr>
                        <a:t>Relevance</a:t>
                      </a:r>
                      <a:r>
                        <a:rPr lang="en-US" sz="2200" spc="-15">
                          <a:effectLst/>
                        </a:rPr>
                        <a:t> </a:t>
                      </a:r>
                      <a:r>
                        <a:rPr lang="en-US" sz="2200">
                          <a:effectLst/>
                        </a:rPr>
                        <a:t>for</a:t>
                      </a:r>
                      <a:r>
                        <a:rPr lang="en-US" sz="2200" spc="-20">
                          <a:effectLst/>
                        </a:rPr>
                        <a:t> </a:t>
                      </a:r>
                      <a:r>
                        <a:rPr lang="en-US" sz="2200">
                          <a:effectLst/>
                        </a:rPr>
                        <a:t>RETROFEED</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0117347"/>
                  </a:ext>
                </a:extLst>
              </a:tr>
              <a:tr h="206365">
                <a:tc gridSpan="3">
                  <a:txBody>
                    <a:bodyPr/>
                    <a:lstStyle/>
                    <a:p>
                      <a:pPr marL="0" algn="l">
                        <a:lnSpc>
                          <a:spcPct val="100000"/>
                        </a:lnSpc>
                        <a:spcBef>
                          <a:spcPts val="0"/>
                        </a:spcBef>
                        <a:spcAft>
                          <a:spcPts val="0"/>
                        </a:spcAft>
                      </a:pPr>
                      <a:r>
                        <a:rPr lang="en-US" sz="2200">
                          <a:effectLst/>
                        </a:rPr>
                        <a:t>                                                      KRIs</a:t>
                      </a:r>
                      <a:r>
                        <a:rPr lang="en-US" sz="2200" spc="-15">
                          <a:effectLst/>
                        </a:rPr>
                        <a:t> </a:t>
                      </a:r>
                      <a:r>
                        <a:rPr lang="en-US" sz="2200">
                          <a:effectLst/>
                        </a:rPr>
                        <a:t>related</a:t>
                      </a:r>
                      <a:r>
                        <a:rPr lang="en-US" sz="2200" spc="-20">
                          <a:effectLst/>
                        </a:rPr>
                        <a:t> </a:t>
                      </a:r>
                      <a:r>
                        <a:rPr lang="en-US" sz="2200">
                          <a:effectLst/>
                        </a:rPr>
                        <a:t>to</a:t>
                      </a:r>
                      <a:r>
                        <a:rPr lang="en-US" sz="2200" spc="-20">
                          <a:effectLst/>
                        </a:rPr>
                        <a:t> </a:t>
                      </a:r>
                      <a:r>
                        <a:rPr lang="en-US" sz="2200">
                          <a:effectLst/>
                        </a:rPr>
                        <a:t>GHG</a:t>
                      </a:r>
                      <a:r>
                        <a:rPr lang="en-US" sz="2200" spc="-20">
                          <a:effectLst/>
                        </a:rPr>
                        <a:t> </a:t>
                      </a:r>
                      <a:r>
                        <a:rPr lang="en-US" sz="2200">
                          <a:effectLst/>
                        </a:rPr>
                        <a:t>generation</a:t>
                      </a:r>
                      <a:r>
                        <a:rPr lang="en-US" sz="2200" spc="-25">
                          <a:effectLst/>
                        </a:rPr>
                        <a:t> </a:t>
                      </a:r>
                      <a:r>
                        <a:rPr lang="en-US" sz="2200">
                          <a:effectLst/>
                        </a:rPr>
                        <a:t>and</a:t>
                      </a:r>
                      <a:r>
                        <a:rPr lang="en-US" sz="2200" spc="-20">
                          <a:effectLst/>
                        </a:rPr>
                        <a:t> </a:t>
                      </a:r>
                      <a:r>
                        <a:rPr lang="en-US" sz="2200">
                          <a:effectLst/>
                        </a:rPr>
                        <a:t>assessment</a:t>
                      </a:r>
                      <a:r>
                        <a:rPr lang="en-US" sz="2200" spc="-20">
                          <a:effectLst/>
                        </a:rPr>
                        <a:t> </a:t>
                      </a:r>
                      <a:r>
                        <a:rPr lang="en-US" sz="2200">
                          <a:effectLst/>
                        </a:rPr>
                        <a:t>of</a:t>
                      </a:r>
                      <a:r>
                        <a:rPr lang="en-US" sz="2200" spc="-20">
                          <a:effectLst/>
                        </a:rPr>
                        <a:t> </a:t>
                      </a:r>
                      <a:r>
                        <a:rPr lang="en-US" sz="2200">
                          <a:effectLst/>
                        </a:rPr>
                        <a:t>their</a:t>
                      </a:r>
                      <a:r>
                        <a:rPr lang="en-US" sz="2200" spc="-15">
                          <a:effectLst/>
                        </a:rPr>
                        <a:t> </a:t>
                      </a:r>
                      <a:r>
                        <a:rPr lang="en-US" sz="2200">
                          <a:effectLst/>
                        </a:rPr>
                        <a:t>relevance</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2940391434"/>
                  </a:ext>
                </a:extLst>
              </a:tr>
              <a:tr h="430970">
                <a:tc>
                  <a:txBody>
                    <a:bodyPr/>
                    <a:lstStyle/>
                    <a:p>
                      <a:pPr marL="0">
                        <a:lnSpc>
                          <a:spcPct val="100000"/>
                        </a:lnSpc>
                        <a:spcBef>
                          <a:spcPts val="0"/>
                        </a:spcBef>
                        <a:spcAft>
                          <a:spcPts val="0"/>
                        </a:spcAft>
                      </a:pPr>
                      <a:r>
                        <a:rPr lang="en-US" sz="2200" b="0">
                          <a:effectLst/>
                        </a:rPr>
                        <a:t>Scope 1 GHG emissions</a:t>
                      </a:r>
                      <a:r>
                        <a:rPr lang="en-US" sz="2200" b="0" spc="5">
                          <a:effectLst/>
                        </a:rPr>
                        <a:t> </a:t>
                      </a:r>
                      <a:r>
                        <a:rPr lang="en-US" sz="2200" b="0">
                          <a:effectLst/>
                        </a:rPr>
                        <a:t>(emissions released from</a:t>
                      </a:r>
                      <a:r>
                        <a:rPr lang="en-US" sz="2200" b="0" spc="5">
                          <a:effectLst/>
                        </a:rPr>
                        <a:t> </a:t>
                      </a:r>
                      <a:r>
                        <a:rPr lang="en-US" sz="2200" b="0">
                          <a:effectLst/>
                        </a:rPr>
                        <a:t>owned</a:t>
                      </a:r>
                      <a:r>
                        <a:rPr lang="en-US" sz="2200" b="0" spc="-15">
                          <a:effectLst/>
                        </a:rPr>
                        <a:t> </a:t>
                      </a:r>
                      <a:r>
                        <a:rPr lang="en-US" sz="2200" b="0">
                          <a:effectLst/>
                        </a:rPr>
                        <a:t>or</a:t>
                      </a:r>
                      <a:r>
                        <a:rPr lang="en-US" sz="2200" b="0" spc="-15">
                          <a:effectLst/>
                        </a:rPr>
                        <a:t> </a:t>
                      </a:r>
                      <a:r>
                        <a:rPr lang="en-US" sz="2200" b="0">
                          <a:effectLst/>
                        </a:rPr>
                        <a:t>controlled</a:t>
                      </a:r>
                      <a:r>
                        <a:rPr lang="en-US" sz="2200" b="0" spc="-10">
                          <a:effectLst/>
                        </a:rPr>
                        <a:t> </a:t>
                      </a:r>
                      <a:r>
                        <a:rPr lang="en-US" sz="2200" b="0">
                          <a:effectLst/>
                        </a:rPr>
                        <a:t>sources)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[t</a:t>
                      </a:r>
                      <a:r>
                        <a:rPr lang="en-US" sz="2200" b="0" spc="-5">
                          <a:effectLst/>
                        </a:rPr>
                        <a:t> </a:t>
                      </a:r>
                      <a:r>
                        <a:rPr lang="en-US" sz="2200" b="0">
                          <a:effectLst/>
                        </a:rPr>
                        <a:t>CO</a:t>
                      </a:r>
                      <a:r>
                        <a:rPr lang="en-US" sz="2200" b="0" baseline="-25000">
                          <a:effectLst/>
                        </a:rPr>
                        <a:t>2</a:t>
                      </a:r>
                      <a:r>
                        <a:rPr lang="en-US" sz="2200" b="0" spc="-5">
                          <a:effectLst/>
                        </a:rPr>
                        <a:t> </a:t>
                      </a:r>
                      <a:r>
                        <a:rPr lang="en-US" sz="2200" b="0">
                          <a:effectLst/>
                        </a:rPr>
                        <a:t>eq]</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Relevant</a:t>
                      </a:r>
                      <a:r>
                        <a:rPr lang="en-US" sz="2200" b="0" spc="-10">
                          <a:effectLst/>
                        </a:rPr>
                        <a:t> </a:t>
                      </a:r>
                      <a:r>
                        <a:rPr lang="en-US" sz="2200" b="0">
                          <a:effectLst/>
                        </a:rPr>
                        <a:t>for</a:t>
                      </a:r>
                      <a:r>
                        <a:rPr lang="en-US" sz="2200" b="0" spc="-15">
                          <a:effectLst/>
                        </a:rPr>
                        <a:t> </a:t>
                      </a:r>
                      <a:r>
                        <a:rPr lang="en-US" sz="2200" b="0">
                          <a:effectLst/>
                        </a:rPr>
                        <a:t>all</a:t>
                      </a:r>
                      <a:r>
                        <a:rPr lang="en-US" sz="2200" b="0" spc="-10">
                          <a:effectLst/>
                        </a:rPr>
                        <a:t> </a:t>
                      </a:r>
                      <a:r>
                        <a:rPr lang="en-US" sz="2200" b="0">
                          <a:effectLst/>
                        </a:rPr>
                        <a:t>cases,</a:t>
                      </a:r>
                      <a:r>
                        <a:rPr lang="en-US" sz="2200" b="0" spc="-10">
                          <a:effectLst/>
                        </a:rPr>
                        <a:t> </a:t>
                      </a:r>
                      <a:r>
                        <a:rPr lang="en-US" sz="2200" b="0">
                          <a:effectLst/>
                        </a:rPr>
                        <a:t>included</a:t>
                      </a:r>
                      <a:r>
                        <a:rPr lang="en-US" sz="2200" b="0" spc="-5">
                          <a:effectLst/>
                        </a:rPr>
                        <a:t> </a:t>
                      </a:r>
                      <a:r>
                        <a:rPr lang="en-US" sz="2200" b="0">
                          <a:effectLst/>
                        </a:rPr>
                        <a:t>in</a:t>
                      </a:r>
                      <a:r>
                        <a:rPr lang="en-US" sz="2200" b="0" spc="-10">
                          <a:effectLst/>
                        </a:rPr>
                        <a:t> </a:t>
                      </a:r>
                      <a:r>
                        <a:rPr lang="en-US" sz="2200" b="0">
                          <a:effectLst/>
                        </a:rPr>
                        <a:t>most</a:t>
                      </a:r>
                      <a:r>
                        <a:rPr lang="en-US" sz="2200" b="0" spc="-10">
                          <a:effectLst/>
                        </a:rPr>
                        <a:t> </a:t>
                      </a:r>
                      <a:r>
                        <a:rPr lang="en-US" sz="2200" b="0">
                          <a:effectLst/>
                        </a:rPr>
                        <a:t>of</a:t>
                      </a:r>
                      <a:r>
                        <a:rPr lang="en-US" sz="2200" b="0" spc="-10">
                          <a:effectLst/>
                        </a:rPr>
                        <a:t> </a:t>
                      </a:r>
                      <a:r>
                        <a:rPr lang="en-US" sz="2200" b="0">
                          <a:effectLst/>
                        </a:rPr>
                        <a:t>the</a:t>
                      </a:r>
                      <a:r>
                        <a:rPr lang="en-US" sz="2200" b="0" spc="-10">
                          <a:effectLst/>
                        </a:rPr>
                        <a:t> </a:t>
                      </a:r>
                      <a:r>
                        <a:rPr lang="en-US" sz="2200" b="0">
                          <a:effectLst/>
                        </a:rPr>
                        <a:t>reviewed</a:t>
                      </a:r>
                      <a:r>
                        <a:rPr lang="en-US" sz="2200" b="0" spc="-290">
                          <a:effectLst/>
                        </a:rPr>
                        <a:t> </a:t>
                      </a:r>
                      <a:r>
                        <a:rPr lang="en-US" sz="2200" b="0">
                          <a:effectLst/>
                        </a:rPr>
                        <a:t>sustainability</a:t>
                      </a:r>
                      <a:r>
                        <a:rPr lang="en-US" sz="2200" b="0" spc="-5">
                          <a:effectLst/>
                        </a:rPr>
                        <a:t> </a:t>
                      </a:r>
                      <a:r>
                        <a:rPr lang="en-US" sz="2200" b="0">
                          <a:effectLst/>
                        </a:rPr>
                        <a:t>reports.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17114614"/>
                  </a:ext>
                </a:extLst>
              </a:tr>
              <a:tr h="430970">
                <a:tc>
                  <a:txBody>
                    <a:bodyPr/>
                    <a:lstStyle/>
                    <a:p>
                      <a:pPr marL="0">
                        <a:lnSpc>
                          <a:spcPct val="100000"/>
                        </a:lnSpc>
                        <a:spcBef>
                          <a:spcPts val="0"/>
                        </a:spcBef>
                        <a:spcAft>
                          <a:spcPts val="0"/>
                        </a:spcAft>
                      </a:pPr>
                      <a:r>
                        <a:rPr lang="en-US" sz="2200" b="0">
                          <a:effectLst/>
                        </a:rPr>
                        <a:t>Scope 2 GHG emissions</a:t>
                      </a:r>
                      <a:r>
                        <a:rPr lang="en-US" sz="2200" b="0" spc="5">
                          <a:effectLst/>
                        </a:rPr>
                        <a:t> </a:t>
                      </a:r>
                      <a:r>
                        <a:rPr lang="en-US" sz="2200" b="0">
                          <a:effectLst/>
                        </a:rPr>
                        <a:t>(emissions from purchased</a:t>
                      </a:r>
                      <a:r>
                        <a:rPr lang="en-US" sz="2200" b="0" spc="-295">
                          <a:effectLst/>
                        </a:rPr>
                        <a:t> </a:t>
                      </a:r>
                      <a:r>
                        <a:rPr lang="en-US" sz="2200" b="0">
                          <a:effectLst/>
                        </a:rPr>
                        <a:t>energy)</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[t</a:t>
                      </a:r>
                      <a:r>
                        <a:rPr lang="en-US" sz="2200" b="0" spc="-5">
                          <a:effectLst/>
                        </a:rPr>
                        <a:t> </a:t>
                      </a:r>
                      <a:r>
                        <a:rPr lang="en-US" sz="2200" b="0">
                          <a:effectLst/>
                        </a:rPr>
                        <a:t>CO</a:t>
                      </a:r>
                      <a:r>
                        <a:rPr lang="en-US" sz="2200" b="0" baseline="-25000">
                          <a:effectLst/>
                        </a:rPr>
                        <a:t>2</a:t>
                      </a:r>
                      <a:r>
                        <a:rPr lang="en-US" sz="2200" b="0" spc="-5">
                          <a:effectLst/>
                        </a:rPr>
                        <a:t> </a:t>
                      </a:r>
                      <a:r>
                        <a:rPr lang="en-US" sz="2200" b="0">
                          <a:effectLst/>
                        </a:rPr>
                        <a:t>eq]</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Relevant for all cases, included in most of the reviewed</a:t>
                      </a:r>
                      <a:r>
                        <a:rPr lang="en-US" sz="2200" b="0" spc="-300">
                          <a:effectLst/>
                        </a:rPr>
                        <a:t> </a:t>
                      </a:r>
                      <a:r>
                        <a:rPr lang="en-US" sz="2200" b="0">
                          <a:effectLst/>
                        </a:rPr>
                        <a:t>sustainability</a:t>
                      </a:r>
                      <a:r>
                        <a:rPr lang="en-US" sz="2200" b="0" spc="-5">
                          <a:effectLst/>
                        </a:rPr>
                        <a:t> </a:t>
                      </a:r>
                      <a:r>
                        <a:rPr lang="en-US" sz="2200" b="0">
                          <a:effectLst/>
                        </a:rPr>
                        <a:t>reports.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915489"/>
                  </a:ext>
                </a:extLst>
              </a:tr>
              <a:tr h="578187">
                <a:tc>
                  <a:txBody>
                    <a:bodyPr/>
                    <a:lstStyle/>
                    <a:p>
                      <a:pPr marL="0">
                        <a:lnSpc>
                          <a:spcPct val="100000"/>
                        </a:lnSpc>
                        <a:spcBef>
                          <a:spcPts val="0"/>
                        </a:spcBef>
                        <a:spcAft>
                          <a:spcPts val="0"/>
                        </a:spcAft>
                      </a:pPr>
                      <a:r>
                        <a:rPr lang="en-US" sz="2200" b="0">
                          <a:effectLst/>
                        </a:rPr>
                        <a:t>Scope 3 GHG emissions (all</a:t>
                      </a:r>
                      <a:r>
                        <a:rPr lang="en-US" sz="2200" b="0" spc="5">
                          <a:effectLst/>
                        </a:rPr>
                        <a:t> </a:t>
                      </a:r>
                      <a:r>
                        <a:rPr lang="en-US" sz="2200" b="0">
                          <a:effectLst/>
                        </a:rPr>
                        <a:t>up- and downstream</a:t>
                      </a:r>
                      <a:r>
                        <a:rPr lang="en-US" sz="2200" b="0" spc="5">
                          <a:effectLst/>
                        </a:rPr>
                        <a:t> </a:t>
                      </a:r>
                      <a:r>
                        <a:rPr lang="en-US" sz="2200" b="0">
                          <a:effectLst/>
                        </a:rPr>
                        <a:t>emissions not included under</a:t>
                      </a:r>
                      <a:r>
                        <a:rPr lang="en-US" sz="2200" b="0" spc="-295">
                          <a:effectLst/>
                        </a:rPr>
                        <a:t> </a:t>
                      </a:r>
                      <a:r>
                        <a:rPr lang="en-US" sz="2200" b="0">
                          <a:effectLst/>
                        </a:rPr>
                        <a:t>scope</a:t>
                      </a:r>
                      <a:r>
                        <a:rPr lang="en-US" sz="2200" b="0" spc="-5">
                          <a:effectLst/>
                        </a:rPr>
                        <a:t> </a:t>
                      </a:r>
                      <a:r>
                        <a:rPr lang="en-US" sz="2200" b="0">
                          <a:effectLst/>
                        </a:rPr>
                        <a:t>1 and</a:t>
                      </a:r>
                      <a:r>
                        <a:rPr lang="en-US" sz="2200" b="0" spc="-5">
                          <a:effectLst/>
                        </a:rPr>
                        <a:t> </a:t>
                      </a:r>
                      <a:r>
                        <a:rPr lang="en-US" sz="2200" b="0">
                          <a:effectLst/>
                        </a:rPr>
                        <a:t>2)</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[t</a:t>
                      </a:r>
                      <a:r>
                        <a:rPr lang="en-US" sz="2200" b="0" spc="-5">
                          <a:effectLst/>
                        </a:rPr>
                        <a:t> </a:t>
                      </a:r>
                      <a:r>
                        <a:rPr lang="en-US" sz="2200" b="0">
                          <a:effectLst/>
                        </a:rPr>
                        <a:t>CO</a:t>
                      </a:r>
                      <a:r>
                        <a:rPr lang="en-US" sz="2200" b="0" baseline="-25000">
                          <a:effectLst/>
                        </a:rPr>
                        <a:t>2</a:t>
                      </a:r>
                      <a:r>
                        <a:rPr lang="en-US" sz="2200" b="0" spc="-5">
                          <a:effectLst/>
                        </a:rPr>
                        <a:t> </a:t>
                      </a:r>
                      <a:r>
                        <a:rPr lang="en-US" sz="2200" b="0">
                          <a:effectLst/>
                        </a:rPr>
                        <a:t>eq]</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Relevant</a:t>
                      </a:r>
                      <a:r>
                        <a:rPr lang="en-US" sz="2200" b="0" spc="-15">
                          <a:effectLst/>
                        </a:rPr>
                        <a:t> </a:t>
                      </a:r>
                      <a:r>
                        <a:rPr lang="en-US" sz="2200" b="0">
                          <a:effectLst/>
                        </a:rPr>
                        <a:t>for</a:t>
                      </a:r>
                      <a:r>
                        <a:rPr lang="en-US" sz="2200" b="0" spc="-15">
                          <a:effectLst/>
                        </a:rPr>
                        <a:t> </a:t>
                      </a:r>
                      <a:r>
                        <a:rPr lang="en-US" sz="2200" b="0">
                          <a:effectLst/>
                        </a:rPr>
                        <a:t>all</a:t>
                      </a:r>
                      <a:r>
                        <a:rPr lang="en-US" sz="2200" b="0" spc="-10">
                          <a:effectLst/>
                        </a:rPr>
                        <a:t> </a:t>
                      </a:r>
                      <a:r>
                        <a:rPr lang="en-US" sz="2200" b="0">
                          <a:effectLst/>
                        </a:rPr>
                        <a:t>cases,</a:t>
                      </a:r>
                      <a:r>
                        <a:rPr lang="en-US" sz="2200" b="0" spc="-10">
                          <a:effectLst/>
                        </a:rPr>
                        <a:t> </a:t>
                      </a:r>
                      <a:r>
                        <a:rPr lang="en-US" sz="2200" b="0">
                          <a:effectLst/>
                        </a:rPr>
                        <a:t>included</a:t>
                      </a:r>
                      <a:r>
                        <a:rPr lang="en-US" sz="2200" b="0" spc="-10">
                          <a:effectLst/>
                        </a:rPr>
                        <a:t> </a:t>
                      </a:r>
                      <a:r>
                        <a:rPr lang="en-US" sz="2200" b="0">
                          <a:effectLst/>
                        </a:rPr>
                        <a:t>in</a:t>
                      </a:r>
                      <a:r>
                        <a:rPr lang="en-US" sz="2200" b="0" spc="-10">
                          <a:effectLst/>
                        </a:rPr>
                        <a:t> </a:t>
                      </a:r>
                      <a:r>
                        <a:rPr lang="en-US" sz="2200" b="0">
                          <a:effectLst/>
                        </a:rPr>
                        <a:t>most</a:t>
                      </a:r>
                      <a:r>
                        <a:rPr lang="en-US" sz="2200" b="0" spc="-15">
                          <a:effectLst/>
                        </a:rPr>
                        <a:t> </a:t>
                      </a:r>
                      <a:r>
                        <a:rPr lang="en-US" sz="2200" b="0">
                          <a:effectLst/>
                        </a:rPr>
                        <a:t>sustainability</a:t>
                      </a:r>
                      <a:r>
                        <a:rPr lang="en-US" sz="2200" b="0" spc="-10">
                          <a:effectLst/>
                        </a:rPr>
                        <a:t> </a:t>
                      </a:r>
                      <a:r>
                        <a:rPr lang="en-US" sz="2200" b="0">
                          <a:effectLst/>
                        </a:rPr>
                        <a:t>reports.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43781019"/>
                  </a:ext>
                </a:extLst>
              </a:tr>
              <a:tr h="206365">
                <a:tc gridSpan="3">
                  <a:txBody>
                    <a:bodyPr/>
                    <a:lstStyle/>
                    <a:p>
                      <a:pPr marL="0" algn="l">
                        <a:lnSpc>
                          <a:spcPct val="100000"/>
                        </a:lnSpc>
                        <a:spcBef>
                          <a:spcPts val="0"/>
                        </a:spcBef>
                        <a:spcAft>
                          <a:spcPts val="0"/>
                        </a:spcAft>
                      </a:pPr>
                      <a:r>
                        <a:rPr lang="en-US" sz="2200">
                          <a:effectLst/>
                        </a:rPr>
                        <a:t>                                                      KRIs</a:t>
                      </a:r>
                      <a:r>
                        <a:rPr lang="en-US" sz="2200" spc="-20">
                          <a:effectLst/>
                        </a:rPr>
                        <a:t> </a:t>
                      </a:r>
                      <a:r>
                        <a:rPr lang="en-US" sz="2200">
                          <a:effectLst/>
                        </a:rPr>
                        <a:t>related</a:t>
                      </a:r>
                      <a:r>
                        <a:rPr lang="en-US" sz="2200" spc="-20">
                          <a:effectLst/>
                        </a:rPr>
                        <a:t> </a:t>
                      </a:r>
                      <a:r>
                        <a:rPr lang="en-US" sz="2200">
                          <a:effectLst/>
                        </a:rPr>
                        <a:t>to</a:t>
                      </a:r>
                      <a:r>
                        <a:rPr lang="en-US" sz="2200" spc="-20">
                          <a:effectLst/>
                        </a:rPr>
                        <a:t> </a:t>
                      </a:r>
                      <a:r>
                        <a:rPr lang="en-US" sz="2200">
                          <a:effectLst/>
                        </a:rPr>
                        <a:t>generation</a:t>
                      </a:r>
                      <a:r>
                        <a:rPr lang="en-US" sz="2200" spc="-20">
                          <a:effectLst/>
                        </a:rPr>
                        <a:t> </a:t>
                      </a:r>
                      <a:r>
                        <a:rPr lang="en-US" sz="2200">
                          <a:effectLst/>
                        </a:rPr>
                        <a:t>of</a:t>
                      </a:r>
                      <a:r>
                        <a:rPr lang="en-US" sz="2200" spc="-20">
                          <a:effectLst/>
                        </a:rPr>
                        <a:t> </a:t>
                      </a:r>
                      <a:r>
                        <a:rPr lang="en-US" sz="2200">
                          <a:effectLst/>
                        </a:rPr>
                        <a:t>other</a:t>
                      </a:r>
                      <a:r>
                        <a:rPr lang="en-US" sz="2200" spc="-15">
                          <a:effectLst/>
                        </a:rPr>
                        <a:t> </a:t>
                      </a:r>
                      <a:r>
                        <a:rPr lang="en-US" sz="2200">
                          <a:effectLst/>
                        </a:rPr>
                        <a:t>emissions</a:t>
                      </a:r>
                      <a:r>
                        <a:rPr lang="en-US" sz="2200" spc="-15">
                          <a:effectLst/>
                        </a:rPr>
                        <a:t> </a:t>
                      </a:r>
                      <a:r>
                        <a:rPr lang="en-US" sz="2200">
                          <a:effectLst/>
                        </a:rPr>
                        <a:t>and</a:t>
                      </a:r>
                      <a:r>
                        <a:rPr lang="en-US" sz="2200" spc="-20">
                          <a:effectLst/>
                        </a:rPr>
                        <a:t> </a:t>
                      </a:r>
                      <a:r>
                        <a:rPr lang="en-US" sz="2200">
                          <a:effectLst/>
                        </a:rPr>
                        <a:t>assessment</a:t>
                      </a:r>
                      <a:r>
                        <a:rPr lang="en-US" sz="2200" spc="-20">
                          <a:effectLst/>
                        </a:rPr>
                        <a:t> </a:t>
                      </a:r>
                      <a:r>
                        <a:rPr lang="en-US" sz="2200">
                          <a:effectLst/>
                        </a:rPr>
                        <a:t>of</a:t>
                      </a:r>
                      <a:r>
                        <a:rPr lang="en-US" sz="2200" spc="-20">
                          <a:effectLst/>
                        </a:rPr>
                        <a:t> </a:t>
                      </a:r>
                      <a:r>
                        <a:rPr lang="en-US" sz="2200">
                          <a:effectLst/>
                        </a:rPr>
                        <a:t>their</a:t>
                      </a:r>
                      <a:r>
                        <a:rPr lang="en-US" sz="2200" spc="-15">
                          <a:effectLst/>
                        </a:rPr>
                        <a:t> </a:t>
                      </a:r>
                      <a:r>
                        <a:rPr lang="en-US" sz="2200">
                          <a:effectLst/>
                        </a:rPr>
                        <a:t>relevance</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3888699013"/>
                  </a:ext>
                </a:extLst>
              </a:tr>
              <a:tr h="441392">
                <a:tc>
                  <a:txBody>
                    <a:bodyPr/>
                    <a:lstStyle/>
                    <a:p>
                      <a:pPr marL="0">
                        <a:lnSpc>
                          <a:spcPct val="100000"/>
                        </a:lnSpc>
                        <a:spcBef>
                          <a:spcPts val="0"/>
                        </a:spcBef>
                        <a:spcAft>
                          <a:spcPts val="0"/>
                        </a:spcAft>
                      </a:pPr>
                      <a:r>
                        <a:rPr lang="en-US" sz="2200" b="0">
                          <a:effectLst/>
                        </a:rPr>
                        <a:t>NOx,</a:t>
                      </a:r>
                      <a:r>
                        <a:rPr lang="en-US" sz="2200" b="0" spc="-15">
                          <a:effectLst/>
                        </a:rPr>
                        <a:t> </a:t>
                      </a:r>
                      <a:r>
                        <a:rPr lang="en-US" sz="2200" b="0" err="1">
                          <a:effectLst/>
                        </a:rPr>
                        <a:t>SOx</a:t>
                      </a:r>
                      <a:r>
                        <a:rPr lang="en-US" sz="2200" b="0">
                          <a:effectLst/>
                        </a:rPr>
                        <a:t>,</a:t>
                      </a:r>
                      <a:r>
                        <a:rPr lang="en-US" sz="2200" b="0" spc="-5">
                          <a:effectLst/>
                        </a:rPr>
                        <a:t> </a:t>
                      </a:r>
                      <a:r>
                        <a:rPr lang="en-US" sz="2200" b="0">
                          <a:effectLst/>
                        </a:rPr>
                        <a:t>PM</a:t>
                      </a:r>
                      <a:endParaRPr lang="sv-SE" sz="2200" b="0">
                        <a:effectLst/>
                      </a:endParaRPr>
                    </a:p>
                    <a:p>
                      <a:pPr marL="0">
                        <a:lnSpc>
                          <a:spcPct val="100000"/>
                        </a:lnSpc>
                        <a:spcBef>
                          <a:spcPts val="0"/>
                        </a:spcBef>
                        <a:spcAft>
                          <a:spcPts val="0"/>
                        </a:spcAft>
                      </a:pPr>
                      <a:r>
                        <a:rPr lang="en-US" sz="2200" b="0">
                          <a:effectLst/>
                        </a:rPr>
                        <a:t>(particulate</a:t>
                      </a:r>
                      <a:r>
                        <a:rPr lang="en-US" sz="2200" b="0" spc="-15">
                          <a:effectLst/>
                        </a:rPr>
                        <a:t> </a:t>
                      </a:r>
                      <a:r>
                        <a:rPr lang="en-US" sz="2200" b="0">
                          <a:effectLst/>
                        </a:rPr>
                        <a:t>matter)</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[kg]</a:t>
                      </a:r>
                      <a:endParaRPr lang="sv-SE" sz="2200" b="0">
                        <a:effectLst/>
                      </a:endParaRPr>
                    </a:p>
                    <a:p>
                      <a:pPr marL="0">
                        <a:lnSpc>
                          <a:spcPct val="100000"/>
                        </a:lnSpc>
                        <a:spcBef>
                          <a:spcPts val="0"/>
                        </a:spcBef>
                        <a:spcAft>
                          <a:spcPts val="0"/>
                        </a:spcAft>
                      </a:pPr>
                      <a:r>
                        <a:rPr lang="en-US" sz="2200" b="0">
                          <a:effectLst/>
                        </a:rPr>
                        <a:t>[kg/unit</a:t>
                      </a:r>
                      <a:r>
                        <a:rPr lang="en-US" sz="2200" b="0" spc="5">
                          <a:effectLst/>
                        </a:rPr>
                        <a:t> </a:t>
                      </a:r>
                      <a:r>
                        <a:rPr lang="en-US" sz="2200" b="0">
                          <a:effectLst/>
                        </a:rPr>
                        <a:t>product]</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Relevant for all cases, as combustion of fossil fuels is expected to be</a:t>
                      </a:r>
                      <a:r>
                        <a:rPr lang="en-US" sz="2200" b="0" spc="-300">
                          <a:effectLst/>
                        </a:rPr>
                        <a:t> </a:t>
                      </a:r>
                      <a:r>
                        <a:rPr lang="en-US" sz="2200" b="0">
                          <a:effectLst/>
                        </a:rPr>
                        <a:t>reduced.</a:t>
                      </a:r>
                      <a:r>
                        <a:rPr lang="en-US" sz="2200" b="0" spc="-5">
                          <a:effectLst/>
                        </a:rPr>
                        <a:t> </a:t>
                      </a:r>
                      <a:r>
                        <a:rPr lang="en-US" sz="2200" b="0">
                          <a:effectLst/>
                        </a:rPr>
                        <a:t>If</a:t>
                      </a:r>
                      <a:r>
                        <a:rPr lang="en-US" sz="2200" b="0" spc="-5">
                          <a:effectLst/>
                        </a:rPr>
                        <a:t> </a:t>
                      </a:r>
                      <a:r>
                        <a:rPr lang="en-US" sz="2200" b="0">
                          <a:effectLst/>
                        </a:rPr>
                        <a:t>natural</a:t>
                      </a:r>
                      <a:r>
                        <a:rPr lang="en-US" sz="2200" b="0" spc="-5">
                          <a:effectLst/>
                        </a:rPr>
                        <a:t> </a:t>
                      </a:r>
                      <a:r>
                        <a:rPr lang="en-US" sz="2200" b="0">
                          <a:effectLst/>
                        </a:rPr>
                        <a:t>gas</a:t>
                      </a:r>
                      <a:r>
                        <a:rPr lang="en-US" sz="2200" b="0" spc="-5">
                          <a:effectLst/>
                        </a:rPr>
                        <a:t> </a:t>
                      </a:r>
                      <a:r>
                        <a:rPr lang="en-US" sz="2200" b="0">
                          <a:effectLst/>
                        </a:rPr>
                        <a:t>is</a:t>
                      </a:r>
                      <a:r>
                        <a:rPr lang="en-US" sz="2200" b="0" spc="-5">
                          <a:effectLst/>
                        </a:rPr>
                        <a:t> </a:t>
                      </a:r>
                      <a:r>
                        <a:rPr lang="en-US" sz="2200" b="0">
                          <a:effectLst/>
                        </a:rPr>
                        <a:t>the</a:t>
                      </a:r>
                      <a:r>
                        <a:rPr lang="en-US" sz="2200" b="0" spc="-5">
                          <a:effectLst/>
                        </a:rPr>
                        <a:t> </a:t>
                      </a:r>
                      <a:r>
                        <a:rPr lang="en-US" sz="2200" b="0">
                          <a:effectLst/>
                        </a:rPr>
                        <a:t>only</a:t>
                      </a:r>
                      <a:r>
                        <a:rPr lang="en-US" sz="2200" b="0" spc="-5">
                          <a:effectLst/>
                        </a:rPr>
                        <a:t> </a:t>
                      </a:r>
                      <a:r>
                        <a:rPr lang="en-US" sz="2200" b="0">
                          <a:effectLst/>
                        </a:rPr>
                        <a:t>fossil</a:t>
                      </a:r>
                      <a:r>
                        <a:rPr lang="en-US" sz="2200" b="0" spc="-5">
                          <a:effectLst/>
                        </a:rPr>
                        <a:t> </a:t>
                      </a:r>
                      <a:r>
                        <a:rPr lang="en-US" sz="2200" b="0">
                          <a:effectLst/>
                        </a:rPr>
                        <a:t>fuel,</a:t>
                      </a:r>
                      <a:r>
                        <a:rPr lang="en-US" sz="2200" b="0" spc="-5">
                          <a:effectLst/>
                        </a:rPr>
                        <a:t> </a:t>
                      </a:r>
                      <a:r>
                        <a:rPr lang="en-US" sz="2200" b="0">
                          <a:effectLst/>
                        </a:rPr>
                        <a:t>PM</a:t>
                      </a:r>
                      <a:r>
                        <a:rPr lang="en-US" sz="2200" b="0" spc="-5">
                          <a:effectLst/>
                        </a:rPr>
                        <a:t> </a:t>
                      </a:r>
                      <a:r>
                        <a:rPr lang="en-US" sz="2200" b="0">
                          <a:effectLst/>
                        </a:rPr>
                        <a:t>is</a:t>
                      </a:r>
                      <a:r>
                        <a:rPr lang="en-US" sz="2200" b="0" spc="-5">
                          <a:effectLst/>
                        </a:rPr>
                        <a:t> </a:t>
                      </a:r>
                      <a:r>
                        <a:rPr lang="en-US" sz="2200" b="0">
                          <a:effectLst/>
                        </a:rPr>
                        <a:t>not</a:t>
                      </a:r>
                      <a:r>
                        <a:rPr lang="en-US" sz="2200" b="0" spc="-5">
                          <a:effectLst/>
                        </a:rPr>
                        <a:t> </a:t>
                      </a:r>
                      <a:r>
                        <a:rPr lang="en-US" sz="2200" b="0">
                          <a:effectLst/>
                        </a:rPr>
                        <a:t>relevant.</a:t>
                      </a:r>
                      <a:endParaRPr lang="sv-SE"/>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68468354"/>
                  </a:ext>
                </a:extLst>
              </a:tr>
              <a:tr h="284013">
                <a:tc>
                  <a:txBody>
                    <a:bodyPr/>
                    <a:lstStyle/>
                    <a:p>
                      <a:pPr marL="0">
                        <a:lnSpc>
                          <a:spcPct val="100000"/>
                        </a:lnSpc>
                        <a:spcBef>
                          <a:spcPts val="0"/>
                        </a:spcBef>
                        <a:spcAft>
                          <a:spcPts val="0"/>
                        </a:spcAft>
                      </a:pPr>
                      <a:r>
                        <a:rPr lang="en-US" sz="2200" b="0">
                          <a:effectLst/>
                        </a:rPr>
                        <a:t>NH</a:t>
                      </a:r>
                      <a:r>
                        <a:rPr lang="en-US" sz="2200" b="0" baseline="-25000">
                          <a:effectLst/>
                        </a:rPr>
                        <a:t>3</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[kg]</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Particularly relevant for the fertilizer case, as emissions are expected to</a:t>
                      </a:r>
                      <a:r>
                        <a:rPr lang="en-US" sz="2200" b="0" spc="-295">
                          <a:effectLst/>
                        </a:rPr>
                        <a:t> </a:t>
                      </a:r>
                      <a:r>
                        <a:rPr lang="en-US" sz="2200" b="0">
                          <a:effectLst/>
                        </a:rPr>
                        <a:t>be</a:t>
                      </a:r>
                      <a:r>
                        <a:rPr lang="en-US" sz="2200" b="0" spc="-5">
                          <a:effectLst/>
                        </a:rPr>
                        <a:t> </a:t>
                      </a:r>
                      <a:r>
                        <a:rPr lang="en-US" sz="2200" b="0">
                          <a:effectLst/>
                        </a:rPr>
                        <a:t>reduced.</a:t>
                      </a:r>
                      <a:endParaRPr lang="sv-SE"/>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9403362"/>
                  </a:ext>
                </a:extLst>
              </a:tr>
              <a:tr h="426801">
                <a:tc>
                  <a:txBody>
                    <a:bodyPr/>
                    <a:lstStyle/>
                    <a:p>
                      <a:pPr marL="0">
                        <a:lnSpc>
                          <a:spcPct val="100000"/>
                        </a:lnSpc>
                        <a:spcBef>
                          <a:spcPts val="0"/>
                        </a:spcBef>
                        <a:spcAft>
                          <a:spcPts val="0"/>
                        </a:spcAft>
                      </a:pPr>
                      <a:r>
                        <a:rPr lang="en-US" sz="2200" b="0">
                          <a:effectLst/>
                        </a:rPr>
                        <a:t>Fluoride</a:t>
                      </a:r>
                      <a:r>
                        <a:rPr lang="en-US" sz="2200" b="0" spc="-15">
                          <a:effectLst/>
                        </a:rPr>
                        <a:t> </a:t>
                      </a:r>
                      <a:r>
                        <a:rPr lang="en-US" sz="2200" b="0">
                          <a:effectLst/>
                        </a:rPr>
                        <a:t>compounds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[kg]</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Particularly relevant for cement, aluminum, steel and ceramic case since</a:t>
                      </a:r>
                      <a:r>
                        <a:rPr lang="en-US" sz="2200" b="0" spc="-295">
                          <a:effectLst/>
                        </a:rPr>
                        <a:t> </a:t>
                      </a:r>
                      <a:r>
                        <a:rPr lang="en-US" sz="2200" b="0">
                          <a:effectLst/>
                        </a:rPr>
                        <a:t>it</a:t>
                      </a:r>
                      <a:r>
                        <a:rPr lang="en-US" sz="2200" b="0" spc="-5">
                          <a:effectLst/>
                        </a:rPr>
                        <a:t> </a:t>
                      </a:r>
                      <a:r>
                        <a:rPr lang="en-US" sz="2200" b="0">
                          <a:effectLst/>
                        </a:rPr>
                        <a:t>is included</a:t>
                      </a:r>
                      <a:r>
                        <a:rPr lang="en-US" sz="2200" b="0" spc="-10">
                          <a:effectLst/>
                        </a:rPr>
                        <a:t> </a:t>
                      </a:r>
                      <a:r>
                        <a:rPr lang="en-US" sz="2200" b="0">
                          <a:effectLst/>
                        </a:rPr>
                        <a:t>in the</a:t>
                      </a:r>
                      <a:r>
                        <a:rPr lang="en-US" sz="2200" b="0" spc="-5">
                          <a:effectLst/>
                        </a:rPr>
                        <a:t> </a:t>
                      </a:r>
                      <a:r>
                        <a:rPr lang="en-US" sz="2200" b="0">
                          <a:effectLst/>
                        </a:rPr>
                        <a:t>BAT</a:t>
                      </a:r>
                      <a:r>
                        <a:rPr lang="en-US" sz="2200" b="0" spc="-20">
                          <a:effectLst/>
                        </a:rPr>
                        <a:t> </a:t>
                      </a:r>
                      <a:r>
                        <a:rPr lang="en-US" sz="2200" b="0">
                          <a:effectLst/>
                        </a:rPr>
                        <a:t>documents.</a:t>
                      </a:r>
                      <a:endParaRPr lang="sv-SE"/>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9235364"/>
                  </a:ext>
                </a:extLst>
              </a:tr>
              <a:tr h="430970">
                <a:tc>
                  <a:txBody>
                    <a:bodyPr/>
                    <a:lstStyle/>
                    <a:p>
                      <a:pPr marL="0">
                        <a:lnSpc>
                          <a:spcPct val="100000"/>
                        </a:lnSpc>
                        <a:spcBef>
                          <a:spcPts val="0"/>
                        </a:spcBef>
                        <a:spcAft>
                          <a:spcPts val="0"/>
                        </a:spcAft>
                      </a:pPr>
                      <a:r>
                        <a:rPr lang="en-US" sz="2200" b="0">
                          <a:effectLst/>
                        </a:rPr>
                        <a:t>VOC (volatile</a:t>
                      </a:r>
                      <a:r>
                        <a:rPr lang="en-US" sz="2200" b="0" spc="5">
                          <a:effectLst/>
                        </a:rPr>
                        <a:t> </a:t>
                      </a:r>
                      <a:r>
                        <a:rPr lang="en-US" sz="2200" b="0">
                          <a:effectLst/>
                        </a:rPr>
                        <a:t>organic compounds</a:t>
                      </a:r>
                      <a:r>
                        <a:rPr lang="en-US" sz="2200" b="0" spc="-300">
                          <a:effectLst/>
                        </a:rPr>
                        <a:t> </a:t>
                      </a:r>
                      <a:r>
                        <a:rPr lang="en-US" sz="2200" b="0">
                          <a:effectLst/>
                        </a:rPr>
                        <a:t>including</a:t>
                      </a:r>
                      <a:r>
                        <a:rPr lang="en-US" sz="2200" b="0" spc="-15">
                          <a:effectLst/>
                        </a:rPr>
                        <a:t> </a:t>
                      </a:r>
                      <a:r>
                        <a:rPr lang="en-US" sz="2200" b="0">
                          <a:effectLst/>
                        </a:rPr>
                        <a:t>methane)</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[g]</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a:effectLst/>
                        </a:rPr>
                        <a:t>Particularly relevant for cement, aluminum, steel and ceramic case since</a:t>
                      </a:r>
                      <a:r>
                        <a:rPr lang="en-US" sz="2200" b="0" spc="-295">
                          <a:effectLst/>
                        </a:rPr>
                        <a:t> </a:t>
                      </a:r>
                      <a:r>
                        <a:rPr lang="en-US" sz="2200" b="0">
                          <a:effectLst/>
                        </a:rPr>
                        <a:t>it</a:t>
                      </a:r>
                      <a:r>
                        <a:rPr lang="en-US" sz="2200" b="0" spc="-5">
                          <a:effectLst/>
                        </a:rPr>
                        <a:t> </a:t>
                      </a:r>
                      <a:r>
                        <a:rPr lang="en-US" sz="2200" b="0">
                          <a:effectLst/>
                        </a:rPr>
                        <a:t>is included</a:t>
                      </a:r>
                      <a:r>
                        <a:rPr lang="en-US" sz="2200" b="0" spc="-10">
                          <a:effectLst/>
                        </a:rPr>
                        <a:t> </a:t>
                      </a:r>
                      <a:r>
                        <a:rPr lang="en-US" sz="2200" b="0">
                          <a:effectLst/>
                        </a:rPr>
                        <a:t>in the</a:t>
                      </a:r>
                      <a:r>
                        <a:rPr lang="en-US" sz="2200" b="0" spc="-5">
                          <a:effectLst/>
                        </a:rPr>
                        <a:t> </a:t>
                      </a:r>
                      <a:r>
                        <a:rPr lang="en-US" sz="2200" b="0">
                          <a:effectLst/>
                        </a:rPr>
                        <a:t>BAT</a:t>
                      </a:r>
                      <a:r>
                        <a:rPr lang="en-US" sz="2200" b="0" spc="-20">
                          <a:effectLst/>
                        </a:rPr>
                        <a:t> </a:t>
                      </a:r>
                      <a:r>
                        <a:rPr lang="en-US" sz="2200" b="0">
                          <a:effectLst/>
                        </a:rPr>
                        <a:t>documents.</a:t>
                      </a:r>
                      <a:endParaRPr lang="sv-SE"/>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03791561"/>
                  </a:ext>
                </a:extLst>
              </a:tr>
              <a:tr h="588610">
                <a:tc>
                  <a:txBody>
                    <a:bodyPr/>
                    <a:lstStyle/>
                    <a:p>
                      <a:pPr marL="0">
                        <a:lnSpc>
                          <a:spcPct val="100000"/>
                        </a:lnSpc>
                        <a:spcBef>
                          <a:spcPts val="0"/>
                        </a:spcBef>
                        <a:spcAft>
                          <a:spcPts val="0"/>
                        </a:spcAft>
                      </a:pPr>
                      <a:r>
                        <a:rPr lang="en-US" sz="2200" b="0">
                          <a:effectLst/>
                        </a:rPr>
                        <a:t>Metals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[mg]</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Relevant</a:t>
                      </a:r>
                      <a:r>
                        <a:rPr lang="en-US" sz="2200" b="0" spc="-15">
                          <a:effectLst/>
                        </a:rPr>
                        <a:t> </a:t>
                      </a:r>
                      <a:r>
                        <a:rPr lang="en-US" sz="2200" b="0">
                          <a:effectLst/>
                        </a:rPr>
                        <a:t>e.g.</a:t>
                      </a:r>
                      <a:r>
                        <a:rPr lang="en-US" sz="2200" b="0" spc="-15">
                          <a:effectLst/>
                        </a:rPr>
                        <a:t> </a:t>
                      </a:r>
                      <a:r>
                        <a:rPr lang="en-US" sz="2200" b="0">
                          <a:effectLst/>
                        </a:rPr>
                        <a:t>lead</a:t>
                      </a:r>
                      <a:r>
                        <a:rPr lang="en-US" sz="2200" b="0" spc="-15">
                          <a:effectLst/>
                        </a:rPr>
                        <a:t> </a:t>
                      </a:r>
                      <a:r>
                        <a:rPr lang="en-US" sz="2200" b="0">
                          <a:effectLst/>
                        </a:rPr>
                        <a:t>and</a:t>
                      </a:r>
                      <a:r>
                        <a:rPr lang="en-US" sz="2200" b="0" spc="-20">
                          <a:effectLst/>
                        </a:rPr>
                        <a:t> </a:t>
                      </a:r>
                      <a:r>
                        <a:rPr lang="en-US" sz="2200" b="0">
                          <a:effectLst/>
                        </a:rPr>
                        <a:t>copper</a:t>
                      </a:r>
                      <a:r>
                        <a:rPr lang="en-US" sz="2200" b="0" spc="-15">
                          <a:effectLst/>
                        </a:rPr>
                        <a:t> </a:t>
                      </a:r>
                      <a:r>
                        <a:rPr lang="en-US" sz="2200" b="0">
                          <a:effectLst/>
                        </a:rPr>
                        <a:t>for</a:t>
                      </a:r>
                      <a:r>
                        <a:rPr lang="en-US" sz="2200" b="0" spc="-15">
                          <a:effectLst/>
                        </a:rPr>
                        <a:t> </a:t>
                      </a:r>
                      <a:r>
                        <a:rPr lang="en-US" sz="2200" b="0">
                          <a:effectLst/>
                        </a:rPr>
                        <a:t>the</a:t>
                      </a:r>
                      <a:r>
                        <a:rPr lang="en-US" sz="2200" b="0" spc="-15">
                          <a:effectLst/>
                        </a:rPr>
                        <a:t> </a:t>
                      </a:r>
                      <a:r>
                        <a:rPr lang="en-US" sz="2200" b="0">
                          <a:effectLst/>
                        </a:rPr>
                        <a:t>steel</a:t>
                      </a:r>
                      <a:r>
                        <a:rPr lang="en-US" sz="2200" b="0" spc="-15">
                          <a:effectLst/>
                        </a:rPr>
                        <a:t> </a:t>
                      </a:r>
                      <a:r>
                        <a:rPr lang="en-US" sz="2200" b="0">
                          <a:effectLst/>
                        </a:rPr>
                        <a:t>case</a:t>
                      </a:r>
                      <a:r>
                        <a:rPr lang="en-US" sz="2200" b="0" spc="-5">
                          <a:effectLst/>
                        </a:rPr>
                        <a:t> </a:t>
                      </a:r>
                      <a:r>
                        <a:rPr lang="en-US" sz="2200" b="0">
                          <a:effectLst/>
                        </a:rPr>
                        <a:t>–</a:t>
                      </a:r>
                      <a:r>
                        <a:rPr lang="en-US" sz="2200" b="0" spc="-15">
                          <a:effectLst/>
                        </a:rPr>
                        <a:t> </a:t>
                      </a:r>
                      <a:r>
                        <a:rPr lang="en-US" sz="2200" b="0">
                          <a:effectLst/>
                        </a:rPr>
                        <a:t>see</a:t>
                      </a:r>
                      <a:r>
                        <a:rPr lang="en-US" sz="2200" b="0" spc="-15">
                          <a:effectLst/>
                        </a:rPr>
                        <a:t> </a:t>
                      </a:r>
                      <a:r>
                        <a:rPr lang="en-US" sz="2200" b="0">
                          <a:effectLst/>
                        </a:rPr>
                        <a:t>BAT</a:t>
                      </a:r>
                      <a:r>
                        <a:rPr lang="en-US" sz="2200" b="0" spc="-35">
                          <a:effectLst/>
                        </a:rPr>
                        <a:t> </a:t>
                      </a:r>
                      <a:r>
                        <a:rPr lang="en-US" sz="2200" b="0">
                          <a:effectLst/>
                        </a:rPr>
                        <a:t>document</a:t>
                      </a:r>
                      <a:r>
                        <a:rPr lang="en-US" sz="2200" b="0" spc="-15">
                          <a:effectLst/>
                        </a:rPr>
                        <a:t> </a:t>
                      </a:r>
                      <a:r>
                        <a:rPr lang="en-US" sz="2200" b="0">
                          <a:effectLst/>
                        </a:rPr>
                        <a:t>for</a:t>
                      </a:r>
                      <a:r>
                        <a:rPr lang="en-US" sz="2200" b="0" spc="-290">
                          <a:effectLst/>
                        </a:rPr>
                        <a:t> </a:t>
                      </a:r>
                      <a:r>
                        <a:rPr lang="en-US" sz="2200" b="0">
                          <a:effectLst/>
                        </a:rPr>
                        <a:t>more</a:t>
                      </a:r>
                      <a:r>
                        <a:rPr lang="en-US" sz="2200" b="0" spc="-5">
                          <a:effectLst/>
                        </a:rPr>
                        <a:t> </a:t>
                      </a:r>
                      <a:r>
                        <a:rPr lang="en-US" sz="2200" b="0">
                          <a:effectLst/>
                        </a:rPr>
                        <a:t>details</a:t>
                      </a:r>
                      <a:endParaRPr lang="sv-SE" sz="2200" b="0">
                        <a:effectLst/>
                      </a:endParaRPr>
                    </a:p>
                    <a:p>
                      <a:pPr marL="0">
                        <a:lnSpc>
                          <a:spcPct val="100000"/>
                        </a:lnSpc>
                        <a:spcBef>
                          <a:spcPts val="0"/>
                        </a:spcBef>
                        <a:spcAft>
                          <a:spcPts val="0"/>
                        </a:spcAft>
                      </a:pPr>
                      <a:r>
                        <a:rPr lang="en-US" sz="2200" b="0">
                          <a:effectLst/>
                        </a:rPr>
                        <a:t>Relevant</a:t>
                      </a:r>
                      <a:r>
                        <a:rPr lang="en-US" sz="2200" b="0" spc="-15">
                          <a:effectLst/>
                        </a:rPr>
                        <a:t> </a:t>
                      </a:r>
                      <a:r>
                        <a:rPr lang="en-US" sz="2200" b="0">
                          <a:effectLst/>
                        </a:rPr>
                        <a:t>e.g.</a:t>
                      </a:r>
                      <a:r>
                        <a:rPr lang="en-US" sz="2200" b="0" spc="-15">
                          <a:effectLst/>
                        </a:rPr>
                        <a:t> </a:t>
                      </a:r>
                      <a:r>
                        <a:rPr lang="en-US" sz="2200" b="0">
                          <a:effectLst/>
                        </a:rPr>
                        <a:t>mercury</a:t>
                      </a:r>
                      <a:r>
                        <a:rPr lang="en-US" sz="2200" b="0" spc="-15">
                          <a:effectLst/>
                        </a:rPr>
                        <a:t> </a:t>
                      </a:r>
                      <a:r>
                        <a:rPr lang="en-US" sz="2200" b="0">
                          <a:effectLst/>
                        </a:rPr>
                        <a:t>for</a:t>
                      </a:r>
                      <a:r>
                        <a:rPr lang="en-US" sz="2200" b="0" spc="-15">
                          <a:effectLst/>
                        </a:rPr>
                        <a:t> </a:t>
                      </a:r>
                      <a:r>
                        <a:rPr lang="en-US" sz="2200" b="0">
                          <a:effectLst/>
                        </a:rPr>
                        <a:t>the</a:t>
                      </a:r>
                      <a:r>
                        <a:rPr lang="en-US" sz="2200" b="0" spc="-15">
                          <a:effectLst/>
                        </a:rPr>
                        <a:t> </a:t>
                      </a:r>
                      <a:r>
                        <a:rPr lang="en-US" sz="2200" b="0">
                          <a:effectLst/>
                        </a:rPr>
                        <a:t>cement</a:t>
                      </a:r>
                      <a:r>
                        <a:rPr lang="en-US" sz="2200" b="0" spc="-15">
                          <a:effectLst/>
                        </a:rPr>
                        <a:t> </a:t>
                      </a:r>
                      <a:r>
                        <a:rPr lang="en-US" sz="2200" b="0">
                          <a:effectLst/>
                        </a:rPr>
                        <a:t>case</a:t>
                      </a:r>
                      <a:r>
                        <a:rPr lang="en-US" sz="2200" b="0" spc="-15">
                          <a:effectLst/>
                        </a:rPr>
                        <a:t> </a:t>
                      </a:r>
                      <a:r>
                        <a:rPr lang="en-US" sz="2200" b="0">
                          <a:effectLst/>
                        </a:rPr>
                        <a:t>–</a:t>
                      </a:r>
                      <a:r>
                        <a:rPr lang="en-US" sz="2200" b="0" spc="-15">
                          <a:effectLst/>
                        </a:rPr>
                        <a:t> </a:t>
                      </a:r>
                      <a:r>
                        <a:rPr lang="en-US" sz="2200" b="0">
                          <a:effectLst/>
                        </a:rPr>
                        <a:t>see</a:t>
                      </a:r>
                      <a:r>
                        <a:rPr lang="en-US" sz="2200" b="0" spc="-15">
                          <a:effectLst/>
                        </a:rPr>
                        <a:t> </a:t>
                      </a:r>
                      <a:r>
                        <a:rPr lang="en-US" sz="2200" b="0">
                          <a:effectLst/>
                        </a:rPr>
                        <a:t>BAT</a:t>
                      </a:r>
                      <a:r>
                        <a:rPr lang="en-US" sz="2200" b="0" spc="-40">
                          <a:effectLst/>
                        </a:rPr>
                        <a:t> </a:t>
                      </a:r>
                      <a:r>
                        <a:rPr lang="en-US" sz="2200" b="0">
                          <a:effectLst/>
                        </a:rPr>
                        <a:t>document</a:t>
                      </a:r>
                      <a:r>
                        <a:rPr lang="en-US" sz="2200" b="0" spc="-15">
                          <a:effectLst/>
                        </a:rPr>
                        <a:t> </a:t>
                      </a:r>
                      <a:r>
                        <a:rPr lang="en-US" sz="2200" b="0">
                          <a:effectLst/>
                        </a:rPr>
                        <a:t>for</a:t>
                      </a:r>
                      <a:r>
                        <a:rPr lang="en-US" sz="2200" b="0" spc="-15">
                          <a:effectLst/>
                        </a:rPr>
                        <a:t> </a:t>
                      </a:r>
                      <a:r>
                        <a:rPr lang="en-US" sz="2200" b="0">
                          <a:effectLst/>
                        </a:rPr>
                        <a:t>more</a:t>
                      </a:r>
                      <a:r>
                        <a:rPr lang="en-US" sz="2200" b="0" spc="-290">
                          <a:effectLst/>
                        </a:rPr>
                        <a:t> </a:t>
                      </a:r>
                      <a:r>
                        <a:rPr lang="en-US" sz="2200" b="0">
                          <a:effectLst/>
                        </a:rPr>
                        <a:t>details.</a:t>
                      </a:r>
                      <a:endParaRPr lang="sv-SE"/>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1578164"/>
                  </a:ext>
                </a:extLst>
              </a:tr>
              <a:tr h="294956">
                <a:tc>
                  <a:txBody>
                    <a:bodyPr/>
                    <a:lstStyle/>
                    <a:p>
                      <a:pPr marL="0">
                        <a:lnSpc>
                          <a:spcPct val="100000"/>
                        </a:lnSpc>
                        <a:spcBef>
                          <a:spcPts val="0"/>
                        </a:spcBef>
                        <a:spcAft>
                          <a:spcPts val="0"/>
                        </a:spcAft>
                      </a:pPr>
                      <a:r>
                        <a:rPr lang="en-US" sz="2200" b="0">
                          <a:effectLst/>
                        </a:rPr>
                        <a:t>Chlorinated</a:t>
                      </a:r>
                      <a:r>
                        <a:rPr lang="en-US" sz="2200" b="0" spc="-295">
                          <a:effectLst/>
                        </a:rPr>
                        <a:t> </a:t>
                      </a:r>
                      <a:r>
                        <a:rPr lang="en-US" sz="2200" b="0">
                          <a:effectLst/>
                        </a:rPr>
                        <a:t>compounds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a:lnSpc>
                          <a:spcPct val="100000"/>
                        </a:lnSpc>
                        <a:spcBef>
                          <a:spcPts val="0"/>
                        </a:spcBef>
                        <a:spcAft>
                          <a:spcPts val="0"/>
                        </a:spcAft>
                      </a:pPr>
                      <a:r>
                        <a:rPr lang="en-US" sz="2200" b="0">
                          <a:effectLst/>
                        </a:rPr>
                        <a:t>[mg]</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2200" b="0">
                          <a:effectLst/>
                        </a:rPr>
                        <a:t>Particularly relevant for steel, cement and ceramic case as they are</a:t>
                      </a:r>
                      <a:r>
                        <a:rPr lang="en-US" sz="2200" b="0" spc="-295">
                          <a:effectLst/>
                        </a:rPr>
                        <a:t> </a:t>
                      </a:r>
                      <a:r>
                        <a:rPr lang="en-US" sz="2200" b="0">
                          <a:effectLst/>
                        </a:rPr>
                        <a:t>included</a:t>
                      </a:r>
                      <a:r>
                        <a:rPr lang="en-US" sz="2200" b="0" spc="-5">
                          <a:effectLst/>
                        </a:rPr>
                        <a:t> </a:t>
                      </a:r>
                      <a:r>
                        <a:rPr lang="en-US" sz="2200" b="0">
                          <a:effectLst/>
                        </a:rPr>
                        <a:t>in</a:t>
                      </a:r>
                      <a:r>
                        <a:rPr lang="en-US" sz="2200" b="0" spc="-10">
                          <a:effectLst/>
                        </a:rPr>
                        <a:t> </a:t>
                      </a:r>
                      <a:r>
                        <a:rPr lang="en-US" sz="2200" b="0">
                          <a:effectLst/>
                        </a:rPr>
                        <a:t>the related</a:t>
                      </a:r>
                      <a:r>
                        <a:rPr lang="en-US" sz="2200" b="0" spc="-5">
                          <a:effectLst/>
                        </a:rPr>
                        <a:t> </a:t>
                      </a:r>
                      <a:r>
                        <a:rPr lang="en-US" sz="2200" b="0">
                          <a:effectLst/>
                        </a:rPr>
                        <a:t>BAT</a:t>
                      </a:r>
                      <a:r>
                        <a:rPr lang="en-US" sz="2200" b="0" spc="-25">
                          <a:effectLst/>
                        </a:rPr>
                        <a:t> </a:t>
                      </a:r>
                      <a:r>
                        <a:rPr lang="en-US" sz="2200" b="0">
                          <a:effectLst/>
                        </a:rPr>
                        <a:t>documents.</a:t>
                      </a:r>
                      <a:endParaRPr lang="sv-SE"/>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2617697"/>
                  </a:ext>
                </a:extLst>
              </a:tr>
            </a:tbl>
          </a:graphicData>
        </a:graphic>
      </p:graphicFrame>
    </p:spTree>
    <p:extLst>
      <p:ext uri="{BB962C8B-B14F-4D97-AF65-F5344CB8AC3E}">
        <p14:creationId xmlns:p14="http://schemas.microsoft.com/office/powerpoint/2010/main" val="35797035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F42BB19C-171F-4042-B733-664F59BA37A2}"/>
              </a:ext>
            </a:extLst>
          </p:cNvPr>
          <p:cNvGrpSpPr/>
          <p:nvPr/>
        </p:nvGrpSpPr>
        <p:grpSpPr>
          <a:xfrm>
            <a:off x="4329146" y="9679208"/>
            <a:ext cx="13958844" cy="666567"/>
            <a:chOff x="4329156" y="9649198"/>
            <a:chExt cx="13958844" cy="666567"/>
          </a:xfrm>
        </p:grpSpPr>
        <p:pic>
          <p:nvPicPr>
            <p:cNvPr id="5" name="Picture 12">
              <a:extLst>
                <a:ext uri="{FF2B5EF4-FFF2-40B4-BE49-F238E27FC236}">
                  <a16:creationId xmlns:a16="http://schemas.microsoft.com/office/drawing/2014/main" id="{5B4B7AF5-D5E3-49DC-969E-FFEFC86F65A8}"/>
                </a:ext>
              </a:extLst>
            </p:cNvPr>
            <p:cNvPicPr>
              <a:picLocks noChangeAspect="1"/>
            </p:cNvPicPr>
            <p:nvPr/>
          </p:nvPicPr>
          <p:blipFill>
            <a:blip r:embed="rId2"/>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D9CD8C6E-0679-428C-B0E7-ECE21934F0B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98BC90D4-30F4-464C-9C4D-FEAE209E54A7}"/>
              </a:ext>
            </a:extLst>
          </p:cNvPr>
          <p:cNvPicPr>
            <a:picLocks noChangeAspect="1"/>
          </p:cNvPicPr>
          <p:nvPr/>
        </p:nvPicPr>
        <p:blipFill>
          <a:blip r:embed="rId3"/>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73AC54CF-D81D-4726-A531-EA18BD7217BF}"/>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DC0D3B87-640E-439A-B82D-D7B86B34204D}"/>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D54BF748-4923-4B42-815A-542591DC06F1}"/>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654F2A0F-D18D-4868-AAB5-22025988F6F1}"/>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18FBC435-0B0F-4D81-91F1-E74D9955A834}"/>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4C4B5271-668B-4415-83B7-EBC2CD25258E}"/>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A36973E7-B7A9-4FBB-AFCD-F707154AFE58}"/>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D92A58FA-DB79-4B8E-B906-609BACDB9E1B}"/>
              </a:ext>
            </a:extLst>
          </p:cNvPr>
          <p:cNvSpPr txBox="1"/>
          <p:nvPr/>
        </p:nvSpPr>
        <p:spPr>
          <a:xfrm>
            <a:off x="228600" y="985099"/>
            <a:ext cx="17807739" cy="1015663"/>
          </a:xfrm>
          <a:prstGeom prst="rect">
            <a:avLst/>
          </a:prstGeom>
          <a:noFill/>
        </p:spPr>
        <p:txBody>
          <a:bodyPr wrap="square">
            <a:spAutoFit/>
          </a:bodyPr>
          <a:lstStyle/>
          <a:p>
            <a:pPr algn="ctr"/>
            <a:r>
              <a:rPr lang="en-US" sz="6000" b="1">
                <a:solidFill>
                  <a:srgbClr val="CC0033"/>
                </a:solidFill>
                <a:latin typeface="+mj-lt"/>
                <a:cs typeface="Arial" panose="020B0604020202020204" pitchFamily="34" charset="0"/>
              </a:rPr>
              <a:t>Key Performance Attributes (KPA)</a:t>
            </a:r>
            <a:endParaRPr lang="sv-SE" sz="6000" b="1">
              <a:solidFill>
                <a:srgbClr val="CC0033"/>
              </a:solidFill>
              <a:latin typeface="+mj-lt"/>
              <a:cs typeface="Arial" panose="020B0604020202020204" pitchFamily="34" charset="0"/>
            </a:endParaRPr>
          </a:p>
        </p:txBody>
      </p:sp>
      <p:graphicFrame>
        <p:nvGraphicFramePr>
          <p:cNvPr id="17" name="Table 16">
            <a:extLst>
              <a:ext uri="{FF2B5EF4-FFF2-40B4-BE49-F238E27FC236}">
                <a16:creationId xmlns:a16="http://schemas.microsoft.com/office/drawing/2014/main" id="{8B0F1350-5BE2-42E4-A05E-8489D2718875}"/>
              </a:ext>
            </a:extLst>
          </p:cNvPr>
          <p:cNvGraphicFramePr>
            <a:graphicFrameLocks noGrp="1"/>
          </p:cNvGraphicFramePr>
          <p:nvPr>
            <p:extLst>
              <p:ext uri="{D42A27DB-BD31-4B8C-83A1-F6EECF244321}">
                <p14:modId xmlns:p14="http://schemas.microsoft.com/office/powerpoint/2010/main" val="560730001"/>
              </p:ext>
            </p:extLst>
          </p:nvPr>
        </p:nvGraphicFramePr>
        <p:xfrm>
          <a:off x="228600" y="2302557"/>
          <a:ext cx="17678400" cy="4371340"/>
        </p:xfrm>
        <a:graphic>
          <a:graphicData uri="http://schemas.openxmlformats.org/drawingml/2006/table">
            <a:tbl>
              <a:tblPr firstRow="1" firstCol="1" lastRow="1" lastCol="1" bandRow="1" bandCol="1">
                <a:tableStyleId>{72833802-FEF1-4C79-8D5D-14CF1EAF98D9}</a:tableStyleId>
              </a:tblPr>
              <a:tblGrid>
                <a:gridCol w="5204741">
                  <a:extLst>
                    <a:ext uri="{9D8B030D-6E8A-4147-A177-3AD203B41FA5}">
                      <a16:colId xmlns:a16="http://schemas.microsoft.com/office/drawing/2014/main" val="692973861"/>
                    </a:ext>
                  </a:extLst>
                </a:gridCol>
                <a:gridCol w="2523814">
                  <a:extLst>
                    <a:ext uri="{9D8B030D-6E8A-4147-A177-3AD203B41FA5}">
                      <a16:colId xmlns:a16="http://schemas.microsoft.com/office/drawing/2014/main" val="172960429"/>
                    </a:ext>
                  </a:extLst>
                </a:gridCol>
                <a:gridCol w="9949845">
                  <a:extLst>
                    <a:ext uri="{9D8B030D-6E8A-4147-A177-3AD203B41FA5}">
                      <a16:colId xmlns:a16="http://schemas.microsoft.com/office/drawing/2014/main" val="4203310024"/>
                    </a:ext>
                  </a:extLst>
                </a:gridCol>
              </a:tblGrid>
              <a:tr h="251460">
                <a:tc>
                  <a:txBody>
                    <a:bodyPr/>
                    <a:lstStyle/>
                    <a:p>
                      <a:pPr marL="680085" marR="675005" algn="ctr">
                        <a:lnSpc>
                          <a:spcPct val="100000"/>
                        </a:lnSpc>
                        <a:spcBef>
                          <a:spcPts val="360"/>
                        </a:spcBef>
                        <a:spcAft>
                          <a:spcPts val="0"/>
                        </a:spcAft>
                      </a:pPr>
                      <a:r>
                        <a:rPr lang="en-US" sz="2200">
                          <a:effectLst/>
                        </a:rPr>
                        <a:t>Indicator</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570865" marR="565150" algn="ctr">
                        <a:lnSpc>
                          <a:spcPct val="100000"/>
                        </a:lnSpc>
                        <a:spcBef>
                          <a:spcPts val="360"/>
                        </a:spcBef>
                        <a:spcAft>
                          <a:spcPts val="0"/>
                        </a:spcAft>
                      </a:pPr>
                      <a:r>
                        <a:rPr lang="en-US" sz="2200">
                          <a:effectLst/>
                        </a:rPr>
                        <a:t>Unit</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981075">
                        <a:lnSpc>
                          <a:spcPct val="100000"/>
                        </a:lnSpc>
                        <a:spcBef>
                          <a:spcPts val="360"/>
                        </a:spcBef>
                        <a:spcAft>
                          <a:spcPts val="0"/>
                        </a:spcAft>
                      </a:pPr>
                      <a:r>
                        <a:rPr lang="en-US" sz="2200">
                          <a:effectLst/>
                        </a:rPr>
                        <a:t>Relevance</a:t>
                      </a:r>
                      <a:r>
                        <a:rPr lang="en-US" sz="2200" spc="-15">
                          <a:effectLst/>
                        </a:rPr>
                        <a:t> </a:t>
                      </a:r>
                      <a:r>
                        <a:rPr lang="en-US" sz="2200">
                          <a:effectLst/>
                        </a:rPr>
                        <a:t>for</a:t>
                      </a:r>
                      <a:r>
                        <a:rPr lang="en-US" sz="2200" spc="-20">
                          <a:effectLst/>
                        </a:rPr>
                        <a:t> </a:t>
                      </a:r>
                      <a:r>
                        <a:rPr lang="en-US" sz="2200">
                          <a:effectLst/>
                        </a:rPr>
                        <a:t>RETROFEED</a:t>
                      </a:r>
                      <a:endParaRPr lang="sv-SE" sz="220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5000410"/>
                  </a:ext>
                </a:extLst>
              </a:tr>
              <a:tr h="41618">
                <a:tc gridSpan="3">
                  <a:txBody>
                    <a:bodyPr/>
                    <a:lstStyle/>
                    <a:p>
                      <a:pPr marL="981075" algn="l">
                        <a:lnSpc>
                          <a:spcPct val="100000"/>
                        </a:lnSpc>
                        <a:spcBef>
                          <a:spcPts val="360"/>
                        </a:spcBef>
                        <a:spcAft>
                          <a:spcPts val="0"/>
                        </a:spcAft>
                      </a:pPr>
                      <a:r>
                        <a:rPr lang="en-US" sz="2200">
                          <a:effectLst/>
                        </a:rPr>
                        <a:t>                                     KPAs</a:t>
                      </a:r>
                      <a:r>
                        <a:rPr lang="en-US" sz="2200" spc="-25">
                          <a:effectLst/>
                        </a:rPr>
                        <a:t> </a:t>
                      </a:r>
                      <a:r>
                        <a:rPr lang="en-US" sz="2200">
                          <a:effectLst/>
                        </a:rPr>
                        <a:t>and</a:t>
                      </a:r>
                      <a:r>
                        <a:rPr lang="en-US" sz="2200" spc="-30">
                          <a:effectLst/>
                        </a:rPr>
                        <a:t> </a:t>
                      </a:r>
                      <a:r>
                        <a:rPr lang="en-US" sz="2200">
                          <a:effectLst/>
                        </a:rPr>
                        <a:t>assessment</a:t>
                      </a:r>
                      <a:r>
                        <a:rPr lang="en-US" sz="2200" spc="-25">
                          <a:effectLst/>
                        </a:rPr>
                        <a:t> </a:t>
                      </a:r>
                      <a:r>
                        <a:rPr lang="en-US" sz="2200">
                          <a:effectLst/>
                        </a:rPr>
                        <a:t>of</a:t>
                      </a:r>
                      <a:r>
                        <a:rPr lang="en-US" sz="2200" spc="-30">
                          <a:effectLst/>
                        </a:rPr>
                        <a:t> </a:t>
                      </a:r>
                      <a:r>
                        <a:rPr lang="en-US" sz="2200">
                          <a:effectLst/>
                        </a:rPr>
                        <a:t>their</a:t>
                      </a:r>
                      <a:r>
                        <a:rPr lang="en-US" sz="2200" spc="-25">
                          <a:effectLst/>
                        </a:rPr>
                        <a:t> </a:t>
                      </a:r>
                      <a:r>
                        <a:rPr lang="en-US" sz="2200">
                          <a:effectLst/>
                        </a:rPr>
                        <a:t>relevance</a:t>
                      </a:r>
                      <a:endParaRPr lang="sv-SE" sz="220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endParaRPr lang="sv-SE"/>
                    </a:p>
                  </a:txBody>
                  <a:tcPr/>
                </a:tc>
                <a:tc hMerge="1">
                  <a:txBody>
                    <a:bodyPr/>
                    <a:lstStyle/>
                    <a:p>
                      <a:endParaRPr lang="sv-SE"/>
                    </a:p>
                  </a:txBody>
                  <a:tcPr/>
                </a:tc>
                <a:extLst>
                  <a:ext uri="{0D108BD9-81ED-4DB2-BD59-A6C34878D82A}">
                    <a16:rowId xmlns:a16="http://schemas.microsoft.com/office/drawing/2014/main" val="608902555"/>
                  </a:ext>
                </a:extLst>
              </a:tr>
              <a:tr h="412793">
                <a:tc>
                  <a:txBody>
                    <a:bodyPr/>
                    <a:lstStyle/>
                    <a:p>
                      <a:pPr marL="67945">
                        <a:lnSpc>
                          <a:spcPct val="100000"/>
                        </a:lnSpc>
                        <a:spcBef>
                          <a:spcPts val="105"/>
                        </a:spcBef>
                      </a:pPr>
                      <a:r>
                        <a:rPr lang="en-US" sz="2200" b="0">
                          <a:effectLst/>
                        </a:rPr>
                        <a:t>Production</a:t>
                      </a:r>
                      <a:r>
                        <a:rPr lang="en-US" sz="2200" b="0" spc="-15">
                          <a:effectLst/>
                        </a:rPr>
                        <a:t> </a:t>
                      </a:r>
                      <a:r>
                        <a:rPr lang="en-US" sz="2200" b="0">
                          <a:effectLst/>
                        </a:rPr>
                        <a:t>cost</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a:lnSpc>
                          <a:spcPct val="100000"/>
                        </a:lnSpc>
                        <a:spcBef>
                          <a:spcPts val="105"/>
                        </a:spcBef>
                      </a:pPr>
                      <a:r>
                        <a:rPr lang="en-US" sz="2200" b="0">
                          <a:effectLst/>
                        </a:rPr>
                        <a:t>[€/t</a:t>
                      </a:r>
                      <a:r>
                        <a:rPr lang="en-US" sz="2200" b="0" spc="-35">
                          <a:effectLst/>
                        </a:rPr>
                        <a:t> </a:t>
                      </a:r>
                      <a:r>
                        <a:rPr lang="en-US" sz="2200" b="0">
                          <a:effectLst/>
                        </a:rPr>
                        <a:t>of</a:t>
                      </a:r>
                      <a:r>
                        <a:rPr lang="en-US" sz="2200" b="0" spc="-35">
                          <a:effectLst/>
                        </a:rPr>
                        <a:t> </a:t>
                      </a:r>
                      <a:r>
                        <a:rPr lang="en-US" sz="2200" b="0">
                          <a:effectLst/>
                        </a:rPr>
                        <a:t>product]</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74295">
                        <a:lnSpc>
                          <a:spcPct val="100000"/>
                        </a:lnSpc>
                        <a:spcBef>
                          <a:spcPts val="100"/>
                        </a:spcBef>
                      </a:pPr>
                      <a:r>
                        <a:rPr lang="en-US" sz="2200" b="0">
                          <a:effectLst/>
                        </a:rPr>
                        <a:t>Relevant for all cases, since cost reductions are one of the</a:t>
                      </a:r>
                      <a:r>
                        <a:rPr lang="en-US" sz="2200" b="0" spc="-300">
                          <a:effectLst/>
                        </a:rPr>
                        <a:t> </a:t>
                      </a:r>
                      <a:r>
                        <a:rPr lang="en-US" sz="2200" b="0">
                          <a:effectLst/>
                        </a:rPr>
                        <a:t>main</a:t>
                      </a:r>
                      <a:r>
                        <a:rPr lang="en-US" sz="2200" b="0" spc="-5">
                          <a:effectLst/>
                        </a:rPr>
                        <a:t> </a:t>
                      </a:r>
                      <a:r>
                        <a:rPr lang="en-US" sz="2200" b="0">
                          <a:effectLst/>
                        </a:rPr>
                        <a:t>drivers</a:t>
                      </a:r>
                      <a:r>
                        <a:rPr lang="en-US" sz="2200" b="0" spc="-5">
                          <a:effectLst/>
                        </a:rPr>
                        <a:t> </a:t>
                      </a:r>
                      <a:r>
                        <a:rPr lang="en-US" sz="2200" b="0">
                          <a:effectLst/>
                        </a:rPr>
                        <a:t>of RETROFEED.</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2005227"/>
                  </a:ext>
                </a:extLst>
              </a:tr>
              <a:tr h="346075">
                <a:tc>
                  <a:txBody>
                    <a:bodyPr/>
                    <a:lstStyle/>
                    <a:p>
                      <a:pPr marL="67945">
                        <a:lnSpc>
                          <a:spcPct val="100000"/>
                        </a:lnSpc>
                        <a:spcBef>
                          <a:spcPts val="100"/>
                        </a:spcBef>
                      </a:pPr>
                      <a:r>
                        <a:rPr lang="en-US" sz="2200" b="0">
                          <a:effectLst/>
                        </a:rPr>
                        <a:t>Production</a:t>
                      </a:r>
                      <a:r>
                        <a:rPr lang="en-US" sz="2200" b="0" spc="-15">
                          <a:effectLst/>
                        </a:rPr>
                        <a:t> </a:t>
                      </a:r>
                      <a:r>
                        <a:rPr lang="en-US" sz="2200" b="0">
                          <a:effectLst/>
                        </a:rPr>
                        <a:t>rates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a:lnSpc>
                          <a:spcPct val="100000"/>
                        </a:lnSpc>
                        <a:spcBef>
                          <a:spcPts val="100"/>
                        </a:spcBef>
                      </a:pPr>
                      <a:r>
                        <a:rPr lang="en-US" sz="2200" b="0">
                          <a:effectLst/>
                        </a:rPr>
                        <a:t>[t</a:t>
                      </a:r>
                      <a:r>
                        <a:rPr lang="en-US" sz="2200" b="0" spc="-10">
                          <a:effectLst/>
                        </a:rPr>
                        <a:t> </a:t>
                      </a:r>
                      <a:r>
                        <a:rPr lang="en-US" sz="2200" b="0">
                          <a:effectLst/>
                        </a:rPr>
                        <a:t>of</a:t>
                      </a:r>
                      <a:r>
                        <a:rPr lang="en-US" sz="2200" b="0" spc="-10">
                          <a:effectLst/>
                        </a:rPr>
                        <a:t> </a:t>
                      </a:r>
                      <a:r>
                        <a:rPr lang="en-US" sz="2200" b="0">
                          <a:effectLst/>
                        </a:rPr>
                        <a:t>product/year]</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175260">
                        <a:lnSpc>
                          <a:spcPct val="100000"/>
                        </a:lnSpc>
                        <a:spcBef>
                          <a:spcPts val="95"/>
                        </a:spcBef>
                        <a:spcAft>
                          <a:spcPts val="0"/>
                        </a:spcAft>
                      </a:pPr>
                      <a:r>
                        <a:rPr lang="en-US" sz="2200" b="0">
                          <a:effectLst/>
                        </a:rPr>
                        <a:t>Relevant for all cases, as increased productivity is one of</a:t>
                      </a:r>
                      <a:r>
                        <a:rPr lang="en-US" sz="2200" b="0" spc="-300">
                          <a:effectLst/>
                        </a:rPr>
                        <a:t> </a:t>
                      </a:r>
                      <a:r>
                        <a:rPr lang="en-US" sz="2200" b="0">
                          <a:effectLst/>
                        </a:rPr>
                        <a:t>the</a:t>
                      </a:r>
                      <a:r>
                        <a:rPr lang="en-US" sz="2200" b="0" spc="-5">
                          <a:effectLst/>
                        </a:rPr>
                        <a:t> </a:t>
                      </a:r>
                      <a:r>
                        <a:rPr lang="en-US" sz="2200" b="0">
                          <a:effectLst/>
                        </a:rPr>
                        <a:t>RETROFEED</a:t>
                      </a:r>
                      <a:r>
                        <a:rPr lang="en-US" sz="2200" b="0" spc="-5">
                          <a:effectLst/>
                        </a:rPr>
                        <a:t> </a:t>
                      </a:r>
                      <a:r>
                        <a:rPr lang="en-US" sz="2200" b="0">
                          <a:effectLst/>
                        </a:rPr>
                        <a:t>goals.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1493"/>
                  </a:ext>
                </a:extLst>
              </a:tr>
              <a:tr h="532130">
                <a:tc>
                  <a:txBody>
                    <a:bodyPr/>
                    <a:lstStyle/>
                    <a:p>
                      <a:pPr marL="67945">
                        <a:lnSpc>
                          <a:spcPct val="100000"/>
                        </a:lnSpc>
                        <a:spcBef>
                          <a:spcPts val="100"/>
                        </a:spcBef>
                      </a:pPr>
                      <a:r>
                        <a:rPr lang="en-US" sz="2200" b="0">
                          <a:effectLst/>
                        </a:rPr>
                        <a:t>Fatality</a:t>
                      </a:r>
                      <a:r>
                        <a:rPr lang="en-US" sz="2200" b="0" spc="-5">
                          <a:effectLst/>
                        </a:rPr>
                        <a:t> </a:t>
                      </a:r>
                      <a:r>
                        <a:rPr lang="en-US" sz="2200" b="0">
                          <a:effectLst/>
                        </a:rPr>
                        <a:t>rate</a:t>
                      </a:r>
                      <a:endParaRPr lang="sv-SE" sz="2200" b="0">
                        <a:effectLst/>
                      </a:endParaRPr>
                    </a:p>
                    <a:p>
                      <a:pPr marL="67945">
                        <a:lnSpc>
                          <a:spcPct val="100000"/>
                        </a:lnSpc>
                        <a:spcBef>
                          <a:spcPts val="25"/>
                        </a:spcBef>
                        <a:spcAft>
                          <a:spcPts val="0"/>
                        </a:spcAft>
                      </a:pPr>
                      <a:r>
                        <a:rPr lang="en-US" sz="2200" b="0">
                          <a:effectLst/>
                        </a:rPr>
                        <a:t> </a:t>
                      </a:r>
                      <a:endParaRPr lang="sv-SE" sz="2200" b="0">
                        <a:effectLst/>
                      </a:endParaRPr>
                    </a:p>
                    <a:p>
                      <a:pPr marL="67945">
                        <a:lnSpc>
                          <a:spcPct val="100000"/>
                        </a:lnSpc>
                        <a:spcBef>
                          <a:spcPts val="100"/>
                        </a:spcBef>
                      </a:pPr>
                      <a:r>
                        <a:rPr lang="en-US" sz="2200" b="0">
                          <a:effectLst/>
                        </a:rPr>
                        <a:t>Fatal</a:t>
                      </a:r>
                      <a:r>
                        <a:rPr lang="en-US" sz="2200" b="0" spc="-15">
                          <a:effectLst/>
                        </a:rPr>
                        <a:t> </a:t>
                      </a:r>
                      <a:r>
                        <a:rPr lang="en-US" sz="2200" b="0">
                          <a:effectLst/>
                        </a:rPr>
                        <a:t>accidents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a:lnSpc>
                          <a:spcPct val="100000"/>
                        </a:lnSpc>
                        <a:spcBef>
                          <a:spcPts val="100"/>
                        </a:spcBef>
                      </a:pPr>
                      <a:r>
                        <a:rPr lang="en-US" sz="2200" b="0">
                          <a:effectLst/>
                        </a:rPr>
                        <a:t>[number/months]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marR="450850">
                        <a:lnSpc>
                          <a:spcPct val="100000"/>
                        </a:lnSpc>
                        <a:spcBef>
                          <a:spcPts val="95"/>
                        </a:spcBef>
                        <a:spcAft>
                          <a:spcPts val="0"/>
                        </a:spcAft>
                      </a:pPr>
                      <a:r>
                        <a:rPr lang="en-US" sz="2200" b="0">
                          <a:effectLst/>
                        </a:rPr>
                        <a:t>Relevant for all cases. Safety is not expected to be</a:t>
                      </a:r>
                      <a:r>
                        <a:rPr lang="en-US" sz="2200" b="0" spc="5">
                          <a:effectLst/>
                        </a:rPr>
                        <a:t> </a:t>
                      </a:r>
                      <a:r>
                        <a:rPr lang="en-US" sz="2200" b="0">
                          <a:effectLst/>
                        </a:rPr>
                        <a:t>affected</a:t>
                      </a:r>
                      <a:r>
                        <a:rPr lang="en-US" sz="2200" b="0" spc="-10">
                          <a:effectLst/>
                        </a:rPr>
                        <a:t> </a:t>
                      </a:r>
                      <a:r>
                        <a:rPr lang="en-US" sz="2200" b="0">
                          <a:effectLst/>
                        </a:rPr>
                        <a:t>but</a:t>
                      </a:r>
                      <a:r>
                        <a:rPr lang="en-US" sz="2200" b="0" spc="-15">
                          <a:effectLst/>
                        </a:rPr>
                        <a:t> </a:t>
                      </a:r>
                      <a:r>
                        <a:rPr lang="en-US" sz="2200" b="0">
                          <a:effectLst/>
                        </a:rPr>
                        <a:t>it</a:t>
                      </a:r>
                      <a:r>
                        <a:rPr lang="en-US" sz="2200" b="0" spc="-10">
                          <a:effectLst/>
                        </a:rPr>
                        <a:t> </a:t>
                      </a:r>
                      <a:r>
                        <a:rPr lang="en-US" sz="2200" b="0">
                          <a:effectLst/>
                        </a:rPr>
                        <a:t>is</a:t>
                      </a:r>
                      <a:r>
                        <a:rPr lang="en-US" sz="2200" b="0" spc="-5">
                          <a:effectLst/>
                        </a:rPr>
                        <a:t> </a:t>
                      </a:r>
                      <a:r>
                        <a:rPr lang="en-US" sz="2200" b="0">
                          <a:effectLst/>
                        </a:rPr>
                        <a:t>important</a:t>
                      </a:r>
                      <a:r>
                        <a:rPr lang="en-US" sz="2200" b="0" spc="-10">
                          <a:effectLst/>
                        </a:rPr>
                        <a:t> </a:t>
                      </a:r>
                      <a:r>
                        <a:rPr lang="en-US" sz="2200" b="0">
                          <a:effectLst/>
                        </a:rPr>
                        <a:t>to</a:t>
                      </a:r>
                      <a:r>
                        <a:rPr lang="en-US" sz="2200" b="0" spc="-10">
                          <a:effectLst/>
                        </a:rPr>
                        <a:t> </a:t>
                      </a:r>
                      <a:r>
                        <a:rPr lang="en-US" sz="2200" b="0">
                          <a:effectLst/>
                        </a:rPr>
                        <a:t>ensure</a:t>
                      </a:r>
                      <a:r>
                        <a:rPr lang="en-US" sz="2200" b="0" spc="-10">
                          <a:effectLst/>
                        </a:rPr>
                        <a:t> </a:t>
                      </a:r>
                      <a:r>
                        <a:rPr lang="en-US" sz="2200" b="0">
                          <a:effectLst/>
                        </a:rPr>
                        <a:t>that</a:t>
                      </a:r>
                      <a:r>
                        <a:rPr lang="en-US" sz="2200" b="0" spc="-10">
                          <a:effectLst/>
                        </a:rPr>
                        <a:t> </a:t>
                      </a:r>
                      <a:r>
                        <a:rPr lang="en-US" sz="2200" b="0">
                          <a:effectLst/>
                        </a:rPr>
                        <a:t>the</a:t>
                      </a:r>
                      <a:r>
                        <a:rPr lang="en-US" sz="2200" b="0" spc="-10">
                          <a:effectLst/>
                        </a:rPr>
                        <a:t> </a:t>
                      </a:r>
                      <a:r>
                        <a:rPr lang="en-US" sz="2200" b="0">
                          <a:effectLst/>
                        </a:rPr>
                        <a:t>process</a:t>
                      </a:r>
                      <a:r>
                        <a:rPr lang="en-US" sz="2200" b="0" spc="-290">
                          <a:effectLst/>
                        </a:rPr>
                        <a:t> </a:t>
                      </a:r>
                      <a:r>
                        <a:rPr lang="en-US" sz="2200" b="0">
                          <a:effectLst/>
                        </a:rPr>
                        <a:t>modification</a:t>
                      </a:r>
                      <a:r>
                        <a:rPr lang="en-US" sz="2200" b="0" spc="-10">
                          <a:effectLst/>
                        </a:rPr>
                        <a:t> </a:t>
                      </a:r>
                      <a:r>
                        <a:rPr lang="en-US" sz="2200" b="0">
                          <a:effectLst/>
                        </a:rPr>
                        <a:t>do</a:t>
                      </a:r>
                      <a:r>
                        <a:rPr lang="en-US" sz="2200" b="0" spc="-5">
                          <a:effectLst/>
                        </a:rPr>
                        <a:t> </a:t>
                      </a:r>
                      <a:r>
                        <a:rPr lang="en-US" sz="2200" b="0">
                          <a:effectLst/>
                        </a:rPr>
                        <a:t>not have</a:t>
                      </a:r>
                      <a:r>
                        <a:rPr lang="en-US" sz="2200" b="0" spc="-10">
                          <a:effectLst/>
                        </a:rPr>
                        <a:t> </a:t>
                      </a:r>
                      <a:r>
                        <a:rPr lang="en-US" sz="2200" b="0">
                          <a:effectLst/>
                        </a:rPr>
                        <a:t>indirect effects.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68485201"/>
                  </a:ext>
                </a:extLst>
              </a:tr>
              <a:tr h="186055">
                <a:tc>
                  <a:txBody>
                    <a:bodyPr/>
                    <a:lstStyle/>
                    <a:p>
                      <a:pPr marL="67945">
                        <a:lnSpc>
                          <a:spcPct val="100000"/>
                        </a:lnSpc>
                        <a:spcBef>
                          <a:spcPts val="105"/>
                        </a:spcBef>
                      </a:pPr>
                      <a:r>
                        <a:rPr lang="en-US" sz="2200" b="0">
                          <a:effectLst/>
                        </a:rPr>
                        <a:t>High</a:t>
                      </a:r>
                      <a:r>
                        <a:rPr lang="en-US" sz="2200" b="0" spc="-10">
                          <a:effectLst/>
                        </a:rPr>
                        <a:t> </a:t>
                      </a:r>
                      <a:r>
                        <a:rPr lang="en-US" sz="2200" b="0">
                          <a:effectLst/>
                        </a:rPr>
                        <a:t>risk</a:t>
                      </a:r>
                      <a:r>
                        <a:rPr lang="en-US" sz="2200" b="0" spc="-10">
                          <a:effectLst/>
                        </a:rPr>
                        <a:t> </a:t>
                      </a:r>
                      <a:r>
                        <a:rPr lang="en-US" sz="2200" b="0">
                          <a:effectLst/>
                        </a:rPr>
                        <a:t>accidents</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a:lnSpc>
                          <a:spcPct val="100000"/>
                        </a:lnSpc>
                        <a:spcBef>
                          <a:spcPts val="105"/>
                        </a:spcBef>
                      </a:pPr>
                      <a:r>
                        <a:rPr lang="en-US" sz="2200" b="0">
                          <a:effectLst/>
                        </a:rPr>
                        <a:t>[number/months]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7945">
                        <a:lnSpc>
                          <a:spcPct val="100000"/>
                        </a:lnSpc>
                        <a:spcBef>
                          <a:spcPts val="105"/>
                        </a:spcBef>
                      </a:pPr>
                      <a:r>
                        <a:rPr lang="en-US" sz="2200" b="0">
                          <a:effectLst/>
                        </a:rPr>
                        <a:t>Relevant</a:t>
                      </a:r>
                      <a:r>
                        <a:rPr lang="en-US" sz="2200" b="0" spc="-10">
                          <a:effectLst/>
                        </a:rPr>
                        <a:t> </a:t>
                      </a:r>
                      <a:r>
                        <a:rPr lang="en-US" sz="2200" b="0">
                          <a:effectLst/>
                        </a:rPr>
                        <a:t>for</a:t>
                      </a:r>
                      <a:r>
                        <a:rPr lang="en-US" sz="2200" b="0" spc="-15">
                          <a:effectLst/>
                        </a:rPr>
                        <a:t> </a:t>
                      </a:r>
                      <a:r>
                        <a:rPr lang="en-US" sz="2200" b="0">
                          <a:effectLst/>
                        </a:rPr>
                        <a:t>all</a:t>
                      </a:r>
                      <a:r>
                        <a:rPr lang="en-US" sz="2200" b="0" spc="-5">
                          <a:effectLst/>
                        </a:rPr>
                        <a:t> </a:t>
                      </a:r>
                      <a:r>
                        <a:rPr lang="en-US" sz="2200" b="0">
                          <a:effectLst/>
                        </a:rPr>
                        <a:t>cases.</a:t>
                      </a:r>
                      <a:r>
                        <a:rPr lang="en-US" sz="2200" b="0" spc="-10">
                          <a:effectLst/>
                        </a:rPr>
                        <a:t> </a:t>
                      </a:r>
                      <a:r>
                        <a:rPr lang="en-US" sz="2200" b="0">
                          <a:effectLst/>
                        </a:rPr>
                        <a:t>Same</a:t>
                      </a:r>
                      <a:r>
                        <a:rPr lang="en-US" sz="2200" b="0" spc="-5">
                          <a:effectLst/>
                        </a:rPr>
                        <a:t> </a:t>
                      </a:r>
                      <a:r>
                        <a:rPr lang="en-US" sz="2200" b="0">
                          <a:effectLst/>
                        </a:rPr>
                        <a:t>as</a:t>
                      </a:r>
                      <a:r>
                        <a:rPr lang="en-US" sz="2200" b="0" spc="-10">
                          <a:effectLst/>
                        </a:rPr>
                        <a:t> </a:t>
                      </a:r>
                      <a:r>
                        <a:rPr lang="en-US" sz="2200" b="0">
                          <a:effectLst/>
                        </a:rPr>
                        <a:t>with</a:t>
                      </a:r>
                      <a:r>
                        <a:rPr lang="en-US" sz="2200" b="0" spc="-5">
                          <a:effectLst/>
                        </a:rPr>
                        <a:t> </a:t>
                      </a:r>
                      <a:r>
                        <a:rPr lang="en-US" sz="2200" b="0">
                          <a:effectLst/>
                        </a:rPr>
                        <a:t>fatality</a:t>
                      </a:r>
                      <a:r>
                        <a:rPr lang="en-US" sz="2200" b="0" spc="-10">
                          <a:effectLst/>
                        </a:rPr>
                        <a:t> </a:t>
                      </a:r>
                      <a:r>
                        <a:rPr lang="en-US" sz="2200" b="0">
                          <a:effectLst/>
                        </a:rPr>
                        <a:t>rate.</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8007928"/>
                  </a:ext>
                </a:extLst>
              </a:tr>
              <a:tr h="506730">
                <a:tc>
                  <a:txBody>
                    <a:bodyPr/>
                    <a:lstStyle/>
                    <a:p>
                      <a:pPr marL="67945">
                        <a:lnSpc>
                          <a:spcPct val="100000"/>
                        </a:lnSpc>
                        <a:spcBef>
                          <a:spcPts val="100"/>
                        </a:spcBef>
                      </a:pPr>
                      <a:r>
                        <a:rPr lang="en-US" sz="2200" b="0">
                          <a:effectLst/>
                        </a:rPr>
                        <a:t>Quality</a:t>
                      </a:r>
                      <a:endParaRPr lang="sv-SE" sz="2200" b="0">
                        <a:effectLst/>
                        <a:latin typeface="Arial MT"/>
                        <a:ea typeface="Arial MT"/>
                        <a:cs typeface="Arial MT"/>
                      </a:endParaRPr>
                    </a:p>
                  </a:txBody>
                  <a:tcPr marL="0" marR="0" marT="0"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67945" marR="327660">
                        <a:lnSpc>
                          <a:spcPct val="100000"/>
                        </a:lnSpc>
                        <a:spcBef>
                          <a:spcPts val="95"/>
                        </a:spcBef>
                        <a:spcAft>
                          <a:spcPts val="0"/>
                        </a:spcAft>
                      </a:pPr>
                      <a:r>
                        <a:rPr lang="en-US" sz="2200" b="0">
                          <a:effectLst/>
                        </a:rPr>
                        <a:t>Defined for each</a:t>
                      </a:r>
                      <a:r>
                        <a:rPr lang="en-US" sz="2200" b="0" spc="-295">
                          <a:effectLst/>
                        </a:rPr>
                        <a:t> </a:t>
                      </a:r>
                      <a:r>
                        <a:rPr lang="en-US" sz="2200" b="0">
                          <a:effectLst/>
                        </a:rPr>
                        <a:t>site.</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67945" marR="120650">
                        <a:lnSpc>
                          <a:spcPct val="100000"/>
                        </a:lnSpc>
                        <a:spcBef>
                          <a:spcPts val="95"/>
                        </a:spcBef>
                        <a:spcAft>
                          <a:spcPts val="0"/>
                        </a:spcAft>
                      </a:pPr>
                      <a:r>
                        <a:rPr lang="en-US" sz="2200" b="0">
                          <a:effectLst/>
                        </a:rPr>
                        <a:t>Relevant for all cases. Maintaining the quality of the</a:t>
                      </a:r>
                      <a:r>
                        <a:rPr lang="en-US" sz="2200" b="0" spc="5">
                          <a:effectLst/>
                        </a:rPr>
                        <a:t> </a:t>
                      </a:r>
                      <a:r>
                        <a:rPr lang="en-US" sz="2200" b="0">
                          <a:effectLst/>
                        </a:rPr>
                        <a:t>product beyond the implementation of the project is highly</a:t>
                      </a:r>
                      <a:r>
                        <a:rPr lang="en-US" sz="2200" b="0" spc="-295">
                          <a:effectLst/>
                        </a:rPr>
                        <a:t> </a:t>
                      </a:r>
                      <a:r>
                        <a:rPr lang="en-US" sz="2200" b="0">
                          <a:effectLst/>
                        </a:rPr>
                        <a:t>relevant</a:t>
                      </a:r>
                      <a:r>
                        <a:rPr lang="en-US" sz="2200" b="0" spc="-5">
                          <a:effectLst/>
                        </a:rPr>
                        <a:t> </a:t>
                      </a:r>
                      <a:r>
                        <a:rPr lang="en-US" sz="2200" b="0">
                          <a:effectLst/>
                        </a:rPr>
                        <a:t>for the</a:t>
                      </a:r>
                      <a:r>
                        <a:rPr lang="en-US" sz="2200" b="0" spc="-5">
                          <a:effectLst/>
                        </a:rPr>
                        <a:t> </a:t>
                      </a:r>
                      <a:r>
                        <a:rPr lang="en-US" sz="2200" b="0">
                          <a:effectLst/>
                        </a:rPr>
                        <a:t>feasibility</a:t>
                      </a:r>
                      <a:r>
                        <a:rPr lang="en-US" sz="2200" b="0" spc="-5">
                          <a:effectLst/>
                        </a:rPr>
                        <a:t> </a:t>
                      </a:r>
                      <a:r>
                        <a:rPr lang="en-US" sz="2200" b="0">
                          <a:effectLst/>
                        </a:rPr>
                        <a:t>of the</a:t>
                      </a:r>
                      <a:r>
                        <a:rPr lang="en-US" sz="2200" b="0" spc="-5">
                          <a:effectLst/>
                        </a:rPr>
                        <a:t> </a:t>
                      </a:r>
                      <a:r>
                        <a:rPr lang="en-US" sz="2200" b="0">
                          <a:effectLst/>
                        </a:rPr>
                        <a:t>pilot</a:t>
                      </a:r>
                      <a:r>
                        <a:rPr lang="en-US" sz="2200" b="0" spc="-5">
                          <a:effectLst/>
                        </a:rPr>
                        <a:t> </a:t>
                      </a:r>
                      <a:r>
                        <a:rPr lang="en-US" sz="2200" b="0">
                          <a:effectLst/>
                        </a:rPr>
                        <a:t>cases.</a:t>
                      </a:r>
                      <a:endParaRPr lang="sv-SE" sz="2200" b="0">
                        <a:effectLst/>
                        <a:latin typeface="Arial MT"/>
                        <a:ea typeface="Arial MT"/>
                        <a:cs typeface="Arial MT"/>
                      </a:endParaRPr>
                    </a:p>
                  </a:txBody>
                  <a:tcPr marL="0" marR="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12137187"/>
                  </a:ext>
                </a:extLst>
              </a:tr>
            </a:tbl>
          </a:graphicData>
        </a:graphic>
      </p:graphicFrame>
    </p:spTree>
    <p:extLst>
      <p:ext uri="{BB962C8B-B14F-4D97-AF65-F5344CB8AC3E}">
        <p14:creationId xmlns:p14="http://schemas.microsoft.com/office/powerpoint/2010/main" val="247799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3CB1E609-A9B7-4338-8623-292821D1EB3D}"/>
              </a:ext>
            </a:extLst>
          </p:cNvPr>
          <p:cNvGrpSpPr/>
          <p:nvPr/>
        </p:nvGrpSpPr>
        <p:grpSpPr>
          <a:xfrm>
            <a:off x="4329146" y="9679208"/>
            <a:ext cx="13958844" cy="666567"/>
            <a:chOff x="4329156" y="9649198"/>
            <a:chExt cx="13958844" cy="666567"/>
          </a:xfrm>
        </p:grpSpPr>
        <p:pic>
          <p:nvPicPr>
            <p:cNvPr id="5" name="Picture 12">
              <a:extLst>
                <a:ext uri="{FF2B5EF4-FFF2-40B4-BE49-F238E27FC236}">
                  <a16:creationId xmlns:a16="http://schemas.microsoft.com/office/drawing/2014/main" id="{7E783D2B-3925-4F24-9C47-8EC22B865A1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87C67AB7-C752-4923-BF0B-5BC09D4499DD}"/>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7" name="Picture 12">
            <a:extLst>
              <a:ext uri="{FF2B5EF4-FFF2-40B4-BE49-F238E27FC236}">
                <a16:creationId xmlns:a16="http://schemas.microsoft.com/office/drawing/2014/main" id="{B283429C-59B7-4FBE-8F4E-93B7591027BD}"/>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AB0F4813-EF2E-49DB-A180-8B977D9E4CC1}"/>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FD4E68B-077D-43D8-ADA8-4890E636C161}"/>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99C8F3AF-C106-4C24-9F7A-7C3DDA8F9478}"/>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6C4DB67B-C688-4929-A5C7-5D0BF061FEAD}"/>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6540D7B5-52FC-497E-B65C-E99F2B50E916}"/>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D53788A9-7E56-4664-8498-BFF7840ECBDA}"/>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0" name="Rettangolo 13">
              <a:extLst>
                <a:ext uri="{FF2B5EF4-FFF2-40B4-BE49-F238E27FC236}">
                  <a16:creationId xmlns:a16="http://schemas.microsoft.com/office/drawing/2014/main" id="{AE4CAB07-0792-4138-AB7E-9DC7F16A14A6}"/>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6C1D2753-FAE4-4476-BE01-BAD818CA4582}"/>
              </a:ext>
            </a:extLst>
          </p:cNvPr>
          <p:cNvSpPr txBox="1"/>
          <p:nvPr/>
        </p:nvSpPr>
        <p:spPr>
          <a:xfrm>
            <a:off x="-12" y="756526"/>
            <a:ext cx="18288012" cy="1077218"/>
          </a:xfrm>
          <a:prstGeom prst="rect">
            <a:avLst/>
          </a:prstGeom>
          <a:noFill/>
        </p:spPr>
        <p:txBody>
          <a:bodyPr wrap="square">
            <a:spAutoFit/>
          </a:bodyPr>
          <a:lstStyle/>
          <a:p>
            <a:pPr algn="ctr"/>
            <a:r>
              <a:rPr lang="en-US" sz="6400" b="1">
                <a:solidFill>
                  <a:srgbClr val="CC0033"/>
                </a:solidFill>
                <a:latin typeface="+mj-lt"/>
                <a:cs typeface="Arial" panose="020B0604020202020204" pitchFamily="34" charset="0"/>
              </a:rPr>
              <a:t>Selection of indicators and system boundaries</a:t>
            </a:r>
            <a:endParaRPr lang="sv-SE" sz="6400" b="1">
              <a:solidFill>
                <a:srgbClr val="CC0033"/>
              </a:solidFill>
              <a:latin typeface="+mj-lt"/>
              <a:cs typeface="Arial" panose="020B0604020202020204" pitchFamily="34" charset="0"/>
            </a:endParaRPr>
          </a:p>
        </p:txBody>
      </p:sp>
      <p:sp>
        <p:nvSpPr>
          <p:cNvPr id="18" name="TextBox 17">
            <a:extLst>
              <a:ext uri="{FF2B5EF4-FFF2-40B4-BE49-F238E27FC236}">
                <a16:creationId xmlns:a16="http://schemas.microsoft.com/office/drawing/2014/main" id="{9FA04D35-5E3C-4B32-BDBE-6A9F26EC02A2}"/>
              </a:ext>
            </a:extLst>
          </p:cNvPr>
          <p:cNvSpPr txBox="1"/>
          <p:nvPr/>
        </p:nvSpPr>
        <p:spPr>
          <a:xfrm>
            <a:off x="38100" y="1983648"/>
            <a:ext cx="18017289" cy="7825219"/>
          </a:xfrm>
          <a:prstGeom prst="rect">
            <a:avLst/>
          </a:prstGeom>
          <a:noFill/>
        </p:spPr>
        <p:txBody>
          <a:bodyPr wrap="square">
            <a:spAutoFit/>
          </a:bodyPr>
          <a:lstStyle/>
          <a:p>
            <a:pPr marL="72390" marR="210820" algn="ctr">
              <a:lnSpc>
                <a:spcPct val="125000"/>
              </a:lnSpc>
              <a:spcBef>
                <a:spcPts val="1200"/>
              </a:spcBef>
              <a:spcAft>
                <a:spcPts val="0"/>
              </a:spcAft>
            </a:pPr>
            <a:r>
              <a:rPr lang="en-US" sz="2800" b="1">
                <a:solidFill>
                  <a:srgbClr val="CC0033"/>
                </a:solidFill>
                <a:latin typeface="+mj-lt"/>
                <a:cs typeface="Arial" panose="020B0604020202020204" pitchFamily="34" charset="0"/>
              </a:rPr>
              <a:t>The objectives are divided into three categories:</a:t>
            </a:r>
            <a:endParaRPr lang="sv-SE" sz="2800" b="1">
              <a:solidFill>
                <a:srgbClr val="CC0033"/>
              </a:solidFill>
              <a:latin typeface="+mj-lt"/>
              <a:cs typeface="Arial" panose="020B0604020202020204" pitchFamily="34" charset="0"/>
            </a:endParaRPr>
          </a:p>
          <a:p>
            <a:pPr algn="ctr">
              <a:spcBef>
                <a:spcPts val="55"/>
              </a:spcBef>
            </a:pPr>
            <a:r>
              <a:rPr lang="en-US" sz="2800" kern="100">
                <a:solidFill>
                  <a:srgbClr val="404040"/>
                </a:solidFill>
                <a:latin typeface="Arial (body)"/>
              </a:rPr>
              <a:t> R – Reduce 				I – Increase			O – </a:t>
            </a:r>
            <a:r>
              <a:rPr lang="en-US" sz="2800" kern="100" err="1">
                <a:solidFill>
                  <a:srgbClr val="404040"/>
                </a:solidFill>
                <a:latin typeface="Arial (body)"/>
              </a:rPr>
              <a:t>Optimise</a:t>
            </a:r>
            <a:endParaRPr lang="en-US" sz="2800" kern="100">
              <a:solidFill>
                <a:srgbClr val="404040"/>
              </a:solidFill>
              <a:latin typeface="Arial (body)"/>
            </a:endParaRPr>
          </a:p>
          <a:p>
            <a:pPr>
              <a:spcBef>
                <a:spcPts val="55"/>
              </a:spcBef>
            </a:pPr>
            <a:endParaRPr lang="en-US" sz="2800" kern="100">
              <a:solidFill>
                <a:srgbClr val="404040"/>
              </a:solidFill>
              <a:latin typeface="Arial (body)"/>
            </a:endParaRPr>
          </a:p>
          <a:p>
            <a:pPr marL="72390" marR="210820" algn="ctr">
              <a:lnSpc>
                <a:spcPct val="125000"/>
              </a:lnSpc>
              <a:spcBef>
                <a:spcPts val="1200"/>
              </a:spcBef>
            </a:pPr>
            <a:r>
              <a:rPr lang="en-US" sz="2800" b="1">
                <a:solidFill>
                  <a:srgbClr val="CC0033"/>
                </a:solidFill>
                <a:latin typeface="+mj-lt"/>
                <a:cs typeface="Arial" panose="020B0604020202020204" pitchFamily="34" charset="0"/>
              </a:rPr>
              <a:t>The KRIs which have been selected for the demo-sites belong to the categories:</a:t>
            </a:r>
            <a:endParaRPr lang="sv-SE" sz="2800" b="1">
              <a:solidFill>
                <a:srgbClr val="CC0033"/>
              </a:solidFill>
              <a:latin typeface="+mj-lt"/>
              <a:cs typeface="Arial" panose="020B0604020202020204" pitchFamily="34" charset="0"/>
            </a:endParaRPr>
          </a:p>
          <a:p>
            <a:pPr algn="ctr"/>
            <a:r>
              <a:rPr lang="en-US" sz="2800" kern="100">
                <a:solidFill>
                  <a:srgbClr val="404040"/>
                </a:solidFill>
                <a:latin typeface="Arial (body)"/>
              </a:rPr>
              <a:t> Energy use (for each energy carrier)		Use of raw materials (for each raw material)</a:t>
            </a:r>
            <a:endParaRPr lang="sv-SE" sz="2800" kern="100">
              <a:solidFill>
                <a:srgbClr val="404040"/>
              </a:solidFill>
              <a:latin typeface="Arial (body)"/>
            </a:endParaRPr>
          </a:p>
          <a:p>
            <a:pPr algn="ctr">
              <a:spcBef>
                <a:spcPts val="10"/>
              </a:spcBef>
            </a:pPr>
            <a:r>
              <a:rPr lang="en-US" sz="2800" kern="100">
                <a:solidFill>
                  <a:srgbClr val="404040"/>
                </a:solidFill>
                <a:latin typeface="Arial (body)"/>
              </a:rPr>
              <a:t> </a:t>
            </a:r>
            <a:endParaRPr lang="sv-SE" sz="2800" kern="100">
              <a:solidFill>
                <a:srgbClr val="404040"/>
              </a:solidFill>
              <a:latin typeface="Arial (body)"/>
            </a:endParaRPr>
          </a:p>
          <a:p>
            <a:pPr algn="ctr">
              <a:spcBef>
                <a:spcPts val="10"/>
              </a:spcBef>
            </a:pPr>
            <a:r>
              <a:rPr lang="en-US" sz="2800" kern="100">
                <a:solidFill>
                  <a:srgbClr val="404040"/>
                </a:solidFill>
                <a:latin typeface="Arial (body)"/>
              </a:rPr>
              <a:t>Waste disposal						Water consumption</a:t>
            </a:r>
            <a:endParaRPr lang="sv-SE" sz="2800" kern="100">
              <a:solidFill>
                <a:srgbClr val="404040"/>
              </a:solidFill>
              <a:latin typeface="Arial (body)"/>
            </a:endParaRPr>
          </a:p>
          <a:p>
            <a:pPr>
              <a:spcBef>
                <a:spcPts val="5"/>
              </a:spcBef>
            </a:pPr>
            <a:endParaRPr lang="en-US" sz="2800" kern="100">
              <a:solidFill>
                <a:srgbClr val="404040"/>
              </a:solidFill>
              <a:latin typeface="Arial (body)"/>
            </a:endParaRPr>
          </a:p>
          <a:p>
            <a:pPr algn="ctr">
              <a:spcBef>
                <a:spcPts val="5"/>
              </a:spcBef>
            </a:pPr>
            <a:r>
              <a:rPr lang="en-US" sz="2800" kern="100">
                <a:solidFill>
                  <a:srgbClr val="404040"/>
                </a:solidFill>
                <a:latin typeface="Arial (body)"/>
              </a:rPr>
              <a:t>Water discharge						Emissions to water</a:t>
            </a:r>
            <a:endParaRPr lang="sv-SE" sz="2800" kern="100">
              <a:solidFill>
                <a:srgbClr val="404040"/>
              </a:solidFill>
              <a:latin typeface="Arial (body)"/>
            </a:endParaRPr>
          </a:p>
          <a:p>
            <a:pPr algn="ctr">
              <a:spcBef>
                <a:spcPts val="15"/>
              </a:spcBef>
            </a:pPr>
            <a:endParaRPr lang="en-US" sz="2800" kern="100">
              <a:solidFill>
                <a:srgbClr val="404040"/>
              </a:solidFill>
              <a:latin typeface="Arial (body)"/>
            </a:endParaRPr>
          </a:p>
          <a:p>
            <a:pPr>
              <a:spcBef>
                <a:spcPts val="15"/>
              </a:spcBef>
            </a:pPr>
            <a:r>
              <a:rPr lang="en-US" sz="2800" kern="100">
                <a:solidFill>
                  <a:srgbClr val="404040"/>
                </a:solidFill>
                <a:latin typeface="Arial (body)"/>
              </a:rPr>
              <a:t>				 CO2 emissions				Other GHG emissions / Other emissions to air.</a:t>
            </a:r>
          </a:p>
          <a:p>
            <a:pPr algn="ctr">
              <a:spcBef>
                <a:spcPts val="15"/>
              </a:spcBef>
            </a:pPr>
            <a:endParaRPr lang="en-US" sz="2800" kern="100">
              <a:solidFill>
                <a:srgbClr val="404040"/>
              </a:solidFill>
              <a:latin typeface="Arial (body)"/>
            </a:endParaRPr>
          </a:p>
          <a:p>
            <a:pPr algn="ctr">
              <a:spcBef>
                <a:spcPts val="15"/>
              </a:spcBef>
            </a:pPr>
            <a:r>
              <a:rPr lang="en-US" sz="2800" kern="100">
                <a:solidFill>
                  <a:srgbClr val="404040"/>
                </a:solidFill>
                <a:latin typeface="Arial (body)"/>
              </a:rPr>
              <a:t> </a:t>
            </a:r>
            <a:r>
              <a:rPr lang="en-US" sz="2800" b="1">
                <a:solidFill>
                  <a:srgbClr val="CC0033"/>
                </a:solidFill>
                <a:latin typeface="+mj-lt"/>
                <a:cs typeface="Arial" panose="020B0604020202020204" pitchFamily="34" charset="0"/>
              </a:rPr>
              <a:t>The KPAs which have been selected are within the categories:</a:t>
            </a:r>
            <a:endParaRPr lang="sv-SE" sz="2800" b="1">
              <a:solidFill>
                <a:srgbClr val="CC0033"/>
              </a:solidFill>
              <a:latin typeface="+mj-lt"/>
              <a:cs typeface="Arial" panose="020B0604020202020204" pitchFamily="34" charset="0"/>
            </a:endParaRPr>
          </a:p>
          <a:p>
            <a:pPr algn="ctr">
              <a:spcBef>
                <a:spcPts val="20"/>
              </a:spcBef>
            </a:pPr>
            <a:r>
              <a:rPr lang="en-US" sz="2800" kern="100">
                <a:solidFill>
                  <a:srgbClr val="404040"/>
                </a:solidFill>
                <a:latin typeface="Arial (body)"/>
              </a:rPr>
              <a:t>Productivity			Quality			Safety			Costs		 </a:t>
            </a:r>
            <a:endParaRPr lang="sv-SE" sz="2800" kern="100">
              <a:solidFill>
                <a:srgbClr val="404040"/>
              </a:solidFill>
              <a:latin typeface="Arial (body)"/>
            </a:endParaRPr>
          </a:p>
          <a:p>
            <a:pPr>
              <a:spcBef>
                <a:spcPts val="20"/>
              </a:spcBef>
            </a:pPr>
            <a:endParaRPr lang="sv-SE" sz="2800" kern="100">
              <a:solidFill>
                <a:srgbClr val="404040"/>
              </a:solidFill>
              <a:latin typeface="Arial (body)"/>
            </a:endParaRPr>
          </a:p>
          <a:p>
            <a:pPr algn="ctr">
              <a:spcBef>
                <a:spcPts val="20"/>
              </a:spcBef>
            </a:pPr>
            <a:r>
              <a:rPr lang="en-US" sz="2800" kern="100">
                <a:solidFill>
                  <a:srgbClr val="404040"/>
                </a:solidFill>
                <a:latin typeface="Arial (body)"/>
              </a:rPr>
              <a:t>Reject ratio			Downtime, planned and unplanned</a:t>
            </a:r>
            <a:endParaRPr lang="sv-SE" sz="2800" kern="100">
              <a:solidFill>
                <a:srgbClr val="404040"/>
              </a:solidFill>
              <a:latin typeface="Arial (body)"/>
            </a:endParaRPr>
          </a:p>
          <a:p>
            <a:pPr>
              <a:spcBef>
                <a:spcPts val="55"/>
              </a:spcBef>
            </a:pPr>
            <a:endParaRPr lang="sv-SE" sz="2800" kern="100">
              <a:solidFill>
                <a:srgbClr val="404040"/>
              </a:solidFill>
              <a:latin typeface="Arial (body)"/>
            </a:endParaRPr>
          </a:p>
        </p:txBody>
      </p:sp>
    </p:spTree>
    <p:extLst>
      <p:ext uri="{BB962C8B-B14F-4D97-AF65-F5344CB8AC3E}">
        <p14:creationId xmlns:p14="http://schemas.microsoft.com/office/powerpoint/2010/main" val="690272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2996119" y="1432963"/>
            <a:ext cx="12217941" cy="4348463"/>
          </a:xfrm>
        </p:spPr>
        <p:txBody>
          <a:bodyPr vert="horz" lIns="91440" tIns="45720" rIns="91440" bIns="45720" rtlCol="0" anchor="b">
            <a:noAutofit/>
          </a:bodyPr>
          <a:lstStyle/>
          <a:p>
            <a:pPr indent="457200">
              <a:lnSpc>
                <a:spcPct val="90000"/>
              </a:lnSpc>
              <a:spcAft>
                <a:spcPts val="600"/>
              </a:spcAft>
            </a:pPr>
            <a:r>
              <a:rPr lang="en-GB" sz="6000" b="1" kern="1200" noProof="0" dirty="0">
                <a:solidFill>
                  <a:srgbClr val="FFFFFF"/>
                </a:solidFill>
                <a:latin typeface="+mj-lt"/>
                <a:ea typeface="+mj-ea"/>
                <a:cs typeface="+mj-cs"/>
              </a:rPr>
              <a:t>Chapter </a:t>
            </a:r>
            <a:r>
              <a:rPr lang="en-GB" sz="6000" b="1" noProof="0" dirty="0">
                <a:solidFill>
                  <a:srgbClr val="FFFFFF"/>
                </a:solidFill>
              </a:rPr>
              <a:t>3.2 </a:t>
            </a:r>
            <a:br>
              <a:rPr lang="en-GB" sz="6000" b="1" noProof="0" dirty="0">
                <a:solidFill>
                  <a:srgbClr val="FFFFFF"/>
                </a:solidFill>
              </a:rPr>
            </a:br>
            <a:r>
              <a:rPr lang="en-GB" sz="6000" b="1" kern="1200" noProof="0" dirty="0">
                <a:solidFill>
                  <a:srgbClr val="FFFFFF"/>
                </a:solidFill>
                <a:latin typeface="+mj-lt"/>
                <a:ea typeface="+mj-ea"/>
                <a:cs typeface="+mj-cs"/>
              </a:rPr>
              <a:t>Expected Impacts in RETROFEED demo-sites</a:t>
            </a:r>
          </a:p>
        </p:txBody>
      </p:sp>
      <p:sp>
        <p:nvSpPr>
          <p:cNvPr id="13"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5370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4">
            <a:extLst>
              <a:ext uri="{FF2B5EF4-FFF2-40B4-BE49-F238E27FC236}">
                <a16:creationId xmlns:a16="http://schemas.microsoft.com/office/drawing/2014/main" id="{2E5C4BC6-D32C-42B6-910C-B52E1E980240}"/>
              </a:ext>
            </a:extLst>
          </p:cNvPr>
          <p:cNvSpPr txBox="1"/>
          <p:nvPr/>
        </p:nvSpPr>
        <p:spPr>
          <a:xfrm>
            <a:off x="838189" y="1102822"/>
            <a:ext cx="16611600" cy="984885"/>
          </a:xfrm>
          <a:prstGeom prst="rect">
            <a:avLst/>
          </a:prstGeom>
        </p:spPr>
        <p:txBody>
          <a:bodyPr wrap="square" lIns="0" tIns="0" rIns="0" bIns="0" rtlCol="0" anchor="t">
            <a:spAutoFit/>
          </a:bodyPr>
          <a:lstStyle/>
          <a:p>
            <a:pPr algn="ctr">
              <a:buClr>
                <a:schemeClr val="accent5"/>
              </a:buClr>
            </a:pPr>
            <a:r>
              <a:rPr lang="en-US" sz="6400" b="1">
                <a:solidFill>
                  <a:schemeClr val="accent1"/>
                </a:solidFill>
              </a:rPr>
              <a:t>Expected impacts</a:t>
            </a:r>
          </a:p>
        </p:txBody>
      </p:sp>
      <p:sp>
        <p:nvSpPr>
          <p:cNvPr id="13" name="TextBox 14">
            <a:extLst>
              <a:ext uri="{FF2B5EF4-FFF2-40B4-BE49-F238E27FC236}">
                <a16:creationId xmlns:a16="http://schemas.microsoft.com/office/drawing/2014/main" id="{5A19E446-F4F0-4FC8-B5CF-05BB45A43215}"/>
              </a:ext>
            </a:extLst>
          </p:cNvPr>
          <p:cNvSpPr txBox="1"/>
          <p:nvPr/>
        </p:nvSpPr>
        <p:spPr>
          <a:xfrm>
            <a:off x="800100" y="3263570"/>
            <a:ext cx="2057400" cy="369332"/>
          </a:xfrm>
          <a:prstGeom prst="rect">
            <a:avLst/>
          </a:prstGeom>
        </p:spPr>
        <p:txBody>
          <a:bodyPr wrap="square" lIns="0" tIns="0" rIns="0" bIns="0" rtlCol="0" anchor="t">
            <a:spAutoFit/>
          </a:bodyPr>
          <a:lstStyle/>
          <a:p>
            <a:pPr algn="ctr">
              <a:buClr>
                <a:schemeClr val="accent5"/>
              </a:buClr>
            </a:pPr>
            <a:r>
              <a:rPr lang="en-US" sz="2400" b="1">
                <a:solidFill>
                  <a:schemeClr val="accent1"/>
                </a:solidFill>
              </a:rPr>
              <a:t>TORRECID</a:t>
            </a:r>
          </a:p>
        </p:txBody>
      </p:sp>
      <p:pic>
        <p:nvPicPr>
          <p:cNvPr id="5" name="Imagen 4">
            <a:extLst>
              <a:ext uri="{FF2B5EF4-FFF2-40B4-BE49-F238E27FC236}">
                <a16:creationId xmlns:a16="http://schemas.microsoft.com/office/drawing/2014/main" id="{247A3B58-602D-42B9-B8A4-2A9B2E135370}"/>
              </a:ext>
            </a:extLst>
          </p:cNvPr>
          <p:cNvPicPr>
            <a:picLocks noChangeAspect="1"/>
          </p:cNvPicPr>
          <p:nvPr/>
        </p:nvPicPr>
        <p:blipFill>
          <a:blip r:embed="rId6"/>
          <a:stretch>
            <a:fillRect/>
          </a:stretch>
        </p:blipFill>
        <p:spPr>
          <a:xfrm>
            <a:off x="3491339" y="2660554"/>
            <a:ext cx="12726850" cy="1821479"/>
          </a:xfrm>
          <a:prstGeom prst="rect">
            <a:avLst/>
          </a:prstGeom>
        </p:spPr>
      </p:pic>
      <p:pic>
        <p:nvPicPr>
          <p:cNvPr id="7" name="Imagen 6">
            <a:extLst>
              <a:ext uri="{FF2B5EF4-FFF2-40B4-BE49-F238E27FC236}">
                <a16:creationId xmlns:a16="http://schemas.microsoft.com/office/drawing/2014/main" id="{6B344ED6-DB52-4500-94A4-642E8EF0ACCA}"/>
              </a:ext>
            </a:extLst>
          </p:cNvPr>
          <p:cNvPicPr>
            <a:picLocks noChangeAspect="1"/>
          </p:cNvPicPr>
          <p:nvPr/>
        </p:nvPicPr>
        <p:blipFill>
          <a:blip r:embed="rId7"/>
          <a:stretch>
            <a:fillRect/>
          </a:stretch>
        </p:blipFill>
        <p:spPr>
          <a:xfrm>
            <a:off x="3491340" y="4852083"/>
            <a:ext cx="12726850" cy="1821479"/>
          </a:xfrm>
          <a:prstGeom prst="rect">
            <a:avLst/>
          </a:prstGeom>
        </p:spPr>
      </p:pic>
      <p:sp>
        <p:nvSpPr>
          <p:cNvPr id="21" name="TextBox 14">
            <a:extLst>
              <a:ext uri="{FF2B5EF4-FFF2-40B4-BE49-F238E27FC236}">
                <a16:creationId xmlns:a16="http://schemas.microsoft.com/office/drawing/2014/main" id="{EC34C639-488C-4BFB-9D88-6DEC0282EEFB}"/>
              </a:ext>
            </a:extLst>
          </p:cNvPr>
          <p:cNvSpPr txBox="1"/>
          <p:nvPr/>
        </p:nvSpPr>
        <p:spPr>
          <a:xfrm>
            <a:off x="800100" y="5498224"/>
            <a:ext cx="2057400" cy="369332"/>
          </a:xfrm>
          <a:prstGeom prst="rect">
            <a:avLst/>
          </a:prstGeom>
        </p:spPr>
        <p:txBody>
          <a:bodyPr wrap="square" lIns="0" tIns="0" rIns="0" bIns="0" rtlCol="0" anchor="t">
            <a:spAutoFit/>
          </a:bodyPr>
          <a:lstStyle/>
          <a:p>
            <a:pPr algn="ctr">
              <a:buClr>
                <a:schemeClr val="accent5"/>
              </a:buClr>
            </a:pPr>
            <a:r>
              <a:rPr lang="en-US" sz="2400" b="1">
                <a:solidFill>
                  <a:schemeClr val="accent1"/>
                </a:solidFill>
              </a:rPr>
              <a:t>SECIL</a:t>
            </a:r>
          </a:p>
        </p:txBody>
      </p:sp>
      <p:pic>
        <p:nvPicPr>
          <p:cNvPr id="9" name="Imagen 8">
            <a:extLst>
              <a:ext uri="{FF2B5EF4-FFF2-40B4-BE49-F238E27FC236}">
                <a16:creationId xmlns:a16="http://schemas.microsoft.com/office/drawing/2014/main" id="{E5D8E992-BC69-44E5-835D-711613FC73CD}"/>
              </a:ext>
            </a:extLst>
          </p:cNvPr>
          <p:cNvPicPr>
            <a:picLocks noChangeAspect="1"/>
          </p:cNvPicPr>
          <p:nvPr/>
        </p:nvPicPr>
        <p:blipFill>
          <a:blip r:embed="rId8"/>
          <a:stretch>
            <a:fillRect/>
          </a:stretch>
        </p:blipFill>
        <p:spPr>
          <a:xfrm>
            <a:off x="3491339" y="6957934"/>
            <a:ext cx="12741657" cy="1808417"/>
          </a:xfrm>
          <a:prstGeom prst="rect">
            <a:avLst/>
          </a:prstGeom>
        </p:spPr>
      </p:pic>
      <p:sp>
        <p:nvSpPr>
          <p:cNvPr id="22" name="TextBox 14">
            <a:extLst>
              <a:ext uri="{FF2B5EF4-FFF2-40B4-BE49-F238E27FC236}">
                <a16:creationId xmlns:a16="http://schemas.microsoft.com/office/drawing/2014/main" id="{03AB94D1-7AE0-46EA-8816-4BAD01410A8E}"/>
              </a:ext>
            </a:extLst>
          </p:cNvPr>
          <p:cNvSpPr txBox="1"/>
          <p:nvPr/>
        </p:nvSpPr>
        <p:spPr>
          <a:xfrm>
            <a:off x="819139" y="7682650"/>
            <a:ext cx="2057400" cy="369332"/>
          </a:xfrm>
          <a:prstGeom prst="rect">
            <a:avLst/>
          </a:prstGeom>
        </p:spPr>
        <p:txBody>
          <a:bodyPr wrap="square" lIns="0" tIns="0" rIns="0" bIns="0" rtlCol="0" anchor="t">
            <a:spAutoFit/>
          </a:bodyPr>
          <a:lstStyle/>
          <a:p>
            <a:pPr algn="ctr">
              <a:buClr>
                <a:schemeClr val="accent5"/>
              </a:buClr>
            </a:pPr>
            <a:r>
              <a:rPr lang="en-US" sz="2400" b="1">
                <a:solidFill>
                  <a:schemeClr val="accent1"/>
                </a:solidFill>
              </a:rPr>
              <a:t>ASAS</a:t>
            </a:r>
          </a:p>
        </p:txBody>
      </p:sp>
    </p:spTree>
    <p:extLst>
      <p:ext uri="{BB962C8B-B14F-4D97-AF65-F5344CB8AC3E}">
        <p14:creationId xmlns:p14="http://schemas.microsoft.com/office/powerpoint/2010/main" val="3957283506"/>
      </p:ext>
    </p:extLst>
  </p:cSld>
  <p:clrMapOvr>
    <a:masterClrMapping/>
  </p:clrMapOvr>
  <mc:AlternateContent xmlns:mc="http://schemas.openxmlformats.org/markup-compatibility/2006" xmlns:p14="http://schemas.microsoft.com/office/powerpoint/2010/main">
    <mc:Choice Requires="p14">
      <p:transition spd="slow" p14:dur="2000" advTm="38635"/>
    </mc:Choice>
    <mc:Fallback xmlns="">
      <p:transition spd="slow" advTm="38635"/>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2" name="Gruppo 1">
            <a:extLst>
              <a:ext uri="{FF2B5EF4-FFF2-40B4-BE49-F238E27FC236}">
                <a16:creationId xmlns:a16="http://schemas.microsoft.com/office/drawing/2014/main" id="{D8D71BB5-458F-411D-AFA9-C648954E9F40}"/>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Rettangolo 11">
              <a:extLst>
                <a:ext uri="{FF2B5EF4-FFF2-40B4-BE49-F238E27FC236}">
                  <a16:creationId xmlns:a16="http://schemas.microsoft.com/office/drawing/2014/main" id="{F2E90E36-F5DF-479E-BF3B-C6F6A1CEA4E7}"/>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14">
            <a:extLst>
              <a:ext uri="{FF2B5EF4-FFF2-40B4-BE49-F238E27FC236}">
                <a16:creationId xmlns:a16="http://schemas.microsoft.com/office/drawing/2014/main" id="{2E5C4BC6-D32C-42B6-910C-B52E1E980240}"/>
              </a:ext>
            </a:extLst>
          </p:cNvPr>
          <p:cNvSpPr txBox="1"/>
          <p:nvPr/>
        </p:nvSpPr>
        <p:spPr>
          <a:xfrm>
            <a:off x="685800" y="919390"/>
            <a:ext cx="16611600" cy="984885"/>
          </a:xfrm>
          <a:prstGeom prst="rect">
            <a:avLst/>
          </a:prstGeom>
        </p:spPr>
        <p:txBody>
          <a:bodyPr wrap="square" lIns="0" tIns="0" rIns="0" bIns="0" rtlCol="0" anchor="t">
            <a:spAutoFit/>
          </a:bodyPr>
          <a:lstStyle/>
          <a:p>
            <a:pPr algn="ctr">
              <a:buClr>
                <a:schemeClr val="accent5"/>
              </a:buClr>
            </a:pPr>
            <a:r>
              <a:rPr lang="en-US" sz="6400" b="1">
                <a:solidFill>
                  <a:schemeClr val="accent1"/>
                </a:solidFill>
              </a:rPr>
              <a:t>Expected impacts</a:t>
            </a:r>
          </a:p>
        </p:txBody>
      </p:sp>
      <p:sp>
        <p:nvSpPr>
          <p:cNvPr id="21" name="TextBox 14">
            <a:extLst>
              <a:ext uri="{FF2B5EF4-FFF2-40B4-BE49-F238E27FC236}">
                <a16:creationId xmlns:a16="http://schemas.microsoft.com/office/drawing/2014/main" id="{EC34C639-488C-4BFB-9D88-6DEC0282EEFB}"/>
              </a:ext>
            </a:extLst>
          </p:cNvPr>
          <p:cNvSpPr txBox="1"/>
          <p:nvPr/>
        </p:nvSpPr>
        <p:spPr>
          <a:xfrm>
            <a:off x="1182961" y="3576607"/>
            <a:ext cx="2057400" cy="369332"/>
          </a:xfrm>
          <a:prstGeom prst="rect">
            <a:avLst/>
          </a:prstGeom>
        </p:spPr>
        <p:txBody>
          <a:bodyPr wrap="square" lIns="0" tIns="0" rIns="0" bIns="0" rtlCol="0" anchor="t">
            <a:spAutoFit/>
          </a:bodyPr>
          <a:lstStyle/>
          <a:p>
            <a:pPr algn="ctr">
              <a:buClr>
                <a:schemeClr val="accent5"/>
              </a:buClr>
            </a:pPr>
            <a:r>
              <a:rPr lang="en-US" sz="2400" b="1">
                <a:solidFill>
                  <a:schemeClr val="accent1"/>
                </a:solidFill>
              </a:rPr>
              <a:t>SILCOTUB</a:t>
            </a:r>
          </a:p>
        </p:txBody>
      </p:sp>
      <p:graphicFrame>
        <p:nvGraphicFramePr>
          <p:cNvPr id="25" name="Table 24">
            <a:extLst>
              <a:ext uri="{FF2B5EF4-FFF2-40B4-BE49-F238E27FC236}">
                <a16:creationId xmlns:a16="http://schemas.microsoft.com/office/drawing/2014/main" id="{5E64C09C-EB24-A63F-1C1C-2DDAC84A868C}"/>
              </a:ext>
            </a:extLst>
          </p:cNvPr>
          <p:cNvGraphicFramePr>
            <a:graphicFrameLocks noGrp="1"/>
          </p:cNvGraphicFramePr>
          <p:nvPr>
            <p:extLst>
              <p:ext uri="{D42A27DB-BD31-4B8C-83A1-F6EECF244321}">
                <p14:modId xmlns:p14="http://schemas.microsoft.com/office/powerpoint/2010/main" val="421147964"/>
              </p:ext>
            </p:extLst>
          </p:nvPr>
        </p:nvGraphicFramePr>
        <p:xfrm>
          <a:off x="4288263" y="2674807"/>
          <a:ext cx="12054480" cy="1829959"/>
        </p:xfrm>
        <a:graphic>
          <a:graphicData uri="http://schemas.openxmlformats.org/drawingml/2006/table">
            <a:tbl>
              <a:tblPr firstRow="1" firstCol="1" bandRow="1"/>
              <a:tblGrid>
                <a:gridCol w="2008686">
                  <a:extLst>
                    <a:ext uri="{9D8B030D-6E8A-4147-A177-3AD203B41FA5}">
                      <a16:colId xmlns:a16="http://schemas.microsoft.com/office/drawing/2014/main" val="264688941"/>
                    </a:ext>
                  </a:extLst>
                </a:gridCol>
                <a:gridCol w="2008686">
                  <a:extLst>
                    <a:ext uri="{9D8B030D-6E8A-4147-A177-3AD203B41FA5}">
                      <a16:colId xmlns:a16="http://schemas.microsoft.com/office/drawing/2014/main" val="3003430678"/>
                    </a:ext>
                  </a:extLst>
                </a:gridCol>
                <a:gridCol w="2008686">
                  <a:extLst>
                    <a:ext uri="{9D8B030D-6E8A-4147-A177-3AD203B41FA5}">
                      <a16:colId xmlns:a16="http://schemas.microsoft.com/office/drawing/2014/main" val="453120474"/>
                    </a:ext>
                  </a:extLst>
                </a:gridCol>
                <a:gridCol w="2008686">
                  <a:extLst>
                    <a:ext uri="{9D8B030D-6E8A-4147-A177-3AD203B41FA5}">
                      <a16:colId xmlns:a16="http://schemas.microsoft.com/office/drawing/2014/main" val="2204631708"/>
                    </a:ext>
                  </a:extLst>
                </a:gridCol>
                <a:gridCol w="2009868">
                  <a:extLst>
                    <a:ext uri="{9D8B030D-6E8A-4147-A177-3AD203B41FA5}">
                      <a16:colId xmlns:a16="http://schemas.microsoft.com/office/drawing/2014/main" val="775007436"/>
                    </a:ext>
                  </a:extLst>
                </a:gridCol>
                <a:gridCol w="2009868">
                  <a:extLst>
                    <a:ext uri="{9D8B030D-6E8A-4147-A177-3AD203B41FA5}">
                      <a16:colId xmlns:a16="http://schemas.microsoft.com/office/drawing/2014/main" val="830894536"/>
                    </a:ext>
                  </a:extLst>
                </a:gridCol>
              </a:tblGrid>
              <a:tr h="597537">
                <a:tc>
                  <a:txBody>
                    <a:bodyPr/>
                    <a:lstStyle/>
                    <a:p>
                      <a:pPr algn="ctr">
                        <a:spcBef>
                          <a:spcPts val="600"/>
                        </a:spcBef>
                        <a:spcAft>
                          <a:spcPts val="600"/>
                        </a:spcAft>
                      </a:pPr>
                      <a:r>
                        <a:rPr lang="en-GB" sz="1600" b="1">
                          <a:solidFill>
                            <a:srgbClr val="FFFFFF"/>
                          </a:solidFill>
                          <a:effectLst/>
                          <a:latin typeface="Times New Roman" panose="02020603050405020304" pitchFamily="18" charset="0"/>
                          <a:ea typeface="SimSun" panose="02010600030101010101" pitchFamily="2" charset="-122"/>
                        </a:rPr>
                        <a:t>Resource efficiency</a:t>
                      </a:r>
                      <a:endParaRPr lang="es-ES" sz="20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Bef>
                          <a:spcPts val="600"/>
                        </a:spcBef>
                        <a:spcAft>
                          <a:spcPts val="600"/>
                        </a:spcAft>
                      </a:pPr>
                      <a:r>
                        <a:rPr lang="en-GB" sz="1600" b="1">
                          <a:solidFill>
                            <a:srgbClr val="FFFFFF"/>
                          </a:solidFill>
                          <a:effectLst/>
                          <a:latin typeface="Times New Roman" panose="02020603050405020304" pitchFamily="18" charset="0"/>
                          <a:ea typeface="SimSun" panose="02010600030101010101" pitchFamily="2" charset="-122"/>
                        </a:rPr>
                        <a:t>Energy efficiency</a:t>
                      </a:r>
                      <a:endParaRPr lang="es-ES" sz="20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Bef>
                          <a:spcPts val="600"/>
                        </a:spcBef>
                        <a:spcAft>
                          <a:spcPts val="600"/>
                        </a:spcAft>
                      </a:pPr>
                      <a:r>
                        <a:rPr lang="en-GB" sz="1600" b="1">
                          <a:solidFill>
                            <a:srgbClr val="FFFFFF"/>
                          </a:solidFill>
                          <a:effectLst/>
                          <a:latin typeface="Times New Roman" panose="02020603050405020304" pitchFamily="18" charset="0"/>
                          <a:ea typeface="SimSun" panose="02010600030101010101" pitchFamily="2" charset="-122"/>
                        </a:rPr>
                        <a:t>GHG emissions</a:t>
                      </a:r>
                      <a:endParaRPr lang="es-ES" sz="20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Bef>
                          <a:spcPts val="600"/>
                        </a:spcBef>
                        <a:spcAft>
                          <a:spcPts val="600"/>
                        </a:spcAft>
                      </a:pPr>
                      <a:r>
                        <a:rPr lang="en-GB" sz="1600" b="1">
                          <a:solidFill>
                            <a:srgbClr val="FFFFFF"/>
                          </a:solidFill>
                          <a:effectLst/>
                          <a:latin typeface="Times New Roman" panose="02020603050405020304" pitchFamily="18" charset="0"/>
                          <a:ea typeface="SimSun" panose="02010600030101010101" pitchFamily="2" charset="-122"/>
                        </a:rPr>
                        <a:t>Fossil resources use</a:t>
                      </a:r>
                      <a:endParaRPr lang="es-ES" sz="20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Bef>
                          <a:spcPts val="600"/>
                        </a:spcBef>
                        <a:spcAft>
                          <a:spcPts val="600"/>
                        </a:spcAft>
                      </a:pPr>
                      <a:r>
                        <a:rPr lang="en-GB" sz="1600" b="1">
                          <a:solidFill>
                            <a:srgbClr val="FFFFFF"/>
                          </a:solidFill>
                          <a:effectLst/>
                          <a:latin typeface="Times New Roman" panose="02020603050405020304" pitchFamily="18" charset="0"/>
                          <a:ea typeface="SimSun" panose="02010600030101010101" pitchFamily="2" charset="-122"/>
                        </a:rPr>
                        <a:t>OPEX</a:t>
                      </a:r>
                      <a:endParaRPr lang="es-ES" sz="20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a:txBody>
                    <a:bodyPr/>
                    <a:lstStyle/>
                    <a:p>
                      <a:pPr algn="ctr">
                        <a:spcBef>
                          <a:spcPts val="600"/>
                        </a:spcBef>
                        <a:spcAft>
                          <a:spcPts val="600"/>
                        </a:spcAft>
                      </a:pPr>
                      <a:r>
                        <a:rPr lang="en-GB" sz="1600" b="1">
                          <a:solidFill>
                            <a:srgbClr val="FFFFFF"/>
                          </a:solidFill>
                          <a:effectLst/>
                          <a:latin typeface="Times New Roman" panose="02020603050405020304" pitchFamily="18" charset="0"/>
                          <a:ea typeface="SimSun" panose="02010600030101010101" pitchFamily="2" charset="-122"/>
                        </a:rPr>
                        <a:t>Productivity</a:t>
                      </a:r>
                      <a:endParaRPr lang="es-ES" sz="2000">
                        <a:effectLst/>
                        <a:latin typeface="Times New Roman" panose="02020603050405020304" pitchFamily="18" charset="0"/>
                        <a:ea typeface="SimSun" panose="02010600030101010101" pitchFamily="2" charset="-122"/>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extLst>
                  <a:ext uri="{0D108BD9-81ED-4DB2-BD59-A6C34878D82A}">
                    <a16:rowId xmlns:a16="http://schemas.microsoft.com/office/drawing/2014/main" val="2010119833"/>
                  </a:ext>
                </a:extLst>
              </a:tr>
              <a:tr h="1232422">
                <a:tc>
                  <a:txBody>
                    <a:bodyPr/>
                    <a:lstStyle/>
                    <a:p>
                      <a:pPr algn="ctr">
                        <a:spcBef>
                          <a:spcPts val="600"/>
                        </a:spcBef>
                        <a:spcAft>
                          <a:spcPts val="600"/>
                        </a:spcAft>
                      </a:pPr>
                      <a:r>
                        <a:rPr lang="en-GB" sz="1600">
                          <a:solidFill>
                            <a:srgbClr val="00B050"/>
                          </a:solidFill>
                          <a:effectLst/>
                          <a:latin typeface="Times New Roman" panose="02020603050405020304" pitchFamily="18" charset="0"/>
                          <a:ea typeface="SimSun" panose="02010600030101010101" pitchFamily="2" charset="-122"/>
                          <a:sym typeface="Wingdings" panose="05000000000000000000" pitchFamily="2" charset="2"/>
                        </a:rPr>
                        <a:t>20</a:t>
                      </a:r>
                      <a:r>
                        <a:rPr lang="en-GB" sz="1600">
                          <a:solidFill>
                            <a:srgbClr val="00B050"/>
                          </a:solidFill>
                          <a:effectLst/>
                          <a:latin typeface="Times New Roman" panose="02020603050405020304" pitchFamily="18" charset="0"/>
                          <a:ea typeface="SimSun" panose="02010600030101010101" pitchFamily="2" charset="-122"/>
                        </a:rPr>
                        <a:t>%</a:t>
                      </a:r>
                      <a:endParaRPr lang="es-ES" sz="2000">
                        <a:effectLst/>
                        <a:latin typeface="Times New Roman" panose="02020603050405020304" pitchFamily="18" charset="0"/>
                        <a:ea typeface="SimSun" panose="02010600030101010101" pitchFamily="2" charset="-122"/>
                      </a:endParaRPr>
                    </a:p>
                    <a:p>
                      <a:pPr algn="ctr">
                        <a:spcBef>
                          <a:spcPts val="600"/>
                        </a:spcBef>
                        <a:spcAft>
                          <a:spcPts val="600"/>
                        </a:spcAft>
                      </a:pPr>
                      <a:r>
                        <a:rPr lang="en-GB" sz="1600">
                          <a:effectLst/>
                          <a:latin typeface="Times New Roman" panose="02020603050405020304" pitchFamily="18" charset="0"/>
                          <a:ea typeface="SimSun" panose="02010600030101010101" pitchFamily="2" charset="-122"/>
                        </a:rPr>
                        <a:t>700 ton/year lower raw material consumption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600">
                          <a:solidFill>
                            <a:srgbClr val="00B050"/>
                          </a:solidFill>
                          <a:effectLst/>
                          <a:latin typeface="Times New Roman" panose="02020603050405020304" pitchFamily="18" charset="0"/>
                          <a:ea typeface="SimSun" panose="02010600030101010101" pitchFamily="2" charset="-122"/>
                          <a:sym typeface="Wingdings" panose="05000000000000000000" pitchFamily="2" charset="2"/>
                        </a:rPr>
                        <a:t></a:t>
                      </a:r>
                      <a:r>
                        <a:rPr lang="en-GB" sz="1600">
                          <a:solidFill>
                            <a:srgbClr val="00B050"/>
                          </a:solidFill>
                          <a:effectLst/>
                          <a:latin typeface="Times New Roman" panose="02020603050405020304" pitchFamily="18" charset="0"/>
                          <a:ea typeface="SimSun" panose="02010600030101010101" pitchFamily="2" charset="-122"/>
                        </a:rPr>
                        <a:t>18%</a:t>
                      </a:r>
                      <a:endParaRPr lang="es-ES" sz="2000">
                        <a:effectLst/>
                        <a:latin typeface="Times New Roman" panose="02020603050405020304" pitchFamily="18" charset="0"/>
                        <a:ea typeface="SimSun" panose="02010600030101010101" pitchFamily="2" charset="-122"/>
                      </a:endParaRPr>
                    </a:p>
                    <a:p>
                      <a:pPr algn="ctr">
                        <a:spcBef>
                          <a:spcPts val="600"/>
                        </a:spcBef>
                        <a:spcAft>
                          <a:spcPts val="600"/>
                        </a:spcAft>
                      </a:pPr>
                      <a:r>
                        <a:rPr lang="en-GB" sz="1600">
                          <a:effectLst/>
                          <a:latin typeface="Times New Roman" panose="02020603050405020304" pitchFamily="18" charset="0"/>
                          <a:ea typeface="SimSun" panose="02010600030101010101" pitchFamily="2" charset="-122"/>
                        </a:rPr>
                        <a:t>10 GWh/year of reduced energy consumption</a:t>
                      </a:r>
                      <a:endParaRPr lang="es-ES" sz="20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600">
                          <a:solidFill>
                            <a:srgbClr val="C00000"/>
                          </a:solidFill>
                          <a:effectLst/>
                          <a:latin typeface="Times New Roman" panose="02020603050405020304" pitchFamily="18" charset="0"/>
                          <a:ea typeface="SimSun" panose="02010600030101010101" pitchFamily="2" charset="-122"/>
                          <a:sym typeface="Wingdings" panose="05000000000000000000" pitchFamily="2" charset="2"/>
                        </a:rPr>
                        <a:t></a:t>
                      </a:r>
                      <a:r>
                        <a:rPr lang="en-GB" sz="1600">
                          <a:solidFill>
                            <a:srgbClr val="C00000"/>
                          </a:solidFill>
                          <a:effectLst/>
                          <a:latin typeface="Times New Roman" panose="02020603050405020304" pitchFamily="18" charset="0"/>
                          <a:ea typeface="SimSun" panose="02010600030101010101" pitchFamily="2" charset="-122"/>
                        </a:rPr>
                        <a:t>10%</a:t>
                      </a:r>
                      <a:endParaRPr lang="es-ES" sz="2000">
                        <a:effectLst/>
                        <a:latin typeface="Times New Roman" panose="02020603050405020304" pitchFamily="18" charset="0"/>
                        <a:ea typeface="SimSun" panose="02010600030101010101" pitchFamily="2" charset="-122"/>
                      </a:endParaRPr>
                    </a:p>
                    <a:p>
                      <a:pPr algn="ctr">
                        <a:spcBef>
                          <a:spcPts val="600"/>
                        </a:spcBef>
                        <a:spcAft>
                          <a:spcPts val="600"/>
                        </a:spcAft>
                      </a:pPr>
                      <a:r>
                        <a:rPr lang="en-GB" sz="1600">
                          <a:effectLst/>
                          <a:latin typeface="Times New Roman" panose="02020603050405020304" pitchFamily="18" charset="0"/>
                          <a:ea typeface="SimSun" panose="02010600030101010101" pitchFamily="2" charset="-122"/>
                        </a:rPr>
                        <a:t>2.2 ktCO</a:t>
                      </a:r>
                      <a:r>
                        <a:rPr lang="en-GB" sz="1600" baseline="-25000">
                          <a:effectLst/>
                          <a:latin typeface="Times New Roman" panose="02020603050405020304" pitchFamily="18" charset="0"/>
                          <a:ea typeface="SimSun" panose="02010600030101010101" pitchFamily="2" charset="-122"/>
                        </a:rPr>
                        <a:t>2</a:t>
                      </a:r>
                      <a:r>
                        <a:rPr lang="en-GB" sz="1600">
                          <a:effectLst/>
                          <a:latin typeface="Times New Roman" panose="02020603050405020304" pitchFamily="18" charset="0"/>
                          <a:ea typeface="SimSun" panose="02010600030101010101" pitchFamily="2" charset="-122"/>
                        </a:rPr>
                        <a:t>eq/year of reduced CO</a:t>
                      </a:r>
                      <a:r>
                        <a:rPr lang="en-GB" sz="1600" baseline="-25000">
                          <a:effectLst/>
                          <a:latin typeface="Times New Roman" panose="02020603050405020304" pitchFamily="18" charset="0"/>
                          <a:ea typeface="SimSun" panose="02010600030101010101" pitchFamily="2" charset="-122"/>
                        </a:rPr>
                        <a:t>2</a:t>
                      </a:r>
                      <a:r>
                        <a:rPr lang="en-GB" sz="1600">
                          <a:effectLst/>
                          <a:latin typeface="Times New Roman" panose="02020603050405020304" pitchFamily="18" charset="0"/>
                          <a:ea typeface="SimSun" panose="02010600030101010101" pitchFamily="2" charset="-122"/>
                        </a:rPr>
                        <a:t> emissions</a:t>
                      </a:r>
                      <a:endParaRPr lang="es-ES" sz="20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600">
                          <a:solidFill>
                            <a:srgbClr val="C00000"/>
                          </a:solidFill>
                          <a:effectLst/>
                          <a:latin typeface="Times New Roman" panose="02020603050405020304" pitchFamily="18" charset="0"/>
                          <a:ea typeface="SimSun" panose="02010600030101010101" pitchFamily="2" charset="-122"/>
                          <a:sym typeface="Wingdings" panose="05000000000000000000" pitchFamily="2" charset="2"/>
                        </a:rPr>
                        <a:t></a:t>
                      </a:r>
                      <a:r>
                        <a:rPr lang="en-GB" sz="1600">
                          <a:solidFill>
                            <a:srgbClr val="C00000"/>
                          </a:solidFill>
                          <a:effectLst/>
                          <a:latin typeface="Times New Roman" panose="02020603050405020304" pitchFamily="18" charset="0"/>
                          <a:ea typeface="SimSun" panose="02010600030101010101" pitchFamily="2" charset="-122"/>
                        </a:rPr>
                        <a:t>15%</a:t>
                      </a:r>
                      <a:endParaRPr lang="es-ES" sz="2000">
                        <a:effectLst/>
                        <a:latin typeface="Times New Roman" panose="02020603050405020304" pitchFamily="18" charset="0"/>
                        <a:ea typeface="SimSun" panose="02010600030101010101" pitchFamily="2" charset="-122"/>
                      </a:endParaRPr>
                    </a:p>
                    <a:p>
                      <a:pPr algn="ctr">
                        <a:spcBef>
                          <a:spcPts val="600"/>
                        </a:spcBef>
                        <a:spcAft>
                          <a:spcPts val="600"/>
                        </a:spcAft>
                      </a:pPr>
                      <a:r>
                        <a:rPr lang="en-GB" sz="1600">
                          <a:effectLst/>
                          <a:latin typeface="Times New Roman" panose="02020603050405020304" pitchFamily="18" charset="0"/>
                          <a:ea typeface="SimSun" panose="02010600030101010101" pitchFamily="2" charset="-122"/>
                        </a:rPr>
                        <a:t>6.48 GWh/year coal reduction</a:t>
                      </a:r>
                      <a:endParaRPr lang="es-ES" sz="20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600">
                          <a:solidFill>
                            <a:srgbClr val="C00000"/>
                          </a:solidFill>
                          <a:effectLst/>
                          <a:latin typeface="Times New Roman" panose="02020603050405020304" pitchFamily="18" charset="0"/>
                          <a:ea typeface="SimSun" panose="02010600030101010101" pitchFamily="2" charset="-122"/>
                          <a:sym typeface="Wingdings" panose="05000000000000000000" pitchFamily="2" charset="2"/>
                        </a:rPr>
                        <a:t>5</a:t>
                      </a:r>
                      <a:r>
                        <a:rPr lang="en-GB" sz="1600">
                          <a:solidFill>
                            <a:srgbClr val="C00000"/>
                          </a:solidFill>
                          <a:effectLst/>
                          <a:latin typeface="Times New Roman" panose="02020603050405020304" pitchFamily="18" charset="0"/>
                          <a:ea typeface="SimSun" panose="02010600030101010101" pitchFamily="2" charset="-122"/>
                        </a:rPr>
                        <a:t>%</a:t>
                      </a:r>
                      <a:endParaRPr lang="es-ES" sz="2000">
                        <a:effectLst/>
                        <a:latin typeface="Times New Roman" panose="02020603050405020304" pitchFamily="18" charset="0"/>
                        <a:ea typeface="SimSun" panose="02010600030101010101" pitchFamily="2" charset="-122"/>
                      </a:endParaRPr>
                    </a:p>
                    <a:p>
                      <a:pPr algn="ctr">
                        <a:spcBef>
                          <a:spcPts val="600"/>
                        </a:spcBef>
                        <a:spcAft>
                          <a:spcPts val="600"/>
                        </a:spcAft>
                      </a:pPr>
                      <a:r>
                        <a:rPr lang="en-US" sz="1600">
                          <a:effectLst/>
                          <a:latin typeface="Times New Roman" panose="02020603050405020304" pitchFamily="18" charset="0"/>
                          <a:ea typeface="SimSun" panose="02010600030101010101" pitchFamily="2" charset="-122"/>
                        </a:rPr>
                        <a:t>0.1 M€/year of reduced operation costs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n-GB" sz="1600">
                          <a:solidFill>
                            <a:srgbClr val="00B050"/>
                          </a:solidFill>
                          <a:effectLst/>
                          <a:latin typeface="Times New Roman" panose="02020603050405020304" pitchFamily="18" charset="0"/>
                          <a:ea typeface="SimSun" panose="02010600030101010101" pitchFamily="2" charset="-122"/>
                          <a:sym typeface="Wingdings" panose="05000000000000000000" pitchFamily="2" charset="2"/>
                        </a:rPr>
                        <a:t>10</a:t>
                      </a:r>
                      <a:r>
                        <a:rPr lang="en-GB" sz="1600">
                          <a:solidFill>
                            <a:srgbClr val="00B050"/>
                          </a:solidFill>
                          <a:effectLst/>
                          <a:latin typeface="Times New Roman" panose="02020603050405020304" pitchFamily="18" charset="0"/>
                          <a:ea typeface="SimSun" panose="02010600030101010101" pitchFamily="2" charset="-122"/>
                        </a:rPr>
                        <a:t>%</a:t>
                      </a:r>
                      <a:endParaRPr lang="es-ES" sz="2000">
                        <a:effectLst/>
                        <a:latin typeface="Times New Roman" panose="02020603050405020304" pitchFamily="18" charset="0"/>
                        <a:ea typeface="SimSun" panose="02010600030101010101" pitchFamily="2" charset="-122"/>
                      </a:endParaRPr>
                    </a:p>
                    <a:p>
                      <a:pPr algn="ctr">
                        <a:spcBef>
                          <a:spcPts val="600"/>
                        </a:spcBef>
                        <a:spcAft>
                          <a:spcPts val="600"/>
                        </a:spcAft>
                      </a:pPr>
                      <a:r>
                        <a:rPr lang="en-US" sz="1600">
                          <a:effectLst/>
                          <a:latin typeface="Times New Roman" panose="02020603050405020304" pitchFamily="18" charset="0"/>
                          <a:ea typeface="SimSun" panose="02010600030101010101" pitchFamily="2" charset="-122"/>
                        </a:rPr>
                        <a:t>11.6 ratio of production vs carbon</a:t>
                      </a:r>
                      <a:endParaRPr lang="es-ES" sz="2000">
                        <a:effectLst/>
                        <a:latin typeface="Times New Roman" panose="02020603050405020304" pitchFamily="18" charset="0"/>
                        <a:ea typeface="SimSun" panose="02010600030101010101" pitchFamily="2" charset="-122"/>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566962"/>
                  </a:ext>
                </a:extLst>
              </a:tr>
            </a:tbl>
          </a:graphicData>
        </a:graphic>
      </p:graphicFrame>
      <p:pic>
        <p:nvPicPr>
          <p:cNvPr id="5" name="Imagen 14">
            <a:extLst>
              <a:ext uri="{FF2B5EF4-FFF2-40B4-BE49-F238E27FC236}">
                <a16:creationId xmlns:a16="http://schemas.microsoft.com/office/drawing/2014/main" id="{A74D870E-74F7-709B-80B1-91BC84D1659A}"/>
              </a:ext>
            </a:extLst>
          </p:cNvPr>
          <p:cNvPicPr>
            <a:picLocks noChangeAspect="1"/>
          </p:cNvPicPr>
          <p:nvPr/>
        </p:nvPicPr>
        <p:blipFill>
          <a:blip r:embed="rId6"/>
          <a:stretch>
            <a:fillRect/>
          </a:stretch>
        </p:blipFill>
        <p:spPr>
          <a:xfrm>
            <a:off x="4288263" y="4908189"/>
            <a:ext cx="12054480" cy="1725248"/>
          </a:xfrm>
          <a:prstGeom prst="rect">
            <a:avLst/>
          </a:prstGeom>
        </p:spPr>
      </p:pic>
      <p:sp>
        <p:nvSpPr>
          <p:cNvPr id="6" name="TextBox 14">
            <a:extLst>
              <a:ext uri="{FF2B5EF4-FFF2-40B4-BE49-F238E27FC236}">
                <a16:creationId xmlns:a16="http://schemas.microsoft.com/office/drawing/2014/main" id="{C66063A5-FB6E-CDC2-5DC9-AE3A9B9846EF}"/>
              </a:ext>
            </a:extLst>
          </p:cNvPr>
          <p:cNvSpPr txBox="1"/>
          <p:nvPr/>
        </p:nvSpPr>
        <p:spPr>
          <a:xfrm>
            <a:off x="1182961" y="5590200"/>
            <a:ext cx="2057400" cy="369332"/>
          </a:xfrm>
          <a:prstGeom prst="rect">
            <a:avLst/>
          </a:prstGeom>
        </p:spPr>
        <p:txBody>
          <a:bodyPr wrap="square" lIns="0" tIns="0" rIns="0" bIns="0" rtlCol="0" anchor="t">
            <a:spAutoFit/>
          </a:bodyPr>
          <a:lstStyle/>
          <a:p>
            <a:pPr algn="ctr">
              <a:buClr>
                <a:schemeClr val="accent5"/>
              </a:buClr>
            </a:pPr>
            <a:r>
              <a:rPr lang="en-US" sz="2400" b="1">
                <a:solidFill>
                  <a:schemeClr val="accent1"/>
                </a:solidFill>
              </a:rPr>
              <a:t>FENO</a:t>
            </a:r>
          </a:p>
        </p:txBody>
      </p:sp>
      <p:pic>
        <p:nvPicPr>
          <p:cNvPr id="7" name="Imagen 5">
            <a:extLst>
              <a:ext uri="{FF2B5EF4-FFF2-40B4-BE49-F238E27FC236}">
                <a16:creationId xmlns:a16="http://schemas.microsoft.com/office/drawing/2014/main" id="{AB04BF09-0546-B990-36CB-E37DB76E3765}"/>
              </a:ext>
            </a:extLst>
          </p:cNvPr>
          <p:cNvPicPr>
            <a:picLocks noChangeAspect="1"/>
          </p:cNvPicPr>
          <p:nvPr/>
        </p:nvPicPr>
        <p:blipFill>
          <a:blip r:embed="rId7"/>
          <a:stretch>
            <a:fillRect/>
          </a:stretch>
        </p:blipFill>
        <p:spPr>
          <a:xfrm>
            <a:off x="4288263" y="6881422"/>
            <a:ext cx="12157759" cy="1733606"/>
          </a:xfrm>
          <a:prstGeom prst="rect">
            <a:avLst/>
          </a:prstGeom>
        </p:spPr>
      </p:pic>
      <p:sp>
        <p:nvSpPr>
          <p:cNvPr id="8" name="TextBox 14">
            <a:extLst>
              <a:ext uri="{FF2B5EF4-FFF2-40B4-BE49-F238E27FC236}">
                <a16:creationId xmlns:a16="http://schemas.microsoft.com/office/drawing/2014/main" id="{83F94F35-A720-8D28-3B17-3E622D0FB612}"/>
              </a:ext>
            </a:extLst>
          </p:cNvPr>
          <p:cNvSpPr txBox="1"/>
          <p:nvPr/>
        </p:nvSpPr>
        <p:spPr>
          <a:xfrm>
            <a:off x="1182961" y="7511339"/>
            <a:ext cx="2057400" cy="369332"/>
          </a:xfrm>
          <a:prstGeom prst="rect">
            <a:avLst/>
          </a:prstGeom>
        </p:spPr>
        <p:txBody>
          <a:bodyPr wrap="square" lIns="0" tIns="0" rIns="0" bIns="0" rtlCol="0" anchor="t">
            <a:spAutoFit/>
          </a:bodyPr>
          <a:lstStyle/>
          <a:p>
            <a:pPr algn="ctr">
              <a:buClr>
                <a:schemeClr val="accent5"/>
              </a:buClr>
            </a:pPr>
            <a:r>
              <a:rPr lang="en-US" sz="2400" b="1">
                <a:solidFill>
                  <a:schemeClr val="accent1"/>
                </a:solidFill>
              </a:rPr>
              <a:t>FERTIBERIA</a:t>
            </a:r>
          </a:p>
        </p:txBody>
      </p:sp>
    </p:spTree>
    <p:extLst>
      <p:ext uri="{BB962C8B-B14F-4D97-AF65-F5344CB8AC3E}">
        <p14:creationId xmlns:p14="http://schemas.microsoft.com/office/powerpoint/2010/main" val="4201031203"/>
      </p:ext>
    </p:extLst>
  </p:cSld>
  <p:clrMapOvr>
    <a:masterClrMapping/>
  </p:clrMapOvr>
  <mc:AlternateContent xmlns:mc="http://schemas.openxmlformats.org/markup-compatibility/2006" xmlns:p14="http://schemas.microsoft.com/office/powerpoint/2010/main">
    <mc:Choice Requires="p14">
      <p:transition spd="slow" p14:dur="2000" advTm="38635"/>
    </mc:Choice>
    <mc:Fallback xmlns="">
      <p:transition spd="slow" advTm="38635"/>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9D39CAA0-4DC7-4BB7-837A-3DBD037B982B}"/>
              </a:ext>
            </a:extLst>
          </p:cNvPr>
          <p:cNvGrpSpPr/>
          <p:nvPr/>
        </p:nvGrpSpPr>
        <p:grpSpPr>
          <a:xfrm>
            <a:off x="4329146" y="9679208"/>
            <a:ext cx="13958844" cy="666567"/>
            <a:chOff x="4329156" y="9649198"/>
            <a:chExt cx="13958844" cy="666567"/>
          </a:xfrm>
        </p:grpSpPr>
        <p:pic>
          <p:nvPicPr>
            <p:cNvPr id="5" name="Picture 12">
              <a:extLst>
                <a:ext uri="{FF2B5EF4-FFF2-40B4-BE49-F238E27FC236}">
                  <a16:creationId xmlns:a16="http://schemas.microsoft.com/office/drawing/2014/main" id="{998F1DF5-6B8C-421D-AA21-6E142DB796C7}"/>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5668498D-912A-452A-B3D6-25BC2C1058BA}"/>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grpSp>
        <p:nvGrpSpPr>
          <p:cNvPr id="7" name="Gruppo 2">
            <a:extLst>
              <a:ext uri="{FF2B5EF4-FFF2-40B4-BE49-F238E27FC236}">
                <a16:creationId xmlns:a16="http://schemas.microsoft.com/office/drawing/2014/main" id="{9F3D89A6-9F1C-4E6B-85E6-A4CC12603EEB}"/>
              </a:ext>
            </a:extLst>
          </p:cNvPr>
          <p:cNvGrpSpPr/>
          <p:nvPr/>
        </p:nvGrpSpPr>
        <p:grpSpPr>
          <a:xfrm>
            <a:off x="-12" y="138554"/>
            <a:ext cx="18288002" cy="681138"/>
            <a:chOff x="-12" y="138554"/>
            <a:chExt cx="18288002" cy="681138"/>
          </a:xfrm>
        </p:grpSpPr>
        <p:grpSp>
          <p:nvGrpSpPr>
            <p:cNvPr id="8" name="Gruppo 1">
              <a:extLst>
                <a:ext uri="{FF2B5EF4-FFF2-40B4-BE49-F238E27FC236}">
                  <a16:creationId xmlns:a16="http://schemas.microsoft.com/office/drawing/2014/main" id="{D07BE39F-9B11-4607-A15C-338053117985}"/>
                </a:ext>
              </a:extLst>
            </p:cNvPr>
            <p:cNvGrpSpPr/>
            <p:nvPr/>
          </p:nvGrpSpPr>
          <p:grpSpPr>
            <a:xfrm>
              <a:off x="0" y="153125"/>
              <a:ext cx="17907000" cy="666567"/>
              <a:chOff x="0" y="153125"/>
              <a:chExt cx="17907000" cy="666567"/>
            </a:xfrm>
          </p:grpSpPr>
          <p:grpSp>
            <p:nvGrpSpPr>
              <p:cNvPr id="10" name="Gruppo 15">
                <a:extLst>
                  <a:ext uri="{FF2B5EF4-FFF2-40B4-BE49-F238E27FC236}">
                    <a16:creationId xmlns:a16="http://schemas.microsoft.com/office/drawing/2014/main" id="{C291D968-5DB6-4459-92D2-48397821BF87}"/>
                  </a:ext>
                </a:extLst>
              </p:cNvPr>
              <p:cNvGrpSpPr/>
              <p:nvPr/>
            </p:nvGrpSpPr>
            <p:grpSpPr>
              <a:xfrm>
                <a:off x="0" y="153125"/>
                <a:ext cx="13958844" cy="666567"/>
                <a:chOff x="0" y="153125"/>
                <a:chExt cx="13958844" cy="666567"/>
              </a:xfrm>
            </p:grpSpPr>
            <p:pic>
              <p:nvPicPr>
                <p:cNvPr id="12" name="Picture 10">
                  <a:extLst>
                    <a:ext uri="{FF2B5EF4-FFF2-40B4-BE49-F238E27FC236}">
                      <a16:creationId xmlns:a16="http://schemas.microsoft.com/office/drawing/2014/main" id="{69E57043-8188-4277-A09E-7E676CCFEE8F}"/>
                    </a:ext>
                  </a:extLst>
                </p:cNvPr>
                <p:cNvPicPr>
                  <a:picLocks noChangeAspect="1"/>
                </p:cNvPicPr>
                <p:nvPr/>
              </p:nvPicPr>
              <p:blipFill>
                <a:blip r:embed="rId4"/>
                <a:srcRect l="134" t="91287" b="3943"/>
                <a:stretch>
                  <a:fillRect/>
                </a:stretch>
              </p:blipFill>
              <p:spPr>
                <a:xfrm>
                  <a:off x="0" y="153125"/>
                  <a:ext cx="13958844" cy="666567"/>
                </a:xfrm>
                <a:prstGeom prst="rect">
                  <a:avLst/>
                </a:prstGeom>
              </p:spPr>
            </p:pic>
            <p:sp>
              <p:nvSpPr>
                <p:cNvPr id="13" name="TextBox 11">
                  <a:extLst>
                    <a:ext uri="{FF2B5EF4-FFF2-40B4-BE49-F238E27FC236}">
                      <a16:creationId xmlns:a16="http://schemas.microsoft.com/office/drawing/2014/main" id="{4C0C7E26-E492-4234-ACD8-E1E6F9D8A5F1}"/>
                    </a:ext>
                  </a:extLst>
                </p:cNvPr>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D81F8AEE-388B-42C5-ADF9-A2F19BA00BAC}"/>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9" name="Rettangolo 13">
              <a:extLst>
                <a:ext uri="{FF2B5EF4-FFF2-40B4-BE49-F238E27FC236}">
                  <a16:creationId xmlns:a16="http://schemas.microsoft.com/office/drawing/2014/main" id="{8CBB2CDF-EDD5-4199-96BE-D9AF51EFB7B4}"/>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2EABD916-9036-485F-861F-B54C736CC200}"/>
              </a:ext>
            </a:extLst>
          </p:cNvPr>
          <p:cNvSpPr txBox="1"/>
          <p:nvPr/>
        </p:nvSpPr>
        <p:spPr>
          <a:xfrm>
            <a:off x="534838" y="763022"/>
            <a:ext cx="16804256" cy="5109091"/>
          </a:xfrm>
          <a:prstGeom prst="rect">
            <a:avLst/>
          </a:prstGeom>
          <a:noFill/>
        </p:spPr>
        <p:txBody>
          <a:bodyPr wrap="square">
            <a:spAutoFit/>
          </a:bodyPr>
          <a:lstStyle/>
          <a:p>
            <a:pPr algn="ctr"/>
            <a:r>
              <a:rPr lang="sv-SE" sz="6400" b="1">
                <a:solidFill>
                  <a:srgbClr val="CC0033"/>
                </a:solidFill>
                <a:latin typeface="+mj-lt"/>
                <a:cs typeface="Arial" panose="020B0604020202020204" pitchFamily="34" charset="0"/>
              </a:rPr>
              <a:t>Group </a:t>
            </a:r>
            <a:r>
              <a:rPr lang="sv-SE" sz="6400" b="1" err="1">
                <a:solidFill>
                  <a:srgbClr val="CC0033"/>
                </a:solidFill>
                <a:latin typeface="+mj-lt"/>
                <a:cs typeface="Arial" panose="020B0604020202020204" pitchFamily="34" charset="0"/>
              </a:rPr>
              <a:t>Activity</a:t>
            </a:r>
            <a:r>
              <a:rPr lang="sv-SE" sz="6400" b="1">
                <a:solidFill>
                  <a:srgbClr val="CC0033"/>
                </a:solidFill>
                <a:latin typeface="+mj-lt"/>
                <a:cs typeface="Arial" panose="020B0604020202020204" pitchFamily="34" charset="0"/>
              </a:rPr>
              <a:t>:</a:t>
            </a:r>
          </a:p>
          <a:p>
            <a:pPr algn="ctr"/>
            <a:endParaRPr lang="sv-SE" sz="6400" b="1">
              <a:solidFill>
                <a:srgbClr val="CC0033"/>
              </a:solidFill>
              <a:latin typeface="+mj-lt"/>
              <a:cs typeface="Arial" panose="020B0604020202020204" pitchFamily="34" charset="0"/>
            </a:endParaRPr>
          </a:p>
          <a:p>
            <a:pPr algn="just"/>
            <a:r>
              <a:rPr lang="sv-SE" sz="6600" err="1"/>
              <a:t>Are</a:t>
            </a:r>
            <a:r>
              <a:rPr lang="sv-SE" sz="6600"/>
              <a:t> </a:t>
            </a:r>
            <a:r>
              <a:rPr lang="sv-SE" sz="6600" err="1"/>
              <a:t>these</a:t>
            </a:r>
            <a:r>
              <a:rPr lang="sv-SE" sz="6600"/>
              <a:t> </a:t>
            </a:r>
            <a:r>
              <a:rPr lang="sv-SE" sz="6600" err="1"/>
              <a:t>indicators</a:t>
            </a:r>
            <a:r>
              <a:rPr lang="sv-SE" sz="6600"/>
              <a:t> relevant </a:t>
            </a:r>
            <a:r>
              <a:rPr lang="sv-SE" sz="6600" err="1"/>
              <a:t>also</a:t>
            </a:r>
            <a:r>
              <a:rPr lang="sv-SE" sz="6600"/>
              <a:t> for the </a:t>
            </a:r>
            <a:r>
              <a:rPr lang="sv-SE" sz="6600" err="1"/>
              <a:t>sustainable</a:t>
            </a:r>
            <a:r>
              <a:rPr lang="sv-SE" sz="6600"/>
              <a:t> </a:t>
            </a:r>
            <a:r>
              <a:rPr lang="sv-SE" sz="6600" err="1"/>
              <a:t>future</a:t>
            </a:r>
            <a:r>
              <a:rPr lang="sv-SE" sz="6600"/>
              <a:t>? </a:t>
            </a:r>
            <a:r>
              <a:rPr lang="sv-SE" sz="6600" err="1"/>
              <a:t>What</a:t>
            </a:r>
            <a:r>
              <a:rPr lang="sv-SE" sz="6600"/>
              <a:t> </a:t>
            </a:r>
            <a:r>
              <a:rPr lang="sv-SE" sz="6600" err="1"/>
              <a:t>changes</a:t>
            </a:r>
            <a:r>
              <a:rPr lang="sv-SE" sz="6600"/>
              <a:t> </a:t>
            </a:r>
            <a:r>
              <a:rPr lang="sv-SE" sz="6600" err="1"/>
              <a:t>would</a:t>
            </a:r>
            <a:r>
              <a:rPr lang="sv-SE" sz="6600"/>
              <a:t> </a:t>
            </a:r>
            <a:r>
              <a:rPr lang="sv-SE" sz="6600" err="1"/>
              <a:t>you</a:t>
            </a:r>
            <a:r>
              <a:rPr lang="sv-SE" sz="6600"/>
              <a:t> </a:t>
            </a:r>
            <a:r>
              <a:rPr lang="sv-SE" sz="6600" err="1"/>
              <a:t>recommend</a:t>
            </a:r>
            <a:r>
              <a:rPr lang="sv-SE" sz="6600"/>
              <a:t>?</a:t>
            </a:r>
          </a:p>
        </p:txBody>
      </p:sp>
      <p:pic>
        <p:nvPicPr>
          <p:cNvPr id="15" name="Picture 12">
            <a:extLst>
              <a:ext uri="{FF2B5EF4-FFF2-40B4-BE49-F238E27FC236}">
                <a16:creationId xmlns:a16="http://schemas.microsoft.com/office/drawing/2014/main" id="{9AB6B694-86AA-4F73-9414-0E2F37ABE3CA}"/>
              </a:ext>
            </a:extLst>
          </p:cNvPr>
          <p:cNvPicPr>
            <a:picLocks noChangeAspect="1"/>
          </p:cNvPicPr>
          <p:nvPr/>
        </p:nvPicPr>
        <p:blipFill>
          <a:blip r:embed="rId5"/>
          <a:srcRect/>
          <a:stretch>
            <a:fillRect/>
          </a:stretch>
        </p:blipFill>
        <p:spPr>
          <a:xfrm>
            <a:off x="0" y="8901113"/>
            <a:ext cx="5715000" cy="1385887"/>
          </a:xfrm>
          <a:prstGeom prst="rect">
            <a:avLst/>
          </a:prstGeom>
        </p:spPr>
      </p:pic>
    </p:spTree>
    <p:extLst>
      <p:ext uri="{BB962C8B-B14F-4D97-AF65-F5344CB8AC3E}">
        <p14:creationId xmlns:p14="http://schemas.microsoft.com/office/powerpoint/2010/main" val="4033362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9670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294908-8B00-4F58-BBBA-20F71A40A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Freeform: Shape 10">
            <a:extLst>
              <a:ext uri="{FF2B5EF4-FFF2-40B4-BE49-F238E27FC236}">
                <a16:creationId xmlns:a16="http://schemas.microsoft.com/office/drawing/2014/main" id="{4364C879-1404-4203-8E9D-CC5DE0A62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24173" y="-2079252"/>
            <a:ext cx="3637310" cy="5416787"/>
          </a:xfrm>
          <a:custGeom>
            <a:avLst/>
            <a:gdLst>
              <a:gd name="connsiteX0" fmla="*/ 0 w 2424873"/>
              <a:gd name="connsiteY0" fmla="*/ 2424874 h 3611191"/>
              <a:gd name="connsiteX1" fmla="*/ 2424873 w 2424873"/>
              <a:gd name="connsiteY1" fmla="*/ 0 h 3611191"/>
              <a:gd name="connsiteX2" fmla="*/ 2424873 w 2424873"/>
              <a:gd name="connsiteY2" fmla="*/ 3611191 h 3611191"/>
              <a:gd name="connsiteX3" fmla="*/ 1186317 w 2424873"/>
              <a:gd name="connsiteY3" fmla="*/ 3611191 h 3611191"/>
            </a:gdLst>
            <a:ahLst/>
            <a:cxnLst>
              <a:cxn ang="0">
                <a:pos x="connsiteX0" y="connsiteY0"/>
              </a:cxn>
              <a:cxn ang="0">
                <a:pos x="connsiteX1" y="connsiteY1"/>
              </a:cxn>
              <a:cxn ang="0">
                <a:pos x="connsiteX2" y="connsiteY2"/>
              </a:cxn>
              <a:cxn ang="0">
                <a:pos x="connsiteX3" y="connsiteY3"/>
              </a:cxn>
            </a:cxnLst>
            <a:rect l="l" t="t" r="r" b="b"/>
            <a:pathLst>
              <a:path w="2424873" h="3611191">
                <a:moveTo>
                  <a:pt x="0" y="2424874"/>
                </a:moveTo>
                <a:lnTo>
                  <a:pt x="2424873" y="0"/>
                </a:lnTo>
                <a:lnTo>
                  <a:pt x="2424873" y="3611191"/>
                </a:lnTo>
                <a:lnTo>
                  <a:pt x="1186317" y="361119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Freeform: Shape 12">
            <a:extLst>
              <a:ext uri="{FF2B5EF4-FFF2-40B4-BE49-F238E27FC236}">
                <a16:creationId xmlns:a16="http://schemas.microsoft.com/office/drawing/2014/main" id="{84617302-4B0D-4351-A6BB-6F0930D943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356500" y="-507873"/>
            <a:ext cx="2453933" cy="2453933"/>
          </a:xfrm>
          <a:custGeom>
            <a:avLst/>
            <a:gdLst>
              <a:gd name="connsiteX0" fmla="*/ 0 w 1635955"/>
              <a:gd name="connsiteY0" fmla="*/ 957987 h 1635955"/>
              <a:gd name="connsiteX1" fmla="*/ 957987 w 1635955"/>
              <a:gd name="connsiteY1" fmla="*/ 0 h 1635955"/>
              <a:gd name="connsiteX2" fmla="*/ 1635955 w 1635955"/>
              <a:gd name="connsiteY2" fmla="*/ 0 h 1635955"/>
              <a:gd name="connsiteX3" fmla="*/ 1635955 w 1635955"/>
              <a:gd name="connsiteY3" fmla="*/ 1635955 h 1635955"/>
              <a:gd name="connsiteX4" fmla="*/ 0 w 1635955"/>
              <a:gd name="connsiteY4" fmla="*/ 1635955 h 163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955" h="1635955">
                <a:moveTo>
                  <a:pt x="0" y="957987"/>
                </a:moveTo>
                <a:lnTo>
                  <a:pt x="957987" y="0"/>
                </a:lnTo>
                <a:lnTo>
                  <a:pt x="1635955" y="0"/>
                </a:lnTo>
                <a:lnTo>
                  <a:pt x="1635955" y="1635955"/>
                </a:lnTo>
                <a:lnTo>
                  <a:pt x="0" y="1635955"/>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Freeform: Shape 14">
            <a:extLst>
              <a:ext uri="{FF2B5EF4-FFF2-40B4-BE49-F238E27FC236}">
                <a16:creationId xmlns:a16="http://schemas.microsoft.com/office/drawing/2014/main" id="{DA2C7802-C2E0-4218-8F89-8DD7CCD2C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1978" y="-9882"/>
            <a:ext cx="6089090" cy="3822165"/>
          </a:xfrm>
          <a:custGeom>
            <a:avLst/>
            <a:gdLst>
              <a:gd name="connsiteX0" fmla="*/ 0 w 4059393"/>
              <a:gd name="connsiteY0" fmla="*/ 1511282 h 2548110"/>
              <a:gd name="connsiteX1" fmla="*/ 1511282 w 4059393"/>
              <a:gd name="connsiteY1" fmla="*/ 0 h 2548110"/>
              <a:gd name="connsiteX2" fmla="*/ 4059393 w 4059393"/>
              <a:gd name="connsiteY2" fmla="*/ 2548110 h 2548110"/>
              <a:gd name="connsiteX3" fmla="*/ 0 w 4059393"/>
              <a:gd name="connsiteY3" fmla="*/ 2548110 h 2548110"/>
            </a:gdLst>
            <a:ahLst/>
            <a:cxnLst>
              <a:cxn ang="0">
                <a:pos x="connsiteX0" y="connsiteY0"/>
              </a:cxn>
              <a:cxn ang="0">
                <a:pos x="connsiteX1" y="connsiteY1"/>
              </a:cxn>
              <a:cxn ang="0">
                <a:pos x="connsiteX2" y="connsiteY2"/>
              </a:cxn>
              <a:cxn ang="0">
                <a:pos x="connsiteX3" y="connsiteY3"/>
              </a:cxn>
            </a:cxnLst>
            <a:rect l="l" t="t" r="r" b="b"/>
            <a:pathLst>
              <a:path w="4059393" h="2548110">
                <a:moveTo>
                  <a:pt x="0" y="1511282"/>
                </a:moveTo>
                <a:lnTo>
                  <a:pt x="1511282" y="0"/>
                </a:lnTo>
                <a:lnTo>
                  <a:pt x="4059393" y="2548110"/>
                </a:lnTo>
                <a:lnTo>
                  <a:pt x="0" y="254811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A6D7111A-21E5-4EE9-8A78-10E5530F01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5394386" y="2198670"/>
            <a:ext cx="1778562" cy="1778562"/>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A3969E80-A77B-49FC-9122-D89AFD5EE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336" y="7798115"/>
            <a:ext cx="3667361" cy="3549174"/>
          </a:xfrm>
          <a:custGeom>
            <a:avLst/>
            <a:gdLst>
              <a:gd name="connsiteX0" fmla="*/ 0 w 2203753"/>
              <a:gd name="connsiteY0" fmla="*/ 0 h 2132734"/>
              <a:gd name="connsiteX1" fmla="*/ 2203753 w 2203753"/>
              <a:gd name="connsiteY1" fmla="*/ 0 h 2132734"/>
              <a:gd name="connsiteX2" fmla="*/ 2203753 w 2203753"/>
              <a:gd name="connsiteY2" fmla="*/ 576461 h 2132734"/>
              <a:gd name="connsiteX3" fmla="*/ 647480 w 2203753"/>
              <a:gd name="connsiteY3" fmla="*/ 2132734 h 2132734"/>
              <a:gd name="connsiteX4" fmla="*/ 0 w 2203753"/>
              <a:gd name="connsiteY4" fmla="*/ 1485255 h 2132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753" h="2132734">
                <a:moveTo>
                  <a:pt x="0" y="0"/>
                </a:moveTo>
                <a:lnTo>
                  <a:pt x="2203753" y="0"/>
                </a:lnTo>
                <a:lnTo>
                  <a:pt x="2203753" y="576461"/>
                </a:lnTo>
                <a:lnTo>
                  <a:pt x="647480" y="2132734"/>
                </a:lnTo>
                <a:lnTo>
                  <a:pt x="0" y="1485255"/>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1849CA57-76BD-4CF2-80BA-D7A46A01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54681" y="8159840"/>
            <a:ext cx="1392701" cy="139270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23" name="Freeform: Shape 22">
            <a:extLst>
              <a:ext uri="{FF2B5EF4-FFF2-40B4-BE49-F238E27FC236}">
                <a16:creationId xmlns:a16="http://schemas.microsoft.com/office/drawing/2014/main" id="{35E9085E-E730-4768-83D4-6CB7E9897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101967" y="1101467"/>
            <a:ext cx="8084069" cy="8084069"/>
          </a:xfrm>
          <a:custGeom>
            <a:avLst/>
            <a:gdLst>
              <a:gd name="connsiteX0" fmla="*/ 0 w 5389379"/>
              <a:gd name="connsiteY0" fmla="*/ 540040 h 5389379"/>
              <a:gd name="connsiteX1" fmla="*/ 540040 w 5389379"/>
              <a:gd name="connsiteY1" fmla="*/ 0 h 5389379"/>
              <a:gd name="connsiteX2" fmla="*/ 5389379 w 5389379"/>
              <a:gd name="connsiteY2" fmla="*/ 0 h 5389379"/>
              <a:gd name="connsiteX3" fmla="*/ 5389379 w 5389379"/>
              <a:gd name="connsiteY3" fmla="*/ 4838655 h 5389379"/>
              <a:gd name="connsiteX4" fmla="*/ 4838655 w 5389379"/>
              <a:gd name="connsiteY4" fmla="*/ 5389379 h 5389379"/>
              <a:gd name="connsiteX5" fmla="*/ 0 w 5389379"/>
              <a:gd name="connsiteY5" fmla="*/ 5389379 h 5389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9379" h="5389379">
                <a:moveTo>
                  <a:pt x="0" y="540040"/>
                </a:moveTo>
                <a:lnTo>
                  <a:pt x="540040" y="0"/>
                </a:lnTo>
                <a:lnTo>
                  <a:pt x="5389379" y="0"/>
                </a:lnTo>
                <a:lnTo>
                  <a:pt x="5389379" y="4838655"/>
                </a:lnTo>
                <a:lnTo>
                  <a:pt x="4838655" y="5389379"/>
                </a:lnTo>
                <a:lnTo>
                  <a:pt x="0" y="5389379"/>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5" name="Freeform: Shape 24">
            <a:extLst>
              <a:ext uri="{FF2B5EF4-FFF2-40B4-BE49-F238E27FC236}">
                <a16:creationId xmlns:a16="http://schemas.microsoft.com/office/drawing/2014/main" id="{973272FE-A474-4CAE-8CA2-BCC8B476C3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050425" y="49925"/>
            <a:ext cx="10187153" cy="10187153"/>
          </a:xfrm>
          <a:custGeom>
            <a:avLst/>
            <a:gdLst>
              <a:gd name="connsiteX0" fmla="*/ 1860938 w 6791435"/>
              <a:gd name="connsiteY0" fmla="*/ 81158 h 6791435"/>
              <a:gd name="connsiteX1" fmla="*/ 1942096 w 6791435"/>
              <a:gd name="connsiteY1" fmla="*/ 0 h 6791435"/>
              <a:gd name="connsiteX2" fmla="*/ 6791435 w 6791435"/>
              <a:gd name="connsiteY2" fmla="*/ 0 h 6791435"/>
              <a:gd name="connsiteX3" fmla="*/ 6791435 w 6791435"/>
              <a:gd name="connsiteY3" fmla="*/ 4838655 h 6791435"/>
              <a:gd name="connsiteX4" fmla="*/ 6710277 w 6791435"/>
              <a:gd name="connsiteY4" fmla="*/ 4919813 h 6791435"/>
              <a:gd name="connsiteX5" fmla="*/ 6710277 w 6791435"/>
              <a:gd name="connsiteY5" fmla="*/ 81158 h 6791435"/>
              <a:gd name="connsiteX6" fmla="*/ 0 w 6791435"/>
              <a:gd name="connsiteY6" fmla="*/ 1942096 h 6791435"/>
              <a:gd name="connsiteX7" fmla="*/ 81158 w 6791435"/>
              <a:gd name="connsiteY7" fmla="*/ 1860938 h 6791435"/>
              <a:gd name="connsiteX8" fmla="*/ 81158 w 6791435"/>
              <a:gd name="connsiteY8" fmla="*/ 6710277 h 6791435"/>
              <a:gd name="connsiteX9" fmla="*/ 4919813 w 6791435"/>
              <a:gd name="connsiteY9" fmla="*/ 6710277 h 6791435"/>
              <a:gd name="connsiteX10" fmla="*/ 4838655 w 6791435"/>
              <a:gd name="connsiteY10" fmla="*/ 6791435 h 6791435"/>
              <a:gd name="connsiteX11" fmla="*/ 0 w 6791435"/>
              <a:gd name="connsiteY11" fmla="*/ 6791435 h 679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91435" h="6791435">
                <a:moveTo>
                  <a:pt x="1860938" y="81158"/>
                </a:moveTo>
                <a:lnTo>
                  <a:pt x="1942096" y="0"/>
                </a:lnTo>
                <a:lnTo>
                  <a:pt x="6791435" y="0"/>
                </a:lnTo>
                <a:lnTo>
                  <a:pt x="6791435" y="4838655"/>
                </a:lnTo>
                <a:lnTo>
                  <a:pt x="6710277" y="4919813"/>
                </a:lnTo>
                <a:lnTo>
                  <a:pt x="6710277" y="81158"/>
                </a:lnTo>
                <a:close/>
                <a:moveTo>
                  <a:pt x="0" y="1942096"/>
                </a:moveTo>
                <a:lnTo>
                  <a:pt x="81158" y="1860938"/>
                </a:lnTo>
                <a:lnTo>
                  <a:pt x="81158" y="6710277"/>
                </a:lnTo>
                <a:lnTo>
                  <a:pt x="4919813" y="6710277"/>
                </a:lnTo>
                <a:lnTo>
                  <a:pt x="4838655" y="6791435"/>
                </a:lnTo>
                <a:lnTo>
                  <a:pt x="0" y="67914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4" name="Title 3">
            <a:extLst>
              <a:ext uri="{FF2B5EF4-FFF2-40B4-BE49-F238E27FC236}">
                <a16:creationId xmlns:a16="http://schemas.microsoft.com/office/drawing/2014/main" id="{B009CD84-DA40-4CAA-8A89-DD6DAA862368}"/>
              </a:ext>
            </a:extLst>
          </p:cNvPr>
          <p:cNvSpPr>
            <a:spLocks noGrp="1"/>
          </p:cNvSpPr>
          <p:nvPr>
            <p:ph type="title"/>
          </p:nvPr>
        </p:nvSpPr>
        <p:spPr>
          <a:xfrm>
            <a:off x="593812" y="2226712"/>
            <a:ext cx="17100376" cy="5423039"/>
          </a:xfrm>
          <a:noFill/>
        </p:spPr>
        <p:txBody>
          <a:bodyPr vert="horz" lIns="91440" tIns="45720" rIns="91440" bIns="45720" rtlCol="0" anchor="ctr">
            <a:normAutofit/>
          </a:bodyPr>
          <a:lstStyle/>
          <a:p>
            <a:pPr indent="457200">
              <a:spcBef>
                <a:spcPts val="600"/>
              </a:spcBef>
              <a:spcAft>
                <a:spcPts val="600"/>
              </a:spcAft>
            </a:pPr>
            <a: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t> </a:t>
            </a:r>
            <a:br>
              <a:rPr lang="en-GB" sz="1800" noProof="0" dirty="0">
                <a:effectLst/>
                <a:latin typeface="Palatino Linotype" panose="02040502050505030304" pitchFamily="18" charset="0"/>
                <a:ea typeface="Georgia" panose="02040502050405020303" pitchFamily="18" charset="0"/>
                <a:cs typeface="Times New Roman" panose="02020603050405020304" pitchFamily="18" charset="0"/>
              </a:rPr>
            </a:br>
            <a:r>
              <a:rPr lang="en-GB" sz="5400" b="1" noProof="0" dirty="0">
                <a:solidFill>
                  <a:srgbClr val="CC0033"/>
                </a:solidFill>
                <a:ea typeface="+mn-ea"/>
                <a:cs typeface="Arial" panose="020B0604020202020204" pitchFamily="34" charset="0"/>
              </a:rPr>
              <a:t>Chapter 4: Digital Twin (DT) Development</a:t>
            </a:r>
          </a:p>
        </p:txBody>
      </p:sp>
      <p:sp>
        <p:nvSpPr>
          <p:cNvPr id="27" name="Freeform: Shape 26">
            <a:extLst>
              <a:ext uri="{FF2B5EF4-FFF2-40B4-BE49-F238E27FC236}">
                <a16:creationId xmlns:a16="http://schemas.microsoft.com/office/drawing/2014/main" id="{E07981EA-05A6-437C-88D7-B377B92B03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444735" y="8186387"/>
            <a:ext cx="3347691" cy="3853217"/>
          </a:xfrm>
          <a:custGeom>
            <a:avLst/>
            <a:gdLst>
              <a:gd name="connsiteX0" fmla="*/ 0 w 2940086"/>
              <a:gd name="connsiteY0" fmla="*/ 0 h 3384061"/>
              <a:gd name="connsiteX1" fmla="*/ 2496112 w 2940086"/>
              <a:gd name="connsiteY1" fmla="*/ 0 h 3384061"/>
              <a:gd name="connsiteX2" fmla="*/ 2940086 w 2940086"/>
              <a:gd name="connsiteY2" fmla="*/ 443975 h 3384061"/>
              <a:gd name="connsiteX3" fmla="*/ 0 w 2940086"/>
              <a:gd name="connsiteY3" fmla="*/ 3384061 h 3384061"/>
            </a:gdLst>
            <a:ahLst/>
            <a:cxnLst>
              <a:cxn ang="0">
                <a:pos x="connsiteX0" y="connsiteY0"/>
              </a:cxn>
              <a:cxn ang="0">
                <a:pos x="connsiteX1" y="connsiteY1"/>
              </a:cxn>
              <a:cxn ang="0">
                <a:pos x="connsiteX2" y="connsiteY2"/>
              </a:cxn>
              <a:cxn ang="0">
                <a:pos x="connsiteX3" y="connsiteY3"/>
              </a:cxn>
            </a:cxnLst>
            <a:rect l="l" t="t" r="r" b="b"/>
            <a:pathLst>
              <a:path w="2940086" h="3384061">
                <a:moveTo>
                  <a:pt x="0" y="0"/>
                </a:moveTo>
                <a:lnTo>
                  <a:pt x="2496112" y="0"/>
                </a:lnTo>
                <a:lnTo>
                  <a:pt x="2940086" y="443975"/>
                </a:lnTo>
                <a:lnTo>
                  <a:pt x="0" y="3384061"/>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15E3C750-986E-4769-B1AE-49289FBE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4580089" y="7865318"/>
            <a:ext cx="1439978" cy="1439978"/>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631677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646220" y="1231987"/>
            <a:ext cx="13618595"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Overview of Chapter 4</a:t>
            </a:r>
            <a:endParaRPr kumimoji="0" lang="en-US" sz="3600" b="1" i="1"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sp>
        <p:nvSpPr>
          <p:cNvPr id="21" name="Content Placeholder 2">
            <a:extLst>
              <a:ext uri="{FF2B5EF4-FFF2-40B4-BE49-F238E27FC236}">
                <a16:creationId xmlns:a16="http://schemas.microsoft.com/office/drawing/2014/main" id="{7410B400-A91F-45CE-9F10-13149670B085}"/>
              </a:ext>
            </a:extLst>
          </p:cNvPr>
          <p:cNvSpPr txBox="1">
            <a:spLocks/>
          </p:cNvSpPr>
          <p:nvPr/>
        </p:nvSpPr>
        <p:spPr>
          <a:xfrm>
            <a:off x="1129553" y="2426246"/>
            <a:ext cx="9055336" cy="6217995"/>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sv-SE" sz="2800" b="1" i="0" u="none" strike="noStrike" kern="1200" cap="none" spc="0" normalizeH="0" baseline="0" noProof="0">
                <a:ln>
                  <a:noFill/>
                </a:ln>
                <a:solidFill>
                  <a:srgbClr val="2F2F2F"/>
                </a:solidFill>
                <a:effectLst/>
                <a:uLnTx/>
                <a:uFillTx/>
                <a:latin typeface="Arial"/>
                <a:ea typeface="+mn-ea"/>
                <a:cs typeface="+mn-cs"/>
              </a:rPr>
              <a:t>In </a:t>
            </a:r>
            <a:r>
              <a:rPr kumimoji="0" lang="sv-SE" sz="2800" b="1" i="0" u="none" strike="noStrike" kern="1200" cap="none" spc="0" normalizeH="0" baseline="0" noProof="0" err="1">
                <a:ln>
                  <a:noFill/>
                </a:ln>
                <a:solidFill>
                  <a:srgbClr val="2F2F2F"/>
                </a:solidFill>
                <a:effectLst/>
                <a:uLnTx/>
                <a:uFillTx/>
                <a:latin typeface="Arial"/>
                <a:ea typeface="+mn-ea"/>
                <a:cs typeface="+mn-cs"/>
              </a:rPr>
              <a:t>this</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chapter</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we</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will</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learn</a:t>
            </a:r>
            <a:r>
              <a:rPr kumimoji="0" lang="sv-SE" sz="2800" b="1" i="0" u="none" strike="noStrike" kern="1200" cap="none" spc="0" normalizeH="0" baseline="0" noProof="0">
                <a:ln>
                  <a:noFill/>
                </a:ln>
                <a:solidFill>
                  <a:srgbClr val="2F2F2F"/>
                </a:solidFill>
                <a:effectLst/>
                <a:uLnTx/>
                <a:uFillTx/>
                <a:latin typeface="Arial"/>
                <a:ea typeface="+mn-ea"/>
                <a:cs typeface="+mn-cs"/>
              </a:rPr>
              <a:t> </a:t>
            </a:r>
            <a:r>
              <a:rPr kumimoji="0" lang="sv-SE" sz="2800" b="1" i="0" u="none" strike="noStrike" kern="1200" cap="none" spc="0" normalizeH="0" baseline="0" noProof="0" err="1">
                <a:ln>
                  <a:noFill/>
                </a:ln>
                <a:solidFill>
                  <a:srgbClr val="2F2F2F"/>
                </a:solidFill>
                <a:effectLst/>
                <a:uLnTx/>
                <a:uFillTx/>
                <a:latin typeface="Arial"/>
                <a:ea typeface="+mn-ea"/>
                <a:cs typeface="+mn-cs"/>
              </a:rPr>
              <a:t>about</a:t>
            </a:r>
            <a:r>
              <a:rPr kumimoji="0" lang="sv-SE" sz="2800" b="1" i="0" u="none" strike="noStrike" kern="1200" cap="none" spc="0" normalizeH="0" baseline="0" noProof="0">
                <a:ln>
                  <a:noFill/>
                </a:ln>
                <a:solidFill>
                  <a:srgbClr val="2F2F2F"/>
                </a:solidFill>
                <a:effectLst/>
                <a:uLnTx/>
                <a:uFillTx/>
                <a:latin typeface="Arial"/>
                <a:ea typeface="+mn-ea"/>
                <a:cs typeface="+mn-cs"/>
              </a:rPr>
              <a:t>:</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sv-SE" sz="2800" b="1" i="0" u="none" strike="noStrike" kern="1200" cap="none" spc="0" normalizeH="0" baseline="0" noProof="0">
              <a:ln>
                <a:noFill/>
              </a:ln>
              <a:solidFill>
                <a:srgbClr val="2F2F2F"/>
              </a:solidFill>
              <a:effectLst/>
              <a:uLnTx/>
              <a:uFillTx/>
              <a:latin typeface="Arial"/>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2800" b="0" i="0" u="none" strike="noStrike" kern="1200" cap="none" spc="0" normalizeH="0" baseline="0" noProof="0" err="1">
                <a:ln>
                  <a:noFill/>
                </a:ln>
                <a:solidFill>
                  <a:srgbClr val="2F2F2F"/>
                </a:solidFill>
                <a:effectLst/>
                <a:uLnTx/>
                <a:uFillTx/>
                <a:latin typeface="Arial"/>
                <a:ea typeface="+mn-ea"/>
                <a:cs typeface="+mn-cs"/>
              </a:rPr>
              <a:t>Chapter</a:t>
            </a:r>
            <a:r>
              <a:rPr kumimoji="0" lang="sv-SE" sz="2800" b="0" i="0" u="none" strike="noStrike" kern="1200" cap="none" spc="0" normalizeH="0" baseline="0" noProof="0">
                <a:ln>
                  <a:noFill/>
                </a:ln>
                <a:solidFill>
                  <a:srgbClr val="2F2F2F"/>
                </a:solidFill>
                <a:effectLst/>
                <a:uLnTx/>
                <a:uFillTx/>
                <a:latin typeface="Arial"/>
                <a:ea typeface="+mn-ea"/>
                <a:cs typeface="+mn-cs"/>
              </a:rPr>
              <a:t> 4.1 Digital </a:t>
            </a:r>
            <a:r>
              <a:rPr kumimoji="0" lang="sv-SE" sz="2800" b="0" i="0" u="none" strike="noStrike" kern="1200" cap="none" spc="0" normalizeH="0" baseline="0" noProof="0" err="1">
                <a:ln>
                  <a:noFill/>
                </a:ln>
                <a:solidFill>
                  <a:srgbClr val="2F2F2F"/>
                </a:solidFill>
                <a:effectLst/>
                <a:uLnTx/>
                <a:uFillTx/>
                <a:latin typeface="Arial"/>
                <a:ea typeface="+mn-ea"/>
                <a:cs typeface="+mn-cs"/>
              </a:rPr>
              <a:t>Readiness</a:t>
            </a:r>
            <a:r>
              <a:rPr kumimoji="0" lang="sv-SE" sz="2800" b="0" i="0" u="none" strike="noStrike" kern="1200" cap="none" spc="0" normalizeH="0" baseline="0" noProof="0">
                <a:ln>
                  <a:noFill/>
                </a:ln>
                <a:solidFill>
                  <a:srgbClr val="2F2F2F"/>
                </a:solidFill>
                <a:effectLst/>
                <a:uLnTx/>
                <a:uFillTx/>
                <a:latin typeface="Arial"/>
                <a:ea typeface="+mn-ea"/>
                <a:cs typeface="+mn-cs"/>
              </a:rPr>
              <a:t> </a:t>
            </a:r>
            <a:r>
              <a:rPr kumimoji="0" lang="sv-SE" sz="2800" b="0" i="0" u="none" strike="noStrike" kern="1200" cap="none" spc="0" normalizeH="0" baseline="0" noProof="0" err="1">
                <a:ln>
                  <a:noFill/>
                </a:ln>
                <a:solidFill>
                  <a:srgbClr val="2F2F2F"/>
                </a:solidFill>
                <a:effectLst/>
                <a:uLnTx/>
                <a:uFillTx/>
                <a:latin typeface="Arial"/>
                <a:ea typeface="+mn-ea"/>
                <a:cs typeface="+mn-cs"/>
              </a:rPr>
              <a:t>Level</a:t>
            </a:r>
            <a:endParaRPr kumimoji="0" lang="sv-SE" sz="2800" b="0" i="0" u="none" strike="noStrike" kern="1200" cap="none" spc="0" normalizeH="0" baseline="0" noProof="0">
              <a:ln>
                <a:noFill/>
              </a:ln>
              <a:solidFill>
                <a:srgbClr val="2F2F2F"/>
              </a:solidFill>
              <a:effectLst/>
              <a:uLnTx/>
              <a:uFillTx/>
              <a:latin typeface="Arial"/>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sv-SE" sz="2800" b="0" i="0" u="none" strike="noStrike" kern="1200" cap="none" spc="0" normalizeH="0" baseline="0" noProof="0" err="1">
                <a:ln>
                  <a:noFill/>
                </a:ln>
                <a:solidFill>
                  <a:srgbClr val="2F2F2F"/>
                </a:solidFill>
                <a:effectLst/>
                <a:uLnTx/>
                <a:uFillTx/>
                <a:latin typeface="Arial"/>
                <a:ea typeface="+mn-ea"/>
                <a:cs typeface="+mn-cs"/>
              </a:rPr>
              <a:t>Chapter</a:t>
            </a:r>
            <a:r>
              <a:rPr kumimoji="0" lang="sv-SE" sz="2800" b="0" i="0" u="none" strike="noStrike" kern="1200" cap="none" spc="0" normalizeH="0" baseline="0" noProof="0">
                <a:ln>
                  <a:noFill/>
                </a:ln>
                <a:solidFill>
                  <a:srgbClr val="2F2F2F"/>
                </a:solidFill>
                <a:effectLst/>
                <a:uLnTx/>
                <a:uFillTx/>
                <a:latin typeface="Arial"/>
                <a:ea typeface="+mn-ea"/>
                <a:cs typeface="+mn-cs"/>
              </a:rPr>
              <a:t> 4.2 Digital Twins and </a:t>
            </a:r>
            <a:r>
              <a:rPr kumimoji="0" lang="sv-SE" sz="2800" b="0" i="0" u="none" strike="noStrike" kern="1200" cap="none" spc="0" normalizeH="0" baseline="0" noProof="0" err="1">
                <a:ln>
                  <a:noFill/>
                </a:ln>
                <a:solidFill>
                  <a:srgbClr val="2F2F2F"/>
                </a:solidFill>
                <a:effectLst/>
                <a:uLnTx/>
                <a:uFillTx/>
                <a:latin typeface="Arial"/>
                <a:ea typeface="+mn-ea"/>
                <a:cs typeface="+mn-cs"/>
              </a:rPr>
              <a:t>how</a:t>
            </a:r>
            <a:r>
              <a:rPr kumimoji="0" lang="sv-SE" sz="2800" b="0" i="0" u="none" strike="noStrike" kern="1200" cap="none" spc="0" normalizeH="0" baseline="0" noProof="0">
                <a:ln>
                  <a:noFill/>
                </a:ln>
                <a:solidFill>
                  <a:srgbClr val="2F2F2F"/>
                </a:solidFill>
                <a:effectLst/>
                <a:uLnTx/>
                <a:uFillTx/>
                <a:latin typeface="Arial"/>
                <a:ea typeface="+mn-ea"/>
                <a:cs typeface="+mn-cs"/>
              </a:rPr>
              <a:t> to </a:t>
            </a:r>
            <a:r>
              <a:rPr kumimoji="0" lang="sv-SE" sz="2800" b="0" i="0" u="none" strike="noStrike" kern="1200" cap="none" spc="0" normalizeH="0" baseline="0" noProof="0" err="1">
                <a:ln>
                  <a:noFill/>
                </a:ln>
                <a:solidFill>
                  <a:srgbClr val="2F2F2F"/>
                </a:solidFill>
                <a:effectLst/>
                <a:uLnTx/>
                <a:uFillTx/>
                <a:latin typeface="Arial"/>
                <a:ea typeface="+mn-ea"/>
                <a:cs typeface="+mn-cs"/>
              </a:rPr>
              <a:t>create</a:t>
            </a:r>
            <a:r>
              <a:rPr kumimoji="0" lang="sv-SE" sz="2800" b="0" i="0" u="none" strike="noStrike" kern="1200" cap="none" spc="0" normalizeH="0" baseline="0" noProof="0">
                <a:ln>
                  <a:noFill/>
                </a:ln>
                <a:solidFill>
                  <a:srgbClr val="2F2F2F"/>
                </a:solidFill>
                <a:effectLst/>
                <a:uLnTx/>
                <a:uFillTx/>
                <a:latin typeface="Arial"/>
                <a:ea typeface="+mn-ea"/>
                <a:cs typeface="+mn-cs"/>
              </a:rPr>
              <a:t> </a:t>
            </a:r>
            <a:r>
              <a:rPr kumimoji="0" lang="sv-SE" sz="2800" b="0" i="0" u="none" strike="noStrike" kern="1200" cap="none" spc="0" normalizeH="0" baseline="0" noProof="0" err="1">
                <a:ln>
                  <a:noFill/>
                </a:ln>
                <a:solidFill>
                  <a:srgbClr val="2F2F2F"/>
                </a:solidFill>
                <a:effectLst/>
                <a:uLnTx/>
                <a:uFillTx/>
                <a:latin typeface="Arial"/>
                <a:ea typeface="+mn-ea"/>
                <a:cs typeface="+mn-cs"/>
              </a:rPr>
              <a:t>one</a:t>
            </a:r>
            <a:endParaRPr kumimoji="0" lang="sv-SE" sz="2800" b="0" i="0" u="none" strike="noStrike" kern="1200" cap="none" spc="0" normalizeH="0" baseline="0" noProof="0">
              <a:ln>
                <a:noFill/>
              </a:ln>
              <a:solidFill>
                <a:srgbClr val="2F2F2F"/>
              </a:solidFill>
              <a:effectLst/>
              <a:uLnTx/>
              <a:uFillTx/>
              <a:latin typeface="Arial"/>
              <a:ea typeface="+mn-ea"/>
              <a:cs typeface="+mn-cs"/>
            </a:endParaRPr>
          </a:p>
          <a:p>
            <a:pPr marL="914400" marR="0" lvl="1"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sv-SE" err="1">
                <a:solidFill>
                  <a:srgbClr val="2F2F2F"/>
                </a:solidFill>
                <a:latin typeface="Arial"/>
              </a:rPr>
              <a:t>Chapter</a:t>
            </a:r>
            <a:r>
              <a:rPr lang="sv-SE">
                <a:solidFill>
                  <a:srgbClr val="2F2F2F"/>
                </a:solidFill>
                <a:latin typeface="Arial"/>
              </a:rPr>
              <a:t> 4.3 </a:t>
            </a:r>
            <a:r>
              <a:rPr lang="sv-SE" err="1">
                <a:solidFill>
                  <a:srgbClr val="2F2F2F"/>
                </a:solidFill>
                <a:latin typeface="Arial"/>
              </a:rPr>
              <a:t>Example</a:t>
            </a:r>
            <a:r>
              <a:rPr lang="sv-SE">
                <a:solidFill>
                  <a:srgbClr val="2F2F2F"/>
                </a:solidFill>
                <a:latin typeface="Arial"/>
              </a:rPr>
              <a:t> </a:t>
            </a:r>
            <a:r>
              <a:rPr lang="sv-SE" err="1">
                <a:solidFill>
                  <a:schemeClr val="tx1"/>
                </a:solidFill>
              </a:rPr>
              <a:t>of</a:t>
            </a:r>
            <a:r>
              <a:rPr lang="sv-SE">
                <a:solidFill>
                  <a:schemeClr val="tx1"/>
                </a:solidFill>
              </a:rPr>
              <a:t> digital Twin for </a:t>
            </a:r>
            <a:r>
              <a:rPr lang="sv-SE" err="1">
                <a:solidFill>
                  <a:schemeClr val="tx1"/>
                </a:solidFill>
              </a:rPr>
              <a:t>Agrochemical</a:t>
            </a:r>
            <a:r>
              <a:rPr lang="sv-SE">
                <a:solidFill>
                  <a:schemeClr val="tx1"/>
                </a:solidFill>
              </a:rPr>
              <a:t> </a:t>
            </a:r>
            <a:r>
              <a:rPr lang="sv-SE" err="1">
                <a:solidFill>
                  <a:schemeClr val="tx1"/>
                </a:solidFill>
              </a:rPr>
              <a:t>Sector</a:t>
            </a:r>
            <a:r>
              <a:rPr lang="sv-SE">
                <a:solidFill>
                  <a:srgbClr val="2F2F2F"/>
                </a:solidFill>
                <a:latin typeface="Arial"/>
              </a:rPr>
              <a:t> </a:t>
            </a:r>
            <a:endParaRPr kumimoji="0" lang="sv-SE" sz="2800" b="0" i="0" u="none" strike="noStrike" kern="1200" cap="none" spc="0" normalizeH="0" baseline="0" noProof="0">
              <a:ln>
                <a:noFill/>
              </a:ln>
              <a:solidFill>
                <a:srgbClr val="2F2F2F"/>
              </a:solidFill>
              <a:effectLst/>
              <a:uLnTx/>
              <a:uFillTx/>
              <a:latin typeface="Arial"/>
              <a:ea typeface="+mn-ea"/>
              <a:cs typeface="+mn-cs"/>
            </a:endParaRPr>
          </a:p>
        </p:txBody>
      </p:sp>
      <p:pic>
        <p:nvPicPr>
          <p:cNvPr id="5" name="Picture 4">
            <a:extLst>
              <a:ext uri="{FF2B5EF4-FFF2-40B4-BE49-F238E27FC236}">
                <a16:creationId xmlns:a16="http://schemas.microsoft.com/office/drawing/2014/main" id="{E931608B-EF97-A3BC-522D-5C16D1E42A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4889" y="2434998"/>
            <a:ext cx="7547910" cy="5035534"/>
          </a:xfrm>
          <a:prstGeom prst="rect">
            <a:avLst/>
          </a:prstGeom>
        </p:spPr>
      </p:pic>
    </p:spTree>
    <p:extLst>
      <p:ext uri="{BB962C8B-B14F-4D97-AF65-F5344CB8AC3E}">
        <p14:creationId xmlns:p14="http://schemas.microsoft.com/office/powerpoint/2010/main" val="338513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625294"/>
            <a:ext cx="2728686" cy="661706"/>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841829" y="1004417"/>
            <a:ext cx="16410214" cy="1052468"/>
          </a:xfrm>
          <a:prstGeom prst="rect">
            <a:avLst/>
          </a:prstGeom>
        </p:spPr>
        <p:txBody>
          <a:bodyPr wrap="square" lIns="0" tIns="0" rIns="0" bIns="0" rtlCol="0" anchor="t">
            <a:spAutoFit/>
          </a:bodyPr>
          <a:lstStyle/>
          <a:p>
            <a:pPr marL="0" marR="0" lvl="0" indent="0" algn="l"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 EU Policy Framework</a:t>
            </a:r>
          </a:p>
        </p:txBody>
      </p:sp>
      <p:sp>
        <p:nvSpPr>
          <p:cNvPr id="22" name="TextBox 21">
            <a:extLst>
              <a:ext uri="{FF2B5EF4-FFF2-40B4-BE49-F238E27FC236}">
                <a16:creationId xmlns:a16="http://schemas.microsoft.com/office/drawing/2014/main" id="{F21DCD0B-B68A-4D7A-9F6C-6D71442D13F2}"/>
              </a:ext>
            </a:extLst>
          </p:cNvPr>
          <p:cNvSpPr txBox="1"/>
          <p:nvPr/>
        </p:nvSpPr>
        <p:spPr>
          <a:xfrm>
            <a:off x="620485" y="2295899"/>
            <a:ext cx="14850174" cy="7848302"/>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3600" b="0" i="0" u="sng" strike="noStrike" kern="100" cap="none" spc="0" normalizeH="0" baseline="0" noProof="0" dirty="0">
                <a:ln>
                  <a:noFill/>
                </a:ln>
                <a:solidFill>
                  <a:srgbClr val="404040"/>
                </a:solidFill>
                <a:effectLst/>
                <a:uLnTx/>
                <a:uFillTx/>
                <a:latin typeface="Arial"/>
                <a:ea typeface="+mn-ea"/>
                <a:cs typeface="+mn-cs"/>
              </a:rPr>
              <a:t>1.1 The Emissions Trading System (ETS)</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800" b="0" i="0" u="none" strike="noStrike" kern="100" cap="none" spc="0" normalizeH="0" baseline="0" dirty="0">
                <a:ln>
                  <a:noFill/>
                </a:ln>
                <a:solidFill>
                  <a:srgbClr val="404040"/>
                </a:solidFill>
                <a:effectLst/>
                <a:uLnTx/>
                <a:uFillTx/>
                <a:latin typeface="Arial"/>
                <a:ea typeface="+mn-ea"/>
                <a:cs typeface="+mn-cs"/>
              </a:rPr>
              <a:t>First</a:t>
            </a:r>
            <a:r>
              <a:rPr kumimoji="0" lang="sv-SE" sz="2800" b="0" i="0" u="none" strike="noStrike" kern="100" cap="none" spc="0" normalizeH="0" baseline="0" noProof="0" dirty="0">
                <a:ln>
                  <a:noFill/>
                </a:ln>
                <a:solidFill>
                  <a:srgbClr val="404040"/>
                </a:solidFill>
                <a:effectLst/>
                <a:uLnTx/>
                <a:uFillTx/>
                <a:latin typeface="Arial"/>
                <a:ea typeface="+mn-ea"/>
                <a:cs typeface="+mn-cs"/>
              </a:rPr>
              <a:t> and </a:t>
            </a:r>
            <a:r>
              <a:rPr kumimoji="0" lang="sv-SE" sz="2800" b="0" i="0" u="none" strike="noStrike" kern="100" cap="none" spc="0" normalizeH="0" baseline="0" noProof="0" dirty="0" err="1">
                <a:ln>
                  <a:noFill/>
                </a:ln>
                <a:solidFill>
                  <a:srgbClr val="404040"/>
                </a:solidFill>
                <a:effectLst/>
                <a:uLnTx/>
                <a:uFillTx/>
                <a:latin typeface="Arial"/>
                <a:ea typeface="+mn-ea"/>
                <a:cs typeface="+mn-cs"/>
              </a:rPr>
              <a:t>biggest</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1" i="0" u="none" strike="noStrike" kern="100" cap="none" spc="0" normalizeH="0" baseline="0" noProof="0" dirty="0" err="1">
                <a:ln>
                  <a:noFill/>
                </a:ln>
                <a:solidFill>
                  <a:srgbClr val="404040"/>
                </a:solidFill>
                <a:effectLst/>
                <a:uLnTx/>
                <a:uFillTx/>
                <a:latin typeface="Arial"/>
                <a:ea typeface="+mn-ea"/>
                <a:cs typeface="+mn-cs"/>
              </a:rPr>
              <a:t>carbon</a:t>
            </a:r>
            <a:r>
              <a:rPr kumimoji="0" lang="sv-SE" sz="2800" b="1" i="0" u="none" strike="noStrike" kern="100" cap="none" spc="0" normalizeH="0" baseline="0" noProof="0" dirty="0">
                <a:ln>
                  <a:noFill/>
                </a:ln>
                <a:solidFill>
                  <a:srgbClr val="404040"/>
                </a:solidFill>
                <a:effectLst/>
                <a:uLnTx/>
                <a:uFillTx/>
                <a:latin typeface="Arial"/>
                <a:ea typeface="+mn-ea"/>
                <a:cs typeface="+mn-cs"/>
              </a:rPr>
              <a:t> market</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dirty="0">
                <a:ln>
                  <a:noFill/>
                </a:ln>
                <a:solidFill>
                  <a:srgbClr val="404040"/>
                </a:solidFill>
                <a:effectLst/>
                <a:uLnTx/>
                <a:uFillTx/>
                <a:latin typeface="Arial"/>
                <a:ea typeface="+mn-ea"/>
                <a:cs typeface="+mn-cs"/>
              </a:rPr>
              <a:t>Power plants, </a:t>
            </a:r>
            <a:r>
              <a:rPr kumimoji="0" lang="sv-SE" sz="2800" b="0" i="0" u="none" strike="noStrike" kern="100" cap="none" spc="0" normalizeH="0" baseline="0" noProof="0" dirty="0" err="1">
                <a:ln>
                  <a:noFill/>
                </a:ln>
                <a:solidFill>
                  <a:srgbClr val="404040"/>
                </a:solidFill>
                <a:effectLst/>
                <a:uLnTx/>
                <a:uFillTx/>
                <a:latin typeface="Arial"/>
                <a:ea typeface="+mn-ea"/>
                <a:cs typeface="+mn-cs"/>
              </a:rPr>
              <a:t>industry</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factories</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en-US" sz="2800" b="0" i="0" u="none" strike="noStrike" kern="100" cap="none" spc="0" normalizeH="0" baseline="0" noProof="0" dirty="0">
                <a:ln>
                  <a:noFill/>
                </a:ln>
                <a:solidFill>
                  <a:srgbClr val="404040"/>
                </a:solidFill>
                <a:effectLst/>
                <a:uLnTx/>
                <a:uFillTx/>
                <a:latin typeface="Arial"/>
                <a:ea typeface="+mn-ea"/>
                <a:cs typeface="+mn-cs"/>
              </a:rPr>
              <a:t>oil refineries, steel works and production of iron, </a:t>
            </a:r>
            <a:r>
              <a:rPr kumimoji="0" lang="en-US" sz="2800" b="0" i="0" u="none" strike="noStrike" kern="100" cap="none" spc="0" normalizeH="0" baseline="0" noProof="0" dirty="0" err="1">
                <a:ln>
                  <a:noFill/>
                </a:ln>
                <a:solidFill>
                  <a:srgbClr val="404040"/>
                </a:solidFill>
                <a:effectLst/>
                <a:uLnTx/>
                <a:uFillTx/>
                <a:latin typeface="Arial"/>
                <a:ea typeface="+mn-ea"/>
                <a:cs typeface="+mn-cs"/>
              </a:rPr>
              <a:t>aluminium</a:t>
            </a:r>
            <a:r>
              <a:rPr kumimoji="0" lang="en-US" sz="2800" b="0" i="0" u="none" strike="noStrike" kern="100" cap="none" spc="0" normalizeH="0" baseline="0" noProof="0" dirty="0">
                <a:ln>
                  <a:noFill/>
                </a:ln>
                <a:solidFill>
                  <a:srgbClr val="404040"/>
                </a:solidFill>
                <a:effectLst/>
                <a:uLnTx/>
                <a:uFillTx/>
                <a:latin typeface="Arial"/>
                <a:ea typeface="+mn-ea"/>
                <a:cs typeface="+mn-cs"/>
              </a:rPr>
              <a:t>, metals, cement, lime, glass, ceramics, pulp, paper, cardboard, acids, and bulk organic chemicals) </a:t>
            </a:r>
            <a:r>
              <a:rPr kumimoji="0" lang="sv-SE" sz="2800" b="0" i="0" u="none" strike="noStrike" kern="100" cap="none" spc="0" normalizeH="0" baseline="0" noProof="0" dirty="0">
                <a:ln>
                  <a:noFill/>
                </a:ln>
                <a:solidFill>
                  <a:srgbClr val="404040"/>
                </a:solidFill>
                <a:effectLst/>
                <a:uLnTx/>
                <a:uFillTx/>
                <a:latin typeface="Arial"/>
                <a:ea typeface="+mn-ea"/>
                <a:cs typeface="+mn-cs"/>
              </a:rPr>
              <a:t>and the </a:t>
            </a:r>
            <a:r>
              <a:rPr kumimoji="0" lang="sv-SE" sz="2800" b="0" i="0" u="none" strike="noStrike" kern="100" cap="none" spc="0" normalizeH="0" baseline="0" noProof="0" dirty="0" err="1">
                <a:ln>
                  <a:noFill/>
                </a:ln>
                <a:solidFill>
                  <a:srgbClr val="404040"/>
                </a:solidFill>
                <a:effectLst/>
                <a:uLnTx/>
                <a:uFillTx/>
                <a:latin typeface="Arial"/>
                <a:ea typeface="+mn-ea"/>
                <a:cs typeface="+mn-cs"/>
              </a:rPr>
              <a:t>aviation</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sector</a:t>
            </a:r>
            <a:r>
              <a:rPr kumimoji="0" lang="sv-SE" sz="2800" b="0" i="0" u="none" strike="noStrike" kern="100" cap="none" spc="0" normalizeH="0" baseline="0" noProof="0" dirty="0">
                <a:ln>
                  <a:noFill/>
                </a:ln>
                <a:solidFill>
                  <a:srgbClr val="404040"/>
                </a:solidFill>
                <a:effectLst/>
                <a:uLnTx/>
                <a:uFillTx/>
                <a:latin typeface="Arial"/>
                <a:ea typeface="+mn-ea"/>
                <a:cs typeface="+mn-cs"/>
              </a:rPr>
              <a:t> has a </a:t>
            </a:r>
            <a:r>
              <a:rPr kumimoji="0" lang="sv-SE" sz="2800" b="1" i="0" u="none" strike="noStrike" kern="100" cap="none" spc="0" normalizeH="0" baseline="0" noProof="0" dirty="0" err="1">
                <a:ln>
                  <a:noFill/>
                </a:ln>
                <a:solidFill>
                  <a:srgbClr val="404040"/>
                </a:solidFill>
                <a:effectLst/>
                <a:uLnTx/>
                <a:uFillTx/>
                <a:latin typeface="Arial"/>
                <a:ea typeface="+mn-ea"/>
                <a:cs typeface="+mn-cs"/>
              </a:rPr>
              <a:t>limited</a:t>
            </a:r>
            <a:r>
              <a:rPr kumimoji="0" lang="sv-SE" sz="2800" b="0" i="0" u="none" strike="noStrike" kern="100" cap="none" spc="0" normalizeH="0" baseline="0" noProof="0" dirty="0">
                <a:ln>
                  <a:noFill/>
                </a:ln>
                <a:solidFill>
                  <a:srgbClr val="404040"/>
                </a:solidFill>
                <a:effectLst/>
                <a:uLnTx/>
                <a:uFillTx/>
                <a:latin typeface="Arial"/>
                <a:ea typeface="+mn-ea"/>
                <a:cs typeface="+mn-cs"/>
              </a:rPr>
              <a:t> emission </a:t>
            </a:r>
            <a:r>
              <a:rPr kumimoji="0" lang="sv-SE" sz="2800" b="0" i="0" u="none" strike="noStrike" kern="100" cap="none" spc="0" normalizeH="0" baseline="0" noProof="0" dirty="0" err="1">
                <a:ln>
                  <a:noFill/>
                </a:ln>
                <a:solidFill>
                  <a:srgbClr val="404040"/>
                </a:solidFill>
                <a:effectLst/>
                <a:uLnTx/>
                <a:uFillTx/>
                <a:latin typeface="Arial"/>
                <a:ea typeface="+mn-ea"/>
                <a:cs typeface="+mn-cs"/>
              </a:rPr>
              <a:t>of</a:t>
            </a:r>
            <a:r>
              <a:rPr kumimoji="0" lang="sv-SE" sz="2800" b="0" i="0" u="none" strike="noStrike" kern="100" cap="none" spc="0" normalizeH="0" baseline="0" noProof="0" dirty="0">
                <a:ln>
                  <a:noFill/>
                </a:ln>
                <a:solidFill>
                  <a:srgbClr val="404040"/>
                </a:solidFill>
                <a:effectLst/>
                <a:uLnTx/>
                <a:uFillTx/>
                <a:latin typeface="Arial"/>
                <a:ea typeface="+mn-ea"/>
                <a:cs typeface="+mn-cs"/>
              </a:rPr>
              <a:t> green house </a:t>
            </a:r>
            <a:r>
              <a:rPr kumimoji="0" lang="sv-SE" sz="2800" b="0" i="0" u="none" strike="noStrike" kern="100" cap="none" spc="0" normalizeH="0" baseline="0" noProof="0" dirty="0" err="1">
                <a:ln>
                  <a:noFill/>
                </a:ln>
                <a:solidFill>
                  <a:srgbClr val="404040"/>
                </a:solidFill>
                <a:effectLst/>
                <a:uLnTx/>
                <a:uFillTx/>
                <a:latin typeface="Arial"/>
                <a:ea typeface="+mn-ea"/>
                <a:cs typeface="+mn-cs"/>
              </a:rPr>
              <a:t>gases</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called</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1" u="none" strike="noStrike" kern="100" cap="none" spc="0" normalizeH="0" baseline="0" noProof="0" dirty="0" err="1">
                <a:ln>
                  <a:noFill/>
                </a:ln>
                <a:solidFill>
                  <a:srgbClr val="CC0033"/>
                </a:solidFill>
                <a:effectLst/>
                <a:uLnTx/>
                <a:uFillTx/>
                <a:latin typeface="Arial"/>
                <a:ea typeface="+mn-ea"/>
                <a:cs typeface="+mn-cs"/>
              </a:rPr>
              <a:t>cap</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which</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decreases</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every</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year</a:t>
            </a:r>
            <a:r>
              <a:rPr kumimoji="0" lang="sv-SE" sz="2800" b="0" i="0" u="none" strike="noStrike" kern="100" cap="none" spc="0" normalizeH="0" baseline="0" noProof="0" dirty="0">
                <a:ln>
                  <a:noFill/>
                </a:ln>
                <a:solidFill>
                  <a:srgbClr val="404040"/>
                </a:solidFill>
                <a:effectLst/>
                <a:uLnTx/>
                <a:uFillTx/>
                <a:latin typeface="Arial"/>
                <a:ea typeface="+mn-ea"/>
                <a:cs typeface="+mn-cs"/>
              </a:rPr>
              <a:t> to </a:t>
            </a:r>
            <a:r>
              <a:rPr kumimoji="0" lang="sv-SE" sz="2800" b="0" i="0" u="none" strike="noStrike" kern="100" cap="none" spc="0" normalizeH="0" baseline="0" noProof="0" dirty="0" err="1">
                <a:ln>
                  <a:noFill/>
                </a:ln>
                <a:solidFill>
                  <a:srgbClr val="404040"/>
                </a:solidFill>
                <a:effectLst/>
                <a:uLnTx/>
                <a:uFillTx/>
                <a:latin typeface="Arial"/>
                <a:ea typeface="+mn-ea"/>
                <a:cs typeface="+mn-cs"/>
              </a:rPr>
              <a:t>ensure</a:t>
            </a:r>
            <a:r>
              <a:rPr kumimoji="0" lang="sv-SE" sz="2800" b="0" i="0" u="none" strike="noStrike" kern="100" cap="none" spc="0" normalizeH="0" baseline="0" noProof="0" dirty="0">
                <a:ln>
                  <a:noFill/>
                </a:ln>
                <a:solidFill>
                  <a:srgbClr val="404040"/>
                </a:solidFill>
                <a:effectLst/>
                <a:uLnTx/>
                <a:uFillTx/>
                <a:latin typeface="Arial"/>
                <a:ea typeface="+mn-ea"/>
                <a:cs typeface="+mn-cs"/>
              </a:rPr>
              <a:t> the </a:t>
            </a:r>
            <a:r>
              <a:rPr kumimoji="0" lang="sv-SE" sz="2800" b="0" i="0" u="none" strike="noStrike" kern="100" cap="none" spc="0" normalizeH="0" baseline="0" noProof="0" dirty="0" err="1">
                <a:ln>
                  <a:noFill/>
                </a:ln>
                <a:solidFill>
                  <a:srgbClr val="404040"/>
                </a:solidFill>
                <a:effectLst/>
                <a:uLnTx/>
                <a:uFillTx/>
                <a:latin typeface="Arial"/>
                <a:ea typeface="+mn-ea"/>
                <a:cs typeface="+mn-cs"/>
              </a:rPr>
              <a:t>decrease</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of</a:t>
            </a:r>
            <a:r>
              <a:rPr kumimoji="0" lang="sv-SE" sz="2800" b="0" i="0" u="none" strike="noStrike" kern="100" cap="none" spc="0" normalizeH="0" baseline="0" noProof="0" dirty="0">
                <a:ln>
                  <a:noFill/>
                </a:ln>
                <a:solidFill>
                  <a:srgbClr val="404040"/>
                </a:solidFill>
                <a:effectLst/>
                <a:uLnTx/>
                <a:uFillTx/>
                <a:latin typeface="Arial"/>
                <a:ea typeface="+mn-ea"/>
                <a:cs typeface="+mn-cs"/>
              </a:rPr>
              <a:t> emissions. </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dirty="0" err="1">
                <a:ln>
                  <a:noFill/>
                </a:ln>
                <a:solidFill>
                  <a:srgbClr val="404040"/>
                </a:solidFill>
                <a:effectLst/>
                <a:uLnTx/>
                <a:uFillTx/>
                <a:latin typeface="Arial"/>
                <a:ea typeface="+mn-ea"/>
                <a:cs typeface="+mn-cs"/>
              </a:rPr>
              <a:t>Within</a:t>
            </a:r>
            <a:r>
              <a:rPr kumimoji="0" lang="sv-SE" sz="2800" b="0" i="0" u="none" strike="noStrike" kern="100" cap="none" spc="0" normalizeH="0" baseline="0" noProof="0" dirty="0">
                <a:ln>
                  <a:noFill/>
                </a:ln>
                <a:solidFill>
                  <a:srgbClr val="404040"/>
                </a:solidFill>
                <a:effectLst/>
                <a:uLnTx/>
                <a:uFillTx/>
                <a:latin typeface="Arial"/>
                <a:ea typeface="+mn-ea"/>
                <a:cs typeface="+mn-cs"/>
              </a:rPr>
              <a:t> the </a:t>
            </a:r>
            <a:r>
              <a:rPr kumimoji="0" lang="sv-SE" sz="2800" b="0" i="1" u="none" strike="noStrike" kern="100" cap="none" spc="0" normalizeH="0" baseline="0" noProof="0" dirty="0" err="1">
                <a:ln>
                  <a:noFill/>
                </a:ln>
                <a:solidFill>
                  <a:srgbClr val="CC0033"/>
                </a:solidFill>
                <a:effectLst/>
                <a:uLnTx/>
                <a:uFillTx/>
                <a:latin typeface="Arial"/>
                <a:ea typeface="+mn-ea"/>
                <a:cs typeface="+mn-cs"/>
              </a:rPr>
              <a:t>cap</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each</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company</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receives</a:t>
            </a:r>
            <a:r>
              <a:rPr kumimoji="0" lang="sv-SE" sz="2800" b="0" i="0" u="none" strike="noStrike" kern="100" cap="none" spc="0" normalizeH="0" baseline="0" noProof="0" dirty="0">
                <a:ln>
                  <a:noFill/>
                </a:ln>
                <a:solidFill>
                  <a:srgbClr val="404040"/>
                </a:solidFill>
                <a:effectLst/>
                <a:uLnTx/>
                <a:uFillTx/>
                <a:latin typeface="Arial"/>
                <a:ea typeface="+mn-ea"/>
                <a:cs typeface="+mn-cs"/>
              </a:rPr>
              <a:t> or </a:t>
            </a:r>
            <a:r>
              <a:rPr kumimoji="0" lang="sv-SE" sz="2800" b="0" i="0" u="none" strike="noStrike" kern="100" cap="none" spc="0" normalizeH="0" baseline="0" noProof="0" dirty="0" err="1">
                <a:ln>
                  <a:noFill/>
                </a:ln>
                <a:solidFill>
                  <a:srgbClr val="404040"/>
                </a:solidFill>
                <a:effectLst/>
                <a:uLnTx/>
                <a:uFillTx/>
                <a:latin typeface="Arial"/>
                <a:ea typeface="+mn-ea"/>
                <a:cs typeface="+mn-cs"/>
              </a:rPr>
              <a:t>buys</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1" u="none" strike="noStrike" kern="100" cap="none" spc="0" normalizeH="0" baseline="0" noProof="0" dirty="0">
                <a:ln>
                  <a:noFill/>
                </a:ln>
                <a:solidFill>
                  <a:srgbClr val="CC0033"/>
                </a:solidFill>
                <a:effectLst/>
                <a:uLnTx/>
                <a:uFillTx/>
                <a:latin typeface="Arial"/>
                <a:ea typeface="+mn-ea"/>
                <a:cs typeface="+mn-cs"/>
              </a:rPr>
              <a:t>emission </a:t>
            </a:r>
            <a:r>
              <a:rPr kumimoji="0" lang="sv-SE" sz="2800" b="0" i="1" u="none" strike="noStrike" kern="100" cap="none" spc="0" normalizeH="0" baseline="0" noProof="0" dirty="0" err="1">
                <a:ln>
                  <a:noFill/>
                </a:ln>
                <a:solidFill>
                  <a:srgbClr val="CC0033"/>
                </a:solidFill>
                <a:effectLst/>
                <a:uLnTx/>
                <a:uFillTx/>
                <a:latin typeface="Arial"/>
                <a:ea typeface="+mn-ea"/>
                <a:cs typeface="+mn-cs"/>
              </a:rPr>
              <a:t>allowances</a:t>
            </a:r>
            <a:endParaRPr kumimoji="0" lang="sv-SE" sz="2800" b="0" i="1" u="none" strike="noStrike" kern="100" cap="none" spc="0" normalizeH="0" baseline="0" noProof="0" dirty="0">
              <a:ln>
                <a:noFill/>
              </a:ln>
              <a:solidFill>
                <a:srgbClr val="CC0033"/>
              </a:solidFill>
              <a:effectLst/>
              <a:uLnTx/>
              <a:uFillTx/>
              <a:latin typeface="Arial"/>
              <a:ea typeface="+mn-ea"/>
              <a:cs typeface="+mn-cs"/>
            </a:endParaRP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dirty="0" err="1">
                <a:ln>
                  <a:noFill/>
                </a:ln>
                <a:solidFill>
                  <a:srgbClr val="2F2F2F"/>
                </a:solidFill>
                <a:effectLst/>
                <a:uLnTx/>
                <a:uFillTx/>
                <a:latin typeface="Arial"/>
                <a:ea typeface="+mn-ea"/>
                <a:cs typeface="+mn-cs"/>
              </a:rPr>
              <a:t>Each</a:t>
            </a:r>
            <a:r>
              <a:rPr kumimoji="0" lang="sv-SE" sz="2800" b="0" i="0" u="none" strike="noStrike" kern="100" cap="none" spc="0" normalizeH="0" baseline="0" noProof="0" dirty="0">
                <a:ln>
                  <a:noFill/>
                </a:ln>
                <a:solidFill>
                  <a:srgbClr val="2F2F2F"/>
                </a:solidFill>
                <a:effectLst/>
                <a:uLnTx/>
                <a:uFillTx/>
                <a:latin typeface="Arial"/>
                <a:ea typeface="+mn-ea"/>
                <a:cs typeface="+mn-cs"/>
              </a:rPr>
              <a:t> </a:t>
            </a:r>
            <a:r>
              <a:rPr kumimoji="0" lang="sv-SE" sz="2800" b="0" i="1" u="none" strike="noStrike" kern="100" cap="none" spc="0" normalizeH="0" baseline="0" noProof="0" dirty="0">
                <a:ln>
                  <a:noFill/>
                </a:ln>
                <a:solidFill>
                  <a:srgbClr val="CC0033"/>
                </a:solidFill>
                <a:effectLst/>
                <a:uLnTx/>
                <a:uFillTx/>
                <a:latin typeface="Arial"/>
                <a:ea typeface="+mn-ea"/>
                <a:cs typeface="+mn-cs"/>
              </a:rPr>
              <a:t>emission </a:t>
            </a:r>
            <a:r>
              <a:rPr kumimoji="0" lang="sv-SE" sz="2800" b="0" i="1" u="none" strike="noStrike" kern="100" cap="none" spc="0" normalizeH="0" baseline="0" noProof="0" dirty="0" err="1">
                <a:ln>
                  <a:noFill/>
                </a:ln>
                <a:solidFill>
                  <a:srgbClr val="CC0033"/>
                </a:solidFill>
                <a:effectLst/>
                <a:uLnTx/>
                <a:uFillTx/>
                <a:latin typeface="Arial"/>
                <a:ea typeface="+mn-ea"/>
                <a:cs typeface="+mn-cs"/>
              </a:rPr>
              <a:t>allowance</a:t>
            </a:r>
            <a:r>
              <a:rPr kumimoji="0" lang="sv-SE" sz="2800" b="0" i="1" u="none" strike="noStrike" kern="100" cap="none" spc="0" normalizeH="0" baseline="0" noProof="0" dirty="0">
                <a:ln>
                  <a:noFill/>
                </a:ln>
                <a:solidFill>
                  <a:srgbClr val="CC0033"/>
                </a:solidFill>
                <a:effectLst/>
                <a:uLnTx/>
                <a:uFillTx/>
                <a:latin typeface="Arial"/>
                <a:ea typeface="+mn-ea"/>
                <a:cs typeface="+mn-cs"/>
              </a:rPr>
              <a:t> </a:t>
            </a:r>
            <a:r>
              <a:rPr kumimoji="0" lang="sv-SE" sz="2800" b="0" i="0" u="none" strike="noStrike" kern="100" cap="none" spc="0" normalizeH="0" baseline="0" noProof="0" dirty="0">
                <a:ln>
                  <a:noFill/>
                </a:ln>
                <a:solidFill>
                  <a:srgbClr val="2F2F2F"/>
                </a:solidFill>
                <a:effectLst/>
                <a:uLnTx/>
                <a:uFillTx/>
                <a:latin typeface="Arial"/>
                <a:ea typeface="+mn-ea"/>
                <a:cs typeface="+mn-cs"/>
              </a:rPr>
              <a:t>is </a:t>
            </a:r>
            <a:r>
              <a:rPr kumimoji="0" lang="sv-SE" sz="2800" b="0" i="0" u="none" strike="noStrike" kern="100" cap="none" spc="0" normalizeH="0" baseline="0" noProof="0" dirty="0" err="1">
                <a:ln>
                  <a:noFill/>
                </a:ln>
                <a:solidFill>
                  <a:srgbClr val="2F2F2F"/>
                </a:solidFill>
                <a:effectLst/>
                <a:uLnTx/>
                <a:uFillTx/>
                <a:latin typeface="Arial"/>
                <a:ea typeface="+mn-ea"/>
                <a:cs typeface="+mn-cs"/>
              </a:rPr>
              <a:t>equivalent</a:t>
            </a:r>
            <a:r>
              <a:rPr kumimoji="0" lang="sv-SE" sz="2800" b="0" i="0" u="none" strike="noStrike" kern="100" cap="none" spc="0" normalizeH="0" baseline="0" noProof="0" dirty="0">
                <a:ln>
                  <a:noFill/>
                </a:ln>
                <a:solidFill>
                  <a:srgbClr val="2F2F2F"/>
                </a:solidFill>
                <a:effectLst/>
                <a:uLnTx/>
                <a:uFillTx/>
                <a:latin typeface="Arial"/>
                <a:ea typeface="+mn-ea"/>
                <a:cs typeface="+mn-cs"/>
              </a:rPr>
              <a:t> to </a:t>
            </a:r>
            <a:r>
              <a:rPr kumimoji="0" lang="sv-SE" sz="2800" b="1" i="0" u="none" strike="noStrike" kern="100" cap="none" spc="0" normalizeH="0" baseline="0" noProof="0" dirty="0">
                <a:ln>
                  <a:noFill/>
                </a:ln>
                <a:solidFill>
                  <a:srgbClr val="2F2F2F"/>
                </a:solidFill>
                <a:effectLst/>
                <a:uLnTx/>
                <a:uFillTx/>
                <a:latin typeface="Arial"/>
                <a:ea typeface="+mn-ea"/>
                <a:cs typeface="+mn-cs"/>
              </a:rPr>
              <a:t>1 ton </a:t>
            </a:r>
            <a:r>
              <a:rPr kumimoji="0" lang="sv-SE" sz="2800" b="1" i="0" u="none" strike="noStrike" kern="100" cap="none" spc="0" normalizeH="0" baseline="0" noProof="0" dirty="0" err="1">
                <a:ln>
                  <a:noFill/>
                </a:ln>
                <a:solidFill>
                  <a:srgbClr val="2F2F2F"/>
                </a:solidFill>
                <a:effectLst/>
                <a:uLnTx/>
                <a:uFillTx/>
                <a:latin typeface="Arial"/>
                <a:ea typeface="+mn-ea"/>
                <a:cs typeface="+mn-cs"/>
              </a:rPr>
              <a:t>of</a:t>
            </a:r>
            <a:r>
              <a:rPr kumimoji="0" lang="sv-SE" sz="2800" b="1" i="0" u="none" strike="noStrike" kern="100" cap="none" spc="0" normalizeH="0" baseline="0" noProof="0" dirty="0">
                <a:ln>
                  <a:noFill/>
                </a:ln>
                <a:solidFill>
                  <a:srgbClr val="2F2F2F"/>
                </a:solidFill>
                <a:effectLst/>
                <a:uLnTx/>
                <a:uFillTx/>
                <a:latin typeface="Arial"/>
                <a:ea typeface="+mn-ea"/>
                <a:cs typeface="+mn-cs"/>
              </a:rPr>
              <a:t> CO2 </a:t>
            </a:r>
            <a:r>
              <a:rPr kumimoji="0" lang="sv-SE" sz="2800" b="0" i="0" u="none" strike="noStrike" kern="100" cap="none" spc="0" normalizeH="0" baseline="0" noProof="0" dirty="0">
                <a:ln>
                  <a:noFill/>
                </a:ln>
                <a:solidFill>
                  <a:srgbClr val="2F2F2F"/>
                </a:solidFill>
                <a:effectLst/>
                <a:uLnTx/>
                <a:uFillTx/>
                <a:latin typeface="Arial"/>
                <a:ea typeface="+mn-ea"/>
                <a:cs typeface="+mn-cs"/>
              </a:rPr>
              <a:t>or the </a:t>
            </a:r>
            <a:r>
              <a:rPr kumimoji="0" lang="sv-SE" sz="2800" b="1" i="0" u="none" strike="noStrike" kern="100" cap="none" spc="0" normalizeH="0" baseline="0" noProof="0" dirty="0" err="1">
                <a:ln>
                  <a:noFill/>
                </a:ln>
                <a:solidFill>
                  <a:srgbClr val="2F2F2F"/>
                </a:solidFill>
                <a:effectLst/>
                <a:uLnTx/>
                <a:uFillTx/>
                <a:latin typeface="Arial"/>
                <a:ea typeface="+mn-ea"/>
                <a:cs typeface="+mn-cs"/>
              </a:rPr>
              <a:t>equivalent</a:t>
            </a:r>
            <a:r>
              <a:rPr kumimoji="0" lang="sv-SE" sz="2800" b="1" i="0" u="none" strike="noStrike" kern="100" cap="none" spc="0" normalizeH="0" baseline="0" noProof="0" dirty="0">
                <a:ln>
                  <a:noFill/>
                </a:ln>
                <a:solidFill>
                  <a:srgbClr val="2F2F2F"/>
                </a:solidFill>
                <a:effectLst/>
                <a:uLnTx/>
                <a:uFillTx/>
                <a:latin typeface="Arial"/>
                <a:ea typeface="+mn-ea"/>
                <a:cs typeface="+mn-cs"/>
              </a:rPr>
              <a:t> </a:t>
            </a:r>
            <a:r>
              <a:rPr kumimoji="0" lang="sv-SE" sz="2800" b="0" i="0" u="none" strike="noStrike" kern="100" cap="none" spc="0" normalizeH="0" baseline="0" noProof="0" dirty="0" err="1">
                <a:ln>
                  <a:noFill/>
                </a:ln>
                <a:solidFill>
                  <a:srgbClr val="2F2F2F"/>
                </a:solidFill>
                <a:effectLst/>
                <a:uLnTx/>
                <a:uFillTx/>
                <a:latin typeface="Arial"/>
                <a:ea typeface="+mn-ea"/>
                <a:cs typeface="+mn-cs"/>
              </a:rPr>
              <a:t>amount</a:t>
            </a:r>
            <a:r>
              <a:rPr kumimoji="0" lang="sv-SE" sz="2800" b="0" i="0" u="none" strike="noStrike" kern="100" cap="none" spc="0" normalizeH="0" baseline="0" noProof="0" dirty="0">
                <a:ln>
                  <a:noFill/>
                </a:ln>
                <a:solidFill>
                  <a:srgbClr val="2F2F2F"/>
                </a:solidFill>
                <a:effectLst/>
                <a:uLnTx/>
                <a:uFillTx/>
                <a:latin typeface="Arial"/>
                <a:ea typeface="+mn-ea"/>
                <a:cs typeface="+mn-cs"/>
              </a:rPr>
              <a:t> </a:t>
            </a:r>
            <a:r>
              <a:rPr kumimoji="0" lang="sv-SE" sz="2800" b="0" i="0" u="none" strike="noStrike" kern="100" cap="none" spc="0" normalizeH="0" baseline="0" noProof="0" dirty="0" err="1">
                <a:ln>
                  <a:noFill/>
                </a:ln>
                <a:solidFill>
                  <a:srgbClr val="2F2F2F"/>
                </a:solidFill>
                <a:effectLst/>
                <a:uLnTx/>
                <a:uFillTx/>
                <a:latin typeface="Arial"/>
                <a:ea typeface="+mn-ea"/>
                <a:cs typeface="+mn-cs"/>
              </a:rPr>
              <a:t>of</a:t>
            </a:r>
            <a:r>
              <a:rPr kumimoji="0" lang="sv-SE" sz="2800" b="0" i="0" u="none" strike="noStrike" kern="100" cap="none" spc="0" normalizeH="0" baseline="0" noProof="0" dirty="0">
                <a:ln>
                  <a:noFill/>
                </a:ln>
                <a:solidFill>
                  <a:srgbClr val="2F2F2F"/>
                </a:solidFill>
                <a:effectLst/>
                <a:uLnTx/>
                <a:uFillTx/>
                <a:latin typeface="Arial"/>
                <a:ea typeface="+mn-ea"/>
                <a:cs typeface="+mn-cs"/>
              </a:rPr>
              <a:t> </a:t>
            </a:r>
            <a:r>
              <a:rPr kumimoji="0" lang="sv-SE" sz="2800" b="0" i="0" u="none" strike="noStrike" kern="100" cap="none" spc="0" normalizeH="0" baseline="0" noProof="0" dirty="0" err="1">
                <a:ln>
                  <a:noFill/>
                </a:ln>
                <a:solidFill>
                  <a:srgbClr val="2F2F2F"/>
                </a:solidFill>
                <a:effectLst/>
                <a:uLnTx/>
                <a:uFillTx/>
                <a:latin typeface="Arial"/>
                <a:ea typeface="+mn-ea"/>
                <a:cs typeface="+mn-cs"/>
              </a:rPr>
              <a:t>other</a:t>
            </a:r>
            <a:r>
              <a:rPr kumimoji="0" lang="sv-SE" sz="2800" b="0" i="0" u="none" strike="noStrike" kern="100" cap="none" spc="0" normalizeH="0" baseline="0" noProof="0" dirty="0">
                <a:ln>
                  <a:noFill/>
                </a:ln>
                <a:solidFill>
                  <a:srgbClr val="2F2F2F"/>
                </a:solidFill>
                <a:effectLst/>
                <a:uLnTx/>
                <a:uFillTx/>
                <a:latin typeface="Arial"/>
                <a:ea typeface="+mn-ea"/>
                <a:cs typeface="+mn-cs"/>
              </a:rPr>
              <a:t> greenhouse </a:t>
            </a:r>
            <a:r>
              <a:rPr kumimoji="0" lang="sv-SE" sz="2800" b="0" i="0" u="none" strike="noStrike" kern="100" cap="none" spc="0" normalizeH="0" baseline="0" noProof="0" dirty="0" err="1">
                <a:ln>
                  <a:noFill/>
                </a:ln>
                <a:solidFill>
                  <a:srgbClr val="2F2F2F"/>
                </a:solidFill>
                <a:effectLst/>
                <a:uLnTx/>
                <a:uFillTx/>
                <a:latin typeface="Arial"/>
                <a:ea typeface="+mn-ea"/>
                <a:cs typeface="+mn-cs"/>
              </a:rPr>
              <a:t>gases</a:t>
            </a:r>
            <a:r>
              <a:rPr kumimoji="0" lang="sv-SE" sz="2800" b="0" i="0" u="none" strike="noStrike" kern="100" cap="none" spc="0" normalizeH="0" baseline="0" noProof="0" dirty="0">
                <a:ln>
                  <a:noFill/>
                </a:ln>
                <a:solidFill>
                  <a:srgbClr val="2F2F2F"/>
                </a:solidFill>
                <a:effectLst/>
                <a:uLnTx/>
                <a:uFillTx/>
                <a:latin typeface="Arial"/>
                <a:ea typeface="+mn-ea"/>
                <a:cs typeface="+mn-cs"/>
              </a:rPr>
              <a:t>, N2O and </a:t>
            </a:r>
            <a:r>
              <a:rPr kumimoji="0" lang="sv-SE" sz="2800" b="0" i="0" u="none" strike="noStrike" kern="100" cap="none" spc="0" normalizeH="0" baseline="0" noProof="0" dirty="0" err="1">
                <a:ln>
                  <a:noFill/>
                </a:ln>
                <a:solidFill>
                  <a:srgbClr val="2F2F2F"/>
                </a:solidFill>
                <a:effectLst/>
                <a:uLnTx/>
                <a:uFillTx/>
                <a:latin typeface="Arial"/>
                <a:ea typeface="+mn-ea"/>
                <a:cs typeface="+mn-cs"/>
              </a:rPr>
              <a:t>perfluorocarbons</a:t>
            </a:r>
            <a:r>
              <a:rPr kumimoji="0" lang="sv-SE" sz="2800" b="0" i="0" u="none" strike="noStrike" kern="100" cap="none" spc="0" normalizeH="0" baseline="0" noProof="0" dirty="0">
                <a:ln>
                  <a:noFill/>
                </a:ln>
                <a:solidFill>
                  <a:srgbClr val="2F2F2F"/>
                </a:solidFill>
                <a:effectLst/>
                <a:uLnTx/>
                <a:uFillTx/>
                <a:latin typeface="Arial"/>
                <a:ea typeface="+mn-ea"/>
                <a:cs typeface="+mn-cs"/>
              </a:rPr>
              <a:t> (</a:t>
            </a:r>
            <a:r>
              <a:rPr kumimoji="0" lang="sv-SE" sz="2800" b="0" i="0" u="none" strike="noStrike" kern="100" cap="none" spc="0" normalizeH="0" baseline="0" noProof="0" dirty="0" err="1">
                <a:ln>
                  <a:noFill/>
                </a:ln>
                <a:solidFill>
                  <a:srgbClr val="2F2F2F"/>
                </a:solidFill>
                <a:effectLst/>
                <a:uLnTx/>
                <a:uFillTx/>
                <a:latin typeface="Arial"/>
                <a:ea typeface="+mn-ea"/>
                <a:cs typeface="+mn-cs"/>
              </a:rPr>
              <a:t>PFCs</a:t>
            </a:r>
            <a:r>
              <a:rPr kumimoji="0" lang="sv-SE" sz="2800" b="0" i="0" u="none" strike="noStrike" kern="100" cap="none" spc="0" normalizeH="0" baseline="0" noProof="0" dirty="0">
                <a:ln>
                  <a:noFill/>
                </a:ln>
                <a:solidFill>
                  <a:srgbClr val="2F2F2F"/>
                </a:solidFill>
                <a:effectLst/>
                <a:uLnTx/>
                <a:uFillTx/>
                <a:latin typeface="Arial"/>
                <a:ea typeface="+mn-ea"/>
                <a:cs typeface="+mn-cs"/>
              </a:rPr>
              <a:t>)</a:t>
            </a:r>
            <a:endParaRPr kumimoji="0" lang="sv-SE" sz="2800" b="0" i="1" u="none" strike="noStrike" kern="100" cap="none" spc="0" normalizeH="0" baseline="0" noProof="0" dirty="0">
              <a:ln>
                <a:noFill/>
              </a:ln>
              <a:solidFill>
                <a:srgbClr val="CC0033"/>
              </a:solidFill>
              <a:effectLst/>
              <a:uLnTx/>
              <a:uFillTx/>
              <a:latin typeface="Arial"/>
              <a:ea typeface="+mn-ea"/>
              <a:cs typeface="+mn-cs"/>
            </a:endParaRP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dirty="0" err="1">
                <a:ln>
                  <a:noFill/>
                </a:ln>
                <a:solidFill>
                  <a:srgbClr val="404040"/>
                </a:solidFill>
                <a:effectLst/>
                <a:uLnTx/>
                <a:uFillTx/>
                <a:latin typeface="Arial"/>
                <a:ea typeface="+mn-ea"/>
                <a:cs typeface="+mn-cs"/>
              </a:rPr>
              <a:t>Phase</a:t>
            </a:r>
            <a:r>
              <a:rPr kumimoji="0" lang="sv-SE" sz="2800" b="0" i="0" u="none" strike="noStrike" kern="100" cap="none" spc="0" normalizeH="0" baseline="0" noProof="0" dirty="0">
                <a:ln>
                  <a:noFill/>
                </a:ln>
                <a:solidFill>
                  <a:srgbClr val="404040"/>
                </a:solidFill>
                <a:effectLst/>
                <a:uLnTx/>
                <a:uFillTx/>
                <a:latin typeface="Arial"/>
                <a:ea typeface="+mn-ea"/>
                <a:cs typeface="+mn-cs"/>
              </a:rPr>
              <a:t> 4: 2021-2030</a:t>
            </a:r>
          </a:p>
          <a:p>
            <a:pPr marL="1485900" marR="0" lvl="2" indent="-5715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kumimoji="0" lang="sv-SE" sz="2800" b="0" i="0" u="none" strike="noStrike" kern="100" cap="none" spc="0" normalizeH="0" baseline="0" noProof="0" dirty="0" err="1">
                <a:ln>
                  <a:noFill/>
                </a:ln>
                <a:solidFill>
                  <a:srgbClr val="404040"/>
                </a:solidFill>
                <a:effectLst/>
                <a:uLnTx/>
                <a:uFillTx/>
                <a:latin typeface="Arial"/>
                <a:ea typeface="+mn-ea"/>
                <a:cs typeface="+mn-cs"/>
              </a:rPr>
              <a:t>Annual</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reduction</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cap</a:t>
            </a:r>
            <a:r>
              <a:rPr kumimoji="0" lang="sv-SE" sz="2800" b="0" i="0" u="none" strike="noStrike" kern="100" cap="none" spc="0" normalizeH="0" baseline="0" noProof="0" dirty="0">
                <a:ln>
                  <a:noFill/>
                </a:ln>
                <a:solidFill>
                  <a:srgbClr val="404040"/>
                </a:solidFill>
                <a:effectLst/>
                <a:uLnTx/>
                <a:uFillTx/>
                <a:latin typeface="Arial"/>
                <a:ea typeface="+mn-ea"/>
                <a:cs typeface="+mn-cs"/>
              </a:rPr>
              <a:t> </a:t>
            </a:r>
            <a:r>
              <a:rPr kumimoji="0" lang="sv-SE" sz="2800" b="0" i="0" u="none" strike="noStrike" kern="100" cap="none" spc="0" normalizeH="0" baseline="0" noProof="0" dirty="0" err="1">
                <a:ln>
                  <a:noFill/>
                </a:ln>
                <a:solidFill>
                  <a:srgbClr val="404040"/>
                </a:solidFill>
                <a:effectLst/>
                <a:uLnTx/>
                <a:uFillTx/>
                <a:latin typeface="Arial"/>
                <a:ea typeface="+mn-ea"/>
                <a:cs typeface="+mn-cs"/>
              </a:rPr>
              <a:t>of</a:t>
            </a:r>
            <a:r>
              <a:rPr kumimoji="0" lang="sv-SE" sz="2800" b="0" i="0" u="none" strike="noStrike" kern="100" cap="none" spc="0" normalizeH="0" baseline="0" noProof="0" dirty="0">
                <a:ln>
                  <a:noFill/>
                </a:ln>
                <a:solidFill>
                  <a:srgbClr val="404040"/>
                </a:solidFill>
                <a:effectLst/>
                <a:uLnTx/>
                <a:uFillTx/>
                <a:latin typeface="Arial"/>
                <a:ea typeface="+mn-ea"/>
                <a:cs typeface="+mn-cs"/>
              </a:rPr>
              <a:t> 2.2%</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3600" b="0" i="0" u="none" strike="noStrike" kern="100" cap="none" spc="0" normalizeH="0" baseline="0" noProof="0" dirty="0">
              <a:ln>
                <a:noFill/>
              </a:ln>
              <a:solidFill>
                <a:srgbClr val="404040"/>
              </a:solidFill>
              <a:effectLst/>
              <a:uLnTx/>
              <a:uFillTx/>
              <a:latin typeface="Arial"/>
              <a:ea typeface="Noto Sans CJK SC"/>
              <a:cs typeface="Lohit Devanagari"/>
            </a:endParaRPr>
          </a:p>
        </p:txBody>
      </p:sp>
      <p:pic>
        <p:nvPicPr>
          <p:cNvPr id="5" name="Graphic 4" descr="Coins outline">
            <a:extLst>
              <a:ext uri="{FF2B5EF4-FFF2-40B4-BE49-F238E27FC236}">
                <a16:creationId xmlns:a16="http://schemas.microsoft.com/office/drawing/2014/main" id="{7DD450C9-837E-4E99-9163-46E66856C5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33772" y="3090818"/>
            <a:ext cx="666568" cy="666568"/>
          </a:xfrm>
          <a:prstGeom prst="rect">
            <a:avLst/>
          </a:prstGeom>
        </p:spPr>
      </p:pic>
      <p:sp>
        <p:nvSpPr>
          <p:cNvPr id="4" name="Ribbon: Tilted Up 3">
            <a:extLst>
              <a:ext uri="{FF2B5EF4-FFF2-40B4-BE49-F238E27FC236}">
                <a16:creationId xmlns:a16="http://schemas.microsoft.com/office/drawing/2014/main" id="{54E74926-888A-4525-A1A9-526D2C569E2F}"/>
              </a:ext>
            </a:extLst>
          </p:cNvPr>
          <p:cNvSpPr/>
          <p:nvPr/>
        </p:nvSpPr>
        <p:spPr>
          <a:xfrm>
            <a:off x="10537090" y="2077796"/>
            <a:ext cx="6441094" cy="1679590"/>
          </a:xfrm>
          <a:prstGeom prst="ribbon2">
            <a:avLst>
              <a:gd name="adj1" fmla="val 16667"/>
              <a:gd name="adj2"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sng" strike="noStrike" kern="100" cap="none" spc="0" normalizeH="0" baseline="0" noProof="0" err="1">
                <a:ln>
                  <a:noFill/>
                </a:ln>
                <a:solidFill>
                  <a:srgbClr val="FFFFFF"/>
                </a:solidFill>
                <a:effectLst/>
                <a:uLnTx/>
                <a:uFillTx/>
                <a:latin typeface="Arial"/>
                <a:ea typeface="+mn-ea"/>
                <a:cs typeface="+mn-cs"/>
              </a:rPr>
              <a:t>EU’s</a:t>
            </a:r>
            <a:r>
              <a:rPr kumimoji="0" lang="sv-SE" sz="2800" b="0" i="0" u="sng" strike="noStrike" kern="100" cap="none" spc="0" normalizeH="0" baseline="0" noProof="0">
                <a:ln>
                  <a:noFill/>
                </a:ln>
                <a:solidFill>
                  <a:srgbClr val="FFFFFF"/>
                </a:solidFill>
                <a:effectLst/>
                <a:uLnTx/>
                <a:uFillTx/>
                <a:latin typeface="Arial"/>
                <a:ea typeface="+mn-ea"/>
                <a:cs typeface="+mn-cs"/>
              </a:rPr>
              <a:t> 2030 </a:t>
            </a:r>
            <a:r>
              <a:rPr kumimoji="0" lang="sv-SE" sz="2800" b="0" i="0" u="sng" strike="noStrike" kern="100" cap="none" spc="0" normalizeH="0" baseline="0" noProof="0" err="1">
                <a:ln>
                  <a:noFill/>
                </a:ln>
                <a:solidFill>
                  <a:srgbClr val="FFFFFF"/>
                </a:solidFill>
                <a:effectLst/>
                <a:uLnTx/>
                <a:uFillTx/>
                <a:latin typeface="Arial"/>
                <a:ea typeface="+mn-ea"/>
                <a:cs typeface="+mn-cs"/>
              </a:rPr>
              <a:t>target</a:t>
            </a:r>
            <a:endParaRPr kumimoji="0" lang="sv-SE" sz="2800" b="0" i="0" u="sng" strike="noStrike" kern="100" cap="none" spc="0" normalizeH="0" baseline="0" noProof="0">
              <a:ln>
                <a:noFill/>
              </a:ln>
              <a:solidFill>
                <a:srgbClr val="FFFFFF"/>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800" b="0" i="0" u="none" strike="noStrike" kern="100" cap="none" spc="0" normalizeH="0" baseline="0" noProof="0">
                <a:ln>
                  <a:noFill/>
                </a:ln>
                <a:solidFill>
                  <a:srgbClr val="FFFFFF"/>
                </a:solidFill>
                <a:effectLst/>
                <a:uLnTx/>
                <a:uFillTx/>
                <a:latin typeface="Arial"/>
                <a:ea typeface="+mn-ea"/>
                <a:cs typeface="+mn-cs"/>
              </a:rPr>
              <a:t> </a:t>
            </a:r>
            <a:r>
              <a:rPr kumimoji="0" lang="sv-SE" sz="2800" b="0" i="0" u="none" strike="noStrike" kern="100" cap="none" spc="0" normalizeH="0" baseline="0" noProof="0" err="1">
                <a:ln>
                  <a:noFill/>
                </a:ln>
                <a:solidFill>
                  <a:srgbClr val="FFFFFF"/>
                </a:solidFill>
                <a:effectLst/>
                <a:uLnTx/>
                <a:uFillTx/>
                <a:latin typeface="Arial"/>
                <a:ea typeface="+mn-ea"/>
                <a:cs typeface="+mn-cs"/>
              </a:rPr>
              <a:t>Reduce</a:t>
            </a:r>
            <a:r>
              <a:rPr kumimoji="0" lang="sv-SE" sz="2800" b="0" i="0" u="none" strike="noStrike" kern="100" cap="none" spc="0" normalizeH="0" baseline="0" noProof="0">
                <a:ln>
                  <a:noFill/>
                </a:ln>
                <a:solidFill>
                  <a:srgbClr val="FFFFFF"/>
                </a:solidFill>
                <a:effectLst/>
                <a:uLnTx/>
                <a:uFillTx/>
                <a:latin typeface="Arial"/>
                <a:ea typeface="+mn-ea"/>
                <a:cs typeface="+mn-cs"/>
              </a:rPr>
              <a:t> GHG emissions by </a:t>
            </a:r>
            <a:r>
              <a:rPr kumimoji="0" lang="sv-SE" sz="2800" b="1" i="0" u="none" strike="noStrike" kern="100" cap="none" spc="0" normalizeH="0" baseline="0" noProof="0">
                <a:ln>
                  <a:noFill/>
                </a:ln>
                <a:solidFill>
                  <a:srgbClr val="FFFFFF"/>
                </a:solidFill>
                <a:effectLst/>
                <a:uLnTx/>
                <a:uFillTx/>
                <a:latin typeface="Arial"/>
                <a:ea typeface="+mn-ea"/>
                <a:cs typeface="+mn-cs"/>
              </a:rPr>
              <a:t>55% </a:t>
            </a:r>
            <a:r>
              <a:rPr kumimoji="0" lang="sv-SE" sz="2800" b="0" i="0" u="none" strike="noStrike" kern="100" cap="none" spc="0" normalizeH="0" baseline="0" noProof="0" err="1">
                <a:ln>
                  <a:noFill/>
                </a:ln>
                <a:solidFill>
                  <a:srgbClr val="FFFFFF"/>
                </a:solidFill>
                <a:effectLst/>
                <a:uLnTx/>
                <a:uFillTx/>
                <a:latin typeface="Arial"/>
                <a:ea typeface="+mn-ea"/>
                <a:cs typeface="+mn-cs"/>
              </a:rPr>
              <a:t>compared</a:t>
            </a:r>
            <a:r>
              <a:rPr kumimoji="0" lang="sv-SE" sz="2800" b="0" i="0" u="none" strike="noStrike" kern="100" cap="none" spc="0" normalizeH="0" baseline="0" noProof="0">
                <a:ln>
                  <a:noFill/>
                </a:ln>
                <a:solidFill>
                  <a:srgbClr val="FFFFFF"/>
                </a:solidFill>
                <a:effectLst/>
                <a:uLnTx/>
                <a:uFillTx/>
                <a:latin typeface="Arial"/>
                <a:ea typeface="+mn-ea"/>
                <a:cs typeface="+mn-cs"/>
              </a:rPr>
              <a:t> to 1990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20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72733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9" name="Title 3">
            <a:extLst>
              <a:ext uri="{FF2B5EF4-FFF2-40B4-BE49-F238E27FC236}">
                <a16:creationId xmlns:a16="http://schemas.microsoft.com/office/drawing/2014/main" id="{4E84962A-B870-4CD9-A3DA-1FE228038F42}"/>
              </a:ext>
            </a:extLst>
          </p:cNvPr>
          <p:cNvSpPr>
            <a:spLocks noGrp="1"/>
          </p:cNvSpPr>
          <p:nvPr>
            <p:ph type="title"/>
          </p:nvPr>
        </p:nvSpPr>
        <p:spPr>
          <a:xfrm>
            <a:off x="2431915" y="1432963"/>
            <a:ext cx="13151795"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4.1</a:t>
            </a:r>
            <a:br>
              <a:rPr lang="en-GB" sz="6000" b="1" kern="1200" noProof="0" dirty="0">
                <a:solidFill>
                  <a:srgbClr val="FFFFFF"/>
                </a:solidFill>
                <a:latin typeface="+mj-lt"/>
                <a:ea typeface="+mj-ea"/>
                <a:cs typeface="+mj-cs"/>
              </a:rPr>
            </a:br>
            <a:r>
              <a:rPr lang="en-GB" sz="6000" b="1" kern="1200" noProof="0" dirty="0">
                <a:solidFill>
                  <a:srgbClr val="FFFFFF"/>
                </a:solidFill>
                <a:latin typeface="+mj-lt"/>
                <a:ea typeface="+mj-ea"/>
                <a:cs typeface="+mj-cs"/>
              </a:rPr>
              <a:t>Digital Readiness Level</a:t>
            </a:r>
          </a:p>
        </p:txBody>
      </p:sp>
      <p:sp>
        <p:nvSpPr>
          <p:cNvPr id="18"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24964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21491"/>
            <a:ext cx="3569110" cy="865509"/>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3"/>
          <p:cNvSpPr txBox="1"/>
          <p:nvPr/>
        </p:nvSpPr>
        <p:spPr>
          <a:xfrm>
            <a:off x="1981200" y="1106375"/>
            <a:ext cx="1512692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RETROFEED- Digital Readiness Level</a:t>
            </a:r>
          </a:p>
        </p:txBody>
      </p:sp>
      <p:sp>
        <p:nvSpPr>
          <p:cNvPr id="22" name="TextBox 21">
            <a:extLst>
              <a:ext uri="{FF2B5EF4-FFF2-40B4-BE49-F238E27FC236}">
                <a16:creationId xmlns:a16="http://schemas.microsoft.com/office/drawing/2014/main" id="{F21DCD0B-B68A-4D7A-9F6C-6D71442D13F2}"/>
              </a:ext>
            </a:extLst>
          </p:cNvPr>
          <p:cNvSpPr txBox="1"/>
          <p:nvPr/>
        </p:nvSpPr>
        <p:spPr>
          <a:xfrm>
            <a:off x="228599" y="2550382"/>
            <a:ext cx="17807749" cy="6124754"/>
          </a:xfrm>
          <a:prstGeom prst="rect">
            <a:avLst/>
          </a:prstGeom>
        </p:spPr>
        <p:txBody>
          <a:bodyPr wrap="square" lIns="0" tIns="0" rIns="0" bIns="0" rtlCol="0" anchor="t">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It is an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assessment</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done on the industrial plants where potential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gaps</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between their current level and their requirements for implementing retrofitting solutions are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identified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This is done to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avoid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process</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 disruptions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or product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quality variations</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0" i="1" u="none" strike="noStrike" kern="1200" cap="none" spc="0" normalizeH="0" baseline="0" noProof="0">
              <a:ln>
                <a:noFill/>
              </a:ln>
              <a:solidFill>
                <a:srgbClr val="CC0033"/>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1" u="none" strike="noStrike" kern="1200" cap="none" spc="0" normalizeH="0" baseline="0" noProof="0">
              <a:ln>
                <a:noFill/>
              </a:ln>
              <a:solidFill>
                <a:srgbClr val="CC0033"/>
              </a:solidFill>
              <a:effectLst/>
              <a:uLnTx/>
              <a:uFillTx/>
              <a:latin typeface="Arial" panose="020B0604020202020204" pitchFamily="34" charset="0"/>
              <a:ea typeface="+mn-ea"/>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It is the starting point to develop a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step-by-step digital retrofitting development plan </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covering hardware, software as well as data management aspects.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Investment</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and technical and organizational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risks</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are also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estimated</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as well as the </a:t>
            </a:r>
            <a:r>
              <a:rPr kumimoji="0" lang="en-US" sz="3600" b="1" i="0" u="none" strike="noStrike" kern="1200" cap="none" spc="0" normalizeH="0" baseline="0" noProof="0">
                <a:ln>
                  <a:noFill/>
                </a:ln>
                <a:solidFill>
                  <a:srgbClr val="000000"/>
                </a:solidFill>
                <a:effectLst/>
                <a:uLnTx/>
                <a:uFillTx/>
                <a:latin typeface="Arial" panose="020B0604020202020204" pitchFamily="34" charset="0"/>
                <a:ea typeface="+mn-ea"/>
                <a:cs typeface="+mn-cs"/>
              </a:rPr>
              <a:t>strategic fit</a:t>
            </a:r>
            <a:r>
              <a:rPr kumimoji="0" lang="en-US"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with broader industry 4.0 plans. </a:t>
            </a:r>
            <a:endParaRPr kumimoji="0" lang="sv-SE" sz="3600" b="0" i="0" u="none" strike="noStrike" kern="100" cap="none" spc="0" normalizeH="0" baseline="0" noProof="0">
              <a:ln>
                <a:noFill/>
              </a:ln>
              <a:solidFill>
                <a:srgbClr val="404040"/>
              </a:solidFill>
              <a:effectLst/>
              <a:uLnTx/>
              <a:uFillTx/>
              <a:latin typeface="Arial"/>
              <a:ea typeface="Noto Sans CJK SC"/>
              <a:cs typeface="Lohit Devanagari"/>
            </a:endParaRP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sv-SE" sz="3600" b="0" i="0" u="none" strike="noStrike" kern="100" cap="none" spc="0" normalizeH="0" baseline="0" noProof="0">
              <a:ln>
                <a:noFill/>
              </a:ln>
              <a:solidFill>
                <a:srgbClr val="404040"/>
              </a:solidFill>
              <a:effectLst/>
              <a:uLnTx/>
              <a:uFillTx/>
              <a:latin typeface="Arial"/>
              <a:ea typeface="Noto Sans CJK SC"/>
              <a:cs typeface="Lohit Devanagari"/>
            </a:endParaRPr>
          </a:p>
        </p:txBody>
      </p:sp>
      <p:sp>
        <p:nvSpPr>
          <p:cNvPr id="4" name="TextBox 3">
            <a:extLst>
              <a:ext uri="{FF2B5EF4-FFF2-40B4-BE49-F238E27FC236}">
                <a16:creationId xmlns:a16="http://schemas.microsoft.com/office/drawing/2014/main" id="{CCEEBDE3-1B0F-4AA5-A0A6-CD4BB2F34487}"/>
              </a:ext>
            </a:extLst>
          </p:cNvPr>
          <p:cNvSpPr txBox="1"/>
          <p:nvPr/>
        </p:nvSpPr>
        <p:spPr>
          <a:xfrm>
            <a:off x="5226598" y="4735937"/>
            <a:ext cx="1109986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CC0033"/>
                </a:solidFill>
                <a:effectLst/>
                <a:uLnTx/>
                <a:uFillTx/>
                <a:latin typeface="Arial" panose="020B0604020202020204" pitchFamily="34" charset="0"/>
                <a:ea typeface="+mn-ea"/>
                <a:cs typeface="+mn-cs"/>
              </a:rPr>
              <a:t>How “RETROFEED-Ready” are the industrial plants?</a:t>
            </a:r>
            <a:endParaRPr kumimoji="0" lang="sv-SE" sz="3600" b="0" i="0" u="none" strike="noStrike" kern="1200" cap="none" spc="0" normalizeH="0" baseline="0" noProof="0">
              <a:ln>
                <a:noFill/>
              </a:ln>
              <a:solidFill>
                <a:srgbClr val="2F2F2F"/>
              </a:solidFill>
              <a:effectLst/>
              <a:uLnTx/>
              <a:uFillTx/>
              <a:latin typeface="Arial"/>
              <a:ea typeface="+mn-ea"/>
              <a:cs typeface="+mn-cs"/>
            </a:endParaRPr>
          </a:p>
        </p:txBody>
      </p:sp>
      <p:sp>
        <p:nvSpPr>
          <p:cNvPr id="5" name="Arrow: Bent 4">
            <a:extLst>
              <a:ext uri="{FF2B5EF4-FFF2-40B4-BE49-F238E27FC236}">
                <a16:creationId xmlns:a16="http://schemas.microsoft.com/office/drawing/2014/main" id="{946290AA-39A6-40E1-A217-1324AD5D00F9}"/>
              </a:ext>
            </a:extLst>
          </p:cNvPr>
          <p:cNvSpPr/>
          <p:nvPr/>
        </p:nvSpPr>
        <p:spPr>
          <a:xfrm flipV="1">
            <a:off x="3829665" y="4396620"/>
            <a:ext cx="1047135" cy="865509"/>
          </a:xfrm>
          <a:prstGeom prst="bentArrow">
            <a:avLst>
              <a:gd name="adj1" fmla="val 25000"/>
              <a:gd name="adj2" fmla="val 42040"/>
              <a:gd name="adj3" fmla="val 35224"/>
              <a:gd name="adj4" fmla="val 16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F2F2F"/>
              </a:solidFill>
              <a:effectLst/>
              <a:uLnTx/>
              <a:uFillTx/>
              <a:latin typeface="Arial"/>
              <a:ea typeface="+mn-ea"/>
              <a:cs typeface="+mn-cs"/>
            </a:endParaRPr>
          </a:p>
        </p:txBody>
      </p:sp>
      <p:sp>
        <p:nvSpPr>
          <p:cNvPr id="21" name="TextBox 20">
            <a:extLst>
              <a:ext uri="{FF2B5EF4-FFF2-40B4-BE49-F238E27FC236}">
                <a16:creationId xmlns:a16="http://schemas.microsoft.com/office/drawing/2014/main" id="{EC66C9A9-AD76-44D3-A988-0B7337079C14}"/>
              </a:ext>
            </a:extLst>
          </p:cNvPr>
          <p:cNvSpPr txBox="1"/>
          <p:nvPr/>
        </p:nvSpPr>
        <p:spPr>
          <a:xfrm>
            <a:off x="6400799" y="8280176"/>
            <a:ext cx="9925667" cy="1200329"/>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CC0033"/>
                </a:solidFill>
                <a:effectLst/>
                <a:uLnTx/>
                <a:uFillTx/>
                <a:latin typeface="Arial" panose="020B0604020202020204" pitchFamily="34" charset="0"/>
                <a:ea typeface="+mn-ea"/>
                <a:cs typeface="+mn-cs"/>
              </a:rPr>
              <a:t>What steps are to be taken to make the industry ready to replicate RETROFEED solutions?</a:t>
            </a:r>
            <a:endParaRPr kumimoji="0" lang="sv-SE" sz="3600" b="0" i="0" u="none" strike="noStrike" kern="1200" cap="none" spc="0" normalizeH="0" baseline="0" noProof="0">
              <a:ln>
                <a:noFill/>
              </a:ln>
              <a:solidFill>
                <a:srgbClr val="2F2F2F"/>
              </a:solidFill>
              <a:effectLst/>
              <a:uLnTx/>
              <a:uFillTx/>
              <a:latin typeface="Arial"/>
              <a:ea typeface="+mn-ea"/>
              <a:cs typeface="+mn-cs"/>
            </a:endParaRPr>
          </a:p>
        </p:txBody>
      </p:sp>
      <p:sp>
        <p:nvSpPr>
          <p:cNvPr id="23" name="Arrow: Bent 22">
            <a:extLst>
              <a:ext uri="{FF2B5EF4-FFF2-40B4-BE49-F238E27FC236}">
                <a16:creationId xmlns:a16="http://schemas.microsoft.com/office/drawing/2014/main" id="{8DEC5F8B-B6D6-4415-89DC-287AA7F7FC5C}"/>
              </a:ext>
            </a:extLst>
          </p:cNvPr>
          <p:cNvSpPr/>
          <p:nvPr/>
        </p:nvSpPr>
        <p:spPr>
          <a:xfrm flipV="1">
            <a:off x="4876800" y="8206737"/>
            <a:ext cx="1047135" cy="865509"/>
          </a:xfrm>
          <a:prstGeom prst="bentArrow">
            <a:avLst>
              <a:gd name="adj1" fmla="val 25000"/>
              <a:gd name="adj2" fmla="val 42040"/>
              <a:gd name="adj3" fmla="val 35224"/>
              <a:gd name="adj4" fmla="val 164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2F2F2F"/>
              </a:solidFill>
              <a:effectLst/>
              <a:uLnTx/>
              <a:uFillTx/>
              <a:latin typeface="Arial"/>
              <a:ea typeface="+mn-ea"/>
              <a:cs typeface="+mn-cs"/>
            </a:endParaRPr>
          </a:p>
        </p:txBody>
      </p:sp>
    </p:spTree>
    <p:extLst>
      <p:ext uri="{BB962C8B-B14F-4D97-AF65-F5344CB8AC3E}">
        <p14:creationId xmlns:p14="http://schemas.microsoft.com/office/powerpoint/2010/main" val="5004683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79098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21491"/>
            <a:ext cx="3569110" cy="865509"/>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4" name="TextBox 13">
            <a:extLst>
              <a:ext uri="{FF2B5EF4-FFF2-40B4-BE49-F238E27FC236}">
                <a16:creationId xmlns:a16="http://schemas.microsoft.com/office/drawing/2014/main" id="{F665596E-9D66-4C46-8113-C9586C8456E9}"/>
              </a:ext>
            </a:extLst>
          </p:cNvPr>
          <p:cNvSpPr txBox="1"/>
          <p:nvPr/>
        </p:nvSpPr>
        <p:spPr>
          <a:xfrm>
            <a:off x="-514362" y="1089405"/>
            <a:ext cx="19316700"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Overview of RETROFEED- Digital Readiness Levels</a:t>
            </a:r>
          </a:p>
        </p:txBody>
      </p:sp>
      <p:pic>
        <p:nvPicPr>
          <p:cNvPr id="25" name="Picture 24">
            <a:extLst>
              <a:ext uri="{FF2B5EF4-FFF2-40B4-BE49-F238E27FC236}">
                <a16:creationId xmlns:a16="http://schemas.microsoft.com/office/drawing/2014/main" id="{983E9C26-C326-4CE5-B233-5D25C75F47D2}"/>
              </a:ext>
            </a:extLst>
          </p:cNvPr>
          <p:cNvPicPr>
            <a:picLocks noChangeAspect="1"/>
          </p:cNvPicPr>
          <p:nvPr/>
        </p:nvPicPr>
        <p:blipFill rotWithShape="1">
          <a:blip r:embed="rId6"/>
          <a:srcRect l="627" t="11138" r="-627" b="-421"/>
          <a:stretch/>
        </p:blipFill>
        <p:spPr>
          <a:xfrm>
            <a:off x="1051663" y="2570869"/>
            <a:ext cx="16096941" cy="5814356"/>
          </a:xfrm>
          <a:prstGeom prst="rect">
            <a:avLst/>
          </a:prstGeom>
        </p:spPr>
      </p:pic>
      <p:sp>
        <p:nvSpPr>
          <p:cNvPr id="6" name="TextBox 5">
            <a:extLst>
              <a:ext uri="{FF2B5EF4-FFF2-40B4-BE49-F238E27FC236}">
                <a16:creationId xmlns:a16="http://schemas.microsoft.com/office/drawing/2014/main" id="{25E91127-4A55-4FEF-8F07-DCB484890CD6}"/>
              </a:ext>
            </a:extLst>
          </p:cNvPr>
          <p:cNvSpPr txBox="1"/>
          <p:nvPr/>
        </p:nvSpPr>
        <p:spPr>
          <a:xfrm>
            <a:off x="981371" y="8280369"/>
            <a:ext cx="81312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F2F2F"/>
                </a:solidFill>
                <a:effectLst/>
                <a:uLnTx/>
                <a:uFillTx/>
                <a:latin typeface="Arial"/>
                <a:ea typeface="+mn-ea"/>
                <a:cs typeface="+mn-cs"/>
              </a:rPr>
              <a:t>DRL:Digital Readiness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1" i="0" u="none" strike="noStrike" kern="1200" cap="none" spc="0" normalizeH="0" baseline="0" noProof="0">
                <a:ln>
                  <a:noFill/>
                </a:ln>
                <a:solidFill>
                  <a:srgbClr val="2F2F2F"/>
                </a:solidFill>
                <a:effectLst/>
                <a:uLnTx/>
                <a:uFillTx/>
                <a:latin typeface="Arial"/>
                <a:ea typeface="+mn-ea"/>
                <a:cs typeface="+mn-cs"/>
              </a:rPr>
              <a:t>RF: Retrofeed</a:t>
            </a:r>
          </a:p>
        </p:txBody>
      </p:sp>
    </p:spTree>
    <p:extLst>
      <p:ext uri="{BB962C8B-B14F-4D97-AF65-F5344CB8AC3E}">
        <p14:creationId xmlns:p14="http://schemas.microsoft.com/office/powerpoint/2010/main" val="2266500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79098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21491"/>
            <a:ext cx="3569110" cy="865509"/>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4" name="TextBox 13">
            <a:extLst>
              <a:ext uri="{FF2B5EF4-FFF2-40B4-BE49-F238E27FC236}">
                <a16:creationId xmlns:a16="http://schemas.microsoft.com/office/drawing/2014/main" id="{F665596E-9D66-4C46-8113-C9586C8456E9}"/>
              </a:ext>
            </a:extLst>
          </p:cNvPr>
          <p:cNvSpPr txBox="1"/>
          <p:nvPr/>
        </p:nvSpPr>
        <p:spPr>
          <a:xfrm>
            <a:off x="-514350" y="763022"/>
            <a:ext cx="19316700"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Detailed description of the RF-DRL</a:t>
            </a:r>
          </a:p>
        </p:txBody>
      </p:sp>
      <p:pic>
        <p:nvPicPr>
          <p:cNvPr id="21" name="Picture 20">
            <a:extLst>
              <a:ext uri="{FF2B5EF4-FFF2-40B4-BE49-F238E27FC236}">
                <a16:creationId xmlns:a16="http://schemas.microsoft.com/office/drawing/2014/main" id="{AF78394D-7958-4234-8CC6-D4119E9ECB72}"/>
              </a:ext>
            </a:extLst>
          </p:cNvPr>
          <p:cNvPicPr>
            <a:picLocks noChangeAspect="1"/>
          </p:cNvPicPr>
          <p:nvPr/>
        </p:nvPicPr>
        <p:blipFill rotWithShape="1">
          <a:blip r:embed="rId6"/>
          <a:srcRect t="10230"/>
          <a:stretch/>
        </p:blipFill>
        <p:spPr>
          <a:xfrm>
            <a:off x="2237873" y="2087222"/>
            <a:ext cx="13499432" cy="3657600"/>
          </a:xfrm>
          <a:prstGeom prst="rect">
            <a:avLst/>
          </a:prstGeom>
        </p:spPr>
      </p:pic>
      <p:pic>
        <p:nvPicPr>
          <p:cNvPr id="22" name="Picture 21">
            <a:extLst>
              <a:ext uri="{FF2B5EF4-FFF2-40B4-BE49-F238E27FC236}">
                <a16:creationId xmlns:a16="http://schemas.microsoft.com/office/drawing/2014/main" id="{67F4BFCB-4789-4E37-8F24-B05A97D56EB6}"/>
              </a:ext>
            </a:extLst>
          </p:cNvPr>
          <p:cNvPicPr>
            <a:picLocks noChangeAspect="1"/>
          </p:cNvPicPr>
          <p:nvPr/>
        </p:nvPicPr>
        <p:blipFill>
          <a:blip r:embed="rId7"/>
          <a:stretch>
            <a:fillRect/>
          </a:stretch>
        </p:blipFill>
        <p:spPr>
          <a:xfrm>
            <a:off x="2237874" y="5918257"/>
            <a:ext cx="13324994" cy="3657600"/>
          </a:xfrm>
          <a:prstGeom prst="rect">
            <a:avLst/>
          </a:prstGeom>
        </p:spPr>
      </p:pic>
    </p:spTree>
    <p:extLst>
      <p:ext uri="{BB962C8B-B14F-4D97-AF65-F5344CB8AC3E}">
        <p14:creationId xmlns:p14="http://schemas.microsoft.com/office/powerpoint/2010/main" val="1444869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79098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21491"/>
            <a:ext cx="3569110" cy="865509"/>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4" name="TextBox 13">
            <a:extLst>
              <a:ext uri="{FF2B5EF4-FFF2-40B4-BE49-F238E27FC236}">
                <a16:creationId xmlns:a16="http://schemas.microsoft.com/office/drawing/2014/main" id="{F665596E-9D66-4C46-8113-C9586C8456E9}"/>
              </a:ext>
            </a:extLst>
          </p:cNvPr>
          <p:cNvSpPr txBox="1"/>
          <p:nvPr/>
        </p:nvSpPr>
        <p:spPr>
          <a:xfrm>
            <a:off x="-514350" y="763022"/>
            <a:ext cx="19316700"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Detailed description of the RF-DRL</a:t>
            </a:r>
          </a:p>
        </p:txBody>
      </p:sp>
      <p:pic>
        <p:nvPicPr>
          <p:cNvPr id="23" name="Picture 22">
            <a:extLst>
              <a:ext uri="{FF2B5EF4-FFF2-40B4-BE49-F238E27FC236}">
                <a16:creationId xmlns:a16="http://schemas.microsoft.com/office/drawing/2014/main" id="{CEB844F2-3441-4490-980A-FC0D926A7FA5}"/>
              </a:ext>
            </a:extLst>
          </p:cNvPr>
          <p:cNvPicPr>
            <a:picLocks noChangeAspect="1"/>
          </p:cNvPicPr>
          <p:nvPr/>
        </p:nvPicPr>
        <p:blipFill>
          <a:blip r:embed="rId6"/>
          <a:stretch>
            <a:fillRect/>
          </a:stretch>
        </p:blipFill>
        <p:spPr>
          <a:xfrm>
            <a:off x="2370118" y="2019840"/>
            <a:ext cx="12958114" cy="3558277"/>
          </a:xfrm>
          <a:prstGeom prst="rect">
            <a:avLst/>
          </a:prstGeom>
        </p:spPr>
      </p:pic>
      <p:pic>
        <p:nvPicPr>
          <p:cNvPr id="25" name="Picture 24">
            <a:extLst>
              <a:ext uri="{FF2B5EF4-FFF2-40B4-BE49-F238E27FC236}">
                <a16:creationId xmlns:a16="http://schemas.microsoft.com/office/drawing/2014/main" id="{ACCA52BA-73D4-4923-8C1D-AADC43E70538}"/>
              </a:ext>
            </a:extLst>
          </p:cNvPr>
          <p:cNvPicPr>
            <a:picLocks noChangeAspect="1"/>
          </p:cNvPicPr>
          <p:nvPr/>
        </p:nvPicPr>
        <p:blipFill>
          <a:blip r:embed="rId7"/>
          <a:stretch>
            <a:fillRect/>
          </a:stretch>
        </p:blipFill>
        <p:spPr>
          <a:xfrm>
            <a:off x="2346055" y="5709437"/>
            <a:ext cx="12958113" cy="3950228"/>
          </a:xfrm>
          <a:prstGeom prst="rect">
            <a:avLst/>
          </a:prstGeom>
        </p:spPr>
      </p:pic>
    </p:spTree>
    <p:extLst>
      <p:ext uri="{BB962C8B-B14F-4D97-AF65-F5344CB8AC3E}">
        <p14:creationId xmlns:p14="http://schemas.microsoft.com/office/powerpoint/2010/main" val="48384778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9" name="Title 3">
            <a:extLst>
              <a:ext uri="{FF2B5EF4-FFF2-40B4-BE49-F238E27FC236}">
                <a16:creationId xmlns:a16="http://schemas.microsoft.com/office/drawing/2014/main" id="{4E84962A-B870-4CD9-A3DA-1FE228038F42}"/>
              </a:ext>
            </a:extLst>
          </p:cNvPr>
          <p:cNvSpPr>
            <a:spLocks noGrp="1"/>
          </p:cNvSpPr>
          <p:nvPr>
            <p:ph type="title"/>
          </p:nvPr>
        </p:nvSpPr>
        <p:spPr>
          <a:xfrm>
            <a:off x="3298742" y="1495308"/>
            <a:ext cx="11685944" cy="4348463"/>
          </a:xfrm>
        </p:spPr>
        <p:txBody>
          <a:bodyPr vert="horz" lIns="91440" tIns="45720" rIns="91440" bIns="45720" rtlCol="0" anchor="b">
            <a:normAutofit/>
          </a:bodyPr>
          <a:lstStyle/>
          <a:p>
            <a:pPr indent="457200">
              <a:lnSpc>
                <a:spcPct val="90000"/>
              </a:lnSpc>
              <a:spcAft>
                <a:spcPts val="600"/>
              </a:spcAft>
            </a:pPr>
            <a:r>
              <a:rPr lang="en-GB" sz="6000" b="1" kern="1200" noProof="0" dirty="0">
                <a:solidFill>
                  <a:srgbClr val="FFFFFF"/>
                </a:solidFill>
                <a:latin typeface="+mj-lt"/>
                <a:ea typeface="+mj-ea"/>
                <a:cs typeface="+mj-cs"/>
              </a:rPr>
              <a:t>Chapter </a:t>
            </a:r>
            <a:r>
              <a:rPr lang="en-GB" sz="6000" b="1" noProof="0" dirty="0">
                <a:solidFill>
                  <a:srgbClr val="FFFFFF"/>
                </a:solidFill>
              </a:rPr>
              <a:t>4</a:t>
            </a:r>
            <a:r>
              <a:rPr lang="en-GB" sz="6000" b="1" kern="1200" noProof="0" dirty="0">
                <a:solidFill>
                  <a:srgbClr val="FFFFFF"/>
                </a:solidFill>
                <a:latin typeface="+mj-lt"/>
                <a:ea typeface="+mj-ea"/>
                <a:cs typeface="+mj-cs"/>
              </a:rPr>
              <a:t>.2 </a:t>
            </a:r>
            <a:br>
              <a:rPr lang="en-GB" sz="6000" b="1" kern="1200" noProof="0" dirty="0">
                <a:solidFill>
                  <a:srgbClr val="FFFFFF"/>
                </a:solidFill>
                <a:latin typeface="+mj-lt"/>
                <a:ea typeface="+mj-ea"/>
                <a:cs typeface="+mj-cs"/>
              </a:rPr>
            </a:br>
            <a:r>
              <a:rPr lang="en-GB" sz="6000" b="1" kern="1200" noProof="0" dirty="0">
                <a:solidFill>
                  <a:srgbClr val="FFFFFF"/>
                </a:solidFill>
                <a:latin typeface="+mj-lt"/>
                <a:ea typeface="+mj-ea"/>
                <a:cs typeface="+mj-cs"/>
              </a:rPr>
              <a:t>Digital Twins in Industrial </a:t>
            </a:r>
            <a:r>
              <a:rPr lang="en-GB" sz="6000" b="1" noProof="0" dirty="0">
                <a:solidFill>
                  <a:srgbClr val="FFFFFF"/>
                </a:solidFill>
              </a:rPr>
              <a:t>R</a:t>
            </a:r>
            <a:r>
              <a:rPr lang="en-GB" sz="6000" b="1" kern="1200" noProof="0" dirty="0">
                <a:solidFill>
                  <a:srgbClr val="FFFFFF"/>
                </a:solidFill>
                <a:latin typeface="+mj-lt"/>
                <a:ea typeface="+mj-ea"/>
                <a:cs typeface="+mj-cs"/>
              </a:rPr>
              <a:t>etrofitting</a:t>
            </a:r>
          </a:p>
        </p:txBody>
      </p:sp>
      <p:sp>
        <p:nvSpPr>
          <p:cNvPr id="18"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3101607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0" y="850387"/>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What is a Digital Twin?</a:t>
            </a:r>
          </a:p>
        </p:txBody>
      </p:sp>
      <p:sp>
        <p:nvSpPr>
          <p:cNvPr id="13" name="TextBox 14">
            <a:extLst>
              <a:ext uri="{FF2B5EF4-FFF2-40B4-BE49-F238E27FC236}">
                <a16:creationId xmlns:a16="http://schemas.microsoft.com/office/drawing/2014/main" id="{A1488B97-33A5-4E7F-BE73-058AD77EDB3A}"/>
              </a:ext>
            </a:extLst>
          </p:cNvPr>
          <p:cNvSpPr txBox="1"/>
          <p:nvPr/>
        </p:nvSpPr>
        <p:spPr>
          <a:xfrm>
            <a:off x="838200" y="2085985"/>
            <a:ext cx="16611600" cy="7676140"/>
          </a:xfrm>
          <a:prstGeom prst="rect">
            <a:avLst/>
          </a:prstGeom>
        </p:spPr>
        <p:txBody>
          <a:bodyPr wrap="square" lIns="0" tIns="0" rIns="0" bIns="0" rtlCol="0" anchor="t">
            <a:spAutoFit/>
          </a:bodyPr>
          <a:lstStyle/>
          <a:p>
            <a:pPr>
              <a:lnSpc>
                <a:spcPct val="150000"/>
              </a:lnSpc>
            </a:pPr>
            <a:r>
              <a:rPr lang="en-US" sz="2800">
                <a:cs typeface="Arial" panose="020B0604020202020204" pitchFamily="34" charset="0"/>
              </a:rPr>
              <a:t>A Digital Twin (DT) is a model in the form of computer program that uses real world data to create simulations that can predict how a product or process will perform. </a:t>
            </a:r>
          </a:p>
          <a:p>
            <a:pPr>
              <a:lnSpc>
                <a:spcPct val="150000"/>
              </a:lnSpc>
            </a:pPr>
            <a:r>
              <a:rPr lang="en-US" sz="2800">
                <a:cs typeface="Arial" panose="020B0604020202020204" pitchFamily="34" charset="0"/>
              </a:rPr>
              <a:t>In the RETROFEED project DT corresponds to computational model of the core processes, whose retrofitting is the main focus.</a:t>
            </a:r>
          </a:p>
          <a:p>
            <a:pPr>
              <a:lnSpc>
                <a:spcPct val="150000"/>
              </a:lnSpc>
            </a:pPr>
            <a:r>
              <a:rPr lang="en-US" sz="2800">
                <a:cs typeface="Arial" panose="020B0604020202020204" pitchFamily="34" charset="0"/>
              </a:rPr>
              <a:t>Examples of techniques utilized in development of digital twins: </a:t>
            </a:r>
          </a:p>
          <a:p>
            <a:pPr marL="914400" lvl="1" indent="-457200">
              <a:lnSpc>
                <a:spcPct val="150000"/>
              </a:lnSpc>
              <a:buFont typeface="Courier New" panose="02070309020205020404" pitchFamily="49" charset="0"/>
              <a:buChar char="o"/>
            </a:pPr>
            <a:r>
              <a:rPr lang="en-US" sz="2800">
                <a:cs typeface="Arial" panose="020B0604020202020204" pitchFamily="34" charset="0"/>
              </a:rPr>
              <a:t>Machine Learning</a:t>
            </a:r>
          </a:p>
          <a:p>
            <a:pPr marL="1371600" lvl="2" indent="-457200">
              <a:lnSpc>
                <a:spcPct val="150000"/>
              </a:lnSpc>
              <a:buFont typeface="Wingdings" panose="05000000000000000000" pitchFamily="2" charset="2"/>
              <a:buChar char="§"/>
            </a:pPr>
            <a:r>
              <a:rPr lang="en-US" sz="2800">
                <a:cs typeface="Arial" panose="020B0604020202020204" pitchFamily="34" charset="0"/>
              </a:rPr>
              <a:t>Capture the system behavior with data history</a:t>
            </a:r>
          </a:p>
          <a:p>
            <a:pPr marL="1371600" lvl="2" indent="-457200">
              <a:lnSpc>
                <a:spcPct val="150000"/>
              </a:lnSpc>
              <a:buFont typeface="Wingdings" panose="05000000000000000000" pitchFamily="2" charset="2"/>
              <a:buChar char="§"/>
            </a:pPr>
            <a:r>
              <a:rPr lang="en-US" sz="2800">
                <a:cs typeface="Arial" panose="020B0604020202020204" pitchFamily="34" charset="0"/>
              </a:rPr>
              <a:t>Identify new patterns of data and predict the behavior of systems more quickly and effectively</a:t>
            </a:r>
          </a:p>
          <a:p>
            <a:pPr marL="914400" lvl="1" indent="-457200">
              <a:lnSpc>
                <a:spcPct val="150000"/>
              </a:lnSpc>
              <a:buFont typeface="Courier New" panose="02070309020205020404" pitchFamily="49" charset="0"/>
              <a:buChar char="o"/>
            </a:pPr>
            <a:r>
              <a:rPr lang="en-US" sz="2800">
                <a:cs typeface="Arial" panose="020B0604020202020204" pitchFamily="34" charset="0"/>
              </a:rPr>
              <a:t>Computational Fluid Dynamics (CFD) model</a:t>
            </a:r>
          </a:p>
          <a:p>
            <a:pPr marL="1371600" lvl="2" indent="-457200">
              <a:lnSpc>
                <a:spcPct val="150000"/>
              </a:lnSpc>
              <a:buFont typeface="Wingdings" panose="05000000000000000000" pitchFamily="2" charset="2"/>
              <a:buChar char="§"/>
            </a:pPr>
            <a:r>
              <a:rPr lang="en-US" sz="2800">
                <a:cs typeface="Arial" panose="020B0604020202020204" pitchFamily="34" charset="0"/>
              </a:rPr>
              <a:t>Useful in smelters, combustion chambers, boilers</a:t>
            </a:r>
          </a:p>
          <a:p>
            <a:pPr marL="1371600" lvl="2" indent="-457200">
              <a:lnSpc>
                <a:spcPct val="150000"/>
              </a:lnSpc>
              <a:buFont typeface="Wingdings" panose="05000000000000000000" pitchFamily="2" charset="2"/>
              <a:buChar char="§"/>
            </a:pPr>
            <a:r>
              <a:rPr lang="en-US" sz="2800">
                <a:cs typeface="Arial" panose="020B0604020202020204" pitchFamily="34" charset="0"/>
              </a:rPr>
              <a:t>Predicts the thermal profile, chemical composition and </a:t>
            </a:r>
          </a:p>
          <a:p>
            <a:pPr lvl="2">
              <a:lnSpc>
                <a:spcPct val="150000"/>
              </a:lnSpc>
            </a:pPr>
            <a:r>
              <a:rPr lang="en-US" sz="2800">
                <a:cs typeface="Arial" panose="020B0604020202020204" pitchFamily="34" charset="0"/>
              </a:rPr>
              <a:t>melting conditions</a:t>
            </a:r>
          </a:p>
        </p:txBody>
      </p:sp>
      <p:pic>
        <p:nvPicPr>
          <p:cNvPr id="4" name="Picture 3">
            <a:extLst>
              <a:ext uri="{FF2B5EF4-FFF2-40B4-BE49-F238E27FC236}">
                <a16:creationId xmlns:a16="http://schemas.microsoft.com/office/drawing/2014/main" id="{79162037-3474-7BEA-A987-EA3224AFC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8440" y="7421868"/>
            <a:ext cx="4029490" cy="2014745"/>
          </a:xfrm>
          <a:prstGeom prst="rect">
            <a:avLst/>
          </a:prstGeom>
        </p:spPr>
      </p:pic>
    </p:spTree>
    <p:extLst>
      <p:ext uri="{BB962C8B-B14F-4D97-AF65-F5344CB8AC3E}">
        <p14:creationId xmlns:p14="http://schemas.microsoft.com/office/powerpoint/2010/main" val="42334410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a:extLst>
              <a:ext uri="{FF2B5EF4-FFF2-40B4-BE49-F238E27FC236}">
                <a16:creationId xmlns:a16="http://schemas.microsoft.com/office/drawing/2014/main" id="{40F653FC-8BB6-4A38-B816-63E71BFC7FBE}"/>
              </a:ext>
            </a:extLst>
          </p:cNvPr>
          <p:cNvSpPr txBox="1"/>
          <p:nvPr/>
        </p:nvSpPr>
        <p:spPr>
          <a:xfrm>
            <a:off x="765314" y="2454224"/>
            <a:ext cx="9648912" cy="6891310"/>
          </a:xfrm>
          <a:prstGeom prst="rect">
            <a:avLst/>
          </a:prstGeom>
          <a:noFill/>
        </p:spPr>
        <p:txBody>
          <a:bodyPr wrap="square" rtlCol="0">
            <a:spAutoFit/>
          </a:bodyPr>
          <a:lstStyle/>
          <a:p>
            <a:pPr>
              <a:lnSpc>
                <a:spcPct val="150000"/>
              </a:lnSpc>
              <a:defRPr/>
            </a:pPr>
            <a:r>
              <a:rPr lang="en-US" sz="3000" dirty="0">
                <a:solidFill>
                  <a:srgbClr val="2F2F2F"/>
                </a:solidFill>
                <a:latin typeface="Arial" panose="020B0604020202020204" pitchFamily="34" charset="0"/>
                <a:cs typeface="Arial" panose="020B0604020202020204" pitchFamily="34" charset="0"/>
              </a:rPr>
              <a:t>DT are meant to be integrated in the software infrastructure of the </a:t>
            </a:r>
            <a:r>
              <a:rPr kumimoji="0" lang="sv-SE" sz="30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Decision Support System (</a:t>
            </a:r>
            <a:r>
              <a:rPr lang="en-US" sz="3000" dirty="0">
                <a:solidFill>
                  <a:srgbClr val="2F2F2F"/>
                </a:solidFill>
                <a:latin typeface="Arial" panose="020B0604020202020204" pitchFamily="34" charset="0"/>
                <a:cs typeface="Arial" panose="020B0604020202020204" pitchFamily="34" charset="0"/>
              </a:rPr>
              <a:t>DSS), to provide it with information on the functioning of the relevant processes in the respective demo-site. </a:t>
            </a:r>
          </a:p>
          <a:p>
            <a:pPr>
              <a:lnSpc>
                <a:spcPct val="150000"/>
              </a:lnSpc>
              <a:defRPr/>
            </a:pPr>
            <a:endParaRPr kumimoji="0" lang="en-US" sz="30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endParaRPr>
          </a:p>
          <a:p>
            <a:pPr>
              <a:lnSpc>
                <a:spcPct val="150000"/>
              </a:lnSpc>
              <a:defRPr/>
            </a:pPr>
            <a:r>
              <a:rPr kumimoji="0" lang="sv-SE" sz="30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A DSS is an information system </a:t>
            </a:r>
            <a:r>
              <a:rPr kumimoji="0" lang="en-GB" sz="3000" b="0" i="0" u="none" strike="noStrike" kern="1200" cap="none" spc="0" normalizeH="0" baseline="0" noProof="0" dirty="0">
                <a:ln>
                  <a:noFill/>
                </a:ln>
                <a:solidFill>
                  <a:srgbClr val="2F2F2F"/>
                </a:solidFill>
                <a:effectLst/>
                <a:uLnTx/>
                <a:uFillTx/>
                <a:latin typeface="Arial" panose="020B0604020202020204" pitchFamily="34" charset="0"/>
                <a:ea typeface="+mn-ea"/>
                <a:cs typeface="Arial" panose="020B0604020202020204" pitchFamily="34" charset="0"/>
              </a:rPr>
              <a:t>that helps the operators and engineers in a plant to </a:t>
            </a:r>
            <a:r>
              <a:rPr lang="en-GB" sz="3000" dirty="0">
                <a:solidFill>
                  <a:srgbClr val="2F2F2F"/>
                </a:solidFill>
                <a:latin typeface="Arial" panose="020B0604020202020204" pitchFamily="34" charset="0"/>
                <a:cs typeface="Arial" panose="020B0604020202020204" pitchFamily="34" charset="0"/>
              </a:rPr>
              <a:t>make changes and take decisions in the process with more certainty</a:t>
            </a:r>
            <a:r>
              <a:rPr lang="sv-SE" sz="3000" dirty="0">
                <a:solidFill>
                  <a:srgbClr val="2F2F2F"/>
                </a:solidFill>
                <a:latin typeface="Arial" panose="020B0604020202020204" pitchFamily="34" charset="0"/>
                <a:cs typeface="Arial" panose="020B0604020202020204" pitchFamily="34" charset="0"/>
              </a:rPr>
              <a:t>.</a:t>
            </a:r>
            <a:r>
              <a:rPr lang="en-US" sz="3000" dirty="0">
                <a:solidFill>
                  <a:srgbClr val="2F2F2F"/>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lang="en-GB" sz="3000" dirty="0">
                <a:solidFill>
                  <a:srgbClr val="2F2F2F"/>
                </a:solidFill>
                <a:latin typeface="Arial" panose="020B0604020202020204" pitchFamily="34" charset="0"/>
                <a:cs typeface="Arial" panose="020B0604020202020204" pitchFamily="34" charset="0"/>
              </a:rPr>
              <a:t>This means that </a:t>
            </a:r>
            <a:r>
              <a:rPr lang="sv-SE" sz="3000" dirty="0">
                <a:solidFill>
                  <a:srgbClr val="2F2F2F"/>
                </a:solidFill>
                <a:latin typeface="Arial" panose="020B0604020202020204" pitchFamily="34" charset="0"/>
                <a:cs typeface="Arial" panose="020B0604020202020204" pitchFamily="34" charset="0"/>
              </a:rPr>
              <a:t>the </a:t>
            </a:r>
            <a:r>
              <a:rPr lang="en-GB" sz="3000" dirty="0">
                <a:solidFill>
                  <a:srgbClr val="2F2F2F"/>
                </a:solidFill>
                <a:latin typeface="Arial" panose="020B0604020202020204" pitchFamily="34" charset="0"/>
                <a:cs typeface="Arial" panose="020B0604020202020204" pitchFamily="34" charset="0"/>
              </a:rPr>
              <a:t>DSS </a:t>
            </a:r>
            <a:r>
              <a:rPr lang="en-US" sz="3000" dirty="0">
                <a:solidFill>
                  <a:srgbClr val="2F2F2F"/>
                </a:solidFill>
                <a:latin typeface="Arial" panose="020B0604020202020204" pitchFamily="34" charset="0"/>
                <a:cs typeface="Arial" panose="020B0604020202020204" pitchFamily="34" charset="0"/>
              </a:rPr>
              <a:t>includes also other processes at plant level, in addition to the core processes.</a:t>
            </a:r>
          </a:p>
        </p:txBody>
      </p:sp>
      <p:pic>
        <p:nvPicPr>
          <p:cNvPr id="4" name="Picture 3">
            <a:extLst>
              <a:ext uri="{FF2B5EF4-FFF2-40B4-BE49-F238E27FC236}">
                <a16:creationId xmlns:a16="http://schemas.microsoft.com/office/drawing/2014/main" id="{268045C6-05C0-0FA8-4ED6-DA87294404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65877" y="3646186"/>
            <a:ext cx="6585933" cy="4393758"/>
          </a:xfrm>
          <a:prstGeom prst="rect">
            <a:avLst/>
          </a:prstGeom>
        </p:spPr>
      </p:pic>
      <p:sp>
        <p:nvSpPr>
          <p:cNvPr id="2" name="TextBox 13">
            <a:extLst>
              <a:ext uri="{FF2B5EF4-FFF2-40B4-BE49-F238E27FC236}">
                <a16:creationId xmlns:a16="http://schemas.microsoft.com/office/drawing/2014/main" id="{74D9F050-B732-815F-4C11-D3188CA87E72}"/>
              </a:ext>
            </a:extLst>
          </p:cNvPr>
          <p:cNvSpPr txBox="1"/>
          <p:nvPr/>
        </p:nvSpPr>
        <p:spPr>
          <a:xfrm>
            <a:off x="0" y="850387"/>
            <a:ext cx="18288000" cy="1052468"/>
          </a:xfrm>
          <a:prstGeom prst="rect">
            <a:avLst/>
          </a:prstGeom>
        </p:spPr>
        <p:txBody>
          <a:bodyPr wrap="square" lIns="0" tIns="0" rIns="0" bIns="0" rtlCol="0" anchor="t">
            <a:spAutoFit/>
          </a:bodyPr>
          <a:lstStyle/>
          <a:p>
            <a:pPr algn="ctr">
              <a:lnSpc>
                <a:spcPts val="8960"/>
              </a:lnSpc>
              <a:spcBef>
                <a:spcPct val="0"/>
              </a:spcBef>
            </a:pPr>
            <a:r>
              <a:rPr lang="en-US" sz="6400" b="1">
                <a:solidFill>
                  <a:srgbClr val="CC0033"/>
                </a:solidFill>
                <a:latin typeface="+mj-lt"/>
                <a:cs typeface="Arial" panose="020B0604020202020204" pitchFamily="34" charset="0"/>
              </a:rPr>
              <a:t>Where is a Digital Twin used?</a:t>
            </a:r>
          </a:p>
        </p:txBody>
      </p:sp>
    </p:spTree>
    <p:extLst>
      <p:ext uri="{BB962C8B-B14F-4D97-AF65-F5344CB8AC3E}">
        <p14:creationId xmlns:p14="http://schemas.microsoft.com/office/powerpoint/2010/main" val="6048798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6176" y="0"/>
            <a:ext cx="14355646" cy="10287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F2F2F"/>
              </a:solidFill>
              <a:effectLst/>
              <a:uLnTx/>
              <a:uFillTx/>
              <a:latin typeface="Arial"/>
              <a:ea typeface="+mn-ea"/>
              <a:cs typeface="+mn-cs"/>
            </a:endParaRPr>
          </a:p>
        </p:txBody>
      </p:sp>
      <p:sp>
        <p:nvSpPr>
          <p:cNvPr id="9" name="Title 3">
            <a:extLst>
              <a:ext uri="{FF2B5EF4-FFF2-40B4-BE49-F238E27FC236}">
                <a16:creationId xmlns:a16="http://schemas.microsoft.com/office/drawing/2014/main" id="{4E84962A-B870-4CD9-A3DA-1FE228038F42}"/>
              </a:ext>
            </a:extLst>
          </p:cNvPr>
          <p:cNvSpPr>
            <a:spLocks noGrp="1"/>
          </p:cNvSpPr>
          <p:nvPr>
            <p:ph type="title"/>
          </p:nvPr>
        </p:nvSpPr>
        <p:spPr>
          <a:xfrm>
            <a:off x="3298742" y="1495308"/>
            <a:ext cx="11685944" cy="4348463"/>
          </a:xfrm>
        </p:spPr>
        <p:txBody>
          <a:bodyPr vert="horz" lIns="91440" tIns="45720" rIns="91440" bIns="45720" rtlCol="0" anchor="b">
            <a:normAutofit/>
          </a:bodyPr>
          <a:lstStyle/>
          <a:p>
            <a:pPr indent="457200">
              <a:lnSpc>
                <a:spcPct val="90000"/>
              </a:lnSpc>
              <a:spcAft>
                <a:spcPts val="600"/>
              </a:spcAft>
            </a:pPr>
            <a:r>
              <a:rPr lang="en-GB" sz="9900" b="1" noProof="0" dirty="0">
                <a:solidFill>
                  <a:srgbClr val="FFFFFF"/>
                </a:solidFill>
              </a:rPr>
              <a:t>How to create a Digital Twin</a:t>
            </a:r>
            <a:endParaRPr lang="en-GB" sz="9900" b="1" kern="1200" noProof="0" dirty="0">
              <a:solidFill>
                <a:srgbClr val="FFFFFF"/>
              </a:solidFill>
              <a:latin typeface="+mj-lt"/>
              <a:ea typeface="+mj-ea"/>
              <a:cs typeface="+mj-cs"/>
            </a:endParaRPr>
          </a:p>
        </p:txBody>
      </p:sp>
      <p:sp>
        <p:nvSpPr>
          <p:cNvPr id="18"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1309" y="6260247"/>
            <a:ext cx="6365383" cy="27432"/>
          </a:xfrm>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 name="connsiteX0" fmla="*/ 0 w 6365383"/>
              <a:gd name="connsiteY0" fmla="*/ 0 h 27432"/>
              <a:gd name="connsiteX1" fmla="*/ 572884 w 6365383"/>
              <a:gd name="connsiteY1" fmla="*/ 0 h 27432"/>
              <a:gd name="connsiteX2" fmla="*/ 1018461 w 6365383"/>
              <a:gd name="connsiteY2" fmla="*/ 0 h 27432"/>
              <a:gd name="connsiteX3" fmla="*/ 1782307 w 6365383"/>
              <a:gd name="connsiteY3" fmla="*/ 0 h 27432"/>
              <a:gd name="connsiteX4" fmla="*/ 2355192 w 6365383"/>
              <a:gd name="connsiteY4" fmla="*/ 0 h 27432"/>
              <a:gd name="connsiteX5" fmla="*/ 2928076 w 6365383"/>
              <a:gd name="connsiteY5" fmla="*/ 0 h 27432"/>
              <a:gd name="connsiteX6" fmla="*/ 3691922 w 6365383"/>
              <a:gd name="connsiteY6" fmla="*/ 0 h 27432"/>
              <a:gd name="connsiteX7" fmla="*/ 4201153 w 6365383"/>
              <a:gd name="connsiteY7" fmla="*/ 0 h 27432"/>
              <a:gd name="connsiteX8" fmla="*/ 4964999 w 6365383"/>
              <a:gd name="connsiteY8" fmla="*/ 0 h 27432"/>
              <a:gd name="connsiteX9" fmla="*/ 5728845 w 6365383"/>
              <a:gd name="connsiteY9" fmla="*/ 0 h 27432"/>
              <a:gd name="connsiteX10" fmla="*/ 6365383 w 6365383"/>
              <a:gd name="connsiteY10" fmla="*/ 0 h 27432"/>
              <a:gd name="connsiteX11" fmla="*/ 6365383 w 6365383"/>
              <a:gd name="connsiteY11" fmla="*/ 27432 h 27432"/>
              <a:gd name="connsiteX12" fmla="*/ 5665191 w 6365383"/>
              <a:gd name="connsiteY12" fmla="*/ 27432 h 27432"/>
              <a:gd name="connsiteX13" fmla="*/ 4901345 w 6365383"/>
              <a:gd name="connsiteY13" fmla="*/ 27432 h 27432"/>
              <a:gd name="connsiteX14" fmla="*/ 4137499 w 6365383"/>
              <a:gd name="connsiteY14" fmla="*/ 27432 h 27432"/>
              <a:gd name="connsiteX15" fmla="*/ 3628268 w 6365383"/>
              <a:gd name="connsiteY15" fmla="*/ 27432 h 27432"/>
              <a:gd name="connsiteX16" fmla="*/ 2991730 w 6365383"/>
              <a:gd name="connsiteY16" fmla="*/ 27432 h 27432"/>
              <a:gd name="connsiteX17" fmla="*/ 2227884 w 6365383"/>
              <a:gd name="connsiteY17" fmla="*/ 27432 h 27432"/>
              <a:gd name="connsiteX18" fmla="*/ 1591346 w 6365383"/>
              <a:gd name="connsiteY18" fmla="*/ 27432 h 27432"/>
              <a:gd name="connsiteX19" fmla="*/ 1145769 w 6365383"/>
              <a:gd name="connsiteY19" fmla="*/ 27432 h 27432"/>
              <a:gd name="connsiteX20" fmla="*/ 636538 w 6365383"/>
              <a:gd name="connsiteY20" fmla="*/ 27432 h 27432"/>
              <a:gd name="connsiteX21" fmla="*/ 0 w 6365383"/>
              <a:gd name="connsiteY21" fmla="*/ 27432 h 27432"/>
              <a:gd name="connsiteX22" fmla="*/ 0 w 6365383"/>
              <a:gd name="connsiteY22"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65383" h="27432" fill="none" extrusionOk="0">
                <a:moveTo>
                  <a:pt x="0" y="0"/>
                </a:moveTo>
                <a:cubicBezTo>
                  <a:pt x="311910" y="25756"/>
                  <a:pt x="328854" y="-22977"/>
                  <a:pt x="636538" y="0"/>
                </a:cubicBezTo>
                <a:cubicBezTo>
                  <a:pt x="929901" y="50670"/>
                  <a:pt x="1067253" y="-1993"/>
                  <a:pt x="1273077" y="0"/>
                </a:cubicBezTo>
                <a:cubicBezTo>
                  <a:pt x="1507620" y="-24857"/>
                  <a:pt x="1747799" y="-10413"/>
                  <a:pt x="1909615" y="0"/>
                </a:cubicBezTo>
                <a:cubicBezTo>
                  <a:pt x="2041097" y="-21585"/>
                  <a:pt x="2422417" y="-28022"/>
                  <a:pt x="2673461" y="0"/>
                </a:cubicBezTo>
                <a:cubicBezTo>
                  <a:pt x="2948394" y="-4560"/>
                  <a:pt x="3134893" y="36981"/>
                  <a:pt x="3373653" y="0"/>
                </a:cubicBezTo>
                <a:cubicBezTo>
                  <a:pt x="3634761" y="-15887"/>
                  <a:pt x="3700843" y="23167"/>
                  <a:pt x="3819230" y="0"/>
                </a:cubicBezTo>
                <a:cubicBezTo>
                  <a:pt x="3977295" y="2943"/>
                  <a:pt x="4128910" y="-53150"/>
                  <a:pt x="4392114" y="0"/>
                </a:cubicBezTo>
                <a:cubicBezTo>
                  <a:pt x="4672763" y="9214"/>
                  <a:pt x="4999833" y="38501"/>
                  <a:pt x="5155960" y="0"/>
                </a:cubicBezTo>
                <a:cubicBezTo>
                  <a:pt x="5343367" y="-6557"/>
                  <a:pt x="5597661" y="6622"/>
                  <a:pt x="5792499" y="0"/>
                </a:cubicBezTo>
                <a:cubicBezTo>
                  <a:pt x="6020774" y="43813"/>
                  <a:pt x="6148830" y="-13954"/>
                  <a:pt x="6365383" y="0"/>
                </a:cubicBezTo>
                <a:cubicBezTo>
                  <a:pt x="6364517" y="8091"/>
                  <a:pt x="6365728" y="20268"/>
                  <a:pt x="6365383" y="27432"/>
                </a:cubicBezTo>
                <a:cubicBezTo>
                  <a:pt x="6144545" y="15144"/>
                  <a:pt x="6006673" y="-7419"/>
                  <a:pt x="5856152" y="27432"/>
                </a:cubicBezTo>
                <a:cubicBezTo>
                  <a:pt x="5638446" y="81548"/>
                  <a:pt x="5413846" y="52067"/>
                  <a:pt x="5092306" y="27432"/>
                </a:cubicBezTo>
                <a:cubicBezTo>
                  <a:pt x="4768499" y="43350"/>
                  <a:pt x="4708569" y="3163"/>
                  <a:pt x="4583076" y="27432"/>
                </a:cubicBezTo>
                <a:cubicBezTo>
                  <a:pt x="4475482" y="66269"/>
                  <a:pt x="4242792" y="42702"/>
                  <a:pt x="4137499" y="27432"/>
                </a:cubicBezTo>
                <a:cubicBezTo>
                  <a:pt x="4003968" y="24039"/>
                  <a:pt x="3882646" y="-3026"/>
                  <a:pt x="3691922" y="27432"/>
                </a:cubicBezTo>
                <a:cubicBezTo>
                  <a:pt x="3501639" y="8096"/>
                  <a:pt x="3270842" y="-14942"/>
                  <a:pt x="2991730" y="27432"/>
                </a:cubicBezTo>
                <a:cubicBezTo>
                  <a:pt x="2712135" y="55419"/>
                  <a:pt x="2758697" y="31955"/>
                  <a:pt x="2546153" y="27432"/>
                </a:cubicBezTo>
                <a:cubicBezTo>
                  <a:pt x="2362220" y="-818"/>
                  <a:pt x="2130397" y="57099"/>
                  <a:pt x="1909615" y="27432"/>
                </a:cubicBezTo>
                <a:cubicBezTo>
                  <a:pt x="1714835" y="-15389"/>
                  <a:pt x="1636770" y="40318"/>
                  <a:pt x="1400384" y="27432"/>
                </a:cubicBezTo>
                <a:cubicBezTo>
                  <a:pt x="1161504" y="29515"/>
                  <a:pt x="1060819" y="7773"/>
                  <a:pt x="763846" y="27432"/>
                </a:cubicBezTo>
                <a:cubicBezTo>
                  <a:pt x="465096" y="43671"/>
                  <a:pt x="165309" y="15831"/>
                  <a:pt x="0" y="27432"/>
                </a:cubicBezTo>
                <a:cubicBezTo>
                  <a:pt x="-2013" y="18874"/>
                  <a:pt x="-525" y="8614"/>
                  <a:pt x="0" y="0"/>
                </a:cubicBezTo>
                <a:close/>
              </a:path>
              <a:path w="6365383" h="27432" stroke="0" extrusionOk="0">
                <a:moveTo>
                  <a:pt x="0" y="0"/>
                </a:moveTo>
                <a:cubicBezTo>
                  <a:pt x="84020" y="9133"/>
                  <a:pt x="339524" y="24523"/>
                  <a:pt x="572884" y="0"/>
                </a:cubicBezTo>
                <a:cubicBezTo>
                  <a:pt x="803790" y="-14011"/>
                  <a:pt x="837492" y="-10007"/>
                  <a:pt x="1018461" y="0"/>
                </a:cubicBezTo>
                <a:cubicBezTo>
                  <a:pt x="1188530" y="8943"/>
                  <a:pt x="1571061" y="17361"/>
                  <a:pt x="1782307" y="0"/>
                </a:cubicBezTo>
                <a:cubicBezTo>
                  <a:pt x="1967448" y="-16010"/>
                  <a:pt x="2153334" y="-25629"/>
                  <a:pt x="2355192" y="0"/>
                </a:cubicBezTo>
                <a:cubicBezTo>
                  <a:pt x="2541804" y="20205"/>
                  <a:pt x="2779440" y="53811"/>
                  <a:pt x="2928076" y="0"/>
                </a:cubicBezTo>
                <a:cubicBezTo>
                  <a:pt x="3024078" y="-16903"/>
                  <a:pt x="3337092" y="43483"/>
                  <a:pt x="3691922" y="0"/>
                </a:cubicBezTo>
                <a:cubicBezTo>
                  <a:pt x="4060895" y="-1064"/>
                  <a:pt x="4072166" y="-17195"/>
                  <a:pt x="4201153" y="0"/>
                </a:cubicBezTo>
                <a:cubicBezTo>
                  <a:pt x="4349835" y="-22516"/>
                  <a:pt x="4800106" y="-64797"/>
                  <a:pt x="4964999" y="0"/>
                </a:cubicBezTo>
                <a:cubicBezTo>
                  <a:pt x="5186764" y="15779"/>
                  <a:pt x="5564421" y="-10544"/>
                  <a:pt x="5728845" y="0"/>
                </a:cubicBezTo>
                <a:cubicBezTo>
                  <a:pt x="5915953" y="5493"/>
                  <a:pt x="6171384" y="-48026"/>
                  <a:pt x="6365383" y="0"/>
                </a:cubicBezTo>
                <a:cubicBezTo>
                  <a:pt x="6366596" y="6455"/>
                  <a:pt x="6365588" y="14391"/>
                  <a:pt x="6365383" y="27432"/>
                </a:cubicBezTo>
                <a:cubicBezTo>
                  <a:pt x="6172514" y="805"/>
                  <a:pt x="6006523" y="20734"/>
                  <a:pt x="5665191" y="27432"/>
                </a:cubicBezTo>
                <a:cubicBezTo>
                  <a:pt x="5322179" y="66687"/>
                  <a:pt x="5219376" y="21111"/>
                  <a:pt x="4901345" y="27432"/>
                </a:cubicBezTo>
                <a:cubicBezTo>
                  <a:pt x="4621310" y="-13654"/>
                  <a:pt x="4455192" y="54857"/>
                  <a:pt x="4137499" y="27432"/>
                </a:cubicBezTo>
                <a:cubicBezTo>
                  <a:pt x="3853317" y="12285"/>
                  <a:pt x="3862894" y="26263"/>
                  <a:pt x="3628268" y="27432"/>
                </a:cubicBezTo>
                <a:cubicBezTo>
                  <a:pt x="3418779" y="32610"/>
                  <a:pt x="3174456" y="83656"/>
                  <a:pt x="2991730" y="27432"/>
                </a:cubicBezTo>
                <a:cubicBezTo>
                  <a:pt x="2801278" y="6667"/>
                  <a:pt x="2497351" y="22891"/>
                  <a:pt x="2227884" y="27432"/>
                </a:cubicBezTo>
                <a:cubicBezTo>
                  <a:pt x="1986101" y="16297"/>
                  <a:pt x="1767219" y="-7535"/>
                  <a:pt x="1591346" y="27432"/>
                </a:cubicBezTo>
                <a:cubicBezTo>
                  <a:pt x="1447183" y="73731"/>
                  <a:pt x="1315973" y="39477"/>
                  <a:pt x="1145769" y="27432"/>
                </a:cubicBezTo>
                <a:cubicBezTo>
                  <a:pt x="990245" y="8882"/>
                  <a:pt x="810845" y="16910"/>
                  <a:pt x="636538" y="27432"/>
                </a:cubicBezTo>
                <a:cubicBezTo>
                  <a:pt x="482916" y="17795"/>
                  <a:pt x="183027" y="-17710"/>
                  <a:pt x="0" y="27432"/>
                </a:cubicBezTo>
                <a:cubicBezTo>
                  <a:pt x="491" y="19542"/>
                  <a:pt x="-1038" y="8534"/>
                  <a:pt x="0" y="0"/>
                </a:cubicBezTo>
                <a:close/>
              </a:path>
              <a:path w="6365383" h="27432" fill="none" stroke="0" extrusionOk="0">
                <a:moveTo>
                  <a:pt x="0" y="0"/>
                </a:moveTo>
                <a:cubicBezTo>
                  <a:pt x="296223" y="15991"/>
                  <a:pt x="333462" y="-23795"/>
                  <a:pt x="636538" y="0"/>
                </a:cubicBezTo>
                <a:cubicBezTo>
                  <a:pt x="970197" y="30961"/>
                  <a:pt x="1039864" y="3183"/>
                  <a:pt x="1273077" y="0"/>
                </a:cubicBezTo>
                <a:cubicBezTo>
                  <a:pt x="1449809" y="24819"/>
                  <a:pt x="1735152" y="23060"/>
                  <a:pt x="1909615" y="0"/>
                </a:cubicBezTo>
                <a:cubicBezTo>
                  <a:pt x="2016351" y="-41665"/>
                  <a:pt x="2415001" y="34773"/>
                  <a:pt x="2673461" y="0"/>
                </a:cubicBezTo>
                <a:cubicBezTo>
                  <a:pt x="2996983" y="-13411"/>
                  <a:pt x="3130707" y="3741"/>
                  <a:pt x="3373653" y="0"/>
                </a:cubicBezTo>
                <a:cubicBezTo>
                  <a:pt x="3601951" y="-16140"/>
                  <a:pt x="3689909" y="23222"/>
                  <a:pt x="3819230" y="0"/>
                </a:cubicBezTo>
                <a:cubicBezTo>
                  <a:pt x="3931872" y="-29406"/>
                  <a:pt x="4119438" y="24094"/>
                  <a:pt x="4392114" y="0"/>
                </a:cubicBezTo>
                <a:cubicBezTo>
                  <a:pt x="4665359" y="21557"/>
                  <a:pt x="4978709" y="13267"/>
                  <a:pt x="5155960" y="0"/>
                </a:cubicBezTo>
                <a:cubicBezTo>
                  <a:pt x="5299518" y="-18386"/>
                  <a:pt x="5605020" y="-6762"/>
                  <a:pt x="5792499" y="0"/>
                </a:cubicBezTo>
                <a:cubicBezTo>
                  <a:pt x="6013281" y="43398"/>
                  <a:pt x="6167567" y="36727"/>
                  <a:pt x="6365383" y="0"/>
                </a:cubicBezTo>
                <a:cubicBezTo>
                  <a:pt x="6365697" y="8368"/>
                  <a:pt x="6365332" y="21050"/>
                  <a:pt x="6365383" y="27432"/>
                </a:cubicBezTo>
                <a:cubicBezTo>
                  <a:pt x="6154893" y="8454"/>
                  <a:pt x="6014206" y="-8372"/>
                  <a:pt x="5856152" y="27432"/>
                </a:cubicBezTo>
                <a:cubicBezTo>
                  <a:pt x="5659455" y="59503"/>
                  <a:pt x="5350806" y="-35991"/>
                  <a:pt x="5092306" y="27432"/>
                </a:cubicBezTo>
                <a:cubicBezTo>
                  <a:pt x="4756309" y="48260"/>
                  <a:pt x="4699746" y="-4780"/>
                  <a:pt x="4583076" y="27432"/>
                </a:cubicBezTo>
                <a:cubicBezTo>
                  <a:pt x="4462137" y="30142"/>
                  <a:pt x="4226168" y="50236"/>
                  <a:pt x="4137499" y="27432"/>
                </a:cubicBezTo>
                <a:cubicBezTo>
                  <a:pt x="4018570" y="42181"/>
                  <a:pt x="3887179" y="34623"/>
                  <a:pt x="3691922" y="27432"/>
                </a:cubicBezTo>
                <a:cubicBezTo>
                  <a:pt x="3499755" y="32935"/>
                  <a:pt x="3281056" y="-9158"/>
                  <a:pt x="2991730" y="27432"/>
                </a:cubicBezTo>
                <a:cubicBezTo>
                  <a:pt x="2716073" y="57462"/>
                  <a:pt x="2755481" y="34494"/>
                  <a:pt x="2546153" y="27432"/>
                </a:cubicBezTo>
                <a:cubicBezTo>
                  <a:pt x="2356479" y="62622"/>
                  <a:pt x="2079190" y="73729"/>
                  <a:pt x="1909615" y="27432"/>
                </a:cubicBezTo>
                <a:cubicBezTo>
                  <a:pt x="1715819" y="-26444"/>
                  <a:pt x="1631368" y="48131"/>
                  <a:pt x="1400384" y="27432"/>
                </a:cubicBezTo>
                <a:cubicBezTo>
                  <a:pt x="1177327" y="16190"/>
                  <a:pt x="1065236" y="24992"/>
                  <a:pt x="763846" y="27432"/>
                </a:cubicBezTo>
                <a:cubicBezTo>
                  <a:pt x="448643" y="60691"/>
                  <a:pt x="160833" y="2330"/>
                  <a:pt x="0" y="27432"/>
                </a:cubicBezTo>
                <a:cubicBezTo>
                  <a:pt x="1559" y="18666"/>
                  <a:pt x="-585" y="758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6365383"/>
                      <a:gd name="connsiteY0" fmla="*/ 0 h 27432"/>
                      <a:gd name="connsiteX1" fmla="*/ 636538 w 6365383"/>
                      <a:gd name="connsiteY1" fmla="*/ 0 h 27432"/>
                      <a:gd name="connsiteX2" fmla="*/ 1273077 w 6365383"/>
                      <a:gd name="connsiteY2" fmla="*/ 0 h 27432"/>
                      <a:gd name="connsiteX3" fmla="*/ 1909615 w 6365383"/>
                      <a:gd name="connsiteY3" fmla="*/ 0 h 27432"/>
                      <a:gd name="connsiteX4" fmla="*/ 2673461 w 6365383"/>
                      <a:gd name="connsiteY4" fmla="*/ 0 h 27432"/>
                      <a:gd name="connsiteX5" fmla="*/ 3373653 w 6365383"/>
                      <a:gd name="connsiteY5" fmla="*/ 0 h 27432"/>
                      <a:gd name="connsiteX6" fmla="*/ 3819230 w 6365383"/>
                      <a:gd name="connsiteY6" fmla="*/ 0 h 27432"/>
                      <a:gd name="connsiteX7" fmla="*/ 4392114 w 6365383"/>
                      <a:gd name="connsiteY7" fmla="*/ 0 h 27432"/>
                      <a:gd name="connsiteX8" fmla="*/ 5155960 w 6365383"/>
                      <a:gd name="connsiteY8" fmla="*/ 0 h 27432"/>
                      <a:gd name="connsiteX9" fmla="*/ 5792499 w 6365383"/>
                      <a:gd name="connsiteY9" fmla="*/ 0 h 27432"/>
                      <a:gd name="connsiteX10" fmla="*/ 6365383 w 6365383"/>
                      <a:gd name="connsiteY10" fmla="*/ 0 h 27432"/>
                      <a:gd name="connsiteX11" fmla="*/ 6365383 w 6365383"/>
                      <a:gd name="connsiteY11" fmla="*/ 27432 h 27432"/>
                      <a:gd name="connsiteX12" fmla="*/ 5856152 w 6365383"/>
                      <a:gd name="connsiteY12" fmla="*/ 27432 h 27432"/>
                      <a:gd name="connsiteX13" fmla="*/ 5092306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2991730 w 6365383"/>
                      <a:gd name="connsiteY17" fmla="*/ 27432 h 27432"/>
                      <a:gd name="connsiteX18" fmla="*/ 2546153 w 6365383"/>
                      <a:gd name="connsiteY18" fmla="*/ 27432 h 27432"/>
                      <a:gd name="connsiteX19" fmla="*/ 1909615 w 6365383"/>
                      <a:gd name="connsiteY19" fmla="*/ 27432 h 27432"/>
                      <a:gd name="connsiteX20" fmla="*/ 1400384 w 6365383"/>
                      <a:gd name="connsiteY20" fmla="*/ 27432 h 27432"/>
                      <a:gd name="connsiteX21" fmla="*/ 763846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305169" y="21509"/>
                          <a:pt x="334704" y="-24261"/>
                          <a:pt x="636538" y="0"/>
                        </a:cubicBezTo>
                        <a:cubicBezTo>
                          <a:pt x="938372" y="24261"/>
                          <a:pt x="1068606" y="2269"/>
                          <a:pt x="1273077" y="0"/>
                        </a:cubicBezTo>
                        <a:cubicBezTo>
                          <a:pt x="1477548" y="-2269"/>
                          <a:pt x="1738189" y="6272"/>
                          <a:pt x="1909615" y="0"/>
                        </a:cubicBezTo>
                        <a:cubicBezTo>
                          <a:pt x="2081041" y="-6272"/>
                          <a:pt x="2377015" y="16623"/>
                          <a:pt x="2673461" y="0"/>
                        </a:cubicBezTo>
                        <a:cubicBezTo>
                          <a:pt x="2969907" y="-16623"/>
                          <a:pt x="3126114" y="13194"/>
                          <a:pt x="3373653" y="0"/>
                        </a:cubicBezTo>
                        <a:cubicBezTo>
                          <a:pt x="3621192" y="-13194"/>
                          <a:pt x="3704499" y="9486"/>
                          <a:pt x="3819230" y="0"/>
                        </a:cubicBezTo>
                        <a:cubicBezTo>
                          <a:pt x="3933961" y="-9486"/>
                          <a:pt x="4142691" y="-8221"/>
                          <a:pt x="4392114" y="0"/>
                        </a:cubicBezTo>
                        <a:cubicBezTo>
                          <a:pt x="4641537" y="8221"/>
                          <a:pt x="4974506" y="12257"/>
                          <a:pt x="5155960" y="0"/>
                        </a:cubicBezTo>
                        <a:cubicBezTo>
                          <a:pt x="5337414" y="-12257"/>
                          <a:pt x="5585731" y="-22537"/>
                          <a:pt x="5792499" y="0"/>
                        </a:cubicBezTo>
                        <a:cubicBezTo>
                          <a:pt x="5999267" y="22537"/>
                          <a:pt x="6164726" y="7303"/>
                          <a:pt x="6365383" y="0"/>
                        </a:cubicBezTo>
                        <a:cubicBezTo>
                          <a:pt x="6365125" y="7487"/>
                          <a:pt x="6364462" y="19984"/>
                          <a:pt x="6365383" y="27432"/>
                        </a:cubicBezTo>
                        <a:cubicBezTo>
                          <a:pt x="6132222" y="28304"/>
                          <a:pt x="6011986" y="2071"/>
                          <a:pt x="5856152" y="27432"/>
                        </a:cubicBezTo>
                        <a:cubicBezTo>
                          <a:pt x="5700318" y="52793"/>
                          <a:pt x="5410732" y="5357"/>
                          <a:pt x="5092306" y="27432"/>
                        </a:cubicBezTo>
                        <a:cubicBezTo>
                          <a:pt x="4773880" y="49507"/>
                          <a:pt x="4705351" y="6645"/>
                          <a:pt x="4583076" y="27432"/>
                        </a:cubicBezTo>
                        <a:cubicBezTo>
                          <a:pt x="4460801" y="48220"/>
                          <a:pt x="4239915" y="42209"/>
                          <a:pt x="4137499" y="27432"/>
                        </a:cubicBezTo>
                        <a:cubicBezTo>
                          <a:pt x="4035083" y="12655"/>
                          <a:pt x="3883665" y="32012"/>
                          <a:pt x="3691922" y="27432"/>
                        </a:cubicBezTo>
                        <a:cubicBezTo>
                          <a:pt x="3500179" y="22852"/>
                          <a:pt x="3265830" y="-126"/>
                          <a:pt x="2991730" y="27432"/>
                        </a:cubicBezTo>
                        <a:cubicBezTo>
                          <a:pt x="2717630" y="54990"/>
                          <a:pt x="2757122" y="34407"/>
                          <a:pt x="2546153" y="27432"/>
                        </a:cubicBezTo>
                        <a:cubicBezTo>
                          <a:pt x="2335184" y="20457"/>
                          <a:pt x="2107331" y="58889"/>
                          <a:pt x="1909615" y="27432"/>
                        </a:cubicBezTo>
                        <a:cubicBezTo>
                          <a:pt x="1711899" y="-4025"/>
                          <a:pt x="1634641" y="48316"/>
                          <a:pt x="1400384" y="27432"/>
                        </a:cubicBezTo>
                        <a:cubicBezTo>
                          <a:pt x="1166127" y="6548"/>
                          <a:pt x="1068288" y="15776"/>
                          <a:pt x="763846" y="27432"/>
                        </a:cubicBezTo>
                        <a:cubicBezTo>
                          <a:pt x="459404" y="39088"/>
                          <a:pt x="170017" y="14515"/>
                          <a:pt x="0" y="27432"/>
                        </a:cubicBezTo>
                        <a:cubicBezTo>
                          <a:pt x="-14" y="18173"/>
                          <a:pt x="-517" y="8990"/>
                          <a:pt x="0" y="0"/>
                        </a:cubicBezTo>
                        <a:close/>
                      </a:path>
                      <a:path w="6365383" h="27432" stroke="0" extrusionOk="0">
                        <a:moveTo>
                          <a:pt x="0" y="0"/>
                        </a:moveTo>
                        <a:cubicBezTo>
                          <a:pt x="114610" y="-2215"/>
                          <a:pt x="340315" y="12554"/>
                          <a:pt x="572884" y="0"/>
                        </a:cubicBezTo>
                        <a:cubicBezTo>
                          <a:pt x="805453" y="-12554"/>
                          <a:pt x="832891" y="-10424"/>
                          <a:pt x="1018461" y="0"/>
                        </a:cubicBezTo>
                        <a:cubicBezTo>
                          <a:pt x="1204031" y="10424"/>
                          <a:pt x="1590875" y="8682"/>
                          <a:pt x="1782307" y="0"/>
                        </a:cubicBezTo>
                        <a:cubicBezTo>
                          <a:pt x="1973739" y="-8682"/>
                          <a:pt x="2150876" y="5508"/>
                          <a:pt x="2355192" y="0"/>
                        </a:cubicBezTo>
                        <a:cubicBezTo>
                          <a:pt x="2559508" y="-5508"/>
                          <a:pt x="2790194" y="26965"/>
                          <a:pt x="2928076" y="0"/>
                        </a:cubicBezTo>
                        <a:cubicBezTo>
                          <a:pt x="3065958" y="-26965"/>
                          <a:pt x="3321537" y="819"/>
                          <a:pt x="3691922" y="0"/>
                        </a:cubicBezTo>
                        <a:cubicBezTo>
                          <a:pt x="4062307" y="-819"/>
                          <a:pt x="4072238" y="-15327"/>
                          <a:pt x="4201153" y="0"/>
                        </a:cubicBezTo>
                        <a:cubicBezTo>
                          <a:pt x="4330068" y="15327"/>
                          <a:pt x="4772079" y="-35646"/>
                          <a:pt x="4964999" y="0"/>
                        </a:cubicBezTo>
                        <a:cubicBezTo>
                          <a:pt x="5157919" y="35646"/>
                          <a:pt x="5543915" y="6802"/>
                          <a:pt x="5728845" y="0"/>
                        </a:cubicBezTo>
                        <a:cubicBezTo>
                          <a:pt x="5913775" y="-6802"/>
                          <a:pt x="6142952" y="-21408"/>
                          <a:pt x="6365383" y="0"/>
                        </a:cubicBezTo>
                        <a:cubicBezTo>
                          <a:pt x="6364552" y="6329"/>
                          <a:pt x="6365787" y="16858"/>
                          <a:pt x="6365383" y="27432"/>
                        </a:cubicBezTo>
                        <a:cubicBezTo>
                          <a:pt x="6176931" y="320"/>
                          <a:pt x="5998736" y="11244"/>
                          <a:pt x="5665191" y="27432"/>
                        </a:cubicBezTo>
                        <a:cubicBezTo>
                          <a:pt x="5331646" y="43620"/>
                          <a:pt x="5198011" y="28615"/>
                          <a:pt x="4901345" y="27432"/>
                        </a:cubicBezTo>
                        <a:cubicBezTo>
                          <a:pt x="4604679" y="26249"/>
                          <a:pt x="4422931" y="40617"/>
                          <a:pt x="4137499" y="27432"/>
                        </a:cubicBezTo>
                        <a:cubicBezTo>
                          <a:pt x="3852067" y="14247"/>
                          <a:pt x="3861939" y="26581"/>
                          <a:pt x="3628268" y="27432"/>
                        </a:cubicBezTo>
                        <a:cubicBezTo>
                          <a:pt x="3394597" y="28283"/>
                          <a:pt x="3171361" y="44132"/>
                          <a:pt x="2991730" y="27432"/>
                        </a:cubicBezTo>
                        <a:cubicBezTo>
                          <a:pt x="2812099" y="10732"/>
                          <a:pt x="2469344" y="24737"/>
                          <a:pt x="2227884" y="27432"/>
                        </a:cubicBezTo>
                        <a:cubicBezTo>
                          <a:pt x="1986424" y="30127"/>
                          <a:pt x="1748067" y="6359"/>
                          <a:pt x="1591346" y="27432"/>
                        </a:cubicBezTo>
                        <a:cubicBezTo>
                          <a:pt x="1434625" y="48505"/>
                          <a:pt x="1307456" y="39663"/>
                          <a:pt x="1145769" y="27432"/>
                        </a:cubicBezTo>
                        <a:cubicBezTo>
                          <a:pt x="984082" y="15201"/>
                          <a:pt x="800279" y="41647"/>
                          <a:pt x="636538" y="27432"/>
                        </a:cubicBezTo>
                        <a:cubicBezTo>
                          <a:pt x="472797" y="13217"/>
                          <a:pt x="160022" y="2213"/>
                          <a:pt x="0" y="27432"/>
                        </a:cubicBezTo>
                        <a:cubicBezTo>
                          <a:pt x="-177" y="19307"/>
                          <a:pt x="-1145" y="91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0808113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descr="Background pattern&#10;&#10;Description automatically generated">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descr="Logo&#10;&#10;Description automatically generated">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descr="Background pattern&#10;&#10;Description automatically generated"/>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0" y="902785"/>
            <a:ext cx="18288000"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MODELLING SPECIFICATIONS </a:t>
            </a:r>
          </a:p>
        </p:txBody>
      </p:sp>
      <p:sp>
        <p:nvSpPr>
          <p:cNvPr id="7" name="TextBox 6">
            <a:extLst>
              <a:ext uri="{FF2B5EF4-FFF2-40B4-BE49-F238E27FC236}">
                <a16:creationId xmlns:a16="http://schemas.microsoft.com/office/drawing/2014/main" id="{C8A16648-46C8-ACA2-DAD6-DE49270006B6}"/>
              </a:ext>
            </a:extLst>
          </p:cNvPr>
          <p:cNvSpPr txBox="1"/>
          <p:nvPr/>
        </p:nvSpPr>
        <p:spPr>
          <a:xfrm>
            <a:off x="1286348" y="5133078"/>
            <a:ext cx="17001642" cy="3539430"/>
          </a:xfrm>
          <a:prstGeom prst="rect">
            <a:avLst/>
          </a:prstGeom>
          <a:noFill/>
        </p:spPr>
        <p:txBody>
          <a:bodyPr wrap="square">
            <a:spAutoFit/>
          </a:bodyPr>
          <a:lstStyle/>
          <a:p>
            <a:r>
              <a:rPr lang="en-US" sz="3200">
                <a:effectLst/>
                <a:latin typeface="Arial MT"/>
                <a:ea typeface="Arial MT"/>
                <a:cs typeface="Arial MT"/>
              </a:rPr>
              <a:t>A simulation model is intended as a </a:t>
            </a:r>
            <a:r>
              <a:rPr lang="en-US" sz="3200" b="1">
                <a:effectLst/>
                <a:latin typeface="Arial MT"/>
                <a:ea typeface="Arial MT"/>
                <a:cs typeface="Arial MT"/>
              </a:rPr>
              <a:t>digital representation </a:t>
            </a:r>
            <a:r>
              <a:rPr lang="en-US" sz="3200">
                <a:effectLst/>
                <a:latin typeface="Arial MT"/>
                <a:ea typeface="Arial MT"/>
                <a:cs typeface="Arial MT"/>
              </a:rPr>
              <a:t>of a real system by means</a:t>
            </a:r>
            <a:r>
              <a:rPr lang="en-US" sz="3200" spc="-295">
                <a:effectLst/>
                <a:latin typeface="Arial MT"/>
                <a:ea typeface="Arial MT"/>
                <a:cs typeface="Arial MT"/>
              </a:rPr>
              <a:t> </a:t>
            </a:r>
            <a:r>
              <a:rPr lang="en-US" sz="3200">
                <a:effectLst/>
                <a:latin typeface="Arial MT"/>
                <a:ea typeface="Arial MT"/>
                <a:cs typeface="Arial MT"/>
              </a:rPr>
              <a:t>of</a:t>
            </a:r>
            <a:r>
              <a:rPr lang="en-US" sz="3200" spc="5">
                <a:effectLst/>
                <a:latin typeface="Arial MT"/>
                <a:ea typeface="Arial MT"/>
                <a:cs typeface="Arial MT"/>
              </a:rPr>
              <a:t> </a:t>
            </a:r>
            <a:r>
              <a:rPr lang="en-US" sz="3200">
                <a:effectLst/>
                <a:latin typeface="Arial MT"/>
                <a:ea typeface="Arial MT"/>
                <a:cs typeface="Arial MT"/>
              </a:rPr>
              <a:t>appropriate</a:t>
            </a:r>
            <a:r>
              <a:rPr lang="en-US" sz="3200" spc="5">
                <a:effectLst/>
                <a:latin typeface="Arial MT"/>
                <a:ea typeface="Arial MT"/>
                <a:cs typeface="Arial MT"/>
              </a:rPr>
              <a:t> </a:t>
            </a:r>
            <a:r>
              <a:rPr lang="en-US" sz="3200">
                <a:effectLst/>
                <a:latin typeface="Arial MT"/>
                <a:ea typeface="Arial MT"/>
                <a:cs typeface="Arial MT"/>
              </a:rPr>
              <a:t>algorithms</a:t>
            </a:r>
            <a:r>
              <a:rPr lang="en-US" sz="3200" spc="5">
                <a:effectLst/>
                <a:latin typeface="Arial MT"/>
                <a:ea typeface="Arial MT"/>
                <a:cs typeface="Arial MT"/>
              </a:rPr>
              <a:t> </a:t>
            </a:r>
            <a:r>
              <a:rPr lang="en-US" sz="3200">
                <a:effectLst/>
                <a:latin typeface="Arial MT"/>
                <a:ea typeface="Arial MT"/>
                <a:cs typeface="Arial MT"/>
              </a:rPr>
              <a:t>or</a:t>
            </a:r>
            <a:r>
              <a:rPr lang="en-US" sz="3200" spc="5">
                <a:effectLst/>
                <a:latin typeface="Arial MT"/>
                <a:ea typeface="Arial MT"/>
                <a:cs typeface="Arial MT"/>
              </a:rPr>
              <a:t> </a:t>
            </a:r>
            <a:r>
              <a:rPr lang="en-US" sz="3200">
                <a:effectLst/>
                <a:latin typeface="Arial MT"/>
                <a:ea typeface="Arial MT"/>
                <a:cs typeface="Arial MT"/>
              </a:rPr>
              <a:t>equations</a:t>
            </a:r>
            <a:r>
              <a:rPr lang="en-US" sz="3200" spc="5">
                <a:effectLst/>
                <a:latin typeface="Arial MT"/>
                <a:ea typeface="Arial MT"/>
                <a:cs typeface="Arial MT"/>
              </a:rPr>
              <a:t> </a:t>
            </a:r>
            <a:r>
              <a:rPr lang="en-US" sz="3200">
                <a:effectLst/>
                <a:latin typeface="Arial MT"/>
                <a:ea typeface="Arial MT"/>
                <a:cs typeface="Arial MT"/>
              </a:rPr>
              <a:t>aimed</a:t>
            </a:r>
            <a:r>
              <a:rPr lang="en-US" sz="3200" spc="5">
                <a:effectLst/>
                <a:latin typeface="Arial MT"/>
                <a:ea typeface="Arial MT"/>
                <a:cs typeface="Arial MT"/>
              </a:rPr>
              <a:t> </a:t>
            </a:r>
            <a:r>
              <a:rPr lang="en-US" sz="3200">
                <a:effectLst/>
                <a:latin typeface="Arial MT"/>
                <a:ea typeface="Arial MT"/>
                <a:cs typeface="Arial MT"/>
              </a:rPr>
              <a:t>at</a:t>
            </a:r>
            <a:r>
              <a:rPr lang="en-US" sz="3200" spc="5">
                <a:effectLst/>
                <a:latin typeface="Arial MT"/>
                <a:ea typeface="Arial MT"/>
                <a:cs typeface="Arial MT"/>
              </a:rPr>
              <a:t> </a:t>
            </a:r>
            <a:r>
              <a:rPr lang="en-US" sz="3200">
                <a:effectLst/>
                <a:latin typeface="Arial MT"/>
                <a:ea typeface="Arial MT"/>
                <a:cs typeface="Arial MT"/>
              </a:rPr>
              <a:t>characterizing</a:t>
            </a:r>
            <a:r>
              <a:rPr lang="en-US" sz="3200" spc="5">
                <a:effectLst/>
                <a:latin typeface="Arial MT"/>
                <a:ea typeface="Arial MT"/>
                <a:cs typeface="Arial MT"/>
              </a:rPr>
              <a:t> </a:t>
            </a:r>
            <a:r>
              <a:rPr lang="en-US" sz="3200">
                <a:effectLst/>
                <a:latin typeface="Arial MT"/>
                <a:ea typeface="Arial MT"/>
                <a:cs typeface="Arial MT"/>
              </a:rPr>
              <a:t>some</a:t>
            </a:r>
            <a:r>
              <a:rPr lang="en-US" sz="3200" spc="5">
                <a:effectLst/>
                <a:latin typeface="Arial MT"/>
                <a:ea typeface="Arial MT"/>
                <a:cs typeface="Arial MT"/>
              </a:rPr>
              <a:t> </a:t>
            </a:r>
            <a:r>
              <a:rPr lang="en-US" sz="3200">
                <a:effectLst/>
                <a:latin typeface="Arial MT"/>
                <a:ea typeface="Arial MT"/>
                <a:cs typeface="Arial MT"/>
              </a:rPr>
              <a:t>specific</a:t>
            </a:r>
            <a:r>
              <a:rPr lang="en-US" sz="3200" spc="5">
                <a:effectLst/>
                <a:latin typeface="Arial MT"/>
                <a:ea typeface="Arial MT"/>
                <a:cs typeface="Arial MT"/>
              </a:rPr>
              <a:t> </a:t>
            </a:r>
            <a:r>
              <a:rPr lang="en-US" sz="3200">
                <a:effectLst/>
                <a:latin typeface="Arial MT"/>
                <a:ea typeface="Arial MT"/>
                <a:cs typeface="Arial MT"/>
              </a:rPr>
              <a:t>features</a:t>
            </a:r>
            <a:r>
              <a:rPr lang="en-US" sz="3200" spc="5">
                <a:effectLst/>
                <a:latin typeface="Arial MT"/>
                <a:ea typeface="Arial MT"/>
                <a:cs typeface="Arial MT"/>
              </a:rPr>
              <a:t> </a:t>
            </a:r>
            <a:r>
              <a:rPr lang="en-US" sz="3200">
                <a:effectLst/>
                <a:latin typeface="Arial MT"/>
                <a:ea typeface="Arial MT"/>
                <a:cs typeface="Arial MT"/>
              </a:rPr>
              <a:t>of</a:t>
            </a:r>
            <a:r>
              <a:rPr lang="en-US" sz="3200" spc="5">
                <a:effectLst/>
                <a:latin typeface="Arial MT"/>
                <a:ea typeface="Arial MT"/>
                <a:cs typeface="Arial MT"/>
              </a:rPr>
              <a:t> </a:t>
            </a:r>
            <a:r>
              <a:rPr lang="en-US" sz="3200">
                <a:effectLst/>
                <a:latin typeface="Arial MT"/>
                <a:ea typeface="Arial MT"/>
                <a:cs typeface="Arial MT"/>
              </a:rPr>
              <a:t>its</a:t>
            </a:r>
            <a:r>
              <a:rPr lang="en-US" sz="3200" spc="5">
                <a:effectLst/>
                <a:latin typeface="Arial MT"/>
                <a:ea typeface="Arial MT"/>
                <a:cs typeface="Arial MT"/>
              </a:rPr>
              <a:t> </a:t>
            </a:r>
            <a:r>
              <a:rPr lang="en-US" sz="3200">
                <a:effectLst/>
                <a:latin typeface="Arial MT"/>
                <a:ea typeface="Arial MT"/>
                <a:cs typeface="Arial MT"/>
              </a:rPr>
              <a:t>functioning.</a:t>
            </a:r>
            <a:r>
              <a:rPr lang="en-US" sz="3200" spc="-20">
                <a:effectLst/>
                <a:latin typeface="Arial MT"/>
                <a:ea typeface="Arial MT"/>
                <a:cs typeface="Arial MT"/>
              </a:rPr>
              <a:t> </a:t>
            </a:r>
            <a:r>
              <a:rPr lang="en-US" sz="3200">
                <a:effectLst/>
                <a:latin typeface="Arial MT"/>
                <a:ea typeface="Arial MT"/>
                <a:cs typeface="Arial MT"/>
              </a:rPr>
              <a:t>Specifically,</a:t>
            </a:r>
            <a:r>
              <a:rPr lang="en-US" sz="3200" spc="-25">
                <a:effectLst/>
                <a:latin typeface="Arial MT"/>
                <a:ea typeface="Arial MT"/>
                <a:cs typeface="Arial MT"/>
              </a:rPr>
              <a:t> </a:t>
            </a:r>
            <a:r>
              <a:rPr lang="en-US" sz="3200">
                <a:effectLst/>
                <a:latin typeface="Arial MT"/>
                <a:ea typeface="Arial MT"/>
                <a:cs typeface="Arial MT"/>
              </a:rPr>
              <a:t>a</a:t>
            </a:r>
            <a:r>
              <a:rPr lang="en-US" sz="3200" spc="-40">
                <a:effectLst/>
                <a:latin typeface="Arial MT"/>
                <a:ea typeface="Arial MT"/>
                <a:cs typeface="Arial MT"/>
              </a:rPr>
              <a:t> </a:t>
            </a:r>
            <a:r>
              <a:rPr lang="en-US" sz="3200">
                <a:effectLst/>
                <a:latin typeface="Arial MT"/>
                <a:ea typeface="Arial MT"/>
                <a:cs typeface="Arial MT"/>
              </a:rPr>
              <a:t>model</a:t>
            </a:r>
            <a:r>
              <a:rPr lang="en-US" sz="3200" spc="-30">
                <a:effectLst/>
                <a:latin typeface="Arial MT"/>
                <a:ea typeface="Arial MT"/>
                <a:cs typeface="Arial MT"/>
              </a:rPr>
              <a:t> </a:t>
            </a:r>
            <a:r>
              <a:rPr lang="en-US" sz="3200">
                <a:effectLst/>
                <a:latin typeface="Arial MT"/>
                <a:ea typeface="Arial MT"/>
                <a:cs typeface="Arial MT"/>
              </a:rPr>
              <a:t>is</a:t>
            </a:r>
            <a:r>
              <a:rPr lang="en-US" sz="3200" spc="-55">
                <a:effectLst/>
                <a:latin typeface="Arial MT"/>
                <a:ea typeface="Arial MT"/>
                <a:cs typeface="Arial MT"/>
              </a:rPr>
              <a:t> </a:t>
            </a:r>
            <a:r>
              <a:rPr lang="en-US" sz="3200">
                <a:effectLst/>
                <a:latin typeface="Arial MT"/>
                <a:ea typeface="Arial MT"/>
                <a:cs typeface="Arial MT"/>
              </a:rPr>
              <a:t>meant</a:t>
            </a:r>
            <a:r>
              <a:rPr lang="en-US" sz="3200" spc="-20">
                <a:effectLst/>
                <a:latin typeface="Arial MT"/>
                <a:ea typeface="Arial MT"/>
                <a:cs typeface="Arial MT"/>
              </a:rPr>
              <a:t> </a:t>
            </a:r>
            <a:r>
              <a:rPr lang="en-US" sz="3200">
                <a:effectLst/>
                <a:latin typeface="Arial MT"/>
                <a:ea typeface="Arial MT"/>
                <a:cs typeface="Arial MT"/>
              </a:rPr>
              <a:t>to</a:t>
            </a:r>
            <a:r>
              <a:rPr lang="en-US" sz="3200" spc="-45">
                <a:effectLst/>
                <a:latin typeface="Arial MT"/>
                <a:ea typeface="Arial MT"/>
                <a:cs typeface="Arial MT"/>
              </a:rPr>
              <a:t> </a:t>
            </a:r>
            <a:r>
              <a:rPr lang="en-US" sz="3200">
                <a:effectLst/>
                <a:latin typeface="Arial MT"/>
                <a:ea typeface="Arial MT"/>
                <a:cs typeface="Arial MT"/>
              </a:rPr>
              <a:t>establish</a:t>
            </a:r>
            <a:r>
              <a:rPr lang="en-US" sz="3200" spc="-15">
                <a:effectLst/>
                <a:latin typeface="Arial MT"/>
                <a:ea typeface="Arial MT"/>
                <a:cs typeface="Arial MT"/>
              </a:rPr>
              <a:t> </a:t>
            </a:r>
            <a:r>
              <a:rPr lang="en-US" sz="3200">
                <a:effectLst/>
                <a:latin typeface="Arial MT"/>
                <a:ea typeface="Arial MT"/>
                <a:cs typeface="Arial MT"/>
              </a:rPr>
              <a:t>a</a:t>
            </a:r>
            <a:r>
              <a:rPr lang="en-US" sz="3200" spc="-40">
                <a:effectLst/>
                <a:latin typeface="Arial MT"/>
                <a:ea typeface="Arial MT"/>
                <a:cs typeface="Arial MT"/>
              </a:rPr>
              <a:t> </a:t>
            </a:r>
            <a:r>
              <a:rPr lang="en-US" sz="3200" b="1">
                <a:effectLst/>
                <a:latin typeface="Arial MT"/>
                <a:ea typeface="Arial MT"/>
                <a:cs typeface="Arial MT"/>
              </a:rPr>
              <a:t>meaningful</a:t>
            </a:r>
            <a:r>
              <a:rPr lang="en-US" sz="3200" b="1" spc="-35">
                <a:effectLst/>
                <a:latin typeface="Arial MT"/>
                <a:ea typeface="Arial MT"/>
                <a:cs typeface="Arial MT"/>
              </a:rPr>
              <a:t> </a:t>
            </a:r>
            <a:r>
              <a:rPr lang="en-US" sz="3200" b="1">
                <a:effectLst/>
                <a:latin typeface="Arial MT"/>
                <a:ea typeface="Arial MT"/>
                <a:cs typeface="Arial MT"/>
              </a:rPr>
              <a:t>relation</a:t>
            </a:r>
            <a:r>
              <a:rPr lang="en-US" sz="3200" b="1" spc="-40">
                <a:effectLst/>
                <a:latin typeface="Arial MT"/>
                <a:ea typeface="Arial MT"/>
                <a:cs typeface="Arial MT"/>
              </a:rPr>
              <a:t> </a:t>
            </a:r>
            <a:r>
              <a:rPr lang="en-US" sz="3200" b="1">
                <a:effectLst/>
                <a:latin typeface="Arial MT"/>
                <a:ea typeface="Arial MT"/>
                <a:cs typeface="Arial MT"/>
              </a:rPr>
              <a:t>between</a:t>
            </a:r>
            <a:r>
              <a:rPr lang="en-US" sz="3200" b="1" spc="-20">
                <a:effectLst/>
                <a:latin typeface="Arial MT"/>
                <a:ea typeface="Arial MT"/>
                <a:cs typeface="Arial MT"/>
              </a:rPr>
              <a:t> </a:t>
            </a:r>
            <a:r>
              <a:rPr lang="en-US" sz="3200" b="1">
                <a:effectLst/>
                <a:latin typeface="Arial MT"/>
                <a:ea typeface="Arial MT"/>
                <a:cs typeface="Arial MT"/>
              </a:rPr>
              <a:t>a</a:t>
            </a:r>
            <a:r>
              <a:rPr lang="en-US" sz="3200" b="1" spc="-40">
                <a:effectLst/>
                <a:latin typeface="Arial MT"/>
                <a:ea typeface="Arial MT"/>
                <a:cs typeface="Arial MT"/>
              </a:rPr>
              <a:t> </a:t>
            </a:r>
            <a:r>
              <a:rPr lang="en-US" sz="3200" b="1">
                <a:effectLst/>
                <a:latin typeface="Arial MT"/>
                <a:ea typeface="Arial MT"/>
                <a:cs typeface="Arial MT"/>
              </a:rPr>
              <a:t>given</a:t>
            </a:r>
            <a:r>
              <a:rPr lang="en-US" sz="3200" b="1" spc="-15">
                <a:effectLst/>
                <a:latin typeface="Arial MT"/>
                <a:ea typeface="Arial MT"/>
                <a:cs typeface="Arial MT"/>
              </a:rPr>
              <a:t> </a:t>
            </a:r>
            <a:r>
              <a:rPr lang="en-US" sz="3200" b="1">
                <a:effectLst/>
                <a:latin typeface="Arial MT"/>
                <a:ea typeface="Arial MT"/>
                <a:cs typeface="Arial MT"/>
              </a:rPr>
              <a:t>set</a:t>
            </a:r>
            <a:r>
              <a:rPr lang="en-US" sz="3200" b="1" spc="5">
                <a:effectLst/>
                <a:latin typeface="Arial MT"/>
                <a:ea typeface="Arial MT"/>
                <a:cs typeface="Arial MT"/>
              </a:rPr>
              <a:t> </a:t>
            </a:r>
            <a:r>
              <a:rPr lang="en-US" sz="3200" b="1">
                <a:effectLst/>
                <a:latin typeface="Arial MT"/>
                <a:ea typeface="Arial MT"/>
                <a:cs typeface="Arial MT"/>
              </a:rPr>
              <a:t>of</a:t>
            </a:r>
            <a:r>
              <a:rPr lang="en-US" sz="3200" b="1" spc="45">
                <a:effectLst/>
                <a:latin typeface="Arial MT"/>
                <a:ea typeface="Arial MT"/>
                <a:cs typeface="Arial MT"/>
              </a:rPr>
              <a:t> </a:t>
            </a:r>
            <a:r>
              <a:rPr lang="en-US" sz="3200" b="1">
                <a:effectLst/>
                <a:latin typeface="Arial MT"/>
                <a:ea typeface="Arial MT"/>
                <a:cs typeface="Arial MT"/>
              </a:rPr>
              <a:t>input</a:t>
            </a:r>
            <a:r>
              <a:rPr lang="en-US" sz="3200" b="1" spc="30">
                <a:effectLst/>
                <a:latin typeface="Arial MT"/>
                <a:ea typeface="Arial MT"/>
                <a:cs typeface="Arial MT"/>
              </a:rPr>
              <a:t> </a:t>
            </a:r>
            <a:r>
              <a:rPr lang="en-US" sz="3200" b="1">
                <a:effectLst/>
                <a:latin typeface="Arial MT"/>
                <a:ea typeface="Arial MT"/>
                <a:cs typeface="Arial MT"/>
              </a:rPr>
              <a:t>and</a:t>
            </a:r>
            <a:r>
              <a:rPr lang="en-US" sz="3200" b="1" spc="35">
                <a:effectLst/>
                <a:latin typeface="Arial MT"/>
                <a:ea typeface="Arial MT"/>
                <a:cs typeface="Arial MT"/>
              </a:rPr>
              <a:t> </a:t>
            </a:r>
            <a:r>
              <a:rPr lang="en-US" sz="3200" b="1">
                <a:effectLst/>
                <a:latin typeface="Arial MT"/>
                <a:ea typeface="Arial MT"/>
                <a:cs typeface="Arial MT"/>
              </a:rPr>
              <a:t>output</a:t>
            </a:r>
            <a:r>
              <a:rPr lang="en-US" sz="3200" b="1" spc="25">
                <a:effectLst/>
                <a:latin typeface="Arial MT"/>
                <a:ea typeface="Arial MT"/>
                <a:cs typeface="Arial MT"/>
              </a:rPr>
              <a:t> </a:t>
            </a:r>
            <a:r>
              <a:rPr lang="en-US" sz="3200" b="1">
                <a:effectLst/>
                <a:latin typeface="Arial MT"/>
                <a:ea typeface="Arial MT"/>
                <a:cs typeface="Arial MT"/>
              </a:rPr>
              <a:t>signals</a:t>
            </a:r>
            <a:r>
              <a:rPr lang="en-US" sz="3200">
                <a:effectLst/>
                <a:latin typeface="Arial MT"/>
                <a:ea typeface="Arial MT"/>
                <a:cs typeface="Arial MT"/>
              </a:rPr>
              <a:t>. </a:t>
            </a:r>
            <a:r>
              <a:rPr lang="en-US" sz="3200">
                <a:latin typeface="Arial MT"/>
                <a:ea typeface="Arial MT"/>
                <a:cs typeface="Arial MT"/>
              </a:rPr>
              <a:t>G</a:t>
            </a:r>
            <a:r>
              <a:rPr lang="en-US" sz="3200">
                <a:effectLst/>
                <a:latin typeface="Arial MT"/>
                <a:ea typeface="Arial MT"/>
                <a:cs typeface="Arial MT"/>
              </a:rPr>
              <a:t>iven</a:t>
            </a:r>
            <a:r>
              <a:rPr lang="en-US" sz="3200" spc="35">
                <a:effectLst/>
                <a:latin typeface="Arial MT"/>
                <a:ea typeface="Arial MT"/>
                <a:cs typeface="Arial MT"/>
              </a:rPr>
              <a:t> </a:t>
            </a:r>
            <a:r>
              <a:rPr lang="en-US" sz="3200">
                <a:effectLst/>
                <a:latin typeface="Arial MT"/>
                <a:ea typeface="Arial MT"/>
                <a:cs typeface="Arial MT"/>
              </a:rPr>
              <a:t>a</a:t>
            </a:r>
            <a:r>
              <a:rPr lang="en-US" sz="3200" spc="30">
                <a:effectLst/>
                <a:latin typeface="Arial MT"/>
                <a:ea typeface="Arial MT"/>
                <a:cs typeface="Arial MT"/>
              </a:rPr>
              <a:t> </a:t>
            </a:r>
            <a:r>
              <a:rPr lang="en-US" sz="3200">
                <a:effectLst/>
                <a:latin typeface="Arial MT"/>
                <a:ea typeface="Arial MT"/>
                <a:cs typeface="Arial MT"/>
              </a:rPr>
              <a:t>set</a:t>
            </a:r>
            <a:r>
              <a:rPr lang="en-US" sz="3200" spc="5">
                <a:effectLst/>
                <a:latin typeface="Arial MT"/>
                <a:ea typeface="Arial MT"/>
                <a:cs typeface="Arial MT"/>
              </a:rPr>
              <a:t> </a:t>
            </a:r>
            <a:r>
              <a:rPr lang="en-US" sz="3200">
                <a:effectLst/>
                <a:latin typeface="Arial MT"/>
                <a:ea typeface="Arial MT"/>
                <a:cs typeface="Arial MT"/>
              </a:rPr>
              <a:t>of</a:t>
            </a:r>
            <a:r>
              <a:rPr lang="en-US" sz="3200" spc="50">
                <a:effectLst/>
                <a:latin typeface="Arial MT"/>
                <a:ea typeface="Arial MT"/>
                <a:cs typeface="Arial MT"/>
              </a:rPr>
              <a:t> </a:t>
            </a:r>
            <a:r>
              <a:rPr lang="en-US" sz="3200">
                <a:effectLst/>
                <a:latin typeface="Arial MT"/>
                <a:ea typeface="Arial MT"/>
                <a:cs typeface="Arial MT"/>
              </a:rPr>
              <a:t>input</a:t>
            </a:r>
            <a:r>
              <a:rPr lang="en-US" sz="3200" spc="30">
                <a:effectLst/>
                <a:latin typeface="Arial MT"/>
                <a:ea typeface="Arial MT"/>
                <a:cs typeface="Arial MT"/>
              </a:rPr>
              <a:t> </a:t>
            </a:r>
            <a:r>
              <a:rPr lang="en-US" sz="3200">
                <a:effectLst/>
                <a:latin typeface="Arial MT"/>
                <a:ea typeface="Arial MT"/>
                <a:cs typeface="Arial MT"/>
              </a:rPr>
              <a:t>data</a:t>
            </a:r>
            <a:r>
              <a:rPr lang="en-US" sz="3200" spc="10">
                <a:effectLst/>
                <a:latin typeface="Arial MT"/>
                <a:ea typeface="Arial MT"/>
                <a:cs typeface="Arial MT"/>
              </a:rPr>
              <a:t> </a:t>
            </a:r>
            <a:r>
              <a:rPr lang="en-US" sz="3200">
                <a:effectLst/>
                <a:latin typeface="Cambria Math" panose="02040503050406030204" pitchFamily="18" charset="0"/>
                <a:ea typeface="Cambria Math" panose="02040503050406030204" pitchFamily="18" charset="0"/>
                <a:cs typeface="Arial MT"/>
              </a:rPr>
              <a:t>𝑢</a:t>
            </a:r>
            <a:r>
              <a:rPr lang="en-US" sz="3200" spc="125">
                <a:effectLst/>
                <a:latin typeface="Cambria Math" panose="02040503050406030204" pitchFamily="18" charset="0"/>
                <a:ea typeface="Cambria Math" panose="02040503050406030204" pitchFamily="18" charset="0"/>
                <a:cs typeface="Arial MT"/>
              </a:rPr>
              <a:t> </a:t>
            </a:r>
            <a:r>
              <a:rPr lang="en-US" sz="3200">
                <a:effectLst/>
                <a:latin typeface="Arial MT"/>
                <a:ea typeface="Arial MT"/>
                <a:cs typeface="Arial MT"/>
              </a:rPr>
              <a:t>and</a:t>
            </a:r>
            <a:r>
              <a:rPr lang="en-US" sz="3200" spc="30">
                <a:effectLst/>
                <a:latin typeface="Arial MT"/>
                <a:ea typeface="Arial MT"/>
                <a:cs typeface="Arial MT"/>
              </a:rPr>
              <a:t> </a:t>
            </a:r>
            <a:r>
              <a:rPr lang="en-US" sz="3200">
                <a:effectLst/>
                <a:latin typeface="Arial MT"/>
                <a:ea typeface="Arial MT"/>
                <a:cs typeface="Arial MT"/>
              </a:rPr>
              <a:t>parameters </a:t>
            </a:r>
            <a:r>
              <a:rPr lang="en-US" sz="3200">
                <a:effectLst/>
                <a:latin typeface="Cambria Math" panose="02040503050406030204" pitchFamily="18" charset="0"/>
                <a:ea typeface="Cambria Math" panose="02040503050406030204" pitchFamily="18" charset="0"/>
                <a:cs typeface="Arial MT"/>
              </a:rPr>
              <a:t>𝑝</a:t>
            </a:r>
            <a:r>
              <a:rPr lang="en-US" sz="3200">
                <a:effectLst/>
                <a:latin typeface="Arial MT"/>
                <a:ea typeface="Arial MT"/>
                <a:cs typeface="Arial MT"/>
              </a:rPr>
              <a:t>, a model outputs a set of data </a:t>
            </a:r>
            <a:r>
              <a:rPr lang="en-US" sz="3200">
                <a:effectLst/>
                <a:latin typeface="Cambria Math" panose="02040503050406030204" pitchFamily="18" charset="0"/>
                <a:ea typeface="Cambria Math" panose="02040503050406030204" pitchFamily="18" charset="0"/>
                <a:cs typeface="Arial MT"/>
              </a:rPr>
              <a:t>𝑦. </a:t>
            </a:r>
            <a:r>
              <a:rPr lang="en-US" sz="3200">
                <a:effectLst/>
                <a:latin typeface="Arial MT"/>
                <a:ea typeface="Arial MT"/>
                <a:cs typeface="Arial MT"/>
              </a:rPr>
              <a:t>The development of a digital model consists therefore in implementing computationally a set of</a:t>
            </a:r>
            <a:r>
              <a:rPr lang="en-US" sz="3200" spc="5">
                <a:effectLst/>
                <a:latin typeface="Arial MT"/>
                <a:ea typeface="Arial MT"/>
                <a:cs typeface="Arial MT"/>
              </a:rPr>
              <a:t> </a:t>
            </a:r>
            <a:r>
              <a:rPr lang="en-US" sz="3200">
                <a:effectLst/>
                <a:latin typeface="Arial MT"/>
                <a:ea typeface="Arial MT"/>
                <a:cs typeface="Arial MT"/>
              </a:rPr>
              <a:t>equations of the form </a:t>
            </a:r>
            <a:r>
              <a:rPr lang="en-US" sz="3200">
                <a:effectLst/>
                <a:latin typeface="Cambria Math" panose="02040503050406030204" pitchFamily="18" charset="0"/>
                <a:ea typeface="Cambria Math" panose="02040503050406030204" pitchFamily="18" charset="0"/>
                <a:cs typeface="Arial MT"/>
              </a:rPr>
              <a:t>𝑦 = 𝑓(𝑢, 𝑝) </a:t>
            </a:r>
            <a:r>
              <a:rPr lang="en-US" sz="3200">
                <a:effectLst/>
                <a:latin typeface="Arial MT"/>
                <a:ea typeface="Arial MT"/>
                <a:cs typeface="Arial MT"/>
              </a:rPr>
              <a:t>that </a:t>
            </a:r>
            <a:r>
              <a:rPr lang="en-US" sz="3200" b="1">
                <a:effectLst/>
                <a:latin typeface="Arial MT"/>
                <a:ea typeface="Arial MT"/>
                <a:cs typeface="Arial MT"/>
              </a:rPr>
              <a:t>mimic the behavior of the real system. </a:t>
            </a:r>
            <a:r>
              <a:rPr lang="en-US" sz="3200" b="1">
                <a:effectLst/>
                <a:latin typeface="Cambria Math" panose="02040503050406030204" pitchFamily="18" charset="0"/>
                <a:ea typeface="Cambria Math" panose="02040503050406030204" pitchFamily="18" charset="0"/>
                <a:cs typeface="Arial MT"/>
              </a:rPr>
              <a:t> </a:t>
            </a:r>
            <a:endParaRPr lang="sv-SE" sz="3200" b="1"/>
          </a:p>
        </p:txBody>
      </p:sp>
      <p:sp>
        <p:nvSpPr>
          <p:cNvPr id="2" name="Rectangle 1">
            <a:extLst>
              <a:ext uri="{FF2B5EF4-FFF2-40B4-BE49-F238E27FC236}">
                <a16:creationId xmlns:a16="http://schemas.microsoft.com/office/drawing/2014/main" id="{5A1BF16A-E498-4B49-A8F9-D93A516993DB}"/>
              </a:ext>
            </a:extLst>
          </p:cNvPr>
          <p:cNvSpPr/>
          <p:nvPr/>
        </p:nvSpPr>
        <p:spPr>
          <a:xfrm>
            <a:off x="6705600" y="2648244"/>
            <a:ext cx="3785937" cy="1812758"/>
          </a:xfrm>
          <a:prstGeom prst="rect">
            <a:avLst/>
          </a:prstGeom>
          <a:solidFill>
            <a:schemeClr val="accent2"/>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4400" err="1"/>
              <a:t>Model</a:t>
            </a:r>
            <a:endParaRPr lang="en-GB" sz="4400"/>
          </a:p>
        </p:txBody>
      </p:sp>
      <p:cxnSp>
        <p:nvCxnSpPr>
          <p:cNvPr id="6" name="Straight Arrow Connector 5">
            <a:extLst>
              <a:ext uri="{FF2B5EF4-FFF2-40B4-BE49-F238E27FC236}">
                <a16:creationId xmlns:a16="http://schemas.microsoft.com/office/drawing/2014/main" id="{A7907DEA-5229-4AE1-B7C1-3961F0FFB131}"/>
              </a:ext>
            </a:extLst>
          </p:cNvPr>
          <p:cNvCxnSpPr>
            <a:cxnSpLocks/>
          </p:cNvCxnSpPr>
          <p:nvPr/>
        </p:nvCxnSpPr>
        <p:spPr>
          <a:xfrm>
            <a:off x="4135354" y="3088855"/>
            <a:ext cx="2534654" cy="0"/>
          </a:xfrm>
          <a:prstGeom prst="straightConnector1">
            <a:avLst/>
          </a:prstGeom>
          <a:ln w="57150">
            <a:solidFill>
              <a:srgbClr val="95002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26C451F-1C68-459D-B9A3-5ACE8DC7D7AA}"/>
              </a:ext>
            </a:extLst>
          </p:cNvPr>
          <p:cNvCxnSpPr>
            <a:cxnSpLocks/>
          </p:cNvCxnSpPr>
          <p:nvPr/>
        </p:nvCxnSpPr>
        <p:spPr>
          <a:xfrm>
            <a:off x="4135354" y="3963150"/>
            <a:ext cx="2534654" cy="0"/>
          </a:xfrm>
          <a:prstGeom prst="straightConnector1">
            <a:avLst/>
          </a:prstGeom>
          <a:ln w="57150">
            <a:solidFill>
              <a:srgbClr val="950023"/>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5CF35B0-F6E1-4955-8827-4E7F3E9821EA}"/>
              </a:ext>
            </a:extLst>
          </p:cNvPr>
          <p:cNvSpPr txBox="1"/>
          <p:nvPr/>
        </p:nvSpPr>
        <p:spPr>
          <a:xfrm>
            <a:off x="4400595" y="2549032"/>
            <a:ext cx="2039560" cy="523220"/>
          </a:xfrm>
          <a:prstGeom prst="rect">
            <a:avLst/>
          </a:prstGeom>
          <a:noFill/>
        </p:spPr>
        <p:txBody>
          <a:bodyPr wrap="square" rtlCol="0">
            <a:spAutoFit/>
          </a:bodyPr>
          <a:lstStyle/>
          <a:p>
            <a:r>
              <a:rPr lang="sv-SE" sz="2800" b="1"/>
              <a:t>Inputs </a:t>
            </a:r>
            <a:r>
              <a:rPr lang="en-US" sz="2800" b="1">
                <a:effectLst/>
                <a:latin typeface="Cambria Math" panose="02040503050406030204" pitchFamily="18" charset="0"/>
                <a:ea typeface="Cambria Math" panose="02040503050406030204" pitchFamily="18" charset="0"/>
                <a:cs typeface="Arial MT"/>
              </a:rPr>
              <a:t>𝑢</a:t>
            </a:r>
            <a:endParaRPr lang="en-GB" sz="2800" b="1" i="1"/>
          </a:p>
        </p:txBody>
      </p:sp>
      <p:sp>
        <p:nvSpPr>
          <p:cNvPr id="22" name="TextBox 21">
            <a:extLst>
              <a:ext uri="{FF2B5EF4-FFF2-40B4-BE49-F238E27FC236}">
                <a16:creationId xmlns:a16="http://schemas.microsoft.com/office/drawing/2014/main" id="{158C3358-22E3-4B37-8E14-C51BBFA60504}"/>
              </a:ext>
            </a:extLst>
          </p:cNvPr>
          <p:cNvSpPr txBox="1"/>
          <p:nvPr/>
        </p:nvSpPr>
        <p:spPr>
          <a:xfrm>
            <a:off x="4178217" y="3387619"/>
            <a:ext cx="2486527" cy="523220"/>
          </a:xfrm>
          <a:prstGeom prst="rect">
            <a:avLst/>
          </a:prstGeom>
          <a:noFill/>
        </p:spPr>
        <p:txBody>
          <a:bodyPr wrap="square" rtlCol="0">
            <a:spAutoFit/>
          </a:bodyPr>
          <a:lstStyle/>
          <a:p>
            <a:r>
              <a:rPr lang="sv-SE" sz="2800" b="1"/>
              <a:t>Parameters</a:t>
            </a:r>
            <a:r>
              <a:rPr lang="sv-SE" sz="2800" b="1" i="1"/>
              <a:t> </a:t>
            </a:r>
            <a:r>
              <a:rPr lang="en-US" sz="2800" b="1">
                <a:effectLst/>
                <a:latin typeface="Cambria Math" panose="02040503050406030204" pitchFamily="18" charset="0"/>
                <a:ea typeface="Cambria Math" panose="02040503050406030204" pitchFamily="18" charset="0"/>
                <a:cs typeface="Arial MT"/>
              </a:rPr>
              <a:t>𝑝</a:t>
            </a:r>
            <a:endParaRPr lang="en-GB" sz="2800" b="1" i="1"/>
          </a:p>
        </p:txBody>
      </p:sp>
      <p:cxnSp>
        <p:nvCxnSpPr>
          <p:cNvPr id="23" name="Straight Arrow Connector 22">
            <a:extLst>
              <a:ext uri="{FF2B5EF4-FFF2-40B4-BE49-F238E27FC236}">
                <a16:creationId xmlns:a16="http://schemas.microsoft.com/office/drawing/2014/main" id="{1E377459-0D65-465B-ABF7-00FD6E882D9B}"/>
              </a:ext>
            </a:extLst>
          </p:cNvPr>
          <p:cNvCxnSpPr>
            <a:cxnSpLocks/>
          </p:cNvCxnSpPr>
          <p:nvPr/>
        </p:nvCxnSpPr>
        <p:spPr>
          <a:xfrm>
            <a:off x="10520113" y="3554623"/>
            <a:ext cx="2534654" cy="0"/>
          </a:xfrm>
          <a:prstGeom prst="straightConnector1">
            <a:avLst/>
          </a:prstGeom>
          <a:ln w="57150">
            <a:solidFill>
              <a:srgbClr val="950023"/>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C768516-06F5-40FF-9509-B1D472170685}"/>
              </a:ext>
            </a:extLst>
          </p:cNvPr>
          <p:cNvSpPr txBox="1"/>
          <p:nvPr/>
        </p:nvSpPr>
        <p:spPr>
          <a:xfrm>
            <a:off x="10828421" y="2898685"/>
            <a:ext cx="2039560" cy="523220"/>
          </a:xfrm>
          <a:prstGeom prst="rect">
            <a:avLst/>
          </a:prstGeom>
          <a:noFill/>
        </p:spPr>
        <p:txBody>
          <a:bodyPr wrap="square" rtlCol="0">
            <a:spAutoFit/>
          </a:bodyPr>
          <a:lstStyle/>
          <a:p>
            <a:r>
              <a:rPr lang="sv-SE" sz="2800" b="1"/>
              <a:t>Outputs </a:t>
            </a:r>
            <a:r>
              <a:rPr lang="en-US" sz="2800" b="1">
                <a:effectLst/>
                <a:latin typeface="Cambria Math" panose="02040503050406030204" pitchFamily="18" charset="0"/>
                <a:ea typeface="Cambria Math" panose="02040503050406030204" pitchFamily="18" charset="0"/>
                <a:cs typeface="Arial MT"/>
              </a:rPr>
              <a:t>𝑦</a:t>
            </a:r>
            <a:endParaRPr lang="en-GB" sz="2800" b="1" i="1"/>
          </a:p>
        </p:txBody>
      </p:sp>
    </p:spTree>
    <p:extLst>
      <p:ext uri="{BB962C8B-B14F-4D97-AF65-F5344CB8AC3E}">
        <p14:creationId xmlns:p14="http://schemas.microsoft.com/office/powerpoint/2010/main" val="336070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06025"/>
            <a:ext cx="3632886" cy="880975"/>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2" name="TextBox 21">
            <a:extLst>
              <a:ext uri="{FF2B5EF4-FFF2-40B4-BE49-F238E27FC236}">
                <a16:creationId xmlns:a16="http://schemas.microsoft.com/office/drawing/2014/main" id="{F21DCD0B-B68A-4D7A-9F6C-6D71442D13F2}"/>
              </a:ext>
            </a:extLst>
          </p:cNvPr>
          <p:cNvSpPr txBox="1"/>
          <p:nvPr/>
        </p:nvSpPr>
        <p:spPr>
          <a:xfrm>
            <a:off x="983343" y="2493437"/>
            <a:ext cx="14479814" cy="7745647"/>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3600" b="0" i="0" u="sng" strike="noStrike" kern="100" cap="none" spc="0" normalizeH="0" baseline="0" noProof="0">
                <a:ln>
                  <a:noFill/>
                </a:ln>
                <a:solidFill>
                  <a:srgbClr val="404040"/>
                </a:solidFill>
                <a:effectLst/>
                <a:uLnTx/>
                <a:uFillTx/>
                <a:latin typeface="Arial"/>
                <a:ea typeface="Noto Sans CJK SC"/>
                <a:cs typeface="Lohit Devanagari"/>
              </a:rPr>
              <a:t>1.2 Energy </a:t>
            </a:r>
            <a:r>
              <a:rPr kumimoji="0" lang="sv-SE" sz="3600" b="0" i="0" u="sng" strike="noStrike" kern="100" cap="none" spc="0" normalizeH="0" baseline="0" noProof="0" err="1">
                <a:ln>
                  <a:noFill/>
                </a:ln>
                <a:solidFill>
                  <a:srgbClr val="404040"/>
                </a:solidFill>
                <a:effectLst/>
                <a:uLnTx/>
                <a:uFillTx/>
                <a:latin typeface="Arial"/>
                <a:ea typeface="Noto Sans CJK SC"/>
                <a:cs typeface="Lohit Devanagari"/>
              </a:rPr>
              <a:t>Efficiency</a:t>
            </a:r>
            <a:r>
              <a:rPr kumimoji="0" lang="sv-SE" sz="3600" b="0" i="0" u="sng" strike="noStrike" kern="100" cap="none" spc="0" normalizeH="0" baseline="0" noProof="0">
                <a:ln>
                  <a:noFill/>
                </a:ln>
                <a:solidFill>
                  <a:srgbClr val="404040"/>
                </a:solidFill>
                <a:effectLst/>
                <a:uLnTx/>
                <a:uFillTx/>
                <a:latin typeface="Arial"/>
                <a:ea typeface="Noto Sans CJK SC"/>
                <a:cs typeface="Lohit Devanagari"/>
              </a:rPr>
              <a:t> </a:t>
            </a:r>
            <a:r>
              <a:rPr kumimoji="0" lang="sv-SE" sz="3600" b="0" i="0" u="sng" strike="noStrike" kern="100" cap="none" spc="0" normalizeH="0" baseline="0" noProof="0" err="1">
                <a:ln>
                  <a:noFill/>
                </a:ln>
                <a:solidFill>
                  <a:srgbClr val="404040"/>
                </a:solidFill>
                <a:effectLst/>
                <a:uLnTx/>
                <a:uFillTx/>
                <a:latin typeface="Arial"/>
                <a:ea typeface="Noto Sans CJK SC"/>
                <a:cs typeface="Lohit Devanagari"/>
              </a:rPr>
              <a:t>Directive</a:t>
            </a:r>
            <a:r>
              <a:rPr kumimoji="0" lang="sv-SE" sz="3600" b="0" i="0" u="sng" strike="noStrike" kern="100" cap="none" spc="0" normalizeH="0" baseline="0" noProof="0">
                <a:ln>
                  <a:noFill/>
                </a:ln>
                <a:solidFill>
                  <a:srgbClr val="404040"/>
                </a:solidFill>
                <a:effectLst/>
                <a:uLnTx/>
                <a:uFillTx/>
                <a:latin typeface="Arial"/>
                <a:ea typeface="Noto Sans CJK SC"/>
                <a:cs typeface="Lohit Devanagari"/>
              </a:rPr>
              <a:t> (EED)</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Mandatory</a:t>
            </a:r>
            <a:r>
              <a:rPr kumimoji="0" lang="sv-SE" sz="2800" b="0" i="0" u="none" strike="noStrike" kern="100" cap="none" spc="0" normalizeH="0" baseline="0" noProof="0">
                <a:ln>
                  <a:noFill/>
                </a:ln>
                <a:solidFill>
                  <a:srgbClr val="404040"/>
                </a:solidFill>
                <a:effectLst/>
                <a:uLnTx/>
                <a:uFillTx/>
                <a:latin typeface="Arial"/>
                <a:ea typeface="Noto Sans CJK SC"/>
                <a:cs typeface="Lohit Devanagari"/>
              </a:rPr>
              <a:t> </a:t>
            </a: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Audits</a:t>
            </a:r>
            <a:r>
              <a:rPr kumimoji="0" lang="sv-SE" sz="2800" b="0" i="0" u="none" strike="noStrike" kern="100" cap="none" spc="0" normalizeH="0" baseline="0" noProof="0">
                <a:ln>
                  <a:noFill/>
                </a:ln>
                <a:solidFill>
                  <a:srgbClr val="404040"/>
                </a:solidFill>
                <a:effectLst/>
                <a:uLnTx/>
                <a:uFillTx/>
                <a:latin typeface="Arial"/>
                <a:ea typeface="Noto Sans CJK SC"/>
                <a:cs typeface="Lohit Devanagari"/>
              </a:rPr>
              <a:t> at </a:t>
            </a: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least</a:t>
            </a:r>
            <a:r>
              <a:rPr kumimoji="0" lang="sv-SE" sz="2800" b="0" i="0" u="none" strike="noStrike" kern="100" cap="none" spc="0" normalizeH="0" baseline="0" noProof="0">
                <a:ln>
                  <a:noFill/>
                </a:ln>
                <a:solidFill>
                  <a:srgbClr val="404040"/>
                </a:solidFill>
                <a:effectLst/>
                <a:uLnTx/>
                <a:uFillTx/>
                <a:latin typeface="Arial"/>
                <a:ea typeface="Noto Sans CJK SC"/>
                <a:cs typeface="Lohit Devanagari"/>
              </a:rPr>
              <a:t> </a:t>
            </a: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every</a:t>
            </a:r>
            <a:r>
              <a:rPr kumimoji="0" lang="sv-SE" sz="2800" b="0" i="0" u="none" strike="noStrike" kern="100" cap="none" spc="0" normalizeH="0" baseline="0" noProof="0">
                <a:ln>
                  <a:noFill/>
                </a:ln>
                <a:solidFill>
                  <a:srgbClr val="404040"/>
                </a:solidFill>
                <a:effectLst/>
                <a:uLnTx/>
                <a:uFillTx/>
                <a:latin typeface="Arial"/>
                <a:ea typeface="Noto Sans CJK SC"/>
                <a:cs typeface="Lohit Devanagari"/>
              </a:rPr>
              <a:t> </a:t>
            </a: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four</a:t>
            </a:r>
            <a:r>
              <a:rPr kumimoji="0" lang="sv-SE" sz="2800" b="0" i="0" u="none" strike="noStrike" kern="100" cap="none" spc="0" normalizeH="0" baseline="0" noProof="0">
                <a:ln>
                  <a:noFill/>
                </a:ln>
                <a:solidFill>
                  <a:srgbClr val="404040"/>
                </a:solidFill>
                <a:effectLst/>
                <a:uLnTx/>
                <a:uFillTx/>
                <a:latin typeface="Arial"/>
                <a:ea typeface="Noto Sans CJK SC"/>
                <a:cs typeface="Lohit Devanagari"/>
              </a:rPr>
              <a:t> </a:t>
            </a: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years</a:t>
            </a:r>
            <a:r>
              <a:rPr kumimoji="0" lang="sv-SE" sz="2800" b="0" i="0" u="none" strike="noStrike" kern="100" cap="none" spc="0" normalizeH="0" baseline="0" noProof="0">
                <a:ln>
                  <a:noFill/>
                </a:ln>
                <a:solidFill>
                  <a:srgbClr val="404040"/>
                </a:solidFill>
                <a:effectLst/>
                <a:uLnTx/>
                <a:uFillTx/>
                <a:latin typeface="Arial"/>
                <a:ea typeface="Noto Sans CJK SC"/>
                <a:cs typeface="Lohit Devanagari"/>
              </a:rPr>
              <a:t> for </a:t>
            </a:r>
            <a:r>
              <a:rPr kumimoji="0" lang="sv-SE" sz="2800" b="0" i="0" u="none" strike="noStrike" kern="100" cap="none" spc="0" normalizeH="0" baseline="0" noProof="0" err="1">
                <a:ln>
                  <a:noFill/>
                </a:ln>
                <a:solidFill>
                  <a:srgbClr val="404040"/>
                </a:solidFill>
                <a:effectLst/>
                <a:uLnTx/>
                <a:uFillTx/>
                <a:latin typeface="Arial"/>
                <a:ea typeface="Noto Sans CJK SC"/>
                <a:cs typeface="Lohit Devanagari"/>
              </a:rPr>
              <a:t>industries</a:t>
            </a:r>
            <a:endParaRPr kumimoji="0" lang="sv-SE" sz="2800" b="0" i="0" u="none" strike="noStrike" kern="100" cap="none" spc="0" normalizeH="0" baseline="0" noProof="0">
              <a:ln>
                <a:noFill/>
              </a:ln>
              <a:solidFill>
                <a:srgbClr val="404040"/>
              </a:solidFill>
              <a:effectLst/>
              <a:uLnTx/>
              <a:uFillTx/>
              <a:latin typeface="Arial"/>
              <a:ea typeface="Noto Sans CJK SC"/>
              <a:cs typeface="Lohit Devanagari"/>
            </a:endParaRP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a:ln>
                  <a:noFill/>
                </a:ln>
                <a:solidFill>
                  <a:srgbClr val="404040"/>
                </a:solidFill>
                <a:effectLst/>
                <a:uLnTx/>
                <a:uFillTx/>
                <a:latin typeface="Arial"/>
                <a:ea typeface="+mn-ea"/>
                <a:cs typeface="+mn-cs"/>
              </a:rPr>
              <a:t>EU </a:t>
            </a:r>
            <a:r>
              <a:rPr kumimoji="0" lang="sv-SE" sz="2800" b="0" i="0" u="none" strike="noStrike" kern="100" cap="none" spc="0" normalizeH="0" baseline="0" noProof="0" err="1">
                <a:ln>
                  <a:noFill/>
                </a:ln>
                <a:solidFill>
                  <a:srgbClr val="404040"/>
                </a:solidFill>
                <a:effectLst/>
                <a:uLnTx/>
                <a:uFillTx/>
                <a:latin typeface="Arial"/>
                <a:ea typeface="+mn-ea"/>
                <a:cs typeface="+mn-cs"/>
              </a:rPr>
              <a:t>countries</a:t>
            </a:r>
            <a:r>
              <a:rPr kumimoji="0" lang="sv-SE" sz="2800" b="0" i="0" u="none" strike="noStrike" kern="100" cap="none" spc="0" normalizeH="0" baseline="0" noProof="0">
                <a:ln>
                  <a:noFill/>
                </a:ln>
                <a:solidFill>
                  <a:srgbClr val="404040"/>
                </a:solidFill>
                <a:effectLst/>
                <a:uLnTx/>
                <a:uFillTx/>
                <a:latin typeface="Arial"/>
                <a:ea typeface="+mn-ea"/>
                <a:cs typeface="+mn-cs"/>
              </a:rPr>
              <a:t> must save </a:t>
            </a:r>
            <a:r>
              <a:rPr kumimoji="0" lang="sv-SE" sz="2800" b="0" i="0" u="none" strike="noStrike" kern="100" cap="none" spc="0" normalizeH="0" baseline="0" noProof="0" err="1">
                <a:ln>
                  <a:noFill/>
                </a:ln>
                <a:solidFill>
                  <a:srgbClr val="404040"/>
                </a:solidFill>
                <a:effectLst/>
                <a:uLnTx/>
                <a:uFillTx/>
                <a:latin typeface="Arial"/>
                <a:ea typeface="+mn-ea"/>
                <a:cs typeface="+mn-cs"/>
              </a:rPr>
              <a:t>annually</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1" i="0" u="none" strike="noStrike" kern="100" cap="none" spc="0" normalizeH="0" baseline="0" noProof="0">
                <a:ln>
                  <a:noFill/>
                </a:ln>
                <a:solidFill>
                  <a:srgbClr val="404040"/>
                </a:solidFill>
                <a:effectLst/>
                <a:uLnTx/>
                <a:uFillTx/>
                <a:latin typeface="Arial"/>
                <a:ea typeface="+mn-ea"/>
                <a:cs typeface="+mn-cs"/>
              </a:rPr>
              <a:t>1.5%</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0" i="0" u="none" strike="noStrike" kern="100" cap="none" spc="0" normalizeH="0" baseline="0" noProof="0" err="1">
                <a:ln>
                  <a:noFill/>
                </a:ln>
                <a:solidFill>
                  <a:srgbClr val="404040"/>
                </a:solidFill>
                <a:effectLst/>
                <a:uLnTx/>
                <a:uFillTx/>
                <a:latin typeface="Arial"/>
                <a:ea typeface="+mn-ea"/>
                <a:cs typeface="+mn-cs"/>
              </a:rPr>
              <a:t>of</a:t>
            </a:r>
            <a:r>
              <a:rPr kumimoji="0" lang="sv-SE" sz="2800" b="0" i="0" u="none" strike="noStrike" kern="100" cap="none" spc="0" normalizeH="0" baseline="0" noProof="0">
                <a:ln>
                  <a:noFill/>
                </a:ln>
                <a:solidFill>
                  <a:srgbClr val="404040"/>
                </a:solidFill>
                <a:effectLst/>
                <a:uLnTx/>
                <a:uFillTx/>
                <a:latin typeface="Arial"/>
                <a:ea typeface="+mn-ea"/>
                <a:cs typeface="+mn-cs"/>
              </a:rPr>
              <a:t> final </a:t>
            </a:r>
            <a:r>
              <a:rPr kumimoji="0" lang="sv-SE" sz="2800" b="0" i="0" u="none" strike="noStrike" kern="100" cap="none" spc="0" normalizeH="0" baseline="0" noProof="0" err="1">
                <a:ln>
                  <a:noFill/>
                </a:ln>
                <a:solidFill>
                  <a:srgbClr val="404040"/>
                </a:solidFill>
                <a:effectLst/>
                <a:uLnTx/>
                <a:uFillTx/>
                <a:latin typeface="Arial"/>
                <a:ea typeface="+mn-ea"/>
                <a:cs typeface="+mn-cs"/>
              </a:rPr>
              <a:t>energy</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0" i="0" u="none" strike="noStrike" kern="100" cap="none" spc="0" normalizeH="0" baseline="0" noProof="0" err="1">
                <a:ln>
                  <a:noFill/>
                </a:ln>
                <a:solidFill>
                  <a:srgbClr val="404040"/>
                </a:solidFill>
                <a:effectLst/>
                <a:uLnTx/>
                <a:uFillTx/>
                <a:latin typeface="Arial"/>
                <a:ea typeface="+mn-ea"/>
                <a:cs typeface="+mn-cs"/>
              </a:rPr>
              <a:t>consumption</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0" i="0" u="none" strike="noStrike" kern="100" cap="none" spc="0" normalizeH="0" baseline="0" noProof="0" err="1">
                <a:ln>
                  <a:noFill/>
                </a:ln>
                <a:solidFill>
                  <a:srgbClr val="404040"/>
                </a:solidFill>
                <a:effectLst/>
                <a:uLnTx/>
                <a:uFillTx/>
                <a:latin typeface="Arial"/>
                <a:ea typeface="+mn-ea"/>
                <a:cs typeface="+mn-cs"/>
              </a:rPr>
              <a:t>currrently</a:t>
            </a:r>
            <a:r>
              <a:rPr kumimoji="0" lang="sv-SE" sz="2800" b="0" i="0" u="none" strike="noStrike" kern="100" cap="none" spc="0" normalizeH="0" baseline="0" noProof="0">
                <a:ln>
                  <a:noFill/>
                </a:ln>
                <a:solidFill>
                  <a:srgbClr val="404040"/>
                </a:solidFill>
                <a:effectLst/>
                <a:uLnTx/>
                <a:uFillTx/>
                <a:latin typeface="Arial"/>
                <a:ea typeface="+mn-ea"/>
                <a:cs typeface="+mn-cs"/>
              </a:rPr>
              <a:t> 0.8%) from 2024 to 2030 (</a:t>
            </a:r>
            <a:r>
              <a:rPr kumimoji="0" lang="sv-SE" sz="2800" b="0" i="0" u="none" strike="noStrike" kern="100" cap="none" spc="0" normalizeH="0" baseline="0" noProof="0" err="1">
                <a:ln>
                  <a:noFill/>
                </a:ln>
                <a:solidFill>
                  <a:srgbClr val="404040"/>
                </a:solidFill>
                <a:effectLst/>
                <a:uLnTx/>
                <a:uFillTx/>
                <a:latin typeface="Arial"/>
                <a:ea typeface="+mn-ea"/>
                <a:cs typeface="+mn-cs"/>
              </a:rPr>
              <a:t>concerns</a:t>
            </a:r>
            <a:r>
              <a:rPr kumimoji="0" lang="sv-SE" sz="2800" b="0" i="0" u="none" strike="noStrike" kern="100" cap="none" spc="0" normalizeH="0" baseline="0" noProof="0">
                <a:ln>
                  <a:noFill/>
                </a:ln>
                <a:solidFill>
                  <a:srgbClr val="404040"/>
                </a:solidFill>
                <a:effectLst/>
                <a:uLnTx/>
                <a:uFillTx/>
                <a:latin typeface="Arial"/>
                <a:ea typeface="+mn-ea"/>
                <a:cs typeface="+mn-cs"/>
              </a:rPr>
              <a:t> end-</a:t>
            </a:r>
            <a:r>
              <a:rPr kumimoji="0" lang="sv-SE" sz="2800" b="0" i="0" u="none" strike="noStrike" kern="100" cap="none" spc="0" normalizeH="0" baseline="0" noProof="0" err="1">
                <a:ln>
                  <a:noFill/>
                </a:ln>
                <a:solidFill>
                  <a:srgbClr val="404040"/>
                </a:solidFill>
                <a:effectLst/>
                <a:uLnTx/>
                <a:uFillTx/>
                <a:latin typeface="Arial"/>
                <a:ea typeface="+mn-ea"/>
                <a:cs typeface="+mn-cs"/>
              </a:rPr>
              <a:t>use</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0" i="0" u="none" strike="noStrike" kern="100" cap="none" spc="0" normalizeH="0" baseline="0" noProof="0" err="1">
                <a:ln>
                  <a:noFill/>
                </a:ln>
                <a:solidFill>
                  <a:srgbClr val="404040"/>
                </a:solidFill>
                <a:effectLst/>
                <a:uLnTx/>
                <a:uFillTx/>
                <a:latin typeface="Arial"/>
                <a:ea typeface="+mn-ea"/>
                <a:cs typeface="+mn-cs"/>
              </a:rPr>
              <a:t>sectors</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0" i="0" u="none" strike="noStrike" kern="100" cap="none" spc="0" normalizeH="0" baseline="0" noProof="0" err="1">
                <a:ln>
                  <a:noFill/>
                </a:ln>
                <a:solidFill>
                  <a:srgbClr val="404040"/>
                </a:solidFill>
                <a:effectLst/>
                <a:uLnTx/>
                <a:uFillTx/>
                <a:latin typeface="Arial"/>
                <a:ea typeface="+mn-ea"/>
                <a:cs typeface="+mn-cs"/>
              </a:rPr>
              <a:t>such</a:t>
            </a:r>
            <a:r>
              <a:rPr kumimoji="0" lang="sv-SE" sz="2800" b="0" i="0" u="none" strike="noStrike" kern="100" cap="none" spc="0" normalizeH="0" baseline="0" noProof="0">
                <a:ln>
                  <a:noFill/>
                </a:ln>
                <a:solidFill>
                  <a:srgbClr val="404040"/>
                </a:solidFill>
                <a:effectLst/>
                <a:uLnTx/>
                <a:uFillTx/>
                <a:latin typeface="Arial"/>
                <a:ea typeface="+mn-ea"/>
                <a:cs typeface="+mn-cs"/>
              </a:rPr>
              <a:t> as </a:t>
            </a:r>
            <a:r>
              <a:rPr kumimoji="0" lang="sv-SE" sz="2800" b="0" i="0" u="none" strike="noStrike" kern="100" cap="none" spc="0" normalizeH="0" baseline="0" noProof="0" err="1">
                <a:ln>
                  <a:noFill/>
                </a:ln>
                <a:solidFill>
                  <a:srgbClr val="404040"/>
                </a:solidFill>
                <a:effectLst/>
                <a:uLnTx/>
                <a:uFillTx/>
                <a:latin typeface="Arial"/>
                <a:ea typeface="+mn-ea"/>
                <a:cs typeface="+mn-cs"/>
              </a:rPr>
              <a:t>buildings</a:t>
            </a:r>
            <a:r>
              <a:rPr kumimoji="0" lang="sv-SE" sz="2800" b="0" i="0" u="none" strike="noStrike" kern="100" cap="none" spc="0" normalizeH="0" baseline="0" noProof="0">
                <a:ln>
                  <a:noFill/>
                </a:ln>
                <a:solidFill>
                  <a:srgbClr val="404040"/>
                </a:solidFill>
                <a:effectLst/>
                <a:uLnTx/>
                <a:uFillTx/>
                <a:latin typeface="Arial"/>
                <a:ea typeface="+mn-ea"/>
                <a:cs typeface="+mn-cs"/>
              </a:rPr>
              <a:t> and </a:t>
            </a:r>
            <a:r>
              <a:rPr kumimoji="0" lang="sv-SE" sz="2800" b="1" i="0" u="none" strike="noStrike" kern="100" cap="none" spc="0" normalizeH="0" baseline="0" noProof="0" err="1">
                <a:ln>
                  <a:noFill/>
                </a:ln>
                <a:solidFill>
                  <a:srgbClr val="404040"/>
                </a:solidFill>
                <a:effectLst/>
                <a:uLnTx/>
                <a:uFillTx/>
                <a:latin typeface="Arial"/>
                <a:ea typeface="+mn-ea"/>
                <a:cs typeface="+mn-cs"/>
              </a:rPr>
              <a:t>industry</a:t>
            </a:r>
            <a:r>
              <a:rPr kumimoji="0" lang="sv-SE" sz="2800" b="0" i="0" u="none" strike="noStrike" kern="100" cap="none" spc="0" normalizeH="0" baseline="0" noProof="0">
                <a:ln>
                  <a:noFill/>
                </a:ln>
                <a:solidFill>
                  <a:srgbClr val="404040"/>
                </a:solidFill>
                <a:effectLst/>
                <a:uLnTx/>
                <a:uFillTx/>
                <a:latin typeface="Arial"/>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3600" b="0" i="0" u="sng" strike="noStrike" kern="100" cap="none" spc="0" normalizeH="0" baseline="0" noProof="0">
                <a:ln>
                  <a:noFill/>
                </a:ln>
                <a:solidFill>
                  <a:srgbClr val="404040"/>
                </a:solidFill>
                <a:effectLst/>
                <a:uLnTx/>
                <a:uFillTx/>
                <a:latin typeface="Arial"/>
                <a:ea typeface="+mn-ea"/>
                <a:cs typeface="+mn-cs"/>
              </a:rPr>
              <a:t>1.3 The </a:t>
            </a:r>
            <a:r>
              <a:rPr kumimoji="0" lang="sv-SE" sz="3600" b="0" i="0" u="sng" strike="noStrike" kern="100" cap="none" spc="0" normalizeH="0" baseline="0" noProof="0" err="1">
                <a:ln>
                  <a:noFill/>
                </a:ln>
                <a:solidFill>
                  <a:srgbClr val="404040"/>
                </a:solidFill>
                <a:effectLst/>
                <a:uLnTx/>
                <a:uFillTx/>
                <a:latin typeface="Arial"/>
                <a:ea typeface="+mn-ea"/>
                <a:cs typeface="+mn-cs"/>
              </a:rPr>
              <a:t>European</a:t>
            </a:r>
            <a:r>
              <a:rPr kumimoji="0" lang="sv-SE" sz="3600" b="0" i="0" u="sng" strike="noStrike" kern="100" cap="none" spc="0" normalizeH="0" baseline="0" noProof="0">
                <a:ln>
                  <a:noFill/>
                </a:ln>
                <a:solidFill>
                  <a:srgbClr val="404040"/>
                </a:solidFill>
                <a:effectLst/>
                <a:uLnTx/>
                <a:uFillTx/>
                <a:latin typeface="Arial"/>
                <a:ea typeface="+mn-ea"/>
                <a:cs typeface="+mn-cs"/>
              </a:rPr>
              <a:t> Green Deal</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a:ln>
                  <a:noFill/>
                </a:ln>
                <a:solidFill>
                  <a:srgbClr val="404040"/>
                </a:solidFill>
                <a:effectLst/>
                <a:uLnTx/>
                <a:uFillTx/>
                <a:latin typeface="Arial"/>
                <a:ea typeface="+mn-ea"/>
                <a:cs typeface="+mn-cs"/>
              </a:rPr>
              <a:t>The </a:t>
            </a:r>
            <a:r>
              <a:rPr kumimoji="0" lang="sv-SE" sz="2800" b="0" i="0" u="none" strike="noStrike" kern="100" cap="none" spc="0" normalizeH="0" baseline="0" noProof="0" err="1">
                <a:ln>
                  <a:noFill/>
                </a:ln>
                <a:solidFill>
                  <a:srgbClr val="404040"/>
                </a:solidFill>
                <a:effectLst/>
                <a:uLnTx/>
                <a:uFillTx/>
                <a:latin typeface="Arial"/>
                <a:ea typeface="+mn-ea"/>
                <a:cs typeface="+mn-cs"/>
              </a:rPr>
              <a:t>Circular</a:t>
            </a:r>
            <a:r>
              <a:rPr kumimoji="0" lang="sv-SE" sz="2800" b="0" i="0" u="none" strike="noStrike" kern="100" cap="none" spc="0" normalizeH="0" baseline="0" noProof="0">
                <a:ln>
                  <a:noFill/>
                </a:ln>
                <a:solidFill>
                  <a:srgbClr val="404040"/>
                </a:solidFill>
                <a:effectLst/>
                <a:uLnTx/>
                <a:uFillTx/>
                <a:latin typeface="Arial"/>
                <a:ea typeface="+mn-ea"/>
                <a:cs typeface="+mn-cs"/>
              </a:rPr>
              <a:t> </a:t>
            </a:r>
            <a:r>
              <a:rPr kumimoji="0" lang="sv-SE" sz="2800" b="0" i="0" u="none" strike="noStrike" kern="100" cap="none" spc="0" normalizeH="0" baseline="0" noProof="0" err="1">
                <a:ln>
                  <a:noFill/>
                </a:ln>
                <a:solidFill>
                  <a:srgbClr val="404040"/>
                </a:solidFill>
                <a:effectLst/>
                <a:uLnTx/>
                <a:uFillTx/>
                <a:latin typeface="Arial"/>
                <a:ea typeface="+mn-ea"/>
                <a:cs typeface="+mn-cs"/>
              </a:rPr>
              <a:t>Economy</a:t>
            </a:r>
            <a:r>
              <a:rPr kumimoji="0" lang="sv-SE" sz="2800" b="0" i="0" u="none" strike="noStrike" kern="100" cap="none" spc="0" normalizeH="0" baseline="0" noProof="0">
                <a:ln>
                  <a:noFill/>
                </a:ln>
                <a:solidFill>
                  <a:srgbClr val="404040"/>
                </a:solidFill>
                <a:effectLst/>
                <a:uLnTx/>
                <a:uFillTx/>
                <a:latin typeface="Arial"/>
                <a:ea typeface="+mn-ea"/>
                <a:cs typeface="+mn-cs"/>
              </a:rPr>
              <a:t> Action Plan</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sv-SE" sz="2800" b="0" i="0" u="none" strike="noStrike" kern="100" cap="none" spc="0" normalizeH="0" baseline="0" noProof="0">
                <a:ln>
                  <a:noFill/>
                </a:ln>
                <a:solidFill>
                  <a:srgbClr val="404040"/>
                </a:solidFill>
                <a:effectLst/>
                <a:uLnTx/>
                <a:uFillTx/>
                <a:latin typeface="Arial"/>
                <a:ea typeface="+mn-ea"/>
                <a:cs typeface="+mn-cs"/>
              </a:rPr>
              <a:t>Green and digital transitions </a:t>
            </a:r>
            <a:r>
              <a:rPr kumimoji="0" lang="sv-SE" sz="2800" b="0" i="0" u="none" strike="noStrike" kern="100" cap="none" spc="0" normalizeH="0" baseline="0" noProof="0" err="1">
                <a:ln>
                  <a:noFill/>
                </a:ln>
                <a:solidFill>
                  <a:srgbClr val="404040"/>
                </a:solidFill>
                <a:effectLst/>
                <a:uLnTx/>
                <a:uFillTx/>
                <a:latin typeface="Arial"/>
                <a:ea typeface="+mn-ea"/>
                <a:cs typeface="+mn-cs"/>
              </a:rPr>
              <a:t>of</a:t>
            </a:r>
            <a:r>
              <a:rPr kumimoji="0" lang="sv-SE" sz="2800" b="0" i="0" u="none" strike="noStrike" kern="100" cap="none" spc="0" normalizeH="0" baseline="0" noProof="0">
                <a:ln>
                  <a:noFill/>
                </a:ln>
                <a:solidFill>
                  <a:srgbClr val="404040"/>
                </a:solidFill>
                <a:effectLst/>
                <a:uLnTx/>
                <a:uFillTx/>
                <a:latin typeface="Arial"/>
                <a:ea typeface="+mn-ea"/>
                <a:cs typeface="+mn-cs"/>
              </a:rPr>
              <a:t> EU </a:t>
            </a:r>
            <a:r>
              <a:rPr kumimoji="0" lang="sv-SE" sz="2800" b="0" i="0" u="none" strike="noStrike" kern="100" cap="none" spc="0" normalizeH="0" baseline="0" noProof="0" err="1">
                <a:ln>
                  <a:noFill/>
                </a:ln>
                <a:solidFill>
                  <a:srgbClr val="404040"/>
                </a:solidFill>
                <a:effectLst/>
                <a:uLnTx/>
                <a:uFillTx/>
                <a:latin typeface="Arial"/>
                <a:ea typeface="+mn-ea"/>
                <a:cs typeface="+mn-cs"/>
              </a:rPr>
              <a:t>industry</a:t>
            </a:r>
            <a:endParaRPr kumimoji="0" lang="sv-SE" sz="2800" b="0" i="0" u="none" strike="noStrike" kern="100" cap="none" spc="0" normalizeH="0" baseline="0" noProof="0">
              <a:ln>
                <a:noFill/>
              </a:ln>
              <a:solidFill>
                <a:srgbClr val="404040"/>
              </a:solidFill>
              <a:effectLst/>
              <a:uLnTx/>
              <a:uFillTx/>
              <a:latin typeface="Arial"/>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sv-SE" sz="3600" b="0" i="0" u="sng" strike="noStrike" kern="100" cap="none" spc="0" normalizeH="0" baseline="0" noProof="0">
                <a:ln>
                  <a:noFill/>
                </a:ln>
                <a:solidFill>
                  <a:srgbClr val="404040"/>
                </a:solidFill>
                <a:effectLst/>
                <a:uLnTx/>
                <a:uFillTx/>
                <a:latin typeface="Arial"/>
                <a:ea typeface="+mn-ea"/>
                <a:cs typeface="+mn-cs"/>
              </a:rPr>
              <a:t>1.4 </a:t>
            </a:r>
            <a:r>
              <a:rPr kumimoji="0" lang="en-US" sz="3600" b="0" i="0" u="sng" strike="noStrike" kern="100" cap="none" spc="0" normalizeH="0" baseline="0" noProof="0">
                <a:ln>
                  <a:noFill/>
                </a:ln>
                <a:solidFill>
                  <a:srgbClr val="404040"/>
                </a:solidFill>
                <a:effectLst/>
                <a:uLnTx/>
                <a:uFillTx/>
                <a:latin typeface="Arial"/>
                <a:ea typeface="+mn-ea"/>
                <a:cs typeface="+mn-cs"/>
              </a:rPr>
              <a:t>The EU Resource Efficiency Roadmap</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800" b="0" i="0" u="none" strike="noStrike" kern="100" cap="none" spc="0" normalizeH="0" baseline="0" noProof="0">
                <a:ln>
                  <a:noFill/>
                </a:ln>
                <a:solidFill>
                  <a:srgbClr val="404040"/>
                </a:solidFill>
                <a:effectLst/>
                <a:uLnTx/>
                <a:uFillTx/>
                <a:latin typeface="Arial"/>
                <a:ea typeface="+mn-ea"/>
                <a:cs typeface="+mn-cs"/>
              </a:rPr>
              <a:t>Use of life-cycle assessment methodologies</a:t>
            </a:r>
          </a:p>
          <a:p>
            <a:pPr marL="1028700" marR="0" lvl="1" indent="-57150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2800" b="0" i="0" u="none" strike="noStrike" kern="100" cap="none" spc="0" normalizeH="0" baseline="0" noProof="0">
                <a:ln>
                  <a:noFill/>
                </a:ln>
                <a:solidFill>
                  <a:srgbClr val="404040"/>
                </a:solidFill>
                <a:effectLst/>
                <a:uLnTx/>
                <a:uFillTx/>
                <a:latin typeface="Arial"/>
                <a:ea typeface="+mn-ea"/>
                <a:cs typeface="+mn-cs"/>
              </a:rPr>
              <a:t>Use of a harmonized environmental footprint of products </a:t>
            </a:r>
            <a:endParaRPr kumimoji="0" lang="sv-SE" sz="2800" b="0" i="0" u="none" strike="noStrike" kern="100" cap="none" spc="0" normalizeH="0" baseline="0" noProof="0">
              <a:ln>
                <a:noFill/>
              </a:ln>
              <a:solidFill>
                <a:srgbClr val="404040"/>
              </a:solidFill>
              <a:effectLst/>
              <a:uLnTx/>
              <a:uFillTx/>
              <a:latin typeface="Arial"/>
              <a:ea typeface="+mn-ea"/>
              <a:cs typeface="+mn-cs"/>
            </a:endParaRPr>
          </a:p>
          <a:p>
            <a:pPr marL="1028700" marR="0" lvl="1"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sv-SE" sz="3600" b="0" i="0" u="none" strike="noStrike" kern="100" cap="none" spc="0" normalizeH="0" baseline="0" noProof="0">
              <a:ln>
                <a:noFill/>
              </a:ln>
              <a:solidFill>
                <a:srgbClr val="404040"/>
              </a:solidFill>
              <a:effectLst/>
              <a:uLnTx/>
              <a:uFillTx/>
              <a:latin typeface="Arial"/>
              <a:ea typeface="Noto Sans CJK SC"/>
              <a:cs typeface="Lohit Devanagari"/>
            </a:endParaRPr>
          </a:p>
        </p:txBody>
      </p:sp>
      <p:sp>
        <p:nvSpPr>
          <p:cNvPr id="15" name="TextBox 13">
            <a:extLst>
              <a:ext uri="{FF2B5EF4-FFF2-40B4-BE49-F238E27FC236}">
                <a16:creationId xmlns:a16="http://schemas.microsoft.com/office/drawing/2014/main" id="{23CC023F-E19A-4597-A1BA-3FD27E1B3CC2}"/>
              </a:ext>
            </a:extLst>
          </p:cNvPr>
          <p:cNvSpPr txBox="1"/>
          <p:nvPr/>
        </p:nvSpPr>
        <p:spPr>
          <a:xfrm>
            <a:off x="522514" y="1004417"/>
            <a:ext cx="16729529" cy="105246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Other relevant EU policies for industries</a:t>
            </a:r>
          </a:p>
        </p:txBody>
      </p:sp>
      <p:sp>
        <p:nvSpPr>
          <p:cNvPr id="4" name="Scroll: Vertical 3">
            <a:extLst>
              <a:ext uri="{FF2B5EF4-FFF2-40B4-BE49-F238E27FC236}">
                <a16:creationId xmlns:a16="http://schemas.microsoft.com/office/drawing/2014/main" id="{7064BA3B-C372-4533-A369-CE958B941DED}"/>
              </a:ext>
            </a:extLst>
          </p:cNvPr>
          <p:cNvSpPr/>
          <p:nvPr/>
        </p:nvSpPr>
        <p:spPr>
          <a:xfrm>
            <a:off x="15214496" y="2493437"/>
            <a:ext cx="2550990" cy="6052078"/>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a:ln>
                  <a:noFill/>
                </a:ln>
                <a:solidFill>
                  <a:srgbClr val="FFFFFF"/>
                </a:solidFill>
                <a:effectLst/>
                <a:uLnTx/>
                <a:uFillTx/>
                <a:latin typeface="Arial"/>
                <a:ea typeface="+mn-ea"/>
                <a:cs typeface="+mn-cs"/>
              </a:rPr>
            </a:br>
            <a:r>
              <a:rPr kumimoji="0" lang="en-US" sz="2000" b="1" i="1" u="none" strike="noStrike" kern="1200" cap="none" spc="0" normalizeH="0" baseline="0" noProof="0">
                <a:ln>
                  <a:noFill/>
                </a:ln>
                <a:solidFill>
                  <a:srgbClr val="FFFFFF"/>
                </a:solidFill>
                <a:effectLst/>
                <a:uLnTx/>
                <a:uFillTx/>
                <a:latin typeface="Arial"/>
                <a:ea typeface="+mn-ea"/>
                <a:cs typeface="+mn-cs"/>
              </a:rPr>
              <a:t>Final energy consumption: </a:t>
            </a:r>
            <a:r>
              <a:rPr kumimoji="0" lang="en-US" sz="1800" b="0" i="0" u="none" strike="noStrike" kern="1200" cap="none" spc="0" normalizeH="0" baseline="0" noProof="0">
                <a:ln>
                  <a:noFill/>
                </a:ln>
                <a:solidFill>
                  <a:srgbClr val="FFFFFF"/>
                </a:solidFill>
                <a:effectLst/>
                <a:uLnTx/>
                <a:uFillTx/>
                <a:latin typeface="Arial"/>
                <a:ea typeface="+mn-ea"/>
                <a:cs typeface="+mn-cs"/>
              </a:rPr>
              <a:t>All energy </a:t>
            </a:r>
            <a:r>
              <a:rPr kumimoji="0" lang="en-US" sz="1800" b="1" i="0" u="none" strike="noStrike" kern="1200" cap="none" spc="0" normalizeH="0" baseline="0" noProof="0">
                <a:ln>
                  <a:noFill/>
                </a:ln>
                <a:solidFill>
                  <a:srgbClr val="FFFFFF"/>
                </a:solidFill>
                <a:effectLst/>
                <a:uLnTx/>
                <a:uFillTx/>
                <a:latin typeface="Arial"/>
                <a:ea typeface="+mn-ea"/>
                <a:cs typeface="+mn-cs"/>
              </a:rPr>
              <a:t>supplied</a:t>
            </a:r>
            <a:r>
              <a:rPr kumimoji="0" lang="en-US" sz="1800" b="0" i="0" u="none" strike="noStrike" kern="1200" cap="none" spc="0" normalizeH="0" baseline="0" noProof="0">
                <a:ln>
                  <a:noFill/>
                </a:ln>
                <a:solidFill>
                  <a:srgbClr val="FFFFFF"/>
                </a:solidFill>
                <a:effectLst/>
                <a:uLnTx/>
                <a:uFillTx/>
                <a:latin typeface="Arial"/>
                <a:ea typeface="+mn-ea"/>
                <a:cs typeface="+mn-cs"/>
              </a:rPr>
              <a:t> to industry, transport, households, services and agriculture. It excludes deliveries to the energy transformation sector and the energy industries themselves;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469072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descr="Background pattern&#10;&#10;Description automatically generated">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descr="Logo&#10;&#10;Description automatically generated">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descr="Background pattern&#10;&#10;Description automatically generated"/>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0" y="902785"/>
            <a:ext cx="18288000"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60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Getting started with modelling of a Digital Twin</a:t>
            </a:r>
          </a:p>
        </p:txBody>
      </p:sp>
      <p:sp>
        <p:nvSpPr>
          <p:cNvPr id="5" name="TextBox 4">
            <a:extLst>
              <a:ext uri="{FF2B5EF4-FFF2-40B4-BE49-F238E27FC236}">
                <a16:creationId xmlns:a16="http://schemas.microsoft.com/office/drawing/2014/main" id="{376721AF-34DB-2779-C09F-203C5FD56946}"/>
              </a:ext>
            </a:extLst>
          </p:cNvPr>
          <p:cNvSpPr txBox="1"/>
          <p:nvPr/>
        </p:nvSpPr>
        <p:spPr>
          <a:xfrm>
            <a:off x="778475" y="3839028"/>
            <a:ext cx="16669265" cy="3631763"/>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5"/>
              </a:spcBef>
              <a:spcAft>
                <a:spcPts val="0"/>
              </a:spcAft>
              <a:buClrTx/>
              <a:buSzPts val="1100"/>
              <a:buFont typeface="Symbol" panose="05050102010706020507" pitchFamily="18" charset="2"/>
              <a:buChar char=""/>
              <a:tabLst>
                <a:tab pos="1176020" algn="l"/>
                <a:tab pos="1176655" algn="l"/>
              </a:tabLst>
              <a:defRPr/>
            </a:pP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Step 1: Identify</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the</a:t>
            </a:r>
            <a:r>
              <a:rPr kumimoji="0" lang="en-US" sz="4400" b="0" i="0" u="none" strike="noStrike" kern="1200" cap="none" spc="-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boundaries</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of</a:t>
            </a:r>
            <a:r>
              <a:rPr kumimoji="0" lang="en-US" sz="4400" b="0" i="0" u="none" strike="noStrike" kern="1200" cap="none" spc="-1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the</a:t>
            </a:r>
            <a:r>
              <a:rPr kumimoji="0" lang="en-US" sz="4400" b="0" i="0" u="none" strike="noStrike" kern="1200" cap="none" spc="1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system to</a:t>
            </a:r>
            <a:r>
              <a:rPr kumimoji="0" lang="en-US" sz="4400" b="0" i="0" u="none" strike="noStrike" kern="1200" cap="none" spc="-1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be</a:t>
            </a:r>
            <a:r>
              <a:rPr kumimoji="0" lang="en-US" sz="4400" b="0" i="0" u="none" strike="noStrike" kern="1200" cap="none" spc="-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described</a:t>
            </a:r>
            <a:r>
              <a:rPr kumimoji="0" lang="en-US" sz="4400" b="0" i="0" u="none" strike="noStrike" kern="1200" cap="none" spc="1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by</a:t>
            </a:r>
            <a:r>
              <a:rPr kumimoji="0" lang="en-US" sz="4400" b="0" i="0" u="none" strike="noStrike" kern="1200" cap="none" spc="-4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means</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of</a:t>
            </a:r>
            <a:r>
              <a:rPr kumimoji="0" lang="en-US" sz="4400" b="0" i="0" u="none" strike="noStrike" kern="1200" cap="none" spc="-1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the</a:t>
            </a:r>
            <a:r>
              <a:rPr kumimoji="0" lang="en-US" sz="4400" b="0" i="0" u="none" strike="noStrike" kern="1200" cap="none" spc="-1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model</a:t>
            </a:r>
            <a:endParaRPr kumimoji="0" lang="sv-SE"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endParaRPr>
          </a:p>
          <a:p>
            <a:pPr marL="0" marR="0" lvl="0" indent="0" algn="l" defTabSz="914400" rtl="0" eaLnBrk="1" fontAlgn="auto" latinLnBrk="0" hangingPunct="1">
              <a:lnSpc>
                <a:spcPct val="100000"/>
              </a:lnSpc>
              <a:spcBef>
                <a:spcPts val="45"/>
              </a:spcBef>
              <a:spcAft>
                <a:spcPts val="0"/>
              </a:spcAft>
              <a:buClrTx/>
              <a:buSzTx/>
              <a:buFontTx/>
              <a:buNone/>
              <a:tabLst/>
              <a:defRPr/>
            </a:pPr>
            <a:r>
              <a:rPr kumimoji="0" lang="en-US" sz="5400" b="0" i="0" u="none" strike="noStrike" kern="1200" cap="none" spc="0" normalizeH="0" baseline="0" noProof="0">
                <a:ln>
                  <a:noFill/>
                </a:ln>
                <a:solidFill>
                  <a:srgbClr val="2F2F2F"/>
                </a:solidFill>
                <a:effectLst/>
                <a:uLnTx/>
                <a:uFillTx/>
                <a:latin typeface="Arial MT"/>
                <a:ea typeface="Arial MT"/>
                <a:cs typeface="Arial MT"/>
              </a:rPr>
              <a:t> </a:t>
            </a:r>
            <a:endParaRPr kumimoji="0" lang="sv-SE" sz="4400" b="0" i="0" u="none" strike="noStrike" kern="1200" cap="none" spc="0" normalizeH="0" baseline="0" noProof="0">
              <a:ln>
                <a:noFill/>
              </a:ln>
              <a:solidFill>
                <a:srgbClr val="2F2F2F"/>
              </a:solidFill>
              <a:effectLst/>
              <a:uLnTx/>
              <a:uFillTx/>
              <a:latin typeface="Arial MT"/>
              <a:ea typeface="Arial MT"/>
              <a:cs typeface="Arial MT"/>
            </a:endParaRPr>
          </a:p>
          <a:p>
            <a:pPr marL="342900" marR="0" lvl="0" indent="-342900" algn="l" defTabSz="914400" rtl="0" eaLnBrk="1" fontAlgn="auto" latinLnBrk="0" hangingPunct="1">
              <a:lnSpc>
                <a:spcPct val="100000"/>
              </a:lnSpc>
              <a:spcBef>
                <a:spcPts val="0"/>
              </a:spcBef>
              <a:spcAft>
                <a:spcPts val="0"/>
              </a:spcAft>
              <a:buClrTx/>
              <a:buSzPts val="1100"/>
              <a:buFont typeface="Symbol" panose="05050102010706020507" pitchFamily="18" charset="2"/>
              <a:buChar char=""/>
              <a:tabLst>
                <a:tab pos="1176020" algn="l"/>
                <a:tab pos="1176655" algn="l"/>
              </a:tabLst>
              <a:defRPr/>
            </a:pP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Step 2: Verify</a:t>
            </a:r>
            <a:r>
              <a:rPr kumimoji="0" lang="en-US" sz="4400" b="0" i="0" u="none" strike="noStrike" kern="1200" cap="none" spc="-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that</a:t>
            </a:r>
            <a:r>
              <a:rPr kumimoji="0" lang="en-US" sz="4400" b="0" i="0" u="none" strike="noStrike" kern="1200" cap="none" spc="-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enough</a:t>
            </a:r>
            <a:r>
              <a:rPr kumimoji="0" lang="en-US" sz="4400" b="0" i="0" u="none" strike="noStrike" kern="1200" cap="none" spc="-1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data</a:t>
            </a:r>
            <a:r>
              <a:rPr kumimoji="0" lang="en-US" sz="4400" b="0" i="0" u="none" strike="noStrike" kern="1200" cap="none" spc="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is</a:t>
            </a:r>
            <a:r>
              <a:rPr kumimoji="0" lang="en-US" sz="4400" b="0" i="0" u="none" strike="noStrike" kern="1200" cap="none" spc="-3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available</a:t>
            </a:r>
            <a:r>
              <a:rPr kumimoji="0" lang="en-US" sz="4400" b="0" i="0" u="none" strike="noStrike" kern="1200" cap="none" spc="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for</a:t>
            </a:r>
            <a:r>
              <a:rPr kumimoji="0" lang="en-US" sz="4400" b="0" i="0" u="none" strike="noStrike" kern="1200" cap="none" spc="-1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the</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development and</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validation</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of</a:t>
            </a:r>
            <a:r>
              <a:rPr kumimoji="0" lang="en-US" sz="4400" b="0" i="0" u="none" strike="noStrike" kern="1200" cap="none" spc="-25"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the</a:t>
            </a:r>
            <a:r>
              <a:rPr kumimoji="0" lang="en-US" sz="4400" b="0" i="0" u="none" strike="noStrike" kern="1200" cap="none" spc="-2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 </a:t>
            </a:r>
            <a:r>
              <a:rPr kumimoji="0" lang="en-US"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rPr>
              <a:t>model</a:t>
            </a:r>
            <a:endParaRPr kumimoji="0" lang="sv-SE" sz="44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28322784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descr="Background pattern&#10;&#10;Description automatically generated">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20" name="Picture 12" descr="Logo&#10;&#10;Description automatically generated">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499590"/>
            <a:ext cx="3247053" cy="787410"/>
          </a:xfrm>
          <a:prstGeom prst="rect">
            <a:avLst/>
          </a:prstGeom>
        </p:spPr>
      </p:pic>
      <p:grpSp>
        <p:nvGrpSpPr>
          <p:cNvPr id="3" name="Gruppo 2">
            <a:extLst>
              <a:ext uri="{FF2B5EF4-FFF2-40B4-BE49-F238E27FC236}">
                <a16:creationId xmlns:a16="http://schemas.microsoft.com/office/drawing/2014/main" id="{D0B44AFC-EABA-48CF-A7A8-348076F88921}"/>
              </a:ext>
            </a:extLst>
          </p:cNvPr>
          <p:cNvGrpSpPr/>
          <p:nvPr/>
        </p:nvGrpSpPr>
        <p:grpSpPr>
          <a:xfrm>
            <a:off x="-12" y="138554"/>
            <a:ext cx="18288002" cy="681138"/>
            <a:chOff x="-12" y="138554"/>
            <a:chExt cx="18288002" cy="681138"/>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descr="Background pattern&#10;&#10;Description automatically generated"/>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5752704"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5" name="Rettangolo 14">
              <a:extLst>
                <a:ext uri="{FF2B5EF4-FFF2-40B4-BE49-F238E27FC236}">
                  <a16:creationId xmlns:a16="http://schemas.microsoft.com/office/drawing/2014/main" id="{AFFDA913-633F-49C2-9D71-573FB327981F}"/>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7" name="TextBox 13">
            <a:extLst>
              <a:ext uri="{FF2B5EF4-FFF2-40B4-BE49-F238E27FC236}">
                <a16:creationId xmlns:a16="http://schemas.microsoft.com/office/drawing/2014/main" id="{C7197FAA-9C82-4C25-B208-2BF8170DA3D1}"/>
              </a:ext>
            </a:extLst>
          </p:cNvPr>
          <p:cNvSpPr txBox="1"/>
          <p:nvPr/>
        </p:nvSpPr>
        <p:spPr>
          <a:xfrm>
            <a:off x="0" y="902785"/>
            <a:ext cx="18288000" cy="1040798"/>
          </a:xfrm>
          <a:prstGeom prst="rect">
            <a:avLst/>
          </a:prstGeom>
        </p:spPr>
        <p:txBody>
          <a:bodyPr wrap="square" lIns="0" tIns="0" rIns="0" bIns="0" rtlCol="0" anchor="t">
            <a:spAutoFit/>
          </a:bodyPr>
          <a:lstStyle/>
          <a:p>
            <a:pPr marL="0" marR="0" lvl="0" indent="0" algn="ctr" defTabSz="914400" rtl="0" eaLnBrk="1" fontAlgn="auto" latinLnBrk="0" hangingPunct="1">
              <a:lnSpc>
                <a:spcPts val="8960"/>
              </a:lnSpc>
              <a:spcBef>
                <a:spcPct val="0"/>
              </a:spcBef>
              <a:spcAft>
                <a:spcPts val="0"/>
              </a:spcAft>
              <a:buClrTx/>
              <a:buSzTx/>
              <a:buFontTx/>
              <a:buNone/>
              <a:tabLst/>
              <a:defRPr/>
            </a:pPr>
            <a:r>
              <a:rPr kumimoji="0" lang="en-US" sz="5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CRITERIA FOR IDENTIFICATION OF BOUNDARIES</a:t>
            </a:r>
          </a:p>
        </p:txBody>
      </p:sp>
      <p:sp>
        <p:nvSpPr>
          <p:cNvPr id="5" name="TextBox 4">
            <a:extLst>
              <a:ext uri="{FF2B5EF4-FFF2-40B4-BE49-F238E27FC236}">
                <a16:creationId xmlns:a16="http://schemas.microsoft.com/office/drawing/2014/main" id="{376721AF-34DB-2779-C09F-203C5FD56946}"/>
              </a:ext>
            </a:extLst>
          </p:cNvPr>
          <p:cNvSpPr txBox="1"/>
          <p:nvPr/>
        </p:nvSpPr>
        <p:spPr>
          <a:xfrm>
            <a:off x="778475" y="3839028"/>
            <a:ext cx="16669265" cy="3170099"/>
          </a:xfrm>
          <a:prstGeom prst="rect">
            <a:avLst/>
          </a:prstGeom>
          <a:noFill/>
        </p:spPr>
        <p:txBody>
          <a:bodyPr wrap="square">
            <a:spAutoFit/>
          </a:bodyPr>
          <a:lstStyle/>
          <a:p>
            <a:pPr marL="0" marR="0" lvl="0" indent="0" algn="l" defTabSz="914400" rtl="0" eaLnBrk="1" fontAlgn="auto" latinLnBrk="0" hangingPunct="1">
              <a:lnSpc>
                <a:spcPct val="100000"/>
              </a:lnSpc>
              <a:spcBef>
                <a:spcPts val="5"/>
              </a:spcBef>
              <a:spcAft>
                <a:spcPts val="0"/>
              </a:spcAft>
              <a:buClrTx/>
              <a:buSzPts val="1100"/>
              <a:buFontTx/>
              <a:buNone/>
              <a:tabLst>
                <a:tab pos="1176020" algn="l"/>
                <a:tab pos="1176655" algn="l"/>
              </a:tabLst>
              <a:defRPr/>
            </a:pPr>
            <a:r>
              <a:rPr kumimoji="0" lang="en-US" sz="4000" b="0" i="0" u="none" strike="noStrike" kern="1200" cap="none" spc="0" normalizeH="0" baseline="0" noProof="0">
                <a:ln>
                  <a:noFill/>
                </a:ln>
                <a:solidFill>
                  <a:srgbClr val="2F2F2F"/>
                </a:solidFill>
                <a:effectLst/>
                <a:uLnTx/>
                <a:uFillTx/>
                <a:latin typeface="Arial MT"/>
                <a:ea typeface="Arial MT"/>
                <a:cs typeface="Arial MT"/>
              </a:rPr>
              <a:t>The</a:t>
            </a:r>
            <a:r>
              <a:rPr kumimoji="0" lang="en-US" sz="4000" b="0" i="0" u="none" strike="noStrike" kern="1200" cap="none" spc="-70" normalizeH="0" baseline="0" noProof="0">
                <a:ln>
                  <a:noFill/>
                </a:ln>
                <a:solidFill>
                  <a:srgbClr val="2F2F2F"/>
                </a:solidFill>
                <a:effectLst/>
                <a:uLnTx/>
                <a:uFillTx/>
                <a:latin typeface="Arial MT"/>
                <a:ea typeface="Arial MT"/>
                <a:cs typeface="Arial MT"/>
              </a:rPr>
              <a:t> </a:t>
            </a:r>
            <a:r>
              <a:rPr kumimoji="0" lang="en-US" sz="4000" b="0" i="0" u="none" strike="noStrike" kern="1200" cap="none" spc="0" normalizeH="0" baseline="0" noProof="0">
                <a:ln>
                  <a:noFill/>
                </a:ln>
                <a:solidFill>
                  <a:srgbClr val="2F2F2F"/>
                </a:solidFill>
                <a:effectLst/>
                <a:uLnTx/>
                <a:uFillTx/>
                <a:latin typeface="Arial MT"/>
                <a:ea typeface="Arial MT"/>
                <a:cs typeface="Arial MT"/>
              </a:rPr>
              <a:t>processes</a:t>
            </a:r>
            <a:r>
              <a:rPr kumimoji="0" lang="en-US" sz="4000" b="0" i="0" u="none" strike="noStrike" kern="1200" cap="none" spc="-295" normalizeH="0" baseline="0" noProof="0">
                <a:ln>
                  <a:noFill/>
                </a:ln>
                <a:solidFill>
                  <a:srgbClr val="2F2F2F"/>
                </a:solidFill>
                <a:effectLst/>
                <a:uLnTx/>
                <a:uFillTx/>
                <a:latin typeface="Arial MT"/>
                <a:ea typeface="Arial MT"/>
                <a:cs typeface="Arial MT"/>
              </a:rPr>
              <a:t> </a:t>
            </a:r>
            <a:r>
              <a:rPr kumimoji="0" lang="en-US" sz="4000" b="0" i="0" u="none" strike="noStrike" kern="1200" cap="none" spc="0" normalizeH="0" baseline="0" noProof="0">
                <a:ln>
                  <a:noFill/>
                </a:ln>
                <a:solidFill>
                  <a:srgbClr val="2F2F2F"/>
                </a:solidFill>
                <a:effectLst/>
                <a:uLnTx/>
                <a:uFillTx/>
                <a:latin typeface="Arial MT"/>
                <a:ea typeface="Arial MT"/>
                <a:cs typeface="Arial MT"/>
              </a:rPr>
              <a:t>that need to be modelled are those that have an impact:</a:t>
            </a:r>
          </a:p>
          <a:p>
            <a:pPr marL="0" marR="0" lvl="0" indent="0" algn="l" defTabSz="914400" rtl="0" eaLnBrk="1" fontAlgn="auto" latinLnBrk="0" hangingPunct="1">
              <a:lnSpc>
                <a:spcPct val="100000"/>
              </a:lnSpc>
              <a:spcBef>
                <a:spcPts val="5"/>
              </a:spcBef>
              <a:spcAft>
                <a:spcPts val="0"/>
              </a:spcAft>
              <a:buClrTx/>
              <a:buSzPts val="1100"/>
              <a:buFontTx/>
              <a:buNone/>
              <a:tabLst>
                <a:tab pos="1176020" algn="l"/>
                <a:tab pos="1176655" algn="l"/>
              </a:tabLst>
              <a:defRPr/>
            </a:pPr>
            <a:endParaRPr kumimoji="0" lang="en-US" sz="4000" b="0" i="0" u="none" strike="noStrike" kern="1200" cap="none" spc="0" normalizeH="0" baseline="0" noProof="0">
              <a:ln>
                <a:noFill/>
              </a:ln>
              <a:solidFill>
                <a:srgbClr val="2F2F2F"/>
              </a:solidFill>
              <a:effectLst/>
              <a:uLnTx/>
              <a:uFillTx/>
              <a:latin typeface="Arial MT"/>
              <a:ea typeface="Arial MT"/>
              <a:cs typeface="Arial MT"/>
            </a:endParaRPr>
          </a:p>
          <a:p>
            <a:pPr marL="571500" marR="0" lvl="0" indent="-571500" algn="l" defTabSz="914400" rtl="0" eaLnBrk="1" fontAlgn="auto" latinLnBrk="0" hangingPunct="1">
              <a:lnSpc>
                <a:spcPct val="100000"/>
              </a:lnSpc>
              <a:spcBef>
                <a:spcPts val="5"/>
              </a:spcBef>
              <a:spcAft>
                <a:spcPts val="0"/>
              </a:spcAft>
              <a:buClrTx/>
              <a:buSzPct val="100000"/>
              <a:buFont typeface="Arial" panose="020B0604020202020204" pitchFamily="34" charset="0"/>
              <a:buChar char="•"/>
              <a:tabLst>
                <a:tab pos="1176020" algn="l"/>
                <a:tab pos="1176655" algn="l"/>
              </a:tabLst>
              <a:defRPr/>
            </a:pPr>
            <a:r>
              <a:rPr kumimoji="0" lang="en-US" sz="4000" b="0" i="0" u="none" strike="noStrike" kern="1200" cap="none" spc="0" normalizeH="0" baseline="0" noProof="0">
                <a:ln>
                  <a:noFill/>
                </a:ln>
                <a:solidFill>
                  <a:srgbClr val="2F2F2F"/>
                </a:solidFill>
                <a:effectLst/>
                <a:uLnTx/>
                <a:uFillTx/>
                <a:latin typeface="Arial MT"/>
                <a:ea typeface="Arial MT"/>
                <a:cs typeface="Arial MT"/>
              </a:rPr>
              <a:t>on the key resource indicators (KRI) </a:t>
            </a:r>
          </a:p>
          <a:p>
            <a:pPr marL="571500" marR="0" lvl="0" indent="-571500" algn="l" defTabSz="914400" rtl="0" eaLnBrk="1" fontAlgn="auto" latinLnBrk="0" hangingPunct="1">
              <a:lnSpc>
                <a:spcPct val="100000"/>
              </a:lnSpc>
              <a:spcBef>
                <a:spcPts val="5"/>
              </a:spcBef>
              <a:spcAft>
                <a:spcPts val="0"/>
              </a:spcAft>
              <a:buClrTx/>
              <a:buSzPct val="100000"/>
              <a:buFont typeface="Arial" panose="020B0604020202020204" pitchFamily="34" charset="0"/>
              <a:buChar char="•"/>
              <a:tabLst>
                <a:tab pos="1176020" algn="l"/>
                <a:tab pos="1176655" algn="l"/>
              </a:tabLst>
              <a:defRPr/>
            </a:pPr>
            <a:endParaRPr kumimoji="0" lang="en-US" sz="4000" b="0" i="0" u="none" strike="noStrike" kern="1200" cap="none" spc="0" normalizeH="0" baseline="0" noProof="0">
              <a:ln>
                <a:noFill/>
              </a:ln>
              <a:solidFill>
                <a:srgbClr val="2F2F2F"/>
              </a:solidFill>
              <a:effectLst/>
              <a:uLnTx/>
              <a:uFillTx/>
              <a:latin typeface="Arial MT"/>
              <a:ea typeface="Arial MT"/>
              <a:cs typeface="Arial MT"/>
            </a:endParaRPr>
          </a:p>
          <a:p>
            <a:pPr marL="571500" marR="0" lvl="0" indent="-571500" algn="l" defTabSz="914400" rtl="0" eaLnBrk="1" fontAlgn="auto" latinLnBrk="0" hangingPunct="1">
              <a:lnSpc>
                <a:spcPct val="100000"/>
              </a:lnSpc>
              <a:spcBef>
                <a:spcPts val="5"/>
              </a:spcBef>
              <a:spcAft>
                <a:spcPts val="0"/>
              </a:spcAft>
              <a:buClrTx/>
              <a:buSzPct val="100000"/>
              <a:buFont typeface="Arial" panose="020B0604020202020204" pitchFamily="34" charset="0"/>
              <a:buChar char="•"/>
              <a:tabLst>
                <a:tab pos="1176020" algn="l"/>
                <a:tab pos="1176655" algn="l"/>
              </a:tabLst>
              <a:defRPr/>
            </a:pPr>
            <a:r>
              <a:rPr kumimoji="0" lang="en-US" sz="4000" b="0" i="0" u="none" strike="noStrike" kern="1200" cap="none" spc="0" normalizeH="0" baseline="0" noProof="0">
                <a:ln>
                  <a:noFill/>
                </a:ln>
                <a:solidFill>
                  <a:srgbClr val="2F2F2F"/>
                </a:solidFill>
                <a:effectLst/>
                <a:uLnTx/>
                <a:uFillTx/>
                <a:latin typeface="Arial MT"/>
                <a:ea typeface="Arial MT"/>
                <a:cs typeface="Arial MT"/>
              </a:rPr>
              <a:t>on the key performance attributes (KPA)</a:t>
            </a:r>
            <a:endParaRPr kumimoji="0" lang="sv-SE" sz="8000" b="0" i="0" u="none" strike="noStrike" kern="1200" cap="none" spc="0" normalizeH="0" baseline="0" noProof="0">
              <a:ln>
                <a:noFill/>
              </a:ln>
              <a:solidFill>
                <a:srgbClr val="2F2F2F"/>
              </a:solidFill>
              <a:effectLst/>
              <a:uLnTx/>
              <a:uFillTx/>
              <a:latin typeface="Arial MT"/>
              <a:ea typeface="Symbol" panose="05050102010706020507" pitchFamily="18" charset="2"/>
              <a:cs typeface="Symbol" panose="05050102010706020507" pitchFamily="18" charset="2"/>
            </a:endParaRPr>
          </a:p>
        </p:txBody>
      </p:sp>
    </p:spTree>
    <p:extLst>
      <p:ext uri="{BB962C8B-B14F-4D97-AF65-F5344CB8AC3E}">
        <p14:creationId xmlns:p14="http://schemas.microsoft.com/office/powerpoint/2010/main" val="30925706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a:extLst>
              <a:ext uri="{FF2B5EF4-FFF2-40B4-BE49-F238E27FC236}">
                <a16:creationId xmlns:a16="http://schemas.microsoft.com/office/drawing/2014/main" id="{98799FA6-242B-4FD5-B9E0-83122CE6C004}"/>
              </a:ext>
            </a:extLst>
          </p:cNvPr>
          <p:cNvGrpSpPr/>
          <p:nvPr/>
        </p:nvGrpSpPr>
        <p:grpSpPr>
          <a:xfrm>
            <a:off x="4329156" y="9695736"/>
            <a:ext cx="13958844" cy="666567"/>
            <a:chOff x="4329156" y="9649198"/>
            <a:chExt cx="13958844" cy="666567"/>
          </a:xfrm>
        </p:grpSpPr>
        <p:pic>
          <p:nvPicPr>
            <p:cNvPr id="18" name="Picture 12">
              <a:extLst>
                <a:ext uri="{FF2B5EF4-FFF2-40B4-BE49-F238E27FC236}">
                  <a16:creationId xmlns:a16="http://schemas.microsoft.com/office/drawing/2014/main" id="{656E1DC6-816C-4843-B17E-566C3C339AB5}"/>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19" name="TextBox 16">
              <a:extLst>
                <a:ext uri="{FF2B5EF4-FFF2-40B4-BE49-F238E27FC236}">
                  <a16:creationId xmlns:a16="http://schemas.microsoft.com/office/drawing/2014/main" id="{8AAA0F65-B2A9-4D79-A316-FD7523215088}"/>
                </a:ext>
              </a:extLst>
            </p:cNvPr>
            <p:cNvSpPr txBox="1"/>
            <p:nvPr/>
          </p:nvSpPr>
          <p:spPr>
            <a:xfrm>
              <a:off x="14400029" y="9732291"/>
              <a:ext cx="3636320" cy="448713"/>
            </a:xfrm>
            <a:prstGeom prst="rect">
              <a:avLst/>
            </a:prstGeom>
          </p:spPr>
          <p:txBody>
            <a:bodyPr wrap="square" lIns="0" tIns="0" rIns="0" bIns="0" rtlCol="0" anchor="t">
              <a:spAutoFit/>
            </a:bodyPr>
            <a:lstStyle/>
            <a:p>
              <a:pPr algn="ctr">
                <a:lnSpc>
                  <a:spcPts val="3919"/>
                </a:lnSpc>
                <a:spcBef>
                  <a:spcPct val="0"/>
                </a:spcBef>
              </a:pPr>
              <a:r>
                <a:rPr lang="en-US" sz="2800" b="1">
                  <a:solidFill>
                    <a:srgbClr val="FFFFFF"/>
                  </a:solidFill>
                  <a:latin typeface="OCR A Extended" panose="02010509020102010303" pitchFamily="50" charset="0"/>
                </a:rPr>
                <a:t>www.retrofeed.eu</a:t>
              </a:r>
            </a:p>
          </p:txBody>
        </p:sp>
      </p:grpSp>
      <p:pic>
        <p:nvPicPr>
          <p:cNvPr id="20" name="Picture 12">
            <a:extLst>
              <a:ext uri="{FF2B5EF4-FFF2-40B4-BE49-F238E27FC236}">
                <a16:creationId xmlns:a16="http://schemas.microsoft.com/office/drawing/2014/main" id="{FF4E0145-0EE4-4FAB-85AC-C3A9A6BF4D25}"/>
              </a:ext>
            </a:extLst>
          </p:cNvPr>
          <p:cNvPicPr>
            <a:picLocks noChangeAspect="1"/>
          </p:cNvPicPr>
          <p:nvPr/>
        </p:nvPicPr>
        <p:blipFill>
          <a:blip r:embed="rId4"/>
          <a:srcRect/>
          <a:stretch>
            <a:fillRect/>
          </a:stretch>
        </p:blipFill>
        <p:spPr>
          <a:xfrm>
            <a:off x="0" y="9625294"/>
            <a:ext cx="2728686" cy="661706"/>
          </a:xfrm>
          <a:prstGeom prst="rect">
            <a:avLst/>
          </a:prstGeom>
        </p:spPr>
      </p:pic>
      <p:grpSp>
        <p:nvGrpSpPr>
          <p:cNvPr id="3" name="Gruppo 2">
            <a:extLst>
              <a:ext uri="{FF2B5EF4-FFF2-40B4-BE49-F238E27FC236}">
                <a16:creationId xmlns:a16="http://schemas.microsoft.com/office/drawing/2014/main" id="{1C29CBCA-BE0A-4EF6-AC69-329941E1DCFD}"/>
              </a:ext>
            </a:extLst>
          </p:cNvPr>
          <p:cNvGrpSpPr/>
          <p:nvPr/>
        </p:nvGrpSpPr>
        <p:grpSpPr>
          <a:xfrm>
            <a:off x="-12" y="138554"/>
            <a:ext cx="18288002" cy="681138"/>
            <a:chOff x="-12" y="138554"/>
            <a:chExt cx="18288002" cy="681138"/>
          </a:xfrm>
        </p:grpSpPr>
        <p:grpSp>
          <p:nvGrpSpPr>
            <p:cNvPr id="2" name="Gruppo 1">
              <a:extLst>
                <a:ext uri="{FF2B5EF4-FFF2-40B4-BE49-F238E27FC236}">
                  <a16:creationId xmlns:a16="http://schemas.microsoft.com/office/drawing/2014/main" id="{24E9C7AF-0093-476F-826C-A2702AB72892}"/>
                </a:ext>
              </a:extLst>
            </p:cNvPr>
            <p:cNvGrpSpPr/>
            <p:nvPr/>
          </p:nvGrpSpPr>
          <p:grpSpPr>
            <a:xfrm>
              <a:off x="0" y="153125"/>
              <a:ext cx="17907000" cy="666567"/>
              <a:chOff x="0" y="153125"/>
              <a:chExt cx="17907000" cy="666567"/>
            </a:xfrm>
          </p:grpSpPr>
          <p:grpSp>
            <p:nvGrpSpPr>
              <p:cNvPr id="16" name="Gruppo 15">
                <a:extLst>
                  <a:ext uri="{FF2B5EF4-FFF2-40B4-BE49-F238E27FC236}">
                    <a16:creationId xmlns:a16="http://schemas.microsoft.com/office/drawing/2014/main" id="{DAC42A46-917D-41AB-8F07-E15E54D0F7D4}"/>
                  </a:ext>
                </a:extLst>
              </p:cNvPr>
              <p:cNvGrpSpPr/>
              <p:nvPr/>
            </p:nvGrpSpPr>
            <p:grpSpPr>
              <a:xfrm>
                <a:off x="0" y="153125"/>
                <a:ext cx="13958844" cy="666567"/>
                <a:chOff x="0" y="153125"/>
                <a:chExt cx="13958844" cy="666567"/>
              </a:xfrm>
            </p:grpSpPr>
            <p:pic>
              <p:nvPicPr>
                <p:cNvPr id="10" name="Picture 10"/>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1" name="TextBox 11"/>
                <p:cNvSpPr txBox="1"/>
                <p:nvPr/>
              </p:nvSpPr>
              <p:spPr>
                <a:xfrm>
                  <a:off x="228600" y="257980"/>
                  <a:ext cx="9296400" cy="456856"/>
                </a:xfrm>
                <a:prstGeom prst="rect">
                  <a:avLst/>
                </a:prstGeom>
              </p:spPr>
              <p:txBody>
                <a:bodyPr wrap="square" lIns="0" tIns="0" rIns="0" bIns="0" rtlCol="0" anchor="t">
                  <a:spAutoFit/>
                </a:bodyPr>
                <a:lstStyle/>
                <a:p>
                  <a:pPr>
                    <a:lnSpc>
                      <a:spcPts val="3919"/>
                    </a:lnSpc>
                    <a:spcBef>
                      <a:spcPct val="0"/>
                    </a:spcBef>
                  </a:pPr>
                  <a:endParaRPr lang="en-US" sz="2800" b="1">
                    <a:solidFill>
                      <a:srgbClr val="FFFFFF"/>
                    </a:solidFill>
                    <a:latin typeface="Arial" panose="020B0604020202020204" pitchFamily="34" charset="0"/>
                    <a:cs typeface="Arial" panose="020B0604020202020204" pitchFamily="34" charset="0"/>
                  </a:endParaRPr>
                </a:p>
              </p:txBody>
            </p:sp>
          </p:grpSp>
          <p:sp>
            <p:nvSpPr>
              <p:cNvPr id="12" name="TextBox 11">
                <a:extLst>
                  <a:ext uri="{FF2B5EF4-FFF2-40B4-BE49-F238E27FC236}">
                    <a16:creationId xmlns:a16="http://schemas.microsoft.com/office/drawing/2014/main" id="{1BD9B5F4-614C-4EB6-8C5B-120A5420CE43}"/>
                  </a:ext>
                </a:extLst>
              </p:cNvPr>
              <p:cNvSpPr txBox="1"/>
              <p:nvPr/>
            </p:nvSpPr>
            <p:spPr>
              <a:xfrm>
                <a:off x="12154296" y="257980"/>
                <a:ext cx="5752704" cy="456856"/>
              </a:xfrm>
              <a:prstGeom prst="rect">
                <a:avLst/>
              </a:prstGeom>
            </p:spPr>
            <p:txBody>
              <a:bodyPr wrap="square" lIns="0" tIns="0" rIns="0" bIns="0" rtlCol="0" anchor="t">
                <a:spAutoFit/>
              </a:bodyPr>
              <a:lstStyle/>
              <a:p>
                <a:pPr algn="r">
                  <a:lnSpc>
                    <a:spcPts val="3919"/>
                  </a:lnSpc>
                  <a:spcBef>
                    <a:spcPct val="0"/>
                  </a:spcBef>
                </a:pPr>
                <a:endParaRPr lang="en-US" sz="2800">
                  <a:solidFill>
                    <a:schemeClr val="tx1">
                      <a:lumMod val="75000"/>
                      <a:lumOff val="25000"/>
                    </a:schemeClr>
                  </a:solidFill>
                  <a:latin typeface="Arial" panose="020B0604020202020204" pitchFamily="34" charset="0"/>
                  <a:cs typeface="Arial" panose="020B0604020202020204" pitchFamily="34" charset="0"/>
                </a:endParaRPr>
              </a:p>
            </p:txBody>
          </p:sp>
        </p:grpSp>
        <p:sp>
          <p:nvSpPr>
            <p:cNvPr id="14" name="Rettangolo 13">
              <a:extLst>
                <a:ext uri="{FF2B5EF4-FFF2-40B4-BE49-F238E27FC236}">
                  <a16:creationId xmlns:a16="http://schemas.microsoft.com/office/drawing/2014/main" id="{55199736-B8B6-4C9A-8BAF-233E07A0CA89}"/>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3"/>
          <p:cNvSpPr txBox="1"/>
          <p:nvPr/>
        </p:nvSpPr>
        <p:spPr>
          <a:xfrm>
            <a:off x="0" y="1004417"/>
            <a:ext cx="18288000" cy="1058238"/>
          </a:xfrm>
          <a:prstGeom prst="rect">
            <a:avLst/>
          </a:prstGeom>
        </p:spPr>
        <p:txBody>
          <a:bodyPr wrap="square" lIns="0" tIns="0" rIns="0" bIns="0" rtlCol="0" anchor="t">
            <a:spAutoFit/>
          </a:bodyPr>
          <a:lstStyle/>
          <a:p>
            <a:pPr algn="ctr">
              <a:lnSpc>
                <a:spcPts val="8960"/>
              </a:lnSpc>
              <a:spcBef>
                <a:spcPct val="0"/>
              </a:spcBef>
            </a:pPr>
            <a:r>
              <a:rPr kumimoji="0" lang="en-US" sz="66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Step 1: Boundaries identification</a:t>
            </a:r>
            <a:endParaRPr lang="en-US" sz="6600" b="1">
              <a:solidFill>
                <a:srgbClr val="CC0033"/>
              </a:solidFill>
              <a:latin typeface="+mj-lt"/>
              <a:cs typeface="Arial" panose="020B0604020202020204" pitchFamily="34" charset="0"/>
            </a:endParaRPr>
          </a:p>
        </p:txBody>
      </p:sp>
      <p:sp>
        <p:nvSpPr>
          <p:cNvPr id="22" name="TextBox 21">
            <a:extLst>
              <a:ext uri="{FF2B5EF4-FFF2-40B4-BE49-F238E27FC236}">
                <a16:creationId xmlns:a16="http://schemas.microsoft.com/office/drawing/2014/main" id="{F21DCD0B-B68A-4D7A-9F6C-6D71442D13F2}"/>
              </a:ext>
            </a:extLst>
          </p:cNvPr>
          <p:cNvSpPr txBox="1"/>
          <p:nvPr/>
        </p:nvSpPr>
        <p:spPr>
          <a:xfrm>
            <a:off x="514542" y="2259671"/>
            <a:ext cx="17286515" cy="728341"/>
          </a:xfrm>
          <a:prstGeom prst="rect">
            <a:avLst/>
          </a:prstGeom>
        </p:spPr>
        <p:txBody>
          <a:bodyPr wrap="square" lIns="0" tIns="0" rIns="0" bIns="0" rtlCol="0" anchor="t">
            <a:spAutoFit/>
          </a:bodyPr>
          <a:lstStyle/>
          <a:p>
            <a:pPr>
              <a:lnSpc>
                <a:spcPct val="150000"/>
              </a:lnSpc>
            </a:pPr>
            <a:r>
              <a:rPr lang="en-US" sz="3600" kern="100">
                <a:solidFill>
                  <a:srgbClr val="404040"/>
                </a:solidFill>
                <a:latin typeface="+mj-lt"/>
              </a:rPr>
              <a:t>Boundaries identification f</a:t>
            </a:r>
            <a:r>
              <a:rPr lang="sv-SE" sz="3600" kern="100">
                <a:solidFill>
                  <a:srgbClr val="404040"/>
                </a:solidFill>
                <a:latin typeface="+mj-lt"/>
              </a:rPr>
              <a:t>or the sites. </a:t>
            </a:r>
          </a:p>
        </p:txBody>
      </p:sp>
      <p:grpSp>
        <p:nvGrpSpPr>
          <p:cNvPr id="4" name="Group 3">
            <a:extLst>
              <a:ext uri="{FF2B5EF4-FFF2-40B4-BE49-F238E27FC236}">
                <a16:creationId xmlns:a16="http://schemas.microsoft.com/office/drawing/2014/main" id="{A5EE261D-EF9D-4194-AA66-6DFF1D15DF71}"/>
              </a:ext>
            </a:extLst>
          </p:cNvPr>
          <p:cNvGrpSpPr/>
          <p:nvPr/>
        </p:nvGrpSpPr>
        <p:grpSpPr>
          <a:xfrm>
            <a:off x="6134034" y="3999172"/>
            <a:ext cx="11299024" cy="5626122"/>
            <a:chOff x="669471" y="2139840"/>
            <a:chExt cx="15090544" cy="7005859"/>
          </a:xfrm>
        </p:grpSpPr>
        <p:pic>
          <p:nvPicPr>
            <p:cNvPr id="23" name="Picture 20">
              <a:extLst>
                <a:ext uri="{FF2B5EF4-FFF2-40B4-BE49-F238E27FC236}">
                  <a16:creationId xmlns:a16="http://schemas.microsoft.com/office/drawing/2014/main" id="{99DF4058-CDED-4867-B2B8-C15C951FFFB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7101"/>
            <a:stretch/>
          </p:blipFill>
          <p:spPr bwMode="auto">
            <a:xfrm>
              <a:off x="2181496" y="2139840"/>
              <a:ext cx="12956904" cy="700585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RETROFEED FERTIBERIA">
              <a:hlinkClick r:id="rId7" action="ppaction://hlinksldjump"/>
              <a:extLst>
                <a:ext uri="{FF2B5EF4-FFF2-40B4-BE49-F238E27FC236}">
                  <a16:creationId xmlns:a16="http://schemas.microsoft.com/office/drawing/2014/main" id="{1002CEBE-D433-4FFA-9AE3-984242D3224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5679" y="7946283"/>
              <a:ext cx="1823468" cy="67103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F561E58-2A64-49D8-9A05-CB002FDA8078}"/>
                </a:ext>
              </a:extLst>
            </p:cNvPr>
            <p:cNvSpPr txBox="1"/>
            <p:nvPr/>
          </p:nvSpPr>
          <p:spPr>
            <a:xfrm>
              <a:off x="1559879" y="8618148"/>
              <a:ext cx="3129587" cy="402417"/>
            </a:xfrm>
            <a:prstGeom prst="rect">
              <a:avLst/>
            </a:prstGeom>
            <a:noFill/>
          </p:spPr>
          <p:txBody>
            <a:bodyPr wrap="square" rtlCol="0">
              <a:spAutoFit/>
            </a:bodyPr>
            <a:lstStyle/>
            <a:p>
              <a:r>
                <a:rPr lang="sv-SE" sz="1500" b="1" err="1">
                  <a:solidFill>
                    <a:srgbClr val="CC0033"/>
                  </a:solidFill>
                  <a:latin typeface="+mj-lt"/>
                  <a:cs typeface="Arial" panose="020B0604020202020204" pitchFamily="34" charset="0"/>
                </a:rPr>
                <a:t>Agrochemical</a:t>
              </a:r>
              <a:r>
                <a:rPr lang="sv-SE" sz="1500"/>
                <a:t> </a:t>
              </a:r>
              <a:r>
                <a:rPr lang="sv-SE" sz="1500" b="1" err="1">
                  <a:solidFill>
                    <a:srgbClr val="CC0033"/>
                  </a:solidFill>
                  <a:latin typeface="+mj-lt"/>
                  <a:cs typeface="Arial" panose="020B0604020202020204" pitchFamily="34" charset="0"/>
                </a:rPr>
                <a:t>sector</a:t>
              </a:r>
              <a:endParaRPr lang="sv-SE" sz="1500" b="1">
                <a:solidFill>
                  <a:srgbClr val="CC0033"/>
                </a:solidFill>
                <a:latin typeface="+mj-lt"/>
                <a:cs typeface="Arial" panose="020B0604020202020204" pitchFamily="34" charset="0"/>
              </a:endParaRPr>
            </a:p>
          </p:txBody>
        </p:sp>
        <p:pic>
          <p:nvPicPr>
            <p:cNvPr id="26" name="Picture 10" descr="RETROFEED ASAS">
              <a:hlinkClick r:id="rId9" action="ppaction://hlinksldjump"/>
              <a:extLst>
                <a:ext uri="{FF2B5EF4-FFF2-40B4-BE49-F238E27FC236}">
                  <a16:creationId xmlns:a16="http://schemas.microsoft.com/office/drawing/2014/main" id="{12ABBCAC-8BEE-4C94-9297-E02C7883502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727716" y="6536299"/>
              <a:ext cx="1672313" cy="43375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RETROFEED SECIL">
              <a:hlinkClick r:id="rId11" action="ppaction://hlinksldjump"/>
              <a:extLst>
                <a:ext uri="{FF2B5EF4-FFF2-40B4-BE49-F238E27FC236}">
                  <a16:creationId xmlns:a16="http://schemas.microsoft.com/office/drawing/2014/main" id="{91F755C4-012B-4A31-9DA4-976985A15B3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59880" y="5685605"/>
              <a:ext cx="1230687" cy="118146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RETROFEED PITTINI">
              <a:hlinkClick r:id="rId13" action="ppaction://hlinksldjump"/>
              <a:extLst>
                <a:ext uri="{FF2B5EF4-FFF2-40B4-BE49-F238E27FC236}">
                  <a16:creationId xmlns:a16="http://schemas.microsoft.com/office/drawing/2014/main" id="{E381EDA1-9AD8-4DA9-8693-31C9F6D7DD5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26629" y="5318034"/>
              <a:ext cx="2195285" cy="39048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a:hlinkClick r:id="rId15" action="ppaction://hlinksldjump"/>
              <a:extLst>
                <a:ext uri="{FF2B5EF4-FFF2-40B4-BE49-F238E27FC236}">
                  <a16:creationId xmlns:a16="http://schemas.microsoft.com/office/drawing/2014/main" id="{630079F5-D793-4F4D-8513-85478AC69298}"/>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892448" y="4572108"/>
              <a:ext cx="3342848" cy="45702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CAB8FA64-B6B6-4947-8940-438BC43FC41D}"/>
                </a:ext>
              </a:extLst>
            </p:cNvPr>
            <p:cNvSpPr txBox="1"/>
            <p:nvPr/>
          </p:nvSpPr>
          <p:spPr>
            <a:xfrm>
              <a:off x="669471" y="6826867"/>
              <a:ext cx="2188029" cy="323165"/>
            </a:xfrm>
            <a:prstGeom prst="rect">
              <a:avLst/>
            </a:prstGeom>
            <a:noFill/>
          </p:spPr>
          <p:txBody>
            <a:bodyPr wrap="square" rtlCol="0">
              <a:spAutoFit/>
            </a:bodyPr>
            <a:lstStyle/>
            <a:p>
              <a:r>
                <a:rPr lang="sv-SE" sz="1500" b="1">
                  <a:solidFill>
                    <a:srgbClr val="CC0033"/>
                  </a:solidFill>
                  <a:latin typeface="+mj-lt"/>
                  <a:cs typeface="Arial" panose="020B0604020202020204" pitchFamily="34" charset="0"/>
                </a:rPr>
                <a:t>Cement</a:t>
              </a:r>
              <a:r>
                <a:rPr lang="sv-SE" sz="1500"/>
                <a:t> </a:t>
              </a:r>
              <a:r>
                <a:rPr lang="sv-SE" sz="1500" b="1" err="1">
                  <a:solidFill>
                    <a:srgbClr val="CC0033"/>
                  </a:solidFill>
                  <a:latin typeface="+mj-lt"/>
                  <a:cs typeface="Arial" panose="020B0604020202020204" pitchFamily="34" charset="0"/>
                </a:rPr>
                <a:t>sector</a:t>
              </a:r>
              <a:endParaRPr lang="sv-SE" sz="1500" b="1">
                <a:solidFill>
                  <a:srgbClr val="CC0033"/>
                </a:solidFill>
                <a:latin typeface="+mj-lt"/>
                <a:cs typeface="Arial" panose="020B0604020202020204" pitchFamily="34" charset="0"/>
              </a:endParaRPr>
            </a:p>
          </p:txBody>
        </p:sp>
        <p:sp>
          <p:nvSpPr>
            <p:cNvPr id="32" name="TextBox 31">
              <a:extLst>
                <a:ext uri="{FF2B5EF4-FFF2-40B4-BE49-F238E27FC236}">
                  <a16:creationId xmlns:a16="http://schemas.microsoft.com/office/drawing/2014/main" id="{20352F41-7233-44F9-9D52-C71B4F491FA7}"/>
                </a:ext>
              </a:extLst>
            </p:cNvPr>
            <p:cNvSpPr txBox="1"/>
            <p:nvPr/>
          </p:nvSpPr>
          <p:spPr>
            <a:xfrm>
              <a:off x="6955961" y="5719220"/>
              <a:ext cx="2188030" cy="323165"/>
            </a:xfrm>
            <a:prstGeom prst="rect">
              <a:avLst/>
            </a:prstGeom>
            <a:noFill/>
          </p:spPr>
          <p:txBody>
            <a:bodyPr wrap="square" rtlCol="0">
              <a:spAutoFit/>
            </a:bodyPr>
            <a:lstStyle/>
            <a:p>
              <a:r>
                <a:rPr lang="sv-SE" sz="1500" b="1">
                  <a:solidFill>
                    <a:srgbClr val="CC0033"/>
                  </a:solidFill>
                  <a:latin typeface="+mj-lt"/>
                  <a:cs typeface="Arial" panose="020B0604020202020204" pitchFamily="34" charset="0"/>
                </a:rPr>
                <a:t>Steel</a:t>
              </a:r>
              <a:r>
                <a:rPr lang="sv-SE" sz="1500"/>
                <a:t> </a:t>
              </a:r>
              <a:r>
                <a:rPr lang="sv-SE" sz="1500" b="1" err="1">
                  <a:solidFill>
                    <a:srgbClr val="CC0033"/>
                  </a:solidFill>
                  <a:latin typeface="+mj-lt"/>
                  <a:cs typeface="Arial" panose="020B0604020202020204" pitchFamily="34" charset="0"/>
                </a:rPr>
                <a:t>sector</a:t>
              </a:r>
              <a:endParaRPr lang="sv-SE" sz="1500" b="1">
                <a:solidFill>
                  <a:srgbClr val="CC0033"/>
                </a:solidFill>
                <a:latin typeface="+mj-lt"/>
                <a:cs typeface="Arial" panose="020B0604020202020204" pitchFamily="34" charset="0"/>
              </a:endParaRPr>
            </a:p>
          </p:txBody>
        </p:sp>
        <p:sp>
          <p:nvSpPr>
            <p:cNvPr id="34" name="TextBox 33">
              <a:extLst>
                <a:ext uri="{FF2B5EF4-FFF2-40B4-BE49-F238E27FC236}">
                  <a16:creationId xmlns:a16="http://schemas.microsoft.com/office/drawing/2014/main" id="{EA228525-4A28-4DE7-990C-044569157B07}"/>
                </a:ext>
              </a:extLst>
            </p:cNvPr>
            <p:cNvSpPr txBox="1"/>
            <p:nvPr/>
          </p:nvSpPr>
          <p:spPr>
            <a:xfrm>
              <a:off x="12353109" y="5086190"/>
              <a:ext cx="2188029" cy="323165"/>
            </a:xfrm>
            <a:prstGeom prst="rect">
              <a:avLst/>
            </a:prstGeom>
            <a:noFill/>
          </p:spPr>
          <p:txBody>
            <a:bodyPr wrap="square" rtlCol="0">
              <a:spAutoFit/>
            </a:bodyPr>
            <a:lstStyle/>
            <a:p>
              <a:r>
                <a:rPr lang="sv-SE" sz="1500" b="1">
                  <a:solidFill>
                    <a:srgbClr val="CC0033"/>
                  </a:solidFill>
                  <a:latin typeface="+mj-lt"/>
                  <a:cs typeface="Arial" panose="020B0604020202020204" pitchFamily="34" charset="0"/>
                </a:rPr>
                <a:t>Steel</a:t>
              </a:r>
              <a:r>
                <a:rPr lang="sv-SE" sz="1500"/>
                <a:t> </a:t>
              </a:r>
              <a:r>
                <a:rPr lang="sv-SE" sz="1500" b="1" err="1">
                  <a:solidFill>
                    <a:srgbClr val="CC0033"/>
                  </a:solidFill>
                  <a:latin typeface="+mj-lt"/>
                  <a:cs typeface="Arial" panose="020B0604020202020204" pitchFamily="34" charset="0"/>
                </a:rPr>
                <a:t>sector</a:t>
              </a:r>
              <a:endParaRPr lang="sv-SE" sz="1500" b="1">
                <a:solidFill>
                  <a:srgbClr val="CC0033"/>
                </a:solidFill>
                <a:latin typeface="+mj-lt"/>
                <a:cs typeface="Arial" panose="020B0604020202020204" pitchFamily="34" charset="0"/>
              </a:endParaRPr>
            </a:p>
          </p:txBody>
        </p:sp>
        <p:sp>
          <p:nvSpPr>
            <p:cNvPr id="35" name="TextBox 34">
              <a:extLst>
                <a:ext uri="{FF2B5EF4-FFF2-40B4-BE49-F238E27FC236}">
                  <a16:creationId xmlns:a16="http://schemas.microsoft.com/office/drawing/2014/main" id="{AF1EDC7C-13CA-4699-9F59-81F8BA64179D}"/>
                </a:ext>
              </a:extLst>
            </p:cNvPr>
            <p:cNvSpPr txBox="1"/>
            <p:nvPr/>
          </p:nvSpPr>
          <p:spPr>
            <a:xfrm>
              <a:off x="12950371" y="7016817"/>
              <a:ext cx="2809644" cy="402417"/>
            </a:xfrm>
            <a:prstGeom prst="rect">
              <a:avLst/>
            </a:prstGeom>
            <a:noFill/>
          </p:spPr>
          <p:txBody>
            <a:bodyPr wrap="square" rtlCol="0">
              <a:spAutoFit/>
            </a:bodyPr>
            <a:lstStyle/>
            <a:p>
              <a:r>
                <a:rPr lang="sv-SE" sz="1500" b="1">
                  <a:solidFill>
                    <a:srgbClr val="CC0033"/>
                  </a:solidFill>
                  <a:latin typeface="+mj-lt"/>
                  <a:cs typeface="Arial" panose="020B0604020202020204" pitchFamily="34" charset="0"/>
                  <a:hlinkClick r:id="rId17" action="ppaction://hlinksldjump"/>
                </a:rPr>
                <a:t>Aluminium</a:t>
              </a:r>
              <a:r>
                <a:rPr lang="sv-SE" sz="1500">
                  <a:hlinkClick r:id="rId17" action="ppaction://hlinksldjump"/>
                </a:rPr>
                <a:t> </a:t>
              </a:r>
              <a:r>
                <a:rPr lang="sv-SE" sz="1500" b="1" err="1">
                  <a:solidFill>
                    <a:srgbClr val="CC0033"/>
                  </a:solidFill>
                  <a:latin typeface="+mj-lt"/>
                  <a:cs typeface="Arial" panose="020B0604020202020204" pitchFamily="34" charset="0"/>
                  <a:hlinkClick r:id="rId17" action="ppaction://hlinksldjump"/>
                </a:rPr>
                <a:t>sect</a:t>
              </a:r>
              <a:r>
                <a:rPr lang="sv-SE" sz="1500" b="1" err="1">
                  <a:solidFill>
                    <a:srgbClr val="CC0033"/>
                  </a:solidFill>
                  <a:latin typeface="+mj-lt"/>
                  <a:cs typeface="Arial" panose="020B0604020202020204" pitchFamily="34" charset="0"/>
                </a:rPr>
                <a:t>or</a:t>
              </a:r>
              <a:endParaRPr lang="sv-SE" sz="1500" b="1">
                <a:solidFill>
                  <a:srgbClr val="CC0033"/>
                </a:solidFill>
                <a:latin typeface="+mj-lt"/>
                <a:cs typeface="Arial" panose="020B0604020202020204" pitchFamily="34" charset="0"/>
              </a:endParaRPr>
            </a:p>
          </p:txBody>
        </p:sp>
      </p:grpSp>
      <p:pic>
        <p:nvPicPr>
          <p:cNvPr id="5" name="Picture 2">
            <a:hlinkClick r:id="rId18"/>
            <a:extLst>
              <a:ext uri="{FF2B5EF4-FFF2-40B4-BE49-F238E27FC236}">
                <a16:creationId xmlns:a16="http://schemas.microsoft.com/office/drawing/2014/main" id="{6D9275E4-9712-3BA1-06A4-E86EC72E7F1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136729" y="7353606"/>
            <a:ext cx="1489914" cy="5339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8938B7A-466E-1762-8D44-B01698519B6E}"/>
              </a:ext>
            </a:extLst>
          </p:cNvPr>
          <p:cNvSpPr txBox="1"/>
          <p:nvPr/>
        </p:nvSpPr>
        <p:spPr>
          <a:xfrm>
            <a:off x="9578624" y="7669828"/>
            <a:ext cx="1638284" cy="259521"/>
          </a:xfrm>
          <a:prstGeom prst="rect">
            <a:avLst/>
          </a:prstGeom>
          <a:noFill/>
        </p:spPr>
        <p:txBody>
          <a:bodyPr wrap="square" rtlCol="0">
            <a:spAutoFit/>
          </a:bodyPr>
          <a:lstStyle/>
          <a:p>
            <a:r>
              <a:rPr lang="sv-SE" sz="1500" b="1" err="1">
                <a:solidFill>
                  <a:srgbClr val="CC0033"/>
                </a:solidFill>
                <a:latin typeface="+mj-lt"/>
                <a:cs typeface="Arial" panose="020B0604020202020204" pitchFamily="34" charset="0"/>
              </a:rPr>
              <a:t>Ceramic</a:t>
            </a:r>
            <a:r>
              <a:rPr lang="sv-SE" sz="1500"/>
              <a:t> </a:t>
            </a:r>
            <a:r>
              <a:rPr lang="sv-SE" sz="1500" b="1" err="1">
                <a:solidFill>
                  <a:srgbClr val="CC0033"/>
                </a:solidFill>
                <a:latin typeface="+mj-lt"/>
                <a:cs typeface="Arial" panose="020B0604020202020204" pitchFamily="34" charset="0"/>
              </a:rPr>
              <a:t>sector</a:t>
            </a:r>
            <a:endParaRPr lang="sv-SE" sz="1500" b="1">
              <a:solidFill>
                <a:srgbClr val="CC0033"/>
              </a:solidFill>
              <a:latin typeface="+mj-lt"/>
              <a:cs typeface="Arial" panose="020B0604020202020204" pitchFamily="34" charset="0"/>
            </a:endParaRPr>
          </a:p>
        </p:txBody>
      </p:sp>
    </p:spTree>
    <p:extLst>
      <p:ext uri="{BB962C8B-B14F-4D97-AF65-F5344CB8AC3E}">
        <p14:creationId xmlns:p14="http://schemas.microsoft.com/office/powerpoint/2010/main" val="17814346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433056" y="1177317"/>
            <a:ext cx="174218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CRITERIA FOR BOUNDARIES IDENTIFICATION </a:t>
            </a:r>
            <a:r>
              <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AT</a:t>
            </a:r>
          </a:p>
        </p:txBody>
      </p:sp>
      <p:pic>
        <p:nvPicPr>
          <p:cNvPr id="2" name="Imagen 93">
            <a:extLst>
              <a:ext uri="{FF2B5EF4-FFF2-40B4-BE49-F238E27FC236}">
                <a16:creationId xmlns:a16="http://schemas.microsoft.com/office/drawing/2014/main" id="{DBC8C72D-E4BD-51EF-57BC-0C5B0937A593}"/>
              </a:ext>
            </a:extLst>
          </p:cNvPr>
          <p:cNvPicPr>
            <a:picLocks noChangeAspect="1"/>
          </p:cNvPicPr>
          <p:nvPr/>
        </p:nvPicPr>
        <p:blipFill rotWithShape="1">
          <a:blip r:embed="rId6"/>
          <a:srcRect l="23084" t="14316" r="9046" b="7091"/>
          <a:stretch/>
        </p:blipFill>
        <p:spPr>
          <a:xfrm>
            <a:off x="14088970" y="659364"/>
            <a:ext cx="2369044" cy="1936268"/>
          </a:xfrm>
          <a:prstGeom prst="rect">
            <a:avLst/>
          </a:prstGeom>
        </p:spPr>
      </p:pic>
      <p:pic>
        <p:nvPicPr>
          <p:cNvPr id="16" name="image7.png">
            <a:extLst>
              <a:ext uri="{FF2B5EF4-FFF2-40B4-BE49-F238E27FC236}">
                <a16:creationId xmlns:a16="http://schemas.microsoft.com/office/drawing/2014/main" id="{62C5F4C2-BCA7-632A-648B-9A65931C65A1}"/>
              </a:ext>
            </a:extLst>
          </p:cNvPr>
          <p:cNvPicPr>
            <a:picLocks noChangeAspect="1"/>
          </p:cNvPicPr>
          <p:nvPr/>
        </p:nvPicPr>
        <p:blipFill>
          <a:blip r:embed="rId7" cstate="print"/>
          <a:stretch>
            <a:fillRect/>
          </a:stretch>
        </p:blipFill>
        <p:spPr>
          <a:xfrm>
            <a:off x="673432" y="2239334"/>
            <a:ext cx="10670071" cy="5665487"/>
          </a:xfrm>
          <a:prstGeom prst="rect">
            <a:avLst/>
          </a:prstGeom>
        </p:spPr>
      </p:pic>
      <p:sp>
        <p:nvSpPr>
          <p:cNvPr id="18" name="TextBox 17">
            <a:extLst>
              <a:ext uri="{FF2B5EF4-FFF2-40B4-BE49-F238E27FC236}">
                <a16:creationId xmlns:a16="http://schemas.microsoft.com/office/drawing/2014/main" id="{2352F9B5-119B-83ED-7DBE-55825134AC88}"/>
              </a:ext>
            </a:extLst>
          </p:cNvPr>
          <p:cNvSpPr txBox="1"/>
          <p:nvPr/>
        </p:nvSpPr>
        <p:spPr>
          <a:xfrm>
            <a:off x="929834" y="8134499"/>
            <a:ext cx="101572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E3E3E"/>
                </a:solidFill>
                <a:effectLst/>
                <a:uLnTx/>
                <a:uFillTx/>
                <a:latin typeface="Arial MT"/>
                <a:ea typeface="Arial MT"/>
                <a:cs typeface="Arial MT"/>
              </a:rPr>
              <a:t>The main processes and variables to be considered in the DSS (in</a:t>
            </a:r>
            <a:r>
              <a:rPr kumimoji="0" lang="en-US" sz="2400" b="0" i="0" u="none" strike="noStrike" kern="1200" cap="none" spc="-15" normalizeH="0" baseline="0" noProof="0">
                <a:ln>
                  <a:noFill/>
                </a:ln>
                <a:solidFill>
                  <a:srgbClr val="3E3E3E"/>
                </a:solidFill>
                <a:effectLst/>
                <a:uLnTx/>
                <a:uFillTx/>
                <a:latin typeface="Arial MT"/>
                <a:ea typeface="Arial MT"/>
                <a:cs typeface="Arial MT"/>
              </a:rPr>
              <a:t> </a:t>
            </a:r>
            <a:r>
              <a:rPr kumimoji="0" lang="en-US" sz="2400" b="0" i="0" u="none" strike="noStrike" kern="1200" cap="none" spc="0" normalizeH="0" baseline="0" noProof="0">
                <a:ln>
                  <a:noFill/>
                </a:ln>
                <a:solidFill>
                  <a:srgbClr val="3E3E3E"/>
                </a:solidFill>
                <a:effectLst/>
                <a:uLnTx/>
                <a:uFillTx/>
                <a:latin typeface="Arial MT"/>
                <a:ea typeface="Arial MT"/>
                <a:cs typeface="Arial MT"/>
              </a:rPr>
              <a:t>red)</a:t>
            </a:r>
            <a:endParaRPr kumimoji="0" lang="sv-SE" sz="2400" b="0" i="0" u="none" strike="noStrike" kern="1200" cap="none" spc="0" normalizeH="0" baseline="0" noProof="0">
              <a:ln>
                <a:noFill/>
              </a:ln>
              <a:solidFill>
                <a:srgbClr val="2F2F2F"/>
              </a:solidFill>
              <a:effectLst/>
              <a:uLnTx/>
              <a:uFillTx/>
              <a:latin typeface="Arial"/>
              <a:ea typeface="+mn-ea"/>
              <a:cs typeface="+mn-cs"/>
            </a:endParaRPr>
          </a:p>
        </p:txBody>
      </p:sp>
      <p:graphicFrame>
        <p:nvGraphicFramePr>
          <p:cNvPr id="19" name="Table 18">
            <a:extLst>
              <a:ext uri="{FF2B5EF4-FFF2-40B4-BE49-F238E27FC236}">
                <a16:creationId xmlns:a16="http://schemas.microsoft.com/office/drawing/2014/main" id="{3196E5C5-4A0B-54FB-A563-368E2A57863E}"/>
              </a:ext>
            </a:extLst>
          </p:cNvPr>
          <p:cNvGraphicFramePr>
            <a:graphicFrameLocks noGrp="1"/>
          </p:cNvGraphicFramePr>
          <p:nvPr/>
        </p:nvGraphicFramePr>
        <p:xfrm>
          <a:off x="11945288" y="3377373"/>
          <a:ext cx="5669280" cy="4754880"/>
        </p:xfrm>
        <a:graphic>
          <a:graphicData uri="http://schemas.openxmlformats.org/drawingml/2006/table">
            <a:tbl>
              <a:tblPr firstRow="1" firstCol="1" lastRow="1" lastCol="1" bandRow="1" bandCol="1">
                <a:tableStyleId>{72833802-FEF1-4C79-8D5D-14CF1EAF98D9}</a:tableStyleId>
              </a:tblPr>
              <a:tblGrid>
                <a:gridCol w="2834640">
                  <a:extLst>
                    <a:ext uri="{9D8B030D-6E8A-4147-A177-3AD203B41FA5}">
                      <a16:colId xmlns:a16="http://schemas.microsoft.com/office/drawing/2014/main" val="1321764432"/>
                    </a:ext>
                  </a:extLst>
                </a:gridCol>
                <a:gridCol w="2834640">
                  <a:extLst>
                    <a:ext uri="{9D8B030D-6E8A-4147-A177-3AD203B41FA5}">
                      <a16:colId xmlns:a16="http://schemas.microsoft.com/office/drawing/2014/main" val="2291591628"/>
                    </a:ext>
                  </a:extLst>
                </a:gridCol>
              </a:tblGrid>
              <a:tr h="237490">
                <a:tc>
                  <a:txBody>
                    <a:bodyPr/>
                    <a:lstStyle/>
                    <a:p>
                      <a:pPr marL="72390" marR="64135" algn="ctr">
                        <a:spcBef>
                          <a:spcPts val="285"/>
                        </a:spcBef>
                        <a:spcAft>
                          <a:spcPts val="0"/>
                        </a:spcAft>
                      </a:pPr>
                      <a:r>
                        <a:rPr lang="en-US" sz="2400">
                          <a:effectLst/>
                        </a:rPr>
                        <a:t>PC</a:t>
                      </a:r>
                      <a:r>
                        <a:rPr lang="en-US" sz="2400" spc="-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2390" algn="ctr">
                        <a:spcBef>
                          <a:spcPts val="285"/>
                        </a:spcBef>
                        <a:spcAft>
                          <a:spcPts val="0"/>
                        </a:spcAft>
                      </a:pPr>
                      <a:r>
                        <a:rPr lang="en-US" sz="2400">
                          <a:effectLst/>
                        </a:rPr>
                        <a:t>Purpose</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2700208023"/>
                  </a:ext>
                </a:extLst>
              </a:tr>
              <a:tr h="392430">
                <a:tc>
                  <a:txBody>
                    <a:bodyPr/>
                    <a:lstStyle/>
                    <a:p>
                      <a:pPr marL="72390" marR="64770" algn="ctr">
                        <a:spcBef>
                          <a:spcPts val="260"/>
                        </a:spcBef>
                        <a:spcAft>
                          <a:spcPts val="0"/>
                        </a:spcAft>
                      </a:pPr>
                      <a:r>
                        <a:rPr lang="en-US" sz="2400">
                          <a:effectLst/>
                        </a:rPr>
                        <a:t>Fuel</a:t>
                      </a:r>
                      <a:r>
                        <a:rPr lang="en-US" sz="2400" spc="-10">
                          <a:effectLst/>
                        </a:rPr>
                        <a:t> </a:t>
                      </a:r>
                      <a:r>
                        <a:rPr lang="en-US" sz="2400">
                          <a:effectLst/>
                        </a:rPr>
                        <a:t>mix</a:t>
                      </a:r>
                      <a:r>
                        <a:rPr lang="en-US" sz="2400" spc="-25">
                          <a:effectLst/>
                        </a:rPr>
                        <a:t> </a:t>
                      </a:r>
                      <a:r>
                        <a:rPr lang="en-US" sz="2400">
                          <a:effectLst/>
                        </a:rPr>
                        <a:t>optimization</a:t>
                      </a:r>
                      <a:r>
                        <a:rPr lang="en-US" sz="2400" spc="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271145" marR="95250" indent="24130" algn="l">
                        <a:spcBef>
                          <a:spcPts val="260"/>
                        </a:spcBef>
                        <a:spcAft>
                          <a:spcPts val="0"/>
                        </a:spcAft>
                      </a:pPr>
                      <a:r>
                        <a:rPr lang="en-US" sz="2400">
                          <a:effectLst/>
                        </a:rPr>
                        <a:t>Select the best fuel mix, considering</a:t>
                      </a:r>
                      <a:r>
                        <a:rPr lang="en-US" sz="2400" spc="-295">
                          <a:effectLst/>
                        </a:rPr>
                        <a:t> </a:t>
                      </a:r>
                      <a:r>
                        <a:rPr lang="en-US" sz="2400">
                          <a:effectLst/>
                        </a:rPr>
                        <a:t>availability</a:t>
                      </a:r>
                      <a:r>
                        <a:rPr lang="en-US" sz="2400" spc="-15">
                          <a:effectLst/>
                        </a:rPr>
                        <a:t> </a:t>
                      </a:r>
                      <a:r>
                        <a:rPr lang="en-US" sz="2400">
                          <a:effectLst/>
                        </a:rPr>
                        <a:t>and</a:t>
                      </a:r>
                      <a:r>
                        <a:rPr lang="en-US" sz="2400" spc="-25">
                          <a:effectLst/>
                        </a:rPr>
                        <a:t> </a:t>
                      </a:r>
                      <a:r>
                        <a:rPr lang="en-US" sz="2400">
                          <a:effectLst/>
                        </a:rPr>
                        <a:t>price</a:t>
                      </a:r>
                      <a:r>
                        <a:rPr lang="en-US" sz="2400" spc="-25">
                          <a:effectLst/>
                        </a:rPr>
                        <a:t> </a:t>
                      </a:r>
                      <a:r>
                        <a:rPr lang="en-US" sz="2400">
                          <a:effectLst/>
                        </a:rPr>
                        <a:t>of</a:t>
                      </a:r>
                      <a:r>
                        <a:rPr lang="en-US" sz="2400" spc="-30">
                          <a:effectLst/>
                        </a:rPr>
                        <a:t> </a:t>
                      </a:r>
                      <a:r>
                        <a:rPr lang="en-US" sz="2400">
                          <a:effectLst/>
                        </a:rPr>
                        <a:t>different</a:t>
                      </a:r>
                      <a:r>
                        <a:rPr lang="en-US" sz="2400" spc="-10">
                          <a:effectLst/>
                        </a:rPr>
                        <a:t> </a:t>
                      </a:r>
                      <a:r>
                        <a:rPr lang="en-US" sz="2400">
                          <a:effectLst/>
                        </a:rPr>
                        <a:t>fuels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3982669204"/>
                  </a:ext>
                </a:extLst>
              </a:tr>
              <a:tr h="246380">
                <a:tc>
                  <a:txBody>
                    <a:bodyPr/>
                    <a:lstStyle/>
                    <a:p>
                      <a:pPr marL="72390" marR="61595" algn="ctr">
                        <a:spcBef>
                          <a:spcPts val="260"/>
                        </a:spcBef>
                        <a:spcAft>
                          <a:spcPts val="0"/>
                        </a:spcAft>
                      </a:pPr>
                      <a:r>
                        <a:rPr lang="en-US" sz="2400">
                          <a:effectLst/>
                        </a:rPr>
                        <a:t>Cooling and</a:t>
                      </a:r>
                      <a:r>
                        <a:rPr lang="en-US" sz="2400" spc="-25">
                          <a:effectLst/>
                        </a:rPr>
                        <a:t> </a:t>
                      </a:r>
                      <a:r>
                        <a:rPr lang="en-US" sz="2400">
                          <a:effectLst/>
                        </a:rPr>
                        <a:t>quality</a:t>
                      </a:r>
                      <a:r>
                        <a:rPr lang="en-US" sz="2400" spc="-10">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0" marR="69850" algn="l">
                        <a:spcBef>
                          <a:spcPts val="260"/>
                        </a:spcBef>
                        <a:spcAft>
                          <a:spcPts val="0"/>
                        </a:spcAft>
                      </a:pPr>
                      <a:r>
                        <a:rPr lang="en-US" sz="2400">
                          <a:effectLst/>
                        </a:rPr>
                        <a:t>Predict</a:t>
                      </a:r>
                      <a:r>
                        <a:rPr lang="en-US" sz="2400" spc="-20">
                          <a:effectLst/>
                        </a:rPr>
                        <a:t> </a:t>
                      </a:r>
                      <a:r>
                        <a:rPr lang="en-US" sz="2400">
                          <a:effectLst/>
                        </a:rPr>
                        <a:t>the</a:t>
                      </a:r>
                      <a:r>
                        <a:rPr lang="en-US" sz="2400" spc="-10">
                          <a:effectLst/>
                        </a:rPr>
                        <a:t> </a:t>
                      </a:r>
                      <a:r>
                        <a:rPr lang="en-US" sz="2400">
                          <a:effectLst/>
                        </a:rPr>
                        <a:t>quality</a:t>
                      </a:r>
                      <a:r>
                        <a:rPr lang="en-US" sz="2400" spc="-25">
                          <a:effectLst/>
                        </a:rPr>
                        <a:t> </a:t>
                      </a:r>
                      <a:r>
                        <a:rPr lang="en-US" sz="2400">
                          <a:effectLst/>
                        </a:rPr>
                        <a:t>of</a:t>
                      </a:r>
                      <a:r>
                        <a:rPr lang="en-US" sz="2400" spc="10">
                          <a:effectLst/>
                        </a:rPr>
                        <a:t> </a:t>
                      </a:r>
                      <a:r>
                        <a:rPr lang="en-US" sz="2400">
                          <a:effectLst/>
                        </a:rPr>
                        <a:t>the</a:t>
                      </a:r>
                      <a:r>
                        <a:rPr lang="en-US" sz="2400" spc="-15">
                          <a:effectLst/>
                        </a:rPr>
                        <a:t> </a:t>
                      </a:r>
                      <a:r>
                        <a:rPr lang="en-US" sz="2400">
                          <a:effectLst/>
                        </a:rPr>
                        <a:t>clinker</a:t>
                      </a:r>
                      <a:r>
                        <a:rPr lang="en-US" sz="2400" spc="-30">
                          <a:effectLst/>
                        </a:rPr>
                        <a:t> </a:t>
                      </a:r>
                      <a:r>
                        <a:rPr lang="en-US" sz="2400">
                          <a:effectLst/>
                        </a:rPr>
                        <a:t>produced</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2356806248"/>
                  </a:ext>
                </a:extLst>
              </a:tr>
              <a:tr h="264795">
                <a:tc>
                  <a:txBody>
                    <a:bodyPr/>
                    <a:lstStyle/>
                    <a:p>
                      <a:pPr marL="72390" marR="64770" algn="ctr">
                        <a:spcBef>
                          <a:spcPts val="285"/>
                        </a:spcBef>
                        <a:spcAft>
                          <a:spcPts val="0"/>
                        </a:spcAft>
                      </a:pPr>
                      <a:r>
                        <a:rPr lang="en-US" sz="2400">
                          <a:effectLst/>
                        </a:rPr>
                        <a:t>Emissions</a:t>
                      </a:r>
                      <a:r>
                        <a:rPr lang="en-US" sz="2400" spc="-10">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0" marR="72390" algn="l">
                        <a:spcBef>
                          <a:spcPts val="285"/>
                        </a:spcBef>
                        <a:spcAft>
                          <a:spcPts val="0"/>
                        </a:spcAft>
                      </a:pPr>
                      <a:r>
                        <a:rPr lang="en-US" sz="2400">
                          <a:effectLst/>
                        </a:rPr>
                        <a:t>Predict</a:t>
                      </a:r>
                      <a:r>
                        <a:rPr lang="en-US" sz="2400" spc="-25">
                          <a:effectLst/>
                        </a:rPr>
                        <a:t> </a:t>
                      </a:r>
                      <a:r>
                        <a:rPr lang="en-US" sz="2400">
                          <a:effectLst/>
                        </a:rPr>
                        <a:t>the</a:t>
                      </a:r>
                      <a:r>
                        <a:rPr lang="en-US" sz="2400" spc="-20">
                          <a:effectLst/>
                        </a:rPr>
                        <a:t> </a:t>
                      </a:r>
                      <a:r>
                        <a:rPr lang="en-US" sz="2400">
                          <a:effectLst/>
                        </a:rPr>
                        <a:t>overall</a:t>
                      </a:r>
                      <a:r>
                        <a:rPr lang="en-US" sz="2400" spc="-10">
                          <a:effectLst/>
                        </a:rPr>
                        <a:t> </a:t>
                      </a:r>
                      <a:r>
                        <a:rPr lang="en-US" sz="2400">
                          <a:effectLst/>
                        </a:rPr>
                        <a:t>amount</a:t>
                      </a:r>
                      <a:r>
                        <a:rPr lang="en-US" sz="2400" spc="5">
                          <a:effectLst/>
                        </a:rPr>
                        <a:t> </a:t>
                      </a:r>
                      <a:r>
                        <a:rPr lang="en-US" sz="2400">
                          <a:effectLst/>
                        </a:rPr>
                        <a:t>of pollutants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3436457231"/>
                  </a:ext>
                </a:extLst>
              </a:tr>
            </a:tbl>
          </a:graphicData>
        </a:graphic>
      </p:graphicFrame>
      <p:sp>
        <p:nvSpPr>
          <p:cNvPr id="27" name="textruta 26">
            <a:extLst>
              <a:ext uri="{FF2B5EF4-FFF2-40B4-BE49-F238E27FC236}">
                <a16:creationId xmlns:a16="http://schemas.microsoft.com/office/drawing/2014/main" id="{9156E77D-2332-B0F0-9949-67EDF61F9A5A}"/>
              </a:ext>
            </a:extLst>
          </p:cNvPr>
          <p:cNvSpPr txBox="1"/>
          <p:nvPr/>
        </p:nvSpPr>
        <p:spPr>
          <a:xfrm>
            <a:off x="4591050" y="5379647"/>
            <a:ext cx="342900" cy="646331"/>
          </a:xfrm>
          <a:prstGeom prst="rect">
            <a:avLst/>
          </a:prstGeom>
          <a:noFill/>
        </p:spPr>
        <p:txBody>
          <a:bodyPr wrap="square" rtlCol="0">
            <a:spAutoFit/>
          </a:bodyPr>
          <a:lstStyle/>
          <a:p>
            <a:r>
              <a:rPr lang="sv-SE"/>
              <a:t>1, </a:t>
            </a:r>
          </a:p>
        </p:txBody>
      </p:sp>
      <p:sp>
        <p:nvSpPr>
          <p:cNvPr id="30" name="textruta 29">
            <a:extLst>
              <a:ext uri="{FF2B5EF4-FFF2-40B4-BE49-F238E27FC236}">
                <a16:creationId xmlns:a16="http://schemas.microsoft.com/office/drawing/2014/main" id="{9332C4EE-4F35-8F9A-A0BD-03238CD7E8B8}"/>
              </a:ext>
            </a:extLst>
          </p:cNvPr>
          <p:cNvSpPr txBox="1"/>
          <p:nvPr/>
        </p:nvSpPr>
        <p:spPr>
          <a:xfrm>
            <a:off x="7738676" y="5385481"/>
            <a:ext cx="167074" cy="369332"/>
          </a:xfrm>
          <a:prstGeom prst="rect">
            <a:avLst/>
          </a:prstGeom>
          <a:noFill/>
        </p:spPr>
        <p:txBody>
          <a:bodyPr wrap="square" rtlCol="0">
            <a:spAutoFit/>
          </a:bodyPr>
          <a:lstStyle/>
          <a:p>
            <a:r>
              <a:rPr lang="sv-SE"/>
              <a:t>2</a:t>
            </a:r>
          </a:p>
        </p:txBody>
      </p:sp>
      <p:sp>
        <p:nvSpPr>
          <p:cNvPr id="31" name="textruta 30">
            <a:extLst>
              <a:ext uri="{FF2B5EF4-FFF2-40B4-BE49-F238E27FC236}">
                <a16:creationId xmlns:a16="http://schemas.microsoft.com/office/drawing/2014/main" id="{312FFDC2-3D30-1FDE-9889-B697470056B2}"/>
              </a:ext>
            </a:extLst>
          </p:cNvPr>
          <p:cNvSpPr txBox="1"/>
          <p:nvPr/>
        </p:nvSpPr>
        <p:spPr>
          <a:xfrm>
            <a:off x="10481876" y="7331633"/>
            <a:ext cx="342900" cy="646331"/>
          </a:xfrm>
          <a:prstGeom prst="rect">
            <a:avLst/>
          </a:prstGeom>
          <a:noFill/>
        </p:spPr>
        <p:txBody>
          <a:bodyPr wrap="square" rtlCol="0">
            <a:spAutoFit/>
          </a:bodyPr>
          <a:lstStyle/>
          <a:p>
            <a:r>
              <a:rPr lang="sv-SE"/>
              <a:t>3, </a:t>
            </a:r>
          </a:p>
        </p:txBody>
      </p:sp>
    </p:spTree>
    <p:extLst>
      <p:ext uri="{BB962C8B-B14F-4D97-AF65-F5344CB8AC3E}">
        <p14:creationId xmlns:p14="http://schemas.microsoft.com/office/powerpoint/2010/main" val="11458861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433056" y="1177317"/>
            <a:ext cx="174218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CRITERIA FOR BOUNDARIES IDENTIFICATION </a:t>
            </a:r>
            <a:r>
              <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AT</a:t>
            </a:r>
          </a:p>
        </p:txBody>
      </p:sp>
      <p:sp>
        <p:nvSpPr>
          <p:cNvPr id="18" name="TextBox 17">
            <a:extLst>
              <a:ext uri="{FF2B5EF4-FFF2-40B4-BE49-F238E27FC236}">
                <a16:creationId xmlns:a16="http://schemas.microsoft.com/office/drawing/2014/main" id="{2352F9B5-119B-83ED-7DBE-55825134AC88}"/>
              </a:ext>
            </a:extLst>
          </p:cNvPr>
          <p:cNvSpPr txBox="1"/>
          <p:nvPr/>
        </p:nvSpPr>
        <p:spPr>
          <a:xfrm>
            <a:off x="929834" y="8134499"/>
            <a:ext cx="101572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E3E3E"/>
                </a:solidFill>
                <a:effectLst/>
                <a:uLnTx/>
                <a:uFillTx/>
                <a:latin typeface="Arial MT"/>
                <a:ea typeface="Arial MT"/>
                <a:cs typeface="Arial MT"/>
              </a:rPr>
              <a:t>The main processes and variables to be considered in the DSS (in</a:t>
            </a:r>
            <a:r>
              <a:rPr kumimoji="0" lang="en-US" sz="2400" b="0" i="0" u="none" strike="noStrike" kern="1200" cap="none" spc="-15" normalizeH="0" baseline="0" noProof="0">
                <a:ln>
                  <a:noFill/>
                </a:ln>
                <a:solidFill>
                  <a:srgbClr val="3E3E3E"/>
                </a:solidFill>
                <a:effectLst/>
                <a:uLnTx/>
                <a:uFillTx/>
                <a:latin typeface="Arial MT"/>
                <a:ea typeface="Arial MT"/>
                <a:cs typeface="Arial MT"/>
              </a:rPr>
              <a:t> </a:t>
            </a:r>
            <a:r>
              <a:rPr kumimoji="0" lang="en-US" sz="2400" b="0" i="0" u="none" strike="noStrike" kern="1200" cap="none" spc="0" normalizeH="0" baseline="0" noProof="0">
                <a:ln>
                  <a:noFill/>
                </a:ln>
                <a:solidFill>
                  <a:srgbClr val="3E3E3E"/>
                </a:solidFill>
                <a:effectLst/>
                <a:uLnTx/>
                <a:uFillTx/>
                <a:latin typeface="Arial MT"/>
                <a:ea typeface="Arial MT"/>
                <a:cs typeface="Arial MT"/>
              </a:rPr>
              <a:t>red)</a:t>
            </a:r>
            <a:endParaRPr kumimoji="0" lang="sv-SE" sz="2400" b="0" i="0" u="none" strike="noStrike" kern="1200" cap="none" spc="0" normalizeH="0" baseline="0" noProof="0">
              <a:ln>
                <a:noFill/>
              </a:ln>
              <a:solidFill>
                <a:srgbClr val="2F2F2F"/>
              </a:solidFill>
              <a:effectLst/>
              <a:uLnTx/>
              <a:uFillTx/>
              <a:latin typeface="Arial"/>
              <a:ea typeface="+mn-ea"/>
              <a:cs typeface="+mn-cs"/>
            </a:endParaRPr>
          </a:p>
        </p:txBody>
      </p:sp>
      <p:pic>
        <p:nvPicPr>
          <p:cNvPr id="3" name="Imagen 113">
            <a:extLst>
              <a:ext uri="{FF2B5EF4-FFF2-40B4-BE49-F238E27FC236}">
                <a16:creationId xmlns:a16="http://schemas.microsoft.com/office/drawing/2014/main" id="{9D826115-6B1C-8280-2361-6787D3D3A2F4}"/>
              </a:ext>
            </a:extLst>
          </p:cNvPr>
          <p:cNvPicPr>
            <a:picLocks noChangeAspect="1"/>
          </p:cNvPicPr>
          <p:nvPr/>
        </p:nvPicPr>
        <p:blipFill rotWithShape="1">
          <a:blip r:embed="rId6"/>
          <a:srcRect r="7132" b="12033"/>
          <a:stretch/>
        </p:blipFill>
        <p:spPr>
          <a:xfrm>
            <a:off x="14157386" y="1004417"/>
            <a:ext cx="2739964" cy="1036941"/>
          </a:xfrm>
          <a:prstGeom prst="rect">
            <a:avLst/>
          </a:prstGeom>
        </p:spPr>
      </p:pic>
      <p:pic>
        <p:nvPicPr>
          <p:cNvPr id="15" name="image8.png">
            <a:extLst>
              <a:ext uri="{FF2B5EF4-FFF2-40B4-BE49-F238E27FC236}">
                <a16:creationId xmlns:a16="http://schemas.microsoft.com/office/drawing/2014/main" id="{32158DEE-41D6-BF97-E963-E696C11EB724}"/>
              </a:ext>
            </a:extLst>
          </p:cNvPr>
          <p:cNvPicPr>
            <a:picLocks noChangeAspect="1"/>
          </p:cNvPicPr>
          <p:nvPr/>
        </p:nvPicPr>
        <p:blipFill>
          <a:blip r:embed="rId7" cstate="print"/>
          <a:stretch>
            <a:fillRect/>
          </a:stretch>
        </p:blipFill>
        <p:spPr>
          <a:xfrm>
            <a:off x="1886584" y="2099856"/>
            <a:ext cx="7152669" cy="5729693"/>
          </a:xfrm>
          <a:prstGeom prst="rect">
            <a:avLst/>
          </a:prstGeom>
        </p:spPr>
      </p:pic>
      <p:graphicFrame>
        <p:nvGraphicFramePr>
          <p:cNvPr id="17" name="Table 16">
            <a:extLst>
              <a:ext uri="{FF2B5EF4-FFF2-40B4-BE49-F238E27FC236}">
                <a16:creationId xmlns:a16="http://schemas.microsoft.com/office/drawing/2014/main" id="{CD5D1174-B863-2573-6F5C-AD3F454A4736}"/>
              </a:ext>
            </a:extLst>
          </p:cNvPr>
          <p:cNvGraphicFramePr>
            <a:graphicFrameLocks noGrp="1"/>
          </p:cNvGraphicFramePr>
          <p:nvPr/>
        </p:nvGraphicFramePr>
        <p:xfrm>
          <a:off x="11087100" y="2480308"/>
          <a:ext cx="6546344" cy="4754880"/>
        </p:xfrm>
        <a:graphic>
          <a:graphicData uri="http://schemas.openxmlformats.org/drawingml/2006/table">
            <a:tbl>
              <a:tblPr firstRow="1" firstCol="1" lastRow="1" lastCol="1" bandRow="1" bandCol="1">
                <a:tableStyleId>{72833802-FEF1-4C79-8D5D-14CF1EAF98D9}</a:tableStyleId>
              </a:tblPr>
              <a:tblGrid>
                <a:gridCol w="3273172">
                  <a:extLst>
                    <a:ext uri="{9D8B030D-6E8A-4147-A177-3AD203B41FA5}">
                      <a16:colId xmlns:a16="http://schemas.microsoft.com/office/drawing/2014/main" val="1098272545"/>
                    </a:ext>
                  </a:extLst>
                </a:gridCol>
                <a:gridCol w="3273172">
                  <a:extLst>
                    <a:ext uri="{9D8B030D-6E8A-4147-A177-3AD203B41FA5}">
                      <a16:colId xmlns:a16="http://schemas.microsoft.com/office/drawing/2014/main" val="816106034"/>
                    </a:ext>
                  </a:extLst>
                </a:gridCol>
              </a:tblGrid>
              <a:tr h="228470">
                <a:tc>
                  <a:txBody>
                    <a:bodyPr/>
                    <a:lstStyle/>
                    <a:p>
                      <a:pPr marL="72390" marR="64135" algn="ctr">
                        <a:spcBef>
                          <a:spcPts val="285"/>
                        </a:spcBef>
                        <a:spcAft>
                          <a:spcPts val="0"/>
                        </a:spcAft>
                      </a:pPr>
                      <a:r>
                        <a:rPr lang="en-US" sz="2400">
                          <a:effectLst/>
                        </a:rPr>
                        <a:t>PC</a:t>
                      </a:r>
                      <a:r>
                        <a:rPr lang="en-US" sz="2400" spc="-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1120" algn="ctr">
                        <a:spcBef>
                          <a:spcPts val="285"/>
                        </a:spcBef>
                        <a:spcAft>
                          <a:spcPts val="0"/>
                        </a:spcAft>
                      </a:pPr>
                      <a:r>
                        <a:rPr lang="en-US" sz="2400">
                          <a:effectLst/>
                        </a:rPr>
                        <a:t>Purpose</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1249099396"/>
                  </a:ext>
                </a:extLst>
              </a:tr>
              <a:tr h="530247">
                <a:tc>
                  <a:txBody>
                    <a:bodyPr/>
                    <a:lstStyle/>
                    <a:p>
                      <a:pPr marL="72390" marR="61595" indent="0" algn="ctr">
                        <a:spcBef>
                          <a:spcPts val="0"/>
                        </a:spcBef>
                        <a:spcAft>
                          <a:spcPts val="0"/>
                        </a:spcAft>
                      </a:pPr>
                      <a:r>
                        <a:rPr lang="en-US" sz="2400">
                          <a:effectLst/>
                        </a:rPr>
                        <a:t>Feeding</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0" marR="260985" indent="0" algn="l">
                        <a:spcBef>
                          <a:spcPts val="0"/>
                        </a:spcBef>
                        <a:spcAft>
                          <a:spcPts val="0"/>
                        </a:spcAft>
                      </a:pPr>
                      <a:r>
                        <a:rPr lang="en-US" sz="2400">
                          <a:effectLst/>
                        </a:rPr>
                        <a:t>Select the best mix of raw material,</a:t>
                      </a:r>
                      <a:r>
                        <a:rPr lang="en-US" sz="2400" spc="5">
                          <a:effectLst/>
                        </a:rPr>
                        <a:t> </a:t>
                      </a:r>
                      <a:r>
                        <a:rPr lang="en-US" sz="2400">
                          <a:effectLst/>
                        </a:rPr>
                        <a:t>considering availability and economic</a:t>
                      </a:r>
                      <a:r>
                        <a:rPr lang="en-US" sz="2400" spc="-295">
                          <a:effectLst/>
                        </a:rPr>
                        <a:t> </a:t>
                      </a:r>
                      <a:r>
                        <a:rPr lang="en-US" sz="2400">
                          <a:effectLst/>
                        </a:rPr>
                        <a:t>aspects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3823021762"/>
                  </a:ext>
                </a:extLst>
              </a:tr>
              <a:tr h="483820">
                <a:tc>
                  <a:txBody>
                    <a:bodyPr/>
                    <a:lstStyle/>
                    <a:p>
                      <a:pPr marL="72390" marR="67945" indent="0" algn="ctr">
                        <a:spcBef>
                          <a:spcPts val="0"/>
                        </a:spcBef>
                        <a:spcAft>
                          <a:spcPts val="0"/>
                        </a:spcAft>
                      </a:pPr>
                      <a:r>
                        <a:rPr lang="en-US" sz="2400" err="1">
                          <a:effectLst/>
                        </a:rPr>
                        <a:t>Delacquering</a:t>
                      </a:r>
                      <a:r>
                        <a:rPr lang="en-US" sz="2400" spc="-10">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149225" marR="95250" indent="0" algn="l">
                        <a:spcBef>
                          <a:spcPts val="0"/>
                        </a:spcBef>
                        <a:spcAft>
                          <a:spcPts val="0"/>
                        </a:spcAft>
                      </a:pPr>
                      <a:r>
                        <a:rPr lang="en-US" sz="2400">
                          <a:effectLst/>
                        </a:rPr>
                        <a:t>Predict energy consumption and level of</a:t>
                      </a:r>
                      <a:r>
                        <a:rPr lang="en-US" sz="2400" spc="-295">
                          <a:effectLst/>
                        </a:rPr>
                        <a:t> </a:t>
                      </a:r>
                      <a:r>
                        <a:rPr lang="en-US" sz="2400">
                          <a:effectLst/>
                        </a:rPr>
                        <a:t>contamination</a:t>
                      </a:r>
                      <a:r>
                        <a:rPr lang="en-US" sz="2400" spc="-5">
                          <a:effectLst/>
                        </a:rPr>
                        <a:t> </a:t>
                      </a:r>
                      <a:r>
                        <a:rPr lang="en-US" sz="2400">
                          <a:effectLst/>
                        </a:rPr>
                        <a:t>of</a:t>
                      </a:r>
                      <a:r>
                        <a:rPr lang="en-US" sz="2400" spc="-5">
                          <a:effectLst/>
                        </a:rPr>
                        <a:t> </a:t>
                      </a:r>
                      <a:r>
                        <a:rPr lang="en-US" sz="2400">
                          <a:effectLst/>
                        </a:rPr>
                        <a:t>the</a:t>
                      </a:r>
                      <a:r>
                        <a:rPr lang="en-US" sz="2400" spc="-25">
                          <a:effectLst/>
                        </a:rPr>
                        <a:t> </a:t>
                      </a:r>
                      <a:r>
                        <a:rPr lang="en-US" sz="2400">
                          <a:effectLst/>
                        </a:rPr>
                        <a:t>treated raw</a:t>
                      </a:r>
                      <a:r>
                        <a:rPr lang="en-US" sz="2400" spc="-40">
                          <a:effectLst/>
                        </a:rPr>
                        <a:t> </a:t>
                      </a:r>
                      <a:r>
                        <a:rPr lang="en-US" sz="2400">
                          <a:effectLst/>
                        </a:rPr>
                        <a:t>material</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301963873"/>
                  </a:ext>
                </a:extLst>
              </a:tr>
              <a:tr h="322547">
                <a:tc>
                  <a:txBody>
                    <a:bodyPr/>
                    <a:lstStyle/>
                    <a:p>
                      <a:pPr marL="72390" marR="64770" indent="0" algn="ctr">
                        <a:spcBef>
                          <a:spcPts val="0"/>
                        </a:spcBef>
                        <a:spcAft>
                          <a:spcPts val="0"/>
                        </a:spcAft>
                      </a:pPr>
                      <a:r>
                        <a:rPr lang="en-US" sz="2400">
                          <a:effectLst/>
                        </a:rPr>
                        <a:t>Quality</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67945" indent="0" algn="ctr">
                        <a:spcBef>
                          <a:spcPts val="0"/>
                        </a:spcBef>
                        <a:spcAft>
                          <a:spcPts val="0"/>
                        </a:spcAft>
                      </a:pPr>
                      <a:r>
                        <a:rPr lang="en-US" sz="2400">
                          <a:effectLst/>
                        </a:rPr>
                        <a:t>Predict</a:t>
                      </a:r>
                      <a:r>
                        <a:rPr lang="en-US" sz="2400" spc="-20">
                          <a:effectLst/>
                        </a:rPr>
                        <a:t> </a:t>
                      </a:r>
                      <a:r>
                        <a:rPr lang="en-US" sz="2400">
                          <a:effectLst/>
                        </a:rPr>
                        <a:t>the</a:t>
                      </a:r>
                      <a:r>
                        <a:rPr lang="en-US" sz="2400" spc="-15">
                          <a:effectLst/>
                        </a:rPr>
                        <a:t> </a:t>
                      </a:r>
                      <a:r>
                        <a:rPr lang="en-US" sz="2400">
                          <a:effectLst/>
                        </a:rPr>
                        <a:t>quality</a:t>
                      </a:r>
                      <a:r>
                        <a:rPr lang="en-US" sz="2400" spc="-25">
                          <a:effectLst/>
                        </a:rPr>
                        <a:t> </a:t>
                      </a:r>
                      <a:r>
                        <a:rPr lang="en-US" sz="2400">
                          <a:effectLst/>
                        </a:rPr>
                        <a:t>of</a:t>
                      </a:r>
                      <a:r>
                        <a:rPr lang="en-US" sz="2400" spc="5">
                          <a:effectLst/>
                        </a:rPr>
                        <a:t> </a:t>
                      </a:r>
                      <a:r>
                        <a:rPr lang="en-US" sz="2400">
                          <a:effectLst/>
                        </a:rPr>
                        <a:t>the</a:t>
                      </a:r>
                      <a:r>
                        <a:rPr lang="en-US" sz="2400" spc="-15">
                          <a:effectLst/>
                        </a:rPr>
                        <a:t> </a:t>
                      </a:r>
                      <a:r>
                        <a:rPr lang="en-US" sz="2400">
                          <a:effectLst/>
                        </a:rPr>
                        <a:t>molten</a:t>
                      </a:r>
                      <a:r>
                        <a:rPr lang="en-US" sz="2400" spc="-15">
                          <a:effectLst/>
                        </a:rPr>
                        <a:t> </a:t>
                      </a:r>
                      <a:r>
                        <a:rPr lang="en-US" sz="2400">
                          <a:effectLst/>
                        </a:rPr>
                        <a:t>aluminum</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1559040261"/>
                  </a:ext>
                </a:extLst>
              </a:tr>
            </a:tbl>
          </a:graphicData>
        </a:graphic>
      </p:graphicFrame>
      <p:sp>
        <p:nvSpPr>
          <p:cNvPr id="2" name="textruta 1">
            <a:extLst>
              <a:ext uri="{FF2B5EF4-FFF2-40B4-BE49-F238E27FC236}">
                <a16:creationId xmlns:a16="http://schemas.microsoft.com/office/drawing/2014/main" id="{9F2BDE9A-84EA-48A4-95E2-1E21C2EEE172}"/>
              </a:ext>
            </a:extLst>
          </p:cNvPr>
          <p:cNvSpPr txBox="1"/>
          <p:nvPr/>
        </p:nvSpPr>
        <p:spPr>
          <a:xfrm>
            <a:off x="6210300" y="5808354"/>
            <a:ext cx="342900" cy="646331"/>
          </a:xfrm>
          <a:prstGeom prst="rect">
            <a:avLst/>
          </a:prstGeom>
          <a:noFill/>
        </p:spPr>
        <p:txBody>
          <a:bodyPr wrap="square" rtlCol="0">
            <a:spAutoFit/>
          </a:bodyPr>
          <a:lstStyle/>
          <a:p>
            <a:r>
              <a:rPr lang="sv-SE"/>
              <a:t>1, </a:t>
            </a:r>
          </a:p>
        </p:txBody>
      </p:sp>
      <p:sp>
        <p:nvSpPr>
          <p:cNvPr id="16" name="textruta 15">
            <a:extLst>
              <a:ext uri="{FF2B5EF4-FFF2-40B4-BE49-F238E27FC236}">
                <a16:creationId xmlns:a16="http://schemas.microsoft.com/office/drawing/2014/main" id="{38A165F4-6CBA-1086-68A4-A8701EF9AA00}"/>
              </a:ext>
            </a:extLst>
          </p:cNvPr>
          <p:cNvSpPr txBox="1"/>
          <p:nvPr/>
        </p:nvSpPr>
        <p:spPr>
          <a:xfrm>
            <a:off x="3357176" y="3706074"/>
            <a:ext cx="167074" cy="369332"/>
          </a:xfrm>
          <a:prstGeom prst="rect">
            <a:avLst/>
          </a:prstGeom>
          <a:noFill/>
        </p:spPr>
        <p:txBody>
          <a:bodyPr wrap="square" rtlCol="0">
            <a:spAutoFit/>
          </a:bodyPr>
          <a:lstStyle/>
          <a:p>
            <a:r>
              <a:rPr lang="sv-SE"/>
              <a:t>2</a:t>
            </a:r>
          </a:p>
        </p:txBody>
      </p:sp>
      <p:sp>
        <p:nvSpPr>
          <p:cNvPr id="19" name="textruta 18">
            <a:extLst>
              <a:ext uri="{FF2B5EF4-FFF2-40B4-BE49-F238E27FC236}">
                <a16:creationId xmlns:a16="http://schemas.microsoft.com/office/drawing/2014/main" id="{BC261260-4FB6-1EC4-3880-DCE9F6FF239D}"/>
              </a:ext>
            </a:extLst>
          </p:cNvPr>
          <p:cNvSpPr txBox="1"/>
          <p:nvPr/>
        </p:nvSpPr>
        <p:spPr>
          <a:xfrm>
            <a:off x="8310176" y="7414022"/>
            <a:ext cx="342900" cy="646331"/>
          </a:xfrm>
          <a:prstGeom prst="rect">
            <a:avLst/>
          </a:prstGeom>
          <a:noFill/>
        </p:spPr>
        <p:txBody>
          <a:bodyPr wrap="square" rtlCol="0">
            <a:spAutoFit/>
          </a:bodyPr>
          <a:lstStyle/>
          <a:p>
            <a:r>
              <a:rPr lang="sv-SE"/>
              <a:t>3, </a:t>
            </a:r>
          </a:p>
        </p:txBody>
      </p:sp>
    </p:spTree>
    <p:extLst>
      <p:ext uri="{BB962C8B-B14F-4D97-AF65-F5344CB8AC3E}">
        <p14:creationId xmlns:p14="http://schemas.microsoft.com/office/powerpoint/2010/main" val="36905654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433056" y="1177317"/>
            <a:ext cx="174218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CRITERIA FOR BOUNDARIES IDENTIFICATION </a:t>
            </a:r>
            <a:r>
              <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AT FENO</a:t>
            </a:r>
          </a:p>
        </p:txBody>
      </p:sp>
      <p:sp>
        <p:nvSpPr>
          <p:cNvPr id="18" name="TextBox 17">
            <a:extLst>
              <a:ext uri="{FF2B5EF4-FFF2-40B4-BE49-F238E27FC236}">
                <a16:creationId xmlns:a16="http://schemas.microsoft.com/office/drawing/2014/main" id="{2352F9B5-119B-83ED-7DBE-55825134AC88}"/>
              </a:ext>
            </a:extLst>
          </p:cNvPr>
          <p:cNvSpPr txBox="1"/>
          <p:nvPr/>
        </p:nvSpPr>
        <p:spPr>
          <a:xfrm>
            <a:off x="929834" y="8134499"/>
            <a:ext cx="101572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E3E3E"/>
                </a:solidFill>
                <a:effectLst/>
                <a:uLnTx/>
                <a:uFillTx/>
                <a:latin typeface="Arial MT"/>
                <a:ea typeface="Arial MT"/>
                <a:cs typeface="Arial MT"/>
              </a:rPr>
              <a:t>The main processes and variables to be considered in the DSS (in</a:t>
            </a:r>
            <a:r>
              <a:rPr kumimoji="0" lang="en-US" sz="2400" b="0" i="0" u="none" strike="noStrike" kern="1200" cap="none" spc="-15" normalizeH="0" baseline="0" noProof="0">
                <a:ln>
                  <a:noFill/>
                </a:ln>
                <a:solidFill>
                  <a:srgbClr val="3E3E3E"/>
                </a:solidFill>
                <a:effectLst/>
                <a:uLnTx/>
                <a:uFillTx/>
                <a:latin typeface="Arial MT"/>
                <a:ea typeface="Arial MT"/>
                <a:cs typeface="Arial MT"/>
              </a:rPr>
              <a:t> </a:t>
            </a:r>
            <a:r>
              <a:rPr kumimoji="0" lang="en-US" sz="2400" b="0" i="0" u="none" strike="noStrike" kern="1200" cap="none" spc="0" normalizeH="0" baseline="0" noProof="0">
                <a:ln>
                  <a:noFill/>
                </a:ln>
                <a:solidFill>
                  <a:srgbClr val="3E3E3E"/>
                </a:solidFill>
                <a:effectLst/>
                <a:uLnTx/>
                <a:uFillTx/>
                <a:latin typeface="Arial MT"/>
                <a:ea typeface="Arial MT"/>
                <a:cs typeface="Arial MT"/>
              </a:rPr>
              <a:t>red)</a:t>
            </a:r>
            <a:endParaRPr kumimoji="0" lang="sv-SE" sz="2400" b="0" i="0" u="none" strike="noStrike" kern="1200" cap="none" spc="0" normalizeH="0" baseline="0" noProof="0">
              <a:ln>
                <a:noFill/>
              </a:ln>
              <a:solidFill>
                <a:srgbClr val="2F2F2F"/>
              </a:solidFill>
              <a:effectLst/>
              <a:uLnTx/>
              <a:uFillTx/>
              <a:latin typeface="Arial"/>
              <a:ea typeface="+mn-ea"/>
              <a:cs typeface="+mn-cs"/>
            </a:endParaRPr>
          </a:p>
        </p:txBody>
      </p:sp>
      <p:pic>
        <p:nvPicPr>
          <p:cNvPr id="2" name="Imagen 115">
            <a:extLst>
              <a:ext uri="{FF2B5EF4-FFF2-40B4-BE49-F238E27FC236}">
                <a16:creationId xmlns:a16="http://schemas.microsoft.com/office/drawing/2014/main" id="{9D95BDCC-8217-2E23-CF92-FF79AABD1787}"/>
              </a:ext>
            </a:extLst>
          </p:cNvPr>
          <p:cNvPicPr>
            <a:picLocks noChangeAspect="1"/>
          </p:cNvPicPr>
          <p:nvPr/>
        </p:nvPicPr>
        <p:blipFill>
          <a:blip r:embed="rId6"/>
          <a:stretch>
            <a:fillRect/>
          </a:stretch>
        </p:blipFill>
        <p:spPr>
          <a:xfrm>
            <a:off x="16428111" y="963158"/>
            <a:ext cx="1426810" cy="1197757"/>
          </a:xfrm>
          <a:prstGeom prst="rect">
            <a:avLst/>
          </a:prstGeom>
        </p:spPr>
      </p:pic>
      <p:pic>
        <p:nvPicPr>
          <p:cNvPr id="16" name="image10.png">
            <a:extLst>
              <a:ext uri="{FF2B5EF4-FFF2-40B4-BE49-F238E27FC236}">
                <a16:creationId xmlns:a16="http://schemas.microsoft.com/office/drawing/2014/main" id="{B84185A6-A64F-07E5-6687-FCC259015C1C}"/>
              </a:ext>
            </a:extLst>
          </p:cNvPr>
          <p:cNvPicPr>
            <a:picLocks noChangeAspect="1"/>
          </p:cNvPicPr>
          <p:nvPr/>
        </p:nvPicPr>
        <p:blipFill>
          <a:blip r:embed="rId7" cstate="print"/>
          <a:stretch>
            <a:fillRect/>
          </a:stretch>
        </p:blipFill>
        <p:spPr>
          <a:xfrm>
            <a:off x="1496189" y="2574584"/>
            <a:ext cx="8437621" cy="4589565"/>
          </a:xfrm>
          <a:prstGeom prst="rect">
            <a:avLst/>
          </a:prstGeom>
        </p:spPr>
      </p:pic>
      <p:graphicFrame>
        <p:nvGraphicFramePr>
          <p:cNvPr id="19" name="Table 18">
            <a:extLst>
              <a:ext uri="{FF2B5EF4-FFF2-40B4-BE49-F238E27FC236}">
                <a16:creationId xmlns:a16="http://schemas.microsoft.com/office/drawing/2014/main" id="{36155CCD-BD3A-F6ED-AE20-C3D2F3A76396}"/>
              </a:ext>
            </a:extLst>
          </p:cNvPr>
          <p:cNvGraphicFramePr>
            <a:graphicFrameLocks noGrp="1"/>
          </p:cNvGraphicFramePr>
          <p:nvPr/>
        </p:nvGraphicFramePr>
        <p:xfrm>
          <a:off x="11472236" y="2546168"/>
          <a:ext cx="5669280" cy="5486400"/>
        </p:xfrm>
        <a:graphic>
          <a:graphicData uri="http://schemas.openxmlformats.org/drawingml/2006/table">
            <a:tbl>
              <a:tblPr firstRow="1" firstCol="1" lastRow="1" lastCol="1" bandRow="1" bandCol="1">
                <a:tableStyleId>{72833802-FEF1-4C79-8D5D-14CF1EAF98D9}</a:tableStyleId>
              </a:tblPr>
              <a:tblGrid>
                <a:gridCol w="2834640">
                  <a:extLst>
                    <a:ext uri="{9D8B030D-6E8A-4147-A177-3AD203B41FA5}">
                      <a16:colId xmlns:a16="http://schemas.microsoft.com/office/drawing/2014/main" val="3249430985"/>
                    </a:ext>
                  </a:extLst>
                </a:gridCol>
                <a:gridCol w="2834640">
                  <a:extLst>
                    <a:ext uri="{9D8B030D-6E8A-4147-A177-3AD203B41FA5}">
                      <a16:colId xmlns:a16="http://schemas.microsoft.com/office/drawing/2014/main" val="3766198294"/>
                    </a:ext>
                  </a:extLst>
                </a:gridCol>
              </a:tblGrid>
              <a:tr h="240030">
                <a:tc>
                  <a:txBody>
                    <a:bodyPr/>
                    <a:lstStyle/>
                    <a:p>
                      <a:pPr marL="72390" marR="64135" algn="ctr">
                        <a:spcBef>
                          <a:spcPts val="310"/>
                        </a:spcBef>
                        <a:spcAft>
                          <a:spcPts val="0"/>
                        </a:spcAft>
                      </a:pPr>
                      <a:r>
                        <a:rPr lang="en-US" sz="2400">
                          <a:effectLst/>
                        </a:rPr>
                        <a:t>PC</a:t>
                      </a:r>
                      <a:r>
                        <a:rPr lang="en-US" sz="2400" spc="-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1120" algn="ctr">
                        <a:spcBef>
                          <a:spcPts val="310"/>
                        </a:spcBef>
                        <a:spcAft>
                          <a:spcPts val="0"/>
                        </a:spcAft>
                      </a:pPr>
                      <a:r>
                        <a:rPr lang="en-US" sz="2400">
                          <a:effectLst/>
                        </a:rPr>
                        <a:t>Purpose</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1694104117"/>
                  </a:ext>
                </a:extLst>
              </a:tr>
              <a:tr h="389255">
                <a:tc>
                  <a:txBody>
                    <a:bodyPr/>
                    <a:lstStyle/>
                    <a:p>
                      <a:pPr marL="72390" marR="61595" indent="0" algn="l">
                        <a:lnSpc>
                          <a:spcPct val="100000"/>
                        </a:lnSpc>
                        <a:spcBef>
                          <a:spcPts val="260"/>
                        </a:spcBef>
                        <a:spcAft>
                          <a:spcPts val="0"/>
                        </a:spcAft>
                      </a:pPr>
                      <a:r>
                        <a:rPr lang="en-US" sz="2400">
                          <a:effectLst/>
                        </a:rPr>
                        <a:t>Feeding</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163830" marR="106680" indent="0" algn="l">
                        <a:lnSpc>
                          <a:spcPct val="100000"/>
                        </a:lnSpc>
                        <a:spcBef>
                          <a:spcPts val="270"/>
                        </a:spcBef>
                        <a:spcAft>
                          <a:spcPts val="0"/>
                        </a:spcAft>
                      </a:pPr>
                      <a:r>
                        <a:rPr lang="en-US" sz="2400">
                          <a:effectLst/>
                        </a:rPr>
                        <a:t>Select the best mix of raw material, based</a:t>
                      </a:r>
                      <a:r>
                        <a:rPr lang="en-US" sz="2400" spc="-295">
                          <a:effectLst/>
                        </a:rPr>
                        <a:t> </a:t>
                      </a:r>
                      <a:r>
                        <a:rPr lang="en-US" sz="2400">
                          <a:effectLst/>
                        </a:rPr>
                        <a:t>on</a:t>
                      </a:r>
                      <a:r>
                        <a:rPr lang="en-US" sz="2400" spc="-25">
                          <a:effectLst/>
                        </a:rPr>
                        <a:t> </a:t>
                      </a:r>
                      <a:r>
                        <a:rPr lang="en-US" sz="2400">
                          <a:effectLst/>
                        </a:rPr>
                        <a:t>desired recipe</a:t>
                      </a:r>
                      <a:r>
                        <a:rPr lang="en-US" sz="2400" spc="-20">
                          <a:effectLst/>
                        </a:rPr>
                        <a:t> </a:t>
                      </a:r>
                      <a:r>
                        <a:rPr lang="en-US" sz="2400">
                          <a:effectLst/>
                        </a:rPr>
                        <a:t>and</a:t>
                      </a:r>
                      <a:r>
                        <a:rPr lang="en-US" sz="2400" spc="-20">
                          <a:effectLst/>
                        </a:rPr>
                        <a:t> </a:t>
                      </a:r>
                      <a:r>
                        <a:rPr lang="en-US" sz="2400">
                          <a:effectLst/>
                        </a:rPr>
                        <a:t>economic</a:t>
                      </a:r>
                      <a:r>
                        <a:rPr lang="en-US" sz="2400" spc="-10">
                          <a:effectLst/>
                        </a:rPr>
                        <a:t> </a:t>
                      </a:r>
                      <a:r>
                        <a:rPr lang="en-US" sz="2400">
                          <a:effectLst/>
                        </a:rPr>
                        <a:t>aspects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3671626634"/>
                  </a:ext>
                </a:extLst>
              </a:tr>
              <a:tr h="234315">
                <a:tc>
                  <a:txBody>
                    <a:bodyPr/>
                    <a:lstStyle/>
                    <a:p>
                      <a:pPr marL="72390" marR="64770" indent="0" algn="l">
                        <a:lnSpc>
                          <a:spcPct val="100000"/>
                        </a:lnSpc>
                        <a:spcBef>
                          <a:spcPts val="260"/>
                        </a:spcBef>
                        <a:spcAft>
                          <a:spcPts val="0"/>
                        </a:spcAft>
                      </a:pPr>
                      <a:r>
                        <a:rPr lang="en-US" sz="2400">
                          <a:effectLst/>
                        </a:rPr>
                        <a:t>Fuel</a:t>
                      </a:r>
                      <a:r>
                        <a:rPr lang="en-US" sz="2400" spc="-10">
                          <a:effectLst/>
                        </a:rPr>
                        <a:t> </a:t>
                      </a:r>
                      <a:r>
                        <a:rPr lang="en-US" sz="2400">
                          <a:effectLst/>
                        </a:rPr>
                        <a:t>mix</a:t>
                      </a:r>
                      <a:r>
                        <a:rPr lang="en-US" sz="2400" spc="-5">
                          <a:effectLst/>
                        </a:rPr>
                        <a:t> </a:t>
                      </a:r>
                      <a:r>
                        <a:rPr lang="en-US" sz="2400">
                          <a:effectLst/>
                        </a:rPr>
                        <a:t>selection</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2390" indent="0" algn="l">
                        <a:lnSpc>
                          <a:spcPct val="100000"/>
                        </a:lnSpc>
                        <a:spcBef>
                          <a:spcPts val="260"/>
                        </a:spcBef>
                        <a:spcAft>
                          <a:spcPts val="0"/>
                        </a:spcAft>
                      </a:pPr>
                      <a:r>
                        <a:rPr lang="en-US" sz="2400">
                          <a:effectLst/>
                        </a:rPr>
                        <a:t>Select</a:t>
                      </a:r>
                      <a:r>
                        <a:rPr lang="en-US" sz="2400" spc="-5">
                          <a:effectLst/>
                        </a:rPr>
                        <a:t> </a:t>
                      </a:r>
                      <a:r>
                        <a:rPr lang="en-US" sz="2400">
                          <a:effectLst/>
                        </a:rPr>
                        <a:t>the</a:t>
                      </a:r>
                      <a:r>
                        <a:rPr lang="en-US" sz="2400" spc="-15">
                          <a:effectLst/>
                        </a:rPr>
                        <a:t> </a:t>
                      </a:r>
                      <a:r>
                        <a:rPr lang="en-US" sz="2400">
                          <a:effectLst/>
                        </a:rPr>
                        <a:t>best</a:t>
                      </a:r>
                      <a:r>
                        <a:rPr lang="en-US" sz="2400" spc="-5">
                          <a:effectLst/>
                        </a:rPr>
                        <a:t> </a:t>
                      </a:r>
                      <a:r>
                        <a:rPr lang="en-US" sz="2400">
                          <a:effectLst/>
                        </a:rPr>
                        <a:t>mix</a:t>
                      </a:r>
                      <a:r>
                        <a:rPr lang="en-US" sz="2400" spc="-25">
                          <a:effectLst/>
                        </a:rPr>
                        <a:t> </a:t>
                      </a:r>
                      <a:r>
                        <a:rPr lang="en-US" sz="2400">
                          <a:effectLst/>
                        </a:rPr>
                        <a:t>of</a:t>
                      </a:r>
                      <a:r>
                        <a:rPr lang="en-US" sz="2400" spc="-25">
                          <a:effectLst/>
                        </a:rPr>
                        <a:t> </a:t>
                      </a:r>
                      <a:r>
                        <a:rPr lang="en-US" sz="2400">
                          <a:effectLst/>
                        </a:rPr>
                        <a:t>alternative</a:t>
                      </a:r>
                      <a:r>
                        <a:rPr lang="en-US" sz="2400" spc="5">
                          <a:effectLst/>
                        </a:rPr>
                        <a:t> </a:t>
                      </a:r>
                      <a:r>
                        <a:rPr lang="en-US" sz="2400">
                          <a:effectLst/>
                        </a:rPr>
                        <a:t>fuels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439549865"/>
                  </a:ext>
                </a:extLst>
              </a:tr>
              <a:tr h="392430">
                <a:tc>
                  <a:txBody>
                    <a:bodyPr/>
                    <a:lstStyle/>
                    <a:p>
                      <a:pPr marL="72390" marR="64770" indent="0" algn="l">
                        <a:lnSpc>
                          <a:spcPct val="100000"/>
                        </a:lnSpc>
                        <a:spcBef>
                          <a:spcPts val="260"/>
                        </a:spcBef>
                        <a:spcAft>
                          <a:spcPts val="0"/>
                        </a:spcAft>
                      </a:pPr>
                      <a:r>
                        <a:rPr lang="en-US" sz="2400">
                          <a:effectLst/>
                        </a:rPr>
                        <a:t>Quality</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0" marR="30480" indent="0" algn="l">
                        <a:lnSpc>
                          <a:spcPct val="100000"/>
                        </a:lnSpc>
                        <a:spcBef>
                          <a:spcPts val="0"/>
                        </a:spcBef>
                        <a:spcAft>
                          <a:spcPts val="0"/>
                        </a:spcAft>
                      </a:pPr>
                      <a:r>
                        <a:rPr lang="en-US" sz="2400">
                          <a:effectLst/>
                        </a:rPr>
                        <a:t>Correlate the quality of the produced steel to</a:t>
                      </a:r>
                      <a:r>
                        <a:rPr lang="en-US" sz="2400" spc="-295">
                          <a:effectLst/>
                        </a:rPr>
                        <a:t> </a:t>
                      </a:r>
                      <a:r>
                        <a:rPr lang="en-US" sz="2400">
                          <a:effectLst/>
                        </a:rPr>
                        <a:t>the</a:t>
                      </a:r>
                      <a:r>
                        <a:rPr lang="en-US" sz="2400" spc="-15">
                          <a:effectLst/>
                        </a:rPr>
                        <a:t> </a:t>
                      </a:r>
                      <a:r>
                        <a:rPr lang="en-US" sz="2400">
                          <a:effectLst/>
                        </a:rPr>
                        <a:t>mixture</a:t>
                      </a:r>
                      <a:r>
                        <a:rPr lang="en-US" sz="2400" spc="-10">
                          <a:effectLst/>
                        </a:rPr>
                        <a:t> </a:t>
                      </a:r>
                      <a:r>
                        <a:rPr lang="en-US" sz="2400">
                          <a:effectLst/>
                        </a:rPr>
                        <a:t>of</a:t>
                      </a:r>
                      <a:r>
                        <a:rPr lang="en-US" sz="2400" spc="-20">
                          <a:effectLst/>
                        </a:rPr>
                        <a:t> </a:t>
                      </a:r>
                      <a:r>
                        <a:rPr lang="en-US" sz="2400">
                          <a:effectLst/>
                        </a:rPr>
                        <a:t>scrap</a:t>
                      </a:r>
                      <a:r>
                        <a:rPr lang="en-US" sz="2400" spc="15">
                          <a:effectLst/>
                        </a:rPr>
                        <a:t> </a:t>
                      </a:r>
                      <a:r>
                        <a:rPr lang="en-US" sz="2400">
                          <a:effectLst/>
                        </a:rPr>
                        <a:t>employed</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2331675790"/>
                  </a:ext>
                </a:extLst>
              </a:tr>
            </a:tbl>
          </a:graphicData>
        </a:graphic>
      </p:graphicFrame>
      <p:sp>
        <p:nvSpPr>
          <p:cNvPr id="3" name="textruta 2">
            <a:extLst>
              <a:ext uri="{FF2B5EF4-FFF2-40B4-BE49-F238E27FC236}">
                <a16:creationId xmlns:a16="http://schemas.microsoft.com/office/drawing/2014/main" id="{3AE4044A-5E4E-D4A1-4699-947A66AEC671}"/>
              </a:ext>
            </a:extLst>
          </p:cNvPr>
          <p:cNvSpPr txBox="1"/>
          <p:nvPr/>
        </p:nvSpPr>
        <p:spPr>
          <a:xfrm>
            <a:off x="4705350" y="4380293"/>
            <a:ext cx="342900" cy="646331"/>
          </a:xfrm>
          <a:prstGeom prst="rect">
            <a:avLst/>
          </a:prstGeom>
          <a:noFill/>
        </p:spPr>
        <p:txBody>
          <a:bodyPr wrap="square" rtlCol="0">
            <a:spAutoFit/>
          </a:bodyPr>
          <a:lstStyle/>
          <a:p>
            <a:r>
              <a:rPr lang="sv-SE"/>
              <a:t>1, </a:t>
            </a:r>
          </a:p>
        </p:txBody>
      </p:sp>
      <p:sp>
        <p:nvSpPr>
          <p:cNvPr id="15" name="textruta 14">
            <a:extLst>
              <a:ext uri="{FF2B5EF4-FFF2-40B4-BE49-F238E27FC236}">
                <a16:creationId xmlns:a16="http://schemas.microsoft.com/office/drawing/2014/main" id="{566197CA-0EA8-4F7C-141C-105DE1FC07D3}"/>
              </a:ext>
            </a:extLst>
          </p:cNvPr>
          <p:cNvSpPr txBox="1"/>
          <p:nvPr/>
        </p:nvSpPr>
        <p:spPr>
          <a:xfrm>
            <a:off x="3986256" y="2437306"/>
            <a:ext cx="342900" cy="646331"/>
          </a:xfrm>
          <a:prstGeom prst="rect">
            <a:avLst/>
          </a:prstGeom>
          <a:noFill/>
        </p:spPr>
        <p:txBody>
          <a:bodyPr wrap="square" rtlCol="0">
            <a:spAutoFit/>
          </a:bodyPr>
          <a:lstStyle/>
          <a:p>
            <a:r>
              <a:rPr lang="sv-SE"/>
              <a:t>2, </a:t>
            </a:r>
          </a:p>
        </p:txBody>
      </p:sp>
    </p:spTree>
    <p:extLst>
      <p:ext uri="{BB962C8B-B14F-4D97-AF65-F5344CB8AC3E}">
        <p14:creationId xmlns:p14="http://schemas.microsoft.com/office/powerpoint/2010/main" val="30894739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485135" y="1164722"/>
            <a:ext cx="17421865"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CRITERIA FOR BOUNDARIES IDENTIFICATION </a:t>
            </a:r>
            <a:r>
              <a:rPr kumimoji="0" lang="sv-SE" sz="40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AT</a:t>
            </a:r>
          </a:p>
        </p:txBody>
      </p:sp>
      <p:sp>
        <p:nvSpPr>
          <p:cNvPr id="18" name="TextBox 17">
            <a:extLst>
              <a:ext uri="{FF2B5EF4-FFF2-40B4-BE49-F238E27FC236}">
                <a16:creationId xmlns:a16="http://schemas.microsoft.com/office/drawing/2014/main" id="{2352F9B5-119B-83ED-7DBE-55825134AC88}"/>
              </a:ext>
            </a:extLst>
          </p:cNvPr>
          <p:cNvSpPr txBox="1"/>
          <p:nvPr/>
        </p:nvSpPr>
        <p:spPr>
          <a:xfrm>
            <a:off x="929834" y="8134499"/>
            <a:ext cx="1015726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E3E3E"/>
                </a:solidFill>
                <a:effectLst/>
                <a:uLnTx/>
                <a:uFillTx/>
                <a:latin typeface="Arial MT"/>
                <a:ea typeface="Arial MT"/>
                <a:cs typeface="Arial MT"/>
              </a:rPr>
              <a:t>The main processes and variables to be considered in the DSS (in</a:t>
            </a:r>
            <a:r>
              <a:rPr kumimoji="0" lang="en-US" sz="2400" b="0" i="0" u="none" strike="noStrike" kern="1200" cap="none" spc="-15" normalizeH="0" baseline="0" noProof="0">
                <a:ln>
                  <a:noFill/>
                </a:ln>
                <a:solidFill>
                  <a:srgbClr val="3E3E3E"/>
                </a:solidFill>
                <a:effectLst/>
                <a:uLnTx/>
                <a:uFillTx/>
                <a:latin typeface="Arial MT"/>
                <a:ea typeface="Arial MT"/>
                <a:cs typeface="Arial MT"/>
              </a:rPr>
              <a:t> </a:t>
            </a:r>
            <a:r>
              <a:rPr kumimoji="0" lang="en-US" sz="2400" b="0" i="0" u="none" strike="noStrike" kern="1200" cap="none" spc="0" normalizeH="0" baseline="0" noProof="0">
                <a:ln>
                  <a:noFill/>
                </a:ln>
                <a:solidFill>
                  <a:srgbClr val="3E3E3E"/>
                </a:solidFill>
                <a:effectLst/>
                <a:uLnTx/>
                <a:uFillTx/>
                <a:latin typeface="Arial MT"/>
                <a:ea typeface="Arial MT"/>
                <a:cs typeface="Arial MT"/>
              </a:rPr>
              <a:t>red)</a:t>
            </a:r>
            <a:endParaRPr kumimoji="0" lang="sv-SE" sz="2400" b="0" i="0" u="none" strike="noStrike" kern="1200" cap="none" spc="0" normalizeH="0" baseline="0" noProof="0">
              <a:ln>
                <a:noFill/>
              </a:ln>
              <a:solidFill>
                <a:srgbClr val="2F2F2F"/>
              </a:solidFill>
              <a:effectLst/>
              <a:uLnTx/>
              <a:uFillTx/>
              <a:latin typeface="Arial"/>
              <a:ea typeface="+mn-ea"/>
              <a:cs typeface="+mn-cs"/>
            </a:endParaRPr>
          </a:p>
        </p:txBody>
      </p:sp>
      <p:pic>
        <p:nvPicPr>
          <p:cNvPr id="3" name="Picture 2" descr="t_T_SB">
            <a:extLst>
              <a:ext uri="{FF2B5EF4-FFF2-40B4-BE49-F238E27FC236}">
                <a16:creationId xmlns:a16="http://schemas.microsoft.com/office/drawing/2014/main" id="{4CF1438E-1981-9867-2581-B27DF6AE0EC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8625" y="1008263"/>
            <a:ext cx="4649541" cy="637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12.png">
            <a:extLst>
              <a:ext uri="{FF2B5EF4-FFF2-40B4-BE49-F238E27FC236}">
                <a16:creationId xmlns:a16="http://schemas.microsoft.com/office/drawing/2014/main" id="{42651331-BE12-0D6A-B227-EC291862BF0D}"/>
              </a:ext>
            </a:extLst>
          </p:cNvPr>
          <p:cNvPicPr>
            <a:picLocks noChangeAspect="1"/>
          </p:cNvPicPr>
          <p:nvPr/>
        </p:nvPicPr>
        <p:blipFill>
          <a:blip r:embed="rId7" cstate="print"/>
          <a:stretch>
            <a:fillRect/>
          </a:stretch>
        </p:blipFill>
        <p:spPr>
          <a:xfrm>
            <a:off x="2023747" y="2379025"/>
            <a:ext cx="6687185" cy="5515115"/>
          </a:xfrm>
          <a:prstGeom prst="rect">
            <a:avLst/>
          </a:prstGeom>
        </p:spPr>
      </p:pic>
      <p:graphicFrame>
        <p:nvGraphicFramePr>
          <p:cNvPr id="17" name="Table 16">
            <a:extLst>
              <a:ext uri="{FF2B5EF4-FFF2-40B4-BE49-F238E27FC236}">
                <a16:creationId xmlns:a16="http://schemas.microsoft.com/office/drawing/2014/main" id="{64815F21-AA0F-458C-F392-B9EF24BFAD32}"/>
              </a:ext>
            </a:extLst>
          </p:cNvPr>
          <p:cNvGraphicFramePr>
            <a:graphicFrameLocks noGrp="1"/>
          </p:cNvGraphicFramePr>
          <p:nvPr/>
        </p:nvGraphicFramePr>
        <p:xfrm>
          <a:off x="11688886" y="2093380"/>
          <a:ext cx="5669280" cy="6583680"/>
        </p:xfrm>
        <a:graphic>
          <a:graphicData uri="http://schemas.openxmlformats.org/drawingml/2006/table">
            <a:tbl>
              <a:tblPr firstRow="1" firstCol="1" lastRow="1" lastCol="1" bandRow="1" bandCol="1">
                <a:tableStyleId>{72833802-FEF1-4C79-8D5D-14CF1EAF98D9}</a:tableStyleId>
              </a:tblPr>
              <a:tblGrid>
                <a:gridCol w="2834640">
                  <a:extLst>
                    <a:ext uri="{9D8B030D-6E8A-4147-A177-3AD203B41FA5}">
                      <a16:colId xmlns:a16="http://schemas.microsoft.com/office/drawing/2014/main" val="1618013686"/>
                    </a:ext>
                  </a:extLst>
                </a:gridCol>
                <a:gridCol w="2834640">
                  <a:extLst>
                    <a:ext uri="{9D8B030D-6E8A-4147-A177-3AD203B41FA5}">
                      <a16:colId xmlns:a16="http://schemas.microsoft.com/office/drawing/2014/main" val="2685403866"/>
                    </a:ext>
                  </a:extLst>
                </a:gridCol>
              </a:tblGrid>
              <a:tr h="237490">
                <a:tc>
                  <a:txBody>
                    <a:bodyPr/>
                    <a:lstStyle/>
                    <a:p>
                      <a:pPr marL="72390" marR="64135" algn="ctr">
                        <a:spcBef>
                          <a:spcPts val="285"/>
                        </a:spcBef>
                        <a:spcAft>
                          <a:spcPts val="0"/>
                        </a:spcAft>
                      </a:pPr>
                      <a:r>
                        <a:rPr lang="en-US" sz="2400">
                          <a:effectLst/>
                        </a:rPr>
                        <a:t>PC</a:t>
                      </a:r>
                      <a:r>
                        <a:rPr lang="en-US" sz="2400" spc="-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1120" algn="ctr">
                        <a:spcBef>
                          <a:spcPts val="285"/>
                        </a:spcBef>
                        <a:spcAft>
                          <a:spcPts val="0"/>
                        </a:spcAft>
                      </a:pPr>
                      <a:r>
                        <a:rPr lang="en-US" sz="2400">
                          <a:effectLst/>
                        </a:rPr>
                        <a:t>Purpose</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2951359779"/>
                  </a:ext>
                </a:extLst>
              </a:tr>
              <a:tr h="551180">
                <a:tc>
                  <a:txBody>
                    <a:bodyPr/>
                    <a:lstStyle/>
                    <a:p>
                      <a:pPr marL="72390" marR="61595" algn="ctr">
                        <a:spcBef>
                          <a:spcPts val="260"/>
                        </a:spcBef>
                        <a:spcAft>
                          <a:spcPts val="0"/>
                        </a:spcAft>
                      </a:pPr>
                      <a:r>
                        <a:rPr lang="en-US" sz="2400">
                          <a:effectLst/>
                        </a:rPr>
                        <a:t>Feeding</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68580" algn="ctr">
                        <a:spcBef>
                          <a:spcPts val="260"/>
                        </a:spcBef>
                        <a:spcAft>
                          <a:spcPts val="0"/>
                        </a:spcAft>
                      </a:pPr>
                      <a:r>
                        <a:rPr lang="en-US" sz="2400">
                          <a:effectLst/>
                        </a:rPr>
                        <a:t>Select the best mix of raw material, based</a:t>
                      </a:r>
                      <a:r>
                        <a:rPr lang="en-US" sz="2400" spc="-295">
                          <a:effectLst/>
                        </a:rPr>
                        <a:t> </a:t>
                      </a:r>
                      <a:r>
                        <a:rPr lang="en-US" sz="2400">
                          <a:effectLst/>
                        </a:rPr>
                        <a:t>on desired recipe, volumetric constraints,</a:t>
                      </a:r>
                      <a:r>
                        <a:rPr lang="en-US" sz="2400" spc="5">
                          <a:effectLst/>
                        </a:rPr>
                        <a:t> </a:t>
                      </a:r>
                      <a:r>
                        <a:rPr lang="en-US" sz="2400">
                          <a:effectLst/>
                        </a:rPr>
                        <a:t>economic</a:t>
                      </a:r>
                      <a:r>
                        <a:rPr lang="en-US" sz="2400" spc="-20">
                          <a:effectLst/>
                        </a:rPr>
                        <a:t> </a:t>
                      </a:r>
                      <a:r>
                        <a:rPr lang="en-US" sz="2400">
                          <a:effectLst/>
                        </a:rPr>
                        <a:t>aspects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3754371386"/>
                  </a:ext>
                </a:extLst>
              </a:tr>
              <a:tr h="551180">
                <a:tc>
                  <a:txBody>
                    <a:bodyPr/>
                    <a:lstStyle/>
                    <a:p>
                      <a:pPr marL="72390" marR="62865" algn="ctr">
                        <a:spcBef>
                          <a:spcPts val="260"/>
                        </a:spcBef>
                        <a:spcAft>
                          <a:spcPts val="0"/>
                        </a:spcAft>
                      </a:pPr>
                      <a:r>
                        <a:rPr lang="en-US" sz="2400">
                          <a:effectLst/>
                        </a:rPr>
                        <a:t>Energy/fuel</a:t>
                      </a:r>
                      <a:r>
                        <a:rPr lang="en-US" sz="2400" spc="-1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4930" algn="ctr">
                        <a:spcBef>
                          <a:spcPts val="260"/>
                        </a:spcBef>
                        <a:spcAft>
                          <a:spcPts val="0"/>
                        </a:spcAft>
                      </a:pPr>
                      <a:r>
                        <a:rPr lang="en-US" sz="2400">
                          <a:effectLst/>
                        </a:rPr>
                        <a:t>Select the best mix of energy sources to be</a:t>
                      </a:r>
                      <a:r>
                        <a:rPr lang="en-US" sz="2400" spc="-295">
                          <a:effectLst/>
                        </a:rPr>
                        <a:t> </a:t>
                      </a:r>
                      <a:r>
                        <a:rPr lang="en-US" sz="2400">
                          <a:effectLst/>
                        </a:rPr>
                        <a:t>fed to the EAF, considering also economic</a:t>
                      </a:r>
                      <a:r>
                        <a:rPr lang="en-US" sz="2400" spc="5">
                          <a:effectLst/>
                        </a:rPr>
                        <a:t> </a:t>
                      </a:r>
                      <a:r>
                        <a:rPr lang="en-US" sz="2400">
                          <a:effectLst/>
                        </a:rPr>
                        <a:t>aspects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1130442746"/>
                  </a:ext>
                </a:extLst>
              </a:tr>
              <a:tr h="231140">
                <a:tc>
                  <a:txBody>
                    <a:bodyPr/>
                    <a:lstStyle/>
                    <a:p>
                      <a:pPr marL="72390" marR="67945" algn="ctr">
                        <a:spcBef>
                          <a:spcPts val="285"/>
                        </a:spcBef>
                        <a:spcAft>
                          <a:spcPts val="0"/>
                        </a:spcAft>
                      </a:pPr>
                      <a:r>
                        <a:rPr lang="en-US" sz="2400">
                          <a:effectLst/>
                        </a:rPr>
                        <a:t>EAF</a:t>
                      </a:r>
                      <a:r>
                        <a:rPr lang="en-US" sz="2400" spc="-15">
                          <a:effectLst/>
                        </a:rPr>
                        <a:t> </a:t>
                      </a:r>
                      <a:r>
                        <a:rPr lang="en-US" sz="2400">
                          <a:effectLst/>
                        </a:rPr>
                        <a:t>emissions</a:t>
                      </a:r>
                      <a:r>
                        <a:rPr lang="en-US" sz="2400" spc="-10">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68580" algn="ctr">
                        <a:spcBef>
                          <a:spcPts val="285"/>
                        </a:spcBef>
                        <a:spcAft>
                          <a:spcPts val="0"/>
                        </a:spcAft>
                      </a:pPr>
                      <a:r>
                        <a:rPr lang="en-US" sz="2400">
                          <a:effectLst/>
                        </a:rPr>
                        <a:t>Predict</a:t>
                      </a:r>
                      <a:r>
                        <a:rPr lang="en-US" sz="2400" spc="-20">
                          <a:effectLst/>
                        </a:rPr>
                        <a:t> </a:t>
                      </a:r>
                      <a:r>
                        <a:rPr lang="en-US" sz="2400">
                          <a:effectLst/>
                        </a:rPr>
                        <a:t>composition</a:t>
                      </a:r>
                      <a:r>
                        <a:rPr lang="en-US" sz="2400" spc="-10">
                          <a:effectLst/>
                        </a:rPr>
                        <a:t> </a:t>
                      </a:r>
                      <a:r>
                        <a:rPr lang="en-US" sz="2400">
                          <a:effectLst/>
                        </a:rPr>
                        <a:t>of</a:t>
                      </a:r>
                      <a:r>
                        <a:rPr lang="en-US" sz="2400" spc="-15">
                          <a:effectLst/>
                        </a:rPr>
                        <a:t> </a:t>
                      </a:r>
                      <a:r>
                        <a:rPr lang="en-US" sz="2400">
                          <a:effectLst/>
                        </a:rPr>
                        <a:t>EAF</a:t>
                      </a:r>
                      <a:r>
                        <a:rPr lang="en-US" sz="2400" spc="-20">
                          <a:effectLst/>
                        </a:rPr>
                        <a:t> </a:t>
                      </a:r>
                      <a:r>
                        <a:rPr lang="en-US" sz="2400">
                          <a:effectLst/>
                        </a:rPr>
                        <a:t>exhaust</a:t>
                      </a:r>
                      <a:r>
                        <a:rPr lang="en-US" sz="2400" spc="-15">
                          <a:effectLst/>
                        </a:rPr>
                        <a:t> </a:t>
                      </a:r>
                      <a:r>
                        <a:rPr lang="en-US" sz="2400">
                          <a:effectLst/>
                        </a:rPr>
                        <a:t>gases</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1471895903"/>
                  </a:ext>
                </a:extLst>
              </a:tr>
            </a:tbl>
          </a:graphicData>
        </a:graphic>
      </p:graphicFrame>
      <p:sp>
        <p:nvSpPr>
          <p:cNvPr id="2" name="textruta 1">
            <a:extLst>
              <a:ext uri="{FF2B5EF4-FFF2-40B4-BE49-F238E27FC236}">
                <a16:creationId xmlns:a16="http://schemas.microsoft.com/office/drawing/2014/main" id="{5EB5DA71-D49F-301C-5805-E8D33348B95A}"/>
              </a:ext>
            </a:extLst>
          </p:cNvPr>
          <p:cNvSpPr txBox="1"/>
          <p:nvPr/>
        </p:nvSpPr>
        <p:spPr>
          <a:xfrm>
            <a:off x="5715000" y="4558955"/>
            <a:ext cx="342900" cy="646331"/>
          </a:xfrm>
          <a:prstGeom prst="rect">
            <a:avLst/>
          </a:prstGeom>
          <a:noFill/>
        </p:spPr>
        <p:txBody>
          <a:bodyPr wrap="square" rtlCol="0">
            <a:spAutoFit/>
          </a:bodyPr>
          <a:lstStyle/>
          <a:p>
            <a:r>
              <a:rPr lang="sv-SE"/>
              <a:t>1, </a:t>
            </a:r>
          </a:p>
        </p:txBody>
      </p:sp>
    </p:spTree>
    <p:extLst>
      <p:ext uri="{BB962C8B-B14F-4D97-AF65-F5344CB8AC3E}">
        <p14:creationId xmlns:p14="http://schemas.microsoft.com/office/powerpoint/2010/main" val="1082880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1201271" y="1306115"/>
            <a:ext cx="1742186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CRITERIA FOR BOUNDARIES IDENTIFICATION </a:t>
            </a:r>
            <a:r>
              <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AT</a:t>
            </a:r>
          </a:p>
        </p:txBody>
      </p:sp>
      <p:sp>
        <p:nvSpPr>
          <p:cNvPr id="18" name="TextBox 17">
            <a:extLst>
              <a:ext uri="{FF2B5EF4-FFF2-40B4-BE49-F238E27FC236}">
                <a16:creationId xmlns:a16="http://schemas.microsoft.com/office/drawing/2014/main" id="{2352F9B5-119B-83ED-7DBE-55825134AC88}"/>
              </a:ext>
            </a:extLst>
          </p:cNvPr>
          <p:cNvSpPr txBox="1"/>
          <p:nvPr/>
        </p:nvSpPr>
        <p:spPr>
          <a:xfrm>
            <a:off x="1782475" y="8605927"/>
            <a:ext cx="679774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3E3E3E"/>
                </a:solidFill>
                <a:effectLst/>
                <a:uLnTx/>
                <a:uFillTx/>
                <a:latin typeface="Arial MT"/>
                <a:ea typeface="+mn-ea"/>
                <a:cs typeface="+mn-cs"/>
              </a:rPr>
              <a:t>Diagram of the NPK fertilizers production line</a:t>
            </a:r>
          </a:p>
        </p:txBody>
      </p:sp>
      <p:pic>
        <p:nvPicPr>
          <p:cNvPr id="2" name="Picture 8" descr="RETROFEED FERTIBERIA">
            <a:extLst>
              <a:ext uri="{FF2B5EF4-FFF2-40B4-BE49-F238E27FC236}">
                <a16:creationId xmlns:a16="http://schemas.microsoft.com/office/drawing/2014/main" id="{F3F71C82-542B-A9B6-FD4A-A25F58CBA5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30648" y="1004417"/>
            <a:ext cx="2287452" cy="841782"/>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13.png">
            <a:extLst>
              <a:ext uri="{FF2B5EF4-FFF2-40B4-BE49-F238E27FC236}">
                <a16:creationId xmlns:a16="http://schemas.microsoft.com/office/drawing/2014/main" id="{1FE8E362-6625-C59B-58E0-5B6873301E6B}"/>
              </a:ext>
            </a:extLst>
          </p:cNvPr>
          <p:cNvPicPr>
            <a:picLocks noChangeAspect="1"/>
          </p:cNvPicPr>
          <p:nvPr/>
        </p:nvPicPr>
        <p:blipFill>
          <a:blip r:embed="rId7" cstate="print"/>
          <a:stretch>
            <a:fillRect/>
          </a:stretch>
        </p:blipFill>
        <p:spPr>
          <a:xfrm>
            <a:off x="674548" y="2075555"/>
            <a:ext cx="10569189" cy="6530371"/>
          </a:xfrm>
          <a:prstGeom prst="rect">
            <a:avLst/>
          </a:prstGeom>
        </p:spPr>
      </p:pic>
      <p:graphicFrame>
        <p:nvGraphicFramePr>
          <p:cNvPr id="19" name="Table 18">
            <a:extLst>
              <a:ext uri="{FF2B5EF4-FFF2-40B4-BE49-F238E27FC236}">
                <a16:creationId xmlns:a16="http://schemas.microsoft.com/office/drawing/2014/main" id="{E225FD60-0B93-96C5-D3C9-F0F784AC7D67}"/>
              </a:ext>
            </a:extLst>
          </p:cNvPr>
          <p:cNvGraphicFramePr>
            <a:graphicFrameLocks noGrp="1"/>
          </p:cNvGraphicFramePr>
          <p:nvPr/>
        </p:nvGraphicFramePr>
        <p:xfrm>
          <a:off x="11648820" y="3598890"/>
          <a:ext cx="5669280" cy="2560320"/>
        </p:xfrm>
        <a:graphic>
          <a:graphicData uri="http://schemas.openxmlformats.org/drawingml/2006/table">
            <a:tbl>
              <a:tblPr firstRow="1" firstCol="1" lastRow="1" lastCol="1" bandRow="1" bandCol="1">
                <a:tableStyleId>{72833802-FEF1-4C79-8D5D-14CF1EAF98D9}</a:tableStyleId>
              </a:tblPr>
              <a:tblGrid>
                <a:gridCol w="2834640">
                  <a:extLst>
                    <a:ext uri="{9D8B030D-6E8A-4147-A177-3AD203B41FA5}">
                      <a16:colId xmlns:a16="http://schemas.microsoft.com/office/drawing/2014/main" val="904181623"/>
                    </a:ext>
                  </a:extLst>
                </a:gridCol>
                <a:gridCol w="2834640">
                  <a:extLst>
                    <a:ext uri="{9D8B030D-6E8A-4147-A177-3AD203B41FA5}">
                      <a16:colId xmlns:a16="http://schemas.microsoft.com/office/drawing/2014/main" val="4254935588"/>
                    </a:ext>
                  </a:extLst>
                </a:gridCol>
              </a:tblGrid>
              <a:tr h="237490">
                <a:tc>
                  <a:txBody>
                    <a:bodyPr/>
                    <a:lstStyle/>
                    <a:p>
                      <a:pPr marL="72390" marR="64135" algn="ctr">
                        <a:spcBef>
                          <a:spcPts val="285"/>
                        </a:spcBef>
                        <a:spcAft>
                          <a:spcPts val="0"/>
                        </a:spcAft>
                      </a:pPr>
                      <a:r>
                        <a:rPr lang="en-US" sz="2400">
                          <a:effectLst/>
                        </a:rPr>
                        <a:t>PC</a:t>
                      </a:r>
                      <a:r>
                        <a:rPr lang="en-US" sz="2400" spc="-5">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72390" marR="71120" algn="ctr">
                        <a:spcBef>
                          <a:spcPts val="285"/>
                        </a:spcBef>
                        <a:spcAft>
                          <a:spcPts val="0"/>
                        </a:spcAft>
                      </a:pPr>
                      <a:r>
                        <a:rPr lang="en-US" sz="2400">
                          <a:effectLst/>
                        </a:rPr>
                        <a:t>Purpose</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594932851"/>
                  </a:ext>
                </a:extLst>
              </a:tr>
              <a:tr h="551180">
                <a:tc>
                  <a:txBody>
                    <a:bodyPr/>
                    <a:lstStyle/>
                    <a:p>
                      <a:pPr marL="72390" marR="64770" algn="ctr">
                        <a:spcBef>
                          <a:spcPts val="260"/>
                        </a:spcBef>
                        <a:spcAft>
                          <a:spcPts val="0"/>
                        </a:spcAft>
                      </a:pPr>
                      <a:r>
                        <a:rPr lang="en-US" sz="2400">
                          <a:effectLst/>
                        </a:rPr>
                        <a:t>Process</a:t>
                      </a:r>
                      <a:r>
                        <a:rPr lang="en-US" sz="2400" spc="-20">
                          <a:effectLst/>
                        </a:rPr>
                        <a:t> </a:t>
                      </a:r>
                      <a:r>
                        <a:rPr lang="en-US" sz="2400">
                          <a:effectLst/>
                        </a:rPr>
                        <a:t>deviations</a:t>
                      </a:r>
                      <a:r>
                        <a:rPr lang="en-US" sz="2400" spc="-20">
                          <a:effectLst/>
                        </a:rPr>
                        <a:t> </a:t>
                      </a:r>
                      <a:r>
                        <a:rPr lang="en-US" sz="2400">
                          <a:effectLst/>
                        </a:rPr>
                        <a:t>model</a:t>
                      </a:r>
                      <a:endParaRPr lang="sv-SE" sz="2400">
                        <a:effectLst/>
                        <a:latin typeface="Arial MT"/>
                        <a:ea typeface="Arial MT"/>
                        <a:cs typeface="Arial MT"/>
                      </a:endParaRPr>
                    </a:p>
                  </a:txBody>
                  <a:tcPr marL="0" marR="0" marT="0" marB="0"/>
                </a:tc>
                <a:tc>
                  <a:txBody>
                    <a:bodyPr/>
                    <a:lstStyle/>
                    <a:p>
                      <a:pPr marL="63500" marR="60960" indent="-635" algn="ctr">
                        <a:spcBef>
                          <a:spcPts val="260"/>
                        </a:spcBef>
                        <a:spcAft>
                          <a:spcPts val="0"/>
                        </a:spcAft>
                      </a:pPr>
                      <a:r>
                        <a:rPr lang="en-US" sz="2400">
                          <a:effectLst/>
                        </a:rPr>
                        <a:t>Predict process deviations from nominal</a:t>
                      </a:r>
                      <a:r>
                        <a:rPr lang="en-US" sz="2400" spc="5">
                          <a:effectLst/>
                        </a:rPr>
                        <a:t> </a:t>
                      </a:r>
                      <a:r>
                        <a:rPr lang="en-US" sz="2400">
                          <a:effectLst/>
                        </a:rPr>
                        <a:t>operating conditions, based on raw material</a:t>
                      </a:r>
                      <a:r>
                        <a:rPr lang="en-US" sz="2400" spc="-295">
                          <a:effectLst/>
                        </a:rPr>
                        <a:t> </a:t>
                      </a:r>
                      <a:r>
                        <a:rPr lang="en-US" sz="2400">
                          <a:effectLst/>
                        </a:rPr>
                        <a:t>mix</a:t>
                      </a:r>
                      <a:endParaRPr lang="sv-SE" sz="2400">
                        <a:effectLst/>
                        <a:latin typeface="Arial MT"/>
                        <a:ea typeface="Arial MT"/>
                        <a:cs typeface="Arial MT"/>
                      </a:endParaRPr>
                    </a:p>
                  </a:txBody>
                  <a:tcPr marL="0" marR="0" marT="0" marB="0"/>
                </a:tc>
                <a:extLst>
                  <a:ext uri="{0D108BD9-81ED-4DB2-BD59-A6C34878D82A}">
                    <a16:rowId xmlns:a16="http://schemas.microsoft.com/office/drawing/2014/main" val="1108087562"/>
                  </a:ext>
                </a:extLst>
              </a:tr>
            </a:tbl>
          </a:graphicData>
        </a:graphic>
      </p:graphicFrame>
      <p:sp>
        <p:nvSpPr>
          <p:cNvPr id="3" name="Rectangle 14">
            <a:extLst>
              <a:ext uri="{FF2B5EF4-FFF2-40B4-BE49-F238E27FC236}">
                <a16:creationId xmlns:a16="http://schemas.microsoft.com/office/drawing/2014/main" id="{4A4DE912-7B9C-7B65-0082-5F3EB8C0FE9C}"/>
              </a:ext>
            </a:extLst>
          </p:cNvPr>
          <p:cNvSpPr/>
          <p:nvPr/>
        </p:nvSpPr>
        <p:spPr>
          <a:xfrm>
            <a:off x="4329156" y="3560521"/>
            <a:ext cx="2141220" cy="1879330"/>
          </a:xfrm>
          <a:prstGeom prst="rect">
            <a:avLst/>
          </a:prstGeom>
          <a:noFill/>
          <a:ln w="5715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r>
              <a:rPr lang="sv-SE"/>
              <a:t>UNIT 1</a:t>
            </a:r>
          </a:p>
        </p:txBody>
      </p:sp>
    </p:spTree>
    <p:extLst>
      <p:ext uri="{BB962C8B-B14F-4D97-AF65-F5344CB8AC3E}">
        <p14:creationId xmlns:p14="http://schemas.microsoft.com/office/powerpoint/2010/main" val="13247356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2195881" y="1004417"/>
            <a:ext cx="143435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Step 2: </a:t>
            </a:r>
            <a:r>
              <a:rPr lang="en-US" sz="4400" b="1">
                <a:solidFill>
                  <a:srgbClr val="CC0033"/>
                </a:solidFill>
                <a:latin typeface="Arial"/>
                <a:cs typeface="Arial" panose="020B0604020202020204" pitchFamily="34" charset="0"/>
              </a:rPr>
              <a:t>Data verification and model validation</a:t>
            </a:r>
            <a:endParaRPr lang="sv-SE" sz="4400" b="1">
              <a:solidFill>
                <a:srgbClr val="CC0033"/>
              </a:solidFill>
              <a:latin typeface="Arial"/>
              <a:cs typeface="Arial" panose="020B0604020202020204" pitchFamily="34" charset="0"/>
            </a:endParaRPr>
          </a:p>
        </p:txBody>
      </p:sp>
      <p:sp>
        <p:nvSpPr>
          <p:cNvPr id="15" name="TextBox 14">
            <a:extLst>
              <a:ext uri="{FF2B5EF4-FFF2-40B4-BE49-F238E27FC236}">
                <a16:creationId xmlns:a16="http://schemas.microsoft.com/office/drawing/2014/main" id="{6935F13A-66BE-1467-58FC-64EA10C48E22}"/>
              </a:ext>
            </a:extLst>
          </p:cNvPr>
          <p:cNvSpPr txBox="1"/>
          <p:nvPr/>
        </p:nvSpPr>
        <p:spPr>
          <a:xfrm>
            <a:off x="1234287" y="2142629"/>
            <a:ext cx="15819404" cy="6494085"/>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a:ln>
                  <a:noFill/>
                </a:ln>
                <a:solidFill>
                  <a:srgbClr val="2F2F2F"/>
                </a:solidFill>
                <a:effectLst/>
                <a:uLnTx/>
                <a:uFillTx/>
                <a:latin typeface="Arial MT"/>
                <a:ea typeface="Arial MT"/>
                <a:cs typeface="Arial MT"/>
              </a:rPr>
              <a:t>Once the model is developed, its effectiveness in predicting the behavior of</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the real system needs to be verified, by comparing the results of the simulated system to the</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measurements collected from the real system.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3200" b="0" i="0" u="none" strike="noStrike" kern="1200" cap="none" spc="0" normalizeH="0" baseline="0" noProof="0">
              <a:ln>
                <a:noFill/>
              </a:ln>
              <a:solidFill>
                <a:srgbClr val="2F2F2F"/>
              </a:solidFill>
              <a:effectLst/>
              <a:uLnTx/>
              <a:uFillTx/>
              <a:latin typeface="Arial MT"/>
              <a:ea typeface="Arial MT"/>
              <a:cs typeface="Arial MT"/>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a:ln>
                  <a:noFill/>
                </a:ln>
                <a:solidFill>
                  <a:srgbClr val="2F2F2F"/>
                </a:solidFill>
                <a:effectLst/>
                <a:uLnTx/>
                <a:uFillTx/>
                <a:latin typeface="Arial MT"/>
                <a:ea typeface="Arial MT"/>
                <a:cs typeface="Arial MT"/>
              </a:rPr>
              <a:t>A validation dataset needs to be</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available,</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including</a:t>
            </a:r>
            <a:r>
              <a:rPr kumimoji="0" lang="en-US" sz="3200" b="0" i="0" u="none" strike="noStrike" kern="1200" cap="none" spc="-2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input</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and</a:t>
            </a:r>
            <a:r>
              <a:rPr kumimoji="0" lang="en-US" sz="3200" b="0" i="0" u="none" strike="noStrike" kern="1200" cap="none" spc="-4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output</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data</a:t>
            </a:r>
            <a:r>
              <a:rPr kumimoji="0" lang="en-US" sz="3200" b="0" i="0" u="none" strike="noStrike" kern="1200" cap="none" spc="-2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measured from</a:t>
            </a:r>
            <a:r>
              <a:rPr kumimoji="0" lang="en-US" sz="3200" b="0" i="0" u="none" strike="noStrike" kern="1200" cap="none" spc="-1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the</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real</a:t>
            </a:r>
            <a:r>
              <a:rPr kumimoji="0" lang="en-US" sz="3200" b="0" i="0" u="none" strike="noStrike" kern="1200" cap="none" spc="-1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system</a:t>
            </a:r>
            <a:r>
              <a:rPr kumimoji="0" lang="en-US" sz="3200" b="0" i="0" u="none" strike="noStrike" kern="1200" cap="none" spc="-2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that</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were</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not</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employed</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in</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calibrating/training</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the</a:t>
            </a:r>
            <a:r>
              <a:rPr kumimoji="0" lang="en-US" sz="3200" b="0" i="0" u="none" strike="noStrike" kern="1200" cap="none" spc="-5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model.</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3200" b="0" i="0" u="none" strike="noStrike" kern="1200" cap="none" spc="-30" normalizeH="0" baseline="0" noProof="0">
              <a:ln>
                <a:noFill/>
              </a:ln>
              <a:solidFill>
                <a:srgbClr val="2F2F2F"/>
              </a:solidFill>
              <a:effectLst/>
              <a:uLnTx/>
              <a:uFillTx/>
              <a:latin typeface="Arial MT"/>
              <a:ea typeface="Arial MT"/>
              <a:cs typeface="Arial MT"/>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a:ln>
                  <a:noFill/>
                </a:ln>
                <a:solidFill>
                  <a:srgbClr val="2F2F2F"/>
                </a:solidFill>
                <a:effectLst/>
                <a:uLnTx/>
                <a:uFillTx/>
                <a:latin typeface="Arial MT"/>
                <a:ea typeface="Arial MT"/>
                <a:cs typeface="Arial MT"/>
              </a:rPr>
              <a:t>The</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validation</a:t>
            </a:r>
            <a:r>
              <a:rPr kumimoji="0" lang="en-US" sz="3200" b="0" i="0" u="none" strike="noStrike" kern="1200" cap="none" spc="-5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process</a:t>
            </a:r>
            <a:r>
              <a:rPr kumimoji="0" lang="en-US" sz="3200" b="0" i="0" u="none" strike="noStrike" kern="1200" cap="none" spc="-4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consists</a:t>
            </a:r>
            <a:r>
              <a:rPr kumimoji="0" lang="en-US" sz="3200" b="0" i="0" u="none" strike="noStrike" kern="1200" cap="none" spc="-3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in</a:t>
            </a:r>
            <a:r>
              <a:rPr kumimoji="0" lang="en-US" sz="3200" b="0" i="0" u="none" strike="noStrike" kern="1200" cap="none" spc="-3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feeding</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the</a:t>
            </a:r>
            <a:r>
              <a:rPr kumimoji="0" lang="en-US" sz="3200" b="0" i="0" u="none" strike="noStrike" kern="1200" cap="none" spc="-5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measured</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input</a:t>
            </a:r>
            <a:r>
              <a:rPr kumimoji="0" lang="en-US" sz="3200" b="0" i="0" u="none" strike="noStrike" kern="1200" cap="none" spc="-60"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data</a:t>
            </a:r>
            <a:r>
              <a:rPr kumimoji="0" lang="en-US" sz="3200" b="0" i="0" u="none" strike="noStrike" kern="1200" cap="none" spc="-2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to</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the model and comparing the obtained outputs to the real output data measured from the real</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r>
              <a:rPr kumimoji="0" lang="en-US" sz="3200" b="0" i="0" u="none" strike="noStrike" kern="1200" cap="none" spc="0" normalizeH="0" baseline="0" noProof="0">
                <a:ln>
                  <a:noFill/>
                </a:ln>
                <a:solidFill>
                  <a:srgbClr val="2F2F2F"/>
                </a:solidFill>
                <a:effectLst/>
                <a:uLnTx/>
                <a:uFillTx/>
                <a:latin typeface="Arial MT"/>
                <a:ea typeface="Arial MT"/>
                <a:cs typeface="Arial MT"/>
              </a:rPr>
              <a:t>system. </a:t>
            </a: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3200" b="0" i="0" u="none" strike="noStrike" kern="1200" cap="none" spc="0" normalizeH="0" baseline="0" noProof="0">
              <a:ln>
                <a:noFill/>
              </a:ln>
              <a:solidFill>
                <a:srgbClr val="2F2F2F"/>
              </a:solidFill>
              <a:effectLst/>
              <a:uLnTx/>
              <a:uFillTx/>
              <a:latin typeface="Arial MT"/>
              <a:ea typeface="Arial MT"/>
              <a:cs typeface="Arial MT"/>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3200" b="0" i="0" u="none" strike="noStrike" kern="1200" cap="none" spc="0" normalizeH="0" baseline="0" noProof="0">
                <a:ln>
                  <a:noFill/>
                </a:ln>
                <a:solidFill>
                  <a:srgbClr val="2F2F2F"/>
                </a:solidFill>
                <a:effectLst/>
                <a:uLnTx/>
                <a:uFillTx/>
                <a:latin typeface="Arial MT"/>
                <a:ea typeface="Arial MT"/>
                <a:cs typeface="Arial MT"/>
              </a:rPr>
              <a:t>The closer the simulated and the measured output signals, the better the model accuracy.</a:t>
            </a:r>
            <a:r>
              <a:rPr kumimoji="0" lang="en-US" sz="3200" b="0" i="0" u="none" strike="noStrike" kern="1200" cap="none" spc="5" normalizeH="0" baseline="0" noProof="0">
                <a:ln>
                  <a:noFill/>
                </a:ln>
                <a:solidFill>
                  <a:srgbClr val="2F2F2F"/>
                </a:solidFill>
                <a:effectLst/>
                <a:uLnTx/>
                <a:uFillTx/>
                <a:latin typeface="Arial MT"/>
                <a:ea typeface="Arial MT"/>
                <a:cs typeface="Arial MT"/>
              </a:rPr>
              <a:t> </a:t>
            </a:r>
            <a:endParaRPr kumimoji="0" lang="sv-SE" sz="3200" b="0" i="0" u="none" strike="noStrike" kern="1200" cap="none" spc="0" normalizeH="0" baseline="0" noProof="0">
              <a:ln>
                <a:noFill/>
              </a:ln>
              <a:solidFill>
                <a:srgbClr val="2F2F2F"/>
              </a:solidFill>
              <a:effectLst/>
              <a:uLnTx/>
              <a:uFillTx/>
              <a:latin typeface="Arial"/>
              <a:ea typeface="+mn-ea"/>
              <a:cs typeface="+mn-cs"/>
            </a:endParaRPr>
          </a:p>
        </p:txBody>
      </p:sp>
    </p:spTree>
    <p:extLst>
      <p:ext uri="{BB962C8B-B14F-4D97-AF65-F5344CB8AC3E}">
        <p14:creationId xmlns:p14="http://schemas.microsoft.com/office/powerpoint/2010/main" val="649466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16">
            <a:extLst>
              <a:ext uri="{FF2B5EF4-FFF2-40B4-BE49-F238E27FC236}">
                <a16:creationId xmlns:a16="http://schemas.microsoft.com/office/drawing/2014/main" id="{7F05FA2D-BA17-4C4E-9DAE-36CC81DE9BAA}"/>
              </a:ext>
            </a:extLst>
          </p:cNvPr>
          <p:cNvGrpSpPr/>
          <p:nvPr/>
        </p:nvGrpSpPr>
        <p:grpSpPr>
          <a:xfrm>
            <a:off x="4329156" y="9695736"/>
            <a:ext cx="13958844" cy="666567"/>
            <a:chOff x="4329156" y="9649198"/>
            <a:chExt cx="13958844" cy="666567"/>
          </a:xfrm>
        </p:grpSpPr>
        <p:pic>
          <p:nvPicPr>
            <p:cNvPr id="5" name="Picture 12">
              <a:extLst>
                <a:ext uri="{FF2B5EF4-FFF2-40B4-BE49-F238E27FC236}">
                  <a16:creationId xmlns:a16="http://schemas.microsoft.com/office/drawing/2014/main" id="{00810EF5-3949-4698-A5DE-428CD380175F}"/>
                </a:ext>
              </a:extLst>
            </p:cNvPr>
            <p:cNvPicPr>
              <a:picLocks noChangeAspect="1"/>
            </p:cNvPicPr>
            <p:nvPr/>
          </p:nvPicPr>
          <p:blipFill>
            <a:blip r:embed="rId3"/>
            <a:srcRect l="134" t="91287" b="3943"/>
            <a:stretch>
              <a:fillRect/>
            </a:stretch>
          </p:blipFill>
          <p:spPr>
            <a:xfrm rot="-10800000">
              <a:off x="4329156" y="9649198"/>
              <a:ext cx="13958844" cy="666567"/>
            </a:xfrm>
            <a:prstGeom prst="rect">
              <a:avLst/>
            </a:prstGeom>
          </p:spPr>
        </p:pic>
        <p:sp>
          <p:nvSpPr>
            <p:cNvPr id="6" name="TextBox 16">
              <a:extLst>
                <a:ext uri="{FF2B5EF4-FFF2-40B4-BE49-F238E27FC236}">
                  <a16:creationId xmlns:a16="http://schemas.microsoft.com/office/drawing/2014/main" id="{EDDD1531-1BDA-4725-B6A3-364F4B7CF76A}"/>
                </a:ext>
              </a:extLst>
            </p:cNvPr>
            <p:cNvSpPr txBox="1"/>
            <p:nvPr/>
          </p:nvSpPr>
          <p:spPr>
            <a:xfrm>
              <a:off x="14400029" y="9732291"/>
              <a:ext cx="3636320" cy="448713"/>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OCR A Extended" panose="02010509020102010303" pitchFamily="50" charset="0"/>
                  <a:ea typeface="+mn-ea"/>
                  <a:cs typeface="+mn-cs"/>
                </a:rPr>
                <a:t>www.retrofeed.eu</a:t>
              </a:r>
            </a:p>
          </p:txBody>
        </p:sp>
      </p:grpSp>
      <p:pic>
        <p:nvPicPr>
          <p:cNvPr id="7" name="Picture 12">
            <a:extLst>
              <a:ext uri="{FF2B5EF4-FFF2-40B4-BE49-F238E27FC236}">
                <a16:creationId xmlns:a16="http://schemas.microsoft.com/office/drawing/2014/main" id="{52C35A30-8BA0-4714-8363-E6CE748BA2C3}"/>
              </a:ext>
            </a:extLst>
          </p:cNvPr>
          <p:cNvPicPr>
            <a:picLocks noChangeAspect="1"/>
          </p:cNvPicPr>
          <p:nvPr/>
        </p:nvPicPr>
        <p:blipFill>
          <a:blip r:embed="rId4"/>
          <a:srcRect/>
          <a:stretch>
            <a:fillRect/>
          </a:stretch>
        </p:blipFill>
        <p:spPr>
          <a:xfrm>
            <a:off x="0" y="8901113"/>
            <a:ext cx="5715000" cy="1385887"/>
          </a:xfrm>
          <a:prstGeom prst="rect">
            <a:avLst/>
          </a:prstGeom>
        </p:spPr>
      </p:pic>
      <p:grpSp>
        <p:nvGrpSpPr>
          <p:cNvPr id="8" name="Gruppo 2">
            <a:extLst>
              <a:ext uri="{FF2B5EF4-FFF2-40B4-BE49-F238E27FC236}">
                <a16:creationId xmlns:a16="http://schemas.microsoft.com/office/drawing/2014/main" id="{C9C93A65-4067-4ACC-B2C9-8C15277024E4}"/>
              </a:ext>
            </a:extLst>
          </p:cNvPr>
          <p:cNvGrpSpPr/>
          <p:nvPr/>
        </p:nvGrpSpPr>
        <p:grpSpPr>
          <a:xfrm>
            <a:off x="-12" y="138554"/>
            <a:ext cx="18288002" cy="681138"/>
            <a:chOff x="-12" y="138554"/>
            <a:chExt cx="18288002" cy="681138"/>
          </a:xfrm>
        </p:grpSpPr>
        <p:grpSp>
          <p:nvGrpSpPr>
            <p:cNvPr id="9" name="Gruppo 1">
              <a:extLst>
                <a:ext uri="{FF2B5EF4-FFF2-40B4-BE49-F238E27FC236}">
                  <a16:creationId xmlns:a16="http://schemas.microsoft.com/office/drawing/2014/main" id="{A943E672-738C-4FE3-BD35-ACD7A4E4D95E}"/>
                </a:ext>
              </a:extLst>
            </p:cNvPr>
            <p:cNvGrpSpPr/>
            <p:nvPr/>
          </p:nvGrpSpPr>
          <p:grpSpPr>
            <a:xfrm>
              <a:off x="0" y="153125"/>
              <a:ext cx="17907000" cy="666567"/>
              <a:chOff x="0" y="153125"/>
              <a:chExt cx="17907000" cy="666567"/>
            </a:xfrm>
          </p:grpSpPr>
          <p:grpSp>
            <p:nvGrpSpPr>
              <p:cNvPr id="11" name="Gruppo 15">
                <a:extLst>
                  <a:ext uri="{FF2B5EF4-FFF2-40B4-BE49-F238E27FC236}">
                    <a16:creationId xmlns:a16="http://schemas.microsoft.com/office/drawing/2014/main" id="{10037738-5D9A-4755-B52F-99B1FA543ED3}"/>
                  </a:ext>
                </a:extLst>
              </p:cNvPr>
              <p:cNvGrpSpPr/>
              <p:nvPr/>
            </p:nvGrpSpPr>
            <p:grpSpPr>
              <a:xfrm>
                <a:off x="0" y="153125"/>
                <a:ext cx="13958844" cy="666567"/>
                <a:chOff x="0" y="153125"/>
                <a:chExt cx="13958844" cy="666567"/>
              </a:xfrm>
            </p:grpSpPr>
            <p:pic>
              <p:nvPicPr>
                <p:cNvPr id="13" name="Picture 10">
                  <a:extLst>
                    <a:ext uri="{FF2B5EF4-FFF2-40B4-BE49-F238E27FC236}">
                      <a16:creationId xmlns:a16="http://schemas.microsoft.com/office/drawing/2014/main" id="{30234B5E-6FF9-499F-817A-9B69F1CC9911}"/>
                    </a:ext>
                  </a:extLst>
                </p:cNvPr>
                <p:cNvPicPr>
                  <a:picLocks noChangeAspect="1"/>
                </p:cNvPicPr>
                <p:nvPr/>
              </p:nvPicPr>
              <p:blipFill>
                <a:blip r:embed="rId5"/>
                <a:srcRect l="134" t="91287" b="3943"/>
                <a:stretch>
                  <a:fillRect/>
                </a:stretch>
              </p:blipFill>
              <p:spPr>
                <a:xfrm>
                  <a:off x="0" y="153125"/>
                  <a:ext cx="13958844" cy="666567"/>
                </a:xfrm>
                <a:prstGeom prst="rect">
                  <a:avLst/>
                </a:prstGeom>
              </p:spPr>
            </p:pic>
            <p:sp>
              <p:nvSpPr>
                <p:cNvPr id="14" name="TextBox 11">
                  <a:extLst>
                    <a:ext uri="{FF2B5EF4-FFF2-40B4-BE49-F238E27FC236}">
                      <a16:creationId xmlns:a16="http://schemas.microsoft.com/office/drawing/2014/main" id="{E5F3FE84-033A-4279-AF93-ABD80EC40550}"/>
                    </a:ext>
                  </a:extLst>
                </p:cNvPr>
                <p:cNvSpPr txBox="1"/>
                <p:nvPr/>
              </p:nvSpPr>
              <p:spPr>
                <a:xfrm>
                  <a:off x="228600" y="257980"/>
                  <a:ext cx="9296400" cy="456856"/>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12" name="TextBox 11">
                <a:extLst>
                  <a:ext uri="{FF2B5EF4-FFF2-40B4-BE49-F238E27FC236}">
                    <a16:creationId xmlns:a16="http://schemas.microsoft.com/office/drawing/2014/main" id="{7B4365DB-7AB3-494A-91B9-B5781D39B67B}"/>
                  </a:ext>
                </a:extLst>
              </p:cNvPr>
              <p:cNvSpPr txBox="1"/>
              <p:nvPr/>
            </p:nvSpPr>
            <p:spPr>
              <a:xfrm>
                <a:off x="12154296" y="257980"/>
                <a:ext cx="5752704" cy="456856"/>
              </a:xfrm>
              <a:prstGeom prst="rect">
                <a:avLst/>
              </a:prstGeom>
            </p:spPr>
            <p:txBody>
              <a:bodyPr wrap="square" lIns="0" tIns="0" rIns="0" bIns="0" rtlCol="0" anchor="t">
                <a:spAutoFit/>
              </a:bodyPr>
              <a:lstStyle/>
              <a:p>
                <a:pPr marL="0" marR="0" lvl="0" indent="0" algn="r" defTabSz="914400" rtl="0" eaLnBrk="1" fontAlgn="auto" latinLnBrk="0" hangingPunct="1">
                  <a:lnSpc>
                    <a:spcPts val="3919"/>
                  </a:lnSpc>
                  <a:spcBef>
                    <a:spcPct val="0"/>
                  </a:spcBef>
                  <a:spcAft>
                    <a:spcPts val="0"/>
                  </a:spcAft>
                  <a:buClrTx/>
                  <a:buSzTx/>
                  <a:buFontTx/>
                  <a:buNone/>
                  <a:tabLst/>
                  <a:defRPr/>
                </a:pPr>
                <a:endParaRPr kumimoji="0" lang="en-US" sz="2800" b="0" i="0" u="none" strike="noStrike" kern="1200" cap="none" spc="0" normalizeH="0" baseline="0" noProof="0">
                  <a:ln>
                    <a:noFill/>
                  </a:ln>
                  <a:solidFill>
                    <a:srgbClr val="2F2F2F">
                      <a:lumMod val="75000"/>
                      <a:lumOff val="25000"/>
                    </a:srgbClr>
                  </a:solidFill>
                  <a:effectLst/>
                  <a:uLnTx/>
                  <a:uFillTx/>
                  <a:latin typeface="Arial" panose="020B0604020202020204" pitchFamily="34" charset="0"/>
                  <a:ea typeface="+mn-ea"/>
                  <a:cs typeface="Arial" panose="020B0604020202020204" pitchFamily="34" charset="0"/>
                </a:endParaRPr>
              </a:p>
            </p:txBody>
          </p:sp>
        </p:grpSp>
        <p:sp>
          <p:nvSpPr>
            <p:cNvPr id="10" name="Rettangolo 13">
              <a:extLst>
                <a:ext uri="{FF2B5EF4-FFF2-40B4-BE49-F238E27FC236}">
                  <a16:creationId xmlns:a16="http://schemas.microsoft.com/office/drawing/2014/main" id="{BC76EB51-B4AB-4BAB-AAF6-1883074EEF50}"/>
                </a:ext>
              </a:extLst>
            </p:cNvPr>
            <p:cNvSpPr/>
            <p:nvPr/>
          </p:nvSpPr>
          <p:spPr>
            <a:xfrm>
              <a:off x="-12" y="138554"/>
              <a:ext cx="18288002" cy="71240"/>
            </a:xfrm>
            <a:prstGeom prst="rect">
              <a:avLst/>
            </a:prstGeom>
            <a:solidFill>
              <a:srgbClr val="99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20" name="TextBox 19">
            <a:extLst>
              <a:ext uri="{FF2B5EF4-FFF2-40B4-BE49-F238E27FC236}">
                <a16:creationId xmlns:a16="http://schemas.microsoft.com/office/drawing/2014/main" id="{B4D68CAB-2F99-49CF-9331-08151EAABA39}"/>
              </a:ext>
            </a:extLst>
          </p:cNvPr>
          <p:cNvSpPr txBox="1"/>
          <p:nvPr/>
        </p:nvSpPr>
        <p:spPr>
          <a:xfrm>
            <a:off x="2195881" y="1004417"/>
            <a:ext cx="143435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33"/>
                </a:solidFill>
                <a:effectLst/>
                <a:uLnTx/>
                <a:uFillTx/>
                <a:latin typeface="Arial"/>
                <a:ea typeface="+mn-ea"/>
                <a:cs typeface="Arial" panose="020B0604020202020204" pitchFamily="34" charset="0"/>
              </a:rPr>
              <a:t>SOFTWARE INTEGRATION</a:t>
            </a:r>
            <a:endParaRPr kumimoji="0" lang="sv-SE" sz="4400" b="1" i="0" u="none" strike="noStrike" kern="1200" cap="none" spc="0" normalizeH="0" baseline="0" noProof="0">
              <a:ln>
                <a:noFill/>
              </a:ln>
              <a:solidFill>
                <a:srgbClr val="CC0033"/>
              </a:solidFill>
              <a:effectLst/>
              <a:uLnTx/>
              <a:uFillTx/>
              <a:latin typeface="Arial"/>
              <a:ea typeface="+mn-ea"/>
              <a:cs typeface="Arial" panose="020B0604020202020204" pitchFamily="34" charset="0"/>
            </a:endParaRPr>
          </a:p>
        </p:txBody>
      </p:sp>
      <p:pic>
        <p:nvPicPr>
          <p:cNvPr id="2" name="image14.jpeg">
            <a:extLst>
              <a:ext uri="{FF2B5EF4-FFF2-40B4-BE49-F238E27FC236}">
                <a16:creationId xmlns:a16="http://schemas.microsoft.com/office/drawing/2014/main" id="{756B9B2A-B9C3-E2F0-F43F-AF253223C698}"/>
              </a:ext>
            </a:extLst>
          </p:cNvPr>
          <p:cNvPicPr>
            <a:picLocks noChangeAspect="1"/>
          </p:cNvPicPr>
          <p:nvPr/>
        </p:nvPicPr>
        <p:blipFill>
          <a:blip r:embed="rId6" cstate="print"/>
          <a:stretch>
            <a:fillRect/>
          </a:stretch>
        </p:blipFill>
        <p:spPr>
          <a:xfrm>
            <a:off x="4144190" y="1833572"/>
            <a:ext cx="9814654" cy="6638093"/>
          </a:xfrm>
          <a:prstGeom prst="rect">
            <a:avLst/>
          </a:prstGeom>
        </p:spPr>
      </p:pic>
      <p:sp>
        <p:nvSpPr>
          <p:cNvPr id="16" name="TextBox 15">
            <a:extLst>
              <a:ext uri="{FF2B5EF4-FFF2-40B4-BE49-F238E27FC236}">
                <a16:creationId xmlns:a16="http://schemas.microsoft.com/office/drawing/2014/main" id="{C7DC4D1B-34F9-2639-75E8-2932CB47A8AA}"/>
              </a:ext>
            </a:extLst>
          </p:cNvPr>
          <p:cNvSpPr txBox="1"/>
          <p:nvPr/>
        </p:nvSpPr>
        <p:spPr>
          <a:xfrm>
            <a:off x="4616115" y="8698260"/>
            <a:ext cx="1014262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E3E3E"/>
                </a:solidFill>
                <a:effectLst/>
                <a:uLnTx/>
                <a:uFillTx/>
                <a:latin typeface="Arial MT"/>
                <a:ea typeface="Arial MT"/>
                <a:cs typeface="Arial MT"/>
              </a:rPr>
              <a:t>Schematics</a:t>
            </a:r>
            <a:r>
              <a:rPr kumimoji="0" lang="en-US" sz="2000" b="0" i="0" u="none" strike="noStrike" kern="1200" cap="none" spc="-3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of</a:t>
            </a:r>
            <a:r>
              <a:rPr kumimoji="0" lang="en-US" sz="2000" b="0" i="0" u="none" strike="noStrike" kern="1200" cap="none" spc="-2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the</a:t>
            </a:r>
            <a:r>
              <a:rPr kumimoji="0" lang="en-US" sz="2000" b="0" i="0" u="none" strike="noStrike" kern="1200" cap="none" spc="-5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integration</a:t>
            </a:r>
            <a:r>
              <a:rPr kumimoji="0" lang="en-US" sz="2000" b="0" i="0" u="none" strike="noStrike" kern="1200" cap="none" spc="-2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of</a:t>
            </a:r>
            <a:r>
              <a:rPr kumimoji="0" lang="en-US" sz="2000" b="0" i="0" u="none" strike="noStrike" kern="1200" cap="none" spc="-4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the</a:t>
            </a:r>
            <a:r>
              <a:rPr kumimoji="0" lang="en-US" sz="2000" b="0" i="0" u="none" strike="noStrike" kern="1200" cap="none" spc="-25"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models</a:t>
            </a:r>
            <a:r>
              <a:rPr kumimoji="0" lang="en-US" sz="2000" b="0" i="0" u="none" strike="noStrike" kern="1200" cap="none" spc="-3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within</a:t>
            </a:r>
            <a:r>
              <a:rPr kumimoji="0" lang="en-US" sz="2000" b="0" i="0" u="none" strike="noStrike" kern="1200" cap="none" spc="-2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the</a:t>
            </a:r>
            <a:r>
              <a:rPr kumimoji="0" lang="en-US" sz="2000" b="0" i="0" u="none" strike="noStrike" kern="1200" cap="none" spc="-25"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DSS</a:t>
            </a:r>
            <a:r>
              <a:rPr kumimoji="0" lang="en-US" sz="2000" b="0" i="0" u="none" strike="noStrike" kern="1200" cap="none" spc="-20"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software</a:t>
            </a:r>
            <a:r>
              <a:rPr kumimoji="0" lang="en-US" sz="2000" b="0" i="0" u="none" strike="noStrike" kern="1200" cap="none" spc="-25" normalizeH="0" baseline="0" noProof="0">
                <a:ln>
                  <a:noFill/>
                </a:ln>
                <a:solidFill>
                  <a:srgbClr val="3E3E3E"/>
                </a:solidFill>
                <a:effectLst/>
                <a:uLnTx/>
                <a:uFillTx/>
                <a:latin typeface="Arial MT"/>
                <a:ea typeface="Arial MT"/>
                <a:cs typeface="Arial MT"/>
              </a:rPr>
              <a:t> </a:t>
            </a:r>
            <a:r>
              <a:rPr kumimoji="0" lang="en-US" sz="2000" b="0" i="0" u="none" strike="noStrike" kern="1200" cap="none" spc="0" normalizeH="0" baseline="0" noProof="0">
                <a:ln>
                  <a:noFill/>
                </a:ln>
                <a:solidFill>
                  <a:srgbClr val="3E3E3E"/>
                </a:solidFill>
                <a:effectLst/>
                <a:uLnTx/>
                <a:uFillTx/>
                <a:latin typeface="Arial MT"/>
                <a:ea typeface="Arial MT"/>
                <a:cs typeface="Arial MT"/>
              </a:rPr>
              <a:t>architecture</a:t>
            </a:r>
            <a:endParaRPr kumimoji="0" lang="sv-SE" sz="2000" b="0" i="0" u="none" strike="noStrike" kern="1200" cap="none" spc="0" normalizeH="0" baseline="0" noProof="0">
              <a:ln>
                <a:noFill/>
              </a:ln>
              <a:solidFill>
                <a:srgbClr val="2F2F2F"/>
              </a:solidFill>
              <a:effectLst/>
              <a:uLnTx/>
              <a:uFillTx/>
              <a:latin typeface="Arial"/>
              <a:ea typeface="+mn-ea"/>
              <a:cs typeface="+mn-cs"/>
            </a:endParaRPr>
          </a:p>
        </p:txBody>
      </p:sp>
    </p:spTree>
    <p:extLst>
      <p:ext uri="{BB962C8B-B14F-4D97-AF65-F5344CB8AC3E}">
        <p14:creationId xmlns:p14="http://schemas.microsoft.com/office/powerpoint/2010/main" val="1256603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hUky_aSz8ESTCXCMTQvEdg"/>
</p:tagLst>
</file>

<file path=ppt/theme/theme1.xml><?xml version="1.0" encoding="utf-8"?>
<a:theme xmlns:a="http://schemas.openxmlformats.org/drawingml/2006/main" name="Office Theme">
  <a:themeElements>
    <a:clrScheme name="RETROFEED PowerPoint Template">
      <a:dk1>
        <a:srgbClr val="2F2F2F"/>
      </a:dk1>
      <a:lt1>
        <a:srgbClr val="FFFFFF"/>
      </a:lt1>
      <a:dk2>
        <a:srgbClr val="FFFFFF"/>
      </a:dk2>
      <a:lt2>
        <a:srgbClr val="FFFFFF"/>
      </a:lt2>
      <a:accent1>
        <a:srgbClr val="CC0033"/>
      </a:accent1>
      <a:accent2>
        <a:srgbClr val="99CC99"/>
      </a:accent2>
      <a:accent3>
        <a:srgbClr val="FF6666"/>
      </a:accent3>
      <a:accent4>
        <a:srgbClr val="CCFFCC"/>
      </a:accent4>
      <a:accent5>
        <a:srgbClr val="F2F2F2"/>
      </a:accent5>
      <a:accent6>
        <a:srgbClr val="7F7F7F"/>
      </a:accent6>
      <a:hlink>
        <a:srgbClr val="C00000"/>
      </a:hlink>
      <a:folHlink>
        <a:srgbClr val="C00000"/>
      </a:folHlink>
    </a:clrScheme>
    <a:fontScheme name="RETROFEED PPT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9434de-5c38-47f2-be96-b1ddb2bd1157">
      <Terms xmlns="http://schemas.microsoft.com/office/infopath/2007/PartnerControls"/>
    </lcf76f155ced4ddcb4097134ff3c332f>
    <TaxCatchAll xmlns="fa4c7db5-e58b-4874-924f-c8a682c0a3c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19673E5C7AF44685A6F5F00410CCC3" ma:contentTypeVersion="18" ma:contentTypeDescription="Create a new document." ma:contentTypeScope="" ma:versionID="6de2d5ef3c06f5fe9882073476fccf59">
  <xsd:schema xmlns:xsd="http://www.w3.org/2001/XMLSchema" xmlns:xs="http://www.w3.org/2001/XMLSchema" xmlns:p="http://schemas.microsoft.com/office/2006/metadata/properties" xmlns:ns2="7e9434de-5c38-47f2-be96-b1ddb2bd1157" xmlns:ns3="fa4c7db5-e58b-4874-924f-c8a682c0a3c9" targetNamespace="http://schemas.microsoft.com/office/2006/metadata/properties" ma:root="true" ma:fieldsID="bf1517337256132a7dea3506dd53f4ca" ns2:_="" ns3:_="">
    <xsd:import namespace="7e9434de-5c38-47f2-be96-b1ddb2bd1157"/>
    <xsd:import namespace="fa4c7db5-e58b-4874-924f-c8a682c0a3c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9434de-5c38-47f2-be96-b1ddb2bd1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33683-32d4-4958-932e-29f6d35ea99d"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4c7db5-e58b-4874-924f-c8a682c0a3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8c35de3-635c-4b81-bee3-ad66ba705ccf}" ma:internalName="TaxCatchAll" ma:showField="CatchAllData" ma:web="fa4c7db5-e58b-4874-924f-c8a682c0a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762F06-B9DA-4726-9675-E5203C38F129}">
  <ds:schemaRefs>
    <ds:schemaRef ds:uri="7e9434de-5c38-47f2-be96-b1ddb2bd1157"/>
    <ds:schemaRef ds:uri="fa4c7db5-e58b-4874-924f-c8a682c0a3c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07485D-B811-4F19-B7A4-D9541E8DE8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9434de-5c38-47f2-be96-b1ddb2bd1157"/>
    <ds:schemaRef ds:uri="fa4c7db5-e58b-4874-924f-c8a682c0a3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6B3CDD-A6F3-416D-9A41-5F38D37B64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12108</TotalTime>
  <Words>43500</Words>
  <Application>Microsoft Office PowerPoint</Application>
  <PresentationFormat>Custom</PresentationFormat>
  <Paragraphs>3959</Paragraphs>
  <Slides>272</Slides>
  <Notes>244</Notes>
  <HiddenSlides>1</HiddenSlides>
  <MMClips>0</MMClips>
  <ScaleCrop>false</ScaleCrop>
  <HeadingPairs>
    <vt:vector size="4" baseType="variant">
      <vt:variant>
        <vt:lpstr>Theme</vt:lpstr>
      </vt:variant>
      <vt:variant>
        <vt:i4>1</vt:i4>
      </vt:variant>
      <vt:variant>
        <vt:lpstr>Slide Titles</vt:lpstr>
      </vt:variant>
      <vt:variant>
        <vt:i4>272</vt:i4>
      </vt:variant>
    </vt:vector>
  </HeadingPairs>
  <TitlesOfParts>
    <vt:vector size="273" baseType="lpstr">
      <vt:lpstr>Office Theme</vt:lpstr>
      <vt:lpstr>PowerPoint Presentation</vt:lpstr>
      <vt:lpstr>PowerPoint Presentation</vt:lpstr>
      <vt:lpstr>PowerPoint Presentation</vt:lpstr>
      <vt:lpstr>PowerPoint Presentation</vt:lpstr>
      <vt:lpstr>PowerPoint Presentation</vt:lpstr>
      <vt:lpstr>  Chapter 1: Drivers for Retrofitting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Chapter 2: The RETROFEED Project - Get to know the demo-sites </vt:lpstr>
      <vt:lpstr>PowerPoint Presentation</vt:lpstr>
      <vt:lpstr>Chapter 2.1  The RETROFEED PROJECT</vt:lpstr>
      <vt:lpstr>PowerPoint Presentation</vt:lpstr>
      <vt:lpstr>PowerPoint Presentation</vt:lpstr>
      <vt:lpstr>PowerPoint Presentation</vt:lpstr>
      <vt:lpstr>PowerPoint Presentation</vt:lpstr>
      <vt:lpstr>PowerPoint Presentation</vt:lpstr>
      <vt:lpstr>Chapter 2.2  Cement production</vt:lpstr>
      <vt:lpstr>PowerPoint Presentation</vt:lpstr>
      <vt:lpstr>PowerPoint Presentation</vt:lpstr>
      <vt:lpstr>PowerPoint Presentation</vt:lpstr>
      <vt:lpstr>PowerPoint Presentation</vt:lpstr>
      <vt:lpstr>PowerPoint Presentation</vt:lpstr>
      <vt:lpstr>PowerPoint Presentation</vt:lpstr>
      <vt:lpstr>Chapter 2.3  Aluminium production</vt:lpstr>
      <vt:lpstr>PowerPoint Presentation</vt:lpstr>
      <vt:lpstr>PowerPoint Presentation</vt:lpstr>
      <vt:lpstr>PowerPoint Presentation</vt:lpstr>
      <vt:lpstr>PowerPoint Presentation</vt:lpstr>
      <vt:lpstr>PowerPoint Presentation</vt:lpstr>
      <vt:lpstr>Chapter 2.4  Fertilizer production</vt:lpstr>
      <vt:lpstr>PowerPoint Presentation</vt:lpstr>
      <vt:lpstr>PowerPoint Presentation</vt:lpstr>
      <vt:lpstr>PowerPoint Presentation</vt:lpstr>
      <vt:lpstr>PowerPoint Presentation</vt:lpstr>
      <vt:lpstr>PowerPoint Presentation</vt:lpstr>
      <vt:lpstr>PowerPoint Presentation</vt:lpstr>
      <vt:lpstr>Chapter 2.5  Steel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Chapter 3: Key Resource Indicators (KRI), Key Performance Attributes (KPA)  and Expected Project Impact</vt:lpstr>
      <vt:lpstr>PowerPoint Presentation</vt:lpstr>
      <vt:lpstr>Chapter 3.1  KRIs and KPAs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3.2  Expected Impacts in RETROFEED demo-sites</vt:lpstr>
      <vt:lpstr>PowerPoint Presentation</vt:lpstr>
      <vt:lpstr>PowerPoint Presentation</vt:lpstr>
      <vt:lpstr>PowerPoint Presentation</vt:lpstr>
      <vt:lpstr>PowerPoint Presentation</vt:lpstr>
      <vt:lpstr>  Chapter 4: Digital Twin (DT) Development</vt:lpstr>
      <vt:lpstr>PowerPoint Presentation</vt:lpstr>
      <vt:lpstr>Chapter 4.1 Digital Readiness Level</vt:lpstr>
      <vt:lpstr>PowerPoint Presentation</vt:lpstr>
      <vt:lpstr>PowerPoint Presentation</vt:lpstr>
      <vt:lpstr>PowerPoint Presentation</vt:lpstr>
      <vt:lpstr>PowerPoint Presentation</vt:lpstr>
      <vt:lpstr>Chapter 4.2  Digital Twins in Industrial Retrofitting</vt:lpstr>
      <vt:lpstr>PowerPoint Presentation</vt:lpstr>
      <vt:lpstr>PowerPoint Presentation</vt:lpstr>
      <vt:lpstr>How to create a Digital Twin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4.3  Digital Twin for Agrochemical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2:  Produce a ROM from CFD simulations</vt:lpstr>
      <vt:lpstr>PowerPoint Presentation</vt:lpstr>
      <vt:lpstr>PowerPoint Presentation</vt:lpstr>
      <vt:lpstr>PowerPoint Presentation</vt:lpstr>
      <vt:lpstr>Step 3:  Integrate Digital Twin in control environment</vt:lpstr>
      <vt:lpstr>PowerPoint Presentation</vt:lpstr>
      <vt:lpstr>PowerPoint Presentation</vt:lpstr>
      <vt:lpstr>PowerPoint Presentation</vt:lpstr>
      <vt:lpstr>  Chapter 5: Life Cycle Assessment (LCA)</vt:lpstr>
      <vt:lpstr>PowerPoint Presentation</vt:lpstr>
      <vt:lpstr>PowerPoint Presentation</vt:lpstr>
      <vt:lpstr>5.1 Life Cycle Assessment </vt:lpstr>
      <vt:lpstr>PowerPoint Presentation</vt:lpstr>
      <vt:lpstr>PowerPoint Presentation</vt:lpstr>
      <vt:lpstr>PowerPoint Presentation</vt:lpstr>
      <vt:lpstr>PowerPoint Presentation</vt:lpstr>
      <vt:lpstr>PowerPoint Presentation</vt:lpstr>
      <vt:lpstr>4 steps of LCA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5.2 Environmental Life Cycle Cost (eLCC)</vt:lpstr>
      <vt:lpstr>PowerPoint Presentation</vt:lpstr>
      <vt:lpstr>PowerPoint Presentation</vt:lpstr>
      <vt:lpstr>PowerPoint Presentation</vt:lpstr>
      <vt:lpstr>5.3 Social LCA (S-LCA)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5.4 Example of LCA from Agrochemical Sector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Chapter 6: Results from Retrofitting Actions</vt:lpstr>
      <vt:lpstr>Chapter 6.1  Demo-sites retrofitting actions, goals and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6.2  Analyzing LCA &amp; LCC Findings for Fertiberia: Demo's Perspective</vt:lpstr>
      <vt:lpstr>Recap: 4 steps of LCA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6.3  Navigating Challenges: The Demo Experience</vt:lpstr>
      <vt:lpstr>Technical challenges</vt:lpstr>
      <vt:lpstr>PowerPoint Presentation</vt:lpstr>
      <vt:lpstr>PowerPoint Presentation</vt:lpstr>
      <vt:lpstr>PowerPoint Presentation</vt:lpstr>
      <vt:lpstr>PowerPoint Presentation</vt:lpstr>
      <vt:lpstr>PowerPoint Presentation</vt:lpstr>
      <vt:lpstr>Digital twin challenges</vt:lpstr>
      <vt:lpstr>PowerPoint Presentation</vt:lpstr>
      <vt:lpstr>PowerPoint Presentation</vt:lpstr>
      <vt:lpstr>PowerPoint Presentation</vt:lpstr>
      <vt:lpstr>PowerPoint Presentation</vt:lpstr>
      <vt:lpstr>PowerPoint Presentation</vt:lpstr>
      <vt:lpstr>LCA, LCC and Social LCA challenges</vt:lpstr>
      <vt:lpstr>PowerPoint Presentation</vt:lpstr>
      <vt:lpstr>PowerPoint Presentation</vt:lpstr>
      <vt:lpstr>Chapter 6.4  Future Outlook: Replicability and Legislation </vt:lpstr>
      <vt:lpstr>Retrofeed Replicability and Commercialization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models for retrofitting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Recommendations and proposed legislative improvements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RETROFEED Presentation (internal)  template</dc:title>
  <dc:creator>Marianna Santavenere</dc:creator>
  <cp:lastModifiedBy>Nina Chi Johansson</cp:lastModifiedBy>
  <cp:revision>4</cp:revision>
  <dcterms:created xsi:type="dcterms:W3CDTF">2006-08-16T00:00:00Z</dcterms:created>
  <dcterms:modified xsi:type="dcterms:W3CDTF">2023-10-31T13:08:51Z</dcterms:modified>
  <dc:identifier>DAD49WI4bpI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0x0101000619673E5C7AF44685A6F5F00410CCC3</vt:lpwstr>
  </property>
</Properties>
</file>